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6" r:id="rId2"/>
    <p:sldId id="1047" r:id="rId3"/>
    <p:sldId id="1048" r:id="rId4"/>
    <p:sldId id="1026" r:id="rId5"/>
    <p:sldId id="1051" r:id="rId6"/>
    <p:sldId id="1029" r:id="rId7"/>
    <p:sldId id="1036" r:id="rId8"/>
    <p:sldId id="1055" r:id="rId9"/>
    <p:sldId id="1034" r:id="rId10"/>
    <p:sldId id="1035" r:id="rId11"/>
    <p:sldId id="1038" r:id="rId12"/>
    <p:sldId id="1037" r:id="rId13"/>
    <p:sldId id="1039" r:id="rId14"/>
    <p:sldId id="1041" r:id="rId15"/>
    <p:sldId id="1043" r:id="rId16"/>
    <p:sldId id="1052" r:id="rId17"/>
    <p:sldId id="1053" r:id="rId18"/>
    <p:sldId id="1054" r:id="rId19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9900FF"/>
    <a:srgbClr val="F2B800"/>
    <a:srgbClr val="3C79B6"/>
    <a:srgbClr val="0000FF"/>
    <a:srgbClr val="FFFFEB"/>
    <a:srgbClr val="F2F8FF"/>
    <a:srgbClr val="F2F4F8"/>
    <a:srgbClr val="E0E5F0"/>
    <a:srgbClr val="E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02" autoAdjust="0"/>
    <p:restoredTop sz="93546" autoAdjust="0"/>
  </p:normalViewPr>
  <p:slideViewPr>
    <p:cSldViewPr>
      <p:cViewPr varScale="1">
        <p:scale>
          <a:sx n="110" d="100"/>
          <a:sy n="110" d="100"/>
        </p:scale>
        <p:origin x="12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68" y="-96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042" cy="5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21" tIns="48060" rIns="96121" bIns="48060" numCol="1" anchor="t" anchorCtr="0" compatLnSpc="1">
            <a:prstTxWarp prst="textNoShape">
              <a:avLst/>
            </a:prstTxWarp>
          </a:bodyPr>
          <a:lstStyle>
            <a:lvl1pPr defTabSz="964416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1680" y="0"/>
            <a:ext cx="3114042" cy="5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21" tIns="48060" rIns="96121" bIns="48060" numCol="1" anchor="t" anchorCtr="0" compatLnSpc="1">
            <a:prstTxWarp prst="textNoShape">
              <a:avLst/>
            </a:prstTxWarp>
          </a:bodyPr>
          <a:lstStyle>
            <a:lvl1pPr algn="r" defTabSz="964416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fld id="{45A35298-1B8E-4ED6-9DC1-57A3F465D330}" type="datetime1">
              <a:rPr lang="de-DE" altLang="de-DE"/>
              <a:pPr>
                <a:defRPr/>
              </a:pPr>
              <a:t>23.03.2022</a:t>
            </a:fld>
            <a:endParaRPr lang="de-DE" alt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682"/>
            <a:ext cx="3114042" cy="4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21" tIns="48060" rIns="96121" bIns="48060" numCol="1" anchor="b" anchorCtr="0" compatLnSpc="1">
            <a:prstTxWarp prst="textNoShape">
              <a:avLst/>
            </a:prstTxWarp>
          </a:bodyPr>
          <a:lstStyle>
            <a:lvl1pPr defTabSz="964416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1680" y="9756682"/>
            <a:ext cx="3114042" cy="4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21" tIns="48060" rIns="96121" bIns="48060" numCol="1" anchor="b" anchorCtr="0" compatLnSpc="1">
            <a:prstTxWarp prst="textNoShape">
              <a:avLst/>
            </a:prstTxWarp>
          </a:bodyPr>
          <a:lstStyle>
            <a:lvl1pPr algn="r" defTabSz="964416">
              <a:defRPr kumimoji="0" sz="1200" b="0" i="0" smtClean="0"/>
            </a:lvl1pPr>
          </a:lstStyle>
          <a:p>
            <a:pPr>
              <a:defRPr/>
            </a:pPr>
            <a:fld id="{3F769133-0334-4187-9D0F-04156A285C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497" cy="5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0" tIns="47440" rIns="94880" bIns="47440" numCol="1" anchor="t" anchorCtr="0" compatLnSpc="1">
            <a:prstTxWarp prst="textNoShape">
              <a:avLst/>
            </a:prstTxWarp>
          </a:bodyPr>
          <a:lstStyle>
            <a:lvl1pPr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3157" y="0"/>
            <a:ext cx="3084178" cy="5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0" tIns="47440" rIns="94880" bIns="4744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fld id="{7D5FD386-C3C8-4F42-971C-0C5C248F03D4}" type="datetime1">
              <a:rPr lang="de-DE" altLang="de-DE"/>
              <a:pPr>
                <a:defRPr/>
              </a:pPr>
              <a:t>23.03.2022</a:t>
            </a:fld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74700"/>
            <a:ext cx="5067300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978" y="4880795"/>
            <a:ext cx="5217721" cy="45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0" tIns="47440" rIns="94880" bIns="47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7938"/>
            <a:ext cx="3087497" cy="5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0" tIns="47440" rIns="94880" bIns="47440" numCol="1" anchor="b" anchorCtr="0" compatLnSpc="1">
            <a:prstTxWarp prst="textNoShape">
              <a:avLst/>
            </a:prstTxWarp>
          </a:bodyPr>
          <a:lstStyle>
            <a:lvl1pPr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3157" y="9687938"/>
            <a:ext cx="3084178" cy="54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80" tIns="47440" rIns="94880" bIns="4744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 i="0" smtClean="0"/>
            </a:lvl1pPr>
          </a:lstStyle>
          <a:p>
            <a:pPr>
              <a:defRPr/>
            </a:pPr>
            <a:fld id="{5288D831-336A-43AB-9661-AD1310B801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E4ACA7-D85B-4144-92F2-2A7BC28C5539}" type="datetime1">
              <a:rPr kumimoji="0" lang="de-DE" altLang="de-DE" smtClean="0">
                <a:solidFill>
                  <a:srgbClr val="EEECE1"/>
                </a:solidFill>
              </a:rPr>
              <a:pPr>
                <a:spcBef>
                  <a:spcPct val="0"/>
                </a:spcBef>
              </a:pPr>
              <a:t>23.03.2022</a:t>
            </a:fld>
            <a:endParaRPr kumimoji="0" lang="de-DE" altLang="de-DE">
              <a:solidFill>
                <a:srgbClr val="EEECE1"/>
              </a:solidFill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2D446D-5B64-4E9C-9F98-CED1104EA5C6}" type="slidenum">
              <a:rPr kumimoji="0" lang="de-DE" altLang="de-DE">
                <a:solidFill>
                  <a:srgbClr val="EEECE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de-DE" altLang="de-DE">
              <a:solidFill>
                <a:srgbClr val="EEECE1"/>
              </a:solidFill>
              <a:cs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3738" y="573088"/>
            <a:ext cx="5422900" cy="4068762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1700"/>
            <a:ext cx="5018088" cy="44910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2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C215-10C2-4A8F-9D52-EDA7373A567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359878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68D3-DF53-4159-AB0F-20486804FC7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3030299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1236663"/>
            <a:ext cx="1887537" cy="4884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236663"/>
            <a:ext cx="5510213" cy="48847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6F93-DE23-4334-92E5-9EA6D5BD8BF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94181991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107504" y="6537600"/>
            <a:ext cx="1440160" cy="30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1800" b="1" i="1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68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D9DF-427E-4AA7-AEE1-3FE309F110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3983679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9B15-B14C-4334-BBCD-1A2A04E3185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1246052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7575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291A-F94B-485D-859F-BF2BCBFC43A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1241389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5B9B-D68A-4173-A1AC-D4054FC0965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1499871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287E-D4F8-4D42-9EB5-7984E86E15F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5852510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2ADE-4844-4B0F-ABE9-871E0CC6EB7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129659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A73B-5BCE-4FC6-91FB-9E9CA3FE7AF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3783258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42C4-4A06-4D63-9480-3F21065F57C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322454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0950" y="6588125"/>
            <a:ext cx="2813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186" tIns="43093" rIns="86186" bIns="43093" numCol="1" anchor="ctr" anchorCtr="0" compatLnSpc="1">
            <a:prstTxWarp prst="textNoShape">
              <a:avLst/>
            </a:prstTxWarp>
          </a:bodyPr>
          <a:lstStyle>
            <a:lvl1pPr algn="r" defTabSz="712788">
              <a:defRPr sz="1300" b="0" i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1027" name="Rectangle 48"/>
          <p:cNvSpPr>
            <a:spLocks noChangeArrowheads="1"/>
          </p:cNvSpPr>
          <p:nvPr userDrawn="1"/>
        </p:nvSpPr>
        <p:spPr bwMode="auto">
          <a:xfrm>
            <a:off x="1547813" y="6524625"/>
            <a:ext cx="6696075" cy="3333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7"/>
          <p:cNvSpPr>
            <a:spLocks noChangeArrowheads="1"/>
          </p:cNvSpPr>
          <p:nvPr userDrawn="1"/>
        </p:nvSpPr>
        <p:spPr bwMode="auto">
          <a:xfrm flipH="1">
            <a:off x="7956550" y="6524625"/>
            <a:ext cx="503238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92275"/>
            <a:ext cx="75501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030" name="Rectangle 37"/>
          <p:cNvSpPr>
            <a:spLocks noChangeArrowheads="1"/>
          </p:cNvSpPr>
          <p:nvPr userDrawn="1"/>
        </p:nvSpPr>
        <p:spPr bwMode="auto">
          <a:xfrm>
            <a:off x="1403350" y="6524625"/>
            <a:ext cx="647700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236663"/>
            <a:ext cx="75326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8088" y="6524625"/>
            <a:ext cx="685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3200" rIns="91440" bIns="43200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solidFill>
                  <a:srgbClr val="2D4B9B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88B24A5C-6F82-46D7-A384-E69DC428176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2" name="Rectangle 24"/>
          <p:cNvSpPr>
            <a:spLocks noChangeArrowheads="1"/>
          </p:cNvSpPr>
          <p:nvPr userDrawn="1"/>
        </p:nvSpPr>
        <p:spPr bwMode="auto">
          <a:xfrm>
            <a:off x="5903913" y="6524625"/>
            <a:ext cx="1908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86" tIns="43093" rIns="86186" bIns="43093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None/>
              <a:defRPr/>
            </a:pPr>
            <a:r>
              <a:rPr kumimoji="0" lang="en-GB" altLang="de-DE" sz="1000">
                <a:solidFill>
                  <a:srgbClr val="2D4B9B"/>
                </a:solidFill>
                <a:ea typeface="Lucida Sans Unicode" pitchFamily="34" charset="0"/>
                <a:cs typeface="Lucida Sans Unicode" pitchFamily="34" charset="0"/>
              </a:rPr>
              <a:t>christoph.schraff@dwd.de</a:t>
            </a: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763713" y="6524625"/>
            <a:ext cx="37449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40" tIns="43200" rIns="86040" bIns="432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baseline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Extended Mode-S Aircraft Data in ICON-D2</a:t>
            </a:r>
            <a:endParaRPr kumimoji="0" lang="en-GB" altLang="de-DE" sz="1000" b="0" i="0" dirty="0">
              <a:solidFill>
                <a:srgbClr val="2D4B9B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KENDA Meeting,</a:t>
            </a:r>
            <a:r>
              <a:rPr kumimoji="0" lang="en-GB" altLang="de-DE" sz="1000" b="0" i="0" baseline="0" dirty="0" smtClean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Telco, 10 March 2022</a:t>
            </a:r>
            <a:endParaRPr kumimoji="0" lang="en-GB" altLang="de-DE" sz="1000" b="0" i="0" dirty="0">
              <a:solidFill>
                <a:srgbClr val="2D4B9B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35" name="Picture 4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25"/>
            <a:ext cx="1223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Line 45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44" descr="Bundesadler_klei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1"/>
          <p:cNvSpPr>
            <a:spLocks noChangeArrowheads="1"/>
          </p:cNvSpPr>
          <p:nvPr userDrawn="1"/>
        </p:nvSpPr>
        <p:spPr bwMode="auto">
          <a:xfrm>
            <a:off x="0" y="0"/>
            <a:ext cx="4572000" cy="9810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9" name="Rectangle 42"/>
          <p:cNvSpPr>
            <a:spLocks noChangeArrowheads="1"/>
          </p:cNvSpPr>
          <p:nvPr userDrawn="1"/>
        </p:nvSpPr>
        <p:spPr bwMode="auto">
          <a:xfrm>
            <a:off x="4572000" y="0"/>
            <a:ext cx="1223963" cy="981075"/>
          </a:xfrm>
          <a:prstGeom prst="rect">
            <a:avLst/>
          </a:prstGeom>
          <a:gradFill rotWithShape="1">
            <a:gsLst>
              <a:gs pos="0">
                <a:srgbClr val="E0E5F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40" name="Line 33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1" name="Picture 50" descr="NeuLogo_Wortbildmarke_png_rgb_45-75-15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15888"/>
            <a:ext cx="29368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5000"/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add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-2" r="55196"/>
          <a:stretch/>
        </p:blipFill>
        <p:spPr>
          <a:xfrm>
            <a:off x="5040288" y="3304478"/>
            <a:ext cx="2124000" cy="1564106"/>
          </a:xfrm>
          <a:prstGeom prst="rect">
            <a:avLst/>
          </a:prstGeom>
        </p:spPr>
      </p:pic>
      <p:sp>
        <p:nvSpPr>
          <p:cNvPr id="4099" name="Text Box 19"/>
          <p:cNvSpPr txBox="1">
            <a:spLocks noChangeArrowheads="1"/>
          </p:cNvSpPr>
          <p:nvPr/>
        </p:nvSpPr>
        <p:spPr bwMode="auto">
          <a:xfrm>
            <a:off x="387351" y="2132856"/>
            <a:ext cx="7929066" cy="88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de-DE" sz="1600" b="0" dirty="0" smtClean="0">
                <a:solidFill>
                  <a:srgbClr val="010000"/>
                </a:solidFill>
              </a:rPr>
              <a:t>Christoph Schraff, </a:t>
            </a:r>
            <a:r>
              <a:rPr kumimoji="0" lang="en-GB" altLang="de-DE" sz="1600" dirty="0" smtClean="0">
                <a:solidFill>
                  <a:srgbClr val="010000"/>
                </a:solidFill>
              </a:rPr>
              <a:t>Hendrik Reich</a:t>
            </a:r>
            <a:endParaRPr kumimoji="0" lang="en-GB" altLang="de-DE" sz="1600" dirty="0">
              <a:solidFill>
                <a:srgbClr val="010000"/>
              </a:solidFill>
            </a:endParaRPr>
          </a:p>
          <a:p>
            <a:pPr algn="ctr"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GB" altLang="de-DE" sz="1400" b="0" dirty="0" smtClean="0">
                <a:solidFill>
                  <a:srgbClr val="010000"/>
                </a:solidFill>
              </a:rPr>
              <a:t>Elisabeth Bauernschubert, Harald </a:t>
            </a:r>
            <a:r>
              <a:rPr kumimoji="0" lang="en-GB" altLang="de-DE" sz="1400" b="0" dirty="0" err="1" smtClean="0">
                <a:solidFill>
                  <a:srgbClr val="010000"/>
                </a:solidFill>
              </a:rPr>
              <a:t>Anlauf</a:t>
            </a:r>
            <a:r>
              <a:rPr kumimoji="0" lang="en-GB" altLang="de-DE" sz="1400" b="0" dirty="0" smtClean="0">
                <a:solidFill>
                  <a:srgbClr val="010000"/>
                </a:solidFill>
              </a:rPr>
              <a:t>, Klaus Stephan, et al.</a:t>
            </a:r>
            <a:endParaRPr kumimoji="0" lang="en-GB" altLang="de-DE" sz="1400" b="0" dirty="0">
              <a:solidFill>
                <a:srgbClr val="010000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kumimoji="0" lang="en-GB" altLang="de-DE" sz="1200" b="0" dirty="0" err="1">
                <a:solidFill>
                  <a:schemeClr val="bg1">
                    <a:lumMod val="65000"/>
                  </a:schemeClr>
                </a:solidFill>
              </a:rPr>
              <a:t>Deutscher</a:t>
            </a:r>
            <a:r>
              <a:rPr kumimoji="0" lang="en-GB" altLang="de-DE" sz="12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kumimoji="0" lang="en-GB" altLang="de-DE" sz="1200" b="0" dirty="0" err="1">
                <a:solidFill>
                  <a:schemeClr val="bg1">
                    <a:lumMod val="65000"/>
                  </a:schemeClr>
                </a:solidFill>
              </a:rPr>
              <a:t>Wetterdienst</a:t>
            </a:r>
            <a:r>
              <a:rPr kumimoji="0" lang="en-GB" altLang="de-DE" sz="1200" b="0" dirty="0">
                <a:solidFill>
                  <a:schemeClr val="bg1">
                    <a:lumMod val="65000"/>
                  </a:schemeClr>
                </a:solidFill>
              </a:rPr>
              <a:t>, Offenbach, Germany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9ED5C5-8C7A-4E4C-8F63-943B7DF5FE30}" type="slidenum">
              <a:rPr lang="de-CH" altLang="de-DE">
                <a:solidFill>
                  <a:srgbClr val="2D4B9B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CH" altLang="de-DE">
              <a:solidFill>
                <a:srgbClr val="2D4B9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387351" y="1124744"/>
            <a:ext cx="792906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 i="0" dirty="0" smtClean="0">
                <a:solidFill>
                  <a:srgbClr val="000000"/>
                </a:solidFill>
              </a:rPr>
              <a:t>Use of extended Mode-S </a:t>
            </a:r>
            <a:r>
              <a:rPr lang="en-US" altLang="de-DE" sz="2800" i="0" dirty="0">
                <a:solidFill>
                  <a:srgbClr val="000000"/>
                </a:solidFill>
              </a:rPr>
              <a:t>aircraft </a:t>
            </a:r>
            <a:r>
              <a:rPr lang="en-US" altLang="de-DE" sz="2800" i="0" dirty="0" smtClean="0">
                <a:solidFill>
                  <a:srgbClr val="000000"/>
                </a:solidFill>
              </a:rPr>
              <a:t>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800" i="0" dirty="0" smtClean="0">
                <a:solidFill>
                  <a:srgbClr val="000000"/>
                </a:solidFill>
              </a:rPr>
              <a:t>in ICON-D2 </a:t>
            </a:r>
            <a:endParaRPr lang="en-US" altLang="de-DE" sz="2800" i="0" dirty="0">
              <a:solidFill>
                <a:srgbClr val="00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9300" y="3819085"/>
            <a:ext cx="8864700" cy="25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400" lvl="0" indent="-266400" algn="just" defTabSz="914400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obtained / derived from</a:t>
            </a:r>
          </a:p>
          <a:p>
            <a:pPr marL="0" lvl="0" indent="0" algn="just" defTabSz="914400">
              <a:spcBef>
                <a:spcPts val="0"/>
              </a:spcBef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air traffic 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control </a:t>
            </a: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surveillance</a:t>
            </a:r>
          </a:p>
          <a:p>
            <a:pPr marL="266400" lvl="0" indent="-266400" algn="just" defTabSz="914400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 smtClean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</a:t>
            </a:r>
            <a:r>
              <a:rPr kumimoji="0" lang="en-US" altLang="de-DE" sz="1800" b="0" i="0" dirty="0" err="1" smtClean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horiz</a:t>
            </a:r>
            <a:r>
              <a:rPr kumimoji="0" lang="en-US" altLang="de-DE" sz="1800" b="0" i="0" dirty="0" smtClean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.) </a:t>
            </a:r>
            <a:r>
              <a:rPr kumimoji="0" lang="en-US" altLang="de-DE" sz="1800" i="0" dirty="0" smtClean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wind </a:t>
            </a:r>
            <a:r>
              <a:rPr kumimoji="0" lang="en-US" altLang="de-DE" sz="180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vector  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+  </a:t>
            </a:r>
            <a:r>
              <a:rPr kumimoji="0" lang="en-US" altLang="de-DE" sz="180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temperature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data</a:t>
            </a:r>
          </a:p>
          <a:p>
            <a:pPr marL="0" lvl="0" indent="0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(temperature </a:t>
            </a:r>
            <a:r>
              <a:rPr kumimoji="0" lang="en-US" altLang="de-DE" sz="1800" b="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derived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from Mach number  larger </a:t>
            </a:r>
            <a:r>
              <a:rPr kumimoji="0" lang="en-US" altLang="de-DE" sz="1800" b="0" i="0" dirty="0" err="1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obs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error) </a:t>
            </a:r>
            <a:endParaRPr kumimoji="0" lang="en-US" altLang="de-DE" sz="1800" b="0" i="0" dirty="0" smtClean="0"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266400" lvl="0" indent="-266400" algn="just" defTabSz="914400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finally collected + processed 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+ quality controlled by KNMI </a:t>
            </a:r>
          </a:p>
          <a:p>
            <a:pPr marL="0" lvl="0" indent="0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(EMADDC</a:t>
            </a:r>
            <a:r>
              <a:rPr kumimoji="0" lang="en-US" altLang="de-DE" sz="16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US" altLang="de-DE" sz="16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= “</a:t>
            </a:r>
            <a:r>
              <a:rPr kumimoji="0" lang="en-US" altLang="de-DE" sz="16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European Meteorological Aircraft Derived Data </a:t>
            </a:r>
            <a:r>
              <a:rPr kumimoji="0" lang="en-US" altLang="de-DE" sz="16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Centre”   </a:t>
            </a:r>
            <a:r>
              <a:rPr kumimoji="0" lang="en-US" altLang="de-DE" sz="16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  <a:hlinkClick r:id="rId4"/>
              </a:rPr>
              <a:t>http://</a:t>
            </a:r>
            <a:r>
              <a:rPr kumimoji="0" lang="en-US" altLang="de-DE" sz="16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  <a:hlinkClick r:id="rId4"/>
              </a:rPr>
              <a:t>emaddc.com</a:t>
            </a:r>
            <a:r>
              <a:rPr kumimoji="0" lang="en-US" altLang="de-DE" sz="16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)</a:t>
            </a:r>
            <a:r>
              <a:rPr kumimoji="0" lang="en-US" altLang="de-DE" sz="1800" b="0" i="0" dirty="0" smtClean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endParaRPr kumimoji="0" lang="en-US" altLang="de-DE" sz="1800" b="0" i="0" dirty="0"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61540" r="-281"/>
          <a:stretch/>
        </p:blipFill>
        <p:spPr>
          <a:xfrm>
            <a:off x="7164288" y="3305054"/>
            <a:ext cx="1836000" cy="1564106"/>
          </a:xfrm>
          <a:prstGeom prst="rect">
            <a:avLst/>
          </a:prstGeom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868144" y="4833657"/>
            <a:ext cx="3203848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GB" altLang="de-DE" sz="1000" b="0" dirty="0" smtClean="0">
                <a:solidFill>
                  <a:schemeClr val="bg1">
                    <a:lumMod val="50000"/>
                  </a:schemeClr>
                </a:solidFill>
              </a:rPr>
              <a:t>(from www.emaddc.com/publications++presentations)</a:t>
            </a:r>
            <a:endParaRPr kumimoji="0" lang="en-GB" altLang="de-DE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40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2" t="14464" r="2493" b="5388"/>
          <a:stretch/>
        </p:blipFill>
        <p:spPr>
          <a:xfrm>
            <a:off x="4680496" y="1330339"/>
            <a:ext cx="4356000" cy="3928209"/>
          </a:xfrm>
          <a:prstGeom prst="rect">
            <a:avLst/>
          </a:prstGeom>
        </p:spPr>
      </p:pic>
      <p:pic>
        <p:nvPicPr>
          <p:cNvPr id="23" name="Grafik 2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4" t="14796" r="35954" b="5009"/>
          <a:stretch/>
        </p:blipFill>
        <p:spPr>
          <a:xfrm>
            <a:off x="323528" y="1340771"/>
            <a:ext cx="1908000" cy="3930513"/>
          </a:xfrm>
          <a:prstGeom prst="rect">
            <a:avLst/>
          </a:prstGeom>
        </p:spPr>
      </p:pic>
      <p:pic>
        <p:nvPicPr>
          <p:cNvPr id="24" name="Grafik 2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14796" r="35981" b="5009"/>
          <a:stretch/>
        </p:blipFill>
        <p:spPr>
          <a:xfrm>
            <a:off x="2483768" y="1340771"/>
            <a:ext cx="1908000" cy="3930513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First guess </a:t>
            </a:r>
            <a:r>
              <a:rPr lang="en-GB" altLang="de-DE" sz="2000" i="0" dirty="0" smtClean="0">
                <a:solidFill>
                  <a:srgbClr val="3C79B6"/>
                </a:solidFill>
                <a:sym typeface="Symbol" panose="05050102010706020507" pitchFamily="18" charset="2"/>
              </a:rPr>
              <a:t>temperature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 RMSE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5" name="Textfeld 16"/>
          <p:cNvSpPr txBox="1">
            <a:spLocks noChangeArrowheads="1"/>
          </p:cNvSpPr>
          <p:nvPr/>
        </p:nvSpPr>
        <p:spPr bwMode="auto">
          <a:xfrm>
            <a:off x="827584" y="1052736"/>
            <a:ext cx="936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AMDAR</a:t>
            </a: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5724128" y="1052736"/>
            <a:ext cx="126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radiosondes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987824" y="1052736"/>
            <a:ext cx="90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Mode-S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090160" y="2848156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4197960" y="1052736"/>
            <a:ext cx="73408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i="0" dirty="0" smtClean="0">
                <a:solidFill>
                  <a:srgbClr val="3C79B6"/>
                </a:solidFill>
              </a:rPr>
              <a:t>T</a:t>
            </a:r>
            <a:endParaRPr kumimoji="1" lang="en-GB" alt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3C79B6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</a:t>
            </a:r>
          </a:p>
        </p:txBody>
      </p:sp>
      <p:sp>
        <p:nvSpPr>
          <p:cNvPr id="25" name="Textfeld 16"/>
          <p:cNvSpPr txBox="1">
            <a:spLocks noChangeArrowheads="1"/>
          </p:cNvSpPr>
          <p:nvPr/>
        </p:nvSpPr>
        <p:spPr bwMode="auto">
          <a:xfrm>
            <a:off x="7092280" y="1052736"/>
            <a:ext cx="1872208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 diff to REF</a:t>
            </a:r>
          </a:p>
        </p:txBody>
      </p:sp>
      <p:pic>
        <p:nvPicPr>
          <p:cNvPr id="26" name="Grafik 2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4464" r="69204" b="5388"/>
          <a:stretch/>
        </p:blipFill>
        <p:spPr>
          <a:xfrm>
            <a:off x="4639778" y="3678064"/>
            <a:ext cx="706732" cy="1407120"/>
          </a:xfrm>
          <a:prstGeom prst="rect">
            <a:avLst/>
          </a:prstGeom>
        </p:spPr>
      </p:pic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567770" y="4527152"/>
            <a:ext cx="54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# </a:t>
            </a:r>
            <a:r>
              <a:rPr lang="en-GB" altLang="de-DE" sz="1400" b="0" i="0" dirty="0" err="1" smtClean="0">
                <a:solidFill>
                  <a:srgbClr val="010000"/>
                </a:solidFill>
              </a:rPr>
              <a:t>obs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3527" y="5538278"/>
            <a:ext cx="8820473" cy="66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85750" marR="0" lvl="1" indent="-28575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s. AMDAR, Mode-S:  clear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error reduction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vs.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radiosonde: 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error reduction 5 – 10 % !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NEW_2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better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than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0896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14473" r="2079" b="4675"/>
          <a:stretch/>
        </p:blipFill>
        <p:spPr>
          <a:xfrm>
            <a:off x="1800000" y="1332001"/>
            <a:ext cx="7236000" cy="3962714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First guess </a:t>
            </a:r>
            <a:r>
              <a:rPr kumimoji="1" lang="en-GB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humidity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RMSE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5724128" y="1052736"/>
            <a:ext cx="126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radiosondes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090160" y="2848156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4197960" y="1052736"/>
            <a:ext cx="73408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RH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</a:t>
            </a:r>
          </a:p>
        </p:txBody>
      </p:sp>
      <p:sp>
        <p:nvSpPr>
          <p:cNvPr id="25" name="Textfeld 16"/>
          <p:cNvSpPr txBox="1">
            <a:spLocks noChangeArrowheads="1"/>
          </p:cNvSpPr>
          <p:nvPr/>
        </p:nvSpPr>
        <p:spPr bwMode="auto">
          <a:xfrm>
            <a:off x="7092280" y="1052736"/>
            <a:ext cx="1872208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 diff to REF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3527" y="5589240"/>
            <a:ext cx="8820473" cy="66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vs. radiosonde: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error reduction 2.5 – 5 % !    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NEW_2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slightly better than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at low levels</a:t>
            </a:r>
          </a:p>
        </p:txBody>
      </p:sp>
    </p:spTree>
    <p:extLst>
      <p:ext uri="{BB962C8B-B14F-4D97-AF65-F5344CB8AC3E}">
        <p14:creationId xmlns:p14="http://schemas.microsoft.com/office/powerpoint/2010/main" val="3079520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5" t="14518" r="35844" b="4682"/>
          <a:stretch/>
        </p:blipFill>
        <p:spPr>
          <a:xfrm>
            <a:off x="4860032" y="1332000"/>
            <a:ext cx="1908000" cy="3960000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t="14518" r="35485" b="4682"/>
          <a:stretch/>
        </p:blipFill>
        <p:spPr>
          <a:xfrm>
            <a:off x="1979712" y="1332000"/>
            <a:ext cx="2304000" cy="3960000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First guess </a:t>
            </a:r>
            <a:r>
              <a:rPr kumimoji="1" lang="en-GB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biases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323528" y="1052736"/>
            <a:ext cx="126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radiosondes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090160" y="2848156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5076056" y="1052736"/>
            <a:ext cx="1526168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RH</a:t>
            </a:r>
            <a:r>
              <a:rPr kumimoji="1" lang="en-GB" altLang="de-DE" sz="1600" b="1" i="0" u="none" strike="noStrike" kern="1200" cap="none" spc="0" normalizeH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bias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3527" y="5733256"/>
            <a:ext cx="856895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vs. radiosonde:  also temperature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+ humidity (cold + wet)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biases reduced</a:t>
            </a:r>
          </a:p>
        </p:txBody>
      </p: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2339752" y="1052736"/>
            <a:ext cx="1944216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  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27600023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9" b="1344"/>
          <a:stretch/>
        </p:blipFill>
        <p:spPr>
          <a:xfrm>
            <a:off x="219075" y="1124744"/>
            <a:ext cx="4352925" cy="532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0839" r="2407" b="1344"/>
          <a:stretch/>
        </p:blipFill>
        <p:spPr>
          <a:xfrm>
            <a:off x="2555776" y="1124744"/>
            <a:ext cx="3672000" cy="5328000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Verification of deterministic forecasts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4499992" y="1124744"/>
            <a:ext cx="126000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Radiosonde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verification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450200" y="2057015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vs. 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939974" y="5106230"/>
            <a:ext cx="3736482" cy="9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1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None/>
              <a:tabLst>
                <a:tab pos="271463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reduced thinning (NEW_2 vs. NEW):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beneficial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in radiosonde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verif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.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baseline="0" dirty="0" smtClean="0">
                <a:solidFill>
                  <a:srgbClr val="000000"/>
                </a:solidFill>
                <a:ea typeface="ＭＳ Ｐゴシック"/>
              </a:rPr>
              <a:t>neutral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 in </a:t>
            </a:r>
            <a:r>
              <a:rPr kumimoji="0" lang="en-US" sz="1600" b="0" i="0" dirty="0" err="1" smtClean="0">
                <a:solidFill>
                  <a:srgbClr val="000000"/>
                </a:solidFill>
                <a:ea typeface="ＭＳ Ｐゴシック"/>
              </a:rPr>
              <a:t>Synop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kumimoji="0" lang="en-US" sz="1600" b="0" i="0" dirty="0" err="1" smtClean="0">
                <a:solidFill>
                  <a:srgbClr val="000000"/>
                </a:solidFill>
                <a:ea typeface="ＭＳ Ｐゴシック"/>
              </a:rPr>
              <a:t>verif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052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660"/>
          <a:stretch/>
        </p:blipFill>
        <p:spPr>
          <a:xfrm>
            <a:off x="6550472" y="1124744"/>
            <a:ext cx="2548128" cy="5334934"/>
          </a:xfrm>
          <a:prstGeom prst="rect">
            <a:avLst/>
          </a:prstGeom>
        </p:spPr>
      </p:pic>
      <p:pic>
        <p:nvPicPr>
          <p:cNvPr id="6" name="Grafik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660"/>
          <a:stretch/>
        </p:blipFill>
        <p:spPr>
          <a:xfrm>
            <a:off x="4111488" y="1124744"/>
            <a:ext cx="2548128" cy="53349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0839" r="47070" b="1344"/>
          <a:stretch/>
        </p:blipFill>
        <p:spPr>
          <a:xfrm>
            <a:off x="-36256" y="1125336"/>
            <a:ext cx="2304000" cy="532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0838" r="47189" b="1344"/>
          <a:stretch/>
        </p:blipFill>
        <p:spPr>
          <a:xfrm>
            <a:off x="2267744" y="1125336"/>
            <a:ext cx="1728000" cy="5328000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Forecast verification:   NEW_2  vs.  REF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1637744" y="1412776"/>
            <a:ext cx="126000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Radiosonde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verification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3347864" y="1700808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vs. 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</p:txBody>
      </p:sp>
      <p:sp>
        <p:nvSpPr>
          <p:cNvPr id="12" name="Textfeld 16"/>
          <p:cNvSpPr txBox="1">
            <a:spLocks noChangeArrowheads="1"/>
          </p:cNvSpPr>
          <p:nvPr/>
        </p:nvSpPr>
        <p:spPr bwMode="auto">
          <a:xfrm>
            <a:off x="7092280" y="1916832"/>
            <a:ext cx="1755332" cy="41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chemeClr val="tx1"/>
                </a:solidFill>
              </a:rPr>
              <a:t>T2M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de-DE" sz="1400" b="0" i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RH2M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>
                <a:solidFill>
                  <a:schemeClr val="tx1"/>
                </a:solidFill>
              </a:rPr>
              <a:t>w</a:t>
            </a:r>
            <a:r>
              <a:rPr lang="en-GB" altLang="de-DE" sz="1400" b="0" i="0" dirty="0" smtClean="0">
                <a:solidFill>
                  <a:schemeClr val="tx1"/>
                </a:solidFill>
              </a:rPr>
              <a:t>ind speed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de-DE" sz="1400" b="0" i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>
                <a:solidFill>
                  <a:schemeClr val="tx1"/>
                </a:solidFill>
              </a:rPr>
              <a:t>w</a:t>
            </a:r>
            <a:r>
              <a:rPr lang="en-GB" altLang="de-DE" sz="1400" b="0" i="0" dirty="0" smtClean="0">
                <a:solidFill>
                  <a:schemeClr val="tx1"/>
                </a:solidFill>
              </a:rPr>
              <a:t>ind direction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de-DE" sz="1400" b="0" i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surface</a:t>
            </a:r>
            <a:r>
              <a:rPr kumimoji="1" lang="en-GB" altLang="de-DE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press</a:t>
            </a:r>
            <a:r>
              <a:rPr lang="en-GB" altLang="de-DE" sz="1400" b="0" i="0" dirty="0" err="1" smtClean="0">
                <a:solidFill>
                  <a:schemeClr val="tx1"/>
                </a:solidFill>
              </a:rPr>
              <a:t>ure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Textfeld 16"/>
          <p:cNvSpPr txBox="1">
            <a:spLocks noChangeArrowheads="1"/>
          </p:cNvSpPr>
          <p:nvPr/>
        </p:nvSpPr>
        <p:spPr bwMode="auto">
          <a:xfrm>
            <a:off x="4688876" y="1916832"/>
            <a:ext cx="1755332" cy="41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chemeClr val="tx1"/>
                </a:solidFill>
              </a:rPr>
              <a:t>total cloud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de-DE" sz="1400" b="0" i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chemeClr val="tx1"/>
                </a:solidFill>
              </a:rPr>
              <a:t>high cloud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chemeClr val="tx1"/>
                </a:solidFill>
              </a:rPr>
              <a:t>mid-level cloud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de-DE" sz="1400" b="0" i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chemeClr val="tx1"/>
                </a:solidFill>
              </a:rPr>
              <a:t>low cloud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de-DE" sz="1400" b="0" i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chemeClr val="tx1"/>
                </a:solidFill>
              </a:rPr>
              <a:t>global radiation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Textfeld 16"/>
          <p:cNvSpPr txBox="1">
            <a:spLocks noChangeArrowheads="1"/>
          </p:cNvSpPr>
          <p:nvPr/>
        </p:nvSpPr>
        <p:spPr bwMode="auto">
          <a:xfrm>
            <a:off x="6156176" y="1038064"/>
            <a:ext cx="126000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err="1" smtClean="0">
                <a:solidFill>
                  <a:srgbClr val="010000"/>
                </a:solidFill>
              </a:rPr>
              <a:t>Synop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30087201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6"/>
          <a:stretch/>
        </p:blipFill>
        <p:spPr>
          <a:xfrm>
            <a:off x="48196" y="2067470"/>
            <a:ext cx="9022958" cy="3233738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Forecast verification:   cloud</a:t>
            </a:r>
            <a:r>
              <a:rPr kumimoji="1" lang="en-GB" altLang="de-DE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biases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221476" y="1683792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</a:t>
            </a: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14" name="Textfeld 16"/>
          <p:cNvSpPr txBox="1">
            <a:spLocks noChangeArrowheads="1"/>
          </p:cNvSpPr>
          <p:nvPr/>
        </p:nvSpPr>
        <p:spPr bwMode="auto">
          <a:xfrm>
            <a:off x="4032080" y="1038064"/>
            <a:ext cx="126000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err="1" smtClean="0">
                <a:solidFill>
                  <a:srgbClr val="010000"/>
                </a:solidFill>
              </a:rPr>
              <a:t>Synop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verification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48222"/>
            <a:ext cx="590550" cy="628650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3527" y="5733256"/>
            <a:ext cx="8568953" cy="66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less spin-down for cloud  (and slightly for T2M, RH2M, Td2M) 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upper-level moist bias slightly decreased (not shown)</a:t>
            </a:r>
          </a:p>
        </p:txBody>
      </p:sp>
    </p:spTree>
    <p:extLst>
      <p:ext uri="{BB962C8B-B14F-4D97-AF65-F5344CB8AC3E}">
        <p14:creationId xmlns:p14="http://schemas.microsoft.com/office/powerpoint/2010/main" val="19985121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9482" r="4104" b="6153"/>
          <a:stretch/>
        </p:blipFill>
        <p:spPr>
          <a:xfrm>
            <a:off x="899592" y="1230660"/>
            <a:ext cx="4032000" cy="259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9483" r="4104" b="1464"/>
          <a:stretch/>
        </p:blipFill>
        <p:spPr>
          <a:xfrm>
            <a:off x="899592" y="3789344"/>
            <a:ext cx="4032000" cy="2736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9482" r="4104" b="6152"/>
          <a:stretch/>
        </p:blipFill>
        <p:spPr>
          <a:xfrm>
            <a:off x="5004048" y="1230964"/>
            <a:ext cx="4032000" cy="259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9483" r="4104" b="1464"/>
          <a:stretch/>
        </p:blipFill>
        <p:spPr>
          <a:xfrm>
            <a:off x="5004048" y="3789344"/>
            <a:ext cx="4032000" cy="2736000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Forecast verification:   radar-derived </a:t>
            </a:r>
            <a:r>
              <a:rPr kumimoji="1" lang="en-GB" alt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precip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3507180" y="1839531"/>
            <a:ext cx="84188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15" name="Textfeld 16"/>
          <p:cNvSpPr txBox="1">
            <a:spLocks noChangeArrowheads="1"/>
          </p:cNvSpPr>
          <p:nvPr/>
        </p:nvSpPr>
        <p:spPr bwMode="auto">
          <a:xfrm>
            <a:off x="72008" y="1052736"/>
            <a:ext cx="720024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3600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FSS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 </a:t>
            </a:r>
            <a:r>
              <a:rPr kumimoji="1" lang="en-GB" alt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g.p</a:t>
            </a: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23 km</a:t>
            </a: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2483200" y="1027224"/>
            <a:ext cx="1296712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3600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1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-UTC</a:t>
            </a: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runs</a:t>
            </a:r>
          </a:p>
        </p:txBody>
      </p:sp>
      <p:sp>
        <p:nvSpPr>
          <p:cNvPr id="18" name="Textfeld 16"/>
          <p:cNvSpPr txBox="1">
            <a:spLocks noChangeArrowheads="1"/>
          </p:cNvSpPr>
          <p:nvPr/>
        </p:nvSpPr>
        <p:spPr bwMode="auto">
          <a:xfrm>
            <a:off x="82600" y="2413207"/>
            <a:ext cx="709432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3600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0.1 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mm/h</a:t>
            </a:r>
          </a:p>
        </p:txBody>
      </p: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6490046" y="1027224"/>
            <a:ext cx="1250306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3600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1" lang="en-GB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-UTC</a:t>
            </a: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runs</a:t>
            </a: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118152" y="4854488"/>
            <a:ext cx="709432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3600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mm/h</a:t>
            </a:r>
          </a:p>
        </p:txBody>
      </p:sp>
    </p:spTree>
    <p:extLst>
      <p:ext uri="{BB962C8B-B14F-4D97-AF65-F5344CB8AC3E}">
        <p14:creationId xmlns:p14="http://schemas.microsoft.com/office/powerpoint/2010/main" val="9542394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14518" r="35835" b="5416"/>
          <a:stretch/>
        </p:blipFill>
        <p:spPr>
          <a:xfrm>
            <a:off x="5561716" y="1634912"/>
            <a:ext cx="2826708" cy="3924000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5" t="14518" r="35834" b="5416"/>
          <a:stretch/>
        </p:blipFill>
        <p:spPr>
          <a:xfrm>
            <a:off x="3113444" y="1634912"/>
            <a:ext cx="2826708" cy="3924000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5" t="14518" r="35831" b="5416"/>
          <a:stretch/>
        </p:blipFill>
        <p:spPr>
          <a:xfrm>
            <a:off x="107504" y="1634912"/>
            <a:ext cx="3360317" cy="3924000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noProof="0" dirty="0" smtClean="0">
                <a:solidFill>
                  <a:srgbClr val="000000"/>
                </a:solidFill>
                <a:sym typeface="Symbol" panose="05050102010706020507" pitchFamily="18" charset="2"/>
              </a:rPr>
              <a:t>Ensemble spread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, EPS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2346594" y="1024434"/>
            <a:ext cx="424163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first guess spread  /  RMSE</a:t>
            </a:r>
            <a:r>
              <a:rPr lang="en-GB" altLang="de-DE" sz="1600" b="0" i="0" dirty="0">
                <a:solidFill>
                  <a:srgbClr val="010000"/>
                </a:solidFill>
              </a:rPr>
              <a:t> </a:t>
            </a:r>
            <a:r>
              <a:rPr lang="en-GB" altLang="de-DE" sz="1600" b="0" i="0" dirty="0" smtClean="0">
                <a:solidFill>
                  <a:srgbClr val="010000"/>
                </a:solidFill>
              </a:rPr>
              <a:t>vs. radiosondes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1619672" y="1346880"/>
            <a:ext cx="90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wind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3563888" y="2492896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3527" y="5733256"/>
            <a:ext cx="828092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85750" marR="0" lvl="1" indent="-28575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spread / </a:t>
            </a:r>
            <a:r>
              <a:rPr kumimoji="0" lang="en-US" sz="1600" b="0" i="0" dirty="0" err="1" smtClean="0">
                <a:solidFill>
                  <a:srgbClr val="000000"/>
                </a:solidFill>
                <a:ea typeface="ＭＳ Ｐゴシック"/>
              </a:rPr>
              <a:t>rmse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 ratio slightly (wind, T) / clearly (humidity) reduced only above 750 </a:t>
            </a:r>
            <a:r>
              <a:rPr kumimoji="0" lang="en-US" sz="1600" b="0" i="0" dirty="0" err="1" smtClean="0">
                <a:solidFill>
                  <a:srgbClr val="000000"/>
                </a:solidFill>
                <a:ea typeface="ＭＳ Ｐゴシック"/>
              </a:rPr>
              <a:t>hPa</a:t>
            </a:r>
            <a:r>
              <a:rPr kumimoji="0" lang="en-US" sz="1600" b="0" i="0" noProof="0" dirty="0" smtClean="0">
                <a:solidFill>
                  <a:srgbClr val="000000"/>
                </a:solidFill>
                <a:ea typeface="ＭＳ Ｐゴシック"/>
              </a:rPr>
              <a:t> 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4137791" y="1346880"/>
            <a:ext cx="1442321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noProof="0" dirty="0" smtClean="0">
                <a:solidFill>
                  <a:srgbClr val="010000"/>
                </a:solidFill>
              </a:rPr>
              <a:t>temperature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6516216" y="1346880"/>
            <a:ext cx="1728192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relative humidity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2675781" y="4123568"/>
            <a:ext cx="600075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err="1" smtClean="0">
                <a:solidFill>
                  <a:srgbClr val="010000"/>
                </a:solidFill>
              </a:rPr>
              <a:t>rmse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23528" y="3262959"/>
            <a:ext cx="6621849" cy="3190377"/>
            <a:chOff x="323528" y="3262959"/>
            <a:chExt cx="6621849" cy="3190377"/>
          </a:xfrm>
        </p:grpSpPr>
        <p:pic>
          <p:nvPicPr>
            <p:cNvPr id="3" name="Grafik 2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3" t="22718" r="60441" b="2060"/>
            <a:stretch/>
          </p:blipFill>
          <p:spPr>
            <a:xfrm>
              <a:off x="6081343" y="3262959"/>
              <a:ext cx="864034" cy="1493881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5" t="22718" r="59532" b="2060"/>
            <a:stretch/>
          </p:blipFill>
          <p:spPr>
            <a:xfrm>
              <a:off x="3563888" y="3284984"/>
              <a:ext cx="891033" cy="1493881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6" t="22718" r="60079" b="2060"/>
            <a:stretch/>
          </p:blipFill>
          <p:spPr>
            <a:xfrm>
              <a:off x="755576" y="3284984"/>
              <a:ext cx="874775" cy="1493881"/>
            </a:xfrm>
            <a:prstGeom prst="rect">
              <a:avLst/>
            </a:prstGeom>
          </p:spPr>
        </p:pic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23528" y="6112601"/>
              <a:ext cx="6621849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0" bIns="46800">
              <a:spAutoFit/>
            </a:bodyPr>
            <a:lstStyle>
              <a:lvl1pPr marL="457200" indent="-457200" defTabSz="449263">
                <a:spcBef>
                  <a:spcPct val="20000"/>
                </a:spcBef>
                <a:buClr>
                  <a:schemeClr val="tx2"/>
                </a:buClr>
                <a:buSzPct val="105000"/>
                <a:buChar char="•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1pPr>
              <a:lvl2pPr marL="285750" defTabSz="449263">
                <a:spcBef>
                  <a:spcPct val="20000"/>
                </a:spcBef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defTabSz="449263">
                <a:spcBef>
                  <a:spcPct val="20000"/>
                </a:spcBef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defTabSz="449263">
                <a:spcBef>
                  <a:spcPct val="20000"/>
                </a:spcBef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defTabSz="449263">
                <a:spcBef>
                  <a:spcPct val="20000"/>
                </a:spcBef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tabLst>
                  <a:tab pos="45720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marL="285750" marR="0" lvl="1" indent="-285750" algn="l" defTabSz="449263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D4B9B"/>
                </a:buClr>
                <a:buSzTx/>
                <a:buFont typeface="Arial" panose="020B0604020202020204" pitchFamily="34" charset="0"/>
                <a:buChar char="•"/>
                <a:tabLst>
                  <a:tab pos="625475" algn="l"/>
                  <a:tab pos="1077913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sz="1600" b="0" i="0" dirty="0" smtClean="0">
                  <a:solidFill>
                    <a:srgbClr val="000000"/>
                  </a:solidFill>
                  <a:ea typeface="ＭＳ Ｐゴシック"/>
                </a:rPr>
                <a:t>CRPS reduced in EPS forecasts</a:t>
              </a:r>
              <a:endParaRPr kumimoji="0" lang="en-US" sz="1600" b="0" i="0" noProof="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</p:grp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1475656" y="4123568"/>
            <a:ext cx="828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spread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511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Conclusion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1520" y="1124744"/>
            <a:ext cx="8784975" cy="355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lvl="1" indent="-271463">
              <a:spcBef>
                <a:spcPts val="1800"/>
              </a:spcBef>
              <a:buClr>
                <a:srgbClr val="2D4B9B"/>
              </a:buClr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overall positive impact by reduced thinning (NEW_2), without computational </a:t>
            </a:r>
            <a:r>
              <a:rPr kumimoji="0" lang="en-US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costs</a:t>
            </a:r>
            <a:endParaRPr kumimoji="0" lang="en-US" b="0" i="0" dirty="0" smtClean="0">
              <a:solidFill>
                <a:srgbClr val="008000"/>
              </a:solidFill>
              <a:ea typeface="ＭＳ Ｐゴシック"/>
            </a:endParaRP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 smtClean="0">
                <a:solidFill>
                  <a:srgbClr val="008000"/>
                </a:solidFill>
                <a:ea typeface="ＭＳ Ｐゴシック"/>
              </a:rPr>
              <a:t>clear positive impact </a:t>
            </a:r>
            <a:r>
              <a:rPr kumimoji="0" lang="en-US" b="0" i="0" dirty="0" smtClean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(in October period) </a:t>
            </a:r>
            <a:r>
              <a:rPr kumimoji="0" lang="en-US" b="0" i="0" dirty="0" smtClean="0">
                <a:solidFill>
                  <a:srgbClr val="000000"/>
                </a:solidFill>
                <a:ea typeface="ＭＳ Ｐゴシック"/>
              </a:rPr>
              <a:t>from new EMADDC v2.2 Mode-S data,  </a:t>
            </a:r>
          </a:p>
          <a:p>
            <a:pPr marL="0" marR="0" lvl="1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Tx/>
              <a:buNone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b="0" i="0" dirty="0" smtClean="0">
                <a:solidFill>
                  <a:srgbClr val="000000"/>
                </a:solidFill>
                <a:ea typeface="ＭＳ Ｐゴシック"/>
              </a:rPr>
              <a:t>particularly upper-air,  but also for surface and weather parameters </a:t>
            </a:r>
          </a:p>
          <a:p>
            <a:pPr marL="266700" lvl="1" indent="-266700">
              <a:spcBef>
                <a:spcPts val="1800"/>
              </a:spcBef>
              <a:buClr>
                <a:srgbClr val="2D4B9B"/>
              </a:buClr>
              <a:buFont typeface="Arial" panose="020B0604020202020204" pitchFamily="34" charset="0"/>
              <a:buChar char="•"/>
              <a:tabLst>
                <a:tab pos="266700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 smtClean="0">
                <a:solidFill>
                  <a:srgbClr val="000000"/>
                </a:solidFill>
                <a:ea typeface="ＭＳ Ｐゴシック"/>
              </a:rPr>
              <a:t>in </a:t>
            </a:r>
            <a:r>
              <a:rPr kumimoji="0" lang="en-US" b="0" i="0" dirty="0" smtClean="0">
                <a:solidFill>
                  <a:srgbClr val="008000"/>
                </a:solidFill>
                <a:ea typeface="ＭＳ Ｐゴシック"/>
              </a:rPr>
              <a:t>parallel suite since 16 Feb. </a:t>
            </a:r>
            <a:r>
              <a:rPr kumimoji="0" lang="en-US" b="0" i="0" dirty="0" smtClean="0">
                <a:solidFill>
                  <a:srgbClr val="000000"/>
                </a:solidFill>
                <a:ea typeface="ＭＳ Ｐゴシック"/>
              </a:rPr>
              <a:t>2022</a:t>
            </a:r>
          </a:p>
          <a:p>
            <a:pPr marL="903288" lvl="2" indent="-368300">
              <a:spcBef>
                <a:spcPts val="1200"/>
              </a:spcBef>
              <a:buClr>
                <a:srgbClr val="2D4B9B"/>
              </a:buClr>
              <a:buNone/>
              <a:tabLst>
                <a:tab pos="266700" algn="l"/>
                <a:tab pos="534988" algn="l"/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  new </a:t>
            </a:r>
            <a:r>
              <a:rPr kumimoji="0" lang="en-US" b="0" i="0" dirty="0" smtClean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Mode-S: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larger latency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for 15-min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 data batches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(~15 min    ~34 min) </a:t>
            </a:r>
          </a:p>
          <a:p>
            <a:pPr marL="903288" lvl="2" indent="-368300">
              <a:spcBef>
                <a:spcPts val="1200"/>
              </a:spcBef>
              <a:buClr>
                <a:srgbClr val="2D4B9B"/>
              </a:buClr>
              <a:buNone/>
              <a:tabLst>
                <a:tab pos="266700" algn="l"/>
                <a:tab pos="534988" algn="l"/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 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	with data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sym typeface="Symbol" panose="05050102010706020507" pitchFamily="18" charset="2"/>
              </a:rPr>
              <a:t>cut-off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sym typeface="Symbol" panose="05050102010706020507" pitchFamily="18" charset="2"/>
              </a:rPr>
              <a:t> time of ~ 27 min for ICON-D2,  latest 15 min of new Mode-S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sym typeface="Symbol" panose="05050102010706020507" pitchFamily="18" charset="2"/>
              </a:rPr>
              <a:t>obs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sym typeface="Symbol" panose="05050102010706020507" pitchFamily="18" charset="2"/>
            </a:endParaRPr>
          </a:p>
          <a:p>
            <a:pPr marL="903288" lvl="2" indent="-368300">
              <a:spcBef>
                <a:spcPts val="0"/>
              </a:spcBef>
              <a:buClr>
                <a:srgbClr val="2D4B9B"/>
              </a:buClr>
              <a:buNone/>
              <a:tabLst>
                <a:tab pos="266700" algn="l"/>
                <a:tab pos="534988" algn="l"/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baseline="0" dirty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sym typeface="Symbol" panose="05050102010706020507" pitchFamily="18" charset="2"/>
              </a:rPr>
              <a:t>(i.e. </a:t>
            </a:r>
            <a:r>
              <a:rPr kumimoji="0" lang="en-US" sz="1600" b="0" i="0" dirty="0" err="1" smtClean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obs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sym typeface="Symbol" panose="05050102010706020507" pitchFamily="18" charset="2"/>
              </a:rPr>
              <a:t>closest to time-critical analysis time) not available for analysis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sym typeface="Symbol" panose="05050102010706020507" pitchFamily="18" charset="2"/>
            </a:endParaRPr>
          </a:p>
          <a:p>
            <a:pPr marL="903288" lvl="2" indent="-368300" defTabSz="914400">
              <a:spcBef>
                <a:spcPts val="600"/>
              </a:spcBef>
              <a:buClr>
                <a:srgbClr val="2D4B9B"/>
              </a:buClr>
              <a:buNone/>
              <a:tabLst>
                <a:tab pos="266700" algn="l"/>
                <a:tab pos="534988" algn="l"/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 	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positive </a:t>
            </a: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impact weaker than in exp., but largely confirmed in TEMP </a:t>
            </a:r>
            <a:r>
              <a:rPr kumimoji="0" lang="en-US" sz="1600" b="0" i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verif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., except:</a:t>
            </a:r>
            <a:endParaRPr kumimoji="0" lang="en-US" sz="1600" b="0" i="0" dirty="0">
              <a:solidFill>
                <a:srgbClr val="000000"/>
              </a:solidFill>
              <a:ea typeface="ＭＳ Ｐゴシック"/>
            </a:endParaRPr>
          </a:p>
          <a:p>
            <a:pPr marL="903288" lvl="2" indent="-368300">
              <a:spcBef>
                <a:spcPts val="1200"/>
              </a:spcBef>
              <a:buClr>
                <a:srgbClr val="2D4B9B"/>
              </a:buClr>
              <a:buNone/>
              <a:tabLst>
                <a:tab pos="266700" algn="l"/>
                <a:tab pos="534988" algn="l"/>
                <a:tab pos="9032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 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T2m reduced by 0.03 K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  (  cold bias increased in stormy period (1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st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 week))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51520" y="4869160"/>
            <a:ext cx="8568952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lvl="1" indent="-271463">
              <a:spcBef>
                <a:spcPts val="3000"/>
              </a:spcBef>
              <a:buClr>
                <a:srgbClr val="2D4B9B"/>
              </a:buClr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after operational introduction (23 March 2022), </a:t>
            </a:r>
            <a:r>
              <a:rPr kumimoji="0" lang="en-US" b="0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next summer:</a:t>
            </a:r>
          </a:p>
          <a:p>
            <a:pPr marL="0" lvl="1">
              <a:spcBef>
                <a:spcPts val="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	</a:t>
            </a:r>
            <a:r>
              <a:rPr kumimoji="0" lang="en-US" b="0" i="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assess impact in summer</a:t>
            </a:r>
            <a:r>
              <a:rPr kumimoji="0" lang="en-US" b="0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,   possibly re-tune  (thinning, </a:t>
            </a:r>
            <a:r>
              <a:rPr kumimoji="0" lang="en-US" b="0" i="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obs</a:t>
            </a:r>
            <a:r>
              <a:rPr kumimoji="0" lang="en-US" b="0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 errors, …) </a:t>
            </a:r>
          </a:p>
          <a:p>
            <a:pPr marL="271463" lvl="1" indent="-271463" defTabSz="914400">
              <a:spcBef>
                <a:spcPts val="3000"/>
              </a:spcBef>
              <a:buClr>
                <a:srgbClr val="2D4B9B"/>
              </a:buClr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experiments for use in global DA / ICON start soon  </a:t>
            </a:r>
            <a:r>
              <a:rPr kumimoji="0"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</a:rPr>
              <a:t>(Alexander Cress)</a:t>
            </a:r>
          </a:p>
          <a:p>
            <a:pPr marL="0" lvl="1" defTabSz="914400">
              <a:spcBef>
                <a:spcPts val="60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	</a:t>
            </a:r>
            <a:r>
              <a:rPr kumimoji="0" lang="en-US" sz="1600" b="0" i="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(Mode-S so far not used in global </a:t>
            </a:r>
            <a:r>
              <a:rPr kumimoji="0" lang="en-US" sz="1600" b="0" i="0" dirty="0" err="1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EnVar</a:t>
            </a:r>
            <a:r>
              <a:rPr kumimoji="0" lang="en-US" sz="1600" b="0" i="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 since only available over Europe (DE, NL, BE))</a:t>
            </a:r>
            <a:endParaRPr kumimoji="0" lang="en-US" sz="1600" b="0" i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13193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801" y="1052736"/>
            <a:ext cx="8747695" cy="1738938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  <a:tab pos="355600" algn="l"/>
              </a:tabLst>
              <a:defRPr/>
            </a:pPr>
            <a:r>
              <a:rPr lang="en-GB" b="0" i="0" dirty="0" smtClean="0">
                <a:solidFill>
                  <a:srgbClr val="000000"/>
                </a:solidFill>
                <a:latin typeface="Arial"/>
              </a:rPr>
              <a:t>Mode-S v1.6 used operationally since 2017:  </a:t>
            </a:r>
            <a:r>
              <a:rPr lang="en-GB" b="0" i="0" dirty="0" smtClean="0">
                <a:solidFill>
                  <a:srgbClr val="C00000"/>
                </a:solidFill>
                <a:latin typeface="Arial"/>
              </a:rPr>
              <a:t>NOT available after end March 2022</a:t>
            </a:r>
            <a:endParaRPr lang="en-GB" sz="1200" b="0" i="0" dirty="0" smtClean="0">
              <a:solidFill>
                <a:schemeClr val="bg1">
                  <a:lumMod val="65000"/>
                </a:schemeClr>
              </a:solidFill>
              <a:latin typeface="Arial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tabLst>
                <a:tab pos="273050" algn="l"/>
              </a:tabLst>
              <a:defRPr/>
            </a:pP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	</a:t>
            </a:r>
            <a:r>
              <a:rPr lang="en-GB" sz="1400" b="0" i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(QC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+ BC not updated any more by KNMI, quality potentially degraded </a:t>
            </a:r>
            <a:r>
              <a:rPr lang="en-GB" sz="1400" b="0" i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continuously)</a:t>
            </a:r>
            <a:endParaRPr lang="en-GB" sz="1400" i="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lang="en-GB" i="0" dirty="0" smtClean="0">
                <a:solidFill>
                  <a:srgbClr val="0070C0"/>
                </a:solidFill>
                <a:latin typeface="Arial"/>
              </a:rPr>
              <a:t>new all-stream EMADDC v2.2   </a:t>
            </a:r>
            <a:r>
              <a:rPr lang="en-GB" b="0" i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(available since Oct. 2021)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chemeClr val="tx1"/>
                </a:solidFill>
                <a:latin typeface="Arial"/>
              </a:rPr>
              <a:t>m</a:t>
            </a:r>
            <a:r>
              <a:rPr lang="en-GB" sz="1600" b="0" i="0" dirty="0" smtClean="0">
                <a:solidFill>
                  <a:schemeClr val="tx1"/>
                </a:solidFill>
                <a:latin typeface="Arial"/>
              </a:rPr>
              <a:t>ore dense,  expanded area    </a:t>
            </a:r>
            <a:r>
              <a:rPr lang="en-GB" sz="1600" b="0" i="0" dirty="0" smtClean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   </a:t>
            </a:r>
            <a:r>
              <a:rPr lang="en-GB" sz="1600" b="0" i="0" dirty="0">
                <a:solidFill>
                  <a:schemeClr val="tx1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en-GB" sz="1600" b="0" i="0" dirty="0" smtClean="0">
                <a:solidFill>
                  <a:schemeClr val="tx1"/>
                </a:solidFill>
                <a:latin typeface="Arial"/>
              </a:rPr>
              <a:t>&gt; 100 times more Mode-S data</a:t>
            </a: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73050" algn="l"/>
              </a:tabLst>
              <a:defRPr/>
            </a:pPr>
            <a:r>
              <a:rPr lang="en-GB" sz="1600" b="0" i="0" dirty="0" smtClean="0">
                <a:solidFill>
                  <a:schemeClr val="tx1"/>
                </a:solidFill>
                <a:latin typeface="Arial"/>
              </a:rPr>
              <a:t>improved quality control</a:t>
            </a:r>
          </a:p>
        </p:txBody>
      </p:sp>
      <p:pic>
        <p:nvPicPr>
          <p:cNvPr id="5" name="Grafik 4"/>
          <p:cNvPicPr>
            <a:picLocks/>
          </p:cNvPicPr>
          <p:nvPr/>
        </p:nvPicPr>
        <p:blipFill rotWithShape="1">
          <a:blip r:embed="rId2"/>
          <a:srcRect l="377" t="9755" r="2720" b="5632"/>
          <a:stretch/>
        </p:blipFill>
        <p:spPr>
          <a:xfrm>
            <a:off x="27406" y="2869685"/>
            <a:ext cx="4104000" cy="284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478" t="7528" r="2997" b="6251"/>
          <a:stretch/>
        </p:blipFill>
        <p:spPr>
          <a:xfrm>
            <a:off x="4154400" y="2392469"/>
            <a:ext cx="5004000" cy="4104000"/>
          </a:xfrm>
          <a:prstGeom prst="rect">
            <a:avLst/>
          </a:prstGeom>
        </p:spPr>
      </p:pic>
      <p:sp>
        <p:nvSpPr>
          <p:cNvPr id="17" name="Textfeld 16"/>
          <p:cNvSpPr txBox="1">
            <a:spLocks noChangeArrowheads="1"/>
          </p:cNvSpPr>
          <p:nvPr/>
        </p:nvSpPr>
        <p:spPr bwMode="auto">
          <a:xfrm flipH="1">
            <a:off x="4644008" y="2427739"/>
            <a:ext cx="1728192" cy="233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36000" tIns="18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i="0" dirty="0" smtClean="0">
                <a:solidFill>
                  <a:srgbClr val="0070C0"/>
                </a:solidFill>
              </a:rPr>
              <a:t>new Mode-S (v2.2)</a:t>
            </a:r>
            <a:endParaRPr lang="en-GB" altLang="de-DE" sz="1400" i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17575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New, extended Mode-S aircraft data product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456000" y="3697461"/>
            <a:ext cx="1116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36000" rIns="0" bIns="0" rtlCol="0">
            <a:spAutoFit/>
          </a:bodyPr>
          <a:lstStyle/>
          <a:p>
            <a:pPr marL="360363" indent="-360363" algn="ctr"/>
            <a:r>
              <a:rPr lang="en-GB" sz="1200" b="0" i="0" dirty="0"/>
              <a:t>1</a:t>
            </a:r>
            <a:r>
              <a:rPr lang="en-GB" sz="1200" b="0" i="0" dirty="0" smtClean="0"/>
              <a:t> Oct. 2021</a:t>
            </a:r>
          </a:p>
          <a:p>
            <a:pPr marL="360363" indent="-360363" algn="ctr"/>
            <a:r>
              <a:rPr lang="en-GB" sz="1100" b="0" i="0" dirty="0" smtClean="0"/>
              <a:t>0 – 1 </a:t>
            </a:r>
            <a:r>
              <a:rPr lang="en-GB" sz="1000" b="0" i="0" dirty="0" smtClean="0"/>
              <a:t>UTC</a:t>
            </a:r>
          </a:p>
          <a:p>
            <a:pPr marL="360363" indent="-360363" algn="ctr"/>
            <a:r>
              <a:rPr lang="en-GB" sz="1200" b="0" i="0" dirty="0" smtClean="0"/>
              <a:t>zonal wind (FG)</a:t>
            </a:r>
            <a:endParaRPr lang="en-GB" sz="1200" i="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 flipH="1">
            <a:off x="332074" y="2906737"/>
            <a:ext cx="1368152" cy="44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36000" tIns="18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i="0" dirty="0" smtClean="0">
                <a:solidFill>
                  <a:srgbClr val="000000"/>
                </a:solidFill>
              </a:rPr>
              <a:t>traditional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i="0" dirty="0" smtClean="0">
                <a:solidFill>
                  <a:srgbClr val="000000"/>
                </a:solidFill>
              </a:rPr>
              <a:t>Mode-S (v1.6)</a:t>
            </a:r>
          </a:p>
        </p:txBody>
      </p:sp>
    </p:spTree>
    <p:extLst>
      <p:ext uri="{BB962C8B-B14F-4D97-AF65-F5344CB8AC3E}">
        <p14:creationId xmlns:p14="http://schemas.microsoft.com/office/powerpoint/2010/main" val="610824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7975" t="25371" r="2234" b="2102"/>
          <a:stretch/>
        </p:blipFill>
        <p:spPr>
          <a:xfrm>
            <a:off x="216000" y="1844824"/>
            <a:ext cx="4608000" cy="4349110"/>
          </a:xfrm>
          <a:prstGeom prst="rect">
            <a:avLst/>
          </a:prstGeom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 flipH="1">
            <a:off x="3032464" y="1855710"/>
            <a:ext cx="1116000" cy="1033838"/>
          </a:xfrm>
          <a:prstGeom prst="rect">
            <a:avLst/>
          </a:prstGeom>
          <a:solidFill>
            <a:srgbClr val="F2F8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1800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i="0" dirty="0" smtClean="0">
                <a:solidFill>
                  <a:srgbClr val="000000"/>
                </a:solidFill>
              </a:rPr>
              <a:t>number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i="0" dirty="0" smtClean="0">
                <a:solidFill>
                  <a:srgbClr val="000000"/>
                </a:solidFill>
              </a:rPr>
              <a:t>derived </a:t>
            </a:r>
            <a:r>
              <a:rPr lang="en-GB" altLang="de-DE" sz="1400" i="0" dirty="0" err="1" smtClean="0">
                <a:solidFill>
                  <a:srgbClr val="000000"/>
                </a:solidFill>
              </a:rPr>
              <a:t>obs</a:t>
            </a:r>
            <a:endParaRPr lang="en-GB" altLang="de-DE" sz="1400" i="0" dirty="0" smtClean="0">
              <a:solidFill>
                <a:srgbClr val="0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000000"/>
                </a:solidFill>
              </a:rPr>
              <a:t> in [0.5x0.5]°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b="0" i="0" dirty="0" smtClean="0">
                <a:solidFill>
                  <a:srgbClr val="000000"/>
                </a:solidFill>
              </a:rPr>
              <a:t>20 – 26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200" b="0" i="0" dirty="0" smtClean="0">
                <a:solidFill>
                  <a:srgbClr val="000000"/>
                </a:solidFill>
              </a:rPr>
              <a:t>Sept. 2021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8801" y="1187460"/>
            <a:ext cx="8675687" cy="36933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b="0" i="0" dirty="0" smtClean="0">
                <a:solidFill>
                  <a:srgbClr val="0070C0"/>
                </a:solidFill>
                <a:latin typeface="Arial"/>
              </a:rPr>
              <a:t>new all-stream EMADDC </a:t>
            </a:r>
            <a:r>
              <a:rPr lang="en-GB" sz="1600" b="0" i="0" dirty="0" smtClean="0">
                <a:solidFill>
                  <a:srgbClr val="0070C0"/>
                </a:solidFill>
                <a:latin typeface="Arial"/>
              </a:rPr>
              <a:t>:   </a:t>
            </a:r>
            <a:r>
              <a:rPr lang="en-GB" b="0" i="0" dirty="0" smtClean="0">
                <a:solidFill>
                  <a:srgbClr val="0070C0"/>
                </a:solidFill>
                <a:latin typeface="Arial"/>
              </a:rPr>
              <a:t>~ 45 / 25 million wind / temperature </a:t>
            </a:r>
            <a:r>
              <a:rPr lang="en-GB" b="0" i="0" dirty="0" err="1" smtClean="0">
                <a:solidFill>
                  <a:srgbClr val="0070C0"/>
                </a:solidFill>
                <a:latin typeface="Arial"/>
              </a:rPr>
              <a:t>obs</a:t>
            </a:r>
            <a:r>
              <a:rPr lang="en-GB" b="0" i="0" dirty="0" smtClean="0">
                <a:solidFill>
                  <a:srgbClr val="0070C0"/>
                </a:solidFill>
                <a:latin typeface="Arial"/>
              </a:rPr>
              <a:t> per day</a:t>
            </a:r>
            <a:endParaRPr lang="en-GB" b="0" i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0825" y="188913"/>
            <a:ext cx="5257279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New, extended Mode-S aircraft data product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58088" y="6524625"/>
            <a:ext cx="685800" cy="300038"/>
          </a:xfrm>
        </p:spPr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 dirty="0"/>
          </a:p>
        </p:txBody>
      </p:sp>
      <p:pic>
        <p:nvPicPr>
          <p:cNvPr id="9" name="Grafik 8"/>
          <p:cNvPicPr>
            <a:picLocks/>
          </p:cNvPicPr>
          <p:nvPr/>
        </p:nvPicPr>
        <p:blipFill rotWithShape="1">
          <a:blip r:embed="rId3"/>
          <a:srcRect l="1129" t="10183" r="2125" b="1899"/>
          <a:stretch/>
        </p:blipFill>
        <p:spPr>
          <a:xfrm>
            <a:off x="4985752" y="1844824"/>
            <a:ext cx="4050744" cy="435228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734025" y="5250972"/>
            <a:ext cx="2014439" cy="861774"/>
          </a:xfrm>
          <a:prstGeom prst="rect">
            <a:avLst/>
          </a:prstGeom>
          <a:solidFill>
            <a:srgbClr val="F2F8F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Ins="36000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i="0" dirty="0">
                <a:solidFill>
                  <a:schemeClr val="tx1"/>
                </a:solidFill>
                <a:latin typeface="Arial"/>
              </a:rPr>
              <a:t>d</a:t>
            </a:r>
            <a:r>
              <a:rPr lang="en-GB" b="0" i="0" dirty="0" smtClean="0">
                <a:solidFill>
                  <a:schemeClr val="tx1"/>
                </a:solidFill>
                <a:latin typeface="Arial"/>
              </a:rPr>
              <a:t>ifferent ‘streams’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i="0" dirty="0" smtClean="0">
                <a:solidFill>
                  <a:schemeClr val="tx1"/>
                </a:solidFill>
                <a:latin typeface="Arial"/>
              </a:rPr>
              <a:t>(Mode-S EHS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i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GB" sz="1600" b="0" i="0" dirty="0" smtClean="0">
                <a:solidFill>
                  <a:schemeClr val="tx1"/>
                </a:solidFill>
                <a:latin typeface="Arial"/>
              </a:rPr>
              <a:t>data providers)</a:t>
            </a:r>
            <a:endParaRPr lang="en-GB" sz="1600" b="0" i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43608" y="6093296"/>
            <a:ext cx="3203848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000" tIns="46800" rIns="36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buClrTx/>
              <a:buSzTx/>
              <a:buFontTx/>
              <a:buNone/>
            </a:pPr>
            <a:r>
              <a:rPr kumimoji="0" lang="en-GB" altLang="de-DE" sz="1000" b="0" dirty="0" smtClean="0">
                <a:solidFill>
                  <a:schemeClr val="bg1">
                    <a:lumMod val="50000"/>
                  </a:schemeClr>
                </a:solidFill>
              </a:rPr>
              <a:t>(from www.emaddc.com/publications++presentations)</a:t>
            </a:r>
            <a:endParaRPr kumimoji="0" lang="en-GB" altLang="de-DE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2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solidFill>
                  <a:srgbClr val="010000"/>
                </a:solidFill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37FE71-EAAF-42A7-BD0D-038D2EFFD370}" type="slidenum">
              <a:rPr lang="de-CH" altLang="de-DE" smtClean="0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de-CH" altLang="de-DE" smtClean="0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1520" y="1307804"/>
            <a:ext cx="8712969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lvl="1" indent="-271463">
              <a:spcBef>
                <a:spcPts val="600"/>
              </a:spcBef>
              <a:buClr>
                <a:srgbClr val="2D4B9B"/>
              </a:buClr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Mode-S available as multi-BUFR messages (up to 100)   –   within 1 multi-BUFR: </a:t>
            </a:r>
          </a:p>
          <a:p>
            <a:pPr marL="631825" lvl="2" indent="-273050">
              <a:spcBef>
                <a:spcPts val="2400"/>
              </a:spcBef>
              <a:buClr>
                <a:srgbClr val="2D4B9B"/>
              </a:buClr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all aircraft reports valid for same minute, but distributed widely in vertical + horizontal</a:t>
            </a:r>
          </a:p>
          <a:p>
            <a:pPr marL="631825" lvl="2" indent="-273050">
              <a:spcBef>
                <a:spcPts val="2400"/>
              </a:spcBef>
              <a:buClr>
                <a:srgbClr val="2D4B9B"/>
              </a:buClr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SKY / </a:t>
            </a:r>
            <a:r>
              <a:rPr kumimoji="0" lang="en-US" sz="1600" b="0" i="0" dirty="0" err="1" smtClean="0">
                <a:solidFill>
                  <a:schemeClr val="tx1"/>
                </a:solidFill>
                <a:ea typeface="ＭＳ Ｐゴシック"/>
              </a:rPr>
              <a:t>GloBUS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: 	multi-BUFR split up </a:t>
            </a:r>
          </a:p>
          <a:p>
            <a:pPr marL="358775" lvl="2" indent="0">
              <a:spcBef>
                <a:spcPts val="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chemeClr val="tx1"/>
                </a:solidFill>
                <a:ea typeface="ＭＳ Ｐゴシック"/>
              </a:rPr>
              <a:t>	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		into blocks of 10 x 10 deg.</a:t>
            </a:r>
          </a:p>
          <a:p>
            <a:pPr marL="358775" lvl="2" indent="0">
              <a:spcBef>
                <a:spcPts val="240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	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  <a:sym typeface="Symbol" panose="05050102010706020507" pitchFamily="18" charset="2"/>
              </a:rPr>
              <a:t> 	need to read all blocks that overlap with</a:t>
            </a:r>
          </a:p>
          <a:p>
            <a:pPr marL="358775" lvl="2" indent="0">
              <a:spcBef>
                <a:spcPts val="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chemeClr val="tx1"/>
                </a:solidFill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  <a:sym typeface="Symbol" panose="05050102010706020507" pitchFamily="18" charset="2"/>
              </a:rPr>
              <a:t>	ICON-D2 domain (40N – 60N, 10W – 20E)</a:t>
            </a:r>
          </a:p>
          <a:p>
            <a:pPr marL="358775" lvl="2" indent="0">
              <a:spcBef>
                <a:spcPts val="240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chemeClr val="tx1"/>
                </a:solidFill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 	</a:t>
            </a:r>
            <a:r>
              <a:rPr kumimoji="0" lang="en-US" sz="1600" i="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huge amount of reports  </a:t>
            </a:r>
          </a:p>
          <a:p>
            <a:pPr marL="358775" lvl="2" indent="0">
              <a:spcBef>
                <a:spcPts val="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(&gt; 1 million per DA cycle </a:t>
            </a:r>
            <a:r>
              <a:rPr kumimoji="0" lang="en-US" sz="1600" b="0" i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at daytime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)</a:t>
            </a:r>
          </a:p>
          <a:p>
            <a:pPr marL="358775" lvl="2" indent="0">
              <a:spcBef>
                <a:spcPts val="240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 	required time for 1-hr ICON-D2 first guess run: </a:t>
            </a:r>
          </a:p>
          <a:p>
            <a:pPr marL="358775" lvl="2" indent="0">
              <a:spcBef>
                <a:spcPts val="0"/>
              </a:spcBef>
              <a:buClr>
                <a:srgbClr val="2D4B9B"/>
              </a:buClr>
              <a:buNone/>
              <a:tabLst>
                <a:tab pos="271463" algn="l"/>
                <a:tab pos="631825" algn="l"/>
                <a:tab pos="990600" algn="l"/>
                <a:tab pos="2243138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	1 min    5 min !      </a:t>
            </a:r>
            <a:r>
              <a:rPr kumimoji="0" lang="en-US" sz="1600" b="0" i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(in BACY)</a:t>
            </a:r>
            <a:endParaRPr kumimoji="0" lang="en-US" sz="1600" b="0" i="0" dirty="0" smtClean="0">
              <a:solidFill>
                <a:schemeClr val="bg1">
                  <a:lumMod val="65000"/>
                </a:schemeClr>
              </a:solidFill>
              <a:ea typeface="ＭＳ Ｐゴシック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New, extended Mode-S aircraft data product: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Technical issues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5868144" y="2349312"/>
            <a:ext cx="2916000" cy="3888000"/>
            <a:chOff x="5868144" y="2349312"/>
            <a:chExt cx="2916000" cy="3888000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2"/>
            <a:srcRect l="19224" t="28828" r="30281" b="6338"/>
            <a:stretch/>
          </p:blipFill>
          <p:spPr>
            <a:xfrm>
              <a:off x="5868144" y="2349312"/>
              <a:ext cx="2916000" cy="3888000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 bwMode="auto">
            <a:xfrm>
              <a:off x="6263863" y="3933488"/>
              <a:ext cx="1368152" cy="1440160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5004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New, extended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Technical issues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51520" y="1340768"/>
            <a:ext cx="8856000" cy="4403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36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8288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to make it affordable: 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18288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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increased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parallelization: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18288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–   data base retrieve,  conversion BUFR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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NetCDF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cdfin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)</a:t>
            </a:r>
          </a:p>
          <a:p>
            <a:pPr marL="358775" marR="0" lvl="2" indent="0" algn="l" defTabSz="44926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18288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–   parallelized reading of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cdfin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-files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‘unified’ DACE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operators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for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type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AIREP</a:t>
            </a:r>
          </a:p>
          <a:p>
            <a:pPr marL="358775" marR="0" lvl="2" indent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28650" algn="l"/>
                <a:tab pos="631825" algn="l"/>
                <a:tab pos="18288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    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cdfin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files read by as many PE’s in parallel,   additionally parallel read of each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cdfin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) 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  <a:sym typeface="Symbol" panose="05050102010706020507" pitchFamily="18" charset="2"/>
              </a:rPr>
              <a:t>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pre-thinning: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as early as possible in DA process (i.e. after reading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 in ICON)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	</a:t>
            </a:r>
            <a:r>
              <a:rPr kumimoji="0" lang="en-US" sz="1400" b="0" i="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	                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  <a:sym typeface="Symbol" panose="05050102010706020507" pitchFamily="18" charset="2"/>
              </a:rPr>
              <a:t> 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# reports reduced by factor  &gt; 30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for further processing   </a:t>
            </a:r>
            <a:r>
              <a:rPr kumimoji="0" lang="en-US" sz="2400" b="0" i="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(             )</a:t>
            </a:r>
            <a:r>
              <a:rPr kumimoji="0" lang="en-US" sz="1400" b="0" i="0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ＭＳ Ｐゴシック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	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operators applied for model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equivalents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, written to feedback files,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	 read by LETKF,   available for verification (!))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  <a:sym typeface="Symbol" panose="05050102010706020507" pitchFamily="18" charset="2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  <a:sym typeface="Symbol" panose="05050102010706020507" pitchFamily="18" charset="2"/>
              </a:rPr>
              <a:t>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  <a:sym typeface="Symbol" panose="05050102010706020507" pitchFamily="18" charset="2"/>
              </a:rPr>
              <a:t>extra wall clock time used:  ~ 45 – 60 sec. for 3-hr DA block in operational setup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Symbol" panose="05050102010706020507" pitchFamily="18" charset="2"/>
              </a:rPr>
              <a:t>☺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  <a:sym typeface="Symbol" panose="05050102010706020507" pitchFamily="18" charset="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452320" y="3957564"/>
            <a:ext cx="1440160" cy="479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36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1" indent="0" algn="ctr" defTabSz="449263" rtl="0" eaLnBrk="0" fontAlgn="base" latinLnBrk="0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box size:</a:t>
            </a:r>
          </a:p>
          <a:p>
            <a:pPr marL="0" marR="0" lvl="1" indent="0" algn="ctr" defTabSz="449263" rtl="0" eaLnBrk="0" fontAlgn="base" latinLnBrk="0" hangingPunct="0">
              <a:lnSpc>
                <a:spcPts val="1500"/>
              </a:lnSpc>
              <a:spcBef>
                <a:spcPts val="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2057400" algn="l"/>
                <a:tab pos="32258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10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hPa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, 40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km </a:t>
            </a:r>
          </a:p>
        </p:txBody>
      </p:sp>
    </p:spTree>
    <p:extLst>
      <p:ext uri="{BB962C8B-B14F-4D97-AF65-F5344CB8AC3E}">
        <p14:creationId xmlns:p14="http://schemas.microsoft.com/office/powerpoint/2010/main" val="17409796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201"/>
          <a:stretch/>
        </p:blipFill>
        <p:spPr>
          <a:xfrm>
            <a:off x="72000" y="1628750"/>
            <a:ext cx="4680000" cy="36004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3408"/>
          <a:stretch/>
        </p:blipFill>
        <p:spPr>
          <a:xfrm>
            <a:off x="4968000" y="1628750"/>
            <a:ext cx="4068000" cy="3600450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250824" y="1144588"/>
            <a:ext cx="576133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285750" indent="-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</a:t>
            </a:r>
            <a:r>
              <a:rPr kumimoji="0" lang="en-US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bservation error ‘estimation’ by </a:t>
            </a:r>
            <a:r>
              <a:rPr kumimoji="0" lang="en-US" alt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Desroziers</a:t>
            </a:r>
            <a:r>
              <a:rPr kumimoji="0" lang="en-US" alt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statistics</a:t>
            </a:r>
            <a:endParaRPr kumimoji="0" lang="en-US" alt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23527" y="5373216"/>
            <a:ext cx="8352929" cy="9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w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ind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error similar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old Mode-S, AMDAR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temperature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error:  slightly smaller than old Mode-S, still much larger than AMDAR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otential for improvement by optimizing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errors used in LETKF</a:t>
            </a:r>
          </a:p>
        </p:txBody>
      </p:sp>
      <p:sp>
        <p:nvSpPr>
          <p:cNvPr id="18" name="Textfeld 16"/>
          <p:cNvSpPr txBox="1">
            <a:spLocks noChangeArrowheads="1"/>
          </p:cNvSpPr>
          <p:nvPr/>
        </p:nvSpPr>
        <p:spPr bwMode="auto">
          <a:xfrm>
            <a:off x="1331640" y="3187464"/>
            <a:ext cx="576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wind</a:t>
            </a:r>
          </a:p>
        </p:txBody>
      </p:sp>
      <p:sp>
        <p:nvSpPr>
          <p:cNvPr id="30" name="Textfeld 16"/>
          <p:cNvSpPr txBox="1">
            <a:spLocks noChangeArrowheads="1"/>
          </p:cNvSpPr>
          <p:nvPr/>
        </p:nvSpPr>
        <p:spPr bwMode="auto">
          <a:xfrm>
            <a:off x="7380312" y="3187464"/>
            <a:ext cx="126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New, extended Mode-S aircraft data product: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Data quality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73397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New, extended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Thinning   /   experiments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51520" y="4005064"/>
            <a:ext cx="8712969" cy="1341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thinning preferences:  </a:t>
            </a:r>
          </a:p>
          <a:p>
            <a:pPr marL="631825" marR="0" lvl="2" indent="-27305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Char char="–"/>
              <a:tabLst>
                <a:tab pos="271463" algn="l"/>
                <a:tab pos="631825" algn="l"/>
                <a:tab pos="169862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standard: 	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. status (active),  2. time (dist. to analysis),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. data (number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) </a:t>
            </a:r>
          </a:p>
          <a:p>
            <a:pPr marL="631825" marR="0" lvl="2" indent="-27305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Char char="–"/>
              <a:tabLst>
                <a:tab pos="271463" algn="l"/>
                <a:tab pos="631825" algn="l"/>
                <a:tab pos="169862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“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pref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”    : 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1. status (active),  2. data (number of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),   3. time (distance to analysis)</a:t>
            </a:r>
          </a:p>
          <a:p>
            <a:pPr marL="358775" marR="0" lvl="2" indent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169862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  with “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pref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”:   more temperature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  <a:sym typeface="Symbol" panose="05050102010706020507" pitchFamily="18" charset="2"/>
              </a:rPr>
              <a:t>,   possibly further in the past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09585"/>
              </p:ext>
            </p:extLst>
          </p:nvPr>
        </p:nvGraphicFramePr>
        <p:xfrm>
          <a:off x="251521" y="1484784"/>
          <a:ext cx="8856983" cy="248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>
                  <a:extLst>
                    <a:ext uri="{9D8B030D-6E8A-4147-A177-3AD203B41FA5}">
                      <a16:colId xmlns:a16="http://schemas.microsoft.com/office/drawing/2014/main" val="3033919249"/>
                    </a:ext>
                  </a:extLst>
                </a:gridCol>
                <a:gridCol w="3858040">
                  <a:extLst>
                    <a:ext uri="{9D8B030D-6E8A-4147-A177-3AD203B41FA5}">
                      <a16:colId xmlns:a16="http://schemas.microsoft.com/office/drawing/2014/main" val="2816314295"/>
                    </a:ext>
                  </a:extLst>
                </a:gridCol>
                <a:gridCol w="3774809">
                  <a:extLst>
                    <a:ext uri="{9D8B030D-6E8A-4147-A177-3AD203B41FA5}">
                      <a16:colId xmlns:a16="http://schemas.microsoft.com/office/drawing/2014/main" val="3579431387"/>
                    </a:ext>
                  </a:extLst>
                </a:gridCol>
              </a:tblGrid>
              <a:tr h="408822">
                <a:tc>
                  <a:txBody>
                    <a:bodyPr/>
                    <a:lstStyle/>
                    <a:p>
                      <a:r>
                        <a:rPr lang="en-GB" b="0" noProof="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                 AMDAR  </a:t>
                      </a:r>
                    </a:p>
                    <a:p>
                      <a:pPr algn="l"/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             (wind, T, (RH))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                  Mode-S</a:t>
                      </a:r>
                    </a:p>
                    <a:p>
                      <a:pPr algn="l"/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noProof="0" dirty="0" smtClean="0">
                          <a:solidFill>
                            <a:schemeClr val="tx1"/>
                          </a:solidFill>
                        </a:rPr>
                        <a:t>(wind, T</a:t>
                      </a:r>
                      <a:r>
                        <a:rPr lang="en-GB" b="0" baseline="0" noProof="0" dirty="0" smtClean="0">
                          <a:solidFill>
                            <a:schemeClr val="tx1"/>
                          </a:solidFill>
                        </a:rPr>
                        <a:t>   –   </a:t>
                      </a:r>
                      <a:r>
                        <a:rPr lang="en-GB" b="0" noProof="0" dirty="0" err="1" smtClean="0">
                          <a:solidFill>
                            <a:schemeClr val="tx1"/>
                          </a:solidFill>
                        </a:rPr>
                        <a:t>horiz</a:t>
                      </a:r>
                      <a:r>
                        <a:rPr lang="en-GB" b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b="0" baseline="0" noProof="0" dirty="0" smtClean="0">
                          <a:solidFill>
                            <a:schemeClr val="tx1"/>
                          </a:solidFill>
                        </a:rPr>
                        <a:t> 40 km)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2977808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REF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(rout)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                          </a:t>
                      </a:r>
                      <a:r>
                        <a:rPr lang="en-GB" b="1" noProof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 smtClean="0">
                          <a:solidFill>
                            <a:schemeClr val="tx1"/>
                          </a:solidFill>
                        </a:rPr>
                        <a:t>hPa</a:t>
                      </a:r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~ </a:t>
                      </a:r>
                      <a:r>
                        <a:rPr lang="en-GB" b="1" baseline="0" noProof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km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v1.6                            50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4032260"/>
                  </a:ext>
                </a:extLst>
              </a:tr>
              <a:tr h="429646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40 km,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baseline="0" noProof="0" dirty="0" smtClean="0">
                          <a:solidFill>
                            <a:schemeClr val="tx1"/>
                          </a:solidFill>
                        </a:rPr>
                        <a:t>v2.2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en-GB" b="1" baseline="0" noProof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noProof="0" dirty="0" err="1" smtClean="0">
                          <a:solidFill>
                            <a:schemeClr val="tx1"/>
                          </a:solidFill>
                        </a:rPr>
                        <a:t>hPa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863113"/>
                  </a:ext>
                </a:extLst>
              </a:tr>
              <a:tr h="964133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NEW_2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sfc. – 600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km,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600 – 100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40 km,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(amount of active data similar as in REF)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v2.2, sfc. – 840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v2.2, 840 – 700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v2.2, 700 – 100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hPa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72000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172726"/>
                  </a:ext>
                </a:extLst>
              </a:tr>
            </a:tbl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51521" y="1052736"/>
            <a:ext cx="244827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thinning box sizes: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1520" y="5445224"/>
            <a:ext cx="8712969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     vs. REF :  new Mode-S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, DACE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operators, similar thinning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NEW_2 vs. NEW:  less thinning in lower troposphere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Tx/>
              <a:buNone/>
              <a:tabLst>
                <a:tab pos="271463" algn="l"/>
                <a:tab pos="63182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BACY experiment period:  1 – 20 Oct. 2021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926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New, 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extended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Number of active observations</a:t>
            </a: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pic>
        <p:nvPicPr>
          <p:cNvPr id="3" name="Grafik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4796" r="68889" b="5009"/>
          <a:stretch/>
        </p:blipFill>
        <p:spPr>
          <a:xfrm>
            <a:off x="2564416" y="1268760"/>
            <a:ext cx="1908000" cy="3930513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14796" r="68899" b="5009"/>
          <a:stretch/>
        </p:blipFill>
        <p:spPr>
          <a:xfrm>
            <a:off x="107504" y="1268760"/>
            <a:ext cx="2304000" cy="3930513"/>
          </a:xfrm>
          <a:prstGeom prst="rect">
            <a:avLst/>
          </a:prstGeom>
        </p:spPr>
      </p:pic>
      <p:pic>
        <p:nvPicPr>
          <p:cNvPr id="5" name="Grafik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4796" r="69036" b="5009"/>
          <a:stretch/>
        </p:blipFill>
        <p:spPr>
          <a:xfrm>
            <a:off x="6876000" y="1268760"/>
            <a:ext cx="1944000" cy="3930513"/>
          </a:xfrm>
          <a:prstGeom prst="rect">
            <a:avLst/>
          </a:prstGeom>
        </p:spPr>
      </p:pic>
      <p:pic>
        <p:nvPicPr>
          <p:cNvPr id="6" name="Grafik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4796" r="69027" b="5009"/>
          <a:stretch/>
        </p:blipFill>
        <p:spPr>
          <a:xfrm>
            <a:off x="4788024" y="1268760"/>
            <a:ext cx="1944000" cy="3930513"/>
          </a:xfrm>
          <a:prstGeom prst="rect">
            <a:avLst/>
          </a:prstGeom>
        </p:spPr>
      </p:pic>
      <p:sp>
        <p:nvSpPr>
          <p:cNvPr id="14" name="Textfeld 16"/>
          <p:cNvSpPr txBox="1">
            <a:spLocks noChangeArrowheads="1"/>
          </p:cNvSpPr>
          <p:nvPr/>
        </p:nvSpPr>
        <p:spPr bwMode="auto">
          <a:xfrm>
            <a:off x="719712" y="1004478"/>
            <a:ext cx="1404016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AMDAR wind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feld 16"/>
          <p:cNvSpPr txBox="1">
            <a:spLocks noChangeArrowheads="1"/>
          </p:cNvSpPr>
          <p:nvPr/>
        </p:nvSpPr>
        <p:spPr bwMode="auto">
          <a:xfrm>
            <a:off x="2528200" y="1004478"/>
            <a:ext cx="1971792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AMDAR temperature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6768104" y="1004478"/>
            <a:ext cx="2124376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noProof="0" dirty="0" smtClean="0">
                <a:solidFill>
                  <a:srgbClr val="010000"/>
                </a:solidFill>
              </a:rPr>
              <a:t>Mode-S  temperature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076056" y="1004478"/>
            <a:ext cx="1404016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b="0" i="0" dirty="0" smtClean="0">
                <a:solidFill>
                  <a:srgbClr val="010000"/>
                </a:solidFill>
              </a:rPr>
              <a:t>Mode-S wind</a:t>
            </a:r>
            <a:endParaRPr kumimoji="1" lang="en-GB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090160" y="2776145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i="0" dirty="0" smtClean="0">
                <a:solidFill>
                  <a:srgbClr val="0000FF"/>
                </a:solidFill>
              </a:rPr>
              <a:t>REF</a:t>
            </a:r>
          </a:p>
          <a:p>
            <a:pPr marL="0" marR="0" lvl="0" indent="0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i="0" dirty="0" smtClean="0">
                <a:solidFill>
                  <a:srgbClr val="008000"/>
                </a:solidFill>
              </a:rPr>
              <a:t>NEW</a:t>
            </a:r>
          </a:p>
          <a:p>
            <a:pPr marL="0" marR="0" lvl="0" indent="0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i="0" dirty="0" smtClean="0">
                <a:solidFill>
                  <a:srgbClr val="FF0000"/>
                </a:solidFill>
              </a:rPr>
              <a:t>NEW_2</a:t>
            </a:r>
            <a:endParaRPr kumimoji="1" lang="en-GB" altLang="de-DE" sz="1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1835696" y="5190697"/>
            <a:ext cx="612000" cy="205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F2B800"/>
                </a:solidFill>
              </a:rPr>
              <a:t>30’000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F2B800"/>
              </a:solidFill>
              <a:effectLst/>
              <a:uLnTx/>
              <a:uFillTx/>
            </a:endParaRPr>
          </a:p>
        </p:txBody>
      </p: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6912328" y="5190697"/>
            <a:ext cx="612000" cy="205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F2B800"/>
                </a:solidFill>
              </a:rPr>
              <a:t>30’000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F2B800"/>
              </a:solidFill>
              <a:effectLst/>
              <a:uLnTx/>
              <a:uFillTx/>
            </a:endParaRP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4778399" y="5190697"/>
            <a:ext cx="612000" cy="205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F2B800"/>
                </a:solidFill>
              </a:rPr>
              <a:t>30’000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F2B800"/>
              </a:solidFill>
              <a:effectLst/>
              <a:uLnTx/>
              <a:uFillTx/>
            </a:endParaRP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3527952" y="5190697"/>
            <a:ext cx="612000" cy="205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F2B800"/>
                </a:solidFill>
              </a:rPr>
              <a:t>30’000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F2B800"/>
              </a:solidFill>
              <a:effectLst/>
              <a:uLnTx/>
              <a:uFillTx/>
            </a:endParaRPr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2106836" y="1569489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2B8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/>
          <p:cNvCxnSpPr/>
          <p:nvPr/>
        </p:nvCxnSpPr>
        <p:spPr bwMode="auto">
          <a:xfrm>
            <a:off x="7164288" y="1556789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2B8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/>
          <p:cNvCxnSpPr/>
          <p:nvPr/>
        </p:nvCxnSpPr>
        <p:spPr bwMode="auto">
          <a:xfrm>
            <a:off x="5013673" y="1556789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2B8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r Verbinder 25"/>
          <p:cNvCxnSpPr/>
          <p:nvPr/>
        </p:nvCxnSpPr>
        <p:spPr bwMode="auto">
          <a:xfrm>
            <a:off x="3789537" y="1556789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2B8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23527" y="5364065"/>
            <a:ext cx="8820473" cy="12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lvl="1" indent="-285750">
              <a:spcBef>
                <a:spcPts val="600"/>
              </a:spcBef>
              <a:buClr>
                <a:srgbClr val="2D4B9B"/>
              </a:buClr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AMDAR:  similar number of </a:t>
            </a:r>
            <a:r>
              <a:rPr kumimoji="0" lang="en-US" sz="1600" b="0" i="0" dirty="0" err="1" smtClean="0">
                <a:solidFill>
                  <a:schemeClr val="tx1"/>
                </a:solidFill>
                <a:ea typeface="ＭＳ Ｐゴシック"/>
              </a:rPr>
              <a:t>obs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 in </a:t>
            </a:r>
            <a:r>
              <a:rPr kumimoji="0" lang="en-US" sz="1600" b="0" i="0" dirty="0" smtClean="0">
                <a:solidFill>
                  <a:srgbClr val="FF0000"/>
                </a:solidFill>
                <a:ea typeface="ＭＳ Ｐゴシック"/>
              </a:rPr>
              <a:t>NEW_2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 and </a:t>
            </a:r>
            <a:r>
              <a:rPr kumimoji="0" lang="en-US" sz="1600" b="0" i="0" dirty="0" smtClean="0">
                <a:solidFill>
                  <a:srgbClr val="0000FF"/>
                </a:solidFill>
                <a:ea typeface="ＭＳ Ｐゴシック"/>
              </a:rPr>
              <a:t>REF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/>
            </a:endParaRP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Mode-S (</a:t>
            </a:r>
            <a:r>
              <a:rPr kumimoji="0" lang="en-US" sz="1600" b="0" i="0" dirty="0" smtClean="0">
                <a:solidFill>
                  <a:srgbClr val="008000"/>
                </a:solidFill>
                <a:ea typeface="ＭＳ Ｐゴシック"/>
              </a:rPr>
              <a:t>NEW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 vs. </a:t>
            </a:r>
            <a:r>
              <a:rPr kumimoji="0" lang="en-US" sz="1600" b="0" i="0" dirty="0" smtClean="0">
                <a:solidFill>
                  <a:srgbClr val="0000FF"/>
                </a:solidFill>
                <a:ea typeface="ＭＳ Ｐゴシック"/>
              </a:rPr>
              <a:t>REF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): far more wind </a:t>
            </a:r>
            <a:r>
              <a:rPr kumimoji="0" lang="en-US" sz="1600" b="0" i="0" dirty="0" err="1" smtClean="0">
                <a:solidFill>
                  <a:schemeClr val="tx1"/>
                </a:solidFill>
                <a:ea typeface="ＭＳ Ｐゴシック"/>
              </a:rPr>
              <a:t>obs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, </a:t>
            </a:r>
            <a:r>
              <a:rPr kumimoji="0" lang="en-US" sz="1600" i="0" dirty="0" smtClean="0">
                <a:solidFill>
                  <a:schemeClr val="tx1"/>
                </a:solidFill>
                <a:ea typeface="ＭＳ Ｐゴシック"/>
              </a:rPr>
              <a:t>no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 more T </a:t>
            </a:r>
            <a:r>
              <a:rPr kumimoji="0" lang="en-US" sz="1600" b="0" i="0" dirty="0" err="1" smtClean="0">
                <a:solidFill>
                  <a:schemeClr val="tx1"/>
                </a:solidFill>
                <a:ea typeface="ＭＳ Ｐゴシック"/>
              </a:rPr>
              <a:t>obs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 at low levels! …from larger area!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/>
              </a:rPr>
              <a:t>NEW_2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 (vs.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ＭＳ Ｐゴシック"/>
              </a:rPr>
              <a:t>NEW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): more Mode-S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obs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 at lower levels, more T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obs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 at all levels due to “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pref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/>
              </a:rPr>
              <a:t>” </a:t>
            </a:r>
          </a:p>
          <a:p>
            <a:pPr marL="1771650" lvl="4" indent="0">
              <a:lnSpc>
                <a:spcPts val="1700"/>
              </a:lnSpc>
              <a:spcBef>
                <a:spcPts val="0"/>
              </a:spcBef>
              <a:buClr>
                <a:srgbClr val="2D4B9B"/>
              </a:buClr>
              <a:buNone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chemeClr val="tx1"/>
                </a:solidFill>
                <a:ea typeface="ＭＳ Ｐゴシック"/>
              </a:rPr>
              <a:t>	 </a:t>
            </a:r>
            <a:r>
              <a:rPr kumimoji="0" lang="en-US" sz="1600" b="0" i="0" dirty="0" smtClean="0">
                <a:solidFill>
                  <a:schemeClr val="tx1"/>
                </a:solidFill>
                <a:ea typeface="ＭＳ Ｐゴシック"/>
              </a:rPr>
              <a:t>   (in same horizontal areas!)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13747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3" t="14753" r="2437" b="5101"/>
          <a:stretch/>
        </p:blipFill>
        <p:spPr>
          <a:xfrm>
            <a:off x="4644008" y="1341225"/>
            <a:ext cx="4392000" cy="3928111"/>
          </a:xfrm>
          <a:prstGeom prst="rect">
            <a:avLst/>
          </a:prstGeom>
        </p:spPr>
      </p:pic>
      <p:pic>
        <p:nvPicPr>
          <p:cNvPr id="20" name="Grafik 1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4" t="14796" r="35844" b="5009"/>
          <a:stretch/>
        </p:blipFill>
        <p:spPr>
          <a:xfrm>
            <a:off x="323528" y="1340771"/>
            <a:ext cx="1908000" cy="3930513"/>
          </a:xfrm>
          <a:prstGeom prst="rect">
            <a:avLst/>
          </a:prstGeom>
        </p:spPr>
      </p:pic>
      <p:pic>
        <p:nvPicPr>
          <p:cNvPr id="21" name="Grafik 2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9" t="14796" r="35980" b="5009"/>
          <a:stretch/>
        </p:blipFill>
        <p:spPr>
          <a:xfrm>
            <a:off x="2483768" y="1340771"/>
            <a:ext cx="1908000" cy="3930513"/>
          </a:xfrm>
          <a:prstGeom prst="rect">
            <a:avLst/>
          </a:prstGeom>
        </p:spPr>
      </p:pic>
      <p:sp>
        <p:nvSpPr>
          <p:cNvPr id="2253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7FE71-EAAF-42A7-BD0D-038D2EFFD370}" type="slidenum">
              <a:rPr kumimoji="1" lang="de-CH" alt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de-CH" altLang="de-DE" sz="1400" b="1" i="0" u="none" strike="noStrike" kern="1200" cap="none" spc="0" normalizeH="0" baseline="0" noProof="0" smtClean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250825" y="117575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New Mode-S aircraft data: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425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First guess </a:t>
            </a:r>
            <a:r>
              <a:rPr kumimoji="1" lang="en-GB" altLang="de-D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sym typeface="Symbol" panose="05050102010706020507" pitchFamily="18" charset="2"/>
              </a:rPr>
              <a:t>win</a:t>
            </a:r>
            <a:r>
              <a:rPr lang="en-GB" altLang="de-DE" sz="2000" i="0" dirty="0" smtClean="0">
                <a:solidFill>
                  <a:srgbClr val="3C79B6"/>
                </a:solidFill>
                <a:sym typeface="Symbol" panose="05050102010706020507" pitchFamily="18" charset="2"/>
              </a:rPr>
              <a:t>d</a:t>
            </a:r>
            <a:r>
              <a:rPr lang="en-GB" altLang="de-DE" sz="2000" b="0" i="0" dirty="0" smtClean="0">
                <a:solidFill>
                  <a:srgbClr val="000000"/>
                </a:solidFill>
                <a:sym typeface="Symbol" panose="05050102010706020507" pitchFamily="18" charset="2"/>
              </a:rPr>
              <a:t> RMSE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5" name="Textfeld 16"/>
          <p:cNvSpPr txBox="1">
            <a:spLocks noChangeArrowheads="1"/>
          </p:cNvSpPr>
          <p:nvPr/>
        </p:nvSpPr>
        <p:spPr bwMode="auto">
          <a:xfrm>
            <a:off x="827688" y="1052736"/>
            <a:ext cx="936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AMDAR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987824" y="1052736"/>
            <a:ext cx="90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Mode-S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23527" y="5445224"/>
            <a:ext cx="8820473" cy="9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85750" marR="0" lvl="1" indent="-28575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s. AMDAR:  large error reduction (~ 7 %),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particularly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NEW_2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(similar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as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REF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)</a:t>
            </a: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s. Mode-S: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 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larger RMSE, but verifying </a:t>
            </a:r>
            <a:r>
              <a:rPr kumimoji="0" lang="en-US" sz="1600" b="0" i="0" dirty="0" err="1" smtClean="0">
                <a:solidFill>
                  <a:srgbClr val="000000"/>
                </a:solidFill>
                <a:ea typeface="ＭＳ Ｐゴシック"/>
              </a:rPr>
              <a:t>obs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 set very different, covering different areas!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  <a:p>
            <a:pPr marL="271463" marR="0" lvl="1" indent="-271463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D4B9B"/>
              </a:buClr>
              <a:buSzTx/>
              <a:buFont typeface="Arial" panose="020B0604020202020204" pitchFamily="34" charset="0"/>
              <a:buChar char="•"/>
              <a:tabLst>
                <a:tab pos="625475" algn="l"/>
                <a:tab pos="107791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vs.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radiosonde: 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error reduction 7 – 10 % !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NEW_2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better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than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NEW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090160" y="2848156"/>
            <a:ext cx="841880" cy="651905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NEW_2</a:t>
            </a:r>
          </a:p>
        </p:txBody>
      </p:sp>
      <p:sp>
        <p:nvSpPr>
          <p:cNvPr id="22" name="Textfeld 16"/>
          <p:cNvSpPr txBox="1">
            <a:spLocks noChangeArrowheads="1"/>
          </p:cNvSpPr>
          <p:nvPr/>
        </p:nvSpPr>
        <p:spPr bwMode="auto">
          <a:xfrm>
            <a:off x="4197960" y="1052736"/>
            <a:ext cx="734080" cy="446720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i="0" dirty="0" smtClean="0">
                <a:solidFill>
                  <a:srgbClr val="3C79B6"/>
                </a:solidFill>
              </a:rPr>
              <a:t>Wind</a:t>
            </a:r>
          </a:p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</a:t>
            </a:r>
          </a:p>
        </p:txBody>
      </p:sp>
      <p:sp>
        <p:nvSpPr>
          <p:cNvPr id="23" name="Textfeld 16"/>
          <p:cNvSpPr txBox="1">
            <a:spLocks noChangeArrowheads="1"/>
          </p:cNvSpPr>
          <p:nvPr/>
        </p:nvSpPr>
        <p:spPr bwMode="auto">
          <a:xfrm>
            <a:off x="5724128" y="1052736"/>
            <a:ext cx="126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radiosondes</a:t>
            </a:r>
          </a:p>
        </p:txBody>
      </p:sp>
      <p:sp>
        <p:nvSpPr>
          <p:cNvPr id="24" name="Textfeld 16"/>
          <p:cNvSpPr txBox="1">
            <a:spLocks noChangeArrowheads="1"/>
          </p:cNvSpPr>
          <p:nvPr/>
        </p:nvSpPr>
        <p:spPr bwMode="auto">
          <a:xfrm>
            <a:off x="7092280" y="1052736"/>
            <a:ext cx="1872208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 diff to REF</a:t>
            </a:r>
          </a:p>
        </p:txBody>
      </p:sp>
      <p:pic>
        <p:nvPicPr>
          <p:cNvPr id="25" name="Grafik 24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14753" r="69142" b="5101"/>
          <a:stretch/>
        </p:blipFill>
        <p:spPr>
          <a:xfrm>
            <a:off x="5961883" y="3429000"/>
            <a:ext cx="895124" cy="1641599"/>
          </a:xfrm>
          <a:prstGeom prst="rect">
            <a:avLst/>
          </a:prstGeom>
        </p:spPr>
      </p:pic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6012160" y="4469023"/>
            <a:ext cx="540000" cy="241536"/>
          </a:xfrm>
          <a:prstGeom prst="rect">
            <a:avLst/>
          </a:prstGeom>
          <a:solidFill>
            <a:srgbClr val="FFFFEB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36000" tIns="36000" rIns="3600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b="0" i="0" dirty="0" smtClean="0">
                <a:solidFill>
                  <a:srgbClr val="010000"/>
                </a:solidFill>
              </a:rPr>
              <a:t># </a:t>
            </a:r>
            <a:r>
              <a:rPr lang="en-GB" altLang="de-DE" sz="1400" b="0" i="0" dirty="0" err="1" smtClean="0">
                <a:solidFill>
                  <a:srgbClr val="010000"/>
                </a:solidFill>
              </a:rPr>
              <a:t>obs</a:t>
            </a:r>
            <a:endParaRPr kumimoji="1" lang="en-GB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99757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s (Standard)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Allgemeines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lgemeines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Office\Vorlagen\Präsentationen\Allgemeines (Standard).pot</Template>
  <TotalTime>0</TotalTime>
  <Words>1532</Words>
  <Application>Microsoft Office PowerPoint</Application>
  <PresentationFormat>Bildschirmpräsentation (4:3)</PresentationFormat>
  <Paragraphs>282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Gill Sans MT</vt:lpstr>
      <vt:lpstr>Lucida Sans Unicode</vt:lpstr>
      <vt:lpstr>Symbol</vt:lpstr>
      <vt:lpstr>Wingdings</vt:lpstr>
      <vt:lpstr>Allgemeines (Standard)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</dc:title>
  <dc:creator>Christoph Schraff (Dr.)</dc:creator>
  <cp:lastModifiedBy>Schraff Christoph</cp:lastModifiedBy>
  <cp:revision>1258</cp:revision>
  <cp:lastPrinted>2021-02-08T09:04:09Z</cp:lastPrinted>
  <dcterms:created xsi:type="dcterms:W3CDTF">2004-04-29T09:02:53Z</dcterms:created>
  <dcterms:modified xsi:type="dcterms:W3CDTF">2022-03-23T14:25:03Z</dcterms:modified>
</cp:coreProperties>
</file>