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28"/>
  </p:notesMasterIdLst>
  <p:handoutMasterIdLst>
    <p:handoutMasterId r:id="rId29"/>
  </p:handoutMasterIdLst>
  <p:sldIdLst>
    <p:sldId id="304" r:id="rId2"/>
    <p:sldId id="450" r:id="rId3"/>
    <p:sldId id="457" r:id="rId4"/>
    <p:sldId id="458" r:id="rId5"/>
    <p:sldId id="459" r:id="rId6"/>
    <p:sldId id="451" r:id="rId7"/>
    <p:sldId id="452" r:id="rId8"/>
    <p:sldId id="453" r:id="rId9"/>
    <p:sldId id="454" r:id="rId10"/>
    <p:sldId id="455" r:id="rId11"/>
    <p:sldId id="456" r:id="rId12"/>
    <p:sldId id="463" r:id="rId13"/>
    <p:sldId id="462" r:id="rId14"/>
    <p:sldId id="464" r:id="rId15"/>
    <p:sldId id="461" r:id="rId16"/>
    <p:sldId id="465" r:id="rId17"/>
    <p:sldId id="466" r:id="rId18"/>
    <p:sldId id="467" r:id="rId19"/>
    <p:sldId id="469" r:id="rId20"/>
    <p:sldId id="468" r:id="rId21"/>
    <p:sldId id="470" r:id="rId22"/>
    <p:sldId id="472" r:id="rId23"/>
    <p:sldId id="473" r:id="rId24"/>
    <p:sldId id="471" r:id="rId25"/>
    <p:sldId id="474" r:id="rId26"/>
    <p:sldId id="475" r:id="rId27"/>
  </p:sldIdLst>
  <p:sldSz cx="9144000" cy="5143500" type="screen16x9"/>
  <p:notesSz cx="7104063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8" userDrawn="1">
          <p15:clr>
            <a:srgbClr val="A4A3A4"/>
          </p15:clr>
        </p15:guide>
        <p15:guide id="2" orient="horz" pos="2947">
          <p15:clr>
            <a:srgbClr val="A4A3A4"/>
          </p15:clr>
        </p15:guide>
        <p15:guide id="3" orient="horz" pos="3219">
          <p15:clr>
            <a:srgbClr val="A4A3A4"/>
          </p15:clr>
        </p15:guide>
        <p15:guide id="4" orient="horz" pos="758" userDrawn="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2754" userDrawn="1">
          <p15:clr>
            <a:srgbClr val="A4A3A4"/>
          </p15:clr>
        </p15:guide>
        <p15:guide id="7" orient="horz" pos="346" userDrawn="1">
          <p15:clr>
            <a:srgbClr val="A4A3A4"/>
          </p15:clr>
        </p15:guide>
        <p15:guide id="8" orient="horz" pos="589" userDrawn="1">
          <p15:clr>
            <a:srgbClr val="A4A3A4"/>
          </p15:clr>
        </p15:guide>
        <p15:guide id="9" pos="3569" userDrawn="1">
          <p15:clr>
            <a:srgbClr val="A4A3A4"/>
          </p15:clr>
        </p15:guide>
        <p15:guide id="10" pos="1698" userDrawn="1">
          <p15:clr>
            <a:srgbClr val="A4A3A4"/>
          </p15:clr>
        </p15:guide>
        <p15:guide id="11" pos="5603">
          <p15:clr>
            <a:srgbClr val="A4A3A4"/>
          </p15:clr>
        </p15:guide>
        <p15:guide id="12" pos="485" userDrawn="1">
          <p15:clr>
            <a:srgbClr val="A4A3A4"/>
          </p15:clr>
        </p15:guide>
        <p15:guide id="13" pos="531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F2F2"/>
    <a:srgbClr val="FF1414"/>
    <a:srgbClr val="C8C800"/>
    <a:srgbClr val="007EFF"/>
    <a:srgbClr val="00BA00"/>
    <a:srgbClr val="48E748"/>
    <a:srgbClr val="FF0000"/>
    <a:srgbClr val="FB3B3B"/>
    <a:srgbClr val="00DE00"/>
    <a:srgbClr val="96B9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Designformatvorlage 2 - Akz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88928" autoAdjust="0"/>
  </p:normalViewPr>
  <p:slideViewPr>
    <p:cSldViewPr>
      <p:cViewPr varScale="1">
        <p:scale>
          <a:sx n="143" d="100"/>
          <a:sy n="143" d="100"/>
        </p:scale>
        <p:origin x="750" y="108"/>
      </p:cViewPr>
      <p:guideLst>
        <p:guide orient="horz" pos="78"/>
        <p:guide orient="horz" pos="2947"/>
        <p:guide orient="horz" pos="3219"/>
        <p:guide orient="horz" pos="758"/>
        <p:guide orient="horz" pos="3049"/>
        <p:guide orient="horz" pos="2754"/>
        <p:guide orient="horz" pos="346"/>
        <p:guide orient="horz" pos="589"/>
        <p:guide pos="3569"/>
        <p:guide pos="1698"/>
        <p:guide pos="5603"/>
        <p:guide pos="485"/>
        <p:guide pos="5310"/>
      </p:guideLst>
    </p:cSldViewPr>
  </p:slid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 varScale="1">
        <p:scale>
          <a:sx n="46" d="100"/>
          <a:sy n="46" d="100"/>
        </p:scale>
        <p:origin x="-2792" y="-92"/>
      </p:cViewPr>
      <p:guideLst>
        <p:guide orient="horz" pos="3224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80640" cy="51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88" tIns="47595" rIns="95188" bIns="47595" numCol="1" anchor="t" anchorCtr="0" compatLnSpc="1">
            <a:prstTxWarp prst="textNoShape">
              <a:avLst/>
            </a:prstTxWarp>
          </a:bodyPr>
          <a:lstStyle>
            <a:lvl1pPr defTabSz="951940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763" y="0"/>
            <a:ext cx="3080640" cy="51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88" tIns="47595" rIns="95188" bIns="47595" numCol="1" anchor="t" anchorCtr="0" compatLnSpc="1">
            <a:prstTxWarp prst="textNoShape">
              <a:avLst/>
            </a:prstTxWarp>
          </a:bodyPr>
          <a:lstStyle>
            <a:lvl1pPr algn="r" defTabSz="951940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539"/>
            <a:ext cx="3080640" cy="50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88" tIns="47595" rIns="95188" bIns="47595" numCol="1" anchor="b" anchorCtr="0" compatLnSpc="1">
            <a:prstTxWarp prst="textNoShape">
              <a:avLst/>
            </a:prstTxWarp>
          </a:bodyPr>
          <a:lstStyle>
            <a:lvl1pPr defTabSz="951940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763" y="9723539"/>
            <a:ext cx="3080640" cy="50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88" tIns="47595" rIns="95188" bIns="47595" numCol="1" anchor="b" anchorCtr="0" compatLnSpc="1">
            <a:prstTxWarp prst="textNoShape">
              <a:avLst/>
            </a:prstTxWarp>
          </a:bodyPr>
          <a:lstStyle>
            <a:lvl1pPr algn="r" defTabSz="951940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6D764624-6DB3-4F3D-835B-B55F2D9059B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38399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80640" cy="481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88" tIns="47595" rIns="95188" bIns="47595" numCol="1" anchor="t" anchorCtr="0" compatLnSpc="1">
            <a:prstTxWarp prst="textNoShape">
              <a:avLst/>
            </a:prstTxWarp>
          </a:bodyPr>
          <a:lstStyle>
            <a:lvl1pPr defTabSz="951940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451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023423" y="0"/>
            <a:ext cx="3080640" cy="481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88" tIns="47595" rIns="95188" bIns="47595" numCol="1" anchor="t" anchorCtr="0" compatLnSpc="1">
            <a:prstTxWarp prst="textNoShape">
              <a:avLst/>
            </a:prstTxWarp>
          </a:bodyPr>
          <a:lstStyle>
            <a:lvl1pPr algn="r" defTabSz="951940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4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3200" y="803275"/>
            <a:ext cx="6699250" cy="3768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63" y="4891255"/>
            <a:ext cx="5208540" cy="4571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88" tIns="47595" rIns="95188" bIns="475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451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05521"/>
            <a:ext cx="3080640" cy="560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88" tIns="47595" rIns="95188" bIns="47595" numCol="1" anchor="b" anchorCtr="0" compatLnSpc="1">
            <a:prstTxWarp prst="textNoShape">
              <a:avLst/>
            </a:prstTxWarp>
          </a:bodyPr>
          <a:lstStyle>
            <a:lvl1pPr defTabSz="951940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451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3423" y="9705521"/>
            <a:ext cx="3080640" cy="560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88" tIns="47595" rIns="95188" bIns="47595" numCol="1" anchor="b" anchorCtr="0" compatLnSpc="1">
            <a:prstTxWarp prst="textNoShape">
              <a:avLst/>
            </a:prstTxWarp>
          </a:bodyPr>
          <a:lstStyle>
            <a:lvl1pPr algn="r" defTabSz="951940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7E40ACA-FB46-4A38-8D0F-30C2DE18294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98807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03200" y="803275"/>
            <a:ext cx="6699250" cy="376872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7862" indent="-177862">
              <a:buFontTx/>
              <a:buChar char="-"/>
            </a:pP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7E40ACA-FB46-4A38-8D0F-30C2DE18294F}" type="slidenum">
              <a:rPr lang="de-DE" smtClean="0"/>
              <a:pPr>
                <a:defRPr/>
              </a:pPr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8568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2" descr="K:\Deutscher Wetterdienst\Corporate Design Aktuell\DWD-Logo-Komplett\20mm\RGB\Wortbildmarke mit Claim\bmp\Wortbildmarke-und-Claim-positiv-auf-weiss.bmp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41686"/>
            <a:ext cx="2085754" cy="459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Line 23"/>
          <p:cNvSpPr>
            <a:spLocks noChangeShapeType="1"/>
          </p:cNvSpPr>
          <p:nvPr userDrawn="1"/>
        </p:nvSpPr>
        <p:spPr bwMode="auto">
          <a:xfrm>
            <a:off x="244475" y="677466"/>
            <a:ext cx="8648700" cy="0"/>
          </a:xfrm>
          <a:prstGeom prst="line">
            <a:avLst/>
          </a:prstGeom>
          <a:noFill/>
          <a:ln w="25400">
            <a:solidFill>
              <a:srgbClr val="2D4B9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5" y="4080273"/>
            <a:ext cx="8207375" cy="673894"/>
          </a:xfrm>
        </p:spPr>
        <p:txBody>
          <a:bodyPr anchorCtr="1"/>
          <a:lstStyle>
            <a:lvl1pPr algn="ctr">
              <a:defRPr sz="3600"/>
            </a:lvl1pPr>
          </a:lstStyle>
          <a:p>
            <a:pPr lvl="0"/>
            <a:r>
              <a:rPr lang="de-DE" noProof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26725157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 Pf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oliennummernplatzhalt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836A9-66AC-44AE-963F-20C1E819B5BA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4197999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 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52425" indent="-352425">
              <a:buFont typeface="Wingdings" pitchFamily="2" charset="2"/>
              <a:buChar char=""/>
              <a:defRPr/>
            </a:lvl1pPr>
            <a:lvl2pPr marL="692150" indent="-260350">
              <a:buFont typeface="Wingdings" pitchFamily="2" charset="2"/>
              <a:buChar char=""/>
              <a:defRPr/>
            </a:lvl2pPr>
            <a:lvl3pPr marL="1143000" indent="-228600">
              <a:buFont typeface="Wingdings" pitchFamily="2" charset="2"/>
              <a:buChar char=""/>
              <a:defRPr/>
            </a:lvl3pPr>
            <a:lvl4pPr marL="1600200" indent="-228600">
              <a:buFont typeface="Wingdings" pitchFamily="2" charset="2"/>
              <a:buChar char=""/>
              <a:defRPr/>
            </a:lvl4pPr>
            <a:lvl5pPr marL="2057400" indent="-228600">
              <a:buFont typeface="Wingdings" pitchFamily="2" charset="2"/>
              <a:buChar char=""/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oliennummernplatzhalt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5DBCD-F7EC-4149-9886-EA4CFDDDAA1B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12119369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59F80-8152-4764-A4FC-709B032AF047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2151568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90" y="897732"/>
            <a:ext cx="83534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Folienmasterformat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90" y="1379935"/>
            <a:ext cx="8353425" cy="323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Line 23"/>
          <p:cNvSpPr>
            <a:spLocks noChangeShapeType="1"/>
          </p:cNvSpPr>
          <p:nvPr userDrawn="1"/>
        </p:nvSpPr>
        <p:spPr bwMode="auto">
          <a:xfrm>
            <a:off x="244478" y="4763691"/>
            <a:ext cx="8613775" cy="0"/>
          </a:xfrm>
          <a:prstGeom prst="line">
            <a:avLst/>
          </a:prstGeom>
          <a:noFill/>
          <a:ln w="15240">
            <a:solidFill>
              <a:srgbClr val="2D4B9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029" name="Picture 28" descr="Bundesadler_kleiner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4804173"/>
            <a:ext cx="446088" cy="311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2" descr="K:\Deutscher Wetterdienst\Corporate Design Aktuell\DWD-Logo-Komplett\20mm\RGB\Wortbildmarke mit Claim\bmp\Wortbildmarke-und-Claim-positiv-auf-weiss.bmp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41686"/>
            <a:ext cx="2085754" cy="459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Line 23"/>
          <p:cNvSpPr>
            <a:spLocks noChangeShapeType="1"/>
          </p:cNvSpPr>
          <p:nvPr userDrawn="1"/>
        </p:nvSpPr>
        <p:spPr bwMode="auto">
          <a:xfrm>
            <a:off x="244475" y="677466"/>
            <a:ext cx="8648700" cy="0"/>
          </a:xfrm>
          <a:prstGeom prst="line">
            <a:avLst/>
          </a:prstGeom>
          <a:noFill/>
          <a:ln w="25400">
            <a:solidFill>
              <a:srgbClr val="2D4B9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" name="Foliennummernplatzhalter 1"/>
          <p:cNvSpPr>
            <a:spLocks noGrp="1"/>
          </p:cNvSpPr>
          <p:nvPr>
            <p:ph type="sldNum" sz="quarter" idx="4"/>
          </p:nvPr>
        </p:nvSpPr>
        <p:spPr>
          <a:xfrm>
            <a:off x="8283576" y="4786313"/>
            <a:ext cx="465139" cy="161925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r" eaLnBrk="0" hangingPunct="0">
              <a:defRPr sz="1000">
                <a:cs typeface="+mn-cs"/>
              </a:defRPr>
            </a:lvl1pPr>
          </a:lstStyle>
          <a:p>
            <a:pPr>
              <a:defRPr/>
            </a:pPr>
            <a:fld id="{B0085255-C569-4966-87A7-F933F70B85A3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1" r:id="rId2"/>
    <p:sldLayoutId id="2147483873" r:id="rId3"/>
    <p:sldLayoutId id="2147483874" r:id="rId4"/>
  </p:sldLayoutIdLst>
  <p:transition>
    <p:fade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accent1"/>
          </a:solidFill>
          <a:latin typeface="Arial" charset="0"/>
        </a:defRPr>
      </a:lvl9pPr>
    </p:titleStyle>
    <p:bodyStyle>
      <a:lvl1pPr marL="352425" indent="-352425" algn="l" rtl="0" eaLnBrk="0" fontAlgn="base" hangingPunct="0">
        <a:spcBef>
          <a:spcPct val="400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è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692150" indent="-260350" algn="l" rtl="0" eaLnBrk="0" fontAlgn="base" hangingPunct="0">
        <a:spcBef>
          <a:spcPct val="400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è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400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è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400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è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400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è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è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è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è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40000"/>
        </a:spcBef>
        <a:spcAft>
          <a:spcPct val="0"/>
        </a:spcAft>
        <a:buClr>
          <a:schemeClr val="accent1"/>
        </a:buClr>
        <a:buFont typeface="Wingdings" pitchFamily="2" charset="2"/>
        <a:buChar char="è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9"/>
          <p:cNvSpPr>
            <a:spLocks noGrp="1"/>
          </p:cNvSpPr>
          <p:nvPr>
            <p:ph type="ctrTitle"/>
          </p:nvPr>
        </p:nvSpPr>
        <p:spPr>
          <a:xfrm>
            <a:off x="244679" y="735546"/>
            <a:ext cx="8654643" cy="1764196"/>
          </a:xfrm>
        </p:spPr>
        <p:txBody>
          <a:bodyPr anchor="ctr"/>
          <a:lstStyle/>
          <a:p>
            <a:r>
              <a:rPr lang="en-US" b="0" dirty="0"/>
              <a:t>Temporal </a:t>
            </a:r>
            <a:r>
              <a:rPr lang="en-US" b="0" strike="sngStrike" dirty="0"/>
              <a:t>and spatial</a:t>
            </a:r>
            <a:r>
              <a:rPr lang="en-US" b="0" dirty="0"/>
              <a:t> variability in observation error</a:t>
            </a:r>
            <a:br>
              <a:rPr lang="en-US" b="0" dirty="0"/>
            </a:br>
            <a:r>
              <a:rPr lang="en-GB" b="0" dirty="0"/>
              <a:t>and ensemble spread</a:t>
            </a:r>
            <a:endParaRPr lang="en-GB" altLang="de-DE" sz="3200" dirty="0"/>
          </a:p>
        </p:txBody>
      </p:sp>
      <p:sp>
        <p:nvSpPr>
          <p:cNvPr id="5" name="Textfeld 4"/>
          <p:cNvSpPr txBox="1">
            <a:spLocks noChangeArrowheads="1"/>
          </p:cNvSpPr>
          <p:nvPr/>
        </p:nvSpPr>
        <p:spPr bwMode="auto">
          <a:xfrm>
            <a:off x="0" y="3675677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40000"/>
              </a:spcBef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40000"/>
              </a:spcBef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40000"/>
              </a:spcBef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40000"/>
              </a:spcBef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40000"/>
              </a:spcBef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u="sng" dirty="0" smtClean="0">
                <a:solidFill>
                  <a:srgbClr val="000000"/>
                </a:solidFill>
              </a:rPr>
              <a:t>Klaus Stephan</a:t>
            </a:r>
            <a:endParaRPr lang="de-DE" altLang="de-DE" b="1" dirty="0"/>
          </a:p>
        </p:txBody>
      </p:sp>
      <p:sp>
        <p:nvSpPr>
          <p:cNvPr id="5124" name="Textfeld 1"/>
          <p:cNvSpPr txBox="1">
            <a:spLocks noChangeArrowheads="1"/>
          </p:cNvSpPr>
          <p:nvPr/>
        </p:nvSpPr>
        <p:spPr bwMode="auto">
          <a:xfrm>
            <a:off x="0" y="2643758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40000"/>
              </a:spcBef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40000"/>
              </a:spcBef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40000"/>
              </a:spcBef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40000"/>
              </a:spcBef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40000"/>
              </a:spcBef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2400" b="1" dirty="0"/>
              <a:t>ICCARUS </a:t>
            </a:r>
            <a:r>
              <a:rPr lang="de-DE" altLang="de-DE" sz="2400" b="1" dirty="0" smtClean="0"/>
              <a:t>KENDA </a:t>
            </a:r>
            <a:r>
              <a:rPr lang="de-DE" altLang="de-DE" sz="2400" b="1" dirty="0" err="1" smtClean="0"/>
              <a:t>meeting</a:t>
            </a:r>
            <a:endParaRPr lang="de-DE" altLang="de-DE" sz="2400" b="1" dirty="0"/>
          </a:p>
        </p:txBody>
      </p:sp>
      <p:sp>
        <p:nvSpPr>
          <p:cNvPr id="5125" name="Rechteck 2"/>
          <p:cNvSpPr>
            <a:spLocks noChangeArrowheads="1"/>
          </p:cNvSpPr>
          <p:nvPr/>
        </p:nvSpPr>
        <p:spPr bwMode="auto">
          <a:xfrm>
            <a:off x="3483381" y="3177430"/>
            <a:ext cx="21772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40000"/>
              </a:spcBef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40000"/>
              </a:spcBef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40000"/>
              </a:spcBef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40000"/>
              </a:spcBef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40000"/>
              </a:spcBef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SzPct val="95000"/>
              <a:buFont typeface="Wingdings" pitchFamily="2" charset="2"/>
              <a:buChar char="è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de-DE" b="1" dirty="0" smtClean="0"/>
              <a:t>11</a:t>
            </a:r>
            <a:r>
              <a:rPr lang="en-GB" altLang="de-DE" b="1" baseline="30000" dirty="0" smtClean="0"/>
              <a:t>th</a:t>
            </a:r>
            <a:r>
              <a:rPr lang="en-GB" altLang="de-DE" b="1" dirty="0" smtClean="0"/>
              <a:t> </a:t>
            </a:r>
            <a:r>
              <a:rPr lang="en-GB" altLang="de-DE" b="1" dirty="0"/>
              <a:t>of March </a:t>
            </a:r>
            <a:r>
              <a:rPr lang="en-GB" altLang="de-DE" b="1" dirty="0" smtClean="0"/>
              <a:t>2022</a:t>
            </a:r>
            <a:endParaRPr lang="en-GB" altLang="de-DE" b="1" dirty="0"/>
          </a:p>
        </p:txBody>
      </p:sp>
      <p:cxnSp>
        <p:nvCxnSpPr>
          <p:cNvPr id="6" name="Gerade Verbindung 5"/>
          <p:cNvCxnSpPr/>
          <p:nvPr/>
        </p:nvCxnSpPr>
        <p:spPr bwMode="auto">
          <a:xfrm>
            <a:off x="244679" y="2571750"/>
            <a:ext cx="8654643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2D4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10</a:t>
            </a:fld>
            <a:endParaRPr lang="de-DE" dirty="0"/>
          </a:p>
        </p:txBody>
      </p:sp>
      <p:sp>
        <p:nvSpPr>
          <p:cNvPr id="6" name="Titel 1"/>
          <p:cNvSpPr txBox="1">
            <a:spLocks/>
          </p:cNvSpPr>
          <p:nvPr/>
        </p:nvSpPr>
        <p:spPr bwMode="auto">
          <a:xfrm>
            <a:off x="323528" y="214497"/>
            <a:ext cx="83534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r>
              <a:rPr lang="en-GB" kern="0" dirty="0" smtClean="0"/>
              <a:t>Radar Reflectivity over the last year</a:t>
            </a:r>
            <a:endParaRPr lang="en-GB" kern="0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454" y="706417"/>
            <a:ext cx="5303520" cy="397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3561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11</a:t>
            </a:fld>
            <a:endParaRPr lang="de-DE" dirty="0"/>
          </a:p>
        </p:txBody>
      </p:sp>
      <p:sp>
        <p:nvSpPr>
          <p:cNvPr id="5" name="Titel 1"/>
          <p:cNvSpPr txBox="1">
            <a:spLocks/>
          </p:cNvSpPr>
          <p:nvPr/>
        </p:nvSpPr>
        <p:spPr bwMode="auto">
          <a:xfrm>
            <a:off x="323528" y="214497"/>
            <a:ext cx="83534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r>
              <a:rPr lang="en-GB" kern="0" dirty="0" smtClean="0"/>
              <a:t>Radar </a:t>
            </a:r>
            <a:r>
              <a:rPr lang="en-GB" kern="0" dirty="0" err="1" smtClean="0"/>
              <a:t>Radialwind</a:t>
            </a:r>
            <a:r>
              <a:rPr lang="en-GB" kern="0" dirty="0" smtClean="0"/>
              <a:t> over the last year</a:t>
            </a:r>
            <a:endParaRPr lang="en-GB" kern="0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79"/>
          <a:stretch/>
        </p:blipFill>
        <p:spPr>
          <a:xfrm>
            <a:off x="1919026" y="708144"/>
            <a:ext cx="5303520" cy="4008235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107504" y="1347614"/>
            <a:ext cx="2579552" cy="280076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600" dirty="0" smtClean="0"/>
              <a:t>(</a:t>
            </a:r>
            <a:r>
              <a:rPr lang="en-GB" sz="1600" dirty="0" err="1" smtClean="0"/>
              <a:t>Obserr</a:t>
            </a:r>
            <a:r>
              <a:rPr lang="en-GB" sz="1600" dirty="0" smtClean="0"/>
              <a:t>=</a:t>
            </a:r>
            <a:r>
              <a:rPr lang="en-GB" sz="1600" dirty="0" err="1" smtClean="0"/>
              <a:t>const</a:t>
            </a:r>
            <a:r>
              <a:rPr lang="en-GB" sz="1600" dirty="0" smtClean="0"/>
              <a:t>)</a:t>
            </a:r>
          </a:p>
          <a:p>
            <a:endParaRPr lang="en-GB" sz="1600" dirty="0" smtClean="0"/>
          </a:p>
          <a:p>
            <a:r>
              <a:rPr lang="en-GB" sz="1600" dirty="0" err="1" smtClean="0">
                <a:solidFill>
                  <a:srgbClr val="007EFF"/>
                </a:solidFill>
              </a:rPr>
              <a:t>ANAstd</a:t>
            </a:r>
            <a:r>
              <a:rPr lang="en-GB" sz="1600" dirty="0" smtClean="0"/>
              <a:t> &lt; </a:t>
            </a:r>
            <a:r>
              <a:rPr lang="en-GB" sz="1600" dirty="0" err="1" smtClean="0">
                <a:solidFill>
                  <a:srgbClr val="00BA00"/>
                </a:solidFill>
              </a:rPr>
              <a:t>FGstd</a:t>
            </a:r>
            <a:endParaRPr lang="en-GB" sz="1600" dirty="0" smtClean="0">
              <a:solidFill>
                <a:srgbClr val="00BA00"/>
              </a:solidFill>
            </a:endParaRPr>
          </a:p>
          <a:p>
            <a:endParaRPr lang="en-GB" sz="1600" dirty="0" smtClean="0"/>
          </a:p>
          <a:p>
            <a:r>
              <a:rPr lang="en-GB" sz="1600" dirty="0" err="1" smtClean="0">
                <a:solidFill>
                  <a:srgbClr val="007EFF"/>
                </a:solidFill>
              </a:rPr>
              <a:t>ANAstd</a:t>
            </a:r>
            <a:r>
              <a:rPr lang="en-GB" sz="1600" dirty="0" smtClean="0"/>
              <a:t>&lt;</a:t>
            </a:r>
            <a:r>
              <a:rPr lang="en-GB" sz="1600" dirty="0" err="1" smtClean="0"/>
              <a:t>estOE</a:t>
            </a:r>
            <a:r>
              <a:rPr lang="en-GB" sz="1600" dirty="0" smtClean="0"/>
              <a:t>&lt;</a:t>
            </a:r>
            <a:r>
              <a:rPr lang="en-GB" sz="1600" dirty="0" err="1" smtClean="0">
                <a:solidFill>
                  <a:srgbClr val="00BA00"/>
                </a:solidFill>
              </a:rPr>
              <a:t>FGstd</a:t>
            </a:r>
            <a:endParaRPr lang="en-GB" sz="1600" dirty="0" smtClean="0">
              <a:solidFill>
                <a:srgbClr val="00BA00"/>
              </a:solidFill>
            </a:endParaRPr>
          </a:p>
          <a:p>
            <a:endParaRPr lang="en-GB" sz="1600" dirty="0">
              <a:solidFill>
                <a:srgbClr val="00BA00"/>
              </a:solidFill>
            </a:endParaRPr>
          </a:p>
          <a:p>
            <a:r>
              <a:rPr lang="en-GB" sz="1600" dirty="0" smtClean="0">
                <a:solidFill>
                  <a:srgbClr val="FF0000"/>
                </a:solidFill>
              </a:rPr>
              <a:t>(Spread &lt; </a:t>
            </a:r>
            <a:r>
              <a:rPr lang="en-GB" sz="1600" dirty="0" err="1" smtClean="0">
                <a:solidFill>
                  <a:srgbClr val="FF0000"/>
                </a:solidFill>
              </a:rPr>
              <a:t>estSpread</a:t>
            </a:r>
            <a:r>
              <a:rPr lang="en-GB" sz="1600" dirty="0" smtClean="0">
                <a:solidFill>
                  <a:srgbClr val="FF0000"/>
                </a:solidFill>
              </a:rPr>
              <a:t>)</a:t>
            </a:r>
          </a:p>
          <a:p>
            <a:endParaRPr lang="en-GB" sz="1600" dirty="0">
              <a:solidFill>
                <a:srgbClr val="FF0000"/>
              </a:solidFill>
            </a:endParaRPr>
          </a:p>
          <a:p>
            <a:r>
              <a:rPr lang="en-GB" sz="1600" dirty="0" smtClean="0"/>
              <a:t>no dependency to </a:t>
            </a:r>
            <a:r>
              <a:rPr lang="en-GB" sz="1600" dirty="0" err="1" smtClean="0"/>
              <a:t>actOBS</a:t>
            </a:r>
            <a:endParaRPr lang="en-GB" sz="1600" dirty="0" smtClean="0"/>
          </a:p>
          <a:p>
            <a:endParaRPr lang="en-GB" sz="1600" dirty="0">
              <a:solidFill>
                <a:srgbClr val="FF0000"/>
              </a:solidFill>
            </a:endParaRPr>
          </a:p>
          <a:p>
            <a:r>
              <a:rPr lang="en-GB" sz="1600" dirty="0" smtClean="0"/>
              <a:t>All lines with similar shape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35015134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12</a:t>
            </a:fld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2308860"/>
            <a:ext cx="3779520" cy="2834640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04094"/>
            <a:ext cx="3779520" cy="2834640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04" y="106533"/>
            <a:ext cx="3779520" cy="2834640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1540789" y="20625"/>
            <a:ext cx="891591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T_TEMP</a:t>
            </a:r>
            <a:endParaRPr lang="en-GB" sz="1400" dirty="0"/>
          </a:p>
        </p:txBody>
      </p:sp>
      <p:sp>
        <p:nvSpPr>
          <p:cNvPr id="10" name="Textfeld 9"/>
          <p:cNvSpPr txBox="1"/>
          <p:nvPr/>
        </p:nvSpPr>
        <p:spPr>
          <a:xfrm>
            <a:off x="4050863" y="2211710"/>
            <a:ext cx="1042273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RH_TEMP</a:t>
            </a:r>
            <a:endParaRPr lang="en-GB" sz="1400" dirty="0"/>
          </a:p>
        </p:txBody>
      </p:sp>
      <p:sp>
        <p:nvSpPr>
          <p:cNvPr id="11" name="Textfeld 10"/>
          <p:cNvSpPr txBox="1"/>
          <p:nvPr/>
        </p:nvSpPr>
        <p:spPr>
          <a:xfrm>
            <a:off x="6516216" y="10665"/>
            <a:ext cx="933269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T_AIREP</a:t>
            </a:r>
            <a:endParaRPr lang="en-GB" sz="1400" dirty="0"/>
          </a:p>
        </p:txBody>
      </p:sp>
      <p:sp>
        <p:nvSpPr>
          <p:cNvPr id="12" name="Textfeld 11"/>
          <p:cNvSpPr txBox="1"/>
          <p:nvPr/>
        </p:nvSpPr>
        <p:spPr>
          <a:xfrm>
            <a:off x="107503" y="3021273"/>
            <a:ext cx="2695170" cy="181588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sz="1600" dirty="0" err="1" smtClean="0">
                <a:solidFill>
                  <a:srgbClr val="007EFF"/>
                </a:solidFill>
              </a:rPr>
              <a:t>ANAstd</a:t>
            </a:r>
            <a:r>
              <a:rPr lang="en-GB" sz="1600" dirty="0" smtClean="0"/>
              <a:t> &lt; </a:t>
            </a:r>
            <a:r>
              <a:rPr lang="en-GB" sz="1600" dirty="0" err="1" smtClean="0">
                <a:solidFill>
                  <a:srgbClr val="00BA00"/>
                </a:solidFill>
              </a:rPr>
              <a:t>FGstd</a:t>
            </a:r>
            <a:endParaRPr lang="en-GB" sz="1600" dirty="0" smtClean="0">
              <a:solidFill>
                <a:srgbClr val="00BA00"/>
              </a:solidFill>
            </a:endParaRPr>
          </a:p>
          <a:p>
            <a:endParaRPr lang="en-GB" sz="1600" dirty="0" smtClean="0"/>
          </a:p>
          <a:p>
            <a:r>
              <a:rPr lang="en-GB" sz="1600" dirty="0" err="1" smtClean="0">
                <a:solidFill>
                  <a:srgbClr val="007EFF"/>
                </a:solidFill>
              </a:rPr>
              <a:t>ANAstd</a:t>
            </a:r>
            <a:r>
              <a:rPr lang="en-GB" sz="1600" dirty="0"/>
              <a:t>&lt;</a:t>
            </a:r>
            <a:r>
              <a:rPr lang="en-GB" sz="1600" dirty="0" err="1" smtClean="0"/>
              <a:t>estOE≤OE</a:t>
            </a:r>
            <a:r>
              <a:rPr lang="en-GB" sz="1600" dirty="0" smtClean="0"/>
              <a:t>&lt;</a:t>
            </a:r>
            <a:r>
              <a:rPr lang="en-GB" sz="1600" dirty="0" err="1" smtClean="0">
                <a:solidFill>
                  <a:srgbClr val="00BA00"/>
                </a:solidFill>
              </a:rPr>
              <a:t>FGstd</a:t>
            </a:r>
            <a:endParaRPr lang="en-GB" sz="1600" dirty="0" smtClean="0">
              <a:solidFill>
                <a:srgbClr val="00BA00"/>
              </a:solidFill>
            </a:endParaRPr>
          </a:p>
          <a:p>
            <a:endParaRPr lang="en-GB" sz="1600" dirty="0" smtClean="0">
              <a:solidFill>
                <a:srgbClr val="00BA00"/>
              </a:solidFill>
            </a:endParaRPr>
          </a:p>
          <a:p>
            <a:r>
              <a:rPr lang="en-GB" sz="1600" dirty="0" smtClean="0">
                <a:solidFill>
                  <a:srgbClr val="FF0000"/>
                </a:solidFill>
              </a:rPr>
              <a:t>Spread ~ </a:t>
            </a:r>
            <a:r>
              <a:rPr lang="en-GB" sz="1600" dirty="0" err="1" smtClean="0">
                <a:solidFill>
                  <a:srgbClr val="FF0000"/>
                </a:solidFill>
              </a:rPr>
              <a:t>estSpread</a:t>
            </a:r>
            <a:endParaRPr lang="en-GB" sz="1600" dirty="0" smtClean="0">
              <a:solidFill>
                <a:srgbClr val="FF0000"/>
              </a:solidFill>
            </a:endParaRPr>
          </a:p>
          <a:p>
            <a:endParaRPr lang="en-GB" sz="1600" dirty="0">
              <a:solidFill>
                <a:srgbClr val="FF0000"/>
              </a:solidFill>
            </a:endParaRPr>
          </a:p>
          <a:p>
            <a:r>
              <a:rPr lang="en-GB" sz="1600" dirty="0" smtClean="0"/>
              <a:t>T_TEMP best fitted OBS!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786103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13</a:t>
            </a:fld>
            <a:endParaRPr lang="de-DE" dirty="0"/>
          </a:p>
        </p:txBody>
      </p:sp>
      <p:pic>
        <p:nvPicPr>
          <p:cNvPr id="7" name="Inhaltsplatzhalt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5142" y="97256"/>
            <a:ext cx="3779520" cy="2834640"/>
          </a:xfr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3" y="103629"/>
            <a:ext cx="3779520" cy="283464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283718"/>
            <a:ext cx="3779520" cy="2834640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1540789" y="20625"/>
            <a:ext cx="1261884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WIND_TEMP</a:t>
            </a:r>
            <a:endParaRPr lang="en-GB" sz="1400" dirty="0"/>
          </a:p>
        </p:txBody>
      </p:sp>
      <p:sp>
        <p:nvSpPr>
          <p:cNvPr id="11" name="Textfeld 10"/>
          <p:cNvSpPr txBox="1"/>
          <p:nvPr/>
        </p:nvSpPr>
        <p:spPr>
          <a:xfrm>
            <a:off x="3944107" y="2129829"/>
            <a:ext cx="1303562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WIND_AIREP</a:t>
            </a:r>
            <a:endParaRPr lang="en-GB" sz="1400" dirty="0"/>
          </a:p>
        </p:txBody>
      </p:sp>
      <p:sp>
        <p:nvSpPr>
          <p:cNvPr id="12" name="Textfeld 11"/>
          <p:cNvSpPr txBox="1"/>
          <p:nvPr/>
        </p:nvSpPr>
        <p:spPr>
          <a:xfrm>
            <a:off x="6516216" y="10665"/>
            <a:ext cx="1281120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WIND_PILOT</a:t>
            </a:r>
            <a:endParaRPr lang="en-GB" sz="1400" dirty="0"/>
          </a:p>
        </p:txBody>
      </p:sp>
      <p:sp>
        <p:nvSpPr>
          <p:cNvPr id="14" name="Textfeld 13"/>
          <p:cNvSpPr txBox="1"/>
          <p:nvPr/>
        </p:nvSpPr>
        <p:spPr>
          <a:xfrm>
            <a:off x="107503" y="3021273"/>
            <a:ext cx="2695170" cy="181588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sz="1600" dirty="0" err="1" smtClean="0">
                <a:solidFill>
                  <a:srgbClr val="007EFF"/>
                </a:solidFill>
              </a:rPr>
              <a:t>ANAstd</a:t>
            </a:r>
            <a:r>
              <a:rPr lang="en-GB" sz="1600" dirty="0" smtClean="0"/>
              <a:t> &lt; </a:t>
            </a:r>
            <a:r>
              <a:rPr lang="en-GB" sz="1600" dirty="0" err="1" smtClean="0">
                <a:solidFill>
                  <a:srgbClr val="00BA00"/>
                </a:solidFill>
              </a:rPr>
              <a:t>FGstd</a:t>
            </a:r>
            <a:endParaRPr lang="en-GB" sz="1600" dirty="0" smtClean="0">
              <a:solidFill>
                <a:srgbClr val="00BA00"/>
              </a:solidFill>
            </a:endParaRPr>
          </a:p>
          <a:p>
            <a:endParaRPr lang="en-GB" sz="1600" dirty="0" smtClean="0"/>
          </a:p>
          <a:p>
            <a:r>
              <a:rPr lang="en-GB" sz="1600" dirty="0" err="1" smtClean="0"/>
              <a:t>estOE</a:t>
            </a:r>
            <a:r>
              <a:rPr lang="en-GB" sz="1600" dirty="0" smtClean="0"/>
              <a:t>&lt;</a:t>
            </a:r>
            <a:r>
              <a:rPr lang="en-GB" sz="1600" dirty="0" err="1" smtClean="0">
                <a:solidFill>
                  <a:srgbClr val="007EFF"/>
                </a:solidFill>
              </a:rPr>
              <a:t>ANAstd</a:t>
            </a:r>
            <a:r>
              <a:rPr lang="en-GB" sz="1600" dirty="0" err="1" smtClean="0"/>
              <a:t>≤OE</a:t>
            </a:r>
            <a:r>
              <a:rPr lang="en-GB" sz="1600" dirty="0" smtClean="0"/>
              <a:t>&lt;</a:t>
            </a:r>
            <a:r>
              <a:rPr lang="en-GB" sz="1600" dirty="0" err="1" smtClean="0">
                <a:solidFill>
                  <a:srgbClr val="00BA00"/>
                </a:solidFill>
              </a:rPr>
              <a:t>FGstd</a:t>
            </a:r>
            <a:endParaRPr lang="en-GB" sz="1600" dirty="0" smtClean="0">
              <a:solidFill>
                <a:srgbClr val="00BA00"/>
              </a:solidFill>
            </a:endParaRPr>
          </a:p>
          <a:p>
            <a:endParaRPr lang="en-GB" sz="1600" dirty="0" smtClean="0">
              <a:solidFill>
                <a:srgbClr val="00BA00"/>
              </a:solidFill>
            </a:endParaRPr>
          </a:p>
          <a:p>
            <a:r>
              <a:rPr lang="en-GB" sz="1600" dirty="0" smtClean="0">
                <a:solidFill>
                  <a:srgbClr val="FF0000"/>
                </a:solidFill>
              </a:rPr>
              <a:t>Spread ~ </a:t>
            </a:r>
            <a:r>
              <a:rPr lang="en-GB" sz="1600" dirty="0" err="1" smtClean="0">
                <a:solidFill>
                  <a:srgbClr val="FF0000"/>
                </a:solidFill>
              </a:rPr>
              <a:t>estSpread</a:t>
            </a:r>
            <a:endParaRPr lang="en-GB" sz="1600" dirty="0" smtClean="0">
              <a:solidFill>
                <a:srgbClr val="FF0000"/>
              </a:solidFill>
            </a:endParaRPr>
          </a:p>
          <a:p>
            <a:endParaRPr lang="en-GB" sz="1600" dirty="0">
              <a:solidFill>
                <a:srgbClr val="FF0000"/>
              </a:solidFill>
            </a:endParaRPr>
          </a:p>
          <a:p>
            <a:r>
              <a:rPr lang="en-GB" sz="1600" dirty="0" smtClean="0"/>
              <a:t>OE much to large?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5902628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variable is that statistic in time?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14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31901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290" y="231676"/>
            <a:ext cx="8353425" cy="323850"/>
          </a:xfrm>
        </p:spPr>
        <p:txBody>
          <a:bodyPr/>
          <a:lstStyle/>
          <a:p>
            <a:r>
              <a:rPr lang="en-GB" dirty="0" smtClean="0"/>
              <a:t>Actively used observations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15</a:t>
            </a:fld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015" y="2782888"/>
            <a:ext cx="2743200" cy="2057400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328" y="700088"/>
            <a:ext cx="2743200" cy="2057400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228" y="701922"/>
            <a:ext cx="2743200" cy="2057400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777" y="700088"/>
            <a:ext cx="2743200" cy="205740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4827" y="2792704"/>
            <a:ext cx="2743200" cy="2057400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6572435" y="700088"/>
            <a:ext cx="1261884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WIND_TEMP</a:t>
            </a:r>
            <a:endParaRPr lang="en-GB" sz="1400" dirty="0"/>
          </a:p>
        </p:txBody>
      </p:sp>
      <p:sp>
        <p:nvSpPr>
          <p:cNvPr id="11" name="Textfeld 10"/>
          <p:cNvSpPr txBox="1"/>
          <p:nvPr/>
        </p:nvSpPr>
        <p:spPr>
          <a:xfrm>
            <a:off x="1115806" y="724325"/>
            <a:ext cx="1303562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WIND_AIREP</a:t>
            </a:r>
            <a:endParaRPr lang="en-GB" sz="1400" dirty="0"/>
          </a:p>
        </p:txBody>
      </p:sp>
      <p:sp>
        <p:nvSpPr>
          <p:cNvPr id="12" name="Textfeld 11"/>
          <p:cNvSpPr txBox="1"/>
          <p:nvPr/>
        </p:nvSpPr>
        <p:spPr>
          <a:xfrm>
            <a:off x="3779912" y="707966"/>
            <a:ext cx="1281120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WIND_PILOT</a:t>
            </a:r>
            <a:endParaRPr lang="en-GB" sz="1400" dirty="0"/>
          </a:p>
        </p:txBody>
      </p:sp>
      <p:sp>
        <p:nvSpPr>
          <p:cNvPr id="13" name="Textfeld 12"/>
          <p:cNvSpPr txBox="1"/>
          <p:nvPr/>
        </p:nvSpPr>
        <p:spPr>
          <a:xfrm>
            <a:off x="1025959" y="2792704"/>
            <a:ext cx="1372492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REFL_RADAR</a:t>
            </a:r>
            <a:endParaRPr lang="en-GB" sz="1400" dirty="0"/>
          </a:p>
        </p:txBody>
      </p:sp>
      <p:sp>
        <p:nvSpPr>
          <p:cNvPr id="14" name="Textfeld 13"/>
          <p:cNvSpPr txBox="1"/>
          <p:nvPr/>
        </p:nvSpPr>
        <p:spPr>
          <a:xfrm>
            <a:off x="3654145" y="2792704"/>
            <a:ext cx="1393330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WIND_RADAR</a:t>
            </a:r>
            <a:endParaRPr lang="en-GB" sz="1400" dirty="0"/>
          </a:p>
        </p:txBody>
      </p:sp>
      <p:sp>
        <p:nvSpPr>
          <p:cNvPr id="15" name="Textfeld 14"/>
          <p:cNvSpPr txBox="1"/>
          <p:nvPr/>
        </p:nvSpPr>
        <p:spPr>
          <a:xfrm>
            <a:off x="5724128" y="2787774"/>
            <a:ext cx="31933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007EFF"/>
                </a:solidFill>
              </a:rPr>
              <a:t>Night</a:t>
            </a:r>
            <a:r>
              <a:rPr lang="en-GB" sz="1600" dirty="0" smtClean="0"/>
              <a:t> </a:t>
            </a:r>
            <a:r>
              <a:rPr lang="en-GB" sz="1600" dirty="0" smtClean="0">
                <a:solidFill>
                  <a:srgbClr val="C8C800"/>
                </a:solidFill>
              </a:rPr>
              <a:t>Morning</a:t>
            </a:r>
            <a:r>
              <a:rPr lang="en-GB" sz="1600" dirty="0" smtClean="0"/>
              <a:t> </a:t>
            </a:r>
            <a:r>
              <a:rPr lang="en-GB" sz="1600" dirty="0" smtClean="0">
                <a:solidFill>
                  <a:srgbClr val="FF1414"/>
                </a:solidFill>
              </a:rPr>
              <a:t>Afternoon</a:t>
            </a:r>
            <a:r>
              <a:rPr lang="en-GB" sz="1600" dirty="0" smtClean="0"/>
              <a:t> </a:t>
            </a:r>
            <a:r>
              <a:rPr lang="en-GB" sz="1600" dirty="0" smtClean="0">
                <a:solidFill>
                  <a:srgbClr val="37F2F2"/>
                </a:solidFill>
              </a:rPr>
              <a:t>Evening</a:t>
            </a:r>
            <a:endParaRPr lang="en-GB" sz="1600" dirty="0">
              <a:solidFill>
                <a:srgbClr val="37F2F2"/>
              </a:solidFill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5724128" y="3219822"/>
            <a:ext cx="34198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Well know features for TEMP and AIREP</a:t>
            </a:r>
          </a:p>
          <a:p>
            <a:endParaRPr lang="en-GB" sz="1400" dirty="0" smtClean="0"/>
          </a:p>
          <a:p>
            <a:r>
              <a:rPr lang="en-GB" sz="1400" dirty="0" smtClean="0"/>
              <a:t>Less </a:t>
            </a:r>
            <a:r>
              <a:rPr lang="en-GB" sz="1400" dirty="0" err="1" smtClean="0"/>
              <a:t>obs</a:t>
            </a:r>
            <a:r>
              <a:rPr lang="en-GB" sz="1400" dirty="0" smtClean="0"/>
              <a:t> for PILOT and RADWIND at night</a:t>
            </a:r>
          </a:p>
          <a:p>
            <a:endParaRPr lang="en-GB" sz="1400" dirty="0"/>
          </a:p>
          <a:p>
            <a:r>
              <a:rPr lang="en-GB" sz="1400" dirty="0" smtClean="0"/>
              <a:t>Most </a:t>
            </a:r>
            <a:r>
              <a:rPr lang="en-GB" sz="1400" dirty="0" err="1" smtClean="0"/>
              <a:t>obs</a:t>
            </a:r>
            <a:r>
              <a:rPr lang="en-GB" sz="1400" dirty="0" smtClean="0"/>
              <a:t> for Radar at afternoon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2886069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16</a:t>
            </a:fld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3748" y="692667"/>
            <a:ext cx="2743200" cy="2057400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40" y="692667"/>
            <a:ext cx="2743200" cy="2057400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707" y="692667"/>
            <a:ext cx="2743200" cy="205740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015" y="2787774"/>
            <a:ext cx="2743200" cy="2057400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3582" y="2787774"/>
            <a:ext cx="2743200" cy="2057400"/>
          </a:xfrm>
          <a:prstGeom prst="rect">
            <a:avLst/>
          </a:prstGeom>
        </p:spPr>
      </p:pic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395290" y="231676"/>
            <a:ext cx="8353425" cy="323850"/>
          </a:xfrm>
        </p:spPr>
        <p:txBody>
          <a:bodyPr/>
          <a:lstStyle/>
          <a:p>
            <a:r>
              <a:rPr lang="en-GB" dirty="0" smtClean="0"/>
              <a:t>Actively used observations at 12 UTC</a:t>
            </a:r>
            <a:endParaRPr lang="en-GB" dirty="0"/>
          </a:p>
        </p:txBody>
      </p:sp>
      <p:sp>
        <p:nvSpPr>
          <p:cNvPr id="14" name="Textfeld 13"/>
          <p:cNvSpPr txBox="1"/>
          <p:nvPr/>
        </p:nvSpPr>
        <p:spPr>
          <a:xfrm>
            <a:off x="6572435" y="700088"/>
            <a:ext cx="1261884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WIND_TEMP</a:t>
            </a:r>
            <a:endParaRPr lang="en-GB" sz="1400" dirty="0"/>
          </a:p>
        </p:txBody>
      </p:sp>
      <p:sp>
        <p:nvSpPr>
          <p:cNvPr id="15" name="Textfeld 14"/>
          <p:cNvSpPr txBox="1"/>
          <p:nvPr/>
        </p:nvSpPr>
        <p:spPr>
          <a:xfrm>
            <a:off x="1115806" y="724325"/>
            <a:ext cx="1303562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WIND_AIREP</a:t>
            </a:r>
            <a:endParaRPr lang="en-GB" sz="1400" dirty="0"/>
          </a:p>
        </p:txBody>
      </p:sp>
      <p:sp>
        <p:nvSpPr>
          <p:cNvPr id="16" name="Textfeld 15"/>
          <p:cNvSpPr txBox="1"/>
          <p:nvPr/>
        </p:nvSpPr>
        <p:spPr>
          <a:xfrm>
            <a:off x="3779912" y="707966"/>
            <a:ext cx="1281120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WIND_PILOT</a:t>
            </a:r>
            <a:endParaRPr lang="en-GB" sz="1400" dirty="0"/>
          </a:p>
        </p:txBody>
      </p:sp>
      <p:sp>
        <p:nvSpPr>
          <p:cNvPr id="17" name="Textfeld 16"/>
          <p:cNvSpPr txBox="1"/>
          <p:nvPr/>
        </p:nvSpPr>
        <p:spPr>
          <a:xfrm>
            <a:off x="1025959" y="2792704"/>
            <a:ext cx="1372492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REFL_RADAR</a:t>
            </a:r>
            <a:endParaRPr lang="en-GB" sz="1400" dirty="0"/>
          </a:p>
        </p:txBody>
      </p:sp>
      <p:sp>
        <p:nvSpPr>
          <p:cNvPr id="18" name="Textfeld 17"/>
          <p:cNvSpPr txBox="1"/>
          <p:nvPr/>
        </p:nvSpPr>
        <p:spPr>
          <a:xfrm>
            <a:off x="3654145" y="2792704"/>
            <a:ext cx="1393330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WIND_RADAR</a:t>
            </a:r>
            <a:endParaRPr lang="en-GB" sz="1400" dirty="0"/>
          </a:p>
        </p:txBody>
      </p:sp>
      <p:sp>
        <p:nvSpPr>
          <p:cNvPr id="24" name="Textfeld 23"/>
          <p:cNvSpPr txBox="1"/>
          <p:nvPr/>
        </p:nvSpPr>
        <p:spPr>
          <a:xfrm>
            <a:off x="5991870" y="2787774"/>
            <a:ext cx="23965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007EFF"/>
                </a:solidFill>
              </a:rPr>
              <a:t>DJF</a:t>
            </a:r>
            <a:r>
              <a:rPr lang="en-GB" sz="1600" dirty="0" smtClean="0"/>
              <a:t> </a:t>
            </a:r>
            <a:r>
              <a:rPr lang="en-GB" sz="1600" dirty="0" smtClean="0">
                <a:solidFill>
                  <a:srgbClr val="C8C800"/>
                </a:solidFill>
              </a:rPr>
              <a:t>MAM</a:t>
            </a:r>
            <a:r>
              <a:rPr lang="en-GB" sz="1600" dirty="0" smtClean="0"/>
              <a:t> </a:t>
            </a:r>
            <a:r>
              <a:rPr lang="en-GB" sz="1600" dirty="0" smtClean="0">
                <a:solidFill>
                  <a:srgbClr val="FF1414"/>
                </a:solidFill>
              </a:rPr>
              <a:t>JJA</a:t>
            </a:r>
            <a:r>
              <a:rPr lang="en-GB" sz="1600" dirty="0" smtClean="0"/>
              <a:t> </a:t>
            </a:r>
            <a:r>
              <a:rPr lang="en-GB" sz="1600" dirty="0" smtClean="0">
                <a:solidFill>
                  <a:srgbClr val="37F2F2"/>
                </a:solidFill>
              </a:rPr>
              <a:t>SON </a:t>
            </a:r>
            <a:r>
              <a:rPr lang="en-GB" sz="1600" dirty="0" smtClean="0"/>
              <a:t>ALL</a:t>
            </a:r>
            <a:endParaRPr lang="en-GB" sz="1600" dirty="0"/>
          </a:p>
        </p:txBody>
      </p:sp>
      <p:sp>
        <p:nvSpPr>
          <p:cNvPr id="25" name="Textfeld 24"/>
          <p:cNvSpPr txBox="1"/>
          <p:nvPr/>
        </p:nvSpPr>
        <p:spPr>
          <a:xfrm>
            <a:off x="5724128" y="3219822"/>
            <a:ext cx="34198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COVID effects on AIREP?</a:t>
            </a:r>
          </a:p>
          <a:p>
            <a:endParaRPr lang="en-GB" sz="1400" dirty="0" smtClean="0"/>
          </a:p>
          <a:p>
            <a:r>
              <a:rPr lang="en-GB" sz="1400" dirty="0" smtClean="0"/>
              <a:t>Less </a:t>
            </a:r>
            <a:r>
              <a:rPr lang="en-GB" sz="1400" dirty="0" err="1" smtClean="0"/>
              <a:t>obs</a:t>
            </a:r>
            <a:r>
              <a:rPr lang="en-GB" sz="1400" dirty="0" smtClean="0"/>
              <a:t> for PILOT and RADWIND at night</a:t>
            </a:r>
          </a:p>
          <a:p>
            <a:endParaRPr lang="en-GB" sz="1400" dirty="0"/>
          </a:p>
          <a:p>
            <a:r>
              <a:rPr lang="en-GB" sz="1400" dirty="0" smtClean="0"/>
              <a:t>Most </a:t>
            </a:r>
            <a:r>
              <a:rPr lang="en-GB" sz="1400" dirty="0" err="1" smtClean="0"/>
              <a:t>obs</a:t>
            </a:r>
            <a:r>
              <a:rPr lang="en-GB" sz="1400" dirty="0" smtClean="0"/>
              <a:t> in JJA, less in DJF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626982857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17</a:t>
            </a:fld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7668" y="685418"/>
            <a:ext cx="2743200" cy="2057400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61" y="694020"/>
            <a:ext cx="2743200" cy="2057400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6113" y="694020"/>
            <a:ext cx="2743200" cy="2057400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6113" y="2782888"/>
            <a:ext cx="2743200" cy="2057400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015" y="2787774"/>
            <a:ext cx="2743200" cy="2057400"/>
          </a:xfrm>
          <a:prstGeom prst="rect">
            <a:avLst/>
          </a:prstGeom>
        </p:spPr>
      </p:pic>
      <p:sp>
        <p:nvSpPr>
          <p:cNvPr id="11" name="Titel 1"/>
          <p:cNvSpPr txBox="1">
            <a:spLocks/>
          </p:cNvSpPr>
          <p:nvPr/>
        </p:nvSpPr>
        <p:spPr bwMode="auto">
          <a:xfrm>
            <a:off x="395290" y="231676"/>
            <a:ext cx="83534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r>
              <a:rPr lang="en-GB" kern="0" dirty="0" smtClean="0"/>
              <a:t>Spread</a:t>
            </a:r>
            <a:endParaRPr lang="en-GB" kern="0" dirty="0"/>
          </a:p>
        </p:txBody>
      </p:sp>
      <p:sp>
        <p:nvSpPr>
          <p:cNvPr id="12" name="Textfeld 11"/>
          <p:cNvSpPr txBox="1"/>
          <p:nvPr/>
        </p:nvSpPr>
        <p:spPr>
          <a:xfrm>
            <a:off x="6572435" y="700088"/>
            <a:ext cx="1261884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WIND_TEMP</a:t>
            </a:r>
            <a:endParaRPr lang="en-GB" sz="1400" dirty="0"/>
          </a:p>
        </p:txBody>
      </p:sp>
      <p:sp>
        <p:nvSpPr>
          <p:cNvPr id="13" name="Textfeld 12"/>
          <p:cNvSpPr txBox="1"/>
          <p:nvPr/>
        </p:nvSpPr>
        <p:spPr>
          <a:xfrm>
            <a:off x="1115806" y="724325"/>
            <a:ext cx="1303562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WIND_AIREP</a:t>
            </a:r>
            <a:endParaRPr lang="en-GB" sz="1400" dirty="0"/>
          </a:p>
        </p:txBody>
      </p:sp>
      <p:sp>
        <p:nvSpPr>
          <p:cNvPr id="14" name="Textfeld 13"/>
          <p:cNvSpPr txBox="1"/>
          <p:nvPr/>
        </p:nvSpPr>
        <p:spPr>
          <a:xfrm>
            <a:off x="3779912" y="707966"/>
            <a:ext cx="1281120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WIND_PILOT</a:t>
            </a:r>
            <a:endParaRPr lang="en-GB" sz="1400" dirty="0"/>
          </a:p>
        </p:txBody>
      </p:sp>
      <p:sp>
        <p:nvSpPr>
          <p:cNvPr id="15" name="Textfeld 14"/>
          <p:cNvSpPr txBox="1"/>
          <p:nvPr/>
        </p:nvSpPr>
        <p:spPr>
          <a:xfrm>
            <a:off x="1025959" y="2792704"/>
            <a:ext cx="1372492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REFL_RADAR</a:t>
            </a:r>
            <a:endParaRPr lang="en-GB" sz="1400" dirty="0"/>
          </a:p>
        </p:txBody>
      </p:sp>
      <p:sp>
        <p:nvSpPr>
          <p:cNvPr id="16" name="Textfeld 15"/>
          <p:cNvSpPr txBox="1"/>
          <p:nvPr/>
        </p:nvSpPr>
        <p:spPr>
          <a:xfrm>
            <a:off x="3654145" y="2792704"/>
            <a:ext cx="1393330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WIND_RADAR</a:t>
            </a:r>
            <a:endParaRPr lang="en-GB" sz="1400" dirty="0"/>
          </a:p>
        </p:txBody>
      </p:sp>
      <p:sp>
        <p:nvSpPr>
          <p:cNvPr id="17" name="Textfeld 16"/>
          <p:cNvSpPr txBox="1"/>
          <p:nvPr/>
        </p:nvSpPr>
        <p:spPr>
          <a:xfrm>
            <a:off x="5724128" y="2787774"/>
            <a:ext cx="31933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007EFF"/>
                </a:solidFill>
              </a:rPr>
              <a:t>Night</a:t>
            </a:r>
            <a:r>
              <a:rPr lang="en-GB" sz="1600" dirty="0" smtClean="0"/>
              <a:t> </a:t>
            </a:r>
            <a:r>
              <a:rPr lang="en-GB" sz="1600" dirty="0" smtClean="0">
                <a:solidFill>
                  <a:srgbClr val="C8C800"/>
                </a:solidFill>
              </a:rPr>
              <a:t>Morning</a:t>
            </a:r>
            <a:r>
              <a:rPr lang="en-GB" sz="1600" dirty="0" smtClean="0"/>
              <a:t> </a:t>
            </a:r>
            <a:r>
              <a:rPr lang="en-GB" sz="1600" dirty="0" smtClean="0">
                <a:solidFill>
                  <a:srgbClr val="FF1414"/>
                </a:solidFill>
              </a:rPr>
              <a:t>Afternoon</a:t>
            </a:r>
            <a:r>
              <a:rPr lang="en-GB" sz="1600" dirty="0" smtClean="0"/>
              <a:t> </a:t>
            </a:r>
            <a:r>
              <a:rPr lang="en-GB" sz="1600" dirty="0" smtClean="0">
                <a:solidFill>
                  <a:srgbClr val="37F2F2"/>
                </a:solidFill>
              </a:rPr>
              <a:t>Evening</a:t>
            </a:r>
            <a:endParaRPr lang="en-GB" sz="1600" dirty="0">
              <a:solidFill>
                <a:srgbClr val="37F2F2"/>
              </a:solidFill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5724128" y="3219822"/>
            <a:ext cx="34198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Somehow contradicting:</a:t>
            </a:r>
          </a:p>
          <a:p>
            <a:r>
              <a:rPr lang="en-GB" sz="1400" dirty="0" smtClean="0"/>
              <a:t>Less spread at night for AIREP and PILOT but most for TEMP and RADWIND</a:t>
            </a:r>
          </a:p>
          <a:p>
            <a:endParaRPr lang="en-GB" sz="1400" dirty="0"/>
          </a:p>
          <a:p>
            <a:r>
              <a:rPr lang="en-GB" sz="1400" dirty="0" smtClean="0"/>
              <a:t>Most spread in REFL afternoon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081406785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Inhaltsplatzhalt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161" y="691499"/>
            <a:ext cx="2743200" cy="2057400"/>
          </a:xfrm>
        </p:spPr>
      </p:pic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18</a:t>
            </a:fld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707" y="692667"/>
            <a:ext cx="2743200" cy="2057400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603" y="693392"/>
            <a:ext cx="2743200" cy="2057400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686" y="2782888"/>
            <a:ext cx="2743200" cy="205740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50" y="2781644"/>
            <a:ext cx="2743200" cy="2057400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/>
        </p:nvSpPr>
        <p:spPr bwMode="auto">
          <a:xfrm>
            <a:off x="395290" y="231676"/>
            <a:ext cx="83534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r>
              <a:rPr lang="en-GB" kern="0" dirty="0" smtClean="0"/>
              <a:t>Spread at 12 UTC</a:t>
            </a:r>
            <a:endParaRPr lang="en-GB" kern="0" dirty="0"/>
          </a:p>
        </p:txBody>
      </p:sp>
      <p:sp>
        <p:nvSpPr>
          <p:cNvPr id="11" name="Textfeld 10"/>
          <p:cNvSpPr txBox="1"/>
          <p:nvPr/>
        </p:nvSpPr>
        <p:spPr>
          <a:xfrm>
            <a:off x="6572435" y="700088"/>
            <a:ext cx="1261884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WIND_TEMP</a:t>
            </a:r>
            <a:endParaRPr lang="en-GB" sz="1400" dirty="0"/>
          </a:p>
        </p:txBody>
      </p:sp>
      <p:sp>
        <p:nvSpPr>
          <p:cNvPr id="12" name="Textfeld 11"/>
          <p:cNvSpPr txBox="1"/>
          <p:nvPr/>
        </p:nvSpPr>
        <p:spPr>
          <a:xfrm>
            <a:off x="1115806" y="724325"/>
            <a:ext cx="1303562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WIND_AIREP</a:t>
            </a:r>
            <a:endParaRPr lang="en-GB" sz="1400" dirty="0"/>
          </a:p>
        </p:txBody>
      </p:sp>
      <p:sp>
        <p:nvSpPr>
          <p:cNvPr id="13" name="Textfeld 12"/>
          <p:cNvSpPr txBox="1"/>
          <p:nvPr/>
        </p:nvSpPr>
        <p:spPr>
          <a:xfrm>
            <a:off x="3779912" y="707966"/>
            <a:ext cx="1281120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WIND_PILOT</a:t>
            </a:r>
            <a:endParaRPr lang="en-GB" sz="1400" dirty="0"/>
          </a:p>
        </p:txBody>
      </p:sp>
      <p:sp>
        <p:nvSpPr>
          <p:cNvPr id="14" name="Textfeld 13"/>
          <p:cNvSpPr txBox="1"/>
          <p:nvPr/>
        </p:nvSpPr>
        <p:spPr>
          <a:xfrm>
            <a:off x="1025959" y="2792704"/>
            <a:ext cx="1372492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REFL_RADAR</a:t>
            </a:r>
            <a:endParaRPr lang="en-GB" sz="1400" dirty="0"/>
          </a:p>
        </p:txBody>
      </p:sp>
      <p:sp>
        <p:nvSpPr>
          <p:cNvPr id="15" name="Textfeld 14"/>
          <p:cNvSpPr txBox="1"/>
          <p:nvPr/>
        </p:nvSpPr>
        <p:spPr>
          <a:xfrm>
            <a:off x="3654145" y="2792704"/>
            <a:ext cx="1393330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WIND_RADAR</a:t>
            </a:r>
            <a:endParaRPr lang="en-GB" sz="1400" dirty="0"/>
          </a:p>
        </p:txBody>
      </p:sp>
      <p:sp>
        <p:nvSpPr>
          <p:cNvPr id="16" name="Textfeld 15"/>
          <p:cNvSpPr txBox="1"/>
          <p:nvPr/>
        </p:nvSpPr>
        <p:spPr>
          <a:xfrm>
            <a:off x="5991870" y="2787774"/>
            <a:ext cx="23965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007EFF"/>
                </a:solidFill>
              </a:rPr>
              <a:t>DJF</a:t>
            </a:r>
            <a:r>
              <a:rPr lang="en-GB" sz="1600" dirty="0" smtClean="0"/>
              <a:t> </a:t>
            </a:r>
            <a:r>
              <a:rPr lang="en-GB" sz="1600" dirty="0" smtClean="0">
                <a:solidFill>
                  <a:srgbClr val="C8C800"/>
                </a:solidFill>
              </a:rPr>
              <a:t>MAM</a:t>
            </a:r>
            <a:r>
              <a:rPr lang="en-GB" sz="1600" dirty="0" smtClean="0"/>
              <a:t> </a:t>
            </a:r>
            <a:r>
              <a:rPr lang="en-GB" sz="1600" dirty="0" smtClean="0">
                <a:solidFill>
                  <a:srgbClr val="FF1414"/>
                </a:solidFill>
              </a:rPr>
              <a:t>JJA</a:t>
            </a:r>
            <a:r>
              <a:rPr lang="en-GB" sz="1600" dirty="0" smtClean="0"/>
              <a:t> </a:t>
            </a:r>
            <a:r>
              <a:rPr lang="en-GB" sz="1600" dirty="0" smtClean="0">
                <a:solidFill>
                  <a:srgbClr val="37F2F2"/>
                </a:solidFill>
              </a:rPr>
              <a:t>SON </a:t>
            </a:r>
            <a:r>
              <a:rPr lang="en-GB" sz="1600" dirty="0" smtClean="0"/>
              <a:t>ALL</a:t>
            </a:r>
            <a:endParaRPr lang="en-GB" sz="1600" dirty="0"/>
          </a:p>
        </p:txBody>
      </p:sp>
      <p:sp>
        <p:nvSpPr>
          <p:cNvPr id="17" name="Textfeld 16"/>
          <p:cNvSpPr txBox="1"/>
          <p:nvPr/>
        </p:nvSpPr>
        <p:spPr>
          <a:xfrm>
            <a:off x="5724128" y="3219822"/>
            <a:ext cx="34198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More spread in DJF and MAM, less in</a:t>
            </a:r>
          </a:p>
          <a:p>
            <a:r>
              <a:rPr lang="en-GB" sz="1400" dirty="0" smtClean="0"/>
              <a:t>JJA and SON for WINDs</a:t>
            </a:r>
          </a:p>
          <a:p>
            <a:endParaRPr lang="en-GB" sz="1400" dirty="0"/>
          </a:p>
          <a:p>
            <a:r>
              <a:rPr lang="en-GB" sz="1400" dirty="0" smtClean="0"/>
              <a:t>For REFL most in JJA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612164180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nhaltsplatzhalt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96" y="692019"/>
            <a:ext cx="2743200" cy="2057400"/>
          </a:xfrm>
        </p:spPr>
      </p:pic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19</a:t>
            </a:fld>
            <a:endParaRPr lang="de-DE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3101" y="692667"/>
            <a:ext cx="2743200" cy="2057400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2234" y="695753"/>
            <a:ext cx="2743200" cy="2057400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425" y="2781042"/>
            <a:ext cx="2743200" cy="205740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3101" y="2787529"/>
            <a:ext cx="2743200" cy="2057400"/>
          </a:xfrm>
          <a:prstGeom prst="rect">
            <a:avLst/>
          </a:prstGeom>
        </p:spPr>
      </p:pic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395290" y="231676"/>
            <a:ext cx="8353425" cy="323850"/>
          </a:xfrm>
        </p:spPr>
        <p:txBody>
          <a:bodyPr/>
          <a:lstStyle/>
          <a:p>
            <a:r>
              <a:rPr lang="en-GB" dirty="0" smtClean="0"/>
              <a:t>Estimated Observation Error</a:t>
            </a:r>
            <a:endParaRPr lang="en-GB" dirty="0"/>
          </a:p>
        </p:txBody>
      </p:sp>
      <p:sp>
        <p:nvSpPr>
          <p:cNvPr id="11" name="Textfeld 10"/>
          <p:cNvSpPr txBox="1"/>
          <p:nvPr/>
        </p:nvSpPr>
        <p:spPr>
          <a:xfrm>
            <a:off x="6572435" y="700088"/>
            <a:ext cx="1261884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WIND_TEMP</a:t>
            </a:r>
            <a:endParaRPr lang="en-GB" sz="1400" dirty="0"/>
          </a:p>
        </p:txBody>
      </p:sp>
      <p:sp>
        <p:nvSpPr>
          <p:cNvPr id="12" name="Textfeld 11"/>
          <p:cNvSpPr txBox="1"/>
          <p:nvPr/>
        </p:nvSpPr>
        <p:spPr>
          <a:xfrm>
            <a:off x="1115806" y="724325"/>
            <a:ext cx="1303562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WIND_AIREP</a:t>
            </a:r>
            <a:endParaRPr lang="en-GB" sz="1400" dirty="0"/>
          </a:p>
        </p:txBody>
      </p:sp>
      <p:sp>
        <p:nvSpPr>
          <p:cNvPr id="13" name="Textfeld 12"/>
          <p:cNvSpPr txBox="1"/>
          <p:nvPr/>
        </p:nvSpPr>
        <p:spPr>
          <a:xfrm>
            <a:off x="3779912" y="707966"/>
            <a:ext cx="1281120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WIND_PILOT</a:t>
            </a:r>
            <a:endParaRPr lang="en-GB" sz="1400" dirty="0"/>
          </a:p>
        </p:txBody>
      </p:sp>
      <p:sp>
        <p:nvSpPr>
          <p:cNvPr id="14" name="Textfeld 13"/>
          <p:cNvSpPr txBox="1"/>
          <p:nvPr/>
        </p:nvSpPr>
        <p:spPr>
          <a:xfrm>
            <a:off x="1025959" y="2792704"/>
            <a:ext cx="1372492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REFL_RADAR</a:t>
            </a:r>
            <a:endParaRPr lang="en-GB" sz="1400" dirty="0"/>
          </a:p>
        </p:txBody>
      </p:sp>
      <p:sp>
        <p:nvSpPr>
          <p:cNvPr id="15" name="Textfeld 14"/>
          <p:cNvSpPr txBox="1"/>
          <p:nvPr/>
        </p:nvSpPr>
        <p:spPr>
          <a:xfrm>
            <a:off x="3654145" y="2792704"/>
            <a:ext cx="1393330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WIND_RADAR</a:t>
            </a:r>
            <a:endParaRPr lang="en-GB" sz="1400" dirty="0"/>
          </a:p>
        </p:txBody>
      </p:sp>
      <p:sp>
        <p:nvSpPr>
          <p:cNvPr id="16" name="Textfeld 15"/>
          <p:cNvSpPr txBox="1"/>
          <p:nvPr/>
        </p:nvSpPr>
        <p:spPr>
          <a:xfrm>
            <a:off x="5724128" y="2787774"/>
            <a:ext cx="31933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007EFF"/>
                </a:solidFill>
              </a:rPr>
              <a:t>Night</a:t>
            </a:r>
            <a:r>
              <a:rPr lang="en-GB" sz="1600" dirty="0" smtClean="0"/>
              <a:t> </a:t>
            </a:r>
            <a:r>
              <a:rPr lang="en-GB" sz="1600" dirty="0" smtClean="0">
                <a:solidFill>
                  <a:srgbClr val="C8C800"/>
                </a:solidFill>
              </a:rPr>
              <a:t>Morning</a:t>
            </a:r>
            <a:r>
              <a:rPr lang="en-GB" sz="1600" dirty="0" smtClean="0"/>
              <a:t> </a:t>
            </a:r>
            <a:r>
              <a:rPr lang="en-GB" sz="1600" dirty="0" smtClean="0">
                <a:solidFill>
                  <a:srgbClr val="FF1414"/>
                </a:solidFill>
              </a:rPr>
              <a:t>Afternoon</a:t>
            </a:r>
            <a:r>
              <a:rPr lang="en-GB" sz="1600" dirty="0" smtClean="0"/>
              <a:t> </a:t>
            </a:r>
            <a:r>
              <a:rPr lang="en-GB" sz="1600" dirty="0" smtClean="0">
                <a:solidFill>
                  <a:srgbClr val="37F2F2"/>
                </a:solidFill>
              </a:rPr>
              <a:t>Evening</a:t>
            </a:r>
            <a:endParaRPr lang="en-GB" sz="1600" dirty="0">
              <a:solidFill>
                <a:srgbClr val="37F2F2"/>
              </a:solidFill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5724128" y="3219822"/>
            <a:ext cx="34198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Stable for PILOT</a:t>
            </a:r>
          </a:p>
          <a:p>
            <a:endParaRPr lang="en-GB" sz="1400" dirty="0"/>
          </a:p>
          <a:p>
            <a:r>
              <a:rPr lang="en-GB" sz="1400" dirty="0" smtClean="0"/>
              <a:t>Variable for REFL and TEMP (RADWIND near ground) somehow in accordance to spread variability. </a:t>
            </a:r>
          </a:p>
          <a:p>
            <a:r>
              <a:rPr lang="en-GB" sz="1400" dirty="0" smtClean="0"/>
              <a:t>Maybe to less </a:t>
            </a:r>
            <a:r>
              <a:rPr lang="en-GB" sz="1400" dirty="0" err="1" smtClean="0"/>
              <a:t>obs</a:t>
            </a:r>
            <a:r>
              <a:rPr lang="en-GB" sz="1400" dirty="0" smtClean="0"/>
              <a:t> for TEMP?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72076473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Baseline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At DWD following observations are assimilated operationally</a:t>
            </a:r>
          </a:p>
          <a:p>
            <a:pPr lvl="1"/>
            <a:r>
              <a:rPr lang="en-GB" dirty="0" smtClean="0"/>
              <a:t>TEMP (RH, T, WIND)</a:t>
            </a:r>
          </a:p>
          <a:p>
            <a:pPr lvl="1"/>
            <a:r>
              <a:rPr lang="en-GB" dirty="0" smtClean="0"/>
              <a:t>AIREP (</a:t>
            </a:r>
            <a:r>
              <a:rPr lang="en-GB" i="1" dirty="0" smtClean="0"/>
              <a:t>RH</a:t>
            </a:r>
            <a:r>
              <a:rPr lang="en-GB" dirty="0" smtClean="0"/>
              <a:t>, T, WIND)</a:t>
            </a:r>
          </a:p>
          <a:p>
            <a:pPr lvl="1"/>
            <a:r>
              <a:rPr lang="en-GB" dirty="0" smtClean="0"/>
              <a:t>PILOT (WIND)</a:t>
            </a:r>
          </a:p>
          <a:p>
            <a:pPr lvl="1"/>
            <a:r>
              <a:rPr lang="en-GB" dirty="0" smtClean="0"/>
              <a:t>RADAR (Reflectivity, </a:t>
            </a:r>
            <a:r>
              <a:rPr lang="en-GB" dirty="0" err="1" smtClean="0"/>
              <a:t>Radialwind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SYNOP (P, T, RH, </a:t>
            </a:r>
            <a:r>
              <a:rPr lang="en-GB" i="1" dirty="0" smtClean="0"/>
              <a:t>WIND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DRIBU (P)</a:t>
            </a:r>
          </a:p>
          <a:p>
            <a:r>
              <a:rPr lang="en-GB" dirty="0" smtClean="0"/>
              <a:t>For all this observation we need to specify an observation error</a:t>
            </a:r>
            <a:endParaRPr lang="en-GB" dirty="0"/>
          </a:p>
          <a:p>
            <a:pPr marL="431800" lvl="1" indent="0">
              <a:buNone/>
            </a:pPr>
            <a:endParaRPr lang="en-GB" dirty="0"/>
          </a:p>
          <a:p>
            <a:pPr lvl="1"/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59264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20</a:t>
            </a:fld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361" y="695143"/>
            <a:ext cx="2743200" cy="2057400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057" y="693889"/>
            <a:ext cx="2743200" cy="2057400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906" y="692635"/>
            <a:ext cx="2743200" cy="2057400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525" y="2781438"/>
            <a:ext cx="2743200" cy="205740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3219" y="2787059"/>
            <a:ext cx="2743200" cy="2057400"/>
          </a:xfrm>
          <a:prstGeom prst="rect">
            <a:avLst/>
          </a:prstGeom>
        </p:spPr>
      </p:pic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395290" y="231676"/>
            <a:ext cx="8353425" cy="323850"/>
          </a:xfrm>
        </p:spPr>
        <p:txBody>
          <a:bodyPr/>
          <a:lstStyle/>
          <a:p>
            <a:r>
              <a:rPr lang="en-GB" dirty="0" smtClean="0"/>
              <a:t>Estimated Observation Error at 12 UTC</a:t>
            </a:r>
            <a:endParaRPr lang="en-GB" dirty="0"/>
          </a:p>
        </p:txBody>
      </p:sp>
      <p:sp>
        <p:nvSpPr>
          <p:cNvPr id="11" name="Textfeld 10"/>
          <p:cNvSpPr txBox="1"/>
          <p:nvPr/>
        </p:nvSpPr>
        <p:spPr>
          <a:xfrm>
            <a:off x="6572435" y="700088"/>
            <a:ext cx="1261884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WIND_TEMP</a:t>
            </a:r>
            <a:endParaRPr lang="en-GB" sz="1400" dirty="0"/>
          </a:p>
        </p:txBody>
      </p:sp>
      <p:sp>
        <p:nvSpPr>
          <p:cNvPr id="12" name="Textfeld 11"/>
          <p:cNvSpPr txBox="1"/>
          <p:nvPr/>
        </p:nvSpPr>
        <p:spPr>
          <a:xfrm>
            <a:off x="1115806" y="724325"/>
            <a:ext cx="1303562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WIND_AIREP</a:t>
            </a:r>
            <a:endParaRPr lang="en-GB" sz="1400" dirty="0"/>
          </a:p>
        </p:txBody>
      </p:sp>
      <p:sp>
        <p:nvSpPr>
          <p:cNvPr id="13" name="Textfeld 12"/>
          <p:cNvSpPr txBox="1"/>
          <p:nvPr/>
        </p:nvSpPr>
        <p:spPr>
          <a:xfrm>
            <a:off x="3779912" y="707966"/>
            <a:ext cx="1281120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WIND_PILOT</a:t>
            </a:r>
            <a:endParaRPr lang="en-GB" sz="1400" dirty="0"/>
          </a:p>
        </p:txBody>
      </p:sp>
      <p:sp>
        <p:nvSpPr>
          <p:cNvPr id="14" name="Textfeld 13"/>
          <p:cNvSpPr txBox="1"/>
          <p:nvPr/>
        </p:nvSpPr>
        <p:spPr>
          <a:xfrm>
            <a:off x="1025959" y="2792704"/>
            <a:ext cx="1372492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REFL_RADAR</a:t>
            </a:r>
            <a:endParaRPr lang="en-GB" sz="1400" dirty="0"/>
          </a:p>
        </p:txBody>
      </p:sp>
      <p:sp>
        <p:nvSpPr>
          <p:cNvPr id="15" name="Textfeld 14"/>
          <p:cNvSpPr txBox="1"/>
          <p:nvPr/>
        </p:nvSpPr>
        <p:spPr>
          <a:xfrm>
            <a:off x="3654145" y="2792704"/>
            <a:ext cx="1393330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WIND_RADAR</a:t>
            </a:r>
            <a:endParaRPr lang="en-GB" sz="1400" dirty="0"/>
          </a:p>
        </p:txBody>
      </p:sp>
      <p:sp>
        <p:nvSpPr>
          <p:cNvPr id="16" name="Textfeld 15"/>
          <p:cNvSpPr txBox="1"/>
          <p:nvPr/>
        </p:nvSpPr>
        <p:spPr>
          <a:xfrm>
            <a:off x="5991870" y="2787774"/>
            <a:ext cx="23965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007EFF"/>
                </a:solidFill>
              </a:rPr>
              <a:t>DJF</a:t>
            </a:r>
            <a:r>
              <a:rPr lang="en-GB" sz="1600" dirty="0" smtClean="0"/>
              <a:t> </a:t>
            </a:r>
            <a:r>
              <a:rPr lang="en-GB" sz="1600" dirty="0" smtClean="0">
                <a:solidFill>
                  <a:srgbClr val="C8C800"/>
                </a:solidFill>
              </a:rPr>
              <a:t>MAM</a:t>
            </a:r>
            <a:r>
              <a:rPr lang="en-GB" sz="1600" dirty="0" smtClean="0"/>
              <a:t> </a:t>
            </a:r>
            <a:r>
              <a:rPr lang="en-GB" sz="1600" dirty="0" smtClean="0">
                <a:solidFill>
                  <a:srgbClr val="FF1414"/>
                </a:solidFill>
              </a:rPr>
              <a:t>JJA</a:t>
            </a:r>
            <a:r>
              <a:rPr lang="en-GB" sz="1600" dirty="0" smtClean="0"/>
              <a:t> </a:t>
            </a:r>
            <a:r>
              <a:rPr lang="en-GB" sz="1600" dirty="0" smtClean="0">
                <a:solidFill>
                  <a:srgbClr val="37F2F2"/>
                </a:solidFill>
              </a:rPr>
              <a:t>SON </a:t>
            </a:r>
            <a:r>
              <a:rPr lang="en-GB" sz="1600" dirty="0" smtClean="0"/>
              <a:t>ALL</a:t>
            </a:r>
            <a:endParaRPr lang="en-GB" sz="1600" dirty="0"/>
          </a:p>
        </p:txBody>
      </p:sp>
      <p:sp>
        <p:nvSpPr>
          <p:cNvPr id="19" name="Textfeld 18"/>
          <p:cNvSpPr txBox="1"/>
          <p:nvPr/>
        </p:nvSpPr>
        <p:spPr>
          <a:xfrm>
            <a:off x="5724128" y="3219822"/>
            <a:ext cx="34198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Clearly variable with seasons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06035900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290" y="2103884"/>
            <a:ext cx="8353425" cy="323850"/>
          </a:xfrm>
        </p:spPr>
        <p:txBody>
          <a:bodyPr/>
          <a:lstStyle/>
          <a:p>
            <a:r>
              <a:rPr lang="en-GB" dirty="0" smtClean="0"/>
              <a:t>How sensitive is that to numbers of observation </a:t>
            </a:r>
            <a:br>
              <a:rPr lang="en-GB" dirty="0" smtClean="0"/>
            </a:br>
            <a:r>
              <a:rPr lang="en-GB" dirty="0" smtClean="0"/>
              <a:t>(land cut of against short cut off) and </a:t>
            </a:r>
            <a:br>
              <a:rPr lang="en-GB" dirty="0" smtClean="0"/>
            </a:br>
            <a:r>
              <a:rPr lang="en-GB" dirty="0" smtClean="0"/>
              <a:t>model configuration </a:t>
            </a:r>
            <a:br>
              <a:rPr lang="en-GB" dirty="0" smtClean="0"/>
            </a:br>
            <a:r>
              <a:rPr lang="en-GB" dirty="0" smtClean="0"/>
              <a:t>(Routine against Rapid Update Cycle (hourly + 2MOM)?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21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75070676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22</a:t>
            </a:fld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0917" y="684511"/>
            <a:ext cx="2743200" cy="2057400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3489" y="697007"/>
            <a:ext cx="2743200" cy="2057400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62" y="692667"/>
            <a:ext cx="2743200" cy="2057400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82" y="2784556"/>
            <a:ext cx="2743200" cy="205740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5900" y="2790177"/>
            <a:ext cx="2743200" cy="2057400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6572435" y="700088"/>
            <a:ext cx="1261884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WIND_TEMP</a:t>
            </a:r>
            <a:endParaRPr lang="en-GB" sz="1400" dirty="0"/>
          </a:p>
        </p:txBody>
      </p:sp>
      <p:sp>
        <p:nvSpPr>
          <p:cNvPr id="11" name="Textfeld 10"/>
          <p:cNvSpPr txBox="1"/>
          <p:nvPr/>
        </p:nvSpPr>
        <p:spPr>
          <a:xfrm>
            <a:off x="1115806" y="724325"/>
            <a:ext cx="1303562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WIND_AIREP</a:t>
            </a:r>
            <a:endParaRPr lang="en-GB" sz="1400" dirty="0"/>
          </a:p>
        </p:txBody>
      </p:sp>
      <p:sp>
        <p:nvSpPr>
          <p:cNvPr id="12" name="Textfeld 11"/>
          <p:cNvSpPr txBox="1"/>
          <p:nvPr/>
        </p:nvSpPr>
        <p:spPr>
          <a:xfrm>
            <a:off x="3779912" y="707966"/>
            <a:ext cx="1281120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WIND_PILOT</a:t>
            </a:r>
            <a:endParaRPr lang="en-GB" sz="1400" dirty="0"/>
          </a:p>
        </p:txBody>
      </p:sp>
      <p:sp>
        <p:nvSpPr>
          <p:cNvPr id="13" name="Textfeld 12"/>
          <p:cNvSpPr txBox="1"/>
          <p:nvPr/>
        </p:nvSpPr>
        <p:spPr>
          <a:xfrm>
            <a:off x="1025959" y="2792704"/>
            <a:ext cx="1372492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REFL_RADAR</a:t>
            </a:r>
            <a:endParaRPr lang="en-GB" sz="1400" dirty="0"/>
          </a:p>
        </p:txBody>
      </p:sp>
      <p:sp>
        <p:nvSpPr>
          <p:cNvPr id="14" name="Textfeld 13"/>
          <p:cNvSpPr txBox="1"/>
          <p:nvPr/>
        </p:nvSpPr>
        <p:spPr>
          <a:xfrm>
            <a:off x="3654145" y="2792704"/>
            <a:ext cx="1393330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WIND_RADAR</a:t>
            </a:r>
            <a:endParaRPr lang="en-GB" sz="1400" dirty="0"/>
          </a:p>
        </p:txBody>
      </p:sp>
      <p:sp>
        <p:nvSpPr>
          <p:cNvPr id="15" name="Titel 1"/>
          <p:cNvSpPr>
            <a:spLocks noGrp="1"/>
          </p:cNvSpPr>
          <p:nvPr>
            <p:ph type="title"/>
          </p:nvPr>
        </p:nvSpPr>
        <p:spPr>
          <a:xfrm>
            <a:off x="395290" y="231676"/>
            <a:ext cx="8353425" cy="323850"/>
          </a:xfrm>
        </p:spPr>
        <p:txBody>
          <a:bodyPr/>
          <a:lstStyle/>
          <a:p>
            <a:r>
              <a:rPr lang="en-GB" dirty="0" smtClean="0"/>
              <a:t>Actively used observations at 12 UTC in JJA</a:t>
            </a:r>
            <a:endParaRPr lang="en-GB" dirty="0"/>
          </a:p>
        </p:txBody>
      </p:sp>
      <p:sp>
        <p:nvSpPr>
          <p:cNvPr id="16" name="Textfeld 15"/>
          <p:cNvSpPr txBox="1"/>
          <p:nvPr/>
        </p:nvSpPr>
        <p:spPr>
          <a:xfrm>
            <a:off x="6211157" y="2787774"/>
            <a:ext cx="19469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rgbClr val="FF1414"/>
                </a:solidFill>
              </a:rPr>
              <a:t>RUC</a:t>
            </a:r>
            <a:r>
              <a:rPr lang="en-GB" sz="1600" dirty="0"/>
              <a:t> </a:t>
            </a:r>
            <a:r>
              <a:rPr lang="en-GB" sz="1600" dirty="0" err="1" smtClean="0">
                <a:solidFill>
                  <a:srgbClr val="007EFF"/>
                </a:solidFill>
              </a:rPr>
              <a:t>scutoff</a:t>
            </a:r>
            <a:r>
              <a:rPr lang="en-GB" sz="1600" dirty="0" smtClean="0"/>
              <a:t> </a:t>
            </a:r>
            <a:r>
              <a:rPr lang="en-GB" sz="1600" dirty="0" err="1" smtClean="0"/>
              <a:t>lcutoff</a:t>
            </a:r>
            <a:endParaRPr lang="en-GB" sz="1600" dirty="0"/>
          </a:p>
        </p:txBody>
      </p:sp>
      <p:sp>
        <p:nvSpPr>
          <p:cNvPr id="17" name="Textfeld 16"/>
          <p:cNvSpPr txBox="1"/>
          <p:nvPr/>
        </p:nvSpPr>
        <p:spPr>
          <a:xfrm>
            <a:off x="5724128" y="3219822"/>
            <a:ext cx="3419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Mostly dependent on cut off time but for REFL also </a:t>
            </a:r>
            <a:r>
              <a:rPr lang="en-GB" sz="1400" dirty="0" err="1" smtClean="0"/>
              <a:t>befenefit</a:t>
            </a:r>
            <a:r>
              <a:rPr lang="en-GB" sz="1400" dirty="0" smtClean="0"/>
              <a:t> due to 2MOM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848405570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23</a:t>
            </a:fld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868" y="691387"/>
            <a:ext cx="2743200" cy="2057400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715" y="690132"/>
            <a:ext cx="2743200" cy="2057400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8409" y="695753"/>
            <a:ext cx="2743200" cy="2057400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81" y="2784556"/>
            <a:ext cx="2743200" cy="205740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2776" y="2790177"/>
            <a:ext cx="2743200" cy="2057400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6572435" y="700088"/>
            <a:ext cx="1261884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WIND_TEMP</a:t>
            </a:r>
            <a:endParaRPr lang="en-GB" sz="1400" dirty="0"/>
          </a:p>
        </p:txBody>
      </p:sp>
      <p:sp>
        <p:nvSpPr>
          <p:cNvPr id="11" name="Textfeld 10"/>
          <p:cNvSpPr txBox="1"/>
          <p:nvPr/>
        </p:nvSpPr>
        <p:spPr>
          <a:xfrm>
            <a:off x="1115806" y="724325"/>
            <a:ext cx="1303562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WIND_AIREP</a:t>
            </a:r>
            <a:endParaRPr lang="en-GB" sz="1400" dirty="0"/>
          </a:p>
        </p:txBody>
      </p:sp>
      <p:sp>
        <p:nvSpPr>
          <p:cNvPr id="12" name="Textfeld 11"/>
          <p:cNvSpPr txBox="1"/>
          <p:nvPr/>
        </p:nvSpPr>
        <p:spPr>
          <a:xfrm>
            <a:off x="3779912" y="707966"/>
            <a:ext cx="1281120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WIND_PILOT</a:t>
            </a:r>
            <a:endParaRPr lang="en-GB" sz="1400" dirty="0"/>
          </a:p>
        </p:txBody>
      </p:sp>
      <p:sp>
        <p:nvSpPr>
          <p:cNvPr id="13" name="Textfeld 12"/>
          <p:cNvSpPr txBox="1"/>
          <p:nvPr/>
        </p:nvSpPr>
        <p:spPr>
          <a:xfrm>
            <a:off x="1025959" y="2792704"/>
            <a:ext cx="1372492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REFL_RADAR</a:t>
            </a:r>
            <a:endParaRPr lang="en-GB" sz="1400" dirty="0"/>
          </a:p>
        </p:txBody>
      </p:sp>
      <p:sp>
        <p:nvSpPr>
          <p:cNvPr id="14" name="Textfeld 13"/>
          <p:cNvSpPr txBox="1"/>
          <p:nvPr/>
        </p:nvSpPr>
        <p:spPr>
          <a:xfrm>
            <a:off x="3654145" y="2792704"/>
            <a:ext cx="1393330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WIND_RADAR</a:t>
            </a:r>
            <a:endParaRPr lang="en-GB" sz="1400" dirty="0"/>
          </a:p>
        </p:txBody>
      </p:sp>
      <p:sp>
        <p:nvSpPr>
          <p:cNvPr id="15" name="Titel 1"/>
          <p:cNvSpPr txBox="1">
            <a:spLocks/>
          </p:cNvSpPr>
          <p:nvPr/>
        </p:nvSpPr>
        <p:spPr bwMode="auto">
          <a:xfrm>
            <a:off x="395290" y="231676"/>
            <a:ext cx="83534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r>
              <a:rPr lang="en-GB" kern="0" dirty="0" smtClean="0"/>
              <a:t>Spread at 12 UTC in Summer (JJA)</a:t>
            </a:r>
            <a:endParaRPr lang="en-GB" kern="0" dirty="0"/>
          </a:p>
        </p:txBody>
      </p:sp>
      <p:sp>
        <p:nvSpPr>
          <p:cNvPr id="16" name="Textfeld 15"/>
          <p:cNvSpPr txBox="1"/>
          <p:nvPr/>
        </p:nvSpPr>
        <p:spPr>
          <a:xfrm>
            <a:off x="6211157" y="2787774"/>
            <a:ext cx="19469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rgbClr val="FF1414"/>
                </a:solidFill>
              </a:rPr>
              <a:t>RUC</a:t>
            </a:r>
            <a:r>
              <a:rPr lang="en-GB" sz="1600" dirty="0"/>
              <a:t> </a:t>
            </a:r>
            <a:r>
              <a:rPr lang="en-GB" sz="1600" dirty="0" err="1" smtClean="0">
                <a:solidFill>
                  <a:srgbClr val="007EFF"/>
                </a:solidFill>
              </a:rPr>
              <a:t>scutoff</a:t>
            </a:r>
            <a:r>
              <a:rPr lang="en-GB" sz="1600" dirty="0" smtClean="0"/>
              <a:t> </a:t>
            </a:r>
            <a:r>
              <a:rPr lang="en-GB" sz="1600" dirty="0" err="1" smtClean="0"/>
              <a:t>lcutoff</a:t>
            </a:r>
            <a:endParaRPr lang="en-GB" sz="1600" dirty="0"/>
          </a:p>
        </p:txBody>
      </p:sp>
      <p:sp>
        <p:nvSpPr>
          <p:cNvPr id="17" name="Textfeld 16"/>
          <p:cNvSpPr txBox="1"/>
          <p:nvPr/>
        </p:nvSpPr>
        <p:spPr>
          <a:xfrm>
            <a:off x="5724128" y="3219822"/>
            <a:ext cx="34198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Not much influence on spread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894541212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24</a:t>
            </a:fld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4123" y="691887"/>
            <a:ext cx="2743200" cy="2057400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0444" y="697508"/>
            <a:ext cx="2743200" cy="2057400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542" y="703129"/>
            <a:ext cx="2743200" cy="2057400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62" y="2778181"/>
            <a:ext cx="2743200" cy="205740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5981" y="2783803"/>
            <a:ext cx="2743200" cy="2057400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6572435" y="700088"/>
            <a:ext cx="1261884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WIND_TEMP</a:t>
            </a:r>
            <a:endParaRPr lang="en-GB" sz="1400" dirty="0"/>
          </a:p>
        </p:txBody>
      </p:sp>
      <p:sp>
        <p:nvSpPr>
          <p:cNvPr id="11" name="Textfeld 10"/>
          <p:cNvSpPr txBox="1"/>
          <p:nvPr/>
        </p:nvSpPr>
        <p:spPr>
          <a:xfrm>
            <a:off x="1115806" y="724325"/>
            <a:ext cx="1303562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WIND_AIREP</a:t>
            </a:r>
            <a:endParaRPr lang="en-GB" sz="1400" dirty="0"/>
          </a:p>
        </p:txBody>
      </p:sp>
      <p:sp>
        <p:nvSpPr>
          <p:cNvPr id="12" name="Textfeld 11"/>
          <p:cNvSpPr txBox="1"/>
          <p:nvPr/>
        </p:nvSpPr>
        <p:spPr>
          <a:xfrm>
            <a:off x="3779912" y="707966"/>
            <a:ext cx="1281120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WIND_PILOT</a:t>
            </a:r>
            <a:endParaRPr lang="en-GB" sz="1400" dirty="0"/>
          </a:p>
        </p:txBody>
      </p:sp>
      <p:sp>
        <p:nvSpPr>
          <p:cNvPr id="13" name="Textfeld 12"/>
          <p:cNvSpPr txBox="1"/>
          <p:nvPr/>
        </p:nvSpPr>
        <p:spPr>
          <a:xfrm>
            <a:off x="1025959" y="2792704"/>
            <a:ext cx="1372492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REFL_RADAR</a:t>
            </a:r>
            <a:endParaRPr lang="en-GB" sz="1400" dirty="0"/>
          </a:p>
        </p:txBody>
      </p:sp>
      <p:sp>
        <p:nvSpPr>
          <p:cNvPr id="14" name="Textfeld 13"/>
          <p:cNvSpPr txBox="1"/>
          <p:nvPr/>
        </p:nvSpPr>
        <p:spPr>
          <a:xfrm>
            <a:off x="3654145" y="2792704"/>
            <a:ext cx="1393330" cy="307777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sz="1400" dirty="0" smtClean="0"/>
              <a:t>WIND_RADAR</a:t>
            </a:r>
            <a:endParaRPr lang="en-GB" sz="1400" dirty="0"/>
          </a:p>
        </p:txBody>
      </p:sp>
      <p:sp>
        <p:nvSpPr>
          <p:cNvPr id="15" name="Titel 1"/>
          <p:cNvSpPr>
            <a:spLocks noGrp="1"/>
          </p:cNvSpPr>
          <p:nvPr>
            <p:ph type="title"/>
          </p:nvPr>
        </p:nvSpPr>
        <p:spPr>
          <a:xfrm>
            <a:off x="395290" y="231676"/>
            <a:ext cx="8353425" cy="323850"/>
          </a:xfrm>
        </p:spPr>
        <p:txBody>
          <a:bodyPr/>
          <a:lstStyle/>
          <a:p>
            <a:r>
              <a:rPr lang="en-GB" dirty="0" smtClean="0"/>
              <a:t>Estimated Observation Error 12 UTC JJA</a:t>
            </a:r>
            <a:endParaRPr lang="en-GB" dirty="0"/>
          </a:p>
        </p:txBody>
      </p:sp>
      <p:sp>
        <p:nvSpPr>
          <p:cNvPr id="16" name="Textfeld 15"/>
          <p:cNvSpPr txBox="1"/>
          <p:nvPr/>
        </p:nvSpPr>
        <p:spPr>
          <a:xfrm>
            <a:off x="6211157" y="2787774"/>
            <a:ext cx="19469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rgbClr val="FF1414"/>
                </a:solidFill>
              </a:rPr>
              <a:t>RUC</a:t>
            </a:r>
            <a:r>
              <a:rPr lang="en-GB" sz="1600" dirty="0"/>
              <a:t> </a:t>
            </a:r>
            <a:r>
              <a:rPr lang="en-GB" sz="1600" dirty="0" err="1" smtClean="0">
                <a:solidFill>
                  <a:srgbClr val="007EFF"/>
                </a:solidFill>
              </a:rPr>
              <a:t>scutoff</a:t>
            </a:r>
            <a:r>
              <a:rPr lang="en-GB" sz="1600" dirty="0" smtClean="0"/>
              <a:t> </a:t>
            </a:r>
            <a:r>
              <a:rPr lang="en-GB" sz="1600" dirty="0" err="1" smtClean="0"/>
              <a:t>lcutoff</a:t>
            </a:r>
            <a:endParaRPr lang="en-GB" sz="1600" dirty="0"/>
          </a:p>
        </p:txBody>
      </p:sp>
      <p:sp>
        <p:nvSpPr>
          <p:cNvPr id="17" name="Textfeld 16"/>
          <p:cNvSpPr txBox="1"/>
          <p:nvPr/>
        </p:nvSpPr>
        <p:spPr>
          <a:xfrm>
            <a:off x="5724128" y="3219822"/>
            <a:ext cx="3419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Estimated errors tends to be smaller for RUC, esp. in REFL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647065700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202709"/>
            <a:ext cx="8353425" cy="323850"/>
          </a:xfrm>
        </p:spPr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527" y="773410"/>
            <a:ext cx="8353425" cy="3238500"/>
          </a:xfrm>
        </p:spPr>
        <p:txBody>
          <a:bodyPr/>
          <a:lstStyle/>
          <a:p>
            <a:r>
              <a:rPr lang="en-GB" sz="1700" dirty="0" smtClean="0"/>
              <a:t>Evaluation the treasure of operational data can give us more </a:t>
            </a:r>
            <a:r>
              <a:rPr lang="en-GB" sz="1700" b="1" dirty="0" smtClean="0"/>
              <a:t>understanding</a:t>
            </a:r>
            <a:r>
              <a:rPr lang="en-GB" sz="1700" dirty="0" smtClean="0"/>
              <a:t> of our system. </a:t>
            </a:r>
          </a:p>
          <a:p>
            <a:r>
              <a:rPr lang="en-GB" sz="1700" dirty="0" smtClean="0"/>
              <a:t>I only concentrated on </a:t>
            </a:r>
            <a:r>
              <a:rPr lang="en-GB" sz="1700" dirty="0" err="1" smtClean="0"/>
              <a:t>ekf</a:t>
            </a:r>
            <a:r>
              <a:rPr lang="en-GB" sz="1700" dirty="0" smtClean="0"/>
              <a:t> files evaluated with </a:t>
            </a:r>
            <a:r>
              <a:rPr lang="en-GB" sz="1700" dirty="0" err="1" smtClean="0"/>
              <a:t>obserrstat</a:t>
            </a:r>
            <a:r>
              <a:rPr lang="en-GB" sz="1700" dirty="0" smtClean="0"/>
              <a:t>. There is lot more to analyse within database.</a:t>
            </a:r>
          </a:p>
          <a:p>
            <a:r>
              <a:rPr lang="en-GB" sz="1700" b="1" dirty="0" err="1" smtClean="0"/>
              <a:t>Deroziers</a:t>
            </a:r>
            <a:r>
              <a:rPr lang="en-GB" sz="1700" b="1" dirty="0" smtClean="0"/>
              <a:t> error </a:t>
            </a:r>
            <a:r>
              <a:rPr lang="en-GB" sz="1700" dirty="0" smtClean="0"/>
              <a:t>estimation is </a:t>
            </a:r>
            <a:r>
              <a:rPr lang="en-GB" sz="1700" dirty="0" err="1" smtClean="0"/>
              <a:t>cleary</a:t>
            </a:r>
            <a:r>
              <a:rPr lang="en-GB" sz="1700" dirty="0" smtClean="0"/>
              <a:t> </a:t>
            </a:r>
            <a:r>
              <a:rPr lang="en-GB" sz="1700" b="1" dirty="0" smtClean="0"/>
              <a:t>variable in time</a:t>
            </a:r>
            <a:r>
              <a:rPr lang="en-GB" sz="1700" dirty="0" smtClean="0"/>
              <a:t>, esp. shows a seasonal variability and seems to be less sensitive to model configurations</a:t>
            </a:r>
          </a:p>
          <a:p>
            <a:r>
              <a:rPr lang="en-GB" sz="1700" dirty="0"/>
              <a:t>The profile of </a:t>
            </a:r>
            <a:r>
              <a:rPr lang="en-GB" sz="1700" dirty="0" smtClean="0"/>
              <a:t>estimated errors shows </a:t>
            </a:r>
            <a:r>
              <a:rPr lang="en-GB" sz="1700" b="1" dirty="0" smtClean="0"/>
              <a:t>strong similarities </a:t>
            </a:r>
            <a:r>
              <a:rPr lang="en-GB" sz="1700" dirty="0" smtClean="0"/>
              <a:t>with the profiles of standard deviation. This might promote the idea of setting observation errors dependent of OBS minus FG.</a:t>
            </a:r>
          </a:p>
          <a:p>
            <a:r>
              <a:rPr lang="en-GB" sz="1700" dirty="0" smtClean="0"/>
              <a:t>What tell us the estimated spread? Is a </a:t>
            </a:r>
            <a:r>
              <a:rPr lang="en-GB" sz="1700" b="1" dirty="0" smtClean="0"/>
              <a:t>discrepancy</a:t>
            </a:r>
            <a:r>
              <a:rPr lang="en-GB" sz="1700" dirty="0" smtClean="0"/>
              <a:t> to actual spread a hint for </a:t>
            </a:r>
            <a:r>
              <a:rPr lang="en-GB" sz="1700" b="1" dirty="0" smtClean="0"/>
              <a:t>badly tuned spread</a:t>
            </a:r>
            <a:r>
              <a:rPr lang="en-GB" sz="1700" dirty="0" smtClean="0"/>
              <a:t>? </a:t>
            </a:r>
          </a:p>
          <a:p>
            <a:r>
              <a:rPr lang="en-GB" sz="1700" dirty="0" smtClean="0"/>
              <a:t>Estimated analysis spread is </a:t>
            </a:r>
            <a:r>
              <a:rPr lang="en-GB" sz="1700" b="1" dirty="0" smtClean="0"/>
              <a:t>much lower </a:t>
            </a:r>
            <a:r>
              <a:rPr lang="en-GB" sz="1700" dirty="0" smtClean="0"/>
              <a:t>the FG spread. Do we apply to </a:t>
            </a:r>
            <a:r>
              <a:rPr lang="en-GB" sz="1700" b="1" dirty="0" smtClean="0"/>
              <a:t>less inflation</a:t>
            </a:r>
            <a:r>
              <a:rPr lang="en-GB" sz="1700" dirty="0" smtClean="0"/>
              <a:t>?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25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66192923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202709"/>
            <a:ext cx="8353425" cy="323850"/>
          </a:xfrm>
        </p:spPr>
        <p:txBody>
          <a:bodyPr/>
          <a:lstStyle/>
          <a:p>
            <a:r>
              <a:rPr lang="en-GB" dirty="0" smtClean="0"/>
              <a:t>To Do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527" y="773410"/>
            <a:ext cx="8353425" cy="3238500"/>
          </a:xfrm>
        </p:spPr>
        <p:txBody>
          <a:bodyPr/>
          <a:lstStyle/>
          <a:p>
            <a:r>
              <a:rPr lang="en-GB" sz="1600" dirty="0" smtClean="0"/>
              <a:t>Check </a:t>
            </a:r>
            <a:r>
              <a:rPr lang="en-GB" sz="1600" dirty="0" err="1" smtClean="0"/>
              <a:t>obs</a:t>
            </a:r>
            <a:r>
              <a:rPr lang="en-GB" sz="1600" dirty="0" smtClean="0"/>
              <a:t> errors for all wind observations, including 10m winds</a:t>
            </a:r>
          </a:p>
          <a:p>
            <a:pPr lvl="1"/>
            <a:r>
              <a:rPr lang="en-GB" sz="1600" dirty="0" smtClean="0"/>
              <a:t>Could we use more 10m winds, also above 100m AMSL?</a:t>
            </a:r>
          </a:p>
          <a:p>
            <a:r>
              <a:rPr lang="en-GB" sz="1600" dirty="0" smtClean="0"/>
              <a:t>Check influence of inflation technics. Spread of analysis is still much less than spread of FG (not for all variable, i.e. QC)</a:t>
            </a:r>
          </a:p>
          <a:p>
            <a:pPr lvl="1"/>
            <a:r>
              <a:rPr lang="en-GB" sz="1600" dirty="0" smtClean="0"/>
              <a:t>Applying ensemble perturbations for LHN</a:t>
            </a:r>
            <a:endParaRPr lang="en-GB" sz="1600" dirty="0" smtClean="0"/>
          </a:p>
          <a:p>
            <a:r>
              <a:rPr lang="en-GB" sz="1600" dirty="0" smtClean="0"/>
              <a:t>Do we need bias correction for surface pressure and also for some single stations (radio </a:t>
            </a:r>
            <a:r>
              <a:rPr lang="en-GB" sz="1600" dirty="0" err="1" smtClean="0"/>
              <a:t>sonde</a:t>
            </a:r>
            <a:r>
              <a:rPr lang="en-GB" sz="1600" dirty="0" smtClean="0"/>
              <a:t> in </a:t>
            </a:r>
            <a:r>
              <a:rPr lang="en-GB" sz="1600" dirty="0" err="1" smtClean="0"/>
              <a:t>Trappes</a:t>
            </a:r>
            <a:r>
              <a:rPr lang="en-GB" sz="1600" dirty="0" smtClean="0"/>
              <a:t>, nocturnal T bias of AMDAR (type 145))</a:t>
            </a:r>
          </a:p>
          <a:p>
            <a:pPr lvl="1"/>
            <a:r>
              <a:rPr lang="en-GB" sz="1600" dirty="0" smtClean="0"/>
              <a:t>Does surface pressure leads to unwanted increments in </a:t>
            </a:r>
            <a:r>
              <a:rPr lang="en-GB" sz="1600" dirty="0" err="1" smtClean="0"/>
              <a:t>upperair</a:t>
            </a:r>
            <a:r>
              <a:rPr lang="en-GB" sz="1600" dirty="0" smtClean="0"/>
              <a:t> temperature?</a:t>
            </a:r>
          </a:p>
          <a:p>
            <a:r>
              <a:rPr lang="en-GB" sz="1600" dirty="0" smtClean="0"/>
              <a:t>Reduction of influence of 2m T+RH at coastal stations.</a:t>
            </a:r>
          </a:p>
          <a:p>
            <a:r>
              <a:rPr lang="en-GB" sz="1600" dirty="0" smtClean="0"/>
              <a:t>Investigation of change in resolution in ICON model. This might effect also setting of observation errors</a:t>
            </a:r>
          </a:p>
          <a:p>
            <a:r>
              <a:rPr lang="en-GB" sz="1600" dirty="0" smtClean="0"/>
              <a:t>When incorporation of new observation systems, please also check estimated observation error for current observation systems</a:t>
            </a:r>
          </a:p>
          <a:p>
            <a:pPr marL="0" indent="0">
              <a:buNone/>
            </a:pPr>
            <a:endParaRPr lang="en-GB" sz="1600" dirty="0" smtClean="0"/>
          </a:p>
          <a:p>
            <a:endParaRPr lang="en-GB" sz="160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26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7128126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Baseline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Observation error may contain lots of sources:</a:t>
            </a:r>
          </a:p>
          <a:p>
            <a:pPr lvl="1"/>
            <a:r>
              <a:rPr lang="en-GB" dirty="0" smtClean="0"/>
              <a:t>Measuring error</a:t>
            </a:r>
          </a:p>
          <a:p>
            <a:pPr lvl="1"/>
            <a:r>
              <a:rPr lang="en-GB" dirty="0" smtClean="0"/>
              <a:t>Representative error (space, time, inconsistent to model understanding)</a:t>
            </a:r>
          </a:p>
          <a:p>
            <a:pPr lvl="1"/>
            <a:r>
              <a:rPr lang="en-GB" dirty="0" smtClean="0"/>
              <a:t>Random error</a:t>
            </a:r>
          </a:p>
          <a:p>
            <a:pPr lvl="1"/>
            <a:r>
              <a:rPr lang="en-GB" dirty="0" smtClean="0"/>
              <a:t>Residuals</a:t>
            </a:r>
          </a:p>
          <a:p>
            <a:r>
              <a:rPr lang="en-GB" dirty="0" smtClean="0"/>
              <a:t>The chosen values of observation error decide about the weight of such observation within assimilation. There certainly will be an correspondences to ensemble spread and the errors of </a:t>
            </a:r>
            <a:r>
              <a:rPr lang="en-GB" dirty="0" err="1" smtClean="0"/>
              <a:t>ANAlysis</a:t>
            </a:r>
            <a:r>
              <a:rPr lang="en-GB" dirty="0" smtClean="0"/>
              <a:t> and </a:t>
            </a:r>
            <a:r>
              <a:rPr lang="en-GB" dirty="0" err="1" smtClean="0"/>
              <a:t>FirstGuess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Deroziers</a:t>
            </a:r>
            <a:r>
              <a:rPr lang="en-GB" dirty="0" smtClean="0"/>
              <a:t> method is widely used to estimate the errors, but how variable is it with respect to time, numbers of observations and model configuration? </a:t>
            </a:r>
          </a:p>
          <a:p>
            <a:pPr lvl="1"/>
            <a:endParaRPr lang="en-GB" dirty="0"/>
          </a:p>
          <a:p>
            <a:pPr marL="431800" lvl="1" indent="0">
              <a:buNone/>
            </a:pPr>
            <a:endParaRPr lang="en-GB" dirty="0"/>
          </a:p>
          <a:p>
            <a:pPr lvl="1"/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895185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Let’s do data munching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ICON-D2 is running now over one year, preparing </a:t>
            </a:r>
          </a:p>
          <a:p>
            <a:pPr lvl="1"/>
            <a:r>
              <a:rPr lang="en-GB" dirty="0" smtClean="0"/>
              <a:t>an analysis with long cut off every hour</a:t>
            </a:r>
          </a:p>
          <a:p>
            <a:pPr lvl="1"/>
            <a:r>
              <a:rPr lang="en-GB" dirty="0" smtClean="0"/>
              <a:t>an analysis with short cut off every hour</a:t>
            </a:r>
          </a:p>
          <a:p>
            <a:pPr lvl="1"/>
            <a:r>
              <a:rPr lang="en-GB" dirty="0" smtClean="0"/>
              <a:t>lots of information and output is stored in data base</a:t>
            </a:r>
          </a:p>
          <a:p>
            <a:r>
              <a:rPr lang="en-GB" dirty="0" smtClean="0"/>
              <a:t>For the subsequent results I used (only):</a:t>
            </a:r>
          </a:p>
          <a:p>
            <a:pPr lvl="1"/>
            <a:r>
              <a:rPr lang="en-GB" dirty="0"/>
              <a:t>a</a:t>
            </a:r>
            <a:r>
              <a:rPr lang="en-GB" dirty="0" smtClean="0"/>
              <a:t>ll </a:t>
            </a:r>
            <a:r>
              <a:rPr lang="en-GB" dirty="0" err="1" smtClean="0"/>
              <a:t>ekf</a:t>
            </a:r>
            <a:r>
              <a:rPr lang="en-GB" dirty="0" smtClean="0"/>
              <a:t> files of long cut off analysis cycle from 15.02.21 until 14.02.22</a:t>
            </a:r>
          </a:p>
          <a:p>
            <a:pPr lvl="1"/>
            <a:r>
              <a:rPr lang="en-GB" dirty="0"/>
              <a:t>a</a:t>
            </a:r>
            <a:r>
              <a:rPr lang="en-GB" dirty="0" smtClean="0"/>
              <a:t>ll </a:t>
            </a:r>
            <a:r>
              <a:rPr lang="en-GB" dirty="0" err="1" smtClean="0"/>
              <a:t>ekf</a:t>
            </a:r>
            <a:r>
              <a:rPr lang="en-GB" dirty="0" smtClean="0"/>
              <a:t> files of short cut off analysis cycle from 06.06.21 until 31.08.21</a:t>
            </a:r>
          </a:p>
          <a:p>
            <a:pPr lvl="1"/>
            <a:r>
              <a:rPr lang="en-GB" dirty="0" smtClean="0"/>
              <a:t>all </a:t>
            </a:r>
            <a:r>
              <a:rPr lang="en-GB" dirty="0" err="1" smtClean="0"/>
              <a:t>ekf</a:t>
            </a:r>
            <a:r>
              <a:rPr lang="en-GB" dirty="0" smtClean="0"/>
              <a:t> files of short cut off analysis RUC cycle from 06.06.21 until 31.08.21</a:t>
            </a:r>
          </a:p>
          <a:p>
            <a:pPr marL="431800" lvl="1" indent="0">
              <a:buNone/>
            </a:pPr>
            <a:endParaRPr lang="en-GB" dirty="0"/>
          </a:p>
          <a:p>
            <a:pPr lvl="1"/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9227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running </a:t>
            </a:r>
            <a:r>
              <a:rPr lang="en-GB" dirty="0" err="1"/>
              <a:t>obserrstat</a:t>
            </a:r>
            <a:r>
              <a:rPr lang="en-GB" dirty="0"/>
              <a:t> for all, for every hour, for seasons </a:t>
            </a:r>
            <a:r>
              <a:rPr lang="en-GB" dirty="0" smtClean="0"/>
              <a:t>MAM,JJA,SON,DJF taking only “ACTIVE” observations into account</a:t>
            </a:r>
          </a:p>
          <a:p>
            <a:pPr lvl="1"/>
            <a:r>
              <a:rPr lang="en-GB" dirty="0" err="1" smtClean="0"/>
              <a:t>obserrstat</a:t>
            </a:r>
            <a:r>
              <a:rPr lang="en-GB" dirty="0" smtClean="0"/>
              <a:t> give lot’s of values: I concentrate mainly on</a:t>
            </a:r>
          </a:p>
          <a:p>
            <a:pPr lvl="2"/>
            <a:r>
              <a:rPr lang="en-GB" dirty="0" smtClean="0"/>
              <a:t> observation numbers</a:t>
            </a:r>
          </a:p>
          <a:p>
            <a:pPr lvl="2"/>
            <a:r>
              <a:rPr lang="en-GB" dirty="0" smtClean="0"/>
              <a:t> spread</a:t>
            </a:r>
          </a:p>
          <a:p>
            <a:pPr lvl="2"/>
            <a:r>
              <a:rPr lang="en-GB" dirty="0" smtClean="0"/>
              <a:t> estimated observation error</a:t>
            </a:r>
          </a:p>
          <a:p>
            <a:pPr lvl="2"/>
            <a:r>
              <a:rPr lang="en-GB" dirty="0" smtClean="0"/>
              <a:t> for WIND (3 different observation systems) and RADAR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Lets start with a short look into </a:t>
            </a:r>
            <a:r>
              <a:rPr lang="en-GB" dirty="0" err="1" smtClean="0"/>
              <a:t>obserrstat</a:t>
            </a:r>
            <a:r>
              <a:rPr lang="en-GB" dirty="0" smtClean="0"/>
              <a:t> output variables: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799239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  <p:sp>
        <p:nvSpPr>
          <p:cNvPr id="16" name="Titel 1"/>
          <p:cNvSpPr>
            <a:spLocks noGrp="1"/>
          </p:cNvSpPr>
          <p:nvPr>
            <p:ph type="title"/>
          </p:nvPr>
        </p:nvSpPr>
        <p:spPr>
          <a:xfrm>
            <a:off x="323528" y="214497"/>
            <a:ext cx="8353425" cy="323850"/>
          </a:xfrm>
        </p:spPr>
        <p:txBody>
          <a:bodyPr/>
          <a:lstStyle/>
          <a:p>
            <a:r>
              <a:rPr lang="en-GB" dirty="0" smtClean="0"/>
              <a:t>Radar Reflectivity over the last year</a:t>
            </a:r>
            <a:endParaRPr lang="en-GB" dirty="0"/>
          </a:p>
        </p:txBody>
      </p:sp>
      <p:pic>
        <p:nvPicPr>
          <p:cNvPr id="18" name="Grafik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240" y="707431"/>
            <a:ext cx="5303520" cy="3977640"/>
          </a:xfrm>
          <a:prstGeom prst="rect">
            <a:avLst/>
          </a:prstGeom>
        </p:spPr>
      </p:pic>
      <p:cxnSp>
        <p:nvCxnSpPr>
          <p:cNvPr id="3" name="Gerade Verbindung mit Pfeil 2"/>
          <p:cNvCxnSpPr/>
          <p:nvPr/>
        </p:nvCxnSpPr>
        <p:spPr bwMode="auto">
          <a:xfrm flipH="1" flipV="1">
            <a:off x="1844989" y="1059582"/>
            <a:ext cx="1" cy="331239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Textfeld 5"/>
          <p:cNvSpPr txBox="1"/>
          <p:nvPr/>
        </p:nvSpPr>
        <p:spPr>
          <a:xfrm rot="16200000">
            <a:off x="631836" y="2582733"/>
            <a:ext cx="2056973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Height [ m or </a:t>
            </a:r>
            <a:r>
              <a:rPr lang="en-GB" dirty="0" err="1" smtClean="0"/>
              <a:t>hPa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9" name="Textfeld 8"/>
          <p:cNvSpPr txBox="1"/>
          <p:nvPr/>
        </p:nvSpPr>
        <p:spPr>
          <a:xfrm>
            <a:off x="3203848" y="4500405"/>
            <a:ext cx="3467616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Quantities in units of observable</a:t>
            </a:r>
            <a:endParaRPr lang="en-GB" dirty="0"/>
          </a:p>
        </p:txBody>
      </p:sp>
      <p:cxnSp>
        <p:nvCxnSpPr>
          <p:cNvPr id="8" name="Gerade Verbindung mit Pfeil 7"/>
          <p:cNvCxnSpPr/>
          <p:nvPr/>
        </p:nvCxnSpPr>
        <p:spPr bwMode="auto">
          <a:xfrm>
            <a:off x="2695575" y="4867275"/>
            <a:ext cx="4324697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feld 12"/>
          <p:cNvSpPr txBox="1"/>
          <p:nvPr/>
        </p:nvSpPr>
        <p:spPr>
          <a:xfrm>
            <a:off x="899592" y="4146634"/>
            <a:ext cx="915635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Bottom</a:t>
            </a:r>
            <a:endParaRPr lang="en-GB" dirty="0"/>
          </a:p>
        </p:txBody>
      </p:sp>
      <p:sp>
        <p:nvSpPr>
          <p:cNvPr id="17" name="Textfeld 16"/>
          <p:cNvSpPr txBox="1"/>
          <p:nvPr/>
        </p:nvSpPr>
        <p:spPr>
          <a:xfrm>
            <a:off x="1250737" y="978156"/>
            <a:ext cx="556627" cy="369332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Top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41827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214497"/>
            <a:ext cx="8353425" cy="323850"/>
          </a:xfrm>
        </p:spPr>
        <p:txBody>
          <a:bodyPr/>
          <a:lstStyle/>
          <a:p>
            <a:r>
              <a:rPr lang="en-GB" dirty="0" smtClean="0"/>
              <a:t>Radar Reflectivity over the last year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  <p:pic>
        <p:nvPicPr>
          <p:cNvPr id="8" name="Inhaltsplatzhalt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240" y="706417"/>
            <a:ext cx="5303520" cy="3977640"/>
          </a:xfrm>
        </p:spPr>
      </p:pic>
    </p:spTree>
    <p:extLst>
      <p:ext uri="{BB962C8B-B14F-4D97-AF65-F5344CB8AC3E}">
        <p14:creationId xmlns:p14="http://schemas.microsoft.com/office/powerpoint/2010/main" val="18563078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8</a:t>
            </a:fld>
            <a:endParaRPr lang="de-DE" dirty="0"/>
          </a:p>
        </p:txBody>
      </p:sp>
      <p:sp>
        <p:nvSpPr>
          <p:cNvPr id="6" name="Titel 1"/>
          <p:cNvSpPr txBox="1">
            <a:spLocks/>
          </p:cNvSpPr>
          <p:nvPr/>
        </p:nvSpPr>
        <p:spPr bwMode="auto">
          <a:xfrm>
            <a:off x="323528" y="214497"/>
            <a:ext cx="83534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r>
              <a:rPr lang="en-GB" kern="0" dirty="0" smtClean="0"/>
              <a:t>Radar Reflectivity over the last year</a:t>
            </a:r>
            <a:endParaRPr lang="en-GB" kern="0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240" y="709842"/>
            <a:ext cx="5303520" cy="397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63156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D0836A9-66AC-44AE-963F-20C1E819B5BA}" type="slidenum">
              <a:rPr lang="de-DE" smtClean="0"/>
              <a:pPr>
                <a:defRPr/>
              </a:pPr>
              <a:t>9</a:t>
            </a:fld>
            <a:endParaRPr lang="de-DE" dirty="0"/>
          </a:p>
        </p:txBody>
      </p:sp>
      <p:sp>
        <p:nvSpPr>
          <p:cNvPr id="6" name="Titel 1"/>
          <p:cNvSpPr txBox="1">
            <a:spLocks/>
          </p:cNvSpPr>
          <p:nvPr/>
        </p:nvSpPr>
        <p:spPr bwMode="auto">
          <a:xfrm>
            <a:off x="323528" y="214497"/>
            <a:ext cx="83534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r>
              <a:rPr lang="en-GB" kern="0" dirty="0" smtClean="0"/>
              <a:t>Radar Reflectivity over the last year</a:t>
            </a:r>
            <a:endParaRPr lang="en-GB" kern="0" dirty="0"/>
          </a:p>
        </p:txBody>
      </p:sp>
      <p:pic>
        <p:nvPicPr>
          <p:cNvPr id="9" name="Inhaltsplatzhalt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240" y="706417"/>
            <a:ext cx="5303520" cy="3977640"/>
          </a:xfrm>
        </p:spPr>
      </p:pic>
    </p:spTree>
    <p:extLst>
      <p:ext uri="{BB962C8B-B14F-4D97-AF65-F5344CB8AC3E}">
        <p14:creationId xmlns:p14="http://schemas.microsoft.com/office/powerpoint/2010/main" val="1771871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WD Standard Master">
  <a:themeElements>
    <a:clrScheme name="">
      <a:dk1>
        <a:srgbClr val="000000"/>
      </a:dk1>
      <a:lt1>
        <a:srgbClr val="FFFFFF"/>
      </a:lt1>
      <a:dk2>
        <a:srgbClr val="2D4B9B"/>
      </a:dk2>
      <a:lt2>
        <a:srgbClr val="D2E1F5"/>
      </a:lt2>
      <a:accent1>
        <a:srgbClr val="96B9DC"/>
      </a:accent1>
      <a:accent2>
        <a:srgbClr val="E10019"/>
      </a:accent2>
      <a:accent3>
        <a:srgbClr val="FFFFFF"/>
      </a:accent3>
      <a:accent4>
        <a:srgbClr val="000000"/>
      </a:accent4>
      <a:accent5>
        <a:srgbClr val="C9D9EB"/>
      </a:accent5>
      <a:accent6>
        <a:srgbClr val="CC0016"/>
      </a:accent6>
      <a:hlink>
        <a:srgbClr val="2D4B9B"/>
      </a:hlink>
      <a:folHlink>
        <a:srgbClr val="96B9DC"/>
      </a:folHlink>
    </a:clrScheme>
    <a:fontScheme name="DWD Standard 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DWD Standard 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WD Standard 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WD Standard 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WD Standard 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WD Standard 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WD Standard 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WD Standard 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WD Standard 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WD Standard 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WD Standard 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WD Standard 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WD Standard 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WD Standard Master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1017A8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ABD1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WD Standard Master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1017A8"/>
        </a:accent1>
        <a:accent2>
          <a:srgbClr val="575DC2"/>
        </a:accent2>
        <a:accent3>
          <a:srgbClr val="FFFFFF"/>
        </a:accent3>
        <a:accent4>
          <a:srgbClr val="000000"/>
        </a:accent4>
        <a:accent5>
          <a:srgbClr val="AAABD1"/>
        </a:accent5>
        <a:accent6>
          <a:srgbClr val="4E53B0"/>
        </a:accent6>
        <a:hlink>
          <a:srgbClr val="9FA3DC"/>
        </a:hlink>
        <a:folHlink>
          <a:srgbClr val="DBDDF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WD Standard Master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2D4B9B"/>
        </a:accent1>
        <a:accent2>
          <a:srgbClr val="6278B4"/>
        </a:accent2>
        <a:accent3>
          <a:srgbClr val="FFFFFF"/>
        </a:accent3>
        <a:accent4>
          <a:srgbClr val="000000"/>
        </a:accent4>
        <a:accent5>
          <a:srgbClr val="ADB1CB"/>
        </a:accent5>
        <a:accent6>
          <a:srgbClr val="586CA3"/>
        </a:accent6>
        <a:hlink>
          <a:srgbClr val="96A5CD"/>
        </a:hlink>
        <a:folHlink>
          <a:srgbClr val="CBD3E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WD Standard Master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2D4B9B"/>
        </a:accent1>
        <a:accent2>
          <a:srgbClr val="96B9DC"/>
        </a:accent2>
        <a:accent3>
          <a:srgbClr val="FFFFFF"/>
        </a:accent3>
        <a:accent4>
          <a:srgbClr val="000000"/>
        </a:accent4>
        <a:accent5>
          <a:srgbClr val="ADB1CB"/>
        </a:accent5>
        <a:accent6>
          <a:srgbClr val="87A7C7"/>
        </a:accent6>
        <a:hlink>
          <a:srgbClr val="D2E1F5"/>
        </a:hlink>
        <a:folHlink>
          <a:srgbClr val="E1001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1026</Words>
  <Application>Microsoft Office PowerPoint</Application>
  <PresentationFormat>Bildschirmpräsentation (16:9)</PresentationFormat>
  <Paragraphs>214</Paragraphs>
  <Slides>26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30" baseType="lpstr">
      <vt:lpstr>Arial</vt:lpstr>
      <vt:lpstr>Times New Roman</vt:lpstr>
      <vt:lpstr>Wingdings</vt:lpstr>
      <vt:lpstr>DWD Standard Master</vt:lpstr>
      <vt:lpstr>Temporal and spatial variability in observation error and ensemble spread</vt:lpstr>
      <vt:lpstr>Baseline</vt:lpstr>
      <vt:lpstr>Baseline</vt:lpstr>
      <vt:lpstr>Let’s do data munching</vt:lpstr>
      <vt:lpstr>PowerPoint-Präsentation</vt:lpstr>
      <vt:lpstr>Radar Reflectivity over the last year</vt:lpstr>
      <vt:lpstr>Radar Reflectivity over the last year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How variable is that statistic in time?</vt:lpstr>
      <vt:lpstr>Actively used observations</vt:lpstr>
      <vt:lpstr>Actively used observations at 12 UTC</vt:lpstr>
      <vt:lpstr>PowerPoint-Präsentation</vt:lpstr>
      <vt:lpstr>PowerPoint-Präsentation</vt:lpstr>
      <vt:lpstr>Estimated Observation Error</vt:lpstr>
      <vt:lpstr>Estimated Observation Error at 12 UTC</vt:lpstr>
      <vt:lpstr>How sensitive is that to numbers of observation  (land cut of against short cut off) and  model configuration  (Routine against Rapid Update Cycle (hourly + 2MOM)?</vt:lpstr>
      <vt:lpstr>Actively used observations at 12 UTC in JJA</vt:lpstr>
      <vt:lpstr>PowerPoint-Präsentation</vt:lpstr>
      <vt:lpstr>Estimated Observation Error 12 UTC JJA</vt:lpstr>
      <vt:lpstr>Conclusion</vt:lpstr>
      <vt:lpstr>To Do</vt:lpstr>
    </vt:vector>
  </TitlesOfParts>
  <Company>mpm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Administrator</dc:creator>
  <cp:lastModifiedBy>Stephan Klaus</cp:lastModifiedBy>
  <cp:revision>2891</cp:revision>
  <cp:lastPrinted>2021-03-07T18:54:19Z</cp:lastPrinted>
  <dcterms:created xsi:type="dcterms:W3CDTF">2006-12-01T09:57:45Z</dcterms:created>
  <dcterms:modified xsi:type="dcterms:W3CDTF">2022-03-10T08:11:34Z</dcterms:modified>
</cp:coreProperties>
</file>