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34"/>
  </p:notesMasterIdLst>
  <p:handoutMasterIdLst>
    <p:handoutMasterId r:id="rId35"/>
  </p:handoutMasterIdLst>
  <p:sldIdLst>
    <p:sldId id="260" r:id="rId5"/>
    <p:sldId id="300" r:id="rId6"/>
    <p:sldId id="306" r:id="rId7"/>
    <p:sldId id="305" r:id="rId8"/>
    <p:sldId id="307" r:id="rId9"/>
    <p:sldId id="301" r:id="rId10"/>
    <p:sldId id="363" r:id="rId11"/>
    <p:sldId id="362" r:id="rId12"/>
    <p:sldId id="308" r:id="rId13"/>
    <p:sldId id="310" r:id="rId14"/>
    <p:sldId id="290" r:id="rId15"/>
    <p:sldId id="322" r:id="rId16"/>
    <p:sldId id="283" r:id="rId17"/>
    <p:sldId id="296" r:id="rId18"/>
    <p:sldId id="297" r:id="rId19"/>
    <p:sldId id="292" r:id="rId20"/>
    <p:sldId id="364" r:id="rId21"/>
    <p:sldId id="282" r:id="rId22"/>
    <p:sldId id="323" r:id="rId23"/>
    <p:sldId id="330" r:id="rId24"/>
    <p:sldId id="333" r:id="rId25"/>
    <p:sldId id="334" r:id="rId26"/>
    <p:sldId id="343" r:id="rId27"/>
    <p:sldId id="355" r:id="rId28"/>
    <p:sldId id="327" r:id="rId29"/>
    <p:sldId id="328" r:id="rId30"/>
    <p:sldId id="329" r:id="rId31"/>
    <p:sldId id="360" r:id="rId32"/>
    <p:sldId id="259" r:id="rId33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4B2"/>
    <a:srgbClr val="FF0000"/>
    <a:srgbClr val="640000"/>
    <a:srgbClr val="39B1DB"/>
    <a:srgbClr val="08CDE8"/>
    <a:srgbClr val="CDCDCD"/>
    <a:srgbClr val="F0494A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796" autoAdjust="0"/>
  </p:normalViewPr>
  <p:slideViewPr>
    <p:cSldViewPr snapToGrid="0" showGuides="1">
      <p:cViewPr varScale="1">
        <p:scale>
          <a:sx n="147" d="100"/>
          <a:sy n="147" d="100"/>
        </p:scale>
        <p:origin x="426" y="114"/>
      </p:cViewPr>
      <p:guideLst>
        <p:guide orient="horz" pos="2160"/>
        <p:guide pos="2880"/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480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693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369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06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429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21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Hier vorher</a:t>
            </a:r>
            <a:r>
              <a:rPr lang="de-CH" baseline="0" dirty="0" smtClean="0"/>
              <a:t> mit IFS 000 verglichen: 2. Grund wieso ICON als schlechter erachtet haben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053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554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728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235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 smtClean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 smtClean="0"/>
              <a:t>Eidgenössisches Departement des Innern EDI</a:t>
            </a:r>
            <a:br>
              <a:rPr lang="de-CH" sz="800" dirty="0" smtClean="0"/>
            </a:br>
            <a:r>
              <a:rPr lang="de-CH" sz="800" b="1" dirty="0" smtClean="0"/>
              <a:t>Bundesamt für Meteorologie und Klimatologie </a:t>
            </a:r>
            <a:r>
              <a:rPr lang="de-CH" sz="800" b="1" dirty="0" err="1" smtClean="0"/>
              <a:t>MeteoSchweiz</a:t>
            </a:r>
            <a:endParaRPr lang="de-CH" sz="800" dirty="0" smtClean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 smtClean="0"/>
              <a:t>Statement Arial normal 18. </a:t>
            </a:r>
            <a:r>
              <a:rPr lang="de-CH" dirty="0" err="1" smtClean="0"/>
              <a:t>Feugiamet</a:t>
            </a:r>
            <a:r>
              <a:rPr lang="de-CH" dirty="0" smtClean="0"/>
              <a:t> ad </a:t>
            </a:r>
            <a:r>
              <a:rPr lang="de-CH" dirty="0" err="1" smtClean="0"/>
              <a:t>delisl</a:t>
            </a:r>
            <a:r>
              <a:rPr lang="de-CH" dirty="0" smtClean="0"/>
              <a:t> in </a:t>
            </a:r>
            <a:r>
              <a:rPr lang="de-CH" dirty="0" err="1" smtClean="0"/>
              <a:t>hent</a:t>
            </a:r>
            <a:r>
              <a:rPr lang="de-CH" dirty="0" smtClean="0"/>
              <a:t> ad </a:t>
            </a:r>
            <a:r>
              <a:rPr lang="de-CH" dirty="0" err="1" smtClean="0"/>
              <a:t>estion</a:t>
            </a:r>
            <a:r>
              <a:rPr lang="de-CH" dirty="0" smtClean="0"/>
              <a:t> </a:t>
            </a:r>
            <a:r>
              <a:rPr lang="de-CH" dirty="0" err="1" smtClean="0"/>
              <a:t>hent</a:t>
            </a:r>
            <a:r>
              <a:rPr lang="de-CH" dirty="0" smtClean="0"/>
              <a:t> </a:t>
            </a:r>
            <a:r>
              <a:rPr lang="de-CH" dirty="0" err="1" smtClean="0"/>
              <a:t>prat</a:t>
            </a:r>
            <a:r>
              <a:rPr lang="de-CH" dirty="0" smtClean="0"/>
              <a:t> </a:t>
            </a:r>
            <a:r>
              <a:rPr lang="de-CH" dirty="0" err="1" smtClean="0"/>
              <a:t>lortincilit</a:t>
            </a:r>
            <a:r>
              <a:rPr lang="de-CH" dirty="0" smtClean="0"/>
              <a:t> </a:t>
            </a:r>
            <a:r>
              <a:rPr lang="de-CH" dirty="0" err="1" smtClean="0"/>
              <a:t>utem</a:t>
            </a:r>
            <a:r>
              <a:rPr lang="de-CH" dirty="0" smtClean="0"/>
              <a:t> </a:t>
            </a:r>
            <a:r>
              <a:rPr lang="de-CH" dirty="0" err="1" smtClean="0"/>
              <a:t>doloreet</a:t>
            </a:r>
            <a:r>
              <a:rPr lang="de-CH" dirty="0" smtClean="0"/>
              <a:t> </a:t>
            </a:r>
            <a:r>
              <a:rPr lang="de-CH" dirty="0" err="1" smtClean="0"/>
              <a:t>alisis</a:t>
            </a:r>
            <a:r>
              <a:rPr lang="de-CH" dirty="0" smtClean="0"/>
              <a:t> </a:t>
            </a:r>
            <a:r>
              <a:rPr lang="de-CH" dirty="0" err="1" smtClean="0"/>
              <a:t>auguerc</a:t>
            </a:r>
            <a:r>
              <a:rPr lang="de-CH" dirty="0" smtClean="0"/>
              <a:t> </a:t>
            </a:r>
            <a:r>
              <a:rPr lang="de-CH" dirty="0" err="1" smtClean="0"/>
              <a:t>iliquatum</a:t>
            </a:r>
            <a:r>
              <a:rPr lang="de-CH" dirty="0" smtClean="0"/>
              <a:t> </a:t>
            </a:r>
            <a:r>
              <a:rPr lang="de-CH" dirty="0" err="1" smtClean="0"/>
              <a:t>euipsuscilis</a:t>
            </a:r>
            <a:r>
              <a:rPr lang="de-CH" dirty="0" smtClean="0"/>
              <a:t> </a:t>
            </a:r>
            <a:r>
              <a:rPr lang="de-CH" dirty="0" err="1" smtClean="0"/>
              <a:t>augue</a:t>
            </a:r>
            <a:r>
              <a:rPr lang="de-CH" dirty="0" smtClean="0"/>
              <a:t> do </a:t>
            </a:r>
            <a:r>
              <a:rPr lang="de-CH" dirty="0" err="1" smtClean="0"/>
              <a:t>consequipis</a:t>
            </a:r>
            <a:r>
              <a:rPr lang="de-CH" dirty="0" smtClean="0"/>
              <a:t> </a:t>
            </a:r>
            <a:r>
              <a:rPr lang="de-CH" dirty="0" err="1" smtClean="0"/>
              <a:t>nulputpat</a:t>
            </a:r>
            <a:r>
              <a:rPr lang="de-CH" dirty="0" smtClean="0"/>
              <a:t> </a:t>
            </a:r>
            <a:r>
              <a:rPr lang="de-CH" dirty="0" err="1" smtClean="0"/>
              <a:t>lum</a:t>
            </a:r>
            <a:r>
              <a:rPr lang="de-CH" dirty="0" smtClean="0"/>
              <a:t> </a:t>
            </a:r>
            <a:r>
              <a:rPr lang="de-CH" dirty="0" err="1" smtClean="0"/>
              <a:t>dolobore</a:t>
            </a:r>
            <a:r>
              <a:rPr lang="de-CH" dirty="0" smtClean="0"/>
              <a:t> </a:t>
            </a:r>
            <a:r>
              <a:rPr lang="de-CH" dirty="0" err="1" smtClean="0"/>
              <a:t>diodolorem</a:t>
            </a:r>
            <a:r>
              <a:rPr lang="de-CH" dirty="0" smtClean="0"/>
              <a:t> </a:t>
            </a:r>
            <a:r>
              <a:rPr lang="de-CH" dirty="0" err="1" smtClean="0"/>
              <a:t>nullam</a:t>
            </a:r>
            <a:r>
              <a:rPr lang="de-CH" dirty="0" smtClean="0"/>
              <a:t>, </a:t>
            </a:r>
            <a:r>
              <a:rPr lang="de-CH" dirty="0" err="1" smtClean="0"/>
              <a:t>susting</a:t>
            </a:r>
            <a:r>
              <a:rPr lang="de-CH" dirty="0" smtClean="0"/>
              <a:t> </a:t>
            </a:r>
            <a:r>
              <a:rPr lang="de-CH" dirty="0" err="1" smtClean="0"/>
              <a:t>eumsan</a:t>
            </a:r>
            <a:r>
              <a:rPr lang="de-CH" dirty="0" smtClean="0"/>
              <a:t> </a:t>
            </a:r>
            <a:r>
              <a:rPr lang="de-CH" dirty="0" err="1" smtClean="0"/>
              <a:t>veliquismod</a:t>
            </a:r>
            <a:r>
              <a:rPr lang="de-CH" dirty="0" smtClean="0"/>
              <a:t> </a:t>
            </a:r>
            <a:r>
              <a:rPr lang="de-CH" dirty="0" err="1" smtClean="0"/>
              <a:t>mincin</a:t>
            </a:r>
            <a:r>
              <a:rPr lang="de-CH" dirty="0" smtClean="0"/>
              <a:t> </a:t>
            </a:r>
            <a:r>
              <a:rPr lang="de-CH" dirty="0" err="1" smtClean="0"/>
              <a:t>ulluptat</a:t>
            </a:r>
            <a:r>
              <a:rPr lang="de-CH" dirty="0" smtClean="0"/>
              <a:t>. </a:t>
            </a:r>
            <a:r>
              <a:rPr lang="de-CH" dirty="0" err="1" smtClean="0"/>
              <a:t>Nulla</a:t>
            </a:r>
            <a:r>
              <a:rPr lang="de-CH" dirty="0" smtClean="0"/>
              <a:t> </a:t>
            </a:r>
            <a:r>
              <a:rPr lang="de-CH" dirty="0" err="1" smtClean="0"/>
              <a:t>commy</a:t>
            </a:r>
            <a:r>
              <a:rPr lang="de-CH" dirty="0" smtClean="0"/>
              <a:t> </a:t>
            </a:r>
            <a:r>
              <a:rPr lang="de-CH" dirty="0" err="1" smtClean="0"/>
              <a:t>niam</a:t>
            </a:r>
            <a:r>
              <a:rPr lang="de-CH" dirty="0" smtClean="0"/>
              <a:t>, </a:t>
            </a:r>
            <a:r>
              <a:rPr lang="de-CH" dirty="0" err="1" smtClean="0"/>
              <a:t>quismodit</a:t>
            </a:r>
            <a:r>
              <a:rPr lang="de-CH" dirty="0" smtClean="0"/>
              <a:t> </a:t>
            </a:r>
            <a:r>
              <a:rPr lang="de-CH" dirty="0" err="1" smtClean="0"/>
              <a:t>irilit</a:t>
            </a:r>
            <a:r>
              <a:rPr lang="de-CH" dirty="0" smtClean="0"/>
              <a:t> </a:t>
            </a:r>
            <a:r>
              <a:rPr lang="de-CH" dirty="0" err="1" smtClean="0"/>
              <a:t>incinim</a:t>
            </a:r>
            <a:r>
              <a:rPr lang="de-CH" dirty="0" smtClean="0"/>
              <a:t> </a:t>
            </a:r>
            <a:r>
              <a:rPr lang="de-CH" dirty="0" err="1" smtClean="0"/>
              <a:t>velisi</a:t>
            </a:r>
            <a:r>
              <a:rPr lang="de-CH" dirty="0" smtClean="0"/>
              <a:t> </a:t>
            </a:r>
            <a:r>
              <a:rPr lang="de-CH" dirty="0" err="1" smtClean="0"/>
              <a:t>exero</a:t>
            </a:r>
            <a:r>
              <a:rPr lang="de-CH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1"/>
            <a:r>
              <a:rPr lang="de-CH" dirty="0" smtClean="0"/>
              <a:t>Ebene zwei, 16 Punkt</a:t>
            </a:r>
          </a:p>
          <a:p>
            <a:pPr lvl="2"/>
            <a:endParaRPr lang="de-CH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 bwMode="auto">
          <a:xfrm>
            <a:off x="1237323" y="4644268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331102" y="455776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124042" y="462648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2" name="Bild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2362" y="4668818"/>
            <a:ext cx="115624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58 460 92 22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</a:t>
            </a:r>
            <a:r>
              <a:rPr lang="fr-FR" sz="1400" dirty="0" smtClean="0">
                <a:solidFill>
                  <a:srgbClr val="000000"/>
                </a:solidFill>
                <a:latin typeface="Arial" charset="0"/>
              </a:rPr>
              <a:t>58 460 98 88</a:t>
            </a: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58 460 94 44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de-DE" sz="16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Operation Center </a:t>
            </a:r>
            <a:r>
              <a:rPr lang="de-DE" sz="1600" dirty="0">
                <a:solidFill>
                  <a:srgbClr val="000000"/>
                </a:solidFill>
                <a:latin typeface="Arial" charset="0"/>
              </a:rPr>
              <a:t>1 </a:t>
            </a:r>
            <a:endParaRPr lang="de-DE" sz="16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de-DE" sz="1600" dirty="0">
                <a:solidFill>
                  <a:srgbClr val="000000"/>
                </a:solidFill>
                <a:latin typeface="Arial" charset="0"/>
              </a:rPr>
              <a:t>-8058 Zürich-Flughafen </a:t>
            </a:r>
            <a:endParaRPr lang="de-DE" sz="16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de-DE" sz="1600" dirty="0">
                <a:solidFill>
                  <a:srgbClr val="000000"/>
                </a:solidFill>
                <a:latin typeface="Arial" charset="0"/>
              </a:rPr>
              <a:t>+41 58 460 91 11 </a:t>
            </a: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www.meteoschweiz.ch</a:t>
            </a:r>
            <a:endParaRPr lang="de-DE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237323" y="4644268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331102" y="455776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1124042" y="462648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2362" y="4668818"/>
            <a:ext cx="1156246" cy="144016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 bwMode="auto">
          <a:xfrm>
            <a:off x="5498592" y="4646664"/>
            <a:ext cx="2226485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/>
              <a:t>ICCARUS WG7 meeting, 5 March 2020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COSMO-1E and COSMO-2E: Status Report</a:t>
            </a:r>
            <a:endParaRPr lang="en-GB" sz="40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8981" y="3403277"/>
            <a:ext cx="6858000" cy="648000"/>
          </a:xfrm>
        </p:spPr>
        <p:txBody>
          <a:bodyPr/>
          <a:lstStyle/>
          <a:p>
            <a:r>
              <a:rPr lang="en-GB" dirty="0" smtClean="0"/>
              <a:t>Yves Karrer, André Walser, and Marco Arpagaus</a:t>
            </a:r>
          </a:p>
          <a:p>
            <a:r>
              <a:rPr lang="en-GB" sz="2400" dirty="0" err="1" smtClean="0"/>
              <a:t>MeteoSwiss</a:t>
            </a:r>
            <a:endParaRPr lang="en-GB" sz="2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COSMO-1E with </a:t>
            </a:r>
            <a:r>
              <a:rPr lang="en-GB" b="1" dirty="0" smtClean="0"/>
              <a:t>21</a:t>
            </a:r>
            <a:r>
              <a:rPr lang="en-GB" dirty="0" smtClean="0"/>
              <a:t> members</a:t>
            </a:r>
          </a:p>
          <a:p>
            <a:r>
              <a:rPr lang="en-GB" dirty="0" smtClean="0"/>
              <a:t>ICs: </a:t>
            </a:r>
            <a:r>
              <a:rPr lang="en-GB" b="1" dirty="0" smtClean="0"/>
              <a:t>COSMO-1 analyses</a:t>
            </a:r>
          </a:p>
          <a:p>
            <a:r>
              <a:rPr lang="en-GB" dirty="0" smtClean="0"/>
              <a:t>LBCs: IFS control and 1-20 (or «best member»)</a:t>
            </a:r>
          </a:p>
          <a:p>
            <a:endParaRPr lang="en-GB" dirty="0" smtClean="0"/>
          </a:p>
          <a:p>
            <a:r>
              <a:rPr lang="en-GB" dirty="0" smtClean="0"/>
              <a:t>model perturbations:</a:t>
            </a:r>
          </a:p>
          <a:p>
            <a:pPr lvl="1"/>
            <a:r>
              <a:rPr lang="en-GB" dirty="0" smtClean="0"/>
              <a:t>no</a:t>
            </a:r>
          </a:p>
          <a:p>
            <a:pPr lvl="1"/>
            <a:r>
              <a:rPr lang="en-GB" dirty="0" smtClean="0"/>
              <a:t>SPPT (</a:t>
            </a:r>
            <a:r>
              <a:rPr lang="en-GB" dirty="0" err="1" smtClean="0"/>
              <a:t>range_rn</a:t>
            </a:r>
            <a:r>
              <a:rPr lang="en-GB" dirty="0" smtClean="0"/>
              <a:t>=0.6 / 0.8)</a:t>
            </a:r>
          </a:p>
          <a:p>
            <a:pPr lvl="1"/>
            <a:r>
              <a:rPr lang="en-GB" dirty="0" smtClean="0"/>
              <a:t>Parameter perturbations (PP) of COSMO-D2-EPS</a:t>
            </a:r>
          </a:p>
          <a:p>
            <a:pPr marL="3429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setup for 3 convective case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1394459"/>
            <a:ext cx="3292779" cy="2484121"/>
          </a:xfrm>
        </p:spPr>
        <p:txBody>
          <a:bodyPr/>
          <a:lstStyle/>
          <a:p>
            <a:pPr marL="0" indent="0" fontAlgn="ctr">
              <a:buNone/>
            </a:pPr>
            <a:r>
              <a:rPr lang="en-GB" dirty="0" smtClean="0"/>
              <a:t>Conclusions:</a:t>
            </a:r>
          </a:p>
          <a:p>
            <a:pPr fontAlgn="ctr"/>
            <a:r>
              <a:rPr lang="en-GB" dirty="0" smtClean="0"/>
              <a:t>SPPT </a:t>
            </a:r>
            <a:r>
              <a:rPr lang="en-GB" dirty="0" smtClean="0"/>
              <a:t>increases variability </a:t>
            </a:r>
            <a:r>
              <a:rPr lang="en-GB" dirty="0" smtClean="0"/>
              <a:t>stronger </a:t>
            </a:r>
            <a:r>
              <a:rPr lang="en-GB" dirty="0" smtClean="0"/>
              <a:t>than PP</a:t>
            </a:r>
            <a:endParaRPr lang="en-GB" dirty="0" smtClean="0"/>
          </a:p>
          <a:p>
            <a:pPr fontAlgn="ctr"/>
            <a:r>
              <a:rPr lang="en-GB" dirty="0" smtClean="0"/>
              <a:t>Impact for SPPT beneficial in 2 out 3 cases </a:t>
            </a:r>
            <a:endParaRPr lang="en-GB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545" y="1394459"/>
            <a:ext cx="4258204" cy="24517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case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5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dirty="0" smtClean="0"/>
              <a:t>Which SPPT setup should we chose for COSMO-1E?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589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setup for 2 summer weeks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186180" y="1187982"/>
            <a:ext cx="7527926" cy="2752998"/>
          </a:xfrm>
        </p:spPr>
        <p:txBody>
          <a:bodyPr/>
          <a:lstStyle/>
          <a:p>
            <a:r>
              <a:rPr lang="en-GB" dirty="0" smtClean="0"/>
              <a:t>COSMO-1E experiments</a:t>
            </a:r>
          </a:p>
          <a:p>
            <a:r>
              <a:rPr lang="en-GB" dirty="0" smtClean="0"/>
              <a:t>Summer period: 18.08.19 – 31.08.19</a:t>
            </a:r>
          </a:p>
          <a:p>
            <a:r>
              <a:rPr lang="en-GB" dirty="0" smtClean="0"/>
              <a:t>Initial conditions: KENDA-1 </a:t>
            </a:r>
          </a:p>
          <a:p>
            <a:r>
              <a:rPr lang="en-GB" dirty="0" err="1" smtClean="0"/>
              <a:t>Leadtime</a:t>
            </a:r>
            <a:r>
              <a:rPr lang="en-GB" dirty="0" smtClean="0"/>
              <a:t>: +36h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400" dirty="0" smtClean="0"/>
              <a:t>601 : SPPT 0.6	2 x day (00z, 12z)	</a:t>
            </a:r>
            <a:r>
              <a:rPr lang="en-GB" sz="1400" dirty="0" smtClean="0">
                <a:sym typeface="Wingdings" panose="05000000000000000000" pitchFamily="2" charset="2"/>
              </a:rPr>
              <a:t> as in the (pre-)pre-operational COSMO-1E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603 : SPPT 0.8	2 x day (00z, 12z)	</a:t>
            </a:r>
            <a:r>
              <a:rPr lang="de-CH" sz="1400" dirty="0" smtClean="0">
                <a:sym typeface="Wingdings" panose="05000000000000000000" pitchFamily="2" charset="2"/>
              </a:rPr>
              <a:t> </a:t>
            </a:r>
            <a:r>
              <a:rPr lang="de-CH" sz="1400" dirty="0" err="1" smtClean="0">
                <a:sym typeface="Wingdings" panose="05000000000000000000" pitchFamily="2" charset="2"/>
              </a:rPr>
              <a:t>as</a:t>
            </a:r>
            <a:r>
              <a:rPr lang="de-CH" sz="1400" dirty="0" smtClean="0">
                <a:sym typeface="Wingdings" panose="05000000000000000000" pitchFamily="2" charset="2"/>
              </a:rPr>
              <a:t> in COSMO-E </a:t>
            </a:r>
            <a:r>
              <a:rPr lang="de-CH" sz="1400" smtClean="0">
                <a:sym typeface="Wingdings" panose="05000000000000000000" pitchFamily="2" charset="2"/>
              </a:rPr>
              <a:t>/ COSMO-2E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602 : no SPPT	1 x day (00z)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994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CRPS: SPPT 0.6 vs no SPPT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79" y="893792"/>
            <a:ext cx="2451371" cy="34303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4"/>
          <a:stretch/>
        </p:blipFill>
        <p:spPr>
          <a:xfrm>
            <a:off x="2586966" y="892520"/>
            <a:ext cx="1602416" cy="34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1"/>
          <a:stretch/>
        </p:blipFill>
        <p:spPr>
          <a:xfrm>
            <a:off x="2586966" y="891592"/>
            <a:ext cx="1641323" cy="343118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CRPS: SPPT 0.6 vs SPPT 0.8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78" y="891592"/>
            <a:ext cx="2451371" cy="34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RPSS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0" y="819367"/>
            <a:ext cx="2221078" cy="18508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71" y="2717552"/>
            <a:ext cx="2179617" cy="18163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1" y="2670265"/>
            <a:ext cx="2416955" cy="201412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01302"/>
            <a:ext cx="2252601" cy="18771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58" y="806785"/>
            <a:ext cx="2160630" cy="1800525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62303"/>
              </p:ext>
            </p:extLst>
          </p:nvPr>
        </p:nvGraphicFramePr>
        <p:xfrm>
          <a:off x="6925056" y="-182880"/>
          <a:ext cx="2218944" cy="884087"/>
        </p:xfrm>
        <a:graphic>
          <a:graphicData uri="http://schemas.openxmlformats.org/drawingml/2006/table">
            <a:tbl>
              <a:tblPr/>
              <a:tblGrid>
                <a:gridCol w="1449673">
                  <a:extLst>
                    <a:ext uri="{9D8B030D-6E8A-4147-A177-3AD203B41FA5}">
                      <a16:colId xmlns:a16="http://schemas.microsoft.com/office/drawing/2014/main" val="3979461234"/>
                    </a:ext>
                  </a:extLst>
                </a:gridCol>
                <a:gridCol w="769271">
                  <a:extLst>
                    <a:ext uri="{9D8B030D-6E8A-4147-A177-3AD203B41FA5}">
                      <a16:colId xmlns:a16="http://schemas.microsoft.com/office/drawing/2014/main" val="3250489678"/>
                    </a:ext>
                  </a:extLst>
                </a:gridCol>
              </a:tblGrid>
              <a:tr h="298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44183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0.8 SPPT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603</a:t>
                      </a:r>
                      <a:endParaRPr lang="de-CH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392115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0.6 SPPT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  <a:endParaRPr lang="de-CH" sz="11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02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5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due to SPPT</a:t>
            </a:r>
            <a:endParaRPr lang="en-GB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1186181" y="1259078"/>
          <a:ext cx="6245753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2433">
                  <a:extLst>
                    <a:ext uri="{9D8B030D-6E8A-4147-A177-3AD203B41FA5}">
                      <a16:colId xmlns:a16="http://schemas.microsoft.com/office/drawing/2014/main" val="1788996119"/>
                    </a:ext>
                  </a:extLst>
                </a:gridCol>
                <a:gridCol w="1236645">
                  <a:extLst>
                    <a:ext uri="{9D8B030D-6E8A-4147-A177-3AD203B41FA5}">
                      <a16:colId xmlns:a16="http://schemas.microsoft.com/office/drawing/2014/main" val="35553437"/>
                    </a:ext>
                  </a:extLst>
                </a:gridCol>
                <a:gridCol w="972643">
                  <a:extLst>
                    <a:ext uri="{9D8B030D-6E8A-4147-A177-3AD203B41FA5}">
                      <a16:colId xmlns:a16="http://schemas.microsoft.com/office/drawing/2014/main" val="516415019"/>
                    </a:ext>
                  </a:extLst>
                </a:gridCol>
                <a:gridCol w="1452016">
                  <a:extLst>
                    <a:ext uri="{9D8B030D-6E8A-4147-A177-3AD203B41FA5}">
                      <a16:colId xmlns:a16="http://schemas.microsoft.com/office/drawing/2014/main" val="832224811"/>
                    </a:ext>
                  </a:extLst>
                </a:gridCol>
                <a:gridCol w="1452016">
                  <a:extLst>
                    <a:ext uri="{9D8B030D-6E8A-4147-A177-3AD203B41FA5}">
                      <a16:colId xmlns:a16="http://schemas.microsoft.com/office/drawing/2014/main" val="1090407327"/>
                    </a:ext>
                  </a:extLst>
                </a:gridCol>
              </a:tblGrid>
              <a:tr h="448435">
                <a:tc rowSpan="2">
                  <a:txBody>
                    <a:bodyPr/>
                    <a:lstStyle/>
                    <a:p>
                      <a:r>
                        <a:rPr lang="de-CH" sz="1400" b="0" dirty="0" smtClean="0">
                          <a:solidFill>
                            <a:sysClr val="windowText" lastClr="000000"/>
                          </a:solidFill>
                        </a:rPr>
                        <a:t>Simulation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sz="1400" b="0" dirty="0" smtClean="0">
                          <a:solidFill>
                            <a:sysClr val="windowText" lastClr="000000"/>
                          </a:solidFill>
                        </a:rPr>
                        <a:t>Setting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sz="1400" b="0" dirty="0" err="1" smtClean="0">
                          <a:solidFill>
                            <a:sysClr val="windowText" lastClr="000000"/>
                          </a:solidFill>
                        </a:rPr>
                        <a:t>Crashes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CH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Number</a:t>
                      </a:r>
                      <a:r>
                        <a:rPr lang="de-CH" sz="14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CH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of</a:t>
                      </a:r>
                      <a:r>
                        <a:rPr lang="de-CH" sz="14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CH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members</a:t>
                      </a:r>
                      <a:r>
                        <a:rPr lang="de-CH" sz="14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CH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de-CH" sz="14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CH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targeted</a:t>
                      </a:r>
                      <a:r>
                        <a:rPr lang="de-CH" sz="14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CH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diffusion</a:t>
                      </a:r>
                      <a:r>
                        <a:rPr lang="de-CH" sz="14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CH" sz="1400" b="0" baseline="0" dirty="0" err="1" smtClean="0">
                          <a:solidFill>
                            <a:sysClr val="windowText" lastClr="000000"/>
                          </a:solidFill>
                        </a:rPr>
                        <a:t>warnings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0428"/>
                  </a:ext>
                </a:extLst>
              </a:tr>
              <a:tr h="263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="0" dirty="0" smtClean="0">
                          <a:solidFill>
                            <a:sysClr val="windowText" lastClr="000000"/>
                          </a:solidFill>
                        </a:rPr>
                        <a:t>&gt; 100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 smtClean="0">
                          <a:solidFill>
                            <a:sysClr val="windowText" lastClr="000000"/>
                          </a:solidFill>
                        </a:rPr>
                        <a:t>&gt; 1000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53334"/>
                  </a:ext>
                </a:extLst>
              </a:tr>
              <a:tr h="263785">
                <a:tc>
                  <a:txBody>
                    <a:bodyPr/>
                    <a:lstStyle/>
                    <a:p>
                      <a:r>
                        <a:rPr lang="de-CH" sz="1400" dirty="0" smtClean="0">
                          <a:solidFill>
                            <a:srgbClr val="0070C0"/>
                          </a:solidFill>
                        </a:rPr>
                        <a:t>601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SPPT 0.6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18215"/>
                  </a:ext>
                </a:extLst>
              </a:tr>
              <a:tr h="263785">
                <a:tc>
                  <a:txBody>
                    <a:bodyPr/>
                    <a:lstStyle/>
                    <a:p>
                      <a:r>
                        <a:rPr lang="de-CH" sz="1400" dirty="0" smtClean="0">
                          <a:solidFill>
                            <a:srgbClr val="00B050"/>
                          </a:solidFill>
                        </a:rPr>
                        <a:t>602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 smtClean="0"/>
                        <a:t>No</a:t>
                      </a:r>
                      <a:r>
                        <a:rPr lang="de-CH" sz="1400" dirty="0" smtClean="0"/>
                        <a:t> SPPT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63388"/>
                  </a:ext>
                </a:extLst>
              </a:tr>
              <a:tr h="263785">
                <a:tc>
                  <a:txBody>
                    <a:bodyPr/>
                    <a:lstStyle/>
                    <a:p>
                      <a:r>
                        <a:rPr lang="de-CH" sz="1400" dirty="0" smtClean="0">
                          <a:solidFill>
                            <a:schemeClr val="accent1"/>
                          </a:solidFill>
                        </a:rPr>
                        <a:t>603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SPPT</a:t>
                      </a:r>
                      <a:r>
                        <a:rPr lang="de-CH" sz="1400" baseline="0" dirty="0" smtClean="0"/>
                        <a:t> 0.8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4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ctr"/>
            <a:r>
              <a:rPr lang="en-GB" dirty="0" smtClean="0"/>
              <a:t>Negligible differences in terms of ME, MAE, RMSE</a:t>
            </a:r>
          </a:p>
          <a:p>
            <a:pPr fontAlgn="ctr"/>
            <a:r>
              <a:rPr lang="en-GB" dirty="0" smtClean="0"/>
              <a:t>More spread with SPPT 0.8 and thus slightly better CRPS / RPSS</a:t>
            </a:r>
          </a:p>
          <a:p>
            <a:pPr fontAlgn="ctr"/>
            <a:r>
              <a:rPr lang="en-GB" b="1" dirty="0" smtClean="0"/>
              <a:t>Pro 0.8:</a:t>
            </a:r>
          </a:p>
          <a:p>
            <a:pPr lvl="1" fontAlgn="ctr"/>
            <a:r>
              <a:rPr lang="en-GB" sz="1400" dirty="0" smtClean="0"/>
              <a:t>overall </a:t>
            </a:r>
            <a:r>
              <a:rPr lang="en-GB" sz="1400" dirty="0" smtClean="0"/>
              <a:t>slightly better scores for most parameters</a:t>
            </a:r>
          </a:p>
          <a:p>
            <a:pPr fontAlgn="ctr"/>
            <a:r>
              <a:rPr lang="en-GB" b="1" dirty="0" smtClean="0"/>
              <a:t>Pro 0.6: </a:t>
            </a:r>
          </a:p>
          <a:p>
            <a:pPr lvl="1" fontAlgn="ctr"/>
            <a:r>
              <a:rPr lang="en-GB" sz="1400" dirty="0" smtClean="0"/>
              <a:t>significantly less </a:t>
            </a:r>
            <a:r>
              <a:rPr lang="en-GB" sz="1400" dirty="0" smtClean="0"/>
              <a:t>"cold pool diffusion warnings"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SPPT experiments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1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dirty="0" smtClean="0"/>
              <a:t>Would ICON lateral boundary conditions be beneficial for COSMO-1E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14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441306" y="1015856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hoto Editor Photo" r:id="rId3" imgW="4742857" imgH="4590476" progId="MSPhotoEd.3">
                  <p:embed/>
                </p:oleObj>
              </mc:Choice>
              <mc:Fallback>
                <p:oleObj name="Photo Editor Photo" r:id="rId3" imgW="4742857" imgH="4590476" progId="MSPhotoEd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306" y="1015856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78365" y="952915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hoto Editor Photo" r:id="rId5" imgW="4742857" imgH="4590476" progId="MSPhotoEd.3">
                  <p:embed/>
                </p:oleObj>
              </mc:Choice>
              <mc:Fallback>
                <p:oleObj name="Photo Editor Photo" r:id="rId5" imgW="4742857" imgH="4590476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365" y="952915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1314320" y="889499"/>
          <a:ext cx="1055649" cy="102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hoto Editor Photo" r:id="rId6" imgW="4742857" imgH="4590476" progId="MSPhotoEd.3">
                  <p:embed/>
                </p:oleObj>
              </mc:Choice>
              <mc:Fallback>
                <p:oleObj name="Photo Editor Photo" r:id="rId6" imgW="4742857" imgH="4590476" progId="MSPhotoEd.3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320" y="889499"/>
                        <a:ext cx="1055649" cy="102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619008" y="32820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466608" y="31296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165209" y="32820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089525" y="3213613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012809" y="31296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929597" y="3054993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860409" y="29772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ModInterim</a:t>
            </a:r>
            <a:r>
              <a:rPr lang="en-GB" sz="2800" dirty="0" smtClean="0"/>
              <a:t> project</a:t>
            </a:r>
            <a:endParaRPr lang="en-GB" sz="2800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03850" y="3559175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168676" y="882524"/>
            <a:ext cx="239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latin typeface="Arial" pitchFamily="34" charset="0"/>
              </a:rPr>
              <a:t>Lateral boundary conditions: IFS HRES / ENS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  0.1° / </a:t>
            </a:r>
            <a:r>
              <a:rPr lang="en-GB" sz="1200" b="1" dirty="0">
                <a:latin typeface="Arial" pitchFamily="34" charset="0"/>
              </a:rPr>
              <a:t>0.2°</a:t>
            </a:r>
            <a:r>
              <a:rPr lang="en-GB" sz="1200" b="1" dirty="0" smtClean="0">
                <a:latin typeface="Arial" pitchFamily="34" charset="0"/>
              </a:rPr>
              <a:t/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4x per day</a:t>
            </a:r>
            <a:endParaRPr lang="en-GB" sz="1200" b="1" dirty="0">
              <a:latin typeface="Arial" pitchFamily="34" charset="0"/>
            </a:endParaRPr>
          </a:p>
        </p:txBody>
      </p:sp>
      <p:pic>
        <p:nvPicPr>
          <p:cNvPr id="15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314208" y="29772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77774" y="1998444"/>
            <a:ext cx="5675657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nsemble </a:t>
            </a:r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ata </a:t>
            </a:r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ssimilation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cycle KENDA-1: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members @ 1.1km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grid size</a:t>
            </a:r>
            <a:endParaRPr lang="en-GB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15417" y="2346481"/>
            <a:ext cx="3323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COSMO-1E</a:t>
            </a:r>
            <a:r>
              <a:rPr lang="en-GB" sz="1200" b="1" dirty="0" smtClean="0">
                <a:latin typeface="Arial" pitchFamily="34" charset="0"/>
              </a:rPr>
              <a:t>: 33 hour forecasts, 8x per day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1.1km grid size (convection permitting</a:t>
            </a:r>
            <a:r>
              <a:rPr lang="en-GB" sz="1200" b="1" dirty="0">
                <a:latin typeface="Arial" pitchFamily="34" charset="0"/>
              </a:rPr>
              <a:t>)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11 </a:t>
            </a:r>
            <a:r>
              <a:rPr lang="en-GB" sz="1200" b="1" dirty="0">
                <a:solidFill>
                  <a:srgbClr val="FF0000"/>
                </a:solidFill>
                <a:latin typeface="Arial" pitchFamily="34" charset="0"/>
              </a:rPr>
              <a:t>ensemble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members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764852" y="2346274"/>
            <a:ext cx="4038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COSMO-2E</a:t>
            </a:r>
            <a:r>
              <a:rPr lang="en-GB" sz="1200" b="1" dirty="0" smtClean="0">
                <a:latin typeface="Arial" pitchFamily="34" charset="0"/>
              </a:rPr>
              <a:t>: 5 day forecasts,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4x</a:t>
            </a:r>
            <a:r>
              <a:rPr lang="en-GB" sz="1200" b="1" dirty="0" smtClean="0">
                <a:latin typeface="Arial" pitchFamily="34" charset="0"/>
              </a:rPr>
              <a:t> per day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2.2km grid size (convection permitting)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21 ensemble members</a:t>
            </a:r>
            <a:endParaRPr lang="en-GB" sz="1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setup for 1 month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186180" y="1187982"/>
            <a:ext cx="7527926" cy="2752998"/>
          </a:xfrm>
        </p:spPr>
        <p:txBody>
          <a:bodyPr/>
          <a:lstStyle/>
          <a:p>
            <a:r>
              <a:rPr lang="en-GB" dirty="0" smtClean="0"/>
              <a:t>COSMO-1E experiments</a:t>
            </a:r>
          </a:p>
          <a:p>
            <a:r>
              <a:rPr lang="en-GB" dirty="0" smtClean="0"/>
              <a:t>Period: 19.09.19 – 13.10.19</a:t>
            </a:r>
          </a:p>
          <a:p>
            <a:r>
              <a:rPr lang="en-GB" dirty="0" smtClean="0"/>
              <a:t>28 runs (1 per day)</a:t>
            </a:r>
          </a:p>
          <a:p>
            <a:pPr lvl="1"/>
            <a:r>
              <a:rPr lang="en-GB" dirty="0" smtClean="0"/>
              <a:t>Initial time: 06z</a:t>
            </a:r>
          </a:p>
          <a:p>
            <a:pPr lvl="1"/>
            <a:r>
              <a:rPr lang="en-GB" dirty="0" err="1" smtClean="0"/>
              <a:t>Leadtime</a:t>
            </a:r>
            <a:r>
              <a:rPr lang="en-GB" dirty="0" smtClean="0"/>
              <a:t>: 0-24h</a:t>
            </a:r>
          </a:p>
          <a:p>
            <a:r>
              <a:rPr lang="en-GB" dirty="0" smtClean="0"/>
              <a:t>Initial conditions: </a:t>
            </a:r>
            <a:r>
              <a:rPr lang="en-GB" b="1" dirty="0" smtClean="0"/>
              <a:t>COSMO-1 analysis</a:t>
            </a:r>
          </a:p>
          <a:p>
            <a:r>
              <a:rPr lang="en-GB" dirty="0" smtClean="0"/>
              <a:t>LBC (all 00z):</a:t>
            </a:r>
          </a:p>
          <a:p>
            <a:pPr lvl="1"/>
            <a:r>
              <a:rPr lang="en-GB" b="1" dirty="0" smtClean="0"/>
              <a:t>101: IFS 		m0-10	</a:t>
            </a:r>
            <a:r>
              <a:rPr lang="en-GB" b="1" dirty="0" smtClean="0">
                <a:sym typeface="Wingdings" panose="05000000000000000000" pitchFamily="2" charset="2"/>
              </a:rPr>
              <a:t> m0 </a:t>
            </a:r>
            <a:r>
              <a:rPr lang="en-GB" b="1" dirty="0" smtClean="0">
                <a:sym typeface="Wingdings" panose="05000000000000000000" pitchFamily="2" charset="2"/>
              </a:rPr>
              <a:t>unperturbed</a:t>
            </a:r>
            <a:endParaRPr lang="en-GB" b="1" dirty="0" smtClean="0"/>
          </a:p>
          <a:p>
            <a:pPr lvl="1"/>
            <a:r>
              <a:rPr lang="de-CH" b="1" dirty="0" smtClean="0"/>
              <a:t>102</a:t>
            </a:r>
            <a:r>
              <a:rPr lang="de-CH" b="1" dirty="0"/>
              <a:t>: </a:t>
            </a:r>
            <a:r>
              <a:rPr lang="de-CH" b="1" dirty="0" smtClean="0"/>
              <a:t>ICON-EU</a:t>
            </a:r>
            <a:r>
              <a:rPr lang="de-CH" b="1" dirty="0"/>
              <a:t>	</a:t>
            </a:r>
            <a:r>
              <a:rPr lang="de-CH" b="1" dirty="0" smtClean="0"/>
              <a:t>m1-11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6821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30" y="1394459"/>
            <a:ext cx="5159829" cy="27519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 air: Temperature (deterministic)</a:t>
            </a:r>
            <a:br>
              <a:rPr lang="en-GB" dirty="0" smtClean="0"/>
            </a:br>
            <a:r>
              <a:rPr lang="en-GB" sz="2400" dirty="0" smtClean="0"/>
              <a:t>IFS (m01) vs ICON (m11)</a:t>
            </a:r>
            <a:endParaRPr lang="en-GB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6498771" y="1926771"/>
            <a:ext cx="220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102: ICON LBC</a:t>
            </a:r>
          </a:p>
          <a:p>
            <a:r>
              <a:rPr lang="en-GB" dirty="0" smtClean="0"/>
              <a:t>101: IFS LBC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9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80" y="1394459"/>
            <a:ext cx="5159829" cy="27519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6179" y="185710"/>
            <a:ext cx="7750297" cy="708082"/>
          </a:xfrm>
        </p:spPr>
        <p:txBody>
          <a:bodyPr/>
          <a:lstStyle/>
          <a:p>
            <a:r>
              <a:rPr lang="en-GB" dirty="0" smtClean="0"/>
              <a:t>Upper air: relative humidity (deterministic)</a:t>
            </a:r>
            <a:br>
              <a:rPr lang="en-GB" dirty="0" smtClean="0"/>
            </a:br>
            <a:r>
              <a:rPr lang="en-GB" sz="2400" dirty="0" smtClean="0"/>
              <a:t>IFS (m01) vs ICON (m11)</a:t>
            </a:r>
            <a:endParaRPr lang="en-GB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498771" y="1926771"/>
            <a:ext cx="2203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102: ICON LBC</a:t>
            </a:r>
          </a:p>
          <a:p>
            <a:r>
              <a:rPr lang="en-GB" dirty="0" smtClean="0"/>
              <a:t>101: IFS LBC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1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/>
          <a:srcRect t="9594" r="55023"/>
          <a:stretch/>
        </p:blipFill>
        <p:spPr>
          <a:xfrm>
            <a:off x="5010870" y="963046"/>
            <a:ext cx="1145737" cy="322274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 Air: CRPS difference (%)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r="56861"/>
          <a:stretch/>
        </p:blipFill>
        <p:spPr>
          <a:xfrm>
            <a:off x="1402081" y="1012562"/>
            <a:ext cx="1253770" cy="32191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9" r="56546"/>
          <a:stretch/>
        </p:blipFill>
        <p:spPr>
          <a:xfrm>
            <a:off x="2583850" y="1026962"/>
            <a:ext cx="1162650" cy="32143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r="2264"/>
          <a:stretch/>
        </p:blipFill>
        <p:spPr>
          <a:xfrm>
            <a:off x="6132562" y="963046"/>
            <a:ext cx="2508614" cy="322274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5623200" y="1159201"/>
            <a:ext cx="122400" cy="135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883276" y="1159201"/>
            <a:ext cx="149224" cy="135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623200" y="2591009"/>
            <a:ext cx="122400" cy="135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883276" y="2591009"/>
            <a:ext cx="149224" cy="135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753499" y="1143325"/>
            <a:ext cx="126725" cy="135360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016751" y="1136976"/>
            <a:ext cx="149224" cy="13726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753499" y="2566180"/>
            <a:ext cx="122400" cy="135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7013575" y="2566180"/>
            <a:ext cx="152400" cy="135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CRPS difference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30" y="1104445"/>
            <a:ext cx="2960170" cy="306414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/>
          <a:stretch/>
        </p:blipFill>
        <p:spPr>
          <a:xfrm>
            <a:off x="4773600" y="1476160"/>
            <a:ext cx="2998782" cy="26780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733770" y="1872190"/>
            <a:ext cx="143661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pressure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wind speed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wind direction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540009" y="1930990"/>
            <a:ext cx="129234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temperature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rel. humidity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err="1" smtClean="0"/>
              <a:t>dewpoint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41718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Surface: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mean absolute error in surface pressure 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Upper Air: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(positive) humidity bias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(positive) temperature bias at upper levels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larger standard deviation for all 3 variables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deterministic verification</a:t>
            </a:r>
            <a:br>
              <a:rPr lang="en-GB" dirty="0" smtClean="0"/>
            </a:br>
            <a:r>
              <a:rPr lang="en-GB" dirty="0" smtClean="0">
                <a:solidFill>
                  <a:srgbClr val="00B050"/>
                </a:solidFill>
              </a:rPr>
              <a:t>pro</a:t>
            </a:r>
            <a:r>
              <a:rPr lang="en-GB" dirty="0" smtClean="0"/>
              <a:t> / </a:t>
            </a:r>
            <a:r>
              <a:rPr lang="en-GB" dirty="0" smtClean="0">
                <a:solidFill>
                  <a:srgbClr val="FF0000"/>
                </a:solidFill>
              </a:rPr>
              <a:t>cons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1181214"/>
            <a:ext cx="7527926" cy="3309561"/>
          </a:xfrm>
        </p:spPr>
        <p:txBody>
          <a:bodyPr/>
          <a:lstStyle/>
          <a:p>
            <a:r>
              <a:rPr lang="en-GB" dirty="0" smtClean="0"/>
              <a:t>Generally: more spread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Surface verification (CRPS): 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+ humidity</a:t>
            </a:r>
            <a:r>
              <a:rPr lang="en-GB" dirty="0" smtClean="0"/>
              <a:t>	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+ wind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- surface pressure </a:t>
            </a:r>
            <a:endParaRPr lang="en-GB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				</a:t>
            </a:r>
            <a:endParaRPr lang="en-GB" dirty="0" smtClean="0"/>
          </a:p>
          <a:p>
            <a:r>
              <a:rPr lang="en-GB" dirty="0" smtClean="0"/>
              <a:t>Upper air (CRPS):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temperature	 (upper levels)</a:t>
            </a:r>
            <a:endParaRPr lang="en-GB" dirty="0" smtClean="0">
              <a:solidFill>
                <a:srgbClr val="00B050"/>
              </a:solidFill>
            </a:endParaRP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wind		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+ humidity</a:t>
            </a:r>
            <a:endParaRPr lang="en-GB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de-CH" dirty="0" smtClean="0">
                <a:solidFill>
                  <a:schemeClr val="accent1"/>
                </a:solidFill>
              </a:rPr>
              <a:t>		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ensemble verification</a:t>
            </a:r>
            <a:br>
              <a:rPr lang="en-GB" dirty="0" smtClean="0"/>
            </a:br>
            <a:r>
              <a:rPr lang="en-GB" dirty="0">
                <a:solidFill>
                  <a:srgbClr val="00B050"/>
                </a:solidFill>
              </a:rPr>
              <a:t>pro</a:t>
            </a:r>
            <a:r>
              <a:rPr lang="en-GB" dirty="0"/>
              <a:t> / </a:t>
            </a:r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7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ith ICON LBCs, error is generally larger</a:t>
            </a:r>
          </a:p>
          <a:p>
            <a:r>
              <a:rPr lang="en-GB" dirty="0" smtClean="0"/>
              <a:t>However, ensemble verification for surface in favour of ICON LBCs</a:t>
            </a:r>
          </a:p>
          <a:p>
            <a:r>
              <a:rPr lang="en-GB" dirty="0" smtClean="0"/>
              <a:t>To what extend would IC perturbations and member selection for LBCs change these results?</a:t>
            </a:r>
          </a:p>
          <a:p>
            <a:r>
              <a:rPr lang="en-GB" dirty="0" smtClean="0"/>
              <a:t>New experiments run but they aren’t analysed yet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In summary, there is no need to rapidly switch to ICON LBCs for COSMO-1E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/ Outlook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ModInterim</a:t>
            </a:r>
            <a:r>
              <a:rPr lang="en-GB" dirty="0" smtClean="0"/>
              <a:t>: next steps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90" y="1239990"/>
            <a:ext cx="7265238" cy="23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79830" y="946827"/>
            <a:ext cx="7527926" cy="2931754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GB" sz="1500" dirty="0" smtClean="0"/>
              <a:t>21 </a:t>
            </a:r>
            <a:r>
              <a:rPr lang="en-GB" sz="1500" dirty="0"/>
              <a:t>members (control and </a:t>
            </a:r>
            <a:r>
              <a:rPr lang="en-GB" sz="1500" dirty="0" smtClean="0"/>
              <a:t>20 </a:t>
            </a:r>
            <a:r>
              <a:rPr lang="en-GB" sz="1500" dirty="0"/>
              <a:t>perturbed runs)</a:t>
            </a:r>
            <a:endParaRPr lang="en-GB" sz="1500" b="1" dirty="0"/>
          </a:p>
          <a:p>
            <a:pPr>
              <a:spcBef>
                <a:spcPts val="450"/>
              </a:spcBef>
            </a:pPr>
            <a:r>
              <a:rPr lang="en-GB" sz="1500" dirty="0" smtClean="0"/>
              <a:t>2.2 </a:t>
            </a:r>
            <a:r>
              <a:rPr lang="en-GB" sz="1500" dirty="0"/>
              <a:t>km horizontal mesh-size, </a:t>
            </a:r>
            <a:r>
              <a:rPr lang="en-GB" sz="1500" dirty="0" smtClean="0"/>
              <a:t>60 </a:t>
            </a:r>
            <a:r>
              <a:rPr lang="en-GB" sz="1500" dirty="0"/>
              <a:t>vertical levels</a:t>
            </a:r>
          </a:p>
          <a:p>
            <a:pPr>
              <a:spcBef>
                <a:spcPts val="450"/>
              </a:spcBef>
            </a:pPr>
            <a:r>
              <a:rPr lang="en-GB" sz="1500" dirty="0" smtClean="0">
                <a:solidFill>
                  <a:srgbClr val="00B050"/>
                </a:solidFill>
              </a:rPr>
              <a:t>4</a:t>
            </a:r>
            <a:r>
              <a:rPr lang="en-GB" sz="1500" dirty="0" smtClean="0"/>
              <a:t> </a:t>
            </a:r>
            <a:r>
              <a:rPr lang="en-GB" sz="1500" dirty="0"/>
              <a:t>forecasts per day up to </a:t>
            </a:r>
            <a:r>
              <a:rPr lang="en-GB" sz="1500" dirty="0" smtClean="0"/>
              <a:t>+120h</a:t>
            </a:r>
            <a:endParaRPr lang="en-GB" sz="1500" dirty="0"/>
          </a:p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0000FF"/>
                </a:solidFill>
              </a:rPr>
              <a:t>initial condition (perturbations): </a:t>
            </a:r>
            <a:r>
              <a:rPr lang="en-GB" sz="1500" dirty="0"/>
              <a:t>KENDA-1 assimilation </a:t>
            </a:r>
            <a:r>
              <a:rPr lang="en-GB" sz="1500" dirty="0" smtClean="0"/>
              <a:t>cycle (</a:t>
            </a:r>
            <a:r>
              <a:rPr lang="en-GB" sz="15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GB" sz="15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upscaled</a:t>
            </a:r>
            <a:r>
              <a:rPr lang="en-GB" sz="1500" dirty="0" smtClean="0">
                <a:sym typeface="Wingdings" panose="05000000000000000000" pitchFamily="2" charset="2"/>
              </a:rPr>
              <a:t>)</a:t>
            </a:r>
            <a:endParaRPr lang="en-GB" sz="1500" dirty="0"/>
          </a:p>
          <a:p>
            <a:pPr lvl="1">
              <a:spcBef>
                <a:spcPts val="450"/>
              </a:spcBef>
            </a:pPr>
            <a:r>
              <a:rPr lang="en-GB" sz="1500" dirty="0"/>
              <a:t>KENDA deterministic run for control</a:t>
            </a:r>
          </a:p>
          <a:p>
            <a:pPr lvl="1">
              <a:spcBef>
                <a:spcPts val="450"/>
              </a:spcBef>
            </a:pPr>
            <a:r>
              <a:rPr lang="en-GB" sz="1500" dirty="0"/>
              <a:t>KENDA members </a:t>
            </a:r>
            <a:r>
              <a:rPr lang="en-GB" sz="1500" dirty="0" smtClean="0"/>
              <a:t>1-20 </a:t>
            </a:r>
            <a:r>
              <a:rPr lang="en-GB" sz="1500" dirty="0"/>
              <a:t>(out of 40)</a:t>
            </a:r>
          </a:p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0000FF"/>
                </a:solidFill>
              </a:rPr>
              <a:t>lateral boundary condition (perturbations): </a:t>
            </a:r>
            <a:r>
              <a:rPr lang="en-GB" sz="1500" dirty="0"/>
              <a:t>ECMWF (6h older LBCs)</a:t>
            </a:r>
          </a:p>
          <a:p>
            <a:pPr lvl="1">
              <a:spcBef>
                <a:spcPts val="450"/>
              </a:spcBef>
            </a:pPr>
            <a:r>
              <a:rPr lang="en-GB" sz="1500" dirty="0" smtClean="0"/>
              <a:t>ENS </a:t>
            </a:r>
            <a:r>
              <a:rPr lang="en-GB" sz="1500" dirty="0"/>
              <a:t>control for control </a:t>
            </a:r>
          </a:p>
          <a:p>
            <a:pPr lvl="1">
              <a:spcBef>
                <a:spcPts val="450"/>
              </a:spcBef>
            </a:pPr>
            <a:r>
              <a:rPr lang="en-GB" sz="1500" dirty="0"/>
              <a:t>ENS members selected by member selection based on clustering</a:t>
            </a:r>
          </a:p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0000FF"/>
                </a:solidFill>
              </a:rPr>
              <a:t>model uncertainty</a:t>
            </a:r>
            <a:r>
              <a:rPr lang="en-GB" sz="1500" dirty="0"/>
              <a:t>: SPPT </a:t>
            </a:r>
            <a:r>
              <a:rPr lang="en-GB" sz="1500" dirty="0" smtClean="0"/>
              <a:t>(</a:t>
            </a:r>
            <a:r>
              <a:rPr lang="en-GB" sz="1500" dirty="0" err="1" smtClean="0"/>
              <a:t>range_rn</a:t>
            </a:r>
            <a:r>
              <a:rPr lang="en-GB" sz="1500" dirty="0" smtClean="0"/>
              <a:t>=0.8)</a:t>
            </a:r>
            <a:endParaRPr lang="en-GB" sz="1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COSMO-2E </a:t>
            </a:r>
            <a:r>
              <a:rPr lang="en-GB" dirty="0" smtClean="0"/>
              <a:t>setup </a:t>
            </a:r>
            <a:r>
              <a:rPr lang="en-GB" sz="1400" b="1" dirty="0" smtClean="0"/>
              <a:t>(close to COSMO-E)</a:t>
            </a:r>
            <a:endParaRPr lang="en-GB" sz="1400" b="1" dirty="0"/>
          </a:p>
        </p:txBody>
      </p:sp>
      <p:pic>
        <p:nvPicPr>
          <p:cNvPr id="6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532005" y="143630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588274" y="184073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639268" y="235067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711364" y="275510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772909" y="315953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9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79830" y="946827"/>
            <a:ext cx="7527926" cy="2931754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FF0000"/>
                </a:solidFill>
              </a:rPr>
              <a:t>11</a:t>
            </a:r>
            <a:r>
              <a:rPr lang="en-GB" sz="1500" dirty="0"/>
              <a:t> members (control and </a:t>
            </a:r>
            <a:r>
              <a:rPr lang="en-GB" sz="1500" dirty="0">
                <a:solidFill>
                  <a:srgbClr val="FF0000"/>
                </a:solidFill>
              </a:rPr>
              <a:t>10</a:t>
            </a:r>
            <a:r>
              <a:rPr lang="en-GB" sz="1500" dirty="0"/>
              <a:t> perturbed runs)</a:t>
            </a:r>
            <a:endParaRPr lang="en-GB" sz="1500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FF0000"/>
                </a:solidFill>
              </a:rPr>
              <a:t>1.1</a:t>
            </a:r>
            <a:r>
              <a:rPr lang="en-GB" sz="1500" dirty="0"/>
              <a:t> km horizontal mesh-size, </a:t>
            </a:r>
            <a:r>
              <a:rPr lang="en-GB" sz="1500" dirty="0">
                <a:solidFill>
                  <a:srgbClr val="FF0000"/>
                </a:solidFill>
              </a:rPr>
              <a:t>80</a:t>
            </a:r>
            <a:r>
              <a:rPr lang="en-GB" sz="1500" dirty="0"/>
              <a:t> vertical levels</a:t>
            </a:r>
          </a:p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FF0000"/>
                </a:solidFill>
              </a:rPr>
              <a:t>8</a:t>
            </a:r>
            <a:r>
              <a:rPr lang="en-GB" sz="1500" dirty="0"/>
              <a:t> forecasts per day up to </a:t>
            </a:r>
            <a:r>
              <a:rPr lang="en-GB" sz="1500" dirty="0">
                <a:solidFill>
                  <a:srgbClr val="FF0000"/>
                </a:solidFill>
              </a:rPr>
              <a:t>+33h (03 UTC +45h)</a:t>
            </a:r>
          </a:p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0000FF"/>
                </a:solidFill>
              </a:rPr>
              <a:t>initial condition (perturbations): </a:t>
            </a:r>
            <a:r>
              <a:rPr lang="en-GB" sz="1500" dirty="0"/>
              <a:t>KENDA-1 assimilation cycle</a:t>
            </a:r>
          </a:p>
          <a:p>
            <a:pPr lvl="1">
              <a:spcBef>
                <a:spcPts val="450"/>
              </a:spcBef>
            </a:pPr>
            <a:r>
              <a:rPr lang="en-GB" sz="1500" dirty="0"/>
              <a:t>KENDA deterministic run for control</a:t>
            </a:r>
          </a:p>
          <a:p>
            <a:pPr lvl="1">
              <a:spcBef>
                <a:spcPts val="450"/>
              </a:spcBef>
            </a:pPr>
            <a:r>
              <a:rPr lang="en-GB" sz="1500" dirty="0"/>
              <a:t>KENDA members 1-10 (out of 40)</a:t>
            </a:r>
          </a:p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0000FF"/>
                </a:solidFill>
              </a:rPr>
              <a:t>lateral boundary condition (perturbations): </a:t>
            </a:r>
            <a:r>
              <a:rPr lang="en-GB" sz="1500" dirty="0"/>
              <a:t>ECMWF (6h older LBCs)</a:t>
            </a:r>
          </a:p>
          <a:p>
            <a:pPr lvl="1">
              <a:spcBef>
                <a:spcPts val="450"/>
              </a:spcBef>
            </a:pPr>
            <a:r>
              <a:rPr lang="en-GB" sz="1500" dirty="0">
                <a:solidFill>
                  <a:srgbClr val="FF0000"/>
                </a:solidFill>
              </a:rPr>
              <a:t>HRES control </a:t>
            </a:r>
            <a:r>
              <a:rPr lang="en-GB" sz="1500" dirty="0"/>
              <a:t>for control </a:t>
            </a:r>
          </a:p>
          <a:p>
            <a:pPr lvl="1">
              <a:spcBef>
                <a:spcPts val="450"/>
              </a:spcBef>
            </a:pPr>
            <a:r>
              <a:rPr lang="en-GB" sz="1500" dirty="0"/>
              <a:t>ENS members selected by member selection based on clustering</a:t>
            </a:r>
          </a:p>
          <a:p>
            <a:pPr>
              <a:spcBef>
                <a:spcPts val="450"/>
              </a:spcBef>
            </a:pPr>
            <a:r>
              <a:rPr lang="en-GB" sz="1500" dirty="0">
                <a:solidFill>
                  <a:srgbClr val="0000FF"/>
                </a:solidFill>
              </a:rPr>
              <a:t>model uncertainty</a:t>
            </a:r>
            <a:r>
              <a:rPr lang="en-GB" sz="1500" dirty="0"/>
              <a:t>: SPPT </a:t>
            </a:r>
            <a:r>
              <a:rPr lang="en-GB" sz="1500" dirty="0" smtClean="0"/>
              <a:t>(</a:t>
            </a:r>
            <a:r>
              <a:rPr lang="en-GB" sz="1500" dirty="0" err="1" smtClean="0">
                <a:solidFill>
                  <a:srgbClr val="FF0000"/>
                </a:solidFill>
              </a:rPr>
              <a:t>range_rn</a:t>
            </a:r>
            <a:r>
              <a:rPr lang="en-GB" sz="1500" dirty="0" smtClean="0">
                <a:solidFill>
                  <a:srgbClr val="FF0000"/>
                </a:solidFill>
              </a:rPr>
              <a:t>=0.6</a:t>
            </a:r>
            <a:r>
              <a:rPr lang="en-GB" sz="1500" dirty="0" smtClean="0"/>
              <a:t>)</a:t>
            </a:r>
            <a:endParaRPr lang="en-GB" sz="1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COSMO-1E setup</a:t>
            </a:r>
            <a:endParaRPr lang="en-GB" dirty="0"/>
          </a:p>
        </p:txBody>
      </p:sp>
      <p:pic>
        <p:nvPicPr>
          <p:cNvPr id="6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532005" y="143630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588274" y="184073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639268" y="235067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711364" y="275510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6772909" y="315953"/>
            <a:ext cx="1142792" cy="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179830" y="1141379"/>
            <a:ext cx="7527926" cy="332037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Cray CS-Storm with 3 racks with two </a:t>
            </a:r>
            <a:r>
              <a:rPr lang="en-GB" dirty="0" smtClean="0"/>
              <a:t>logical </a:t>
            </a:r>
            <a:r>
              <a:rPr lang="en-GB" dirty="0" smtClean="0"/>
              <a:t>partitions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production and R&amp;D</a:t>
            </a:r>
            <a:r>
              <a:rPr lang="en-GB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nodes </a:t>
            </a:r>
            <a:r>
              <a:rPr lang="en-GB" dirty="0"/>
              <a:t>swappable between </a:t>
            </a:r>
            <a:r>
              <a:rPr lang="en-GB" dirty="0" smtClean="0"/>
              <a:t>partitions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18 GPU nodes in total with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sz="1500" dirty="0"/>
              <a:t>8 </a:t>
            </a:r>
            <a:r>
              <a:rPr lang="en-GB" sz="1500" dirty="0" smtClean="0"/>
              <a:t> NVIDIA V100 GPUs</a:t>
            </a:r>
            <a:endParaRPr lang="en-GB" sz="1500" dirty="0"/>
          </a:p>
          <a:p>
            <a:pPr lvl="1">
              <a:spcBef>
                <a:spcPts val="0"/>
              </a:spcBef>
            </a:pPr>
            <a:r>
              <a:rPr lang="en-GB" dirty="0"/>
              <a:t>2 Intel </a:t>
            </a:r>
            <a:r>
              <a:rPr lang="en-GB" dirty="0" err="1" smtClean="0"/>
              <a:t>Skylake</a:t>
            </a:r>
            <a:r>
              <a:rPr lang="en-GB" dirty="0" smtClean="0"/>
              <a:t> (8-core, 3.2GHz) CPUs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COSMO-1E and COSMO-2E require 11 GPU nodes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COSMO-1E: 1 member per node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COSMO-2E: 2 members per node</a:t>
            </a:r>
            <a:endParaRPr lang="en-GB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HPC system </a:t>
            </a:r>
            <a:r>
              <a:rPr lang="en-GB" dirty="0" err="1" smtClean="0"/>
              <a:t>Pigne</a:t>
            </a:r>
            <a:r>
              <a:rPr lang="en-GB" dirty="0" smtClean="0"/>
              <a:t> </a:t>
            </a:r>
            <a:r>
              <a:rPr lang="en-GB" dirty="0" err="1" smtClean="0"/>
              <a:t>d’Arolla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43" y="1012376"/>
            <a:ext cx="1840438" cy="138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pre-operational since a few days</a:t>
            </a:r>
          </a:p>
          <a:p>
            <a:r>
              <a:rPr lang="en-GB" dirty="0" smtClean="0"/>
              <a:t>COSMO 5.06, single precision (also in KENDA-1)</a:t>
            </a:r>
          </a:p>
          <a:p>
            <a:r>
              <a:rPr lang="en-GB" dirty="0" smtClean="0"/>
              <a:t>collecting data for verification</a:t>
            </a:r>
          </a:p>
          <a:p>
            <a:r>
              <a:rPr lang="en-GB" dirty="0" smtClean="0"/>
              <a:t>elapsed times:</a:t>
            </a:r>
          </a:p>
          <a:p>
            <a:pPr lvl="1"/>
            <a:r>
              <a:rPr lang="de-CH" dirty="0" smtClean="0"/>
              <a:t>KENDA-1 1h </a:t>
            </a:r>
            <a:r>
              <a:rPr lang="de-CH" dirty="0" err="1" smtClean="0"/>
              <a:t>cycle</a:t>
            </a:r>
            <a:r>
              <a:rPr lang="de-CH" dirty="0" smtClean="0"/>
              <a:t>: 20 min (LETKF ~7 min)</a:t>
            </a:r>
          </a:p>
          <a:p>
            <a:pPr lvl="1"/>
            <a:r>
              <a:rPr lang="de-CH" dirty="0" smtClean="0"/>
              <a:t>COSMO-1E +33h: 50 min (COSMO </a:t>
            </a:r>
            <a:r>
              <a:rPr lang="de-CH" dirty="0" err="1" smtClean="0"/>
              <a:t>members</a:t>
            </a:r>
            <a:r>
              <a:rPr lang="de-CH" dirty="0" smtClean="0"/>
              <a:t> </a:t>
            </a:r>
            <a:r>
              <a:rPr lang="de-CH" dirty="0" err="1" smtClean="0"/>
              <a:t>without</a:t>
            </a:r>
            <a:r>
              <a:rPr lang="de-CH" dirty="0" smtClean="0"/>
              <a:t> </a:t>
            </a:r>
            <a:r>
              <a:rPr lang="de-CH" dirty="0" err="1" smtClean="0"/>
              <a:t>pollen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COSMO-2E: +120h: 40 min (COSMO </a:t>
            </a:r>
            <a:r>
              <a:rPr lang="de-CH" dirty="0" err="1" smtClean="0"/>
              <a:t>members</a:t>
            </a:r>
            <a:r>
              <a:rPr lang="de-CH" dirty="0" smtClean="0"/>
              <a:t> </a:t>
            </a:r>
            <a:r>
              <a:rPr lang="de-CH" dirty="0" err="1" smtClean="0"/>
              <a:t>without</a:t>
            </a:r>
            <a:r>
              <a:rPr lang="de-CH" dirty="0" smtClean="0"/>
              <a:t> </a:t>
            </a:r>
            <a:r>
              <a:rPr lang="de-CH" dirty="0" err="1" smtClean="0"/>
              <a:t>pollen</a:t>
            </a:r>
            <a:r>
              <a:rPr lang="de-CH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ModInterim</a:t>
            </a:r>
            <a:r>
              <a:rPr lang="en-GB" dirty="0" smtClean="0"/>
              <a:t> project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1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Comparison of COSMO-1E against </a:t>
            </a:r>
            <a:r>
              <a:rPr lang="en-US" dirty="0" smtClean="0"/>
              <a:t>COSMO-2E (01.01.2020-18.02.2020)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verification results</a:t>
            </a:r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28650" y="2081033"/>
          <a:ext cx="7886701" cy="1840272"/>
        </p:xfrm>
        <a:graphic>
          <a:graphicData uri="http://schemas.openxmlformats.org/drawingml/2006/table">
            <a:tbl>
              <a:tblPr/>
              <a:tblGrid>
                <a:gridCol w="908591">
                  <a:extLst>
                    <a:ext uri="{9D8B030D-6E8A-4147-A177-3AD203B41FA5}">
                      <a16:colId xmlns:a16="http://schemas.microsoft.com/office/drawing/2014/main" val="2933505291"/>
                    </a:ext>
                  </a:extLst>
                </a:gridCol>
                <a:gridCol w="953123">
                  <a:extLst>
                    <a:ext uri="{9D8B030D-6E8A-4147-A177-3AD203B41FA5}">
                      <a16:colId xmlns:a16="http://schemas.microsoft.com/office/drawing/2014/main" val="2326739109"/>
                    </a:ext>
                  </a:extLst>
                </a:gridCol>
                <a:gridCol w="902342">
                  <a:extLst>
                    <a:ext uri="{9D8B030D-6E8A-4147-A177-3AD203B41FA5}">
                      <a16:colId xmlns:a16="http://schemas.microsoft.com/office/drawing/2014/main" val="1820012065"/>
                    </a:ext>
                  </a:extLst>
                </a:gridCol>
                <a:gridCol w="902342">
                  <a:extLst>
                    <a:ext uri="{9D8B030D-6E8A-4147-A177-3AD203B41FA5}">
                      <a16:colId xmlns:a16="http://schemas.microsoft.com/office/drawing/2014/main" val="415845494"/>
                    </a:ext>
                  </a:extLst>
                </a:gridCol>
                <a:gridCol w="1849215">
                  <a:extLst>
                    <a:ext uri="{9D8B030D-6E8A-4147-A177-3AD203B41FA5}">
                      <a16:colId xmlns:a16="http://schemas.microsoft.com/office/drawing/2014/main" val="2623760369"/>
                    </a:ext>
                  </a:extLst>
                </a:gridCol>
                <a:gridCol w="2371088">
                  <a:extLst>
                    <a:ext uri="{9D8B030D-6E8A-4147-A177-3AD203B41FA5}">
                      <a16:colId xmlns:a16="http://schemas.microsoft.com/office/drawing/2014/main" val="2681429876"/>
                    </a:ext>
                  </a:extLst>
                </a:gridCol>
              </a:tblGrid>
              <a:tr h="2300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</a:rPr>
                        <a:t>Parameter</a:t>
                      </a:r>
                      <a:endParaRPr lang="en-US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</a:rPr>
                        <a:t>Spread / Error</a:t>
                      </a:r>
                      <a:endParaRPr lang="en-US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</a:rPr>
                        <a:t>Outliers</a:t>
                      </a:r>
                      <a:endParaRPr lang="en-US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</a:rPr>
                        <a:t>RPSS</a:t>
                      </a:r>
                      <a:endParaRPr lang="en-US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</a:rPr>
                        <a:t>BSS (several thresh.)</a:t>
                      </a:r>
                      <a:endParaRPr lang="en-US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</a:rPr>
                        <a:t>Rel. Dia. (several thresh. and lead times)</a:t>
                      </a:r>
                      <a:endParaRPr lang="en-US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32192"/>
                  </a:ext>
                </a:extLst>
              </a:tr>
              <a:tr h="2300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Precipitation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Similar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worse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 for high threshold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Similar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407514"/>
                  </a:ext>
                </a:extLst>
              </a:tr>
              <a:tr h="2300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Cloud amount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worse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worse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worse for high threshold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worse for high threshold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65525"/>
                  </a:ext>
                </a:extLst>
              </a:tr>
              <a:tr h="2300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Temperature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worse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Similar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925640"/>
                  </a:ext>
                </a:extLst>
              </a:tr>
              <a:tr h="2300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Dewpoint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worse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 for low threshold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13086"/>
                  </a:ext>
                </a:extLst>
              </a:tr>
              <a:tr h="2300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Wind speed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Similar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 for lower thresholds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20045"/>
                  </a:ext>
                </a:extLst>
              </a:tr>
              <a:tr h="2300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Gusts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better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Slightly worse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Better for low, worse for higher thresholds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988010"/>
                  </a:ext>
                </a:extLst>
              </a:tr>
              <a:tr h="2300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Pressure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Much better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403" marR="43403" marT="43403" marB="4340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0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Model perturbation setup for COSMO-1E</a:t>
            </a:r>
          </a:p>
          <a:p>
            <a:r>
              <a:rPr lang="en-GB" dirty="0" smtClean="0"/>
              <a:t>Testing lateral boundary conditions from ICON-EU for COSMO-1E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WG7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 smtClean="0"/>
              <a:t>Is SPPT really the best available model perturbation method for COSMO-1E?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103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de_Format_16-9</Template>
  <TotalTime>0</TotalTime>
  <Words>1096</Words>
  <Application>Microsoft Office PowerPoint</Application>
  <PresentationFormat>On-screen Show (16:9)</PresentationFormat>
  <Paragraphs>237</Paragraphs>
  <Slides>29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Roboto Light</vt:lpstr>
      <vt:lpstr>Symbol</vt:lpstr>
      <vt:lpstr>Times</vt:lpstr>
      <vt:lpstr>Wingdings</vt:lpstr>
      <vt:lpstr>1_Kreuzraster komplett</vt:lpstr>
      <vt:lpstr>Photo Editor Photo</vt:lpstr>
      <vt:lpstr>COSMO-1E and COSMO-2E: Status Report</vt:lpstr>
      <vt:lpstr>ModInterim project</vt:lpstr>
      <vt:lpstr>COSMO-2E setup (close to COSMO-E)</vt:lpstr>
      <vt:lpstr>COSMO-1E setup</vt:lpstr>
      <vt:lpstr>New HPC system Pigne d’Arolla</vt:lpstr>
      <vt:lpstr>ModInterim project status</vt:lpstr>
      <vt:lpstr>Preliminary verification results</vt:lpstr>
      <vt:lpstr>WG7 activities</vt:lpstr>
      <vt:lpstr>PowerPoint Presentation</vt:lpstr>
      <vt:lpstr>Experimental setup for 3 convective case studies</vt:lpstr>
      <vt:lpstr>Summary case studies</vt:lpstr>
      <vt:lpstr>PowerPoint Presentation</vt:lpstr>
      <vt:lpstr>Experimental setup for 2 summer weeks</vt:lpstr>
      <vt:lpstr>CRPS: SPPT 0.6 vs no SPPT</vt:lpstr>
      <vt:lpstr>CRPS: SPPT 0.6 vs SPPT 0.8</vt:lpstr>
      <vt:lpstr>RPSS</vt:lpstr>
      <vt:lpstr>Issues due to SPPT</vt:lpstr>
      <vt:lpstr>Summary SPPT experiments</vt:lpstr>
      <vt:lpstr>PowerPoint Presentation</vt:lpstr>
      <vt:lpstr>Experimental setup for 1 month</vt:lpstr>
      <vt:lpstr>Upper air: Temperature (deterministic) IFS (m01) vs ICON (m11)</vt:lpstr>
      <vt:lpstr>Upper air: relative humidity (deterministic) IFS (m01) vs ICON (m11)</vt:lpstr>
      <vt:lpstr>Upper Air: CRPS difference (%)</vt:lpstr>
      <vt:lpstr>Summary: CRPS difference</vt:lpstr>
      <vt:lpstr>Summary – deterministic verification pro / cons</vt:lpstr>
      <vt:lpstr>Summary – ensemble verification pro / cons </vt:lpstr>
      <vt:lpstr>Conclusion / Outlook</vt:lpstr>
      <vt:lpstr>ModInterim: next steps</vt:lpstr>
      <vt:lpstr>PowerPoint Presentation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Karrer Yves</dc:creator>
  <cp:lastModifiedBy>Walser André</cp:lastModifiedBy>
  <cp:revision>90</cp:revision>
  <cp:lastPrinted>2016-02-16T15:38:09Z</cp:lastPrinted>
  <dcterms:created xsi:type="dcterms:W3CDTF">2020-01-20T09:02:29Z</dcterms:created>
  <dcterms:modified xsi:type="dcterms:W3CDTF">2020-03-24T13:46:47Z</dcterms:modified>
</cp:coreProperties>
</file>