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  <p:sldMasterId id="2147483670" r:id="rId2"/>
  </p:sldMasterIdLst>
  <p:notesMasterIdLst>
    <p:notesMasterId r:id="rId19"/>
  </p:notesMasterIdLst>
  <p:sldIdLst>
    <p:sldId id="676" r:id="rId3"/>
    <p:sldId id="599" r:id="rId4"/>
    <p:sldId id="602" r:id="rId5"/>
    <p:sldId id="609" r:id="rId6"/>
    <p:sldId id="603" r:id="rId7"/>
    <p:sldId id="256" r:id="rId8"/>
    <p:sldId id="272" r:id="rId9"/>
    <p:sldId id="628" r:id="rId10"/>
    <p:sldId id="669" r:id="rId11"/>
    <p:sldId id="670" r:id="rId12"/>
    <p:sldId id="671" r:id="rId13"/>
    <p:sldId id="668" r:id="rId14"/>
    <p:sldId id="674" r:id="rId15"/>
    <p:sldId id="673" r:id="rId16"/>
    <p:sldId id="678" r:id="rId17"/>
    <p:sldId id="67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av Levi" initials="YL" lastIdx="1" clrIdx="0">
    <p:extLst>
      <p:ext uri="{19B8F6BF-5375-455C-9EA6-DF929625EA0E}">
        <p15:presenceInfo xmlns:p15="http://schemas.microsoft.com/office/powerpoint/2012/main" userId="S-1-5-21-1087494904-3028240120-2134100219-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1T15:14:16.205" idx="1">
    <p:pos x="7152" y="23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1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10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11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1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048283F-37CB-45C1-9A5F-20D164F86252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73700" cy="307975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9920" cy="359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Foliennummernplatzhalter 3"/>
          <p:cNvSpPr/>
          <p:nvPr/>
        </p:nvSpPr>
        <p:spPr>
          <a:xfrm>
            <a:off x="3884760" y="8685360"/>
            <a:ext cx="2965320" cy="45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C4AEA-79D7-4FB3-9BBF-0F2CE45E9B27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4671-B5BC-42A9-BBE0-BCCA304A7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33E2C-DAA5-49EF-8560-68D3D55BD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7DED-8465-4A15-9401-413D79BA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9A2A0-AC0F-4BAE-979B-24F1FEEB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E16A-68B3-4792-9B51-D46936F5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000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BC47-8937-4B19-9456-8865DA47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0D39D-B9FB-4816-A4A9-41814F5CB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90929-9657-40D0-BC17-10173A87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FCD5-D33A-4FAF-8D41-F77EF787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12E90-DA9A-4FD3-A69D-3265FF5D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785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30732-E106-4ED1-A07A-E3B83CCD2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6AC3B-57E0-45DC-A305-FC6E5CC87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09E87-8237-4142-BFEC-255DBD53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58402-C3D6-4EB3-9216-18491721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B83EA-B066-4AEB-B147-8738CCB8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084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54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0013-65B7-4D42-9869-A0E80402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4D16C-A377-4E3F-B765-CCD703A2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34BC-0BCF-4BE7-9264-6FA61A19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1548E-25CB-4CAE-9668-27A58368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415C-F2F8-4EF8-9DF3-F95DAE48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238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05EB-6BE2-40E8-B6C2-CBD63FD6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23257-B7EE-4184-AE06-958B62288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09727-F0EC-4AE5-89FF-87BBE988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96F1C-525A-4547-8D23-974C7CD2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01C3-F881-4EB6-B47E-7F318159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767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79FF-08A6-4962-BAA3-D59F1A32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7016D-5DDD-4D8F-9E4D-3653470DD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7D6D1-5687-480F-8A96-7F30ED5CC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ED331-EC07-4B69-9014-9320B67E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1C59C-4726-4C17-9A73-861052CF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64ABC-B28B-4B81-AE20-02CBC152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11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89D3-F5AF-438A-B360-75A5A4EF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D46BF-292C-4400-9ADB-A38D20D32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3B8F1-F0C6-4709-81DD-35D090A2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FBEA7-D11D-4710-8D8E-9F7531186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29431-9B20-4FC6-AA90-66EBF72A2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53707-4659-4E86-B48C-397DCB12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40BBE-FA71-4089-81AD-E0940743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FF2E8-A779-4BC9-B2A9-884E9A78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41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D355-DECA-41AD-B542-A96D391D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275C3-5EB6-4B5C-8CCA-CBD1EC0E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28473-C79F-4D71-8663-EE581E80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E737A-DE82-4A89-96CC-29CD401C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629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4AA96-108C-473A-A105-10B7D507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E46B6-D23C-400A-B7BA-094D709D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DB119-47B1-4197-81AC-A20671DD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003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05C9-397F-425A-8EA0-F70CF771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7BD4-FDF4-4AB8-AE45-E7E1857EB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7C84F-CD71-4D84-A7A4-A6A0E3C6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3B933-E4CB-4922-9273-5B7475F9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2741C-3F78-4AD7-8D3E-D18DCB35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C7523-5253-468E-BCAB-89A89DB7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774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A546-EF48-4520-BCB5-EE5840A6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372D-0FBC-4A31-8C3A-A1F8EAF35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67245-F335-4D57-89F2-A63A94B0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19CBA-2FCD-4A7C-A2CE-BC92E517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C6A5E-5C64-4C06-A8EA-60E2C3E9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90267-E417-48D6-BEE9-FC9DDA55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437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027C7-D544-422B-8D83-2FE750C4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1BF16-061B-4DED-A3F8-DCD62FA9A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CDB69-4602-475B-9B68-90EBBAE14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4E45-2CAF-4162-944C-4928D37111D3}" type="datetimeFigureOut">
              <a:rPr lang="he-IL" smtClean="0"/>
              <a:t>כ'/טבת/תשפ"ה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DE2D-F46E-4F08-B12E-58D4F461E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D8B32-F31D-47A5-902D-311161540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907C-E3F9-4F51-81C3-A025749E84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181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WD-Logo" descr="Wort-Bild-Marke des Deutschen Wetterdienst. Wetter und Klima aus einer Hand."/>
          <p:cNvPicPr/>
          <p:nvPr/>
        </p:nvPicPr>
        <p:blipFill>
          <a:blip r:embed="rId3"/>
          <a:stretch/>
        </p:blipFill>
        <p:spPr>
          <a:xfrm>
            <a:off x="9850320" y="191880"/>
            <a:ext cx="2143440" cy="569520"/>
          </a:xfrm>
          <a:prstGeom prst="rect">
            <a:avLst/>
          </a:prstGeom>
          <a:ln w="0">
            <a:noFill/>
          </a:ln>
        </p:spPr>
      </p:pic>
      <p:sp>
        <p:nvSpPr>
          <p:cNvPr id="7" name="Inhalt beginnt"/>
          <p:cNvSpPr/>
          <p:nvPr/>
        </p:nvSpPr>
        <p:spPr>
          <a:xfrm>
            <a:off x="191880" y="95976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Inhalt endet"/>
          <p:cNvSpPr/>
          <p:nvPr/>
        </p:nvSpPr>
        <p:spPr>
          <a:xfrm>
            <a:off x="191880" y="6211800"/>
            <a:ext cx="11808000" cy="360"/>
          </a:xfrm>
          <a:prstGeom prst="line">
            <a:avLst/>
          </a:prstGeom>
          <a:ln w="12700">
            <a:solidFill>
              <a:srgbClr val="2D4B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" name="Bundesadler" descr="Bundesadler_kleiner"/>
          <p:cNvPicPr/>
          <p:nvPr/>
        </p:nvPicPr>
        <p:blipFill>
          <a:blip r:embed="rId4"/>
          <a:stretch/>
        </p:blipFill>
        <p:spPr>
          <a:xfrm>
            <a:off x="191880" y="6310080"/>
            <a:ext cx="405720" cy="377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12751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"/>
          <p:cNvSpPr txBox="1"/>
          <p:nvPr/>
        </p:nvSpPr>
        <p:spPr>
          <a:xfrm>
            <a:off x="1335464" y="53410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600" b="1" dirty="0">
                <a:solidFill>
                  <a:prstClr val="black"/>
                </a:solidFill>
              </a:rPr>
              <a:t>Yoav Levi</a:t>
            </a:r>
          </a:p>
          <a:p>
            <a:pPr algn="ctr" rtl="0"/>
            <a:r>
              <a:rPr lang="de-DE" sz="1600" b="1" dirty="0">
                <a:solidFill>
                  <a:prstClr val="black"/>
                </a:solidFill>
              </a:rPr>
              <a:t>WG5 21.1.2025</a:t>
            </a:r>
          </a:p>
          <a:p>
            <a:pPr algn="ctr" rtl="0"/>
            <a:endParaRPr lang="de-DE" sz="160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3178" y="5019679"/>
            <a:ext cx="2028825" cy="1838325"/>
          </a:xfrm>
          <a:prstGeom prst="rect">
            <a:avLst/>
          </a:prstGeom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5F6140F7-278B-4BF0-928E-F5DF6961F5A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46691" y="0"/>
          <a:ext cx="1145309" cy="119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5F6140F7-278B-4BF0-928E-F5DF6961F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6691" y="0"/>
                        <a:ext cx="1145309" cy="1197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3F1C0E3-A852-45AD-A596-ED6717E98A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80945" cy="728817"/>
          </a:xfrm>
          <a:prstGeom prst="rect">
            <a:avLst/>
          </a:prstGeom>
        </p:spPr>
      </p:pic>
      <p:sp>
        <p:nvSpPr>
          <p:cNvPr id="12" name="Arrow: Right 8">
            <a:extLst>
              <a:ext uri="{FF2B5EF4-FFF2-40B4-BE49-F238E27FC236}">
                <a16:creationId xmlns:a16="http://schemas.microsoft.com/office/drawing/2014/main" id="{A45D9334-830F-48A4-9BFA-9D351BC3C9B4}"/>
              </a:ext>
            </a:extLst>
          </p:cNvPr>
          <p:cNvSpPr/>
          <p:nvPr/>
        </p:nvSpPr>
        <p:spPr>
          <a:xfrm>
            <a:off x="0" y="1197967"/>
            <a:ext cx="12192000" cy="56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"/>
          <p:cNvSpPr txBox="1"/>
          <p:nvPr/>
        </p:nvSpPr>
        <p:spPr>
          <a:xfrm>
            <a:off x="1524000" y="198963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Precipitation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peak values overestimation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Average and area underestimation</a:t>
            </a:r>
          </a:p>
        </p:txBody>
      </p:sp>
    </p:spTree>
    <p:extLst>
      <p:ext uri="{BB962C8B-B14F-4D97-AF65-F5344CB8AC3E}">
        <p14:creationId xmlns:p14="http://schemas.microsoft.com/office/powerpoint/2010/main" val="90504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357F-F248-4B26-A629-A7503C63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C1B8-2A44-4F64-BA72-2503F82EA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C58C3-CFBD-40D2-8776-CA222FDA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33350"/>
            <a:ext cx="85629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3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3AC5-1640-4D49-A333-E0B62329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B2EC-6BB8-4F6A-9838-F13B093A1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9A9E2-A9F9-4953-A651-E45093AB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66" y="9728"/>
            <a:ext cx="10076812" cy="601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DDE94-22BA-4470-85AF-9B9C3546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23" y="1690688"/>
            <a:ext cx="5848350" cy="194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8C1E9-7EB8-49D5-A676-B42D7C7F2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777" y="6343650"/>
            <a:ext cx="8905875" cy="514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A5E8CC-E3E6-4139-B520-832D608A5594}"/>
              </a:ext>
            </a:extLst>
          </p:cNvPr>
          <p:cNvSpPr txBox="1"/>
          <p:nvPr/>
        </p:nvSpPr>
        <p:spPr>
          <a:xfrm>
            <a:off x="2678814" y="3800475"/>
            <a:ext cx="52969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new tuning reduced the maximum value by 44% increased the average </a:t>
            </a:r>
            <a:r>
              <a:rPr lang="en-GB" dirty="0" err="1">
                <a:solidFill>
                  <a:srgbClr val="FF0000"/>
                </a:solidFill>
              </a:rPr>
              <a:t>precip</a:t>
            </a:r>
            <a:r>
              <a:rPr lang="en-GB" dirty="0">
                <a:solidFill>
                  <a:srgbClr val="FF0000"/>
                </a:solidFill>
              </a:rPr>
              <a:t>. by 6.4% and increased the </a:t>
            </a:r>
            <a:r>
              <a:rPr lang="en-GB" dirty="0" err="1">
                <a:solidFill>
                  <a:srgbClr val="FF0000"/>
                </a:solidFill>
              </a:rPr>
              <a:t>precip</a:t>
            </a:r>
            <a:r>
              <a:rPr lang="en-GB" dirty="0">
                <a:solidFill>
                  <a:srgbClr val="FF0000"/>
                </a:solidFill>
              </a:rPr>
              <a:t>. area in all thresholds less up to 40 mm.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CFA10-6073-499E-9274-40CD97592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548" y="1654969"/>
            <a:ext cx="16859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4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B42D-3BDB-4BC3-950E-9F8E4E4A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78E3-E29D-45E0-9EDE-8FE18D0D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2768F-9DF6-4004-B9DC-4ABDD16C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38112"/>
            <a:ext cx="86677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7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3083-C151-43F4-AA48-EF6B3181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7A99-70BC-43B2-9923-856A1CFE1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31337-B144-4548-BE9F-08415625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85725"/>
            <a:ext cx="85439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2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9158B2-2F9E-4F57-80D3-55F7FF0F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58" y="0"/>
            <a:ext cx="9892220" cy="6206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E1DB2-71A0-4D20-9285-30A8C51823B3}"/>
              </a:ext>
            </a:extLst>
          </p:cNvPr>
          <p:cNvSpPr txBox="1"/>
          <p:nvPr/>
        </p:nvSpPr>
        <p:spPr>
          <a:xfrm>
            <a:off x="3073567" y="3810203"/>
            <a:ext cx="52969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new tuning reduced the maximum value by 9% increased the average </a:t>
            </a:r>
            <a:r>
              <a:rPr lang="en-GB" dirty="0" err="1">
                <a:solidFill>
                  <a:srgbClr val="FF0000"/>
                </a:solidFill>
              </a:rPr>
              <a:t>precip</a:t>
            </a:r>
            <a:r>
              <a:rPr lang="en-GB" dirty="0">
                <a:solidFill>
                  <a:srgbClr val="FF0000"/>
                </a:solidFill>
              </a:rPr>
              <a:t>. by 17% and increased the </a:t>
            </a:r>
            <a:r>
              <a:rPr lang="en-GB" dirty="0" err="1">
                <a:solidFill>
                  <a:srgbClr val="FF0000"/>
                </a:solidFill>
              </a:rPr>
              <a:t>precip</a:t>
            </a:r>
            <a:r>
              <a:rPr lang="en-GB" dirty="0">
                <a:solidFill>
                  <a:srgbClr val="FF0000"/>
                </a:solidFill>
              </a:rPr>
              <a:t>. area for all thresholds less up to 60 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D57C5E-0672-494D-841A-49FEB19AA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68" y="6337797"/>
            <a:ext cx="8839200" cy="46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5AAFA5-2045-4678-A504-702DFC606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465" y="1633134"/>
            <a:ext cx="6334125" cy="1962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00815B-1274-4605-9F9D-4E427AE6C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283" y="1602838"/>
            <a:ext cx="16859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4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B2A9-474A-48F6-934E-867E508FFD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2483" y="197206"/>
            <a:ext cx="1016318" cy="92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 GM 2024,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Offenbach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84C6F0-29CC-491A-801A-A58442DF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15" y="-513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Summary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AC813-5851-4829-82BB-5C973740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97186"/>
            <a:ext cx="10279703" cy="4351338"/>
          </a:xfrm>
        </p:spPr>
        <p:txBody>
          <a:bodyPr/>
          <a:lstStyle/>
          <a:p>
            <a:r>
              <a:rPr lang="en-US" dirty="0"/>
              <a:t>The 2 cases indicate that the new tuning does the trick</a:t>
            </a:r>
          </a:p>
          <a:p>
            <a:r>
              <a:rPr lang="en-US" dirty="0"/>
              <a:t>Improvement of the intercept parameter N0 tuning</a:t>
            </a:r>
          </a:p>
          <a:p>
            <a:r>
              <a:rPr lang="en-US" dirty="0"/>
              <a:t>More verification should be done.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E96D-25CF-4D5D-B6BF-81929073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5040-DEFC-416B-B3A5-17D68713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913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 GM 2024,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Offenbach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E98F9-9A6E-4382-B4A1-8BB6D1ADB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635" y="1568490"/>
            <a:ext cx="3743325" cy="509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9ACCE6-2DE3-4330-B92C-964A350F7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75" y="1603871"/>
            <a:ext cx="3933825" cy="5010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48E6FF-7BAD-4E31-BADE-BF70E94A0DD2}"/>
              </a:ext>
            </a:extLst>
          </p:cNvPr>
          <p:cNvSpPr txBox="1"/>
          <p:nvPr/>
        </p:nvSpPr>
        <p:spPr>
          <a:xfrm>
            <a:off x="249057" y="1262317"/>
            <a:ext cx="3655125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 climatology on a smaller domain, 00Z runs using 6-30 hour lead time for 2019-2022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results for the median and average from 27.5x27.5 km area around each rain gauge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 has a negative overall bias.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 the coast larger biases and RMSE.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1C8FF9-3EA1-479D-A282-DA18581F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90" y="-59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ICON precipitation verification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4 years hourly data vs. 135 rain gauges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90231E-F33A-4ADA-9BF4-4EC00478A1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16706-65CE-4DE2-B2E4-C017B4AEB9D3}"/>
              </a:ext>
            </a:extLst>
          </p:cNvPr>
          <p:cNvSpPr txBox="1"/>
          <p:nvPr/>
        </p:nvSpPr>
        <p:spPr>
          <a:xfrm>
            <a:off x="8919247" y="1522571"/>
            <a:ext cx="1890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Nearest point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C66958-8E91-4F4F-88C0-FB5FED5A5354}"/>
              </a:ext>
            </a:extLst>
          </p:cNvPr>
          <p:cNvSpPr txBox="1"/>
          <p:nvPr/>
        </p:nvSpPr>
        <p:spPr>
          <a:xfrm>
            <a:off x="4630192" y="1499920"/>
            <a:ext cx="2055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Nearest point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RMSE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2FF3C67-C40E-4549-8FDC-020B927B3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43" y="435647"/>
            <a:ext cx="9633527" cy="6422352"/>
          </a:xfrm>
          <a:prstGeom prst="rect">
            <a:avLst/>
          </a:prstGeom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B2A9-474A-48F6-934E-867E508FFD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5680" y="5785098"/>
            <a:ext cx="1016318" cy="92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 GM 2024,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Offenbach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91A7A-165B-416E-85FC-03C5A9F709F6}"/>
              </a:ext>
            </a:extLst>
          </p:cNvPr>
          <p:cNvSpPr txBox="1"/>
          <p:nvPr/>
        </p:nvSpPr>
        <p:spPr>
          <a:xfrm>
            <a:off x="6829678" y="3232419"/>
            <a:ext cx="5897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3DAFD8-AE26-46EE-94A6-8A7709E52144}"/>
              </a:ext>
            </a:extLst>
          </p:cNvPr>
          <p:cNvSpPr txBox="1"/>
          <p:nvPr/>
        </p:nvSpPr>
        <p:spPr>
          <a:xfrm>
            <a:off x="7983487" y="5132807"/>
            <a:ext cx="5870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3DA00F-7B65-4AC3-BA09-21FC50DADE48}"/>
              </a:ext>
            </a:extLst>
          </p:cNvPr>
          <p:cNvSpPr txBox="1"/>
          <p:nvPr/>
        </p:nvSpPr>
        <p:spPr>
          <a:xfrm>
            <a:off x="7585488" y="5502139"/>
            <a:ext cx="5870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07992-5484-4365-A527-21EA1C056D01}"/>
              </a:ext>
            </a:extLst>
          </p:cNvPr>
          <p:cNvSpPr txBox="1"/>
          <p:nvPr/>
        </p:nvSpPr>
        <p:spPr>
          <a:xfrm>
            <a:off x="6611586" y="3603531"/>
            <a:ext cx="9008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13F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nearest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2E13F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7C60F-7737-49BB-B13C-1456DC8550C3}"/>
              </a:ext>
            </a:extLst>
          </p:cNvPr>
          <p:cNvSpPr txBox="1"/>
          <p:nvPr/>
        </p:nvSpPr>
        <p:spPr>
          <a:xfrm>
            <a:off x="9992539" y="1197259"/>
            <a:ext cx="5538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682F2B-8E26-4490-9D8A-6AF8FCC5F543}"/>
              </a:ext>
            </a:extLst>
          </p:cNvPr>
          <p:cNvSpPr txBox="1"/>
          <p:nvPr/>
        </p:nvSpPr>
        <p:spPr>
          <a:xfrm>
            <a:off x="9987921" y="1469051"/>
            <a:ext cx="14870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13F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Nearest point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2E13F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2FE10F-E528-4351-882F-93E472D2B122}"/>
              </a:ext>
            </a:extLst>
          </p:cNvPr>
          <p:cNvSpPr txBox="1"/>
          <p:nvPr/>
        </p:nvSpPr>
        <p:spPr>
          <a:xfrm>
            <a:off x="7296312" y="5317473"/>
            <a:ext cx="5538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ADF3E-5FBE-48FB-97CE-3F0EB4497783}"/>
              </a:ext>
            </a:extLst>
          </p:cNvPr>
          <p:cNvCxnSpPr/>
          <p:nvPr/>
        </p:nvCxnSpPr>
        <p:spPr>
          <a:xfrm>
            <a:off x="6042291" y="1015341"/>
            <a:ext cx="119270" cy="5218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12D06C-267E-488D-AFDE-FB360A6D2E7A}"/>
              </a:ext>
            </a:extLst>
          </p:cNvPr>
          <p:cNvSpPr txBox="1"/>
          <p:nvPr/>
        </p:nvSpPr>
        <p:spPr>
          <a:xfrm>
            <a:off x="5292991" y="1494839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4-5 mm/hour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72250A-EB58-46B6-859D-5B2E40E13F07}"/>
              </a:ext>
            </a:extLst>
          </p:cNvPr>
          <p:cNvSpPr txBox="1"/>
          <p:nvPr/>
        </p:nvSpPr>
        <p:spPr>
          <a:xfrm>
            <a:off x="4500820" y="1941334"/>
            <a:ext cx="140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Missing rains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75D8EB-968D-4223-A347-5D0B7B77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51" y="-56553"/>
            <a:ext cx="9143406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Precip</a:t>
            </a:r>
            <a:r>
              <a:rPr lang="en-US" dirty="0">
                <a:solidFill>
                  <a:srgbClr val="FF0000"/>
                </a:solidFill>
              </a:rPr>
              <a:t>. Distribution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27.5x27.5 km around Bet Dagan gauge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EB5324-5E8B-408D-B70A-F66893FE2F38}"/>
              </a:ext>
            </a:extLst>
          </p:cNvPr>
          <p:cNvCxnSpPr/>
          <p:nvPr/>
        </p:nvCxnSpPr>
        <p:spPr>
          <a:xfrm flipH="1">
            <a:off x="4814763" y="2436771"/>
            <a:ext cx="12300" cy="23786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Picture" r:id="rId3" imgW="851026" imgH="896293" progId="Word.Picture.8">
                  <p:embed/>
                </p:oleObj>
              </mc:Choice>
              <mc:Fallback>
                <p:oleObj name="Picture" r:id="rId3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B2A9-474A-48F6-934E-867E508FFD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5680" y="5785098"/>
            <a:ext cx="1016318" cy="920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 GM 2024,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Offenbach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pic>
        <p:nvPicPr>
          <p:cNvPr id="10" name="Picture 2" descr="http://tildas:7776/~alon/radar/20200121/radar_06.png">
            <a:extLst>
              <a:ext uri="{FF2B5EF4-FFF2-40B4-BE49-F238E27FC236}">
                <a16:creationId xmlns:a16="http://schemas.microsoft.com/office/drawing/2014/main" id="{BC3C3058-B190-4F69-9C39-86D30E77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77" y="1197967"/>
            <a:ext cx="5911284" cy="591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ildas:7776/~alon/pfc_new/2020/01/20/12/I3_18_6h.png">
            <a:extLst>
              <a:ext uri="{FF2B5EF4-FFF2-40B4-BE49-F238E27FC236}">
                <a16:creationId xmlns:a16="http://schemas.microsoft.com/office/drawing/2014/main" id="{39DFFDCB-ACC0-4C1E-8E99-0E40896D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07" y="1784148"/>
            <a:ext cx="6568093" cy="50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DF04D-F621-4121-BB13-52B60E2C4F1B}"/>
              </a:ext>
            </a:extLst>
          </p:cNvPr>
          <p:cNvSpPr txBox="1"/>
          <p:nvPr/>
        </p:nvSpPr>
        <p:spPr>
          <a:xfrm>
            <a:off x="3266031" y="150637"/>
            <a:ext cx="7065653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Although max values are in good agreement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there are may white areas in the ICON forecast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81A93-D515-465D-A0C3-6D7AE87E5229}"/>
              </a:ext>
            </a:extLst>
          </p:cNvPr>
          <p:cNvSpPr txBox="1"/>
          <p:nvPr/>
        </p:nvSpPr>
        <p:spPr>
          <a:xfrm>
            <a:off x="8082763" y="1359893"/>
            <a:ext cx="146867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 forecast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9F0A7-3149-4FED-A936-5F373341227A}"/>
              </a:ext>
            </a:extLst>
          </p:cNvPr>
          <p:cNvSpPr txBox="1"/>
          <p:nvPr/>
        </p:nvSpPr>
        <p:spPr>
          <a:xfrm>
            <a:off x="77563" y="1638578"/>
            <a:ext cx="1927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Radar + rain gauge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2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AF5EF7-AD1A-4F56-BA18-577C126B2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38" y="1519652"/>
            <a:ext cx="5004163" cy="5377808"/>
          </a:xfrm>
          <a:prstGeom prst="rect">
            <a:avLst/>
          </a:prstGeom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99F1EF2-795F-446E-BE79-7C1A160B2D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55680" y="0"/>
          <a:ext cx="1036320" cy="108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Picture" r:id="rId4" imgW="851026" imgH="896293" progId="Word.Picture.8">
                  <p:embed/>
                </p:oleObj>
              </mc:Choice>
              <mc:Fallback>
                <p:oleObj name="Picture" r:id="rId4" imgW="851026" imgH="896293" progId="Word.Pictur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99F1EF2-795F-446E-BE79-7C1A160B2D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680" y="0"/>
                        <a:ext cx="1036320" cy="108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1161BE4F-975E-405F-AB70-E7A64CAE79BC}"/>
              </a:ext>
            </a:extLst>
          </p:cNvPr>
          <p:cNvSpPr/>
          <p:nvPr/>
        </p:nvSpPr>
        <p:spPr>
          <a:xfrm flipV="1">
            <a:off x="0" y="1143000"/>
            <a:ext cx="12120880" cy="5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7D02A-8481-4623-A7B2-B48F84191497}"/>
              </a:ext>
            </a:extLst>
          </p:cNvPr>
          <p:cNvSpPr txBox="1">
            <a:spLocks/>
          </p:cNvSpPr>
          <p:nvPr/>
        </p:nvSpPr>
        <p:spPr>
          <a:xfrm>
            <a:off x="802640" y="1815644"/>
            <a:ext cx="10515600" cy="4586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E50FD-EAD2-4A84-A042-6AFD4D5908FA}"/>
              </a:ext>
            </a:extLst>
          </p:cNvPr>
          <p:cNvSpPr txBox="1"/>
          <p:nvPr/>
        </p:nvSpPr>
        <p:spPr>
          <a:xfrm>
            <a:off x="5128801" y="6588695"/>
            <a:ext cx="18582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 GM 2024,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Offenbach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8E5A-EA5C-458E-AF3D-B7AC6A44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-5130"/>
            <a:ext cx="2635995" cy="6039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84C6F0-29CC-491A-801A-A58442DF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497" y="-52898"/>
            <a:ext cx="5004164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ICON-CLM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AC813-5851-4829-82BB-5C973740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1397186"/>
            <a:ext cx="7106226" cy="4351338"/>
          </a:xfrm>
        </p:spPr>
        <p:txBody>
          <a:bodyPr/>
          <a:lstStyle/>
          <a:p>
            <a:r>
              <a:rPr lang="en-US" dirty="0"/>
              <a:t>ICON-CLM (2.5 km) also indicates a negative bias.</a:t>
            </a:r>
          </a:p>
          <a:p>
            <a:endParaRPr lang="en-US" dirty="0"/>
          </a:p>
          <a:p>
            <a:r>
              <a:rPr lang="en-US" dirty="0"/>
              <a:t>How to fill the precipitation gap between convective cells and enhance the lower precipitation rates?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900000" y="1202294"/>
            <a:ext cx="10256040" cy="26730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DejaVu Sans"/>
              </a:rPr>
              <a:t> ICON</a:t>
            </a:r>
            <a:endParaRPr kumimoji="0" lang="de-DE" sz="4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</a:rPr>
              <a:t>Modifications of the (1Mom) graupel scheme and the saturation adjustment to improve the precipitation characteristics in ICON-D2</a:t>
            </a:r>
            <a:endParaRPr kumimoji="0" lang="de-DE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744920" y="4691452"/>
            <a:ext cx="8404200" cy="113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52440" marR="0" lvl="0" indent="-333000" algn="ct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800" b="1" i="0" u="none" strike="noStrike" kern="1200" cap="none" spc="-1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DejaVu Sans"/>
              </a:rPr>
              <a:t>Günther Zängl, Alberto de Lozar, Axel Seifert</a:t>
            </a:r>
            <a:endParaRPr kumimoji="0" lang="de-DE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52440" marR="0" lvl="0" indent="-333000" algn="ctr" defTabSz="914400" rtl="0" eaLnBrk="1" fontAlgn="auto" latinLnBrk="0" hangingPunct="1">
              <a:lnSpc>
                <a:spcPct val="100000"/>
              </a:lnSpc>
              <a:spcBef>
                <a:spcPts val="96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800" b="1" i="0" u="none" strike="noStrike" kern="1200" cap="none" spc="-1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</a:rPr>
              <a:t>routine meeting, </a:t>
            </a:r>
            <a:r>
              <a:rPr kumimoji="0" lang="de-DE" sz="2800" b="1" i="0" u="none" strike="noStrike" kern="1200" cap="none" spc="-1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DejaVu Sans"/>
              </a:rPr>
              <a:t>26.11.24</a:t>
            </a:r>
            <a:endParaRPr kumimoji="0" lang="de-DE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52440" marR="0" lvl="0" indent="-33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_0"/>
          <p:cNvSpPr/>
          <p:nvPr/>
        </p:nvSpPr>
        <p:spPr>
          <a:xfrm>
            <a:off x="2305440" y="263320"/>
            <a:ext cx="6104520" cy="48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Measures</a:t>
            </a:r>
            <a:endParaRPr kumimoji="0" lang="de-DE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5" name="CustomShape 2_1"/>
          <p:cNvSpPr/>
          <p:nvPr/>
        </p:nvSpPr>
        <p:spPr>
          <a:xfrm>
            <a:off x="251640" y="1120880"/>
            <a:ext cx="11624400" cy="498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343080" marR="0" lvl="0" indent="-32796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</a:rPr>
              <a:t>Modification of the saturation adjustment (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</a:rPr>
              <a:t>satad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</a:rPr>
              <a:t>), which allows a supersaturation of up to 0.005*w in updrafts (i.e. 5% at 10 m/s). This is additionally limited to </a:t>
            </a:r>
            <a:r>
              <a:rPr kumimoji="0" lang="en-US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</a:rPr>
              <a:t>limfac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</a:rPr>
              <a:t>*QC/QV so that cloud formation also starts at the saturation point in updrafts:</a:t>
            </a:r>
          </a:p>
          <a:p>
            <a:pPr marL="343080" marR="0" lvl="0" indent="-327960" algn="ct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tune_supsat_limfac = 2.0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343080" marR="0" lvl="0" indent="-32796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Corresponding adjustment in the LHN (controlled by the same switch; important!)</a:t>
            </a:r>
          </a:p>
          <a:p>
            <a:pPr marL="343080" marR="0" lvl="0" indent="-32796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Variable ‘rain_n0_factor’ with transition range between 1 and 3 g/kg (QR)</a:t>
            </a:r>
          </a:p>
          <a:p>
            <a:pPr marL="343080" marR="0" lvl="0" indent="-327960" algn="ct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DejaVu Sans"/>
              </a:rPr>
              <a:t>lvariable_rain_n0 = .true</a:t>
            </a: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    (namelist parameter)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3080" marR="0" lvl="0" indent="-32796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</a:rPr>
              <a:t>Halving the snow-sleet conversion term by rimming</a:t>
            </a:r>
          </a:p>
          <a:p>
            <a:pPr marL="343080" marR="0" lvl="0" indent="-327960" algn="ct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tune_zcsg = 0.25 (default 0.5)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343080" marR="0" lvl="0" indent="-32796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</a:rPr>
              <a:t>Consideration of the T-dependence of the phase transformation heats in microphysics</a:t>
            </a:r>
          </a:p>
          <a:p>
            <a:pPr marL="343080" marR="0" lvl="0" indent="-327960" algn="ct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ithermo_water = 1 (i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RUC operational) (namelist parameter)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343080" marR="0" lvl="0" indent="-32796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</a:rPr>
              <a:t>Halving the subscale term for CLC diagnostics in ice clouds</a:t>
            </a:r>
          </a:p>
          <a:p>
            <a:pPr marL="343080" marR="0" lvl="0" indent="-327960" algn="r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6B9DC"/>
              </a:buClr>
              <a:buSzTx/>
              <a:buFont typeface="Wingdings" charset="2"/>
              <a:buChar char=""/>
              <a:tabLst/>
              <a:defRPr/>
            </a:pP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tune_sgsclifac = 0.5 (in RUC und ICON-global 0; </a:t>
            </a: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</a:rPr>
              <a:t>no impact on precipitation</a:t>
            </a:r>
            <a:r>
              <a:rPr kumimoji="0" lang="de-DE" sz="2000" b="1" i="0" u="none" strike="noStrike" kern="1200" cap="none" spc="-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Arial"/>
                <a:ea typeface="굴림"/>
              </a:rPr>
              <a:t> 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48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4BD6-56DC-43A5-8F1D-161F0CF4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IMS experiment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7EF69-3A7C-46B7-B13E-03296693B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75717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Compare org configuration at IMS to the new configuration with:</a:t>
            </a:r>
          </a:p>
          <a:p>
            <a:r>
              <a:rPr lang="en-US" dirty="0"/>
              <a:t>At granules/microphysics_1mom_schemes/gscp_graupel.f90 lines 622 &amp; 646:</a:t>
            </a:r>
          </a:p>
          <a:p>
            <a:r>
              <a:rPr lang="en-GB" b="1" spc="-1" dirty="0">
                <a:solidFill>
                  <a:srgbClr val="7030A0"/>
                </a:solidFill>
                <a:latin typeface="Arial"/>
              </a:rPr>
              <a:t>lvariable_rain_n0 = .true. </a:t>
            </a:r>
            <a:r>
              <a:rPr lang="de-DE" spc="-1" dirty="0"/>
              <a:t>(namelist parameter) --&gt;</a:t>
            </a:r>
            <a:endParaRPr lang="en-GB" b="1" spc="-1" dirty="0">
              <a:solidFill>
                <a:srgbClr val="7030A0"/>
              </a:solidFill>
              <a:latin typeface="Arial"/>
            </a:endParaRPr>
          </a:p>
          <a:p>
            <a:pPr marL="0" indent="0">
              <a:buNone/>
            </a:pPr>
            <a:r>
              <a:rPr lang="en-GB" b="1" spc="-1" dirty="0">
                <a:solidFill>
                  <a:srgbClr val="7030A0"/>
                </a:solidFill>
                <a:latin typeface="Arial"/>
              </a:rPr>
              <a:t>   log_n0fac</a:t>
            </a:r>
            <a:r>
              <a:rPr lang="en-GB" dirty="0"/>
              <a:t>  = LOG(MIN(</a:t>
            </a:r>
            <a:r>
              <a:rPr lang="en-GB" b="1" dirty="0"/>
              <a:t>0.005_wp</a:t>
            </a:r>
            <a:r>
              <a:rPr lang="en-GB" dirty="0"/>
              <a:t>,MAX(</a:t>
            </a:r>
            <a:r>
              <a:rPr lang="en-GB" b="1" dirty="0"/>
              <a:t>64.0_wp</a:t>
            </a:r>
            <a:r>
              <a:rPr lang="en-GB" dirty="0"/>
              <a:t>,(</a:t>
            </a:r>
            <a:r>
              <a:rPr lang="en-GB" b="1" dirty="0"/>
              <a:t>10.e2_wp</a:t>
            </a:r>
            <a:r>
              <a:rPr lang="en-GB" dirty="0"/>
              <a:t>*</a:t>
            </a:r>
            <a:r>
              <a:rPr lang="en-GB" dirty="0" err="1"/>
              <a:t>qr</a:t>
            </a:r>
            <a:r>
              <a:rPr lang="en-GB" dirty="0"/>
              <a:t>(</a:t>
            </a:r>
            <a:r>
              <a:rPr lang="en-GB" dirty="0" err="1"/>
              <a:t>iv,k</a:t>
            </a:r>
            <a:r>
              <a:rPr lang="en-GB" dirty="0"/>
              <a:t>))**2)))</a:t>
            </a:r>
          </a:p>
          <a:p>
            <a:pPr lvl="1"/>
            <a:r>
              <a:rPr lang="en-GB" dirty="0"/>
              <a:t>rain_n0_factor = 64	</a:t>
            </a:r>
          </a:p>
          <a:p>
            <a:r>
              <a:rPr lang="en-GB" b="1" spc="-1" dirty="0" err="1">
                <a:solidFill>
                  <a:srgbClr val="7030A0"/>
                </a:solidFill>
                <a:latin typeface="Arial"/>
              </a:rPr>
              <a:t>tune_supsat_limfac</a:t>
            </a:r>
            <a:r>
              <a:rPr lang="en-GB" b="1" spc="-1" dirty="0">
                <a:solidFill>
                  <a:srgbClr val="7030A0"/>
                </a:solidFill>
                <a:latin typeface="Arial"/>
              </a:rPr>
              <a:t> = 2.0 </a:t>
            </a:r>
            <a:r>
              <a:rPr lang="en-US" dirty="0"/>
              <a:t>Limit supersaturation in saturation adjustment</a:t>
            </a:r>
            <a:endParaRPr lang="en-GB" dirty="0"/>
          </a:p>
          <a:p>
            <a:r>
              <a:rPr lang="en-GB" b="1" spc="-1" dirty="0" err="1">
                <a:solidFill>
                  <a:srgbClr val="7030A0"/>
                </a:solidFill>
                <a:latin typeface="Arial"/>
              </a:rPr>
              <a:t>tune_zcsg</a:t>
            </a:r>
            <a:r>
              <a:rPr lang="en-GB" b="1" spc="-1" dirty="0">
                <a:solidFill>
                  <a:srgbClr val="7030A0"/>
                </a:solidFill>
                <a:latin typeface="Arial"/>
              </a:rPr>
              <a:t> = 0.25</a:t>
            </a:r>
          </a:p>
          <a:p>
            <a:r>
              <a:rPr lang="de-DE" b="1" spc="-1" dirty="0">
                <a:solidFill>
                  <a:srgbClr val="7030A0"/>
                </a:solidFill>
                <a:latin typeface="Arial"/>
              </a:rPr>
              <a:t>ithermo_water = 1 </a:t>
            </a:r>
            <a:r>
              <a:rPr lang="de-DE" spc="-1" dirty="0">
                <a:latin typeface="Arial"/>
              </a:rPr>
              <a:t>(i</a:t>
            </a:r>
            <a:r>
              <a:rPr lang="en-US" spc="-1" dirty="0">
                <a:latin typeface="Arial"/>
              </a:rPr>
              <a:t>n</a:t>
            </a:r>
            <a:r>
              <a:rPr lang="de-DE" spc="-1" dirty="0">
                <a:latin typeface="Arial"/>
              </a:rPr>
              <a:t> RUC operational) </a:t>
            </a:r>
            <a:r>
              <a:rPr lang="de-DE" spc="-1" dirty="0"/>
              <a:t>(namelist parameter)</a:t>
            </a:r>
            <a:endParaRPr lang="en-GB" dirty="0"/>
          </a:p>
          <a:p>
            <a:r>
              <a:rPr lang="en-GB" b="1" spc="-1" dirty="0">
                <a:solidFill>
                  <a:srgbClr val="7030A0"/>
                </a:solidFill>
                <a:latin typeface="Arial"/>
              </a:rPr>
              <a:t>tune_v0_snow = 20 </a:t>
            </a:r>
          </a:p>
        </p:txBody>
      </p:sp>
    </p:spTree>
    <p:extLst>
      <p:ext uri="{BB962C8B-B14F-4D97-AF65-F5344CB8AC3E}">
        <p14:creationId xmlns:p14="http://schemas.microsoft.com/office/powerpoint/2010/main" val="150405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8C58-ACFB-4CFA-AA0B-7FE8B33E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F7256-2774-4389-A4FA-829611129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3240" cy="4351338"/>
          </a:xfrm>
        </p:spPr>
        <p:txBody>
          <a:bodyPr/>
          <a:lstStyle/>
          <a:p>
            <a:r>
              <a:rPr lang="en-US" dirty="0" err="1"/>
              <a:t>Tot_perc</a:t>
            </a:r>
            <a:r>
              <a:rPr lang="en-US" dirty="0"/>
              <a:t> sum for 48 hours </a:t>
            </a:r>
          </a:p>
          <a:p>
            <a:r>
              <a:rPr lang="en-US" dirty="0"/>
              <a:t>20.01.2020 12Z to</a:t>
            </a:r>
          </a:p>
          <a:p>
            <a:r>
              <a:rPr lang="en-US" dirty="0"/>
              <a:t>22.01.2020 12Z</a:t>
            </a:r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BB209-3358-4849-B6DB-5B4F61D4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352425"/>
            <a:ext cx="71247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640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9960</TotalTime>
  <Words>627</Words>
  <Application>Microsoft Office PowerPoint</Application>
  <PresentationFormat>Widescreen</PresentationFormat>
  <Paragraphs>88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굴림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1_Office Theme</vt:lpstr>
      <vt:lpstr>Office Theme</vt:lpstr>
      <vt:lpstr>Picture</vt:lpstr>
      <vt:lpstr>PowerPoint Presentation</vt:lpstr>
      <vt:lpstr>ICON precipitation verification   4 years hourly data vs. 135 rain gauges </vt:lpstr>
      <vt:lpstr>Precip. Distribution  27.5x27.5 km around Bet Dagan gauge</vt:lpstr>
      <vt:lpstr>PowerPoint Presentation</vt:lpstr>
      <vt:lpstr>ICON-CLM</vt:lpstr>
      <vt:lpstr>PowerPoint Presentation</vt:lpstr>
      <vt:lpstr>PowerPoint Presentation</vt:lpstr>
      <vt:lpstr>IMS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Marsigli Chiara</dc:creator>
  <dc:description/>
  <cp:lastModifiedBy>Yoav Levi</cp:lastModifiedBy>
  <cp:revision>379</cp:revision>
  <dcterms:created xsi:type="dcterms:W3CDTF">2022-12-09T07:58:00Z</dcterms:created>
  <dcterms:modified xsi:type="dcterms:W3CDTF">2025-01-21T11:15:26Z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Breitbild</vt:lpwstr>
  </property>
  <property fmtid="{D5CDD505-2E9C-101B-9397-08002B2CF9AE}" pid="4" name="Slides">
    <vt:i4>16</vt:i4>
  </property>
</Properties>
</file>