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04" r:id="rId2"/>
    <p:sldId id="450" r:id="rId3"/>
    <p:sldId id="451" r:id="rId4"/>
    <p:sldId id="452" r:id="rId5"/>
    <p:sldId id="454" r:id="rId6"/>
    <p:sldId id="455" r:id="rId7"/>
    <p:sldId id="456" r:id="rId8"/>
    <p:sldId id="453" r:id="rId9"/>
  </p:sldIdLst>
  <p:sldSz cx="9144000" cy="5143500" type="screen16x9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">
          <p15:clr>
            <a:srgbClr val="A4A3A4"/>
          </p15:clr>
        </p15:guide>
        <p15:guide id="2" orient="horz" pos="2947">
          <p15:clr>
            <a:srgbClr val="A4A3A4"/>
          </p15:clr>
        </p15:guide>
        <p15:guide id="3" orient="horz" pos="3219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970" userDrawn="1">
          <p15:clr>
            <a:srgbClr val="A4A3A4"/>
          </p15:clr>
        </p15:guide>
        <p15:guide id="7" orient="horz" pos="429">
          <p15:clr>
            <a:srgbClr val="A4A3A4"/>
          </p15:clr>
        </p15:guide>
        <p15:guide id="8" orient="horz" pos="599">
          <p15:clr>
            <a:srgbClr val="A4A3A4"/>
          </p15:clr>
        </p15:guide>
        <p15:guide id="9" pos="2027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pos="5603">
          <p15:clr>
            <a:srgbClr val="A4A3A4"/>
          </p15:clr>
        </p15:guide>
        <p15:guide id="12" pos="143" userDrawn="1">
          <p15:clr>
            <a:srgbClr val="A4A3A4"/>
          </p15:clr>
        </p15:guide>
        <p15:guide id="13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E748"/>
    <a:srgbClr val="FF0000"/>
    <a:srgbClr val="FB3B3B"/>
    <a:srgbClr val="00DE00"/>
    <a:srgbClr val="96B9DC"/>
    <a:srgbClr val="C1DCF2"/>
    <a:srgbClr val="FFCC99"/>
    <a:srgbClr val="FFFFCC"/>
    <a:srgbClr val="FF6600"/>
    <a:srgbClr val="C6F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8928" autoAdjust="0"/>
  </p:normalViewPr>
  <p:slideViewPr>
    <p:cSldViewPr>
      <p:cViewPr varScale="1">
        <p:scale>
          <a:sx n="139" d="100"/>
          <a:sy n="139" d="100"/>
        </p:scale>
        <p:origin x="138" y="180"/>
      </p:cViewPr>
      <p:guideLst>
        <p:guide orient="horz" pos="89"/>
        <p:guide orient="horz" pos="2947"/>
        <p:guide orient="horz" pos="3219"/>
        <p:guide orient="horz" pos="758"/>
        <p:guide orient="horz" pos="3049"/>
        <p:guide orient="horz" pos="970"/>
        <p:guide orient="horz" pos="429"/>
        <p:guide orient="horz" pos="599"/>
        <p:guide pos="2027"/>
        <p:guide pos="295"/>
        <p:guide pos="5603"/>
        <p:guide pos="143"/>
        <p:guide pos="54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92" y="-9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0640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t" anchorCtr="0" compatLnSpc="1">
            <a:prstTxWarp prst="textNoShape">
              <a:avLst/>
            </a:prstTxWarp>
          </a:bodyPr>
          <a:lstStyle>
            <a:lvl1pPr defTabSz="95194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763" y="0"/>
            <a:ext cx="3080640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t" anchorCtr="0" compatLnSpc="1">
            <a:prstTxWarp prst="textNoShape">
              <a:avLst/>
            </a:prstTxWarp>
          </a:bodyPr>
          <a:lstStyle>
            <a:lvl1pPr algn="r" defTabSz="95194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39"/>
            <a:ext cx="3080640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b" anchorCtr="0" compatLnSpc="1">
            <a:prstTxWarp prst="textNoShape">
              <a:avLst/>
            </a:prstTxWarp>
          </a:bodyPr>
          <a:lstStyle>
            <a:lvl1pPr defTabSz="95194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763" y="9723539"/>
            <a:ext cx="3080640" cy="5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b" anchorCtr="0" compatLnSpc="1">
            <a:prstTxWarp prst="textNoShape">
              <a:avLst/>
            </a:prstTxWarp>
          </a:bodyPr>
          <a:lstStyle>
            <a:lvl1pPr algn="r" defTabSz="951940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D764624-6DB3-4F3D-835B-B55F2D9059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3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0640" cy="4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t" anchorCtr="0" compatLnSpc="1">
            <a:prstTxWarp prst="textNoShape">
              <a:avLst/>
            </a:prstTxWarp>
          </a:bodyPr>
          <a:lstStyle>
            <a:lvl1pPr defTabSz="95194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23" y="0"/>
            <a:ext cx="3080640" cy="4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t" anchorCtr="0" compatLnSpc="1">
            <a:prstTxWarp prst="textNoShape">
              <a:avLst/>
            </a:prstTxWarp>
          </a:bodyPr>
          <a:lstStyle>
            <a:lvl1pPr algn="r" defTabSz="95194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200" y="803275"/>
            <a:ext cx="66992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63" y="4891255"/>
            <a:ext cx="5208540" cy="457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5521"/>
            <a:ext cx="3080640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b" anchorCtr="0" compatLnSpc="1">
            <a:prstTxWarp prst="textNoShape">
              <a:avLst/>
            </a:prstTxWarp>
          </a:bodyPr>
          <a:lstStyle>
            <a:lvl1pPr defTabSz="95194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23" y="9705521"/>
            <a:ext cx="3080640" cy="56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88" tIns="47595" rIns="95188" bIns="47595" numCol="1" anchor="b" anchorCtr="0" compatLnSpc="1">
            <a:prstTxWarp prst="textNoShape">
              <a:avLst/>
            </a:prstTxWarp>
          </a:bodyPr>
          <a:lstStyle>
            <a:lvl1pPr algn="r" defTabSz="95194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E40ACA-FB46-4A38-8D0F-30C2DE182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8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3200" y="803275"/>
            <a:ext cx="6699250" cy="3768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62" indent="-177862">
              <a:buFontTx/>
              <a:buChar char="-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40ACA-FB46-4A38-8D0F-30C2DE18294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56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40ACA-FB46-4A38-8D0F-30C2DE18294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6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40ACA-FB46-4A38-8D0F-30C2DE18294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686"/>
            <a:ext cx="2085754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677466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5" y="4080273"/>
            <a:ext cx="8207375" cy="673894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7251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36A9-66AC-44AE-963F-20C1E819B5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9799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DBCD-F7EC-4149-9886-EA4CFDDDAA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1193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9F80-8152-4764-A4FC-709B032AF0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5156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0" y="897732"/>
            <a:ext cx="8353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0" y="1379935"/>
            <a:ext cx="83534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8" y="4763691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04173"/>
            <a:ext cx="446088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686"/>
            <a:ext cx="2085754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677466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6" y="4786313"/>
            <a:ext cx="465139" cy="1619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B0085255-C569-4966-87A7-F933F70B85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1" r:id="rId2"/>
    <p:sldLayoutId id="2147483873" r:id="rId3"/>
    <p:sldLayoutId id="2147483874" r:id="rId4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ctrTitle"/>
          </p:nvPr>
        </p:nvSpPr>
        <p:spPr>
          <a:xfrm>
            <a:off x="244679" y="735546"/>
            <a:ext cx="8654643" cy="1764196"/>
          </a:xfrm>
        </p:spPr>
        <p:txBody>
          <a:bodyPr anchor="ctr"/>
          <a:lstStyle/>
          <a:p>
            <a:r>
              <a:rPr lang="en-GB" altLang="de-DE" sz="3200" dirty="0" smtClean="0"/>
              <a:t>Change of methodology in LHN</a:t>
            </a:r>
            <a:br>
              <a:rPr lang="en-GB" altLang="de-DE" sz="3200" dirty="0" smtClean="0"/>
            </a:br>
            <a:r>
              <a:rPr lang="en-GB" altLang="de-DE" sz="3200" dirty="0" smtClean="0"/>
              <a:t>for ILAM at DWD</a:t>
            </a:r>
            <a:endParaRPr lang="en-GB" altLang="de-DE" sz="32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0" y="3675677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u="sng" dirty="0" smtClean="0">
                <a:solidFill>
                  <a:srgbClr val="000000"/>
                </a:solidFill>
              </a:rPr>
              <a:t>Klaus Stephan</a:t>
            </a:r>
            <a:endParaRPr lang="de-DE" altLang="de-DE" b="1" dirty="0"/>
          </a:p>
        </p:txBody>
      </p:sp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0" y="264375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/>
              <a:t>ICCARUS </a:t>
            </a:r>
            <a:r>
              <a:rPr lang="de-DE" altLang="de-DE" sz="2400" b="1" dirty="0" smtClean="0"/>
              <a:t>KENDA </a:t>
            </a:r>
            <a:r>
              <a:rPr lang="de-DE" altLang="de-DE" sz="2400" b="1" dirty="0" err="1" smtClean="0"/>
              <a:t>meeting</a:t>
            </a:r>
            <a:endParaRPr lang="de-DE" altLang="de-DE" sz="2400" b="1" dirty="0"/>
          </a:p>
        </p:txBody>
      </p:sp>
      <p:sp>
        <p:nvSpPr>
          <p:cNvPr id="5125" name="Rechteck 2"/>
          <p:cNvSpPr>
            <a:spLocks noChangeArrowheads="1"/>
          </p:cNvSpPr>
          <p:nvPr/>
        </p:nvSpPr>
        <p:spPr bwMode="auto">
          <a:xfrm>
            <a:off x="3483381" y="3177430"/>
            <a:ext cx="2177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b="1" dirty="0" smtClean="0"/>
              <a:t>11</a:t>
            </a:r>
            <a:r>
              <a:rPr lang="en-GB" altLang="de-DE" b="1" baseline="30000" dirty="0" smtClean="0"/>
              <a:t>th</a:t>
            </a:r>
            <a:r>
              <a:rPr lang="en-GB" altLang="de-DE" b="1" dirty="0" smtClean="0"/>
              <a:t> </a:t>
            </a:r>
            <a:r>
              <a:rPr lang="en-GB" altLang="de-DE" b="1" dirty="0"/>
              <a:t>of March </a:t>
            </a:r>
            <a:r>
              <a:rPr lang="en-GB" altLang="de-DE" b="1" dirty="0" smtClean="0"/>
              <a:t>2022</a:t>
            </a:r>
            <a:endParaRPr lang="en-GB" altLang="de-DE" b="1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44679" y="2571750"/>
            <a:ext cx="865464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2D4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LHN </a:t>
            </a:r>
            <a:r>
              <a:rPr lang="en-GB" dirty="0" err="1" smtClean="0"/>
              <a:t>normaly</a:t>
            </a:r>
            <a:r>
              <a:rPr lang="en-GB" dirty="0" smtClean="0"/>
              <a:t> stands for Latent Heat Nudging</a:t>
            </a:r>
          </a:p>
          <a:p>
            <a:pPr lvl="1"/>
            <a:r>
              <a:rPr lang="en-GB" dirty="0" smtClean="0"/>
              <a:t>Take </a:t>
            </a:r>
            <a:r>
              <a:rPr lang="en-GB" b="1" dirty="0" smtClean="0"/>
              <a:t>model latent heating profile </a:t>
            </a:r>
            <a:r>
              <a:rPr lang="en-GB" dirty="0" smtClean="0"/>
              <a:t>at every model grid point and calculate increment in T by scaling the profile with the ratio of observed over simulated precipitation rate. </a:t>
            </a:r>
          </a:p>
          <a:p>
            <a:pPr lvl="1"/>
            <a:r>
              <a:rPr lang="en-GB" dirty="0" smtClean="0"/>
              <a:t>Basic assumption is a </a:t>
            </a:r>
            <a:r>
              <a:rPr lang="en-GB" b="1" dirty="0" smtClean="0"/>
              <a:t>correlation between latent heat release and precipitation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works very well in the last years in COSMO when additionally an increment in QV is applied, to </a:t>
            </a:r>
            <a:r>
              <a:rPr lang="en-GB" b="1" dirty="0" smtClean="0"/>
              <a:t>remain relative humidity constant </a:t>
            </a:r>
            <a:r>
              <a:rPr lang="en-GB" dirty="0" smtClean="0"/>
              <a:t>(</a:t>
            </a:r>
            <a:r>
              <a:rPr lang="en-GB" dirty="0" err="1" smtClean="0"/>
              <a:t>lhn_hum_adj</a:t>
            </a:r>
            <a:r>
              <a:rPr lang="en-GB" dirty="0" smtClean="0"/>
              <a:t>=.true.)</a:t>
            </a:r>
            <a:endParaRPr lang="en-GB" dirty="0"/>
          </a:p>
          <a:p>
            <a:pPr marL="4318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9264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Bug fixing and retuning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90" y="1379935"/>
            <a:ext cx="8499473" cy="3238500"/>
          </a:xfrm>
        </p:spPr>
        <p:txBody>
          <a:bodyPr/>
          <a:lstStyle/>
          <a:p>
            <a:r>
              <a:rPr lang="en-GB" dirty="0" smtClean="0"/>
              <a:t>As a matter of fact, there was a </a:t>
            </a:r>
            <a:r>
              <a:rPr lang="en-GB" b="1" dirty="0" smtClean="0"/>
              <a:t>bug in model internal bright band detection</a:t>
            </a:r>
            <a:r>
              <a:rPr lang="en-GB" dirty="0" smtClean="0"/>
              <a:t>, we strongly need (and apply at least at DWD), applying it in warm seasons</a:t>
            </a:r>
          </a:p>
          <a:p>
            <a:r>
              <a:rPr lang="en-GB" dirty="0" smtClean="0"/>
              <a:t>Many of observation grid points showing high precipitation (i.e. in showers or thunderstorms) were rejected by bright band detection, as we found for instant in flash flood event 14</a:t>
            </a:r>
            <a:r>
              <a:rPr lang="en-GB" baseline="30000" dirty="0" smtClean="0"/>
              <a:t>th</a:t>
            </a:r>
            <a:r>
              <a:rPr lang="en-GB" dirty="0" smtClean="0"/>
              <a:t> of July 2021, shown is 16 UTC (1 hourly forecast)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r="10053" b="6486"/>
          <a:stretch/>
        </p:blipFill>
        <p:spPr>
          <a:xfrm>
            <a:off x="1107889" y="2987301"/>
            <a:ext cx="1853140" cy="21258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9996" b="4630"/>
          <a:stretch/>
        </p:blipFill>
        <p:spPr>
          <a:xfrm>
            <a:off x="3093769" y="2987301"/>
            <a:ext cx="1854312" cy="21767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8752" b="4630"/>
          <a:stretch/>
        </p:blipFill>
        <p:spPr>
          <a:xfrm>
            <a:off x="4996321" y="2987301"/>
            <a:ext cx="1879935" cy="217673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27091" y="30437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364941" y="304376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OLD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305355" y="304376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306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Retuning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Fixing the bug </a:t>
            </a:r>
            <a:r>
              <a:rPr lang="en-GB" b="1" dirty="0" smtClean="0"/>
              <a:t>needs to retune </a:t>
            </a:r>
            <a:r>
              <a:rPr lang="en-GB" dirty="0" smtClean="0"/>
              <a:t>the LHN setting. This </a:t>
            </a:r>
            <a:r>
              <a:rPr lang="en-GB" b="1" dirty="0" smtClean="0"/>
              <a:t>can be done </a:t>
            </a:r>
            <a:r>
              <a:rPr lang="en-GB" dirty="0" smtClean="0"/>
              <a:t>also </a:t>
            </a:r>
            <a:r>
              <a:rPr lang="en-GB" b="1" dirty="0" smtClean="0"/>
              <a:t>with</a:t>
            </a:r>
            <a:r>
              <a:rPr lang="en-GB" dirty="0" smtClean="0"/>
              <a:t> the </a:t>
            </a:r>
            <a:r>
              <a:rPr lang="en-GB" b="1" dirty="0" smtClean="0"/>
              <a:t>baseline methodology</a:t>
            </a:r>
            <a:r>
              <a:rPr lang="en-GB" dirty="0" smtClean="0"/>
              <a:t>. BUT trying to couple LHN with 2MomentPhysics we found, that using a new methodology shows good results. The same method was also shown best results when trying to apply LHN at ICON-EU (convection parameterization!)</a:t>
            </a:r>
          </a:p>
          <a:p>
            <a:r>
              <a:rPr lang="en-GB" dirty="0" smtClean="0"/>
              <a:t>What is the </a:t>
            </a:r>
            <a:r>
              <a:rPr lang="en-GB" b="1" dirty="0" smtClean="0"/>
              <a:t>new idea</a:t>
            </a:r>
            <a:r>
              <a:rPr lang="en-GB" dirty="0" smtClean="0"/>
              <a:t>: run the same procedure as in baseline, but set </a:t>
            </a:r>
            <a:r>
              <a:rPr lang="en-GB" b="1" dirty="0" smtClean="0"/>
              <a:t>T increment to zero </a:t>
            </a:r>
            <a:r>
              <a:rPr lang="en-GB" dirty="0" smtClean="0"/>
              <a:t>at the end of LHN scheme. </a:t>
            </a:r>
            <a:r>
              <a:rPr lang="en-GB" b="1" dirty="0" smtClean="0"/>
              <a:t>Only QV increments </a:t>
            </a:r>
            <a:r>
              <a:rPr lang="en-GB" dirty="0" smtClean="0"/>
              <a:t>are applied. </a:t>
            </a:r>
          </a:p>
          <a:p>
            <a:r>
              <a:rPr lang="en-GB" b="1" dirty="0" smtClean="0"/>
              <a:t>Please note</a:t>
            </a:r>
            <a:r>
              <a:rPr lang="en-GB" dirty="0" smtClean="0"/>
              <a:t>: different code in ICON and in COSMO concerning SATAD: It is </a:t>
            </a:r>
            <a:r>
              <a:rPr lang="en-GB" b="1" dirty="0" smtClean="0"/>
              <a:t>always</a:t>
            </a:r>
            <a:r>
              <a:rPr lang="en-GB" dirty="0" smtClean="0"/>
              <a:t> called after LHN in ICON but in COSMO only when </a:t>
            </a:r>
            <a:r>
              <a:rPr lang="en-GB" b="1" dirty="0" err="1" smtClean="0"/>
              <a:t>lhn_hum_adj</a:t>
            </a:r>
            <a:r>
              <a:rPr lang="en-GB" b="1" dirty="0" smtClean="0"/>
              <a:t> =.false. 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7701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7"/>
          <a:stretch>
            <a:fillRect/>
          </a:stretch>
        </p:blipFill>
        <p:spPr bwMode="auto">
          <a:xfrm>
            <a:off x="3343275" y="1131888"/>
            <a:ext cx="2735821" cy="30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b="17673"/>
          <a:stretch>
            <a:fillRect/>
          </a:stretch>
        </p:blipFill>
        <p:spPr bwMode="auto">
          <a:xfrm>
            <a:off x="471101" y="1131888"/>
            <a:ext cx="2734558" cy="244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9"/>
          <a:stretch>
            <a:fillRect/>
          </a:stretch>
        </p:blipFill>
        <p:spPr bwMode="auto">
          <a:xfrm>
            <a:off x="6398253" y="1111576"/>
            <a:ext cx="2737084" cy="30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15712" y="627854"/>
            <a:ext cx="1950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Treating by LHN</a:t>
            </a:r>
            <a:endParaRPr lang="en-GB" dirty="0"/>
          </a:p>
        </p:txBody>
      </p:sp>
      <p:sp>
        <p:nvSpPr>
          <p:cNvPr id="9" name="Rechteck 9"/>
          <p:cNvSpPr>
            <a:spLocks noChangeArrowheads="1"/>
          </p:cNvSpPr>
          <p:nvPr/>
        </p:nvSpPr>
        <p:spPr bwMode="auto">
          <a:xfrm>
            <a:off x="75287" y="3678264"/>
            <a:ext cx="3434043" cy="5070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255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255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255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255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255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de-DE"/>
          </a:p>
        </p:txBody>
      </p:sp>
      <p:sp>
        <p:nvSpPr>
          <p:cNvPr id="10" name="Textfeld 97"/>
          <p:cNvSpPr txBox="1">
            <a:spLocks noChangeArrowheads="1"/>
          </p:cNvSpPr>
          <p:nvPr/>
        </p:nvSpPr>
        <p:spPr bwMode="auto">
          <a:xfrm>
            <a:off x="73699" y="3703664"/>
            <a:ext cx="681515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100">
                <a:solidFill>
                  <a:srgbClr val="0000FF"/>
                </a:solidFill>
              </a:rPr>
              <a:t>no data</a:t>
            </a:r>
          </a:p>
        </p:txBody>
      </p:sp>
      <p:sp>
        <p:nvSpPr>
          <p:cNvPr id="11" name="Textfeld 98"/>
          <p:cNvSpPr txBox="1">
            <a:spLocks noChangeArrowheads="1"/>
          </p:cNvSpPr>
          <p:nvPr/>
        </p:nvSpPr>
        <p:spPr bwMode="auto">
          <a:xfrm>
            <a:off x="703938" y="3698903"/>
            <a:ext cx="69971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100">
                <a:solidFill>
                  <a:srgbClr val="00FCFF"/>
                </a:solidFill>
              </a:rPr>
              <a:t>tiny</a:t>
            </a:r>
            <a:br>
              <a:rPr lang="en-GB" altLang="de-DE" sz="1100">
                <a:solidFill>
                  <a:srgbClr val="00FCFF"/>
                </a:solidFill>
              </a:rPr>
            </a:br>
            <a:r>
              <a:rPr lang="en-GB" altLang="de-DE" sz="1100">
                <a:solidFill>
                  <a:srgbClr val="00FCFF"/>
                </a:solidFill>
              </a:rPr>
              <a:t>cooling/</a:t>
            </a:r>
          </a:p>
          <a:p>
            <a:pPr algn="ctr"/>
            <a:r>
              <a:rPr lang="en-GB" altLang="de-DE" sz="1100">
                <a:solidFill>
                  <a:srgbClr val="00FCFF"/>
                </a:solidFill>
              </a:rPr>
              <a:t>heating</a:t>
            </a:r>
          </a:p>
        </p:txBody>
      </p:sp>
      <p:sp>
        <p:nvSpPr>
          <p:cNvPr id="12" name="Textfeld 99"/>
          <p:cNvSpPr txBox="1">
            <a:spLocks noChangeArrowheads="1"/>
          </p:cNvSpPr>
          <p:nvPr/>
        </p:nvSpPr>
        <p:spPr bwMode="auto">
          <a:xfrm>
            <a:off x="1386563" y="3705252"/>
            <a:ext cx="656703" cy="2616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100">
                <a:solidFill>
                  <a:schemeClr val="bg1"/>
                </a:solidFill>
              </a:rPr>
              <a:t>cooling</a:t>
            </a:r>
          </a:p>
        </p:txBody>
      </p:sp>
      <p:sp>
        <p:nvSpPr>
          <p:cNvPr id="13" name="Textfeld 109"/>
          <p:cNvSpPr txBox="1">
            <a:spLocks noChangeArrowheads="1"/>
          </p:cNvSpPr>
          <p:nvPr/>
        </p:nvSpPr>
        <p:spPr bwMode="auto">
          <a:xfrm>
            <a:off x="2580363" y="3698902"/>
            <a:ext cx="850239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100">
                <a:solidFill>
                  <a:srgbClr val="FF2400"/>
                </a:solidFill>
              </a:rPr>
              <a:t>“artif” warming</a:t>
            </a:r>
          </a:p>
        </p:txBody>
      </p:sp>
      <p:sp>
        <p:nvSpPr>
          <p:cNvPr id="14" name="Textfeld 108"/>
          <p:cNvSpPr txBox="1">
            <a:spLocks noChangeArrowheads="1"/>
          </p:cNvSpPr>
          <p:nvPr/>
        </p:nvSpPr>
        <p:spPr bwMode="auto">
          <a:xfrm>
            <a:off x="1997751" y="3703664"/>
            <a:ext cx="784074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100">
                <a:solidFill>
                  <a:srgbClr val="FFFF15"/>
                </a:solidFill>
              </a:rPr>
              <a:t>warming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97684" y="416225"/>
            <a:ext cx="2269128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T tendency by LHN</a:t>
            </a:r>
          </a:p>
          <a:p>
            <a:pPr algn="ctr">
              <a:defRPr/>
            </a:pPr>
            <a:r>
              <a:rPr lang="en-GB" dirty="0"/>
              <a:t>in K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6450816" y="411469"/>
            <a:ext cx="2557319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QV increment by LHN</a:t>
            </a:r>
          </a:p>
          <a:p>
            <a:pPr algn="ctr">
              <a:defRPr/>
            </a:pPr>
            <a:r>
              <a:rPr lang="en-GB" dirty="0"/>
              <a:t>in g/kg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5309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6"/>
          <a:stretch>
            <a:fillRect/>
          </a:stretch>
        </p:blipFill>
        <p:spPr bwMode="auto">
          <a:xfrm>
            <a:off x="3222891" y="1507698"/>
            <a:ext cx="2751964" cy="30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/>
          <a:stretch>
            <a:fillRect/>
          </a:stretch>
        </p:blipFill>
        <p:spPr bwMode="auto">
          <a:xfrm>
            <a:off x="235860" y="1503998"/>
            <a:ext cx="2751964" cy="30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/>
          <a:stretch>
            <a:fillRect/>
          </a:stretch>
        </p:blipFill>
        <p:spPr bwMode="auto">
          <a:xfrm>
            <a:off x="6177744" y="1507698"/>
            <a:ext cx="2753235" cy="30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22627" y="496511"/>
            <a:ext cx="2698750" cy="70802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T with LHN</a:t>
            </a:r>
          </a:p>
          <a:p>
            <a:pPr algn="ctr">
              <a:defRPr/>
            </a:pPr>
            <a:r>
              <a:rPr lang="en-GB" dirty="0"/>
              <a:t>in K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184619" y="493397"/>
            <a:ext cx="2921000" cy="70802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QV with LHN</a:t>
            </a:r>
          </a:p>
          <a:p>
            <a:pPr algn="ctr">
              <a:defRPr/>
            </a:pPr>
            <a:r>
              <a:rPr lang="en-GB" dirty="0"/>
              <a:t>in g/kg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2536" y="497157"/>
            <a:ext cx="2935288" cy="70802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QC with LHN</a:t>
            </a:r>
          </a:p>
          <a:p>
            <a:pPr algn="ctr">
              <a:defRPr/>
            </a:pPr>
            <a:r>
              <a:rPr lang="en-GB" dirty="0"/>
              <a:t>in kg/kg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932766" y="4515966"/>
            <a:ext cx="5109156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 smtClean="0"/>
              <a:t>Changes by LHN after applying both increments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843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5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/>
          <a:stretch>
            <a:fillRect/>
          </a:stretch>
        </p:blipFill>
        <p:spPr bwMode="auto">
          <a:xfrm>
            <a:off x="3224903" y="1508638"/>
            <a:ext cx="2766632" cy="31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/>
          <a:stretch>
            <a:fillRect/>
          </a:stretch>
        </p:blipFill>
        <p:spPr bwMode="auto">
          <a:xfrm>
            <a:off x="233792" y="1498505"/>
            <a:ext cx="2766632" cy="31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/>
          <a:stretch>
            <a:fillRect/>
          </a:stretch>
        </p:blipFill>
        <p:spPr bwMode="auto">
          <a:xfrm>
            <a:off x="6157805" y="1498505"/>
            <a:ext cx="2766632" cy="312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224473" y="495573"/>
            <a:ext cx="2698750" cy="70802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T with LHN</a:t>
            </a:r>
          </a:p>
          <a:p>
            <a:pPr algn="ctr">
              <a:defRPr/>
            </a:pPr>
            <a:r>
              <a:rPr lang="en-GB" dirty="0"/>
              <a:t>in K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187504" y="495573"/>
            <a:ext cx="2921000" cy="70802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QV with LHN</a:t>
            </a:r>
          </a:p>
          <a:p>
            <a:pPr algn="ctr">
              <a:defRPr/>
            </a:pPr>
            <a:r>
              <a:rPr lang="en-GB" dirty="0"/>
              <a:t>in g/kg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49246" y="497160"/>
            <a:ext cx="2935288" cy="706438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Change of QC with LHN</a:t>
            </a:r>
          </a:p>
          <a:p>
            <a:pPr algn="ctr">
              <a:defRPr/>
            </a:pPr>
            <a:r>
              <a:rPr lang="en-GB" dirty="0"/>
              <a:t>in kg/kg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1984156" y="4515966"/>
            <a:ext cx="5468164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 smtClean="0"/>
              <a:t>Changes by LHN after applying only QV increments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1789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Applying QV increments only, will lead to similar results, when allowing a bit stronger forcing. So far no direct comparison was done, but several test with bug fix and retuning against operational baseline. Especially in winter, when bug fix will play a minor role, improvements against SYNOP are found.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516797"/>
            <a:ext cx="2984491" cy="25586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91" y="2516797"/>
            <a:ext cx="2977085" cy="25586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8313" y="35078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447095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PMSL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678318" y="32198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4572000" y="39385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572000" y="451770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739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Bildschirmpräsentation (16:9)</PresentationFormat>
  <Paragraphs>61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DWD Standard Master</vt:lpstr>
      <vt:lpstr>Change of methodology in LHN for ILAM at DWD</vt:lpstr>
      <vt:lpstr>Baseline</vt:lpstr>
      <vt:lpstr>Bug fixing and retuning</vt:lpstr>
      <vt:lpstr>Retuning</vt:lpstr>
      <vt:lpstr>PowerPoint-Präsentation</vt:lpstr>
      <vt:lpstr>PowerPoint-Präsentation</vt:lpstr>
      <vt:lpstr>PowerPoint-Präsentation</vt:lpstr>
      <vt:lpstr>Conclusion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Stephan Klaus</cp:lastModifiedBy>
  <cp:revision>2860</cp:revision>
  <cp:lastPrinted>2021-03-07T18:54:19Z</cp:lastPrinted>
  <dcterms:created xsi:type="dcterms:W3CDTF">2006-12-01T09:57:45Z</dcterms:created>
  <dcterms:modified xsi:type="dcterms:W3CDTF">2022-03-08T17:55:47Z</dcterms:modified>
</cp:coreProperties>
</file>