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4"/>
  </p:sldMasterIdLst>
  <p:notesMasterIdLst>
    <p:notesMasterId r:id="rId18"/>
  </p:notesMasterIdLst>
  <p:handoutMasterIdLst>
    <p:handoutMasterId r:id="rId19"/>
  </p:handoutMasterIdLst>
  <p:sldIdLst>
    <p:sldId id="575" r:id="rId5"/>
    <p:sldId id="546" r:id="rId6"/>
    <p:sldId id="577" r:id="rId7"/>
    <p:sldId id="578" r:id="rId8"/>
    <p:sldId id="576" r:id="rId9"/>
    <p:sldId id="573" r:id="rId10"/>
    <p:sldId id="571" r:id="rId11"/>
    <p:sldId id="568" r:id="rId12"/>
    <p:sldId id="581" r:id="rId13"/>
    <p:sldId id="579" r:id="rId14"/>
    <p:sldId id="582" r:id="rId15"/>
    <p:sldId id="583" r:id="rId16"/>
    <p:sldId id="566" r:id="rId17"/>
  </p:sldIdLst>
  <p:sldSz cx="9144000" cy="5143500" type="screen16x9"/>
  <p:notesSz cx="7023100" cy="930910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1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urrer Bettina" initials="dub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304"/>
    <a:srgbClr val="4DE2D3"/>
    <a:srgbClr val="0101FE"/>
    <a:srgbClr val="3FCF3F"/>
    <a:srgbClr val="329332"/>
    <a:srgbClr val="FF1E1E"/>
    <a:srgbClr val="8F22F6"/>
    <a:srgbClr val="FFCC00"/>
    <a:srgbClr val="FF7E0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837" autoAdjust="0"/>
  </p:normalViewPr>
  <p:slideViewPr>
    <p:cSldViewPr snapToGrid="0" showGuides="1">
      <p:cViewPr varScale="1">
        <p:scale>
          <a:sx n="157" d="100"/>
          <a:sy n="157" d="100"/>
        </p:scale>
        <p:origin x="156" y="318"/>
      </p:cViewPr>
      <p:guideLst>
        <p:guide orient="horz" pos="2160"/>
        <p:guide pos="2880"/>
        <p:guide orient="horz" pos="161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8" d="100"/>
          <a:sy n="98" d="100"/>
        </p:scale>
        <p:origin x="3546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5539B3AE-4F5B-4C8A-901D-39FC07883CC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380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9758" y="0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11163" y="698500"/>
            <a:ext cx="62007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6415" y="4421824"/>
            <a:ext cx="5150273" cy="4189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 smtClean="0"/>
              <a:t>Mastertextformat bearbeiten</a:t>
            </a:r>
          </a:p>
          <a:p>
            <a:pPr lvl="1"/>
            <a:r>
              <a:rPr lang="de-CH" noProof="0" smtClean="0"/>
              <a:t>Zweite Ebene</a:t>
            </a:r>
          </a:p>
          <a:p>
            <a:pPr lvl="2"/>
            <a:r>
              <a:rPr lang="de-CH" noProof="0" smtClean="0"/>
              <a:t>Dritte Ebene</a:t>
            </a:r>
          </a:p>
          <a:p>
            <a:pPr lvl="3"/>
            <a:r>
              <a:rPr lang="de-CH" noProof="0" smtClean="0"/>
              <a:t>Vierte Ebene</a:t>
            </a:r>
          </a:p>
          <a:p>
            <a:pPr lvl="4"/>
            <a:r>
              <a:rPr lang="de-CH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9758" y="8843645"/>
            <a:ext cx="3043344" cy="465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fld id="{A1435824-F435-405F-82FC-C5B86CD5CBFE}" type="slidenum">
              <a:rPr lang="de-CH"/>
              <a:pPr>
                <a:defRPr/>
              </a:pPr>
              <a:t>‹#›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5510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626685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86011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63508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327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0531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784809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799003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38294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12682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435824-F435-405F-82FC-C5B86CD5CBFE}" type="slidenum">
              <a:rPr lang="de-CH" smtClean="0"/>
              <a:pPr>
                <a:defRPr/>
              </a:pPr>
              <a:t>11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4649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3.w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10" hasCustomPrompt="1"/>
          </p:nvPr>
        </p:nvSpPr>
        <p:spPr>
          <a:xfrm>
            <a:off x="1188981" y="3604312"/>
            <a:ext cx="6858000" cy="648000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marL="342900" indent="-342900">
              <a:buNone/>
              <a:defRPr kumimoji="0" lang="de-DE" sz="2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defTabSz="68580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tabLst/>
            </a:pPr>
            <a:r>
              <a:rPr lang="en-GB" noProof="0" dirty="0" smtClean="0"/>
              <a:t>Subtitle Calibri, 22 point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7051" y="1843923"/>
            <a:ext cx="7617600" cy="1638000"/>
          </a:xfrm>
          <a:prstGeom prst="rect">
            <a:avLst/>
          </a:prstGeom>
        </p:spPr>
        <p:txBody>
          <a:bodyPr/>
          <a:lstStyle>
            <a:lvl1pPr>
              <a:defRPr kumimoji="0" lang="de-DE" sz="5200" b="0" i="0" u="none" strike="noStrike" kern="1200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Presentation Title Calibri, 52 point</a:t>
            </a:r>
          </a:p>
        </p:txBody>
      </p:sp>
      <p:sp>
        <p:nvSpPr>
          <p:cNvPr id="9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3" name="Picture 41" descr="Bund_e_100%"/>
            <p:cNvPicPr>
              <a:picLocks noChangeAspect="1"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4" descr="Wappen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Rectangle 4"/>
          <p:cNvSpPr/>
          <p:nvPr userDrawn="1"/>
        </p:nvSpPr>
        <p:spPr bwMode="auto">
          <a:xfrm>
            <a:off x="4315010" y="385313"/>
            <a:ext cx="3173506" cy="41786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 userDrawn="1"/>
        </p:nvSpPr>
        <p:spPr bwMode="auto">
          <a:xfrm>
            <a:off x="0" y="0"/>
            <a:ext cx="9144000" cy="1802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1" name="Bild 49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20458"/>
          <a:stretch/>
        </p:blipFill>
        <p:spPr>
          <a:xfrm>
            <a:off x="66261" y="1863884"/>
            <a:ext cx="9011477" cy="3237017"/>
          </a:xfrm>
          <a:prstGeom prst="rect">
            <a:avLst/>
          </a:prstGeom>
        </p:spPr>
      </p:pic>
      <p:sp>
        <p:nvSpPr>
          <p:cNvPr id="12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sp>
        <p:nvSpPr>
          <p:cNvPr id="6" name="Rectangle 5"/>
          <p:cNvSpPr/>
          <p:nvPr userDrawn="1"/>
        </p:nvSpPr>
        <p:spPr bwMode="auto">
          <a:xfrm>
            <a:off x="4396902" y="180287"/>
            <a:ext cx="3287949" cy="51249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33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 bwMode="auto">
          <a:xfrm>
            <a:off x="0" y="-6410"/>
            <a:ext cx="9162000" cy="5157000"/>
          </a:xfrm>
          <a:prstGeom prst="rect">
            <a:avLst/>
          </a:prstGeom>
          <a:solidFill>
            <a:srgbClr val="7D6E5F">
              <a:lumMod val="60000"/>
              <a:lumOff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100" b="0" i="0" u="none" strike="noStrike" kern="0" cap="none" spc="0" normalizeH="0" baseline="0" noProof="0" dirty="0" smtClean="0">
              <a:ln>
                <a:noFill/>
              </a:ln>
              <a:solidFill>
                <a:srgbClr val="B4A89C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1532413" y="1808163"/>
            <a:ext cx="6081933" cy="2133875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lang="de-CH" sz="1800" baseline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lvl="0"/>
            <a:r>
              <a:rPr lang="en-GB" noProof="0" dirty="0" smtClean="0"/>
              <a:t>Statement Calibri normal 18. </a:t>
            </a:r>
            <a:r>
              <a:rPr lang="en-GB" noProof="0" dirty="0" err="1" smtClean="0"/>
              <a:t>Feugiamet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delisl</a:t>
            </a:r>
            <a:r>
              <a:rPr lang="en-GB" noProof="0" dirty="0" smtClean="0"/>
              <a:t> in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ad </a:t>
            </a:r>
            <a:r>
              <a:rPr lang="en-GB" noProof="0" dirty="0" err="1" smtClean="0"/>
              <a:t>estion</a:t>
            </a:r>
            <a:r>
              <a:rPr lang="en-GB" noProof="0" dirty="0" smtClean="0"/>
              <a:t> </a:t>
            </a:r>
            <a:r>
              <a:rPr lang="en-GB" noProof="0" dirty="0" err="1" smtClean="0"/>
              <a:t>hent</a:t>
            </a:r>
            <a:r>
              <a:rPr lang="en-GB" noProof="0" dirty="0" smtClean="0"/>
              <a:t> prat </a:t>
            </a:r>
            <a:r>
              <a:rPr lang="en-GB" noProof="0" dirty="0" err="1" smtClean="0"/>
              <a:t>lortincilit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utem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doloreet</a:t>
            </a:r>
            <a:r>
              <a:rPr lang="en-GB" noProof="0" dirty="0" smtClean="0"/>
              <a:t> </a:t>
            </a:r>
            <a:r>
              <a:rPr lang="en-GB" noProof="0" dirty="0" err="1" smtClean="0"/>
              <a:t>alisis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auguerc</a:t>
            </a:r>
            <a:r>
              <a:rPr lang="en-GB" noProof="0" dirty="0" smtClean="0"/>
              <a:t> </a:t>
            </a:r>
            <a:r>
              <a:rPr lang="en-GB" noProof="0" dirty="0" err="1" smtClean="0"/>
              <a:t>iliquatum</a:t>
            </a:r>
            <a:r>
              <a:rPr lang="en-GB" noProof="0" dirty="0" smtClean="0"/>
              <a:t> </a:t>
            </a:r>
            <a:r>
              <a:rPr lang="en-GB" noProof="0" dirty="0" err="1" smtClean="0"/>
              <a:t>euipsuscilis</a:t>
            </a:r>
            <a:r>
              <a:rPr lang="en-GB" noProof="0" dirty="0" smtClean="0"/>
              <a:t> </a:t>
            </a:r>
            <a:r>
              <a:rPr lang="en-GB" noProof="0" dirty="0" err="1" smtClean="0"/>
              <a:t>augue</a:t>
            </a:r>
            <a:r>
              <a:rPr lang="en-GB" noProof="0" dirty="0" smtClean="0"/>
              <a:t> do </a:t>
            </a:r>
            <a:r>
              <a:rPr lang="en-GB" noProof="0" dirty="0" err="1" smtClean="0"/>
              <a:t>consequipis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nulputpat</a:t>
            </a:r>
            <a:r>
              <a:rPr lang="en-GB" noProof="0" dirty="0" smtClean="0"/>
              <a:t> </a:t>
            </a:r>
            <a:r>
              <a:rPr lang="en-GB" noProof="0" dirty="0" err="1" smtClean="0"/>
              <a:t>lum</a:t>
            </a:r>
            <a:r>
              <a:rPr lang="en-GB" noProof="0" dirty="0" smtClean="0"/>
              <a:t> </a:t>
            </a:r>
            <a:r>
              <a:rPr lang="en-GB" noProof="0" dirty="0" err="1" smtClean="0"/>
              <a:t>dolobore</a:t>
            </a:r>
            <a:r>
              <a:rPr lang="en-GB" noProof="0" dirty="0" smtClean="0"/>
              <a:t> </a:t>
            </a:r>
            <a:r>
              <a:rPr lang="en-GB" noProof="0" dirty="0" err="1" smtClean="0"/>
              <a:t>diodolorem</a:t>
            </a:r>
            <a:r>
              <a:rPr lang="en-GB" noProof="0" dirty="0" smtClean="0"/>
              <a:t> </a:t>
            </a:r>
            <a:r>
              <a:rPr lang="en-GB" noProof="0" dirty="0" err="1" smtClean="0"/>
              <a:t>nullam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susting</a:t>
            </a:r>
            <a:r>
              <a:rPr lang="en-GB" noProof="0" dirty="0" smtClean="0"/>
              <a:t> </a:t>
            </a:r>
            <a:r>
              <a:rPr lang="en-GB" noProof="0" dirty="0" err="1" smtClean="0"/>
              <a:t>eumsan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veliquismod</a:t>
            </a:r>
            <a:r>
              <a:rPr lang="en-GB" noProof="0" dirty="0" smtClean="0"/>
              <a:t> </a:t>
            </a:r>
            <a:r>
              <a:rPr lang="en-GB" noProof="0" dirty="0" err="1" smtClean="0"/>
              <a:t>mincin</a:t>
            </a:r>
            <a:r>
              <a:rPr lang="en-GB" noProof="0" dirty="0" smtClean="0"/>
              <a:t> </a:t>
            </a:r>
            <a:r>
              <a:rPr lang="en-GB" noProof="0" dirty="0" err="1" smtClean="0"/>
              <a:t>ulluptat</a:t>
            </a:r>
            <a:r>
              <a:rPr lang="en-GB" noProof="0" dirty="0" smtClean="0"/>
              <a:t>. </a:t>
            </a:r>
            <a:r>
              <a:rPr lang="en-GB" noProof="0" dirty="0" err="1" smtClean="0"/>
              <a:t>Nulla</a:t>
            </a:r>
            <a:r>
              <a:rPr lang="en-GB" noProof="0" dirty="0" smtClean="0"/>
              <a:t> </a:t>
            </a:r>
            <a:r>
              <a:rPr lang="en-GB" noProof="0" dirty="0" err="1" smtClean="0"/>
              <a:t>commy</a:t>
            </a:r>
            <a:r>
              <a:rPr lang="en-GB" noProof="0" dirty="0" smtClean="0"/>
              <a:t> </a:t>
            </a:r>
            <a:r>
              <a:rPr lang="en-GB" noProof="0" dirty="0" err="1" smtClean="0"/>
              <a:t>niam</a:t>
            </a:r>
            <a:r>
              <a:rPr lang="en-GB" noProof="0" dirty="0" smtClean="0"/>
              <a:t>, </a:t>
            </a:r>
            <a:r>
              <a:rPr lang="en-GB" noProof="0" dirty="0" err="1" smtClean="0"/>
              <a:t>quismodit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irilit</a:t>
            </a:r>
            <a:r>
              <a:rPr lang="en-GB" noProof="0" dirty="0" smtClean="0"/>
              <a:t> </a:t>
            </a:r>
            <a:r>
              <a:rPr lang="en-GB" noProof="0" dirty="0" err="1" smtClean="0"/>
              <a:t>incinim</a:t>
            </a:r>
            <a:r>
              <a:rPr lang="en-GB" noProof="0" dirty="0" smtClean="0"/>
              <a:t> </a:t>
            </a:r>
            <a:r>
              <a:rPr lang="en-GB" noProof="0" dirty="0" err="1" smtClean="0"/>
              <a:t>velisi</a:t>
            </a:r>
            <a:r>
              <a:rPr lang="en-GB" noProof="0" dirty="0" smtClean="0"/>
              <a:t> </a:t>
            </a:r>
            <a:r>
              <a:rPr lang="en-GB" noProof="0" dirty="0" err="1" smtClean="0"/>
              <a:t>exero</a:t>
            </a:r>
            <a:r>
              <a:rPr lang="en-GB" noProof="0" dirty="0" smtClean="0"/>
              <a:t>,</a:t>
            </a:r>
          </a:p>
        </p:txBody>
      </p:sp>
      <p:sp>
        <p:nvSpPr>
          <p:cNvPr id="6" name="Rechteck 24"/>
          <p:cNvSpPr/>
          <p:nvPr userDrawn="1"/>
        </p:nvSpPr>
        <p:spPr>
          <a:xfrm>
            <a:off x="7659141" y="465056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Roboto Light"/>
                <a:cs typeface="Roboto Light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Roboto Light"/>
              <a:cs typeface="Roboto Light"/>
            </a:endParaRPr>
          </a:p>
        </p:txBody>
      </p:sp>
    </p:spTree>
    <p:extLst>
      <p:ext uri="{BB962C8B-B14F-4D97-AF65-F5344CB8AC3E}">
        <p14:creationId xmlns:p14="http://schemas.microsoft.com/office/powerpoint/2010/main" val="8180131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6"/>
          <p:cNvSpPr>
            <a:spLocks noGrp="1"/>
          </p:cNvSpPr>
          <p:nvPr>
            <p:ph type="body" sz="quarter" idx="15"/>
          </p:nvPr>
        </p:nvSpPr>
        <p:spPr>
          <a:xfrm>
            <a:off x="1179830" y="1394459"/>
            <a:ext cx="7527926" cy="2484121"/>
          </a:xfrm>
          <a:prstGeom prst="rect">
            <a:avLst/>
          </a:prstGeom>
        </p:spPr>
        <p:txBody>
          <a:bodyPr/>
          <a:lstStyle>
            <a:lvl1pPr marL="266700" marR="0" indent="-2667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714375" indent="-257175">
              <a:buClrTx/>
              <a:buFont typeface="Symbol" panose="05050102010706020507" pitchFamily="18" charset="2"/>
              <a:buChar char="-"/>
              <a:defRPr sz="1600" baseline="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buClrTx/>
              <a:defRPr sz="1600"/>
            </a:lvl3pPr>
          </a:lstStyle>
          <a:p>
            <a:pPr lvl="2"/>
            <a:endParaRPr lang="en-GB" noProof="0" dirty="0" smtClean="0"/>
          </a:p>
        </p:txBody>
      </p:sp>
      <p:sp>
        <p:nvSpPr>
          <p:cNvPr id="14" name="Titel 3"/>
          <p:cNvSpPr>
            <a:spLocks noGrp="1"/>
          </p:cNvSpPr>
          <p:nvPr>
            <p:ph type="title" hasCustomPrompt="1"/>
          </p:nvPr>
        </p:nvSpPr>
        <p:spPr>
          <a:xfrm>
            <a:off x="1186180" y="185710"/>
            <a:ext cx="7516008" cy="708082"/>
          </a:xfrm>
          <a:prstGeom prst="rect">
            <a:avLst/>
          </a:prstGeom>
        </p:spPr>
        <p:txBody>
          <a:bodyPr/>
          <a:lstStyle>
            <a:lvl1pPr>
              <a:defRPr sz="3200" b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 noProof="0" dirty="0" smtClean="0"/>
              <a:t>Title, Calibri, normal, 32 point</a:t>
            </a:r>
          </a:p>
        </p:txBody>
      </p:sp>
      <p:pic>
        <p:nvPicPr>
          <p:cNvPr id="5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pic>
        <p:nvPicPr>
          <p:cNvPr id="7" name="Picture 44" descr="Wapp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832" y="374457"/>
            <a:ext cx="292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hteck 16"/>
          <p:cNvSpPr/>
          <p:nvPr userDrawn="1"/>
        </p:nvSpPr>
        <p:spPr bwMode="auto">
          <a:xfrm>
            <a:off x="1130878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18" name="Rechteck 17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9" name="Bild 2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  <p:sp>
        <p:nvSpPr>
          <p:cNvPr id="2" name="Rectangle 1"/>
          <p:cNvSpPr/>
          <p:nvPr userDrawn="1"/>
        </p:nvSpPr>
        <p:spPr bwMode="auto">
          <a:xfrm>
            <a:off x="75165" y="4056281"/>
            <a:ext cx="9037853" cy="555462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1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53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85" b="74924"/>
          <a:stretch/>
        </p:blipFill>
        <p:spPr>
          <a:xfrm>
            <a:off x="75165" y="4068473"/>
            <a:ext cx="9037853" cy="1023496"/>
          </a:xfrm>
          <a:prstGeom prst="rect">
            <a:avLst/>
          </a:prstGeom>
        </p:spPr>
      </p:pic>
      <p:sp>
        <p:nvSpPr>
          <p:cNvPr id="13" name="Rechteck 12"/>
          <p:cNvSpPr/>
          <p:nvPr userDrawn="1"/>
        </p:nvSpPr>
        <p:spPr>
          <a:xfrm>
            <a:off x="1290227" y="3001610"/>
            <a:ext cx="2284015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400" b="1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MeteoSvizzera</a:t>
            </a:r>
            <a:endParaRPr lang="en-GB" sz="1400" noProof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Via </a:t>
            </a:r>
            <a:r>
              <a:rPr lang="en-GB" sz="140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ai</a:t>
            </a:r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Monti 146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CH-6605 Locarno-Monti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T +41 58 460 92 22</a:t>
            </a:r>
          </a:p>
          <a:p>
            <a:r>
              <a:rPr lang="en-GB" sz="14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www.meteosvizzera.ch</a:t>
            </a:r>
            <a:endParaRPr lang="en-GB" sz="140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Rechteck 14"/>
          <p:cNvSpPr/>
          <p:nvPr userDrawn="1"/>
        </p:nvSpPr>
        <p:spPr>
          <a:xfrm>
            <a:off x="4014378" y="3001610"/>
            <a:ext cx="2005422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7bis, av. de la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Paix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CH-1211 Genève 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+41 58 460 98 88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hteck 15"/>
          <p:cNvSpPr/>
          <p:nvPr userDrawn="1"/>
        </p:nvSpPr>
        <p:spPr>
          <a:xfrm>
            <a:off x="6484528" y="3001610"/>
            <a:ext cx="2102930" cy="10772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b="1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MétéoSuisse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Chemin</a:t>
            </a: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l‘Aérologie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CH-1530 </a:t>
            </a:r>
            <a:r>
              <a:rPr lang="en-GB" sz="1400" noProof="0" dirty="0" err="1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Payerne</a:t>
            </a:r>
            <a:endParaRPr lang="en-GB" sz="1400" noProof="0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 +41 58 460 94 44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400" noProof="0" dirty="0" smtClean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www.meteosuisse.ch</a:t>
            </a:r>
            <a:endParaRPr lang="en-GB" sz="1400" noProof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hteck 19"/>
          <p:cNvSpPr/>
          <p:nvPr userDrawn="1"/>
        </p:nvSpPr>
        <p:spPr>
          <a:xfrm>
            <a:off x="1277766" y="1449484"/>
            <a:ext cx="3441290" cy="9848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1600" b="1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MeteoSwiss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Operation </a:t>
            </a:r>
            <a:r>
              <a:rPr lang="en-GB" sz="1600" b="0" noProof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Center</a:t>
            </a:r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 1 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CH-8058 Zurich-Airport </a:t>
            </a:r>
          </a:p>
          <a:p>
            <a:r>
              <a:rPr lang="en-GB" sz="1600" b="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T +41 58 460 91 11 www.meteoswiss.ch</a:t>
            </a:r>
            <a:endParaRPr lang="en-GB" sz="1600" b="0" noProof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 Box 32"/>
          <p:cNvSpPr txBox="1">
            <a:spLocks noChangeArrowheads="1"/>
          </p:cNvSpPr>
          <p:nvPr userDrawn="1"/>
        </p:nvSpPr>
        <p:spPr bwMode="auto">
          <a:xfrm>
            <a:off x="4572000" y="378804"/>
            <a:ext cx="358140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defRPr sz="21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5000"/>
              </a:lnSpc>
              <a:spcBef>
                <a:spcPct val="50000"/>
              </a:spcBef>
            </a:pPr>
            <a:r>
              <a:rPr lang="en-GB" sz="800" noProof="0" dirty="0" smtClean="0"/>
              <a:t>Federal Department of Home Affairs FDHA</a:t>
            </a:r>
            <a:br>
              <a:rPr lang="en-GB" sz="800" noProof="0" dirty="0" smtClean="0"/>
            </a:br>
            <a:r>
              <a:rPr lang="en-GB" sz="800" b="1" noProof="0" dirty="0" smtClean="0"/>
              <a:t>Federal Office of Meteorology and Climatology  MeteoSwiss</a:t>
            </a:r>
            <a:endParaRPr lang="en-GB" sz="800" noProof="0" dirty="0"/>
          </a:p>
        </p:txBody>
      </p:sp>
      <p:grpSp>
        <p:nvGrpSpPr>
          <p:cNvPr id="2" name="Gruppieren 1"/>
          <p:cNvGrpSpPr/>
          <p:nvPr userDrawn="1"/>
        </p:nvGrpSpPr>
        <p:grpSpPr>
          <a:xfrm>
            <a:off x="924938" y="362579"/>
            <a:ext cx="2004962" cy="774471"/>
            <a:chOff x="924938" y="362579"/>
            <a:chExt cx="2004962" cy="774471"/>
          </a:xfrm>
        </p:grpSpPr>
        <p:pic>
          <p:nvPicPr>
            <p:cNvPr id="14" name="Picture 41" descr="Bund_e_100%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000" y="375050"/>
              <a:ext cx="1993900" cy="76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44" descr="Wappen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4938" y="362579"/>
              <a:ext cx="292100" cy="33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Rechteck 18"/>
          <p:cNvSpPr/>
          <p:nvPr userDrawn="1"/>
        </p:nvSpPr>
        <p:spPr bwMode="auto">
          <a:xfrm>
            <a:off x="1143070" y="4613704"/>
            <a:ext cx="1320488" cy="2788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21" name="Rechteck 20"/>
          <p:cNvSpPr/>
          <p:nvPr userDrawn="1"/>
        </p:nvSpPr>
        <p:spPr bwMode="auto">
          <a:xfrm>
            <a:off x="1228550" y="4527892"/>
            <a:ext cx="1265367" cy="8978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100" b="0" i="0" u="none" strike="noStrike" cap="none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22" name="Bild 2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" t="78006" r="10884"/>
          <a:stretch/>
        </p:blipFill>
        <p:spPr>
          <a:xfrm>
            <a:off x="1254674" y="4630190"/>
            <a:ext cx="1041960" cy="179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105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 48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9144000" cy="102870"/>
          </a:xfrm>
          <a:prstGeom prst="rect">
            <a:avLst/>
          </a:prstGeom>
        </p:spPr>
      </p:pic>
      <p:sp>
        <p:nvSpPr>
          <p:cNvPr id="3" name="Rechteck 24"/>
          <p:cNvSpPr/>
          <p:nvPr userDrawn="1"/>
        </p:nvSpPr>
        <p:spPr>
          <a:xfrm>
            <a:off x="7770821" y="4734325"/>
            <a:ext cx="1075037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685800" eaLnBrk="1" fontAlgn="auto" hangingPunct="1">
              <a:spcBef>
                <a:spcPts val="0"/>
              </a:spcBef>
              <a:spcAft>
                <a:spcPts val="0"/>
              </a:spcAft>
            </a:pPr>
            <a:fld id="{1EE35605-8AB3-442C-A293-9F31FDF185BC}" type="slidenum">
              <a:rPr lang="en-GB" sz="900" noProof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 algn="r" defTabSz="685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GB" sz="900" noProof="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152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2" r:id="rId2"/>
    <p:sldLayoutId id="2147483729" r:id="rId3"/>
    <p:sldLayoutId id="2147483730" r:id="rId4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•"/>
        <a:defRPr sz="21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2B2B2"/>
        </a:buClr>
        <a:buChar char="•"/>
        <a:defRPr sz="21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C0C0C0"/>
        </a:buClr>
        <a:buChar char="•"/>
        <a:defRPr sz="21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21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tm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tmp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tm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188981" y="3604312"/>
            <a:ext cx="7674168" cy="648000"/>
          </a:xfrm>
        </p:spPr>
        <p:txBody>
          <a:bodyPr/>
          <a:lstStyle/>
          <a:p>
            <a:r>
              <a:rPr lang="en-US" sz="1400" dirty="0" smtClean="0"/>
              <a:t>Claire Merker 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Jasmin Vural </a:t>
            </a:r>
            <a:r>
              <a:rPr lang="en-US" sz="1400" baseline="30000" dirty="0" smtClean="0"/>
              <a:t>b</a:t>
            </a:r>
            <a:r>
              <a:rPr lang="en-US" sz="1400" dirty="0" smtClean="0"/>
              <a:t>, Daniel Leuenberger 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Maxime Hervo </a:t>
            </a:r>
            <a:r>
              <a:rPr lang="en-US" sz="1400" baseline="30000" dirty="0" smtClean="0"/>
              <a:t>a</a:t>
            </a:r>
            <a:r>
              <a:rPr lang="en-US" sz="1400" dirty="0" smtClean="0"/>
              <a:t>, Alexander Haefele </a:t>
            </a:r>
            <a:r>
              <a:rPr lang="en-US" sz="1400" baseline="30000" dirty="0" smtClean="0"/>
              <a:t>a</a:t>
            </a:r>
          </a:p>
          <a:p>
            <a:r>
              <a:rPr lang="en-US" sz="1400" baseline="30000" dirty="0" smtClean="0"/>
              <a:t>a</a:t>
            </a:r>
            <a:r>
              <a:rPr lang="en-US" sz="1400" dirty="0" smtClean="0"/>
              <a:t> </a:t>
            </a:r>
            <a:r>
              <a:rPr lang="en-US" sz="1400" dirty="0" err="1" smtClean="0"/>
              <a:t>MeteoSchweiz</a:t>
            </a:r>
            <a:r>
              <a:rPr lang="en-US" sz="1400" dirty="0" smtClean="0"/>
              <a:t>, </a:t>
            </a:r>
            <a:r>
              <a:rPr lang="en-US" sz="1400" baseline="30000" dirty="0" smtClean="0"/>
              <a:t>b</a:t>
            </a:r>
            <a:r>
              <a:rPr lang="en-US" sz="1400" dirty="0" smtClean="0"/>
              <a:t> </a:t>
            </a:r>
            <a:r>
              <a:rPr lang="en-US" sz="1400" dirty="0" err="1" smtClean="0"/>
              <a:t>Deutscher</a:t>
            </a:r>
            <a:r>
              <a:rPr lang="en-US" sz="1400" dirty="0" smtClean="0"/>
              <a:t> </a:t>
            </a:r>
            <a:r>
              <a:rPr lang="en-US" sz="1400" dirty="0" err="1" smtClean="0"/>
              <a:t>Wetterdienst</a:t>
            </a: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Ground-based microwave radiometer assimilation in KENDA/COSMO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772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 comparison to soundings </a:t>
            </a:r>
            <a:br>
              <a:rPr lang="en-US" dirty="0" smtClean="0"/>
            </a:br>
            <a:r>
              <a:rPr lang="en-US" sz="1600" dirty="0" smtClean="0"/>
              <a:t>RMSE of O-B, </a:t>
            </a:r>
            <a:r>
              <a:rPr lang="en-US" sz="1600" dirty="0" err="1" smtClean="0"/>
              <a:t>Payerne</a:t>
            </a:r>
            <a:endParaRPr lang="en-US" sz="1600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6929773" y="98190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6929773" y="117163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4DE2D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6929773" y="800121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127311" y="652497"/>
            <a:ext cx="1933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+ 3 scans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+ 3 scans, only 4 channels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215" y="999228"/>
            <a:ext cx="12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Temperature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5497" y="999227"/>
            <a:ext cx="146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Relative humidity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776482" y="2442029"/>
            <a:ext cx="31283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Adding more scans and keeping all channels does not improve results, not even temperature in this case 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7"/>
          <a:stretch/>
        </p:blipFill>
        <p:spPr>
          <a:xfrm>
            <a:off x="3170429" y="1254102"/>
            <a:ext cx="2406179" cy="336323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1"/>
          <a:stretch/>
        </p:blipFill>
        <p:spPr>
          <a:xfrm>
            <a:off x="612596" y="1246728"/>
            <a:ext cx="2412842" cy="337798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 bwMode="auto">
          <a:xfrm>
            <a:off x="6929773" y="1350141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A3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4968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verification, first guess det.</a:t>
            </a:r>
            <a:br>
              <a:rPr lang="en-US" dirty="0" smtClean="0"/>
            </a:br>
            <a:r>
              <a:rPr lang="en-US" sz="1600" dirty="0" smtClean="0"/>
              <a:t>diurnal cycle, RMSE (Swiss Plateau)</a:t>
            </a:r>
            <a:endParaRPr lang="en-US" sz="900" dirty="0"/>
          </a:p>
        </p:txBody>
      </p:sp>
      <p:sp>
        <p:nvSpPr>
          <p:cNvPr id="74" name="TextBox 73"/>
          <p:cNvSpPr txBox="1"/>
          <p:nvPr/>
        </p:nvSpPr>
        <p:spPr>
          <a:xfrm>
            <a:off x="790689" y="3642252"/>
            <a:ext cx="827048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Improvement in 2m temperature when adding more information…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…but deterioration in humidity (not so much when reducing the number of channels)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Overfitting in temperature? Too much correlated information with too small observation error?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3" y="1129372"/>
            <a:ext cx="2730635" cy="2277300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641" y="1122853"/>
            <a:ext cx="2750577" cy="2292147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 bwMode="auto">
          <a:xfrm>
            <a:off x="6929773" y="98190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929773" y="117163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4DE2D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6929773" y="800121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7127311" y="652497"/>
            <a:ext cx="193386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  <a:endParaRPr lang="en-US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+ 3 scans</a:t>
            </a:r>
          </a:p>
          <a:p>
            <a:r>
              <a:rPr lang="en-US" sz="12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+ 3 scans, only 4 channels</a:t>
            </a: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6929773" y="1350141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A30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8710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615521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and </a:t>
            </a:r>
            <a:r>
              <a:rPr lang="en-US" dirty="0"/>
              <a:t>n</a:t>
            </a:r>
            <a:r>
              <a:rPr lang="en-US" dirty="0" smtClean="0"/>
              <a:t>ext steps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6180" y="1265201"/>
            <a:ext cx="67926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Promising results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good impact on brightness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slight positive impact on upper air/2m temperature and humidity in  first guess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Go on with setup without vertical localization and zenith scan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urther experiments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COSMO 1.1km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longer time period + forecasts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include adaptive bias correction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36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80" y="185709"/>
            <a:ext cx="7516008" cy="585767"/>
          </a:xfrm>
        </p:spPr>
        <p:txBody>
          <a:bodyPr/>
          <a:lstStyle/>
          <a:p>
            <a:r>
              <a:rPr lang="en-US" dirty="0" smtClean="0"/>
              <a:t>Ground-based microwave radiometer</a:t>
            </a:r>
            <a:br>
              <a:rPr lang="en-US" dirty="0" smtClean="0"/>
            </a:br>
            <a:r>
              <a:rPr lang="en-US" sz="1600" dirty="0" smtClean="0"/>
              <a:t>(MWR)</a:t>
            </a:r>
            <a:endParaRPr lang="en-US" sz="1000" dirty="0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17"/>
          <a:stretch/>
        </p:blipFill>
        <p:spPr>
          <a:xfrm>
            <a:off x="6132191" y="964888"/>
            <a:ext cx="1782438" cy="145869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186180" y="1551855"/>
            <a:ext cx="44177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Brightness temperature in 14 channels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between 22 and 58 GHz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1-7: humidity sensitive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8-14: temperature sensitive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Direct assimilation of brightness temperature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Observation operator: RTTOV-</a:t>
            </a:r>
            <a:r>
              <a:rPr lang="en-US" sz="1400" dirty="0" err="1" smtClean="0"/>
              <a:t>gb</a:t>
            </a:r>
            <a:r>
              <a:rPr lang="en-US" sz="1400" dirty="0" smtClean="0"/>
              <a:t>                         (de Angelis et al. 2016)</a:t>
            </a:r>
          </a:p>
        </p:txBody>
      </p:sp>
      <p:pic>
        <p:nvPicPr>
          <p:cNvPr id="24" name="Picture 23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t="11109"/>
          <a:stretch/>
        </p:blipFill>
        <p:spPr>
          <a:xfrm>
            <a:off x="5429136" y="2567518"/>
            <a:ext cx="3423683" cy="195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38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80" y="185709"/>
            <a:ext cx="7516008" cy="585767"/>
          </a:xfrm>
        </p:spPr>
        <p:txBody>
          <a:bodyPr/>
          <a:lstStyle/>
          <a:p>
            <a:r>
              <a:rPr lang="en-US" dirty="0" smtClean="0"/>
              <a:t>Comparison in obs. space</a:t>
            </a:r>
            <a:endParaRPr lang="en-US" sz="1600" dirty="0"/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755409"/>
              </p:ext>
            </p:extLst>
          </p:nvPr>
        </p:nvGraphicFramePr>
        <p:xfrm>
          <a:off x="729193" y="947049"/>
          <a:ext cx="7696350" cy="3530393"/>
        </p:xfrm>
        <a:graphic>
          <a:graphicData uri="http://schemas.openxmlformats.org/drawingml/2006/table">
            <a:tbl>
              <a:tblPr bandRow="1">
                <a:tableStyleId>{0E3FDE45-AF77-4B5C-9715-49D594BDF05E}</a:tableStyleId>
              </a:tblPr>
              <a:tblGrid>
                <a:gridCol w="1983036">
                  <a:extLst>
                    <a:ext uri="{9D8B030D-6E8A-4147-A177-3AD203B41FA5}">
                      <a16:colId xmlns:a16="http://schemas.microsoft.com/office/drawing/2014/main" val="4271706902"/>
                    </a:ext>
                  </a:extLst>
                </a:gridCol>
                <a:gridCol w="5713314">
                  <a:extLst>
                    <a:ext uri="{9D8B030D-6E8A-4147-A177-3AD203B41FA5}">
                      <a16:colId xmlns:a16="http://schemas.microsoft.com/office/drawing/2014/main" val="1013022354"/>
                    </a:ext>
                  </a:extLst>
                </a:gridCol>
              </a:tblGrid>
              <a:tr h="2565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DA method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LETKF/KENDA with 40+1 members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629176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Model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COSMO </a:t>
                      </a:r>
                      <a:r>
                        <a:rPr lang="en-US" sz="1400" b="0" dirty="0" smtClean="0"/>
                        <a:t>2.2km</a:t>
                      </a:r>
                      <a:endParaRPr lang="en-US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0860641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Observations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HATPRO</a:t>
                      </a:r>
                      <a:r>
                        <a:rPr lang="en-US" sz="1400" baseline="0" dirty="0" smtClean="0"/>
                        <a:t> in </a:t>
                      </a:r>
                      <a:r>
                        <a:rPr lang="en-US" sz="1400" baseline="0" dirty="0" err="1" smtClean="0"/>
                        <a:t>Payerne</a:t>
                      </a:r>
                      <a:r>
                        <a:rPr lang="en-US" sz="1400" baseline="0" dirty="0" smtClean="0"/>
                        <a:t> and </a:t>
                      </a:r>
                      <a:r>
                        <a:rPr lang="en-US" sz="1400" baseline="0" dirty="0" err="1" smtClean="0"/>
                        <a:t>Grenchen</a:t>
                      </a:r>
                      <a:r>
                        <a:rPr lang="en-US" sz="1400" baseline="0" dirty="0" smtClean="0"/>
                        <a:t>, TEMPRO in Schaffhausen</a:t>
                      </a:r>
                    </a:p>
                    <a:p>
                      <a:r>
                        <a:rPr lang="en-US" sz="1400" baseline="0" dirty="0" smtClean="0"/>
                        <a:t>Zenith scan only, channels 8-9 excluded (data quality issues)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515184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Temporal</a:t>
                      </a:r>
                      <a:r>
                        <a:rPr lang="en-US" sz="1400" b="1" baseline="0" dirty="0" smtClean="0"/>
                        <a:t> resolution 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60 minutes</a:t>
                      </a:r>
                      <a:r>
                        <a:rPr lang="en-US" sz="1400" baseline="0" dirty="0" smtClean="0"/>
                        <a:t> for data assimilation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5964873"/>
                  </a:ext>
                </a:extLst>
              </a:tr>
              <a:tr h="436206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Observation errors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Instrument error + standard deviation of O-B</a:t>
                      </a:r>
                      <a:r>
                        <a:rPr lang="en-US" sz="1400" baseline="0" dirty="0" smtClean="0"/>
                        <a:t> statistics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3237003"/>
                  </a:ext>
                </a:extLst>
              </a:tr>
              <a:tr h="615821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Vertical </a:t>
                      </a:r>
                      <a:r>
                        <a:rPr lang="en-US" sz="1400" b="1" dirty="0" err="1" smtClean="0"/>
                        <a:t>localisation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>
                          <a:solidFill>
                            <a:schemeClr val="accent1"/>
                          </a:solidFill>
                        </a:rPr>
                        <a:t>Exp</a:t>
                      </a:r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 344: no vertical </a:t>
                      </a:r>
                      <a:r>
                        <a:rPr lang="en-US" sz="1400" dirty="0" err="1" smtClean="0">
                          <a:solidFill>
                            <a:schemeClr val="accent1"/>
                          </a:solidFill>
                        </a:rPr>
                        <a:t>localisation</a:t>
                      </a:r>
                      <a:endParaRPr lang="en-US" sz="1400" dirty="0" smtClean="0">
                        <a:solidFill>
                          <a:schemeClr val="accent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>
                          <a:solidFill>
                            <a:srgbClr val="3FCF3F"/>
                          </a:solidFill>
                        </a:rPr>
                        <a:t>Exp</a:t>
                      </a:r>
                      <a:r>
                        <a:rPr lang="en-US" sz="1400" dirty="0" smtClean="0">
                          <a:solidFill>
                            <a:srgbClr val="3FCF3F"/>
                          </a:solidFill>
                        </a:rPr>
                        <a:t> 345:</a:t>
                      </a:r>
                      <a:r>
                        <a:rPr lang="en-US" sz="1400" baseline="0" dirty="0" smtClean="0">
                          <a:solidFill>
                            <a:srgbClr val="3FCF3F"/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rgbClr val="3FCF3F"/>
                          </a:solidFill>
                        </a:rPr>
                        <a:t>vertical </a:t>
                      </a:r>
                      <a:r>
                        <a:rPr lang="en-US" sz="1400" dirty="0" err="1" smtClean="0">
                          <a:solidFill>
                            <a:srgbClr val="3FCF3F"/>
                          </a:solidFill>
                        </a:rPr>
                        <a:t>localisation</a:t>
                      </a:r>
                      <a:r>
                        <a:rPr lang="en-US" sz="1400" dirty="0" smtClean="0">
                          <a:solidFill>
                            <a:srgbClr val="3FCF3F"/>
                          </a:solidFill>
                        </a:rPr>
                        <a:t> from RTTOV-</a:t>
                      </a:r>
                      <a:r>
                        <a:rPr lang="en-US" sz="1400" dirty="0" err="1" smtClean="0">
                          <a:solidFill>
                            <a:srgbClr val="3FCF3F"/>
                          </a:solidFill>
                        </a:rPr>
                        <a:t>gb</a:t>
                      </a:r>
                      <a:r>
                        <a:rPr lang="en-US" sz="1400" baseline="0" dirty="0" smtClean="0">
                          <a:solidFill>
                            <a:srgbClr val="3FCF3F"/>
                          </a:solidFill>
                        </a:rPr>
                        <a:t> Jacobians</a:t>
                      </a:r>
                      <a:endParaRPr lang="en-US" sz="1400" dirty="0" smtClean="0">
                        <a:solidFill>
                          <a:srgbClr val="3FCF3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8370085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Bias correction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Static,</a:t>
                      </a:r>
                      <a:r>
                        <a:rPr lang="en-US" sz="1400" baseline="0" dirty="0" smtClean="0"/>
                        <a:t> derived from O-B statistics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8911612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Cloudy observations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Active for channels 2, 3, 7, 10-14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47440491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Time period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01.09.2021-10.09.2021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8366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37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G2 retrieval gain vs. MWR vert. </a:t>
            </a:r>
            <a:r>
              <a:rPr lang="en-US" dirty="0" err="1" smtClean="0"/>
              <a:t>localisation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22" y="1669872"/>
            <a:ext cx="4046746" cy="29168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1590" y="1009611"/>
            <a:ext cx="3685327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change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on the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atm.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temperature for a change of 0.01K in brightness 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temperature (zenith only)</a:t>
            </a:r>
          </a:p>
          <a:p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“more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opaque (higher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frequency):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impact </a:t>
            </a:r>
            <a:r>
              <a:rPr lang="en-US" sz="1000" dirty="0">
                <a:latin typeface="Calibri" panose="020F0502020204030204" pitchFamily="34" charset="0"/>
                <a:cs typeface="Calibri" panose="020F0502020204030204" pitchFamily="34" charset="0"/>
              </a:rPr>
              <a:t>is lower in altitude”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162"/>
          <a:stretch/>
        </p:blipFill>
        <p:spPr>
          <a:xfrm>
            <a:off x="4323266" y="1802539"/>
            <a:ext cx="2275355" cy="2451069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006963" y="1020222"/>
            <a:ext cx="33575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based on RTTOV-</a:t>
            </a:r>
            <a:r>
              <a:rPr lang="en-US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gb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Jacobians and profiles of temperature and humidity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 flipH="1">
            <a:off x="1909722" y="1887794"/>
            <a:ext cx="194" cy="23642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6"/>
          <a:stretch/>
        </p:blipFill>
        <p:spPr>
          <a:xfrm>
            <a:off x="6685722" y="1802539"/>
            <a:ext cx="2212578" cy="244617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74026" y="1590741"/>
            <a:ext cx="122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channels 8-14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048321" y="1590741"/>
            <a:ext cx="12235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channels 1-7</a:t>
            </a:r>
            <a:endParaRPr lang="en-US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137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80" y="185709"/>
            <a:ext cx="7516008" cy="585767"/>
          </a:xfrm>
        </p:spPr>
        <p:txBody>
          <a:bodyPr/>
          <a:lstStyle/>
          <a:p>
            <a:r>
              <a:rPr lang="en-US" dirty="0" smtClean="0"/>
              <a:t>Comparison in observation space</a:t>
            </a:r>
            <a:br>
              <a:rPr lang="en-US" dirty="0" smtClean="0"/>
            </a:br>
            <a:r>
              <a:rPr lang="en-US" sz="1600" dirty="0" smtClean="0"/>
              <a:t>linear analysis and observations, </a:t>
            </a:r>
            <a:r>
              <a:rPr lang="en-US" sz="1600" dirty="0" err="1" smtClean="0"/>
              <a:t>Payerne</a:t>
            </a: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9" y="1084982"/>
            <a:ext cx="5864129" cy="1652976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51" y="2720867"/>
            <a:ext cx="5810451" cy="1884114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7342726" y="768056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FCF3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342726" y="95041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7342726" y="586275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TextBox 16"/>
          <p:cNvSpPr txBox="1"/>
          <p:nvPr/>
        </p:nvSpPr>
        <p:spPr>
          <a:xfrm>
            <a:off x="7540264" y="438651"/>
            <a:ext cx="12539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vert. loc.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observations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13255" y="2260904"/>
            <a:ext cx="1854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Experiments with MWR assimilation closer to observations</a:t>
            </a:r>
          </a:p>
        </p:txBody>
      </p:sp>
      <p:cxnSp>
        <p:nvCxnSpPr>
          <p:cNvPr id="19" name="Straight Connector 18"/>
          <p:cNvCxnSpPr/>
          <p:nvPr/>
        </p:nvCxnSpPr>
        <p:spPr bwMode="auto">
          <a:xfrm>
            <a:off x="7342726" y="1129704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9099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86180" y="185709"/>
            <a:ext cx="7516008" cy="585767"/>
          </a:xfrm>
        </p:spPr>
        <p:txBody>
          <a:bodyPr/>
          <a:lstStyle/>
          <a:p>
            <a:r>
              <a:rPr lang="en-US" dirty="0" smtClean="0"/>
              <a:t>Comparison in observation space</a:t>
            </a:r>
            <a:br>
              <a:rPr lang="en-US" dirty="0" smtClean="0"/>
            </a:br>
            <a:r>
              <a:rPr lang="en-US" sz="1600" dirty="0" smtClean="0"/>
              <a:t>RMSE of O-B, O-A</a:t>
            </a:r>
            <a:endParaRPr lang="en-US" sz="100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7342726" y="768056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FCF3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7342726" y="95041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7342726" y="586275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7540264" y="438651"/>
            <a:ext cx="125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vert. loc.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5" r="34153"/>
          <a:stretch/>
        </p:blipFill>
        <p:spPr>
          <a:xfrm>
            <a:off x="1148318" y="1240370"/>
            <a:ext cx="1330772" cy="337212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314" y="1216461"/>
            <a:ext cx="328722" cy="3161212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34876"/>
          <a:stretch/>
        </p:blipFill>
        <p:spPr>
          <a:xfrm>
            <a:off x="2560866" y="1252323"/>
            <a:ext cx="1278023" cy="3360167"/>
          </a:xfrm>
          <a:prstGeom prst="rect">
            <a:avLst/>
          </a:prstGeom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1" r="34410"/>
          <a:stretch/>
        </p:blipFill>
        <p:spPr>
          <a:xfrm>
            <a:off x="3999953" y="1246346"/>
            <a:ext cx="1316216" cy="336614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665869" y="1896339"/>
            <a:ext cx="312839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Improvement in analysis compared to first guess in experiments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In </a:t>
            </a:r>
            <a:r>
              <a:rPr lang="en-US" sz="1400" dirty="0" err="1" smtClean="0"/>
              <a:t>Payerne</a:t>
            </a:r>
            <a:r>
              <a:rPr lang="en-US" sz="1400" dirty="0" smtClean="0"/>
              <a:t> and Schaffhausen, results are best for the experiment without </a:t>
            </a:r>
            <a:r>
              <a:rPr lang="en-US" sz="1400" dirty="0" err="1" smtClean="0"/>
              <a:t>localisation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1539215" y="999228"/>
            <a:ext cx="9411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Payerne</a:t>
            </a:r>
            <a:endParaRPr lang="en-US" sz="1200" b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2655241" y="999228"/>
            <a:ext cx="120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Schaffhausen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095670" y="999227"/>
            <a:ext cx="1200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err="1" smtClean="0"/>
              <a:t>Grenchen</a:t>
            </a:r>
            <a:endParaRPr lang="en-US" sz="1200" b="1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910535" y="1308640"/>
            <a:ext cx="850029" cy="4112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wrap="square" lIns="36000" tIns="36000" rIns="36000" bIns="36000" rtlCol="0">
            <a:spAutoFit/>
          </a:bodyPr>
          <a:lstStyle/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analysis</a:t>
            </a:r>
          </a:p>
          <a:p>
            <a:r>
              <a:rPr lang="en-US" sz="11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first guess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2958348" y="1601695"/>
            <a:ext cx="138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3" name="Straight Connector 32"/>
          <p:cNvCxnSpPr/>
          <p:nvPr/>
        </p:nvCxnSpPr>
        <p:spPr bwMode="auto">
          <a:xfrm>
            <a:off x="2958916" y="1442362"/>
            <a:ext cx="13859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3148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Upper air comparison to soundings </a:t>
            </a:r>
            <a:br>
              <a:rPr lang="en-US" dirty="0" smtClean="0"/>
            </a:br>
            <a:r>
              <a:rPr lang="en-US" sz="1600" dirty="0" smtClean="0"/>
              <a:t>RMSE of O-B, </a:t>
            </a:r>
            <a:r>
              <a:rPr lang="en-US" sz="1600" dirty="0" err="1" smtClean="0"/>
              <a:t>Payerne</a:t>
            </a:r>
            <a:endParaRPr lang="en-US" sz="1600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6"/>
          <a:stretch/>
        </p:blipFill>
        <p:spPr>
          <a:xfrm>
            <a:off x="722002" y="1276226"/>
            <a:ext cx="2373810" cy="3322885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5"/>
          <a:stretch/>
        </p:blipFill>
        <p:spPr>
          <a:xfrm>
            <a:off x="3217762" y="1264273"/>
            <a:ext cx="2358293" cy="3348721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 bwMode="auto">
          <a:xfrm>
            <a:off x="7342726" y="768056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FCF3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7342726" y="95041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Connector 14"/>
          <p:cNvCxnSpPr/>
          <p:nvPr/>
        </p:nvCxnSpPr>
        <p:spPr bwMode="auto">
          <a:xfrm>
            <a:off x="7342726" y="586275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7540264" y="438651"/>
            <a:ext cx="125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vert. loc.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39215" y="999228"/>
            <a:ext cx="12159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Temperature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65497" y="999227"/>
            <a:ext cx="14693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Relative humidity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665869" y="1896339"/>
            <a:ext cx="31283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Upper air improvement visible for experiment without vertical localization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Experiment with vertical </a:t>
            </a:r>
            <a:r>
              <a:rPr lang="en-US" sz="1400" dirty="0" err="1" smtClean="0"/>
              <a:t>localisation</a:t>
            </a:r>
            <a:r>
              <a:rPr lang="en-US" sz="1400" dirty="0" smtClean="0"/>
              <a:t> does not allow increments above approx. 500hPa (channels 7-14)</a:t>
            </a:r>
          </a:p>
        </p:txBody>
      </p:sp>
    </p:spTree>
    <p:extLst>
      <p:ext uri="{BB962C8B-B14F-4D97-AF65-F5344CB8AC3E}">
        <p14:creationId xmlns:p14="http://schemas.microsoft.com/office/powerpoint/2010/main" val="44015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verification, first guess det.</a:t>
            </a:r>
            <a:br>
              <a:rPr lang="en-US" dirty="0" smtClean="0"/>
            </a:br>
            <a:r>
              <a:rPr lang="en-US" sz="1600" dirty="0" smtClean="0"/>
              <a:t>diurnal cycle, RMSE (Swiss Plateau)</a:t>
            </a:r>
            <a:endParaRPr lang="en-US" sz="900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61" y="1173614"/>
            <a:ext cx="2750574" cy="2295001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612" y="1188362"/>
            <a:ext cx="2728736" cy="2252235"/>
          </a:xfrm>
          <a:prstGeom prst="rect">
            <a:avLst/>
          </a:prstGeom>
        </p:spPr>
      </p:pic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444" y="1180988"/>
            <a:ext cx="2769481" cy="2277511"/>
          </a:xfrm>
          <a:prstGeom prst="rect">
            <a:avLst/>
          </a:prstGeom>
        </p:spPr>
      </p:pic>
      <p:cxnSp>
        <p:nvCxnSpPr>
          <p:cNvPr id="62" name="Straight Connector 61"/>
          <p:cNvCxnSpPr/>
          <p:nvPr/>
        </p:nvCxnSpPr>
        <p:spPr bwMode="auto">
          <a:xfrm>
            <a:off x="7342726" y="768056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3FCF3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Straight Connector 63"/>
          <p:cNvCxnSpPr/>
          <p:nvPr/>
        </p:nvCxnSpPr>
        <p:spPr bwMode="auto">
          <a:xfrm>
            <a:off x="7342726" y="950412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9" name="Straight Connector 68"/>
          <p:cNvCxnSpPr/>
          <p:nvPr/>
        </p:nvCxnSpPr>
        <p:spPr bwMode="auto">
          <a:xfrm>
            <a:off x="7342726" y="586275"/>
            <a:ext cx="197538" cy="35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0101FE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0" name="TextBox 69"/>
          <p:cNvSpPr txBox="1"/>
          <p:nvPr/>
        </p:nvSpPr>
        <p:spPr>
          <a:xfrm>
            <a:off x="7540264" y="438651"/>
            <a:ext cx="1253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2.2km REF 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 vert. loc.</a:t>
            </a:r>
          </a:p>
          <a:p>
            <a:r>
              <a:rPr lang="en-US" sz="1200" dirty="0" smtClean="0">
                <a:latin typeface="Calibri" panose="020F0502020204030204" pitchFamily="34" charset="0"/>
                <a:cs typeface="Calibri" panose="020F0502020204030204" pitchFamily="34" charset="0"/>
              </a:rPr>
              <a:t>without vert. loc.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454898" y="3481790"/>
            <a:ext cx="27086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Improvement in 2m temperature compared to reference, even better without vertical </a:t>
            </a:r>
            <a:r>
              <a:rPr lang="en-US" sz="1400" dirty="0" err="1" smtClean="0"/>
              <a:t>localisation</a:t>
            </a:r>
            <a:endParaRPr lang="en-US" sz="1400" dirty="0" smtClean="0"/>
          </a:p>
        </p:txBody>
      </p:sp>
      <p:sp>
        <p:nvSpPr>
          <p:cNvPr id="75" name="TextBox 74"/>
          <p:cNvSpPr txBox="1"/>
          <p:nvPr/>
        </p:nvSpPr>
        <p:spPr>
          <a:xfrm>
            <a:off x="3301337" y="3481790"/>
            <a:ext cx="280210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Deterioration in 2m dew point temperature in second half of the night mitigated without vertical localization, improvement in first halt of the night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6241252" y="3481790"/>
            <a:ext cx="28021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No significant change in global radiation</a:t>
            </a:r>
          </a:p>
        </p:txBody>
      </p:sp>
    </p:spTree>
    <p:extLst>
      <p:ext uri="{BB962C8B-B14F-4D97-AF65-F5344CB8AC3E}">
        <p14:creationId xmlns:p14="http://schemas.microsoft.com/office/powerpoint/2010/main" val="404714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Further experiments:</a:t>
            </a:r>
          </a:p>
          <a:p>
            <a:endParaRPr lang="en-US" dirty="0" smtClean="0"/>
          </a:p>
          <a:p>
            <a:r>
              <a:rPr lang="en-US" dirty="0" smtClean="0"/>
              <a:t>No vertical </a:t>
            </a:r>
            <a:r>
              <a:rPr lang="en-US" dirty="0" err="1" smtClean="0"/>
              <a:t>localisation</a:t>
            </a:r>
            <a:endParaRPr lang="en-US" dirty="0" smtClean="0"/>
          </a:p>
          <a:p>
            <a:r>
              <a:rPr lang="en-US" dirty="0" smtClean="0"/>
              <a:t>      + 3 scans (30°, 19.2</a:t>
            </a:r>
            <a:r>
              <a:rPr lang="en-US" dirty="0"/>
              <a:t>°</a:t>
            </a:r>
            <a:r>
              <a:rPr lang="en-US" dirty="0" smtClean="0"/>
              <a:t>, 5.4°)</a:t>
            </a:r>
          </a:p>
          <a:p>
            <a:r>
              <a:rPr lang="en-US" dirty="0"/>
              <a:t> </a:t>
            </a:r>
            <a:r>
              <a:rPr lang="en-US" dirty="0" smtClean="0"/>
              <a:t>     + </a:t>
            </a:r>
            <a:r>
              <a:rPr lang="en-US" dirty="0"/>
              <a:t>3 scans (30°, 19.2°, 5.4</a:t>
            </a:r>
            <a:r>
              <a:rPr lang="en-US" dirty="0" smtClean="0"/>
              <a:t>°) but only channels 2, 7, 11, 14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88919341"/>
      </p:ext>
    </p:extLst>
  </p:cSld>
  <p:clrMapOvr>
    <a:masterClrMapping/>
  </p:clrMapOvr>
</p:sld>
</file>

<file path=ppt/theme/theme1.xml><?xml version="1.0" encoding="utf-8"?>
<a:theme xmlns:a="http://schemas.openxmlformats.org/drawingml/2006/main" name="1_Kreuzraster komplett">
  <a:themeElements>
    <a:clrScheme name="Benutzerdefiniert 1">
      <a:dk1>
        <a:srgbClr val="000000"/>
      </a:dk1>
      <a:lt1>
        <a:srgbClr val="FFFFFF"/>
      </a:lt1>
      <a:dk2>
        <a:srgbClr val="000000"/>
      </a:dk2>
      <a:lt2>
        <a:srgbClr val="7D6E5F"/>
      </a:lt2>
      <a:accent1>
        <a:srgbClr val="FF0000"/>
      </a:accent1>
      <a:accent2>
        <a:srgbClr val="7D6E5F"/>
      </a:accent2>
      <a:accent3>
        <a:srgbClr val="5A735F"/>
      </a:accent3>
      <a:accent4>
        <a:srgbClr val="000000"/>
      </a:accent4>
      <a:accent5>
        <a:srgbClr val="DAEDEF"/>
      </a:accent5>
      <a:accent6>
        <a:srgbClr val="FAB45F"/>
      </a:accent6>
      <a:hlink>
        <a:srgbClr val="000000"/>
      </a:hlink>
      <a:folHlink>
        <a:srgbClr val="000000"/>
      </a:folHlink>
    </a:clrScheme>
    <a:fontScheme name="GSED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GSEDI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EDI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EDI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711EB1397DA214C991D0114E1C6705F" ma:contentTypeVersion="1" ma:contentTypeDescription="Ein neues Dokument erstellen." ma:contentTypeScope="" ma:versionID="4f497952251489acb7320a0ddcdc69ee">
  <xsd:schema xmlns:xsd="http://www.w3.org/2001/XMLSchema" xmlns:p="http://schemas.microsoft.com/office/2006/metadata/properties" xmlns:ns1="http://schemas.microsoft.com/sharepoint/v3" targetNamespace="http://schemas.microsoft.com/office/2006/metadata/properties" ma:root="true" ma:fieldsID="5e9f62132f8a72b8ccdf838efe357e2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8" nillable="true" ma:displayName="Geplantes Startdatum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Geplantes Enddatum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 ma:readOnly="tru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8F031FF-B88D-427D-A541-B3BADEC17D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DEE9CD66-01A1-48D3-A44D-6CE4965594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70CE0D-FADF-4C0F-90CA-E3B937E9A86B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schemas.microsoft.com/sharepoint/v3"/>
    <ds:schemaRef ds:uri="http://www.w3.org/XML/1998/namespace"/>
    <ds:schemaRef ds:uri="http://purl.org/dc/terms/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en_Format_16-9</Template>
  <TotalTime>0</TotalTime>
  <Words>645</Words>
  <Application>Microsoft Office PowerPoint</Application>
  <PresentationFormat>On-screen Show (16:9)</PresentationFormat>
  <Paragraphs>116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Roboto Light</vt:lpstr>
      <vt:lpstr>Symbol</vt:lpstr>
      <vt:lpstr>Times</vt:lpstr>
      <vt:lpstr>1_Kreuzraster komplett</vt:lpstr>
      <vt:lpstr>Ground-based microwave radiometer assimilation in KENDA/COSMO</vt:lpstr>
      <vt:lpstr>Ground-based microwave radiometer (MWR)</vt:lpstr>
      <vt:lpstr>Comparison in obs. space</vt:lpstr>
      <vt:lpstr>G2 retrieval gain vs. MWR vert. localisation</vt:lpstr>
      <vt:lpstr>Comparison in observation space linear analysis and observations, Payerne </vt:lpstr>
      <vt:lpstr>Comparison in observation space RMSE of O-B, O-A</vt:lpstr>
      <vt:lpstr>Upper air comparison to soundings  RMSE of O-B, Payerne</vt:lpstr>
      <vt:lpstr>Surface verification, first guess det. diurnal cycle, RMSE (Swiss Plateau)</vt:lpstr>
      <vt:lpstr>PowerPoint Presentation</vt:lpstr>
      <vt:lpstr>Upper air comparison to soundings  RMSE of O-B, Payerne</vt:lpstr>
      <vt:lpstr>Surface verification, first guess det. diurnal cycle, RMSE (Swiss Plateau)</vt:lpstr>
      <vt:lpstr>PowerPoint Presentation</vt:lpstr>
      <vt:lpstr>Summary and next steps</vt:lpstr>
    </vt:vector>
  </TitlesOfParts>
  <Company>MeteoSwiss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Merker Claire</dc:creator>
  <cp:lastModifiedBy>Merker Claire</cp:lastModifiedBy>
  <cp:revision>851</cp:revision>
  <cp:lastPrinted>2016-02-16T15:38:09Z</cp:lastPrinted>
  <dcterms:created xsi:type="dcterms:W3CDTF">2020-06-02T13:47:58Z</dcterms:created>
  <dcterms:modified xsi:type="dcterms:W3CDTF">2022-03-30T07:24:47Z</dcterms:modified>
</cp:coreProperties>
</file>