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4" r:id="rId3"/>
    <p:sldId id="283" r:id="rId4"/>
    <p:sldId id="286" r:id="rId5"/>
    <p:sldId id="285" r:id="rId6"/>
    <p:sldId id="289" r:id="rId7"/>
    <p:sldId id="291" r:id="rId8"/>
    <p:sldId id="292" r:id="rId9"/>
    <p:sldId id="288" r:id="rId10"/>
    <p:sldId id="287" r:id="rId11"/>
    <p:sldId id="293" r:id="rId12"/>
    <p:sldId id="29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113C-7F2A-455F-93D9-1FDA5E9B9FD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a-worldcover.org/e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6795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PP CITTA: status at IMS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Pavel Khain, Ron </a:t>
            </a:r>
            <a:r>
              <a:rPr lang="en-US" sz="2400" dirty="0" err="1"/>
              <a:t>Drori</a:t>
            </a:r>
            <a:r>
              <a:rPr lang="en-US" sz="2400" dirty="0"/>
              <a:t>, Yoav Levi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WG meeting, Feb 2023</a:t>
            </a:r>
          </a:p>
        </p:txBody>
      </p:sp>
    </p:spTree>
    <p:extLst>
      <p:ext uri="{BB962C8B-B14F-4D97-AF65-F5344CB8AC3E}">
        <p14:creationId xmlns:p14="http://schemas.microsoft.com/office/powerpoint/2010/main" val="308296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26DC4B-FB95-4AE2-8436-48DE904C4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55"/>
            <a:ext cx="12192000" cy="6334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635E9-638E-4C4F-99A6-34F204C3B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305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1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D90F4-54C1-4C5D-B6E8-6010BF41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472" y="0"/>
            <a:ext cx="6297357" cy="6165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786FB-02AA-4992-AD4A-535E214A15E6}"/>
              </a:ext>
            </a:extLst>
          </p:cNvPr>
          <p:cNvSpPr txBox="1"/>
          <p:nvPr/>
        </p:nvSpPr>
        <p:spPr>
          <a:xfrm>
            <a:off x="169682" y="692870"/>
            <a:ext cx="42376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Mean diurnal amplitude </a:t>
            </a:r>
            <a:r>
              <a:rPr lang="en-IL" sz="2400" dirty="0"/>
              <a:t>∆</a:t>
            </a:r>
            <a:r>
              <a:rPr lang="en-US" sz="2400" dirty="0"/>
              <a:t>T during 8 days experiment: </a:t>
            </a:r>
            <a:r>
              <a:rPr lang="en-US" sz="2400" b="1" dirty="0"/>
              <a:t>simulated vs observed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circle represents one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expected </a:t>
            </a:r>
            <a:r>
              <a:rPr lang="en-IL" sz="2400" dirty="0"/>
              <a:t>∆</a:t>
            </a:r>
            <a:r>
              <a:rPr lang="en-US" sz="2400" dirty="0"/>
              <a:t>T is lower when the urban effect is taken into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∆</a:t>
            </a:r>
            <a:r>
              <a:rPr lang="en-US" sz="2400" dirty="0"/>
              <a:t>T in model and observations approaches 1:1 line</a:t>
            </a:r>
            <a:endParaRPr lang="en-I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4ED4E-9810-4064-81CB-DFA27401FA2B}"/>
              </a:ext>
            </a:extLst>
          </p:cNvPr>
          <p:cNvSpPr txBox="1"/>
          <p:nvPr/>
        </p:nvSpPr>
        <p:spPr>
          <a:xfrm rot="16200000">
            <a:off x="3713950" y="2851732"/>
            <a:ext cx="2353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Simulated </a:t>
            </a:r>
            <a:r>
              <a:rPr lang="en-IL" sz="2400" dirty="0"/>
              <a:t>∆</a:t>
            </a:r>
            <a:r>
              <a:rPr lang="en-US" sz="2400" dirty="0"/>
              <a:t>T (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  <a:endParaRPr lang="en-I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A47E5-9A58-4D5C-BE8B-436E783CBD8F}"/>
              </a:ext>
            </a:extLst>
          </p:cNvPr>
          <p:cNvSpPr txBox="1"/>
          <p:nvPr/>
        </p:nvSpPr>
        <p:spPr>
          <a:xfrm>
            <a:off x="7244289" y="607727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Observed </a:t>
            </a:r>
            <a:r>
              <a:rPr lang="en-IL" sz="2400" dirty="0"/>
              <a:t>∆</a:t>
            </a:r>
            <a:r>
              <a:rPr lang="en-US" sz="2400" dirty="0"/>
              <a:t>T (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  <a:endParaRPr lang="en-IL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2C03A9-466C-4D65-BCC9-B4138BE65323}"/>
              </a:ext>
            </a:extLst>
          </p:cNvPr>
          <p:cNvSpPr/>
          <p:nvPr/>
        </p:nvSpPr>
        <p:spPr>
          <a:xfrm>
            <a:off x="11270854" y="0"/>
            <a:ext cx="8996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03E17A-147C-4222-8B9E-8A742074C792}"/>
              </a:ext>
            </a:extLst>
          </p:cNvPr>
          <p:cNvSpPr/>
          <p:nvPr/>
        </p:nvSpPr>
        <p:spPr>
          <a:xfrm>
            <a:off x="11270855" y="4004745"/>
            <a:ext cx="64697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ref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0BE06-F024-4AED-93A8-E06B0658285C}"/>
              </a:ext>
            </a:extLst>
          </p:cNvPr>
          <p:cNvSpPr/>
          <p:nvPr/>
        </p:nvSpPr>
        <p:spPr>
          <a:xfrm>
            <a:off x="11270854" y="4589520"/>
            <a:ext cx="89960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urb</a:t>
            </a:r>
            <a:r>
              <a:rPr lang="en-US" sz="3200" baseline="-25000" dirty="0">
                <a:solidFill>
                  <a:srgbClr val="0000FF"/>
                </a:solidFill>
              </a:rPr>
              <a:t>0</a:t>
            </a:r>
            <a:endParaRPr lang="en-IL" sz="3200" baseline="-250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37FABA-63B8-4D31-9094-CA0F1B006A8C}"/>
              </a:ext>
            </a:extLst>
          </p:cNvPr>
          <p:cNvSpPr/>
          <p:nvPr/>
        </p:nvSpPr>
        <p:spPr>
          <a:xfrm>
            <a:off x="11270855" y="5177374"/>
            <a:ext cx="89960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urb</a:t>
            </a:r>
            <a:r>
              <a:rPr lang="en-US" sz="3200" baseline="-25000" dirty="0">
                <a:solidFill>
                  <a:srgbClr val="FF0000"/>
                </a:solidFill>
              </a:rPr>
              <a:t>1</a:t>
            </a:r>
            <a:endParaRPr lang="en-IL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F2314-FCEE-4E70-9FF0-94C1E6FA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88" y="311087"/>
            <a:ext cx="6973273" cy="59063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59C4CB-A101-4849-AB58-C23D356F82AC}"/>
                  </a:ext>
                </a:extLst>
              </p:cNvPr>
              <p:cNvSpPr txBox="1"/>
              <p:nvPr/>
            </p:nvSpPr>
            <p:spPr>
              <a:xfrm>
                <a:off x="699880" y="4130426"/>
                <a:ext cx="2165145" cy="624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en-IL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L" sz="2000" dirty="0"/>
                            <m:t>∆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T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urb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)−</m:t>
                          </m:r>
                          <m:r>
                            <m:rPr>
                              <m:nor/>
                            </m:rPr>
                            <a:rPr lang="en-IL" sz="2000" dirty="0"/>
                            <m:t>∆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T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ref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L" sz="2000" dirty="0"/>
                            <m:t>∆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T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ref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)</m:t>
                          </m:r>
                        </m:den>
                      </m:f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59C4CB-A101-4849-AB58-C23D356F8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80" y="4130426"/>
                <a:ext cx="2165145" cy="624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FC9EE9-B34C-4D46-B180-DBDF3DFC361D}"/>
                  </a:ext>
                </a:extLst>
              </p:cNvPr>
              <p:cNvSpPr txBox="1"/>
              <p:nvPr/>
            </p:nvSpPr>
            <p:spPr>
              <a:xfrm>
                <a:off x="10587907" y="374400"/>
                <a:ext cx="1573636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en-IL" sz="1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L" sz="1400" dirty="0">
                              <a:solidFill>
                                <a:srgbClr val="0000FF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urb</m:t>
                          </m:r>
                          <m:r>
                            <m:rPr>
                              <m:nor/>
                            </m:rPr>
                            <a:rPr lang="en-US" sz="1400" baseline="-25000" dirty="0">
                              <a:solidFill>
                                <a:srgbClr val="0000FF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n-IL" sz="1400" dirty="0">
                              <a:solidFill>
                                <a:srgbClr val="0000FF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L" sz="1400" dirty="0">
                              <a:solidFill>
                                <a:srgbClr val="0000FF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L" sz="1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FC9EE9-B34C-4D46-B180-DBDF3DFC3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907" y="374400"/>
                <a:ext cx="1573636" cy="436914"/>
              </a:xfrm>
              <a:prstGeom prst="rect">
                <a:avLst/>
              </a:prstGeom>
              <a:blipFill>
                <a:blip r:embed="rId4"/>
                <a:stretch>
                  <a:fillRect l="-2326" t="-1389" r="-3101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2131CA-5489-4929-B4EE-869273F2BE38}"/>
              </a:ext>
            </a:extLst>
          </p:cNvPr>
          <p:cNvSpPr txBox="1"/>
          <p:nvPr/>
        </p:nvSpPr>
        <p:spPr>
          <a:xfrm>
            <a:off x="-4" y="0"/>
            <a:ext cx="39121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Mean diurnal amplitude </a:t>
            </a:r>
            <a:r>
              <a:rPr lang="en-IL" sz="2400" dirty="0"/>
              <a:t>∆</a:t>
            </a:r>
            <a:r>
              <a:rPr lang="en-US" sz="2400" dirty="0"/>
              <a:t>T during 8 days experiment: </a:t>
            </a:r>
            <a:r>
              <a:rPr lang="en-US" sz="2400" b="1" dirty="0"/>
              <a:t>simulated effect vs urban fraction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circle represents     one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simulated effect is estimated in percent        (%)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urb</a:t>
            </a:r>
            <a:r>
              <a:rPr lang="en-US" sz="2400" baseline="-25000" dirty="0"/>
              <a:t>0 </a:t>
            </a:r>
            <a:r>
              <a:rPr lang="en-IL" sz="2400" dirty="0"/>
              <a:t>∆</a:t>
            </a:r>
            <a:r>
              <a:rPr lang="en-US" sz="2400" dirty="0"/>
              <a:t>T is reduced by ~7%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urb</a:t>
            </a:r>
            <a:r>
              <a:rPr lang="en-US" sz="2400" baseline="-25000" dirty="0"/>
              <a:t>1 </a:t>
            </a:r>
            <a:r>
              <a:rPr lang="en-IL" sz="2400" dirty="0"/>
              <a:t>∆</a:t>
            </a:r>
            <a:r>
              <a:rPr lang="en-US" sz="2400" dirty="0"/>
              <a:t>T is reduced by ~14%</a:t>
            </a:r>
            <a:endParaRPr lang="en-US" sz="24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99F789-A3E2-48B5-A667-231476B71863}"/>
                  </a:ext>
                </a:extLst>
              </p:cNvPr>
              <p:cNvSpPr txBox="1"/>
              <p:nvPr/>
            </p:nvSpPr>
            <p:spPr>
              <a:xfrm>
                <a:off x="10587907" y="1006598"/>
                <a:ext cx="1604093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en-IL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L" sz="1400" dirty="0">
                              <a:solidFill>
                                <a:srgbClr val="FF000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urb</m:t>
                          </m:r>
                          <m:r>
                            <m:rPr>
                              <m:nor/>
                            </m:rPr>
                            <a:rPr lang="en-US" sz="1400" b="0" i="0" baseline="-25000" dirty="0" smtClean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n-IL" sz="1400" dirty="0">
                              <a:solidFill>
                                <a:srgbClr val="FF000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L" sz="1400" dirty="0">
                              <a:solidFill>
                                <a:srgbClr val="FF000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L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99F789-A3E2-48B5-A667-231476B71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907" y="1006598"/>
                <a:ext cx="1604093" cy="436914"/>
              </a:xfrm>
              <a:prstGeom prst="rect">
                <a:avLst/>
              </a:prstGeom>
              <a:blipFill>
                <a:blip r:embed="rId5"/>
                <a:stretch>
                  <a:fillRect l="-1141" t="-2778" r="-1901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7884BE-1974-4659-AB4A-7E7F527B68D2}"/>
                  </a:ext>
                </a:extLst>
              </p:cNvPr>
              <p:cNvSpPr txBox="1"/>
              <p:nvPr/>
            </p:nvSpPr>
            <p:spPr>
              <a:xfrm rot="16200000">
                <a:off x="2748994" y="2995168"/>
                <a:ext cx="2678105" cy="538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100</m:t>
                    </m:r>
                    <m:f>
                      <m:fPr>
                        <m:ctrlPr>
                          <a:rPr lang="en-IL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L" sz="2000" dirty="0"/>
                          <m:t>∆</m:t>
                        </m:r>
                        <m:r>
                          <m:rPr>
                            <m:nor/>
                          </m:rPr>
                          <a:rPr lang="en-US" sz="2000" dirty="0"/>
                          <m:t>T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urb</m:t>
                        </m:r>
                        <m:r>
                          <m:rPr>
                            <m:nor/>
                          </m:rPr>
                          <a:rPr lang="en-US" sz="2000" dirty="0"/>
                          <m:t>)−</m:t>
                        </m:r>
                        <m:r>
                          <m:rPr>
                            <m:nor/>
                          </m:rPr>
                          <a:rPr lang="en-IL" sz="2000" dirty="0"/>
                          <m:t>∆</m:t>
                        </m:r>
                        <m:r>
                          <m:rPr>
                            <m:nor/>
                          </m:rPr>
                          <a:rPr lang="en-US" sz="2000" dirty="0"/>
                          <m:t>T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ref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IL" sz="2000" dirty="0"/>
                          <m:t>∆</m:t>
                        </m:r>
                        <m:r>
                          <m:rPr>
                            <m:nor/>
                          </m:rPr>
                          <a:rPr lang="en-US" sz="2000" dirty="0"/>
                          <m:t>T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ref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   (%)</a:t>
                </a:r>
                <a:endParaRPr lang="en-IL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7884BE-1974-4659-AB4A-7E7F527B6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48994" y="2995168"/>
                <a:ext cx="2678105" cy="538161"/>
              </a:xfrm>
              <a:prstGeom prst="rect">
                <a:avLst/>
              </a:prstGeom>
              <a:blipFill>
                <a:blip r:embed="rId6"/>
                <a:stretch>
                  <a:fillRect t="-5011" r="-78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66D36-83CC-4B46-A5A4-824729FC8B62}"/>
              </a:ext>
            </a:extLst>
          </p:cNvPr>
          <p:cNvCxnSpPr/>
          <p:nvPr/>
        </p:nvCxnSpPr>
        <p:spPr>
          <a:xfrm>
            <a:off x="4861378" y="2036192"/>
            <a:ext cx="629710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5351E73-1433-4AFE-B512-82B4FFAE84E8}"/>
              </a:ext>
            </a:extLst>
          </p:cNvPr>
          <p:cNvSpPr txBox="1"/>
          <p:nvPr/>
        </p:nvSpPr>
        <p:spPr>
          <a:xfrm>
            <a:off x="4833097" y="6217411"/>
            <a:ext cx="63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Urban fraction [0-1]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2863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06979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 days experiment was performed over the Eastern Mediterranean with 2 versions of the urban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urban scheme shows promising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transferring classes 24-33 of ECOCLIMAP-SG to </a:t>
            </a:r>
            <a:r>
              <a:rPr lang="en-US" sz="2400" dirty="0" err="1"/>
              <a:t>GlobCover</a:t>
            </a:r>
            <a:r>
              <a:rPr lang="en-US" sz="2400" dirty="0"/>
              <a:t> class 19, the urban cover is improved significantly, but is overestimated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Plan: Further improve the land use map, including the urban class (19) using 10m satellite data: The European Space Agency (ESA) </a:t>
            </a:r>
            <a:r>
              <a:rPr lang="en-US" sz="2400" dirty="0" err="1"/>
              <a:t>WorldCover</a:t>
            </a:r>
            <a:r>
              <a:rPr lang="en-US" sz="2400" dirty="0"/>
              <a:t> 10 m 2021 product </a:t>
            </a:r>
            <a:r>
              <a:rPr lang="en-US" sz="2400" dirty="0">
                <a:hlinkClick r:id="rId2"/>
              </a:rPr>
              <a:t>https://esa-worldcover.org/en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ECOCLIMAP-SG from EXTPAR when available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E179FD-8AFA-40D9-B1AD-904519053A89}"/>
              </a:ext>
            </a:extLst>
          </p:cNvPr>
          <p:cNvSpPr/>
          <p:nvPr/>
        </p:nvSpPr>
        <p:spPr>
          <a:xfrm>
            <a:off x="6947650" y="6261274"/>
            <a:ext cx="510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Thanks a lot to Carmela and Jan-Peter!</a:t>
            </a:r>
          </a:p>
        </p:txBody>
      </p:sp>
    </p:spTree>
    <p:extLst>
      <p:ext uri="{BB962C8B-B14F-4D97-AF65-F5344CB8AC3E}">
        <p14:creationId xmlns:p14="http://schemas.microsoft.com/office/powerpoint/2010/main" val="41600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65" y="581306"/>
            <a:ext cx="2967946" cy="477879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24791" y="119641"/>
            <a:ext cx="5640052" cy="5375441"/>
            <a:chOff x="4829694" y="1502690"/>
            <a:chExt cx="2626822" cy="2503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7966" t="19385" r="22304" b="1"/>
            <a:stretch/>
          </p:blipFill>
          <p:spPr>
            <a:xfrm>
              <a:off x="4829694" y="1721520"/>
              <a:ext cx="2626822" cy="228475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29694" y="1502690"/>
              <a:ext cx="2626822" cy="215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ICON-IL domain (2.5km) driven by IFS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 rot="1519826">
            <a:off x="4253899" y="3960028"/>
            <a:ext cx="523499" cy="1557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8048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</a:t>
            </a:r>
            <a:r>
              <a:rPr lang="en-US" dirty="0" err="1"/>
              <a:t>GlobCover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9255277" y="1953644"/>
            <a:ext cx="1660739" cy="149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922720" y="1685932"/>
            <a:ext cx="8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 Aviv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9639352" y="2453769"/>
            <a:ext cx="1418374" cy="13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57726" y="2407705"/>
            <a:ext cx="112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Jerusalem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96908" y="994609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5277" y="1290633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6BC77C-39CE-4EB7-9903-0F2B49217D3F}"/>
              </a:ext>
            </a:extLst>
          </p:cNvPr>
          <p:cNvSpPr txBox="1"/>
          <p:nvPr/>
        </p:nvSpPr>
        <p:spPr>
          <a:xfrm>
            <a:off x="8135020" y="5458443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Strong underestimation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7554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E49A6-7E10-4F34-96D0-756583012836}"/>
              </a:ext>
            </a:extLst>
          </p:cNvPr>
          <p:cNvSpPr txBox="1"/>
          <p:nvPr/>
        </p:nvSpPr>
        <p:spPr>
          <a:xfrm>
            <a:off x="838986" y="6240990"/>
            <a:ext cx="105183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Classes 27, 28, 29, 32 are partially urban. Taking them as 1 leads to overestimation in Urban fraction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3B026-550E-4BC0-A4FF-B2B5E99FF753}"/>
              </a:ext>
            </a:extLst>
          </p:cNvPr>
          <p:cNvSpPr/>
          <p:nvPr/>
        </p:nvSpPr>
        <p:spPr>
          <a:xfrm>
            <a:off x="4389234" y="1641847"/>
            <a:ext cx="2247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ECOCLIMAP-SG (300m resolution)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14ED8-0F2D-47F2-AFC8-2E1C84735808}"/>
              </a:ext>
            </a:extLst>
          </p:cNvPr>
          <p:cNvSpPr/>
          <p:nvPr/>
        </p:nvSpPr>
        <p:spPr>
          <a:xfrm>
            <a:off x="4101458" y="680297"/>
            <a:ext cx="282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Carmela </a:t>
            </a:r>
            <a:r>
              <a:rPr lang="en-US" dirty="0" err="1">
                <a:solidFill>
                  <a:srgbClr val="1D2228"/>
                </a:solidFill>
                <a:latin typeface="Helvetica Neue"/>
              </a:rPr>
              <a:t>Apreda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(CMCC)</a:t>
            </a:r>
            <a:endParaRPr lang="en-IL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EE1FE-1349-4303-B49D-50BB66DA77E1}"/>
              </a:ext>
            </a:extLst>
          </p:cNvPr>
          <p:cNvSpPr/>
          <p:nvPr/>
        </p:nvSpPr>
        <p:spPr>
          <a:xfrm>
            <a:off x="4389234" y="2880396"/>
            <a:ext cx="224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Roni </a:t>
            </a:r>
            <a:r>
              <a:rPr lang="en-US" dirty="0" err="1">
                <a:solidFill>
                  <a:srgbClr val="1D2228"/>
                </a:solidFill>
                <a:latin typeface="Helvetica Neue"/>
              </a:rPr>
              <a:t>Drori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(IMS)</a:t>
            </a:r>
            <a:endParaRPr lang="en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8F4BD-F852-48E4-BF2C-47D125A6C239}"/>
              </a:ext>
            </a:extLst>
          </p:cNvPr>
          <p:cNvSpPr/>
          <p:nvPr/>
        </p:nvSpPr>
        <p:spPr>
          <a:xfrm>
            <a:off x="4339149" y="3841946"/>
            <a:ext cx="23472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Urban classes 24-33 </a:t>
            </a:r>
          </a:p>
          <a:p>
            <a:pPr algn="ctr"/>
            <a:r>
              <a:rPr lang="en-US" sz="2800" b="1" dirty="0">
                <a:solidFill>
                  <a:srgbClr val="1D2228"/>
                </a:solidFill>
                <a:latin typeface="Helvetica Neue"/>
              </a:rPr>
              <a:t>↓</a:t>
            </a:r>
          </a:p>
          <a:p>
            <a:pPr algn="ctr"/>
            <a:r>
              <a:rPr lang="en-US" dirty="0" err="1">
                <a:solidFill>
                  <a:srgbClr val="1D2228"/>
                </a:solidFill>
                <a:latin typeface="Helvetica Neue"/>
              </a:rPr>
              <a:t>GlobCover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class 19</a:t>
            </a:r>
          </a:p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on triangular grid</a:t>
            </a:r>
            <a:endParaRPr lang="en-IL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5FBC9C2-46AA-4C50-98F7-A1BE75D62671}"/>
              </a:ext>
            </a:extLst>
          </p:cNvPr>
          <p:cNvSpPr/>
          <p:nvPr/>
        </p:nvSpPr>
        <p:spPr>
          <a:xfrm>
            <a:off x="5267689" y="1163130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8BC0792-210D-4EA2-ACCF-606DFF917ADF}"/>
              </a:ext>
            </a:extLst>
          </p:cNvPr>
          <p:cNvSpPr/>
          <p:nvPr/>
        </p:nvSpPr>
        <p:spPr>
          <a:xfrm>
            <a:off x="5267689" y="2401679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8015591-385A-45D0-AB4A-00376476FE06}"/>
              </a:ext>
            </a:extLst>
          </p:cNvPr>
          <p:cNvSpPr/>
          <p:nvPr/>
        </p:nvSpPr>
        <p:spPr>
          <a:xfrm>
            <a:off x="5267689" y="3359113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F26507-92BB-41E8-AF3D-E955B116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4" y="165807"/>
            <a:ext cx="3153215" cy="5772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4CE1FE-2975-4A4E-A33D-D99B2D4AE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02"/>
          <a:stretch/>
        </p:blipFill>
        <p:spPr>
          <a:xfrm>
            <a:off x="7802767" y="552495"/>
            <a:ext cx="3052084" cy="4773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18E6E1-B142-435F-AE2E-CC86C943F298}"/>
              </a:ext>
            </a:extLst>
          </p:cNvPr>
          <p:cNvSpPr txBox="1"/>
          <p:nvPr/>
        </p:nvSpPr>
        <p:spPr>
          <a:xfrm>
            <a:off x="7719348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NEW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9D8D929-BD21-406E-AFCA-A6B2395D8394}"/>
              </a:ext>
            </a:extLst>
          </p:cNvPr>
          <p:cNvSpPr/>
          <p:nvPr/>
        </p:nvSpPr>
        <p:spPr>
          <a:xfrm rot="16200000">
            <a:off x="6924505" y="4518528"/>
            <a:ext cx="490194" cy="704149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6EEA5-F423-4FB9-9496-99FB20646497}"/>
              </a:ext>
            </a:extLst>
          </p:cNvPr>
          <p:cNvSpPr txBox="1"/>
          <p:nvPr/>
        </p:nvSpPr>
        <p:spPr>
          <a:xfrm>
            <a:off x="8396908" y="994609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34292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F227B-0678-4A51-A0B2-3D6E5DC08EE0}"/>
              </a:ext>
            </a:extLst>
          </p:cNvPr>
          <p:cNvSpPr txBox="1"/>
          <p:nvPr/>
        </p:nvSpPr>
        <p:spPr>
          <a:xfrm>
            <a:off x="838986" y="852913"/>
            <a:ext cx="105183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 days experiment: 7/2/2023-14/2/2023   00 UTC   + 78h on ATOS@ECMWF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5C338-E75E-444C-8377-61E8187F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03348"/>
              </p:ext>
            </p:extLst>
          </p:nvPr>
        </p:nvGraphicFramePr>
        <p:xfrm>
          <a:off x="2032000" y="1816037"/>
          <a:ext cx="8128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454645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128044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85357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0378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Experiment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lterra_urb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lurbalb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lurbahf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5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ref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5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urb</a:t>
                      </a:r>
                      <a:r>
                        <a:rPr lang="en-US" sz="2800" baseline="-25000" dirty="0"/>
                        <a:t>0</a:t>
                      </a:r>
                      <a:endParaRPr lang="en-IL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7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urb</a:t>
                      </a:r>
                      <a:r>
                        <a:rPr lang="en-US" sz="2800" baseline="-25000" dirty="0"/>
                        <a:t>1</a:t>
                      </a:r>
                      <a:endParaRPr lang="en-IL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127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6E3AAA5-F108-4485-9236-61512143E37F}"/>
              </a:ext>
            </a:extLst>
          </p:cNvPr>
          <p:cNvSpPr/>
          <p:nvPr/>
        </p:nvSpPr>
        <p:spPr>
          <a:xfrm>
            <a:off x="6096000" y="3888677"/>
            <a:ext cx="2029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L" sz="2400" dirty="0">
                <a:solidFill>
                  <a:srgbClr val="00B050"/>
                </a:solidFill>
              </a:rPr>
              <a:t>use urban albedo and emissivity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FC4D5-B78D-4326-93C2-05B2D7FF94DC}"/>
              </a:ext>
            </a:extLst>
          </p:cNvPr>
          <p:cNvSpPr/>
          <p:nvPr/>
        </p:nvSpPr>
        <p:spPr>
          <a:xfrm>
            <a:off x="8125905" y="3888677"/>
            <a:ext cx="2029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use urban anthropogenic heat flux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D8050-1199-4AF7-82DD-AF4F49CED23F}"/>
              </a:ext>
            </a:extLst>
          </p:cNvPr>
          <p:cNvSpPr/>
          <p:nvPr/>
        </p:nvSpPr>
        <p:spPr>
          <a:xfrm>
            <a:off x="2172" y="5127924"/>
            <a:ext cx="121898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lterra_urb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! activate urban model TERRA_URB (modified heat capacity and thermal conductivity)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lurbalb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! use urban albedo and emissivity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lurbahf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! use urban anthropogenic heat flux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itype_kbmo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=2 ! type of bluff-body thermal roughness length parameterization (2: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Brutsaert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Kanda)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itype_eisa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=3 ! type of evaporation from impervious surface area. Commented in the code ?!</a:t>
            </a:r>
            <a:endParaRPr lang="en-I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4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86886-7EF9-4E5A-9549-84158BA60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304800"/>
            <a:ext cx="8334375" cy="624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7572-9E8C-45A6-978D-397D17047E4E}"/>
              </a:ext>
            </a:extLst>
          </p:cNvPr>
          <p:cNvSpPr txBox="1"/>
          <p:nvPr/>
        </p:nvSpPr>
        <p:spPr>
          <a:xfrm>
            <a:off x="1185338" y="1889698"/>
            <a:ext cx="1486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urb</a:t>
            </a:r>
            <a:r>
              <a:rPr lang="en-US" sz="3200" baseline="-25000" dirty="0"/>
              <a:t>1</a:t>
            </a:r>
            <a:r>
              <a:rPr lang="en-US" sz="3200" dirty="0"/>
              <a:t>-ref</a:t>
            </a:r>
            <a:endParaRPr lang="en-IL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7915F-90BD-47DA-BD87-377D1ECF3AB1}"/>
              </a:ext>
            </a:extLst>
          </p:cNvPr>
          <p:cNvSpPr txBox="1"/>
          <p:nvPr/>
        </p:nvSpPr>
        <p:spPr>
          <a:xfrm>
            <a:off x="4833328" y="1123239"/>
            <a:ext cx="60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A92C-D2DC-4217-99B6-1B9369D03EE3}"/>
              </a:ext>
            </a:extLst>
          </p:cNvPr>
          <p:cNvSpPr txBox="1"/>
          <p:nvPr/>
        </p:nvSpPr>
        <p:spPr>
          <a:xfrm>
            <a:off x="5829625" y="1492571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43731-8C64-471A-976E-2B54DB754FF4}"/>
              </a:ext>
            </a:extLst>
          </p:cNvPr>
          <p:cNvSpPr txBox="1"/>
          <p:nvPr/>
        </p:nvSpPr>
        <p:spPr>
          <a:xfrm>
            <a:off x="4407321" y="4319345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3531DD-C906-4D86-8D41-2FB54A671B9C}"/>
              </a:ext>
            </a:extLst>
          </p:cNvPr>
          <p:cNvSpPr/>
          <p:nvPr/>
        </p:nvSpPr>
        <p:spPr>
          <a:xfrm>
            <a:off x="4414684" y="3431458"/>
            <a:ext cx="304800" cy="98323"/>
          </a:xfrm>
          <a:custGeom>
            <a:avLst/>
            <a:gdLst>
              <a:gd name="connsiteX0" fmla="*/ 304800 w 304800"/>
              <a:gd name="connsiteY0" fmla="*/ 0 h 98323"/>
              <a:gd name="connsiteX1" fmla="*/ 137651 w 304800"/>
              <a:gd name="connsiteY1" fmla="*/ 78658 h 98323"/>
              <a:gd name="connsiteX2" fmla="*/ 0 w 304800"/>
              <a:gd name="connsiteY2" fmla="*/ 98323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98323">
                <a:moveTo>
                  <a:pt x="304800" y="0"/>
                </a:moveTo>
                <a:cubicBezTo>
                  <a:pt x="246625" y="31135"/>
                  <a:pt x="188451" y="62271"/>
                  <a:pt x="137651" y="78658"/>
                </a:cubicBezTo>
                <a:cubicBezTo>
                  <a:pt x="86851" y="95045"/>
                  <a:pt x="43425" y="96684"/>
                  <a:pt x="0" y="983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8CD2C-5C20-4B25-8210-AFCA1FE6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4" y="884903"/>
            <a:ext cx="3549922" cy="10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6DCEA-613A-4BEB-9D0A-5A31E8E1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55"/>
            <a:ext cx="12192000" cy="633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3586F-C9C6-4058-B778-B69B0C47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305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94291-B862-4221-8668-8932A7B02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55"/>
            <a:ext cx="12192000" cy="633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A365D-0EA2-44A5-8489-5F2F4031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305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9DC9C-95C2-465F-8A45-C144B8F0B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55"/>
            <a:ext cx="12192000" cy="633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32163-8BFB-4BE8-A6E8-DE86C0B18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305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7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FADCA-863F-4F00-9A18-5D13493A9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55"/>
            <a:ext cx="12192000" cy="633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5B79C-73ED-46A5-80F5-BDCC66939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305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421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Khanin</dc:creator>
  <cp:lastModifiedBy>Pavel Khanin</cp:lastModifiedBy>
  <cp:revision>127</cp:revision>
  <dcterms:created xsi:type="dcterms:W3CDTF">2022-07-06T10:48:02Z</dcterms:created>
  <dcterms:modified xsi:type="dcterms:W3CDTF">2023-02-22T12:04:14Z</dcterms:modified>
</cp:coreProperties>
</file>