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995" r:id="rId5"/>
    <p:sldId id="1013" r:id="rId6"/>
    <p:sldId id="270" r:id="rId7"/>
    <p:sldId id="1021" r:id="rId8"/>
    <p:sldId id="1022" r:id="rId9"/>
    <p:sldId id="271" r:id="rId10"/>
    <p:sldId id="263" r:id="rId11"/>
    <p:sldId id="1023" r:id="rId12"/>
    <p:sldId id="1025" r:id="rId13"/>
    <p:sldId id="1018" r:id="rId14"/>
    <p:sldId id="273" r:id="rId15"/>
    <p:sldId id="1026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E95ED17-B3AE-40CA-9C59-6D738F884C8F}">
          <p14:sldIdLst>
            <p14:sldId id="995"/>
            <p14:sldId id="1013"/>
            <p14:sldId id="270"/>
            <p14:sldId id="1021"/>
            <p14:sldId id="1022"/>
            <p14:sldId id="271"/>
            <p14:sldId id="263"/>
            <p14:sldId id="1023"/>
            <p14:sldId id="1025"/>
            <p14:sldId id="1018"/>
            <p14:sldId id="273"/>
            <p14:sldId id="1026"/>
          </p14:sldIdLst>
        </p14:section>
        <p14:section name="Sezione senza titolo" id="{BC8BEA0E-4311-47E5-9BE6-35D3DC09D5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to Marcello" initials="AM" lastIdx="1" clrIdx="0">
    <p:extLst>
      <p:ext uri="{19B8F6BF-5375-455C-9EA6-DF929625EA0E}">
        <p15:presenceInfo xmlns:p15="http://schemas.microsoft.com/office/powerpoint/2012/main" userId="S-1-5-21-62873138-23557228-1278814174-1072" providerId="AD"/>
      </p:ext>
    </p:extLst>
  </p:cmAuthor>
  <p:cmAuthor id="2" name="Myriam Montesarchio" initials="MM" lastIdx="19" clrIdx="1">
    <p:extLst>
      <p:ext uri="{19B8F6BF-5375-455C-9EA6-DF929625EA0E}">
        <p15:presenceInfo xmlns:p15="http://schemas.microsoft.com/office/powerpoint/2012/main" userId="S-1-5-21-62873138-23557228-1278814174-9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99"/>
    <a:srgbClr val="CC3300"/>
    <a:srgbClr val="800000"/>
    <a:srgbClr val="FFFFCC"/>
    <a:srgbClr val="CCECFF"/>
    <a:srgbClr val="DDDDDD"/>
    <a:srgbClr val="FF9900"/>
    <a:srgbClr val="FDEAD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78388" autoAdjust="0"/>
  </p:normalViewPr>
  <p:slideViewPr>
    <p:cSldViewPr snapToGrid="0">
      <p:cViewPr varScale="1">
        <p:scale>
          <a:sx n="64" d="100"/>
          <a:sy n="64" d="100"/>
        </p:scale>
        <p:origin x="167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7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228" y="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Cinquegrana" userId="97c7b6ee-c1fe-49ff-939b-1b17caaa0b73" providerId="ADAL" clId="{E03DA3FE-4E43-406F-96CE-FB3B689C50B0}"/>
    <pc:docChg chg="modSld">
      <pc:chgData name="Davide Cinquegrana" userId="97c7b6ee-c1fe-49ff-939b-1b17caaa0b73" providerId="ADAL" clId="{E03DA3FE-4E43-406F-96CE-FB3B689C50B0}" dt="2023-03-01T14:37:41.177" v="3" actId="20577"/>
      <pc:docMkLst>
        <pc:docMk/>
      </pc:docMkLst>
      <pc:sldChg chg="modNotesTx">
        <pc:chgData name="Davide Cinquegrana" userId="97c7b6ee-c1fe-49ff-939b-1b17caaa0b73" providerId="ADAL" clId="{E03DA3FE-4E43-406F-96CE-FB3B689C50B0}" dt="2023-03-01T14:37:21.946" v="1" actId="20577"/>
        <pc:sldMkLst>
          <pc:docMk/>
          <pc:sldMk cId="3881408333" sldId="270"/>
        </pc:sldMkLst>
      </pc:sldChg>
      <pc:sldChg chg="modNotesTx">
        <pc:chgData name="Davide Cinquegrana" userId="97c7b6ee-c1fe-49ff-939b-1b17caaa0b73" providerId="ADAL" clId="{E03DA3FE-4E43-406F-96CE-FB3B689C50B0}" dt="2023-03-01T14:37:41.177" v="3" actId="20577"/>
        <pc:sldMkLst>
          <pc:docMk/>
          <pc:sldMk cId="653779749" sldId="995"/>
        </pc:sldMkLst>
      </pc:sldChg>
      <pc:sldChg chg="modNotesTx">
        <pc:chgData name="Davide Cinquegrana" userId="97c7b6ee-c1fe-49ff-939b-1b17caaa0b73" providerId="ADAL" clId="{E03DA3FE-4E43-406F-96CE-FB3B689C50B0}" dt="2023-03-01T14:37:16.740" v="0" actId="20577"/>
        <pc:sldMkLst>
          <pc:docMk/>
          <pc:sldMk cId="2940882056" sldId="1013"/>
        </pc:sldMkLst>
      </pc:sldChg>
      <pc:sldChg chg="modNotesTx">
        <pc:chgData name="Davide Cinquegrana" userId="97c7b6ee-c1fe-49ff-939b-1b17caaa0b73" providerId="ADAL" clId="{E03DA3FE-4E43-406F-96CE-FB3B689C50B0}" dt="2023-03-01T14:37:26.916" v="2" actId="20577"/>
        <pc:sldMkLst>
          <pc:docMk/>
          <pc:sldMk cId="3119636985" sldId="10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561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582937B-458D-402A-975C-BE18334C6450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7829"/>
            <a:ext cx="2946400" cy="49721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90" y="9427829"/>
            <a:ext cx="2946400" cy="49721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5B19E79-931D-4A6F-A2BD-478AF45DCE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7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CD36876B-0F8E-4B57-99FE-C7039A5F0AB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E9607CF2-F5F2-4B24-847F-8D6417FF975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2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8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9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3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1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On the </a:t>
            </a:r>
            <a:r>
              <a:rPr lang="it-IT" dirty="0" err="1"/>
              <a:t>left</a:t>
            </a:r>
            <a:r>
              <a:rPr lang="it-IT" dirty="0"/>
              <a:t> the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00240-60A2-449A-8ACC-DB1B85194C7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8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00240-60A2-449A-8ACC-DB1B85194C7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82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00240-60A2-449A-8ACC-DB1B85194C7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24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07CF2-F5F2-4B24-847F-8D6417FF97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2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872539" y="1"/>
            <a:ext cx="11319461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endParaRPr lang="en-US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5025814" y="6575896"/>
            <a:ext cx="6651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7" name="Immagine 6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73090"/>
            <a:ext cx="1310433" cy="5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236133" y="1"/>
            <a:ext cx="10955867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1" name="Immagine 10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36" y="185790"/>
            <a:ext cx="1310433" cy="571720"/>
          </a:xfrm>
          <a:prstGeom prst="rect">
            <a:avLst/>
          </a:prstGeom>
        </p:spPr>
      </p:pic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45479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608667" y="1"/>
            <a:ext cx="10583333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857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4268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857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6132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677347" y="1"/>
            <a:ext cx="10514653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2" name="Titolo 5"/>
          <p:cNvSpPr>
            <a:spLocks noGrp="1"/>
          </p:cNvSpPr>
          <p:nvPr>
            <p:ph type="title"/>
          </p:nvPr>
        </p:nvSpPr>
        <p:spPr>
          <a:xfrm>
            <a:off x="1871531" y="209550"/>
            <a:ext cx="10094912" cy="40011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2000" b="0" cap="small" baseline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endParaRPr lang="en-US" sz="9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2702464" y="6575896"/>
            <a:ext cx="6651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85790"/>
            <a:ext cx="1310433" cy="571720"/>
          </a:xfrm>
          <a:prstGeom prst="rect">
            <a:avLst/>
          </a:prstGeom>
        </p:spPr>
      </p:pic>
      <p:sp>
        <p:nvSpPr>
          <p:cNvPr id="14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74698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33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462002" y="0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450839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280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0" name="Immagine 9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556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1" name="Immagine 10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18837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3" name="Immagine 12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4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850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9" name="Immagine 8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82917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8" name="Immagine 7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2427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462001" y="1"/>
            <a:ext cx="10729999" cy="836613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524626"/>
            <a:ext cx="12192000" cy="333375"/>
          </a:xfrm>
          <a:prstGeom prst="rect">
            <a:avLst/>
          </a:prstGeom>
          <a:gradFill rotWithShape="1">
            <a:gsLst>
              <a:gs pos="20000">
                <a:schemeClr val="bg1"/>
              </a:gs>
              <a:gs pos="89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en-US" sz="900" dirty="0">
                <a:solidFill>
                  <a:schemeClr val="bg1"/>
                </a:solidFill>
              </a:rPr>
              <a:t>Use or disclosure of the information contained herein is subject to specific written approval from CIRA</a:t>
            </a:r>
          </a:p>
        </p:txBody>
      </p:sp>
      <p:pic>
        <p:nvPicPr>
          <p:cNvPr id="11" name="Immagine 10" descr="logo CIRA it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69" y="198490"/>
            <a:ext cx="1310433" cy="571720"/>
          </a:xfrm>
          <a:prstGeom prst="rect">
            <a:avLst/>
          </a:prstGeom>
        </p:spPr>
      </p:pic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1406293" y="6528871"/>
            <a:ext cx="78570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85637-8C0A-4EAC-BD1C-2247A2469E0D}" type="slidenum">
              <a:rPr lang="it-IT" sz="1200" smtClean="0"/>
              <a:pPr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03175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36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0114B-2DC1-4E91-8AAF-ACB01075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38" y="2823117"/>
            <a:ext cx="10363200" cy="1362075"/>
          </a:xfrm>
        </p:spPr>
        <p:txBody>
          <a:bodyPr/>
          <a:lstStyle/>
          <a:p>
            <a:r>
              <a:rPr lang="en-US" dirty="0"/>
              <a:t>preliminary tests with terra </a:t>
            </a:r>
            <a:r>
              <a:rPr lang="en-US" dirty="0" err="1"/>
              <a:t>urb</a:t>
            </a:r>
            <a:r>
              <a:rPr lang="en-US" dirty="0"/>
              <a:t> at very high resolution over </a:t>
            </a:r>
            <a:r>
              <a:rPr lang="en-US" dirty="0" err="1"/>
              <a:t>southerN</a:t>
            </a:r>
            <a:r>
              <a:rPr lang="en-US" dirty="0"/>
              <a:t> </a:t>
            </a:r>
            <a:r>
              <a:rPr lang="en-US" dirty="0" err="1"/>
              <a:t>italy</a:t>
            </a:r>
            <a:endParaRPr lang="en-US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4CAD52-AB16-456F-9D42-AC1729404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578" y="3948194"/>
            <a:ext cx="10363200" cy="128147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Davide Cinquegrana, Edoardo Bucchignani</a:t>
            </a:r>
          </a:p>
          <a:p>
            <a:r>
              <a:rPr lang="en-US" i="1" dirty="0">
                <a:solidFill>
                  <a:schemeClr val="tx1"/>
                </a:solidFill>
              </a:rPr>
              <a:t>CIRA – Italian Aerospace Research Center, Capua CE Italy</a:t>
            </a:r>
          </a:p>
          <a:p>
            <a:r>
              <a:rPr lang="it-IT" dirty="0"/>
              <a:t>{</a:t>
            </a:r>
            <a:r>
              <a:rPr lang="it-IT" dirty="0" err="1"/>
              <a:t>d.cinquegrana</a:t>
            </a:r>
            <a:r>
              <a:rPr lang="it-IT" dirty="0"/>
              <a:t>, </a:t>
            </a:r>
            <a:r>
              <a:rPr lang="it-IT" dirty="0" err="1"/>
              <a:t>e.bucchignani</a:t>
            </a:r>
            <a:r>
              <a:rPr lang="it-IT" dirty="0"/>
              <a:t>}@cira.it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5336065F-2987-4758-ADC4-D6549E477F1D}"/>
              </a:ext>
            </a:extLst>
          </p:cNvPr>
          <p:cNvSpPr txBox="1">
            <a:spLocks/>
          </p:cNvSpPr>
          <p:nvPr/>
        </p:nvSpPr>
        <p:spPr>
          <a:xfrm>
            <a:off x="963084" y="4598981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/>
              <a:t>COSMO PP CITTA‘ Meeting 22 </a:t>
            </a:r>
            <a:r>
              <a:rPr lang="it-IT" b="1" dirty="0" err="1"/>
              <a:t>February</a:t>
            </a:r>
            <a:r>
              <a:rPr lang="it-IT" b="1" dirty="0"/>
              <a:t> 2023 - </a:t>
            </a:r>
            <a:r>
              <a:rPr lang="it-IT" b="1" dirty="0" err="1"/>
              <a:t>webex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377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FCC8C-B96A-4980-90BD-658E18E9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Albedo and </a:t>
            </a:r>
            <a:r>
              <a:rPr lang="en-US" sz="3200" dirty="0"/>
              <a:t>Anthropogenic</a:t>
            </a:r>
            <a:r>
              <a:rPr lang="it-IT" sz="3200" dirty="0"/>
              <a:t> </a:t>
            </a:r>
            <a:r>
              <a:rPr lang="it-IT" sz="3200" dirty="0" err="1"/>
              <a:t>heat</a:t>
            </a:r>
            <a:r>
              <a:rPr lang="it-IT" sz="3200" dirty="0"/>
              <a:t> f. effects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9BB8D-BCD5-46B0-87AA-07294377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Δ</a:t>
            </a:r>
            <a:r>
              <a:rPr lang="it-IT" sz="2400" dirty="0"/>
              <a:t>T2m(True – </a:t>
            </a:r>
            <a:r>
              <a:rPr lang="it-IT" sz="2400" dirty="0" err="1"/>
              <a:t>Alb.Ahf.false</a:t>
            </a:r>
            <a:r>
              <a:rPr lang="it-IT" sz="2400" dirty="0"/>
              <a:t>): </a:t>
            </a:r>
            <a:r>
              <a:rPr lang="it-IT" sz="2400" dirty="0" err="1"/>
              <a:t>local</a:t>
            </a:r>
            <a:r>
              <a:rPr lang="it-IT" sz="2400" dirty="0"/>
              <a:t> results</a:t>
            </a:r>
          </a:p>
          <a:p>
            <a:pPr lvl="1"/>
            <a:r>
              <a:rPr lang="it-IT" sz="2000" dirty="0"/>
              <a:t>Albedo with </a:t>
            </a:r>
            <a:r>
              <a:rPr lang="it-IT" sz="2000" dirty="0" err="1"/>
              <a:t>Ant</a:t>
            </a:r>
            <a:r>
              <a:rPr lang="it-IT" sz="2000" dirty="0"/>
              <a:t>. </a:t>
            </a:r>
            <a:r>
              <a:rPr lang="it-IT" sz="2000" dirty="0" err="1"/>
              <a:t>Heat</a:t>
            </a:r>
            <a:r>
              <a:rPr lang="it-IT" sz="2000" dirty="0"/>
              <a:t> f. </a:t>
            </a:r>
            <a:r>
              <a:rPr lang="it-IT" sz="2000" dirty="0" err="1"/>
              <a:t>contributes</a:t>
            </a:r>
            <a:r>
              <a:rPr lang="it-IT" sz="2000" dirty="0"/>
              <a:t> up to 0.6 K </a:t>
            </a:r>
            <a:r>
              <a:rPr lang="it-IT" sz="2000" dirty="0" err="1"/>
              <a:t>increase</a:t>
            </a:r>
            <a:r>
              <a:rPr lang="it-IT" sz="2000" dirty="0"/>
              <a:t> in </a:t>
            </a:r>
            <a:r>
              <a:rPr lang="it-IT" sz="2000" dirty="0" err="1"/>
              <a:t>urban</a:t>
            </a:r>
            <a:r>
              <a:rPr lang="it-IT" sz="2000" dirty="0"/>
              <a:t> </a:t>
            </a:r>
            <a:r>
              <a:rPr lang="it-IT" sz="2000" dirty="0" err="1"/>
              <a:t>environment</a:t>
            </a:r>
            <a:endParaRPr 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56DE257-0E1A-4A1E-8F0B-53B9C06E3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9436"/>
            <a:ext cx="5717644" cy="324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0C58CF-9E54-4A25-977F-6338EAE3A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3" y="2969436"/>
            <a:ext cx="5717643" cy="32400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D606317-77DB-4FA1-A00D-CBA5E27C99FF}"/>
              </a:ext>
            </a:extLst>
          </p:cNvPr>
          <p:cNvSpPr/>
          <p:nvPr/>
        </p:nvSpPr>
        <p:spPr>
          <a:xfrm>
            <a:off x="3516923" y="3713820"/>
            <a:ext cx="542611" cy="294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F60BBA0-6925-488D-8ADA-3EFBA9C2391B}"/>
              </a:ext>
            </a:extLst>
          </p:cNvPr>
          <p:cNvSpPr/>
          <p:nvPr/>
        </p:nvSpPr>
        <p:spPr>
          <a:xfrm>
            <a:off x="9507415" y="3692702"/>
            <a:ext cx="542611" cy="294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905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54AC9-B36A-4107-92CE-CE9C1508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12637"/>
            <a:ext cx="10972800" cy="1143000"/>
          </a:xfrm>
        </p:spPr>
        <p:txBody>
          <a:bodyPr/>
          <a:lstStyle/>
          <a:p>
            <a:r>
              <a:rPr lang="en-US" dirty="0"/>
              <a:t>Comments and way forward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E1D206-B908-4623-8F44-0FF311BB7CE7}"/>
              </a:ext>
            </a:extLst>
          </p:cNvPr>
          <p:cNvSpPr txBox="1"/>
          <p:nvPr/>
        </p:nvSpPr>
        <p:spPr>
          <a:xfrm>
            <a:off x="940526" y="1433837"/>
            <a:ext cx="8193205" cy="3737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Preliminary analysis with ICON –</a:t>
            </a:r>
            <a:r>
              <a:rPr lang="en-GB" sz="2000" dirty="0" err="1"/>
              <a:t>Terra_urb</a:t>
            </a:r>
            <a:r>
              <a:rPr lang="en-GB" sz="2000" dirty="0"/>
              <a:t> performed over southern Italy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The new uploaded </a:t>
            </a:r>
            <a:r>
              <a:rPr lang="en-GB" sz="2000" dirty="0" err="1"/>
              <a:t>Terra_urb</a:t>
            </a:r>
            <a:r>
              <a:rPr lang="en-GB" sz="2000" dirty="0"/>
              <a:t> release was checked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Only 1-day simulation, considered during a very hot week in July 2019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 first test with grid resolution of about 600mt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Next steps: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Longer simulations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Further statistics based on wider area rural/urban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6239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AB20D-6E06-4535-88BF-DB20C21C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83" y="2585759"/>
            <a:ext cx="10972800" cy="1143000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5656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C7CDF-C6DE-4973-900A-B7E2D768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002060"/>
                </a:solidFill>
              </a:rPr>
              <a:t>Numerical</a:t>
            </a:r>
            <a:r>
              <a:rPr lang="it-IT" dirty="0">
                <a:solidFill>
                  <a:srgbClr val="002060"/>
                </a:solidFill>
              </a:rPr>
              <a:t> settings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7A79D33-A322-4F0B-B2CF-47F0E23E9FCB}"/>
              </a:ext>
            </a:extLst>
          </p:cNvPr>
          <p:cNvSpPr txBox="1">
            <a:spLocks/>
          </p:cNvSpPr>
          <p:nvPr/>
        </p:nvSpPr>
        <p:spPr>
          <a:xfrm>
            <a:off x="838200" y="1619023"/>
            <a:ext cx="5318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1 day </a:t>
            </a:r>
            <a:r>
              <a:rPr lang="it-IT" sz="2400" dirty="0" err="1"/>
              <a:t>run</a:t>
            </a:r>
            <a:r>
              <a:rPr lang="it-IT" sz="2400" dirty="0"/>
              <a:t> in forecast mode:</a:t>
            </a:r>
          </a:p>
          <a:p>
            <a:pPr lvl="1"/>
            <a:r>
              <a:rPr lang="it-IT" sz="2000" dirty="0"/>
              <a:t>Start date: 2019-07-01</a:t>
            </a:r>
          </a:p>
          <a:p>
            <a:pPr lvl="1"/>
            <a:r>
              <a:rPr lang="it-IT" sz="2000" dirty="0"/>
              <a:t>IC: IFS Analysis @ 00:00</a:t>
            </a:r>
          </a:p>
          <a:p>
            <a:pPr lvl="1"/>
            <a:r>
              <a:rPr lang="it-IT" sz="2000" dirty="0" err="1"/>
              <a:t>BCs</a:t>
            </a:r>
            <a:r>
              <a:rPr lang="it-IT" sz="2000" dirty="0"/>
              <a:t> </a:t>
            </a:r>
            <a:r>
              <a:rPr lang="it-IT" sz="2000" dirty="0" err="1"/>
              <a:t>reads</a:t>
            </a:r>
            <a:r>
              <a:rPr lang="it-IT" sz="2000" dirty="0"/>
              <a:t> @ IFS forecast </a:t>
            </a:r>
            <a:r>
              <a:rPr lang="it-IT" sz="2000" dirty="0" err="1"/>
              <a:t>every</a:t>
            </a:r>
            <a:r>
              <a:rPr lang="it-IT" sz="2000" dirty="0"/>
              <a:t> 3h</a:t>
            </a:r>
          </a:p>
          <a:p>
            <a:r>
              <a:rPr lang="it-IT" sz="2400" dirty="0" err="1"/>
              <a:t>Timestep</a:t>
            </a:r>
            <a:r>
              <a:rPr lang="it-IT" sz="2400" dirty="0"/>
              <a:t>  size= 6 s</a:t>
            </a:r>
          </a:p>
          <a:p>
            <a:r>
              <a:rPr lang="it-IT" sz="2400" dirty="0" err="1"/>
              <a:t>itype_kbmo</a:t>
            </a:r>
            <a:r>
              <a:rPr lang="it-IT" sz="2400" dirty="0"/>
              <a:t> = 2</a:t>
            </a:r>
          </a:p>
          <a:p>
            <a:r>
              <a:rPr lang="it-IT" sz="2400" dirty="0" err="1"/>
              <a:t>lterra_urb</a:t>
            </a:r>
            <a:r>
              <a:rPr lang="it-IT" sz="2400" dirty="0"/>
              <a:t> =</a:t>
            </a:r>
          </a:p>
          <a:p>
            <a:pPr lvl="1"/>
            <a:r>
              <a:rPr lang="it-IT" sz="2000" dirty="0"/>
              <a:t> </a:t>
            </a:r>
            <a:r>
              <a:rPr lang="it-IT" sz="2000" dirty="0" err="1"/>
              <a:t>lterra</a:t>
            </a:r>
            <a:r>
              <a:rPr lang="it-IT" sz="2000" dirty="0"/>
              <a:t>-&gt; .</a:t>
            </a:r>
            <a:r>
              <a:rPr lang="it-IT" sz="2000" dirty="0" err="1"/>
              <a:t>true</a:t>
            </a:r>
            <a:r>
              <a:rPr lang="it-IT" sz="2000" dirty="0"/>
              <a:t>. Vs .false. Vs.</a:t>
            </a:r>
          </a:p>
          <a:p>
            <a:pPr lvl="1"/>
            <a:r>
              <a:rPr lang="it-IT" sz="2000" dirty="0" err="1"/>
              <a:t>albedo.and.Ahf</a:t>
            </a:r>
            <a:r>
              <a:rPr lang="it-IT" sz="2000" dirty="0"/>
              <a:t> -&gt; .</a:t>
            </a:r>
            <a:r>
              <a:rPr lang="it-IT" sz="2000" dirty="0" err="1"/>
              <a:t>true</a:t>
            </a:r>
            <a:r>
              <a:rPr lang="it-IT" sz="2000" dirty="0"/>
              <a:t>. vs .false.</a:t>
            </a:r>
          </a:p>
          <a:p>
            <a:r>
              <a:rPr lang="it-IT" sz="2400" dirty="0" err="1"/>
              <a:t>Domains</a:t>
            </a:r>
            <a:endParaRPr lang="it-IT" sz="2400" dirty="0"/>
          </a:p>
          <a:p>
            <a:pPr lvl="1"/>
            <a:r>
              <a:rPr lang="it-IT" sz="2000" dirty="0"/>
              <a:t>«</a:t>
            </a:r>
            <a:r>
              <a:rPr lang="it-IT" sz="2000" dirty="0" err="1"/>
              <a:t>DOMFine</a:t>
            </a:r>
            <a:r>
              <a:rPr lang="it-IT" sz="2000" dirty="0"/>
              <a:t>» @ </a:t>
            </a:r>
            <a:r>
              <a:rPr lang="it-IT" dirty="0"/>
              <a:t>0.6 Km (R02B12)</a:t>
            </a:r>
          </a:p>
          <a:p>
            <a:pPr lvl="2"/>
            <a:endParaRPr lang="it-IT" sz="1600" dirty="0"/>
          </a:p>
          <a:p>
            <a:pPr lvl="1"/>
            <a:endParaRPr lang="it-IT" sz="20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66C00C-6994-41A4-A706-C746E849143C}"/>
              </a:ext>
            </a:extLst>
          </p:cNvPr>
          <p:cNvSpPr/>
          <p:nvPr/>
        </p:nvSpPr>
        <p:spPr>
          <a:xfrm>
            <a:off x="6156960" y="427759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Results: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/>
              <a:t>Δ</a:t>
            </a:r>
            <a:r>
              <a:rPr lang="it-IT" sz="2000" dirty="0"/>
              <a:t>T2m(True - False) field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Local T2m(t) and </a:t>
            </a:r>
            <a:r>
              <a:rPr lang="it-IT" sz="2000" dirty="0" err="1"/>
              <a:t>rel.hum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function</a:t>
            </a:r>
            <a:r>
              <a:rPr lang="it-IT" sz="2000" dirty="0"/>
              <a:t> of </a:t>
            </a:r>
            <a:r>
              <a:rPr lang="it-IT" sz="2000" dirty="0" err="1"/>
              <a:t>fr_paved</a:t>
            </a:r>
            <a:endParaRPr lang="it-IT" sz="2000" dirty="0"/>
          </a:p>
          <a:p>
            <a:pPr lvl="1"/>
            <a:endParaRPr lang="it-IT" sz="2000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5DD4030-4E66-4138-870F-43456C11578D}"/>
              </a:ext>
            </a:extLst>
          </p:cNvPr>
          <p:cNvSpPr txBox="1">
            <a:spLocks/>
          </p:cNvSpPr>
          <p:nvPr/>
        </p:nvSpPr>
        <p:spPr>
          <a:xfrm>
            <a:off x="6096000" y="1156388"/>
            <a:ext cx="5976551" cy="29178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Parameterization schemes</a:t>
            </a:r>
            <a:endParaRPr lang="en-US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Shallow convection parameterization is active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Deep and mid-level convection are switched off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it-IT" sz="2400" dirty="0"/>
              <a:t>Single moment cloud </a:t>
            </a:r>
            <a:r>
              <a:rPr lang="it-IT" sz="2400" dirty="0" err="1"/>
              <a:t>microphysics</a:t>
            </a:r>
            <a:endParaRPr lang="it-IT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Diagnostic</a:t>
            </a:r>
            <a:r>
              <a:rPr lang="it-IT" sz="2400" dirty="0"/>
              <a:t> Kohler cloud cover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08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8FF54-0F99-4D97-B8BA-0B878532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it-IT" sz="3200" dirty="0"/>
              <a:t>Results – 0.6 km res.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DEB446BD-4426-45F7-87CD-50B6AD54EF10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</a:t>
            </a:r>
            <a:r>
              <a:rPr lang="it-IT" sz="2400" dirty="0" err="1"/>
              <a:t>map</a:t>
            </a:r>
            <a:r>
              <a:rPr lang="it-IT" sz="2400" dirty="0"/>
              <a:t> field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9356B1-99B1-49E3-8E7E-8A9616B5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>
          <a:xfrm>
            <a:off x="8332139" y="3675182"/>
            <a:ext cx="3429002" cy="3182818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C778586-D1B5-4FA8-B835-472A86666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>
          <a:xfrm>
            <a:off x="4555815" y="3675182"/>
            <a:ext cx="3453535" cy="318281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B43459B-F2E9-4813-AA0A-C60CCB562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>
          <a:xfrm>
            <a:off x="597333" y="3680242"/>
            <a:ext cx="3453535" cy="317775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9C30D64-6B1C-41CF-90FA-3306583B4F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>
          <a:xfrm>
            <a:off x="8301205" y="492363"/>
            <a:ext cx="3442589" cy="318281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70D7512-30F7-499B-B163-5292669240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8279"/>
          <a:stretch/>
        </p:blipFill>
        <p:spPr>
          <a:xfrm>
            <a:off x="4555814" y="562708"/>
            <a:ext cx="3453536" cy="308945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281C73-0394-4A4E-AB8C-E8A8C48ECC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10769"/>
          <a:stretch/>
        </p:blipFill>
        <p:spPr>
          <a:xfrm>
            <a:off x="956537" y="1543265"/>
            <a:ext cx="2735126" cy="21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0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DDCC8-F482-43F7-9909-1ACE6041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18"/>
            <a:ext cx="10972800" cy="1143000"/>
          </a:xfrm>
        </p:spPr>
        <p:txBody>
          <a:bodyPr/>
          <a:lstStyle/>
          <a:p>
            <a:r>
              <a:rPr lang="it-IT" sz="3600" dirty="0"/>
              <a:t>Results – 0.6 km res.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2C842A-371C-4FDB-B5FE-3327FBBB000E}"/>
              </a:ext>
            </a:extLst>
          </p:cNvPr>
          <p:cNvSpPr txBox="1"/>
          <p:nvPr/>
        </p:nvSpPr>
        <p:spPr>
          <a:xfrm>
            <a:off x="718458" y="1745940"/>
            <a:ext cx="4528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Comparison</a:t>
            </a:r>
            <a:r>
              <a:rPr lang="it-IT" dirty="0"/>
              <a:t> of T2m and </a:t>
            </a:r>
            <a:r>
              <a:rPr lang="it-IT" dirty="0" err="1"/>
              <a:t>rel</a:t>
            </a:r>
            <a:r>
              <a:rPr lang="it-IT" dirty="0"/>
              <a:t>. </a:t>
            </a:r>
            <a:r>
              <a:rPr lang="it-IT" dirty="0" err="1"/>
              <a:t>Hum</a:t>
            </a:r>
            <a:r>
              <a:rPr lang="it-IT" dirty="0"/>
              <a:t>. [%]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Terra_urb</a:t>
            </a:r>
            <a:r>
              <a:rPr lang="it-IT" dirty="0"/>
              <a:t> -&gt; </a:t>
            </a:r>
            <a:r>
              <a:rPr lang="it-IT" i="1" dirty="0" err="1"/>
              <a:t>true</a:t>
            </a:r>
            <a:r>
              <a:rPr lang="it-IT" dirty="0"/>
              <a:t>  (</a:t>
            </a:r>
            <a:r>
              <a:rPr lang="it-IT" dirty="0">
                <a:solidFill>
                  <a:srgbClr val="FF0000"/>
                </a:solidFill>
              </a:rPr>
              <a:t>red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albedo&amp;Ahf</a:t>
            </a:r>
            <a:r>
              <a:rPr lang="it-IT" dirty="0"/>
              <a:t> -&gt; </a:t>
            </a:r>
            <a:r>
              <a:rPr lang="it-IT" i="1" dirty="0"/>
              <a:t>false</a:t>
            </a:r>
            <a:r>
              <a:rPr lang="it-IT" dirty="0"/>
              <a:t> (</a:t>
            </a:r>
            <a:r>
              <a:rPr lang="it-IT" dirty="0">
                <a:solidFill>
                  <a:srgbClr val="00B050"/>
                </a:solidFill>
              </a:rPr>
              <a:t>green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Terra_urb</a:t>
            </a:r>
            <a:r>
              <a:rPr lang="it-IT" dirty="0"/>
              <a:t> -&gt; </a:t>
            </a:r>
            <a:r>
              <a:rPr lang="it-IT" i="1" dirty="0"/>
              <a:t>false</a:t>
            </a:r>
            <a:r>
              <a:rPr lang="it-IT" dirty="0"/>
              <a:t> (</a:t>
            </a:r>
            <a:r>
              <a:rPr lang="it-IT" dirty="0">
                <a:solidFill>
                  <a:srgbClr val="000099"/>
                </a:solidFill>
              </a:rPr>
              <a:t>blue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Observed</a:t>
            </a:r>
            <a:r>
              <a:rPr lang="it-IT" dirty="0"/>
              <a:t> -&gt; </a:t>
            </a:r>
            <a:r>
              <a:rPr lang="it-IT" i="1" dirty="0"/>
              <a:t>data</a:t>
            </a:r>
            <a:r>
              <a:rPr lang="it-IT" dirty="0"/>
              <a:t> (</a:t>
            </a:r>
            <a:r>
              <a:rPr lang="it-IT" dirty="0">
                <a:solidFill>
                  <a:srgbClr val="FF33CC"/>
                </a:solidFill>
              </a:rPr>
              <a:t>magenta</a:t>
            </a:r>
            <a:r>
              <a:rPr lang="it-IT" dirty="0"/>
              <a:t>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A00CF4-0997-4360-80AB-8A958AA30BD5}"/>
              </a:ext>
            </a:extLst>
          </p:cNvPr>
          <p:cNvSpPr txBox="1"/>
          <p:nvPr/>
        </p:nvSpPr>
        <p:spPr>
          <a:xfrm>
            <a:off x="6224705" y="3252761"/>
            <a:ext cx="2706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Relative </a:t>
            </a:r>
            <a:r>
              <a:rPr lang="it-IT" sz="1400" dirty="0" err="1"/>
              <a:t>humidity</a:t>
            </a:r>
            <a:r>
              <a:rPr lang="it-IT" sz="1400" dirty="0"/>
              <a:t> [%] 2019-07-01 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00FADA8-4969-40D8-B69F-ED205D081B85}"/>
              </a:ext>
            </a:extLst>
          </p:cNvPr>
          <p:cNvSpPr txBox="1"/>
          <p:nvPr/>
        </p:nvSpPr>
        <p:spPr>
          <a:xfrm>
            <a:off x="527539" y="3252761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T2m on 2019-07-01: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E01E94B-2301-4521-9B03-F3A822107B92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/>
              <a:t>Local results: Capodichino Airport</a:t>
            </a:r>
          </a:p>
          <a:p>
            <a:pPr algn="just"/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025EB9-7263-461A-8A45-149BD4563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7" y="3533279"/>
            <a:ext cx="5151998" cy="291946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6E1C3A-89FD-437E-9B5C-83CDBA7A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47" y="3533279"/>
            <a:ext cx="5151997" cy="29194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EB29CEA-4655-493D-AA2C-C50DB7E882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20229"/>
          <a:stretch/>
        </p:blipFill>
        <p:spPr>
          <a:xfrm>
            <a:off x="8256651" y="900915"/>
            <a:ext cx="2997501" cy="2063877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62DEE97-A207-4935-B32E-9EC012B13357}"/>
              </a:ext>
            </a:extLst>
          </p:cNvPr>
          <p:cNvCxnSpPr>
            <a:cxnSpLocks/>
          </p:cNvCxnSpPr>
          <p:nvPr/>
        </p:nvCxnSpPr>
        <p:spPr>
          <a:xfrm flipH="1" flipV="1">
            <a:off x="10510576" y="2202284"/>
            <a:ext cx="313640" cy="89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3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2DDCC8-F482-43F7-9909-1ACE6041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018"/>
            <a:ext cx="10972800" cy="1143000"/>
          </a:xfrm>
        </p:spPr>
        <p:txBody>
          <a:bodyPr/>
          <a:lstStyle/>
          <a:p>
            <a:r>
              <a:rPr lang="it-IT" sz="3600" dirty="0"/>
              <a:t>Results – 0.6 km res.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2C842A-371C-4FDB-B5FE-3327FBBB000E}"/>
              </a:ext>
            </a:extLst>
          </p:cNvPr>
          <p:cNvSpPr txBox="1"/>
          <p:nvPr/>
        </p:nvSpPr>
        <p:spPr>
          <a:xfrm>
            <a:off x="718458" y="1745940"/>
            <a:ext cx="45289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Comparison</a:t>
            </a:r>
            <a:r>
              <a:rPr lang="it-IT" dirty="0"/>
              <a:t> of T2m and </a:t>
            </a:r>
            <a:r>
              <a:rPr lang="it-IT" dirty="0" err="1"/>
              <a:t>rel</a:t>
            </a:r>
            <a:r>
              <a:rPr lang="it-IT" dirty="0"/>
              <a:t>. </a:t>
            </a:r>
            <a:r>
              <a:rPr lang="it-IT" dirty="0" err="1"/>
              <a:t>Hum</a:t>
            </a:r>
            <a:r>
              <a:rPr lang="it-IT" dirty="0"/>
              <a:t>. [%]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Terra_urb</a:t>
            </a:r>
            <a:r>
              <a:rPr lang="it-IT" dirty="0"/>
              <a:t> -&gt; </a:t>
            </a:r>
            <a:r>
              <a:rPr lang="it-IT" i="1" dirty="0" err="1"/>
              <a:t>true</a:t>
            </a:r>
            <a:r>
              <a:rPr lang="it-IT" dirty="0"/>
              <a:t>  (</a:t>
            </a:r>
            <a:r>
              <a:rPr lang="it-IT" dirty="0">
                <a:solidFill>
                  <a:srgbClr val="FF0000"/>
                </a:solidFill>
              </a:rPr>
              <a:t>red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albedo&amp;Ahf</a:t>
            </a:r>
            <a:r>
              <a:rPr lang="it-IT" dirty="0"/>
              <a:t> -&gt; </a:t>
            </a:r>
            <a:r>
              <a:rPr lang="it-IT" i="1" dirty="0"/>
              <a:t>false</a:t>
            </a:r>
            <a:r>
              <a:rPr lang="it-IT" dirty="0"/>
              <a:t> (</a:t>
            </a:r>
            <a:r>
              <a:rPr lang="it-IT" dirty="0">
                <a:solidFill>
                  <a:srgbClr val="00B050"/>
                </a:solidFill>
              </a:rPr>
              <a:t>green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Terra_urb</a:t>
            </a:r>
            <a:r>
              <a:rPr lang="it-IT" dirty="0"/>
              <a:t> -&gt; </a:t>
            </a:r>
            <a:r>
              <a:rPr lang="it-IT" i="1" dirty="0"/>
              <a:t>false</a:t>
            </a:r>
            <a:r>
              <a:rPr lang="it-IT" dirty="0"/>
              <a:t> (</a:t>
            </a:r>
            <a:r>
              <a:rPr lang="it-IT" dirty="0">
                <a:solidFill>
                  <a:srgbClr val="000099"/>
                </a:solidFill>
              </a:rPr>
              <a:t>blue</a:t>
            </a:r>
            <a:r>
              <a:rPr lang="it-IT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Observed</a:t>
            </a:r>
            <a:r>
              <a:rPr lang="it-IT" dirty="0"/>
              <a:t> -&gt; </a:t>
            </a:r>
            <a:r>
              <a:rPr lang="it-IT" i="1" dirty="0"/>
              <a:t>data</a:t>
            </a:r>
            <a:r>
              <a:rPr lang="it-IT" dirty="0"/>
              <a:t> (</a:t>
            </a:r>
            <a:r>
              <a:rPr lang="it-IT" dirty="0">
                <a:solidFill>
                  <a:srgbClr val="FF33CC"/>
                </a:solidFill>
              </a:rPr>
              <a:t>magenta</a:t>
            </a:r>
            <a:r>
              <a:rPr lang="it-IT" dirty="0"/>
              <a:t>)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E01E94B-2301-4521-9B03-F3A822107B92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dirty="0"/>
              <a:t>Local results: Rome-Ciampino Airport:</a:t>
            </a:r>
          </a:p>
          <a:p>
            <a:pPr marL="0" indent="0" algn="just">
              <a:buNone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B8BF2B-F370-4458-A6D0-F62897DF5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0" y="3623714"/>
            <a:ext cx="4955044" cy="28078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21B1F24-7D6D-44DE-AF6E-8DBE811CD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70" y="3553378"/>
            <a:ext cx="5222926" cy="295965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FFAA82-CE45-4291-B809-9F74C1385098}"/>
              </a:ext>
            </a:extLst>
          </p:cNvPr>
          <p:cNvSpPr txBox="1"/>
          <p:nvPr/>
        </p:nvSpPr>
        <p:spPr>
          <a:xfrm>
            <a:off x="6094616" y="3285286"/>
            <a:ext cx="2706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Relative </a:t>
            </a:r>
            <a:r>
              <a:rPr lang="it-IT" sz="1400" dirty="0" err="1"/>
              <a:t>humidity</a:t>
            </a:r>
            <a:r>
              <a:rPr lang="it-IT" sz="1400" dirty="0"/>
              <a:t> [%] 2019-07-01 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165CD1-F267-407E-A7DC-6DCBCBD8B30C}"/>
              </a:ext>
            </a:extLst>
          </p:cNvPr>
          <p:cNvSpPr txBox="1"/>
          <p:nvPr/>
        </p:nvSpPr>
        <p:spPr>
          <a:xfrm>
            <a:off x="397450" y="3285286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T2m on 2019-07-01: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074DF2-603B-49F6-AD5D-C6D8F998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20229"/>
          <a:stretch/>
        </p:blipFill>
        <p:spPr>
          <a:xfrm>
            <a:off x="8256651" y="900915"/>
            <a:ext cx="2997501" cy="2063877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45F30E6-145F-40D4-A40E-7F58BB9904CA}"/>
              </a:ext>
            </a:extLst>
          </p:cNvPr>
          <p:cNvCxnSpPr>
            <a:cxnSpLocks/>
          </p:cNvCxnSpPr>
          <p:nvPr/>
        </p:nvCxnSpPr>
        <p:spPr>
          <a:xfrm flipH="1" flipV="1">
            <a:off x="9441761" y="1373236"/>
            <a:ext cx="313640" cy="89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E8771-D5A5-4D5D-8EFF-294156DD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69609"/>
            <a:ext cx="10972800" cy="1143000"/>
          </a:xfrm>
        </p:spPr>
        <p:txBody>
          <a:bodyPr/>
          <a:lstStyle/>
          <a:p>
            <a:r>
              <a:rPr lang="it-IT" sz="3600" dirty="0"/>
              <a:t>Results – 0.6 km res.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6806F49-B089-4FA1-878F-CBE14841849D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 Local results</a:t>
            </a:r>
          </a:p>
          <a:p>
            <a:pPr lvl="1" algn="just"/>
            <a:endParaRPr lang="it-IT" sz="2000" dirty="0"/>
          </a:p>
          <a:p>
            <a:pPr lvl="1" algn="just"/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863205-0E14-462F-B8DF-6B328D551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2997822"/>
            <a:ext cx="5715000" cy="3238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B87B96B-338A-4B77-9B3F-37AF6C140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" y="2993202"/>
            <a:ext cx="5715000" cy="32385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3757625-1B28-43CC-BCD4-6BE43CCE058E}"/>
              </a:ext>
            </a:extLst>
          </p:cNvPr>
          <p:cNvSpPr/>
          <p:nvPr/>
        </p:nvSpPr>
        <p:spPr>
          <a:xfrm>
            <a:off x="8299939" y="3667648"/>
            <a:ext cx="1356527" cy="361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50E556A-69E3-4DBB-B4B4-371A24444B6A}"/>
              </a:ext>
            </a:extLst>
          </p:cNvPr>
          <p:cNvSpPr/>
          <p:nvPr/>
        </p:nvSpPr>
        <p:spPr>
          <a:xfrm>
            <a:off x="2352989" y="3557114"/>
            <a:ext cx="1356527" cy="361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7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A08F3-4908-4FE7-A0DF-E3ECC32A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7" y="0"/>
            <a:ext cx="10972800" cy="1143000"/>
          </a:xfrm>
        </p:spPr>
        <p:txBody>
          <a:bodyPr>
            <a:normAutofit/>
          </a:bodyPr>
          <a:lstStyle/>
          <a:p>
            <a:r>
              <a:rPr lang="it-IT" sz="3200" dirty="0"/>
              <a:t>Albedo and </a:t>
            </a:r>
            <a:r>
              <a:rPr lang="en-GB" sz="3200" dirty="0"/>
              <a:t>Anthropogenic</a:t>
            </a:r>
            <a:r>
              <a:rPr lang="it-IT" sz="3200" dirty="0"/>
              <a:t> </a:t>
            </a:r>
            <a:r>
              <a:rPr lang="it-IT" sz="3200" dirty="0" err="1"/>
              <a:t>heat</a:t>
            </a:r>
            <a:r>
              <a:rPr lang="it-IT" sz="3200" dirty="0"/>
              <a:t> f. effects</a:t>
            </a:r>
            <a:endParaRPr lang="it-IT" sz="3200" b="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49FCA33-E18F-4E03-A1C9-472D768FF981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2086C21-E2FB-48AC-9730-8988AD335A5F}"/>
              </a:ext>
            </a:extLst>
          </p:cNvPr>
          <p:cNvSpPr txBox="1">
            <a:spLocks/>
          </p:cNvSpPr>
          <p:nvPr/>
        </p:nvSpPr>
        <p:spPr>
          <a:xfrm>
            <a:off x="7524975" y="1143000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– </a:t>
            </a:r>
            <a:r>
              <a:rPr lang="it-IT" sz="2400" dirty="0" err="1"/>
              <a:t>Alb.Ahf.false</a:t>
            </a:r>
            <a:r>
              <a:rPr lang="it-IT" sz="2400" dirty="0"/>
              <a:t>):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2BBFDC-41B8-4E26-9445-21CE9B9C6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>
          <a:xfrm>
            <a:off x="557626" y="1673198"/>
            <a:ext cx="4857077" cy="452596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1A82119-5446-48E7-A808-4C97B883F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7"/>
          <a:stretch/>
        </p:blipFill>
        <p:spPr>
          <a:xfrm>
            <a:off x="6158438" y="1673197"/>
            <a:ext cx="485707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A08F3-4908-4FE7-A0DF-E3ECC32A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7" y="0"/>
            <a:ext cx="10972800" cy="1143000"/>
          </a:xfrm>
        </p:spPr>
        <p:txBody>
          <a:bodyPr>
            <a:normAutofit/>
          </a:bodyPr>
          <a:lstStyle/>
          <a:p>
            <a:r>
              <a:rPr lang="it-IT" sz="3200" dirty="0"/>
              <a:t>Albedo and </a:t>
            </a:r>
            <a:r>
              <a:rPr lang="en-GB" sz="3200" dirty="0"/>
              <a:t>Anthropogenic</a:t>
            </a:r>
            <a:r>
              <a:rPr lang="it-IT" sz="3200" dirty="0"/>
              <a:t> </a:t>
            </a:r>
            <a:r>
              <a:rPr lang="it-IT" sz="3200" dirty="0" err="1"/>
              <a:t>heat</a:t>
            </a:r>
            <a:r>
              <a:rPr lang="it-IT" sz="3200" dirty="0"/>
              <a:t> f. effects</a:t>
            </a:r>
            <a:endParaRPr lang="it-IT" sz="3200" b="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49FCA33-E18F-4E03-A1C9-472D768FF981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2086C21-E2FB-48AC-9730-8988AD335A5F}"/>
              </a:ext>
            </a:extLst>
          </p:cNvPr>
          <p:cNvSpPr txBox="1">
            <a:spLocks/>
          </p:cNvSpPr>
          <p:nvPr/>
        </p:nvSpPr>
        <p:spPr>
          <a:xfrm>
            <a:off x="7524975" y="1143000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– </a:t>
            </a:r>
            <a:r>
              <a:rPr lang="it-IT" sz="2400" dirty="0" err="1"/>
              <a:t>Alb.Ahf.false</a:t>
            </a:r>
            <a:r>
              <a:rPr lang="it-IT" sz="2400" dirty="0"/>
              <a:t>):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6EEB249-63A2-4107-966D-12D685CAC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/>
        </p:blipFill>
        <p:spPr>
          <a:xfrm>
            <a:off x="6636456" y="1781552"/>
            <a:ext cx="4525964" cy="430925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8F3F9B3-8258-42DF-8AA5-7BF6EC5780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4"/>
          <a:stretch/>
        </p:blipFill>
        <p:spPr>
          <a:xfrm>
            <a:off x="689230" y="1781552"/>
            <a:ext cx="4525964" cy="42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4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3A08F3-4908-4FE7-A0DF-E3ECC32A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37" y="0"/>
            <a:ext cx="10972800" cy="1143000"/>
          </a:xfrm>
        </p:spPr>
        <p:txBody>
          <a:bodyPr>
            <a:normAutofit/>
          </a:bodyPr>
          <a:lstStyle/>
          <a:p>
            <a:r>
              <a:rPr lang="it-IT" sz="3200" dirty="0"/>
              <a:t>Albedo and </a:t>
            </a:r>
            <a:r>
              <a:rPr lang="en-GB" sz="3200" dirty="0"/>
              <a:t>Anthropogenic</a:t>
            </a:r>
            <a:r>
              <a:rPr lang="it-IT" sz="3200" dirty="0"/>
              <a:t> </a:t>
            </a:r>
            <a:r>
              <a:rPr lang="it-IT" sz="3200" dirty="0" err="1"/>
              <a:t>heat</a:t>
            </a:r>
            <a:r>
              <a:rPr lang="it-IT" sz="3200" dirty="0"/>
              <a:t> f. effects</a:t>
            </a:r>
            <a:endParaRPr lang="it-IT" sz="3200" b="1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949FCA33-E18F-4E03-A1C9-472D768FF981}"/>
              </a:ext>
            </a:extLst>
          </p:cNvPr>
          <p:cNvSpPr txBox="1">
            <a:spLocks/>
          </p:cNvSpPr>
          <p:nvPr/>
        </p:nvSpPr>
        <p:spPr>
          <a:xfrm>
            <a:off x="143436" y="1166018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- False):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2086C21-E2FB-48AC-9730-8988AD335A5F}"/>
              </a:ext>
            </a:extLst>
          </p:cNvPr>
          <p:cNvSpPr txBox="1">
            <a:spLocks/>
          </p:cNvSpPr>
          <p:nvPr/>
        </p:nvSpPr>
        <p:spPr>
          <a:xfrm>
            <a:off x="7524975" y="1143000"/>
            <a:ext cx="663780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400" dirty="0"/>
              <a:t>Δ</a:t>
            </a:r>
            <a:r>
              <a:rPr lang="it-IT" sz="2400" dirty="0"/>
              <a:t>T2m(True – </a:t>
            </a:r>
            <a:r>
              <a:rPr lang="it-IT" sz="2400" dirty="0" err="1"/>
              <a:t>Alb.Ahf.false</a:t>
            </a:r>
            <a:r>
              <a:rPr lang="it-IT" sz="2400" dirty="0"/>
              <a:t>):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964937-6BC5-4801-8392-76920BA7A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>
          <a:xfrm>
            <a:off x="6781240" y="1781550"/>
            <a:ext cx="4525964" cy="41711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04DF583-F8E9-4271-A5C4-D3544BC393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>
          <a:xfrm>
            <a:off x="462224" y="1561619"/>
            <a:ext cx="5003241" cy="46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81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f307b9-a7a6-46a1-b058-6a05536458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5444CBAB43544BB5F39AEB086F5DF4" ma:contentTypeVersion="14" ma:contentTypeDescription="Creare un nuovo documento." ma:contentTypeScope="" ma:versionID="0e837d33cb487e8fecb4f995e67ddff5">
  <xsd:schema xmlns:xsd="http://www.w3.org/2001/XMLSchema" xmlns:xs="http://www.w3.org/2001/XMLSchema" xmlns:p="http://schemas.microsoft.com/office/2006/metadata/properties" xmlns:ns3="04f307b9-a7a6-46a1-b058-6a05536458f4" xmlns:ns4="fe93e1b3-fdca-4a7b-99fd-f2ab762c395b" targetNamespace="http://schemas.microsoft.com/office/2006/metadata/properties" ma:root="true" ma:fieldsID="3076d1256b4176f5e11ae00797b6425a" ns3:_="" ns4:_="">
    <xsd:import namespace="04f307b9-a7a6-46a1-b058-6a05536458f4"/>
    <xsd:import namespace="fe93e1b3-fdca-4a7b-99fd-f2ab762c39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307b9-a7a6-46a1-b058-6a0553645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3e1b3-fdca-4a7b-99fd-f2ab762c39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0F4B24-DAC2-40D9-A11F-EC8DD3DBD59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e93e1b3-fdca-4a7b-99fd-f2ab762c395b"/>
    <ds:schemaRef ds:uri="04f307b9-a7a6-46a1-b058-6a05536458f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78D4D9-FCD5-4DC6-A4EA-8F2C3A2A6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307b9-a7a6-46a1-b058-6a05536458f4"/>
    <ds:schemaRef ds:uri="fe93e1b3-fdca-4a7b-99fd-f2ab762c39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A2282-E4D5-4328-9C62-DDCD6EAE6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91587</TotalTime>
  <Words>516</Words>
  <Application>Microsoft Office PowerPoint</Application>
  <PresentationFormat>Widescreen</PresentationFormat>
  <Paragraphs>79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preliminary tests with terra urb at very high resolution over southerN italy</vt:lpstr>
      <vt:lpstr>Numerical settings</vt:lpstr>
      <vt:lpstr>Results – 0.6 km res.</vt:lpstr>
      <vt:lpstr>Results – 0.6 km res.</vt:lpstr>
      <vt:lpstr>Results – 0.6 km res.</vt:lpstr>
      <vt:lpstr>Results – 0.6 km res.</vt:lpstr>
      <vt:lpstr>Albedo and Anthropogenic heat f. effects</vt:lpstr>
      <vt:lpstr>Albedo and Anthropogenic heat f. effects</vt:lpstr>
      <vt:lpstr>Albedo and Anthropogenic heat f. effects</vt:lpstr>
      <vt:lpstr>Albedo and Anthropogenic heat f. effects</vt:lpstr>
      <vt:lpstr>Comments and way forward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Cinquegrana Davide</dc:creator>
  <cp:lastModifiedBy>Davide Cinquegrana</cp:lastModifiedBy>
  <cp:revision>2103</cp:revision>
  <cp:lastPrinted>2018-09-11T15:40:17Z</cp:lastPrinted>
  <dcterms:created xsi:type="dcterms:W3CDTF">2014-11-17T11:13:12Z</dcterms:created>
  <dcterms:modified xsi:type="dcterms:W3CDTF">2023-03-01T14:37:44Z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0x0101002C5444CBAB43544BB5F39AEB086F5DF4</vt:lpwstr>
  </property>
</Properties>
</file>