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5" r:id="rId4"/>
    <p:sldId id="285" r:id="rId5"/>
    <p:sldId id="290" r:id="rId6"/>
    <p:sldId id="271" r:id="rId7"/>
    <p:sldId id="273" r:id="rId8"/>
    <p:sldId id="291" r:id="rId9"/>
    <p:sldId id="292" r:id="rId10"/>
    <p:sldId id="295" r:id="rId11"/>
    <p:sldId id="274" r:id="rId12"/>
    <p:sldId id="288" r:id="rId13"/>
    <p:sldId id="289" r:id="rId14"/>
    <p:sldId id="281" r:id="rId15"/>
    <p:sldId id="287" r:id="rId16"/>
    <p:sldId id="293" r:id="rId17"/>
    <p:sldId id="296" r:id="rId18"/>
    <p:sldId id="284" r:id="rId19"/>
    <p:sldId id="294" r:id="rId20"/>
    <p:sldId id="264" r:id="rId21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55B82-E56F-4F76-80C2-5CAC324C229F}" v="106" dt="2022-02-14T08:28:44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6430" autoAdjust="0"/>
  </p:normalViewPr>
  <p:slideViewPr>
    <p:cSldViewPr snapToGrid="0">
      <p:cViewPr varScale="1">
        <p:scale>
          <a:sx n="65" d="100"/>
          <a:sy n="65" d="100"/>
        </p:scale>
        <p:origin x="7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41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1D038-CAED-4BE0-9A24-C9F64004C955}" type="datetimeFigureOut">
              <a:rPr lang="pl-PL" smtClean="0"/>
              <a:t>2022-07-08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8B04F-AA1D-400A-8D24-B5CAAFD00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28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22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06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But </a:t>
            </a:r>
            <a:r>
              <a:rPr lang="pl-PL" sz="1600" dirty="0" err="1"/>
              <a:t>there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classes</a:t>
            </a:r>
            <a:r>
              <a:rPr lang="pl-PL" sz="1600" dirty="0"/>
              <a:t>, </a:t>
            </a:r>
            <a:r>
              <a:rPr lang="pl-PL" sz="1600" dirty="0" err="1"/>
              <a:t>Local</a:t>
            </a:r>
            <a:r>
              <a:rPr lang="pl-PL" sz="1600" dirty="0"/>
              <a:t> </a:t>
            </a:r>
            <a:r>
              <a:rPr lang="pl-PL" sz="1600" dirty="0" err="1"/>
              <a:t>Climate</a:t>
            </a:r>
            <a:r>
              <a:rPr lang="pl-PL" sz="1600" dirty="0"/>
              <a:t> </a:t>
            </a:r>
            <a:r>
              <a:rPr lang="pl-PL" sz="1600" dirty="0" err="1"/>
              <a:t>Zones</a:t>
            </a:r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66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But </a:t>
            </a:r>
            <a:r>
              <a:rPr lang="pl-PL" sz="1600" dirty="0" err="1"/>
              <a:t>there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classes</a:t>
            </a:r>
            <a:r>
              <a:rPr lang="pl-PL" sz="1600" dirty="0"/>
              <a:t>, </a:t>
            </a:r>
            <a:r>
              <a:rPr lang="pl-PL" sz="1600" dirty="0" err="1"/>
              <a:t>Local</a:t>
            </a:r>
            <a:r>
              <a:rPr lang="pl-PL" sz="1600" dirty="0"/>
              <a:t> </a:t>
            </a:r>
            <a:r>
              <a:rPr lang="pl-PL" sz="1600" dirty="0" err="1"/>
              <a:t>Climate</a:t>
            </a:r>
            <a:r>
              <a:rPr lang="pl-PL" sz="1600" dirty="0"/>
              <a:t> </a:t>
            </a:r>
            <a:r>
              <a:rPr lang="pl-PL" sz="1600" dirty="0" err="1"/>
              <a:t>Zones</a:t>
            </a:r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88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57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err="1"/>
              <a:t>Some</a:t>
            </a:r>
            <a:r>
              <a:rPr lang="pl-PL" sz="1600" dirty="0"/>
              <a:t> </a:t>
            </a:r>
            <a:r>
              <a:rPr lang="pl-PL" sz="1600" dirty="0" err="1"/>
              <a:t>values</a:t>
            </a:r>
            <a:r>
              <a:rPr lang="pl-PL" sz="1600" dirty="0"/>
              <a:t> </a:t>
            </a:r>
            <a:r>
              <a:rPr lang="pl-PL" sz="1600" dirty="0" err="1"/>
              <a:t>have</a:t>
            </a:r>
            <a:r>
              <a:rPr lang="pl-PL" sz="1600" dirty="0"/>
              <a:t> </a:t>
            </a:r>
            <a:r>
              <a:rPr lang="pl-PL" sz="1600" dirty="0" err="1"/>
              <a:t>been</a:t>
            </a:r>
            <a:r>
              <a:rPr lang="pl-PL" sz="1600" dirty="0"/>
              <a:t> </a:t>
            </a:r>
            <a:r>
              <a:rPr lang="pl-PL" sz="1600" dirty="0" err="1"/>
              <a:t>compiled</a:t>
            </a:r>
            <a:r>
              <a:rPr lang="pl-PL" sz="1600" dirty="0"/>
              <a:t> by </a:t>
            </a:r>
            <a:r>
              <a:rPr lang="pl-PL" sz="1600" dirty="0" err="1"/>
              <a:t>Demuzere</a:t>
            </a:r>
            <a:r>
              <a:rPr lang="pl-PL" sz="1600" dirty="0"/>
              <a:t> et al. </a:t>
            </a:r>
            <a:r>
              <a:rPr lang="pl-PL" sz="1600" dirty="0" err="1"/>
              <a:t>Based</a:t>
            </a:r>
            <a:r>
              <a:rPr lang="pl-PL" sz="1600" dirty="0"/>
              <a:t> on WUDAPT data.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360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err="1"/>
              <a:t>Some</a:t>
            </a:r>
            <a:r>
              <a:rPr lang="pl-PL" sz="1600" dirty="0"/>
              <a:t> of the </a:t>
            </a:r>
            <a:r>
              <a:rPr lang="pl-PL" sz="1600" dirty="0" err="1"/>
              <a:t>parameter</a:t>
            </a:r>
            <a:r>
              <a:rPr lang="pl-PL" sz="1600" dirty="0"/>
              <a:t> </a:t>
            </a:r>
            <a:r>
              <a:rPr lang="pl-PL" sz="1600" dirty="0" err="1"/>
              <a:t>values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improved</a:t>
            </a:r>
            <a:r>
              <a:rPr lang="pl-PL" sz="1600" dirty="0"/>
              <a:t>.</a:t>
            </a:r>
          </a:p>
          <a:p>
            <a:r>
              <a:rPr lang="pl-PL" sz="1600" dirty="0"/>
              <a:t>For </a:t>
            </a:r>
            <a:r>
              <a:rPr lang="pl-PL" sz="1600" dirty="0" err="1"/>
              <a:t>example</a:t>
            </a:r>
            <a:r>
              <a:rPr lang="pl-PL" sz="1600" dirty="0"/>
              <a:t>, for </a:t>
            </a:r>
            <a:r>
              <a:rPr lang="pl-PL" sz="1600" dirty="0" err="1"/>
              <a:t>sealed</a:t>
            </a:r>
            <a:r>
              <a:rPr lang="pl-PL" sz="1600" dirty="0"/>
              <a:t> </a:t>
            </a:r>
            <a:r>
              <a:rPr lang="pl-PL" sz="1600" dirty="0" err="1"/>
              <a:t>surface</a:t>
            </a:r>
            <a:r>
              <a:rPr lang="pl-PL" sz="1600" dirty="0"/>
              <a:t>, pan-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product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used</a:t>
            </a:r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858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339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218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684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99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err="1"/>
              <a:t>Currently</a:t>
            </a:r>
            <a:r>
              <a:rPr lang="pl-PL" sz="1600" dirty="0"/>
              <a:t>, 5 </a:t>
            </a:r>
            <a:r>
              <a:rPr lang="pl-PL" sz="1600" dirty="0" err="1"/>
              <a:t>alternative</a:t>
            </a:r>
            <a:r>
              <a:rPr lang="pl-PL" sz="1600" dirty="0"/>
              <a:t> </a:t>
            </a:r>
            <a:r>
              <a:rPr lang="pl-PL" sz="1600" dirty="0" err="1"/>
              <a:t>landuse</a:t>
            </a:r>
            <a:r>
              <a:rPr lang="pl-PL" sz="1600" dirty="0"/>
              <a:t> </a:t>
            </a:r>
            <a:r>
              <a:rPr lang="pl-PL" sz="1600" dirty="0" err="1"/>
              <a:t>datasets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used</a:t>
            </a:r>
            <a:r>
              <a:rPr lang="pl-PL" sz="1600" dirty="0"/>
              <a:t>.</a:t>
            </a:r>
          </a:p>
          <a:p>
            <a:r>
              <a:rPr lang="pl-PL" sz="1600" dirty="0"/>
              <a:t>The </a:t>
            </a:r>
            <a:r>
              <a:rPr lang="pl-PL" sz="1600" dirty="0" err="1"/>
              <a:t>datasets</a:t>
            </a:r>
            <a:r>
              <a:rPr lang="pl-PL" sz="1600" dirty="0"/>
              <a:t> </a:t>
            </a:r>
            <a:r>
              <a:rPr lang="pl-PL" sz="1600" dirty="0" err="1"/>
              <a:t>differ</a:t>
            </a:r>
            <a:r>
              <a:rPr lang="pl-PL" sz="1600" dirty="0"/>
              <a:t> in </a:t>
            </a:r>
            <a:r>
              <a:rPr lang="pl-PL" sz="1600" dirty="0" err="1"/>
              <a:t>number</a:t>
            </a:r>
            <a:r>
              <a:rPr lang="pl-PL" sz="1600" dirty="0"/>
              <a:t> and </a:t>
            </a:r>
            <a:r>
              <a:rPr lang="pl-PL" sz="1600" dirty="0" err="1"/>
              <a:t>kinds</a:t>
            </a:r>
            <a:r>
              <a:rPr lang="pl-PL" sz="1600" dirty="0"/>
              <a:t> of </a:t>
            </a:r>
            <a:r>
              <a:rPr lang="pl-PL" sz="1600" dirty="0" err="1"/>
              <a:t>classes</a:t>
            </a:r>
            <a:r>
              <a:rPr lang="pl-PL" sz="1600" dirty="0"/>
              <a:t>.</a:t>
            </a:r>
          </a:p>
          <a:p>
            <a:r>
              <a:rPr lang="pl-PL" sz="1600" dirty="0" err="1"/>
              <a:t>Main</a:t>
            </a:r>
            <a:r>
              <a:rPr lang="pl-PL" sz="1600" dirty="0"/>
              <a:t> program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responsible</a:t>
            </a:r>
            <a:r>
              <a:rPr lang="pl-PL" sz="1600" dirty="0"/>
              <a:t> for the </a:t>
            </a:r>
            <a:r>
              <a:rPr lang="pl-PL" sz="1600" dirty="0" err="1"/>
              <a:t>aggregation</a:t>
            </a:r>
            <a:r>
              <a:rPr lang="pl-PL" sz="1600" dirty="0"/>
              <a:t> of the </a:t>
            </a:r>
            <a:r>
              <a:rPr lang="pl-PL" sz="1600" dirty="0" err="1"/>
              <a:t>landuse</a:t>
            </a:r>
            <a:r>
              <a:rPr lang="pl-PL" sz="1600" dirty="0"/>
              <a:t> data to the </a:t>
            </a:r>
            <a:r>
              <a:rPr lang="pl-PL" sz="1600" dirty="0" err="1"/>
              <a:t>targer</a:t>
            </a:r>
            <a:r>
              <a:rPr lang="pl-PL" sz="1600" dirty="0"/>
              <a:t> </a:t>
            </a:r>
            <a:r>
              <a:rPr lang="pl-PL" sz="1600" dirty="0" err="1"/>
              <a:t>grid</a:t>
            </a:r>
            <a:r>
              <a:rPr lang="pl-PL" sz="1600" dirty="0"/>
              <a:t>.</a:t>
            </a:r>
          </a:p>
          <a:p>
            <a:r>
              <a:rPr lang="pl-PL" sz="1600" dirty="0"/>
              <a:t>The </a:t>
            </a:r>
            <a:r>
              <a:rPr lang="pl-PL" sz="1600" dirty="0" err="1"/>
              <a:t>separate</a:t>
            </a:r>
            <a:r>
              <a:rPr lang="pl-PL" sz="1600" dirty="0"/>
              <a:t> fortran module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used</a:t>
            </a:r>
            <a:r>
              <a:rPr lang="pl-PL" sz="1600" dirty="0"/>
              <a:t> for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dataset</a:t>
            </a:r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64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13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39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By </a:t>
            </a:r>
            <a:r>
              <a:rPr lang="pl-PL" sz="1600" dirty="0" err="1"/>
              <a:t>contrast</a:t>
            </a:r>
            <a:r>
              <a:rPr lang="pl-PL" sz="1600" dirty="0"/>
              <a:t>, </a:t>
            </a:r>
            <a:r>
              <a:rPr lang="pl-PL" sz="1600" dirty="0" err="1"/>
              <a:t>existing</a:t>
            </a:r>
            <a:r>
              <a:rPr lang="pl-PL" sz="1600" dirty="0"/>
              <a:t> </a:t>
            </a:r>
            <a:r>
              <a:rPr lang="pl-PL" sz="1600" dirty="0" err="1"/>
              <a:t>datasets</a:t>
            </a:r>
            <a:r>
              <a:rPr lang="pl-PL" sz="1600" dirty="0"/>
              <a:t> </a:t>
            </a:r>
            <a:r>
              <a:rPr lang="pl-PL" sz="1600" dirty="0" err="1"/>
              <a:t>allowed</a:t>
            </a:r>
            <a:r>
              <a:rPr lang="pl-PL" sz="1600" dirty="0"/>
              <a:t> for </a:t>
            </a:r>
            <a:r>
              <a:rPr lang="pl-PL" sz="1600" dirty="0" err="1"/>
              <a:t>mixed</a:t>
            </a:r>
            <a:r>
              <a:rPr lang="pl-PL" sz="1600" dirty="0"/>
              <a:t> </a:t>
            </a:r>
            <a:r>
              <a:rPr lang="pl-PL" sz="1600" dirty="0" err="1"/>
              <a:t>surfaces</a:t>
            </a:r>
            <a:r>
              <a:rPr lang="pl-PL" sz="1600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98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By </a:t>
            </a:r>
            <a:r>
              <a:rPr lang="pl-PL" sz="1600" dirty="0" err="1"/>
              <a:t>contrast</a:t>
            </a:r>
            <a:r>
              <a:rPr lang="pl-PL" sz="1600" dirty="0"/>
              <a:t>, </a:t>
            </a:r>
            <a:r>
              <a:rPr lang="pl-PL" sz="1600" dirty="0" err="1"/>
              <a:t>existing</a:t>
            </a:r>
            <a:r>
              <a:rPr lang="pl-PL" sz="1600" dirty="0"/>
              <a:t> </a:t>
            </a:r>
            <a:r>
              <a:rPr lang="pl-PL" sz="1600" dirty="0" err="1"/>
              <a:t>datasets</a:t>
            </a:r>
            <a:r>
              <a:rPr lang="pl-PL" sz="1600" dirty="0"/>
              <a:t> </a:t>
            </a:r>
            <a:r>
              <a:rPr lang="pl-PL" sz="1600" dirty="0" err="1"/>
              <a:t>allowed</a:t>
            </a:r>
            <a:r>
              <a:rPr lang="pl-PL" sz="1600" dirty="0"/>
              <a:t> for </a:t>
            </a:r>
            <a:r>
              <a:rPr lang="pl-PL" sz="1600" dirty="0" err="1"/>
              <a:t>mixed</a:t>
            </a:r>
            <a:r>
              <a:rPr lang="pl-PL" sz="1600" dirty="0"/>
              <a:t> </a:t>
            </a:r>
            <a:r>
              <a:rPr lang="pl-PL" sz="1600" dirty="0" err="1"/>
              <a:t>surfaces</a:t>
            </a:r>
            <a:r>
              <a:rPr lang="pl-PL" sz="1600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74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As the </a:t>
            </a:r>
            <a:r>
              <a:rPr lang="pl-PL" sz="1600" dirty="0" err="1"/>
              <a:t>first</a:t>
            </a:r>
            <a:r>
              <a:rPr lang="pl-PL" sz="1600" dirty="0"/>
              <a:t> </a:t>
            </a:r>
            <a:r>
              <a:rPr lang="pl-PL" sz="1600" dirty="0" err="1"/>
              <a:t>guess</a:t>
            </a:r>
            <a:r>
              <a:rPr lang="pl-PL" sz="1600" dirty="0"/>
              <a:t> the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lookup</a:t>
            </a:r>
            <a:r>
              <a:rPr lang="pl-PL" sz="1600" dirty="0"/>
              <a:t> </a:t>
            </a:r>
            <a:r>
              <a:rPr lang="pl-PL" sz="1600" dirty="0" err="1"/>
              <a:t>tables</a:t>
            </a:r>
            <a:r>
              <a:rPr lang="pl-PL" sz="1600" dirty="0"/>
              <a:t> </a:t>
            </a:r>
            <a:r>
              <a:rPr lang="pl-PL" sz="1600" dirty="0" err="1"/>
              <a:t>could</a:t>
            </a:r>
            <a:r>
              <a:rPr lang="pl-PL" sz="1600" dirty="0"/>
              <a:t> be </a:t>
            </a:r>
            <a:r>
              <a:rPr lang="pl-PL" sz="1600" dirty="0" err="1"/>
              <a:t>fed</a:t>
            </a:r>
            <a:r>
              <a:rPr lang="pl-PL" sz="1600" dirty="0"/>
              <a:t> from </a:t>
            </a:r>
            <a:r>
              <a:rPr lang="pl-PL" sz="1600" dirty="0" err="1"/>
              <a:t>these</a:t>
            </a:r>
            <a:r>
              <a:rPr lang="pl-PL" sz="1600" dirty="0"/>
              <a:t> </a:t>
            </a:r>
            <a:r>
              <a:rPr lang="pl-PL" sz="1600" dirty="0" err="1"/>
              <a:t>Globcover</a:t>
            </a:r>
            <a:r>
              <a:rPr lang="pl-PL" sz="1600" dirty="0"/>
              <a:t> </a:t>
            </a:r>
            <a:r>
              <a:rPr lang="pl-PL" sz="1600" dirty="0" err="1"/>
              <a:t>classes</a:t>
            </a:r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39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73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45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52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45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772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EDF69D8-6EFE-48AD-B74C-522BFA4A1D01}" type="datetime">
              <a:rPr lang="pl-PL" sz="900" b="0" strike="noStrike" spc="-1">
                <a:solidFill>
                  <a:srgbClr val="8B8B8B"/>
                </a:solidFill>
                <a:latin typeface="Calibri"/>
              </a:rPr>
              <a:t>2022-07-08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12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12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70C37BA-FD76-4D0A-A477-7C41CC2E60F1}" type="slidenum">
              <a:rPr lang="pl-PL" sz="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5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35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35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6.xml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161200" y="4788000"/>
            <a:ext cx="4029840" cy="172620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-10440" y="4788000"/>
            <a:ext cx="8172000" cy="172620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TextShape 3"/>
          <p:cNvSpPr txBox="1"/>
          <p:nvPr/>
        </p:nvSpPr>
        <p:spPr>
          <a:xfrm>
            <a:off x="277199" y="4997879"/>
            <a:ext cx="5489420" cy="134392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PP-CITTÀ – </a:t>
            </a:r>
            <a:r>
              <a:rPr lang="pl-PL" sz="2000" b="1" spc="-1" dirty="0">
                <a:solidFill>
                  <a:srgbClr val="FFFFFF"/>
                </a:solidFill>
                <a:latin typeface="Calibri"/>
              </a:rPr>
              <a:t>update on the </a:t>
            </a:r>
            <a:r>
              <a:rPr lang="pl-PL" sz="2000" b="1" spc="-1" dirty="0" err="1">
                <a:solidFill>
                  <a:srgbClr val="FFFFFF"/>
                </a:solidFill>
                <a:latin typeface="Calibri"/>
              </a:rPr>
              <a:t>work</a:t>
            </a:r>
            <a:r>
              <a:rPr lang="pl-PL" sz="2000" b="1" spc="-1" dirty="0">
                <a:solidFill>
                  <a:srgbClr val="FFFFFF"/>
                </a:solidFill>
                <a:latin typeface="Calibri"/>
              </a:rPr>
              <a:t> in EXTPAR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b="1" strike="noStrike" spc="-1" dirty="0" smtClean="0">
                <a:solidFill>
                  <a:srgbClr val="FFFFFF"/>
                </a:solidFill>
                <a:latin typeface="Calibri"/>
              </a:rPr>
              <a:t>Andrzej Wyszogrodzki</a:t>
            </a:r>
            <a:r>
              <a:rPr lang="pl-PL" sz="2000" b="1" strike="noStrike" spc="-1" dirty="0" smtClean="0">
                <a:solidFill>
                  <a:srgbClr val="FFFFFF"/>
                </a:solidFill>
                <a:latin typeface="Calibri"/>
              </a:rPr>
              <a:t>, Adam Jaczewski</a:t>
            </a:r>
            <a:endParaRPr lang="en-GB" sz="2000" b="1" strike="noStrike" spc="-1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GB" sz="2000" b="1" i="1" spc="-1" dirty="0">
                <a:solidFill>
                  <a:srgbClr val="FFFFFF"/>
                </a:solidFill>
                <a:latin typeface="Calibri"/>
              </a:rPr>
              <a:t>Centre of Numerical Weather Prediction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pl-PL" sz="2000" b="1" spc="-1" dirty="0" smtClean="0">
                <a:solidFill>
                  <a:srgbClr val="FFFFFF"/>
                </a:solidFill>
                <a:latin typeface="Calibri"/>
              </a:rPr>
              <a:t>07</a:t>
            </a:r>
            <a:r>
              <a:rPr lang="en-GB" sz="2000" b="1" strike="noStrike" spc="-1" dirty="0" smtClean="0">
                <a:solidFill>
                  <a:srgbClr val="FFFFFF"/>
                </a:solidFill>
                <a:latin typeface="Calibri"/>
              </a:rPr>
              <a:t>/</a:t>
            </a:r>
            <a:r>
              <a:rPr lang="pl-PL" sz="2000" b="1" strike="noStrike" spc="-1" dirty="0" smtClean="0">
                <a:solidFill>
                  <a:srgbClr val="FFFFFF"/>
                </a:solidFill>
                <a:latin typeface="Calibri"/>
              </a:rPr>
              <a:t>07</a:t>
            </a:r>
            <a:r>
              <a:rPr lang="en-GB" sz="2000" b="1" strike="noStrike" spc="-1" dirty="0" smtClean="0">
                <a:solidFill>
                  <a:srgbClr val="FFFFFF"/>
                </a:solidFill>
                <a:latin typeface="Calibri"/>
              </a:rPr>
              <a:t>/202</a:t>
            </a:r>
            <a:r>
              <a:rPr lang="pl-PL" sz="2000" b="1" strike="noStrike" spc="-1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, COSMO PP CITTA' </a:t>
            </a:r>
            <a:r>
              <a:rPr lang="en-GB" sz="2000" b="1" strike="noStrike" spc="-1" dirty="0" smtClean="0">
                <a:solidFill>
                  <a:srgbClr val="FFFFFF"/>
                </a:solidFill>
                <a:latin typeface="Calibri"/>
              </a:rPr>
              <a:t>meeting</a:t>
            </a:r>
            <a:endParaRPr lang="en-GB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Grafika 14"/>
          <p:cNvPicPr/>
          <p:nvPr/>
        </p:nvPicPr>
        <p:blipFill>
          <a:blip r:embed="rId4"/>
          <a:stretch/>
        </p:blipFill>
        <p:spPr>
          <a:xfrm>
            <a:off x="8692560" y="5128200"/>
            <a:ext cx="2967480" cy="104580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9AC21389-BEF4-43E7-8CA5-B936D9BFCA5D}"/>
              </a:ext>
            </a:extLst>
          </p:cNvPr>
          <p:cNvSpPr txBox="1"/>
          <p:nvPr/>
        </p:nvSpPr>
        <p:spPr>
          <a:xfrm>
            <a:off x="9554841" y="6534078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</a:rPr>
              <a:t>photo</a:t>
            </a:r>
            <a:r>
              <a:rPr lang="pl-PL" sz="1400" dirty="0">
                <a:solidFill>
                  <a:schemeClr val="bg1"/>
                </a:solidFill>
              </a:rPr>
              <a:t> by: Gabriel Jaczewski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smtClean="0">
                <a:solidFill>
                  <a:srgbClr val="FFFFFF"/>
                </a:solidFill>
                <a:latin typeface="Calibri"/>
              </a:rPr>
              <a:t>Urban </a:t>
            </a:r>
            <a:r>
              <a:rPr lang="pl-PL" sz="2400" b="1" strike="noStrike" spc="-1" dirty="0" err="1" smtClean="0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 smtClean="0">
                <a:solidFill>
                  <a:srgbClr val="FFFFFF"/>
                </a:solidFill>
                <a:latin typeface="Calibri"/>
              </a:rPr>
              <a:t>tables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B2BD1DEF-D1DD-403C-8D7D-DF5EEF83D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62173"/>
              </p:ext>
            </p:extLst>
          </p:nvPr>
        </p:nvGraphicFramePr>
        <p:xfrm>
          <a:off x="797316" y="1451534"/>
          <a:ext cx="914705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854">
                  <a:extLst>
                    <a:ext uri="{9D8B030D-6E8A-4147-A177-3AD203B41FA5}">
                      <a16:colId xmlns:a16="http://schemas.microsoft.com/office/drawing/2014/main" xmlns="" val="613757079"/>
                    </a:ext>
                  </a:extLst>
                </a:gridCol>
                <a:gridCol w="2239232">
                  <a:extLst>
                    <a:ext uri="{9D8B030D-6E8A-4147-A177-3AD203B41FA5}">
                      <a16:colId xmlns:a16="http://schemas.microsoft.com/office/drawing/2014/main" xmlns="" val="4112217243"/>
                    </a:ext>
                  </a:extLst>
                </a:gridCol>
                <a:gridCol w="1957492">
                  <a:extLst>
                    <a:ext uri="{9D8B030D-6E8A-4147-A177-3AD203B41FA5}">
                      <a16:colId xmlns:a16="http://schemas.microsoft.com/office/drawing/2014/main" xmlns="" val="658599854"/>
                    </a:ext>
                  </a:extLst>
                </a:gridCol>
                <a:gridCol w="1857474">
                  <a:extLst>
                    <a:ext uri="{9D8B030D-6E8A-4147-A177-3AD203B41FA5}">
                      <a16:colId xmlns:a16="http://schemas.microsoft.com/office/drawing/2014/main" xmlns="" val="3829182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GLOBCOVER2009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GLC2000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GLCC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04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Plant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cover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903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Plant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cover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4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Leaf</a:t>
                      </a:r>
                      <a:r>
                        <a:rPr lang="pl-PL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area</a:t>
                      </a:r>
                      <a:r>
                        <a:rPr lang="pl-PL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index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685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Leaf</a:t>
                      </a:r>
                      <a:r>
                        <a:rPr lang="pl-PL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area</a:t>
                      </a:r>
                      <a:r>
                        <a:rPr lang="pl-PL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index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321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Minimal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stomata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resistance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83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Urban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fraction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242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Longwave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surface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emissivity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446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Root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depth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833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Roughness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length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5855154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A2017F2-540B-4C19-BAC3-DBF7CF40EC7B}"/>
              </a:ext>
            </a:extLst>
          </p:cNvPr>
          <p:cNvSpPr txBox="1"/>
          <p:nvPr/>
        </p:nvSpPr>
        <p:spPr>
          <a:xfrm>
            <a:off x="1383212" y="5576091"/>
            <a:ext cx="79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… </a:t>
            </a:r>
            <a:r>
              <a:rPr lang="pl-PL" sz="2400" b="1" dirty="0" err="1" smtClean="0">
                <a:solidFill>
                  <a:srgbClr val="FF0000"/>
                </a:solidFill>
              </a:rPr>
              <a:t>they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should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differ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between</a:t>
            </a:r>
            <a:r>
              <a:rPr lang="pl-PL" sz="2400" b="1" dirty="0">
                <a:solidFill>
                  <a:srgbClr val="FF0000"/>
                </a:solidFill>
              </a:rPr>
              <a:t> LCZ and </a:t>
            </a:r>
            <a:r>
              <a:rPr lang="pl-PL" sz="2400" b="1" dirty="0" err="1" smtClean="0">
                <a:solidFill>
                  <a:srgbClr val="FF0000"/>
                </a:solidFill>
              </a:rPr>
              <a:t>different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cities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What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about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Local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Climate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Zones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?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2AF9FFFC-4142-4F8A-9C18-A1895206E7D2}"/>
              </a:ext>
            </a:extLst>
          </p:cNvPr>
          <p:cNvSpPr txBox="1"/>
          <p:nvPr/>
        </p:nvSpPr>
        <p:spPr>
          <a:xfrm>
            <a:off x="7662798" y="2262728"/>
            <a:ext cx="381226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24. LCZ1: compact high-</a:t>
            </a:r>
            <a:r>
              <a:rPr lang="pl-PL" sz="2000" b="1" dirty="0" err="1"/>
              <a:t>rise</a:t>
            </a:r>
            <a:endParaRPr lang="pl-PL" sz="2000" b="1" dirty="0"/>
          </a:p>
          <a:p>
            <a:r>
              <a:rPr lang="pl-PL" sz="2000" b="1" dirty="0"/>
              <a:t>25. LCZ2: compact </a:t>
            </a:r>
            <a:r>
              <a:rPr lang="pl-PL" sz="2000" b="1" dirty="0" err="1"/>
              <a:t>midrise</a:t>
            </a:r>
            <a:endParaRPr lang="pl-PL" sz="2000" b="1" dirty="0"/>
          </a:p>
          <a:p>
            <a:r>
              <a:rPr lang="pl-PL" sz="2000" b="1" dirty="0"/>
              <a:t>26. LCZ3: compact </a:t>
            </a:r>
            <a:r>
              <a:rPr lang="pl-PL" sz="2000" b="1" dirty="0" err="1"/>
              <a:t>low-rise</a:t>
            </a:r>
            <a:endParaRPr lang="pl-PL" sz="2000" b="1" dirty="0"/>
          </a:p>
          <a:p>
            <a:r>
              <a:rPr lang="pl-PL" sz="2000" b="1" dirty="0"/>
              <a:t>27. LCZ4: open high-</a:t>
            </a:r>
            <a:r>
              <a:rPr lang="pl-PL" sz="2000" b="1" dirty="0" err="1"/>
              <a:t>rise</a:t>
            </a:r>
            <a:endParaRPr lang="pl-PL" sz="2000" b="1" dirty="0"/>
          </a:p>
          <a:p>
            <a:r>
              <a:rPr lang="pl-PL" sz="2000" b="1" dirty="0"/>
              <a:t>28. LCZ5: open </a:t>
            </a:r>
            <a:r>
              <a:rPr lang="pl-PL" sz="2000" b="1" dirty="0" err="1"/>
              <a:t>midrise</a:t>
            </a:r>
            <a:endParaRPr lang="pl-PL" sz="2000" b="1" dirty="0"/>
          </a:p>
          <a:p>
            <a:r>
              <a:rPr lang="pl-PL" sz="2000" b="1" dirty="0"/>
              <a:t>29: LCZ6: open </a:t>
            </a:r>
            <a:r>
              <a:rPr lang="pl-PL" sz="2000" b="1" dirty="0" err="1"/>
              <a:t>low-rise</a:t>
            </a:r>
            <a:endParaRPr lang="pl-PL" sz="2000" b="1" dirty="0"/>
          </a:p>
          <a:p>
            <a:r>
              <a:rPr lang="pl-PL" sz="2000" b="1" dirty="0"/>
              <a:t>30: LCZ7: </a:t>
            </a:r>
            <a:r>
              <a:rPr lang="pl-PL" sz="2000" b="1" dirty="0" err="1"/>
              <a:t>lightweight</a:t>
            </a:r>
            <a:r>
              <a:rPr lang="pl-PL" sz="2000" b="1" dirty="0"/>
              <a:t> </a:t>
            </a:r>
            <a:r>
              <a:rPr lang="pl-PL" sz="2000" b="1" dirty="0" err="1"/>
              <a:t>low-rise</a:t>
            </a:r>
            <a:endParaRPr lang="pl-PL" sz="2000" b="1" dirty="0"/>
          </a:p>
          <a:p>
            <a:r>
              <a:rPr lang="pl-PL" sz="2000" b="1" dirty="0"/>
              <a:t>31: LCZ8: </a:t>
            </a:r>
            <a:r>
              <a:rPr lang="pl-PL" sz="2000" b="1" dirty="0" err="1"/>
              <a:t>large</a:t>
            </a:r>
            <a:r>
              <a:rPr lang="pl-PL" sz="2000" b="1" dirty="0"/>
              <a:t> </a:t>
            </a:r>
            <a:r>
              <a:rPr lang="pl-PL" sz="2000" b="1" dirty="0" err="1"/>
              <a:t>low-rise</a:t>
            </a:r>
            <a:endParaRPr lang="pl-PL" sz="2000" b="1" dirty="0"/>
          </a:p>
          <a:p>
            <a:r>
              <a:rPr lang="pl-PL" sz="2000" b="1" dirty="0"/>
              <a:t>32: LCZ9: </a:t>
            </a:r>
            <a:r>
              <a:rPr lang="pl-PL" sz="2000" b="1" dirty="0" err="1"/>
              <a:t>sparsely</a:t>
            </a:r>
            <a:r>
              <a:rPr lang="pl-PL" sz="2000" b="1" dirty="0"/>
              <a:t> </a:t>
            </a:r>
            <a:r>
              <a:rPr lang="pl-PL" sz="2000" b="1" dirty="0" err="1"/>
              <a:t>built</a:t>
            </a:r>
            <a:endParaRPr lang="pl-PL" sz="2000" b="1" dirty="0"/>
          </a:p>
          <a:p>
            <a:r>
              <a:rPr lang="pl-PL" sz="2000" b="1" dirty="0"/>
              <a:t>33: LCZ10: heavy </a:t>
            </a:r>
            <a:r>
              <a:rPr lang="pl-PL" sz="2000" b="1" dirty="0" err="1"/>
              <a:t>industry</a:t>
            </a:r>
            <a:endParaRPr lang="pl-PL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39" y="1577894"/>
            <a:ext cx="4528651" cy="53537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50739" y="1154223"/>
            <a:ext cx="467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rlito-Italic"/>
              </a:rPr>
              <a:t>LCZ </a:t>
            </a:r>
            <a:r>
              <a:rPr lang="en-US" i="1" dirty="0" smtClean="0">
                <a:latin typeface="Carlito-Italic"/>
              </a:rPr>
              <a:t>description</a:t>
            </a:r>
            <a:r>
              <a:rPr lang="pl-PL" i="1" dirty="0" smtClean="0">
                <a:latin typeface="Carlito-Italic"/>
              </a:rPr>
              <a:t> </a:t>
            </a:r>
            <a:r>
              <a:rPr lang="en-US" i="1" dirty="0" smtClean="0">
                <a:latin typeface="Carlito-Italic"/>
              </a:rPr>
              <a:t>(Stewart </a:t>
            </a:r>
            <a:r>
              <a:rPr lang="en-US" i="1" dirty="0">
                <a:latin typeface="Carlito-Italic"/>
              </a:rPr>
              <a:t>and </a:t>
            </a:r>
            <a:r>
              <a:rPr lang="en-US" i="1" dirty="0" err="1">
                <a:latin typeface="Carlito-Italic"/>
              </a:rPr>
              <a:t>Oke</a:t>
            </a:r>
            <a:r>
              <a:rPr lang="en-US" i="1" dirty="0">
                <a:latin typeface="Carlito-Italic"/>
              </a:rPr>
              <a:t>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84376" y="139186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What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about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Local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Climate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Zones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?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978" y="1482720"/>
            <a:ext cx="5360082" cy="52982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2235" y="1066320"/>
            <a:ext cx="7148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WUDAPT </a:t>
            </a:r>
            <a:r>
              <a:rPr lang="en-US" i="1" dirty="0">
                <a:latin typeface="Carlito-Italic"/>
              </a:rPr>
              <a:t>Vector</a:t>
            </a:r>
            <a:r>
              <a:rPr lang="pl-PL" i="1" dirty="0">
                <a:latin typeface="Carlito-Italic"/>
              </a:rPr>
              <a:t> </a:t>
            </a:r>
            <a:r>
              <a:rPr lang="en-US" i="1" dirty="0">
                <a:latin typeface="Carlito-Italic"/>
              </a:rPr>
              <a:t>based LCZ </a:t>
            </a:r>
            <a:r>
              <a:rPr lang="en-US" i="1" dirty="0" smtClean="0">
                <a:latin typeface="Carlito-Italic"/>
              </a:rPr>
              <a:t>map</a:t>
            </a:r>
            <a:r>
              <a:rPr lang="pl-PL" i="1" dirty="0" smtClean="0">
                <a:latin typeface="Carlito-Italic"/>
              </a:rPr>
              <a:t>  (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lcz-generator.rub.de</a:t>
            </a:r>
            <a:r>
              <a:rPr lang="pl-PL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28" y="1831055"/>
            <a:ext cx="4061808" cy="48030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3729" y="1023500"/>
            <a:ext cx="467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rlito-Italic"/>
              </a:rPr>
              <a:t>LCZ </a:t>
            </a:r>
            <a:r>
              <a:rPr lang="en-US" i="1" dirty="0" smtClean="0">
                <a:latin typeface="Carlito-Italic"/>
              </a:rPr>
              <a:t>description</a:t>
            </a:r>
            <a:r>
              <a:rPr lang="pl-PL" i="1" dirty="0" smtClean="0">
                <a:latin typeface="Carlito-Italic"/>
              </a:rPr>
              <a:t> </a:t>
            </a:r>
            <a:r>
              <a:rPr lang="en-US" i="1" dirty="0" smtClean="0">
                <a:latin typeface="Carlito-Italic"/>
              </a:rPr>
              <a:t>(Stewart </a:t>
            </a:r>
            <a:r>
              <a:rPr lang="en-US" i="1" dirty="0">
                <a:latin typeface="Carlito-Italic"/>
              </a:rPr>
              <a:t>and </a:t>
            </a:r>
            <a:r>
              <a:rPr lang="en-US" i="1" dirty="0" err="1">
                <a:latin typeface="Carlito-Italic"/>
              </a:rPr>
              <a:t>Oke</a:t>
            </a:r>
            <a:r>
              <a:rPr lang="en-US" i="1" dirty="0">
                <a:latin typeface="Carlito-Italic"/>
              </a:rPr>
              <a:t> 2012)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8334" y="1338533"/>
            <a:ext cx="3728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generic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typology of urban structures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8398" y="5367745"/>
            <a:ext cx="207677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climatic and physical property information </a:t>
            </a:r>
          </a:p>
        </p:txBody>
      </p:sp>
    </p:spTree>
    <p:extLst>
      <p:ext uri="{BB962C8B-B14F-4D97-AF65-F5344CB8AC3E}">
        <p14:creationId xmlns:p14="http://schemas.microsoft.com/office/powerpoint/2010/main" val="19242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What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about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Local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Climate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Zones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?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00" y="1513902"/>
            <a:ext cx="5360082" cy="52982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07072"/>
            <a:ext cx="7148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WUDAPT </a:t>
            </a:r>
            <a:r>
              <a:rPr lang="en-US" i="1" dirty="0">
                <a:latin typeface="Carlito-Italic"/>
              </a:rPr>
              <a:t>Vector</a:t>
            </a:r>
            <a:r>
              <a:rPr lang="pl-PL" i="1" dirty="0">
                <a:latin typeface="Carlito-Italic"/>
              </a:rPr>
              <a:t> </a:t>
            </a:r>
            <a:r>
              <a:rPr lang="en-US" i="1" dirty="0">
                <a:latin typeface="Carlito-Italic"/>
              </a:rPr>
              <a:t>based LCZ </a:t>
            </a:r>
            <a:r>
              <a:rPr lang="en-US" i="1" dirty="0" smtClean="0">
                <a:latin typeface="Carlito-Italic"/>
              </a:rPr>
              <a:t>map</a:t>
            </a:r>
            <a:r>
              <a:rPr lang="pl-PL" i="1" dirty="0" smtClean="0">
                <a:latin typeface="Carlito-Italic"/>
              </a:rPr>
              <a:t>  (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lcz-generator.rub.de</a:t>
            </a:r>
            <a:r>
              <a:rPr lang="pl-PL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513" y="1513902"/>
            <a:ext cx="5992887" cy="4450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6511" y="114457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ECOCLIMAP-SG</a:t>
            </a:r>
          </a:p>
        </p:txBody>
      </p:sp>
    </p:spTree>
    <p:extLst>
      <p:ext uri="{BB962C8B-B14F-4D97-AF65-F5344CB8AC3E}">
        <p14:creationId xmlns:p14="http://schemas.microsoft.com/office/powerpoint/2010/main" val="7207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Existing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data for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tables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67B8E0BC-3CF9-41A0-B58C-207F8CB53903}"/>
              </a:ext>
            </a:extLst>
          </p:cNvPr>
          <p:cNvSpPr txBox="1"/>
          <p:nvPr/>
        </p:nvSpPr>
        <p:spPr>
          <a:xfrm>
            <a:off x="288000" y="1154223"/>
            <a:ext cx="90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Demuzere, M., Bechtel, B., Middel, A., Mills, G., 2019. Mapping Europe into local climate zones. PLOS ONE 14, e0214474. https://doi.org/10.1371/journal.pone.0214474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112BA32-7BCD-4C80-8A2A-25C7E6F09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0582"/>
            <a:ext cx="9341728" cy="50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Existing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data for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tables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67B8E0BC-3CF9-41A0-B58C-207F8CB53903}"/>
              </a:ext>
            </a:extLst>
          </p:cNvPr>
          <p:cNvSpPr txBox="1"/>
          <p:nvPr/>
        </p:nvSpPr>
        <p:spPr>
          <a:xfrm>
            <a:off x="288000" y="1154223"/>
            <a:ext cx="90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Demuzere, M., Bechtel, B., Middel, A., Mills, G., 2019. Mapping Europe into local climate zones. PLOS ONE 14, e0214474. https://doi.org/10.1371/journal.pone.0214474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112BA32-7BCD-4C80-8A2A-25C7E6F09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0582"/>
            <a:ext cx="9341728" cy="5047417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DBAD651D-42AA-44F5-960F-C87BFCB1C04D}"/>
              </a:ext>
            </a:extLst>
          </p:cNvPr>
          <p:cNvSpPr txBox="1"/>
          <p:nvPr/>
        </p:nvSpPr>
        <p:spPr>
          <a:xfrm>
            <a:off x="4322783" y="3894183"/>
            <a:ext cx="4911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FF0000"/>
                </a:solidFill>
              </a:rPr>
              <a:t>The data </a:t>
            </a:r>
            <a:r>
              <a:rPr lang="pl-PL" sz="1800" b="1" dirty="0" err="1">
                <a:solidFill>
                  <a:srgbClr val="FF0000"/>
                </a:solidFill>
              </a:rPr>
              <a:t>can</a:t>
            </a:r>
            <a:r>
              <a:rPr lang="pl-PL" sz="1800" b="1" dirty="0">
                <a:solidFill>
                  <a:srgbClr val="FF0000"/>
                </a:solidFill>
              </a:rPr>
              <a:t> be </a:t>
            </a:r>
            <a:r>
              <a:rPr lang="pl-PL" sz="1800" b="1" dirty="0" err="1">
                <a:solidFill>
                  <a:srgbClr val="FF0000"/>
                </a:solidFill>
              </a:rPr>
              <a:t>improved</a:t>
            </a:r>
            <a:r>
              <a:rPr lang="pl-PL" sz="1800" b="1" dirty="0">
                <a:solidFill>
                  <a:srgbClr val="FF0000"/>
                </a:solidFill>
              </a:rPr>
              <a:t> by </a:t>
            </a:r>
            <a:r>
              <a:rPr lang="pl-PL" sz="1800" b="1" dirty="0" err="1">
                <a:solidFill>
                  <a:srgbClr val="FF0000"/>
                </a:solidFill>
              </a:rPr>
              <a:t>incorporating</a:t>
            </a:r>
            <a:r>
              <a:rPr lang="pl-PL" sz="1800" b="1" dirty="0">
                <a:solidFill>
                  <a:srgbClr val="FF0000"/>
                </a:solidFill>
              </a:rPr>
              <a:t> ISA field from CLMS-IMD </a:t>
            </a:r>
            <a:r>
              <a:rPr lang="pl-PL" sz="1800" b="1" dirty="0" err="1">
                <a:solidFill>
                  <a:srgbClr val="FF0000"/>
                </a:solidFill>
              </a:rPr>
              <a:t>dataset</a:t>
            </a:r>
            <a:endParaRPr lang="pl-PL" sz="1800" b="1" u="sng" dirty="0">
              <a:solidFill>
                <a:srgbClr val="FF000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802CC4CE-4F8C-4D42-A4DD-0ACDAE0DBBC2}"/>
              </a:ext>
            </a:extLst>
          </p:cNvPr>
          <p:cNvSpPr/>
          <p:nvPr/>
        </p:nvSpPr>
        <p:spPr>
          <a:xfrm>
            <a:off x="2868930" y="2640330"/>
            <a:ext cx="1245870" cy="40038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Final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urban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tables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for LCZ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60918"/>
              </p:ext>
            </p:extLst>
          </p:nvPr>
        </p:nvGraphicFramePr>
        <p:xfrm>
          <a:off x="288000" y="1771881"/>
          <a:ext cx="11736388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Worksheet" r:id="rId7" imgW="10134702" imgH="3438521" progId="Excel.Sheet.12">
                  <p:embed/>
                </p:oleObj>
              </mc:Choice>
              <mc:Fallback>
                <p:oleObj name="Worksheet" r:id="rId7" imgW="10134702" imgH="34385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000" y="1771881"/>
                        <a:ext cx="11736388" cy="398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28821" y="1255530"/>
            <a:ext cx="463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MT"/>
              </a:rPr>
              <a:t>Integrate global LCZ </a:t>
            </a:r>
            <a:r>
              <a:rPr lang="en-US" dirty="0" smtClean="0">
                <a:latin typeface="ArialMT"/>
              </a:rPr>
              <a:t>information</a:t>
            </a:r>
            <a:r>
              <a:rPr lang="pl-PL" dirty="0" smtClean="0">
                <a:latin typeface="ArialMT"/>
              </a:rPr>
              <a:t> / </a:t>
            </a:r>
            <a:r>
              <a:rPr lang="pl-PL" dirty="0" err="1" smtClean="0">
                <a:latin typeface="ArialMT"/>
              </a:rPr>
              <a:t>long</a:t>
            </a:r>
            <a:r>
              <a:rPr lang="pl-PL" dirty="0" smtClean="0">
                <a:latin typeface="ArialMT"/>
              </a:rPr>
              <a:t> term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15837" y="5897178"/>
            <a:ext cx="701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ArialMT"/>
              </a:rPr>
              <a:t>PROBLEM 1: </a:t>
            </a:r>
            <a:r>
              <a:rPr lang="pl-PL" dirty="0" err="1">
                <a:latin typeface="ArialMT"/>
              </a:rPr>
              <a:t>l</a:t>
            </a:r>
            <a:r>
              <a:rPr lang="pl-PL" dirty="0" err="1" smtClean="0">
                <a:latin typeface="ArialMT"/>
              </a:rPr>
              <a:t>arge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range</a:t>
            </a:r>
            <a:r>
              <a:rPr lang="pl-PL" dirty="0" smtClean="0">
                <a:latin typeface="ArialMT"/>
              </a:rPr>
              <a:t> of </a:t>
            </a:r>
            <a:r>
              <a:rPr lang="pl-PL" dirty="0" err="1" smtClean="0">
                <a:latin typeface="ArialMT"/>
              </a:rPr>
              <a:t>parameter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variability</a:t>
            </a:r>
            <a:r>
              <a:rPr lang="pl-PL" dirty="0" smtClean="0">
                <a:latin typeface="ArialMT"/>
              </a:rPr>
              <a:t> for </a:t>
            </a:r>
            <a:r>
              <a:rPr lang="pl-PL" dirty="0" err="1" smtClean="0">
                <a:latin typeface="ArialMT"/>
              </a:rPr>
              <a:t>different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cities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73139" y="3129279"/>
            <a:ext cx="4318861" cy="23881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31686" y="3129279"/>
            <a:ext cx="996541" cy="238811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75270" y="5037659"/>
            <a:ext cx="1411136" cy="84375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486406" y="5053427"/>
            <a:ext cx="883294" cy="81221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71283" y="6388494"/>
            <a:ext cx="10019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ArialMT"/>
              </a:rPr>
              <a:t>PROBLEM 2: </a:t>
            </a:r>
            <a:r>
              <a:rPr lang="pl-PL" dirty="0" err="1" smtClean="0">
                <a:latin typeface="ArialMT"/>
              </a:rPr>
              <a:t>how</a:t>
            </a:r>
            <a:r>
              <a:rPr lang="pl-PL" dirty="0" smtClean="0">
                <a:latin typeface="ArialMT"/>
              </a:rPr>
              <a:t> to </a:t>
            </a:r>
            <a:r>
              <a:rPr lang="pl-PL" dirty="0" err="1" smtClean="0">
                <a:latin typeface="ArialMT"/>
              </a:rPr>
              <a:t>transform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these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parameters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into</a:t>
            </a:r>
            <a:r>
              <a:rPr lang="pl-PL" dirty="0" smtClean="0">
                <a:latin typeface="ArialMT"/>
              </a:rPr>
              <a:t> TERRA-URB in COSMO and ICON?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Final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urban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tables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for LCZ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074237" y="1029495"/>
            <a:ext cx="701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ArialMT"/>
              </a:rPr>
              <a:t>PROBLEM 1: </a:t>
            </a:r>
            <a:r>
              <a:rPr lang="pl-PL" dirty="0" err="1">
                <a:latin typeface="ArialMT"/>
              </a:rPr>
              <a:t>l</a:t>
            </a:r>
            <a:r>
              <a:rPr lang="pl-PL" dirty="0" err="1" smtClean="0">
                <a:latin typeface="ArialMT"/>
              </a:rPr>
              <a:t>arge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range</a:t>
            </a:r>
            <a:r>
              <a:rPr lang="pl-PL" dirty="0" smtClean="0">
                <a:latin typeface="ArialMT"/>
              </a:rPr>
              <a:t> of </a:t>
            </a:r>
            <a:r>
              <a:rPr lang="pl-PL" dirty="0" err="1" smtClean="0">
                <a:latin typeface="ArialMT"/>
              </a:rPr>
              <a:t>parameter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variability</a:t>
            </a:r>
            <a:r>
              <a:rPr lang="pl-PL" dirty="0" smtClean="0">
                <a:latin typeface="ArialMT"/>
              </a:rPr>
              <a:t> for </a:t>
            </a:r>
            <a:r>
              <a:rPr lang="pl-PL" dirty="0" err="1" smtClean="0">
                <a:latin typeface="ArialMT"/>
              </a:rPr>
              <a:t>different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cities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47" y="1542293"/>
            <a:ext cx="4800065" cy="3376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079" y="5125432"/>
            <a:ext cx="5095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</a:rPr>
              <a:t>range </a:t>
            </a:r>
            <a:r>
              <a:rPr lang="en-US" sz="2000" dirty="0">
                <a:latin typeface="Arial" panose="020B0604020202020204" pitchFamily="34" charset="0"/>
              </a:rPr>
              <a:t>of values </a:t>
            </a:r>
            <a:endParaRPr lang="pl-PL" sz="2000" dirty="0" smtClean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</a:rPr>
              <a:t>educes </a:t>
            </a:r>
            <a:r>
              <a:rPr lang="en-US" dirty="0">
                <a:latin typeface="Arial" panose="020B0604020202020204" pitchFamily="34" charset="0"/>
              </a:rPr>
              <a:t>the number of standard </a:t>
            </a:r>
            <a:r>
              <a:rPr lang="en-US" dirty="0" smtClean="0">
                <a:latin typeface="Arial" panose="020B0604020202020204" pitchFamily="34" charset="0"/>
              </a:rPr>
              <a:t>classes</a:t>
            </a:r>
            <a:endParaRPr lang="pl-PL" dirty="0" smtClean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dirty="0" err="1" smtClean="0">
                <a:latin typeface="Arial" panose="020B0604020202020204" pitchFamily="34" charset="0"/>
              </a:rPr>
              <a:t>simplify</a:t>
            </a:r>
            <a:r>
              <a:rPr lang="pl-PL" dirty="0" smtClean="0">
                <a:latin typeface="Arial" panose="020B0604020202020204" pitchFamily="34" charset="0"/>
              </a:rPr>
              <a:t> c</a:t>
            </a:r>
            <a:r>
              <a:rPr lang="en-US" dirty="0" err="1" smtClean="0">
                <a:latin typeface="Arial" panose="020B0604020202020204" pitchFamily="34" charset="0"/>
              </a:rPr>
              <a:t>lassification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process no need for exact </a:t>
            </a:r>
            <a:r>
              <a:rPr lang="en-US" dirty="0" smtClean="0">
                <a:latin typeface="Arial" panose="020B0604020202020204" pitchFamily="34" charset="0"/>
              </a:rPr>
              <a:t>measurements</a:t>
            </a:r>
            <a:endParaRPr lang="pl-PL" dirty="0" smtClean="0"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760" y="1542293"/>
            <a:ext cx="5424240" cy="49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Final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tables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341728" y="4826675"/>
            <a:ext cx="2911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NimbusRomNo9L-Regu"/>
              </a:rPr>
              <a:t>TERRA_URB </a:t>
            </a:r>
            <a:r>
              <a:rPr lang="en-US" dirty="0" smtClean="0"/>
              <a:t>taking </a:t>
            </a:r>
            <a:r>
              <a:rPr lang="en-US" dirty="0"/>
              <a:t>bulk parameters from </a:t>
            </a:r>
            <a:r>
              <a:rPr lang="en-US" dirty="0" smtClean="0"/>
              <a:t>SURY</a:t>
            </a:r>
            <a:endParaRPr lang="pl-PL" dirty="0" smtClean="0"/>
          </a:p>
          <a:p>
            <a:endParaRPr lang="pl-PL" dirty="0"/>
          </a:p>
          <a:p>
            <a:r>
              <a:rPr lang="pl-PL" b="1" dirty="0" smtClean="0"/>
              <a:t>Q: </a:t>
            </a:r>
            <a:r>
              <a:rPr lang="pl-PL" b="1" dirty="0" err="1" smtClean="0"/>
              <a:t>differences</a:t>
            </a:r>
            <a:r>
              <a:rPr lang="pl-PL" b="1" dirty="0" smtClean="0"/>
              <a:t> </a:t>
            </a:r>
            <a:r>
              <a:rPr lang="pl-PL" b="1" dirty="0" err="1" smtClean="0"/>
              <a:t>between</a:t>
            </a:r>
            <a:r>
              <a:rPr lang="pl-PL" b="1" dirty="0" smtClean="0"/>
              <a:t> COSMO and ICON </a:t>
            </a:r>
            <a:r>
              <a:rPr lang="pl-PL" dirty="0" smtClean="0"/>
              <a:t>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39" y="3707948"/>
            <a:ext cx="9105900" cy="3133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76" y="1429952"/>
            <a:ext cx="6610350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41728" y="3096458"/>
            <a:ext cx="2562551" cy="148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NimbusRomNo9L-Regu"/>
              </a:rPr>
              <a:t>D</a:t>
            </a:r>
            <a:r>
              <a:rPr lang="en-US" dirty="0" err="1" smtClean="0">
                <a:latin typeface="NimbusRomNo9L-Regu"/>
              </a:rPr>
              <a:t>efault</a:t>
            </a:r>
            <a:r>
              <a:rPr lang="en-US" dirty="0" smtClean="0">
                <a:latin typeface="NimbusRomNo9L-Regu"/>
              </a:rPr>
              <a:t> </a:t>
            </a:r>
            <a:r>
              <a:rPr lang="pl-PL" dirty="0" err="1" smtClean="0">
                <a:latin typeface="NimbusRomNo9L-Regu"/>
              </a:rPr>
              <a:t>input</a:t>
            </a:r>
            <a:r>
              <a:rPr lang="pl-PL" dirty="0" smtClean="0">
                <a:latin typeface="NimbusRomNo9L-Regu"/>
              </a:rPr>
              <a:t> </a:t>
            </a:r>
            <a:r>
              <a:rPr lang="pl-PL" dirty="0" err="1" smtClean="0">
                <a:latin typeface="NimbusRomNo9L-Regu"/>
              </a:rPr>
              <a:t>urban</a:t>
            </a:r>
            <a:r>
              <a:rPr lang="pl-PL" dirty="0" smtClean="0">
                <a:latin typeface="NimbusRomNo9L-Regu"/>
              </a:rPr>
              <a:t> param. </a:t>
            </a:r>
            <a:r>
              <a:rPr lang="en-US" dirty="0" smtClean="0">
                <a:latin typeface="NimbusRomNo9L-Regu"/>
              </a:rPr>
              <a:t>adopted </a:t>
            </a:r>
            <a:r>
              <a:rPr lang="en-US" dirty="0">
                <a:latin typeface="NimbusRomNo9L-Regu"/>
              </a:rPr>
              <a:t>from the medium density urban class in </a:t>
            </a:r>
            <a:r>
              <a:rPr lang="en-US" dirty="0" err="1">
                <a:latin typeface="NimbusRomNo9L-Regu"/>
              </a:rPr>
              <a:t>Loridan</a:t>
            </a:r>
            <a:r>
              <a:rPr lang="en-US" dirty="0">
                <a:latin typeface="NimbusRomNo9L-Regu"/>
              </a:rPr>
              <a:t> and </a:t>
            </a:r>
            <a:r>
              <a:rPr lang="en-US" dirty="0" err="1">
                <a:latin typeface="NimbusRomNo9L-Regu"/>
              </a:rPr>
              <a:t>Grimmond</a:t>
            </a:r>
            <a:r>
              <a:rPr lang="en-US" dirty="0">
                <a:latin typeface="NimbusRomNo9L-Regu"/>
              </a:rPr>
              <a:t> (2012).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09835" y="1429952"/>
            <a:ext cx="45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/>
              <a:t>Semi-empirical</a:t>
            </a:r>
            <a:r>
              <a:rPr lang="pl-PL" b="1" dirty="0"/>
              <a:t> </a:t>
            </a:r>
            <a:r>
              <a:rPr lang="pl-PL" b="1" dirty="0" err="1"/>
              <a:t>URban-canopY</a:t>
            </a:r>
            <a:r>
              <a:rPr lang="pl-PL" b="1" dirty="0"/>
              <a:t> (SURY), </a:t>
            </a:r>
            <a:r>
              <a:rPr lang="pl-PL" dirty="0" err="1"/>
              <a:t>Wouters</a:t>
            </a:r>
            <a:r>
              <a:rPr lang="pl-PL" dirty="0"/>
              <a:t> et la. 2016 (TERRA_URB 2.2 /</a:t>
            </a:r>
            <a:r>
              <a:rPr lang="pl-PL" dirty="0" smtClean="0"/>
              <a:t>COSMO-CLM) </a:t>
            </a:r>
            <a:r>
              <a:rPr lang="pl-PL" dirty="0" err="1" smtClean="0"/>
              <a:t>performs</a:t>
            </a:r>
            <a:r>
              <a:rPr lang="pl-PL" dirty="0" smtClean="0"/>
              <a:t> </a:t>
            </a:r>
            <a:r>
              <a:rPr lang="pt-BR" dirty="0">
                <a:latin typeface="NimbusRomNo9L-Regu"/>
              </a:rPr>
              <a:t>translation </a:t>
            </a:r>
            <a:r>
              <a:rPr lang="pl-PL" dirty="0" smtClean="0">
                <a:latin typeface="NimbusRomNo9L-Regu"/>
              </a:rPr>
              <a:t>of </a:t>
            </a:r>
            <a:r>
              <a:rPr lang="pt-BR" dirty="0" smtClean="0">
                <a:latin typeface="NimbusRomNo9L-Regu"/>
              </a:rPr>
              <a:t>urban-canopy</a:t>
            </a:r>
            <a:r>
              <a:rPr lang="pl-PL" dirty="0" smtClean="0">
                <a:latin typeface="NimbusRomNo9L-Regu"/>
              </a:rPr>
              <a:t> </a:t>
            </a:r>
            <a:r>
              <a:rPr lang="pt-BR" dirty="0">
                <a:latin typeface="NimbusRomNo9L-Regu"/>
              </a:rPr>
              <a:t>parameters</a:t>
            </a:r>
            <a:r>
              <a:rPr lang="pl-PL" dirty="0">
                <a:latin typeface="NimbusRomNo9L-Regu"/>
              </a:rPr>
              <a:t> </a:t>
            </a:r>
            <a:r>
              <a:rPr lang="pl-PL" dirty="0" err="1">
                <a:latin typeface="NimbusRomNo9L-Regu"/>
              </a:rPr>
              <a:t>containig</a:t>
            </a:r>
            <a:r>
              <a:rPr lang="pl-PL" dirty="0">
                <a:latin typeface="NimbusRomNo9L-Regu"/>
              </a:rPr>
              <a:t> 3D </a:t>
            </a:r>
            <a:r>
              <a:rPr lang="pl-PL" dirty="0" err="1">
                <a:latin typeface="NimbusRomNo9L-Regu"/>
              </a:rPr>
              <a:t>information</a:t>
            </a:r>
            <a:r>
              <a:rPr lang="pl-PL" dirty="0">
                <a:latin typeface="NimbusRomNo9L-Regu"/>
              </a:rPr>
              <a:t> </a:t>
            </a:r>
            <a:r>
              <a:rPr lang="pl-PL" dirty="0" err="1">
                <a:latin typeface="NimbusRomNo9L-Regu"/>
              </a:rPr>
              <a:t>into</a:t>
            </a:r>
            <a:r>
              <a:rPr lang="pl-PL" dirty="0">
                <a:latin typeface="NimbusRomNo9L-Regu"/>
              </a:rPr>
              <a:t> </a:t>
            </a:r>
            <a:r>
              <a:rPr lang="pl-PL" dirty="0" err="1" smtClean="0">
                <a:latin typeface="NimbusRomNo9L-Regu"/>
              </a:rPr>
              <a:t>bulk</a:t>
            </a:r>
            <a:r>
              <a:rPr lang="pl-PL" dirty="0" smtClean="0">
                <a:latin typeface="NimbusRomNo9L-Regu"/>
              </a:rPr>
              <a:t> </a:t>
            </a:r>
            <a:r>
              <a:rPr lang="pl-PL" dirty="0" err="1" smtClean="0">
                <a:latin typeface="NimbusRomNo9L-Regu"/>
              </a:rPr>
              <a:t>parameters</a:t>
            </a:r>
            <a:endParaRPr lang="en-US" dirty="0">
              <a:latin typeface="NimbusRomNo9L-Regu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019" y="943002"/>
            <a:ext cx="10707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ArialMT"/>
              </a:rPr>
              <a:t>PROBLEM 2: </a:t>
            </a:r>
            <a:r>
              <a:rPr lang="pl-PL" dirty="0" err="1" smtClean="0">
                <a:latin typeface="ArialMT"/>
              </a:rPr>
              <a:t>how</a:t>
            </a:r>
            <a:r>
              <a:rPr lang="pl-PL" dirty="0" smtClean="0">
                <a:latin typeface="ArialMT"/>
              </a:rPr>
              <a:t> to </a:t>
            </a:r>
            <a:r>
              <a:rPr lang="pl-PL" dirty="0" err="1" smtClean="0">
                <a:latin typeface="ArialMT"/>
              </a:rPr>
              <a:t>transform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input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parameters</a:t>
            </a:r>
            <a:r>
              <a:rPr lang="pl-PL" dirty="0" smtClean="0">
                <a:latin typeface="ArialMT"/>
              </a:rPr>
              <a:t> </a:t>
            </a:r>
            <a:r>
              <a:rPr lang="pl-PL" dirty="0" err="1" smtClean="0">
                <a:latin typeface="ArialMT"/>
              </a:rPr>
              <a:t>into</a:t>
            </a:r>
            <a:r>
              <a:rPr lang="pl-PL" dirty="0" smtClean="0">
                <a:latin typeface="ArialMT"/>
              </a:rPr>
              <a:t> TERRA-URB </a:t>
            </a:r>
            <a:r>
              <a:rPr lang="pl-PL" dirty="0" err="1" smtClean="0">
                <a:latin typeface="ArialMT"/>
              </a:rPr>
              <a:t>implemented</a:t>
            </a:r>
            <a:r>
              <a:rPr lang="pl-PL" dirty="0" smtClean="0">
                <a:latin typeface="ArialMT"/>
              </a:rPr>
              <a:t> in COSMO and ICON?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Ongoing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work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: EXTPAR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recoding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15" name="pole tekstowe 2">
            <a:extLst>
              <a:ext uri="{FF2B5EF4-FFF2-40B4-BE49-F238E27FC236}">
                <a16:creationId xmlns:a16="http://schemas.microsoft.com/office/drawing/2014/main" xmlns="" id="{F5763844-404D-4D00-87A8-A6EE321FB1E7}"/>
              </a:ext>
            </a:extLst>
          </p:cNvPr>
          <p:cNvSpPr txBox="1"/>
          <p:nvPr/>
        </p:nvSpPr>
        <p:spPr>
          <a:xfrm>
            <a:off x="442983" y="1432065"/>
            <a:ext cx="1086919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extpar_consistency_check.f90</a:t>
            </a:r>
          </a:p>
          <a:p>
            <a:r>
              <a:rPr lang="pl-PL" dirty="0"/>
              <a:t>extpar_landuse_to_buffer.f90</a:t>
            </a:r>
          </a:p>
          <a:p>
            <a:r>
              <a:rPr lang="pl-PL" dirty="0" smtClean="0"/>
              <a:t>mo_landuse_routines.f90</a:t>
            </a:r>
          </a:p>
          <a:p>
            <a:r>
              <a:rPr lang="pl-PL" dirty="0" smtClean="0"/>
              <a:t>mo_landuse_tg_fields.f90</a:t>
            </a:r>
            <a:endParaRPr lang="pl-PL" dirty="0"/>
          </a:p>
          <a:p>
            <a:r>
              <a:rPr lang="pl-PL" dirty="0" smtClean="0"/>
              <a:t>  </a:t>
            </a:r>
            <a:r>
              <a:rPr lang="pl-PL" dirty="0"/>
              <a:t>INTEGER(KIND=i4), PARAMETER    :: </a:t>
            </a:r>
            <a:r>
              <a:rPr lang="pl-PL" dirty="0" err="1"/>
              <a:t>i_lu_globcover</a:t>
            </a:r>
            <a:r>
              <a:rPr lang="pl-PL" dirty="0"/>
              <a:t> = 1, &amp;  !&lt; id for </a:t>
            </a:r>
            <a:r>
              <a:rPr lang="pl-PL" dirty="0" err="1"/>
              <a:t>landuse</a:t>
            </a:r>
            <a:r>
              <a:rPr lang="pl-PL" dirty="0"/>
              <a:t> data set </a:t>
            </a:r>
            <a:r>
              <a:rPr lang="pl-PL" dirty="0" err="1"/>
              <a:t>Globcover</a:t>
            </a:r>
            <a:r>
              <a:rPr lang="pl-PL" dirty="0"/>
              <a:t> 2009</a:t>
            </a:r>
          </a:p>
          <a:p>
            <a:r>
              <a:rPr lang="pl-PL" dirty="0"/>
              <a:t>       &amp;                            i_lu_glc2000  </a:t>
            </a:r>
            <a:r>
              <a:rPr lang="pl-PL" dirty="0" smtClean="0"/>
              <a:t>    </a:t>
            </a:r>
            <a:r>
              <a:rPr lang="pl-PL" dirty="0"/>
              <a:t>= 2</a:t>
            </a:r>
            <a:r>
              <a:rPr lang="pl-PL" dirty="0" smtClean="0"/>
              <a:t>,      </a:t>
            </a:r>
            <a:r>
              <a:rPr lang="pl-PL" dirty="0"/>
              <a:t>&amp;  !&lt; id for </a:t>
            </a:r>
            <a:r>
              <a:rPr lang="pl-PL" dirty="0" err="1"/>
              <a:t>landuse</a:t>
            </a:r>
            <a:r>
              <a:rPr lang="pl-PL" dirty="0"/>
              <a:t> data set GLC2000</a:t>
            </a:r>
          </a:p>
          <a:p>
            <a:r>
              <a:rPr lang="pl-PL" dirty="0"/>
              <a:t>       &amp;                            </a:t>
            </a:r>
            <a:r>
              <a:rPr lang="pl-PL" dirty="0" err="1"/>
              <a:t>i_lu_glcc</a:t>
            </a:r>
            <a:r>
              <a:rPr lang="pl-PL" dirty="0"/>
              <a:t>      </a:t>
            </a:r>
            <a:r>
              <a:rPr lang="pl-PL" dirty="0" smtClean="0"/>
              <a:t>      = </a:t>
            </a:r>
            <a:r>
              <a:rPr lang="pl-PL" dirty="0"/>
              <a:t>3, </a:t>
            </a:r>
            <a:r>
              <a:rPr lang="pl-PL" dirty="0" smtClean="0"/>
              <a:t>     &amp;  </a:t>
            </a:r>
            <a:r>
              <a:rPr lang="pl-PL" dirty="0"/>
              <a:t>!&lt; id for </a:t>
            </a:r>
            <a:r>
              <a:rPr lang="pl-PL" dirty="0" err="1"/>
              <a:t>landuse</a:t>
            </a:r>
            <a:r>
              <a:rPr lang="pl-PL" dirty="0"/>
              <a:t> data set GLCC</a:t>
            </a:r>
          </a:p>
          <a:p>
            <a:r>
              <a:rPr lang="pl-PL" dirty="0"/>
              <a:t>       &amp;                            </a:t>
            </a:r>
            <a:r>
              <a:rPr lang="pl-PL" dirty="0" err="1"/>
              <a:t>i_lu_ecoclimap</a:t>
            </a:r>
            <a:r>
              <a:rPr lang="pl-PL" dirty="0"/>
              <a:t> </a:t>
            </a:r>
            <a:r>
              <a:rPr lang="pl-PL" dirty="0" smtClean="0"/>
              <a:t> = </a:t>
            </a:r>
            <a:r>
              <a:rPr lang="pl-PL" dirty="0"/>
              <a:t>4</a:t>
            </a:r>
            <a:r>
              <a:rPr lang="pl-PL" dirty="0" smtClean="0"/>
              <a:t>,     </a:t>
            </a:r>
            <a:r>
              <a:rPr lang="pl-PL" dirty="0"/>
              <a:t>&amp;  !&lt; id for </a:t>
            </a:r>
            <a:r>
              <a:rPr lang="pl-PL" dirty="0" err="1"/>
              <a:t>landuse</a:t>
            </a:r>
            <a:r>
              <a:rPr lang="pl-PL" dirty="0"/>
              <a:t> data set </a:t>
            </a:r>
            <a:r>
              <a:rPr lang="pl-PL" dirty="0" err="1"/>
              <a:t>ecoclimap</a:t>
            </a:r>
            <a:endParaRPr lang="pl-PL" dirty="0"/>
          </a:p>
          <a:p>
            <a:r>
              <a:rPr lang="pl-PL" dirty="0"/>
              <a:t>       &amp;                            </a:t>
            </a:r>
            <a:r>
              <a:rPr lang="pl-PL" dirty="0" err="1"/>
              <a:t>i_lu_ecci</a:t>
            </a:r>
            <a:r>
              <a:rPr lang="pl-PL" dirty="0"/>
              <a:t>,    </a:t>
            </a:r>
            <a:r>
              <a:rPr lang="pl-PL" dirty="0" smtClean="0"/>
              <a:t>       = </a:t>
            </a:r>
            <a:r>
              <a:rPr lang="pl-PL" dirty="0"/>
              <a:t>5, </a:t>
            </a:r>
            <a:r>
              <a:rPr lang="pl-PL" dirty="0" smtClean="0"/>
              <a:t>     &amp;  </a:t>
            </a:r>
            <a:r>
              <a:rPr lang="pl-PL" dirty="0"/>
              <a:t>!&lt; id for </a:t>
            </a:r>
            <a:r>
              <a:rPr lang="pl-PL" dirty="0" err="1"/>
              <a:t>landuse</a:t>
            </a:r>
            <a:r>
              <a:rPr lang="pl-PL" dirty="0"/>
              <a:t> data set ESA CCI</a:t>
            </a:r>
          </a:p>
          <a:p>
            <a:r>
              <a:rPr lang="pl-PL" dirty="0"/>
              <a:t>       &amp;                            </a:t>
            </a:r>
            <a:r>
              <a:rPr lang="pl-PL" b="1" dirty="0" err="1">
                <a:solidFill>
                  <a:srgbClr val="FF0000"/>
                </a:solidFill>
              </a:rPr>
              <a:t>i_lu_ecosg</a:t>
            </a:r>
            <a:r>
              <a:rPr lang="pl-PL" b="1" dirty="0">
                <a:solidFill>
                  <a:srgbClr val="FF0000"/>
                </a:solidFill>
              </a:rPr>
              <a:t>    </a:t>
            </a:r>
            <a:r>
              <a:rPr lang="pl-PL" b="1" dirty="0" smtClean="0">
                <a:solidFill>
                  <a:srgbClr val="FF0000"/>
                </a:solidFill>
              </a:rPr>
              <a:t>     </a:t>
            </a:r>
            <a:r>
              <a:rPr lang="pl-PL" b="1" dirty="0">
                <a:solidFill>
                  <a:srgbClr val="FF0000"/>
                </a:solidFill>
              </a:rPr>
              <a:t>= 6     </a:t>
            </a:r>
            <a:r>
              <a:rPr lang="pl-PL" b="1" dirty="0" smtClean="0">
                <a:solidFill>
                  <a:srgbClr val="FF0000"/>
                </a:solidFill>
              </a:rPr>
              <a:t>      !&lt; </a:t>
            </a:r>
            <a:r>
              <a:rPr lang="pl-PL" b="1" dirty="0">
                <a:solidFill>
                  <a:srgbClr val="FF0000"/>
                </a:solidFill>
              </a:rPr>
              <a:t>id for </a:t>
            </a:r>
            <a:r>
              <a:rPr lang="pl-PL" b="1" dirty="0" err="1">
                <a:solidFill>
                  <a:srgbClr val="FF0000"/>
                </a:solidFill>
              </a:rPr>
              <a:t>landuse</a:t>
            </a:r>
            <a:r>
              <a:rPr lang="pl-PL" b="1" dirty="0">
                <a:solidFill>
                  <a:srgbClr val="FF0000"/>
                </a:solidFill>
              </a:rPr>
              <a:t> data set </a:t>
            </a:r>
            <a:r>
              <a:rPr lang="pl-PL" b="1" dirty="0" err="1" smtClean="0">
                <a:solidFill>
                  <a:srgbClr val="FF0000"/>
                </a:solidFill>
              </a:rPr>
              <a:t>Ecoclimap</a:t>
            </a:r>
            <a:r>
              <a:rPr lang="pl-PL" b="1" dirty="0" smtClean="0">
                <a:solidFill>
                  <a:srgbClr val="FF0000"/>
                </a:solidFill>
              </a:rPr>
              <a:t>-SG</a:t>
            </a:r>
          </a:p>
          <a:p>
            <a:r>
              <a:rPr lang="pl-PL" dirty="0" err="1" smtClean="0"/>
              <a:t>get_dimension_ecosg_data</a:t>
            </a:r>
            <a:r>
              <a:rPr lang="pl-PL" dirty="0" smtClean="0"/>
              <a:t>, </a:t>
            </a:r>
            <a:r>
              <a:rPr lang="pl-PL" dirty="0" err="1" smtClean="0"/>
              <a:t>get_lonlat_ecosg_data</a:t>
            </a:r>
            <a:r>
              <a:rPr lang="pl-PL" dirty="0" smtClean="0"/>
              <a:t>, </a:t>
            </a:r>
            <a:r>
              <a:rPr lang="pl-PL" dirty="0" err="1" smtClean="0"/>
              <a:t>agg_ecosg_data_to_target_grid</a:t>
            </a:r>
            <a:endParaRPr lang="pl-PL" dirty="0" smtClean="0"/>
          </a:p>
          <a:p>
            <a:r>
              <a:rPr lang="pl-PL" dirty="0" err="1" smtClean="0"/>
              <a:t>mo_landuse_output_nc</a:t>
            </a:r>
            <a:endParaRPr lang="pl-PL" dirty="0" smtClean="0"/>
          </a:p>
          <a:p>
            <a:r>
              <a:rPr lang="pl-PL" dirty="0" smtClean="0"/>
              <a:t>      </a:t>
            </a:r>
            <a:r>
              <a:rPr lang="pl-PL" dirty="0"/>
              <a:t>CASE (</a:t>
            </a:r>
            <a:r>
              <a:rPr lang="pl-PL" dirty="0" err="1"/>
              <a:t>i_lu_ecoclimap</a:t>
            </a:r>
            <a:r>
              <a:rPr lang="pl-PL" dirty="0"/>
              <a:t>) CALL </a:t>
            </a:r>
            <a:r>
              <a:rPr lang="pl-PL" dirty="0" err="1" smtClean="0"/>
              <a:t>get_name_ecoclimap_lookup_tables</a:t>
            </a:r>
            <a:r>
              <a:rPr lang="pl-PL" dirty="0" smtClean="0"/>
              <a:t>(….)</a:t>
            </a:r>
            <a:endParaRPr lang="pl-PL" dirty="0"/>
          </a:p>
          <a:p>
            <a:r>
              <a:rPr lang="pl-PL" dirty="0"/>
              <a:t>      CASE (</a:t>
            </a:r>
            <a:r>
              <a:rPr lang="pl-PL" dirty="0" err="1"/>
              <a:t>i_lu_globcover</a:t>
            </a:r>
            <a:r>
              <a:rPr lang="pl-PL" dirty="0"/>
              <a:t>) CALL </a:t>
            </a:r>
            <a:r>
              <a:rPr lang="pl-PL" dirty="0" err="1"/>
              <a:t>get_name_globcover_lookup_tables</a:t>
            </a:r>
            <a:r>
              <a:rPr lang="pl-PL" dirty="0" smtClean="0"/>
              <a:t>(....)</a:t>
            </a:r>
            <a:endParaRPr lang="pl-PL" dirty="0"/>
          </a:p>
          <a:p>
            <a:r>
              <a:rPr lang="pl-PL" dirty="0"/>
              <a:t>      CASE (i_lu_glc2000)   </a:t>
            </a:r>
            <a:r>
              <a:rPr lang="pl-PL" dirty="0" smtClean="0"/>
              <a:t> CALL </a:t>
            </a:r>
            <a:r>
              <a:rPr lang="pl-PL" dirty="0"/>
              <a:t>get_name_glc2000_lookup_tables</a:t>
            </a:r>
            <a:r>
              <a:rPr lang="pl-PL" dirty="0" smtClean="0"/>
              <a:t>(…..)</a:t>
            </a:r>
            <a:endParaRPr lang="pl-PL" dirty="0"/>
          </a:p>
          <a:p>
            <a:r>
              <a:rPr lang="pl-PL" dirty="0"/>
              <a:t>      CASE (</a:t>
            </a:r>
            <a:r>
              <a:rPr lang="pl-PL" dirty="0" err="1"/>
              <a:t>i_lu_glcc</a:t>
            </a:r>
            <a:r>
              <a:rPr lang="pl-PL" dirty="0"/>
              <a:t>)     </a:t>
            </a:r>
            <a:r>
              <a:rPr lang="pl-PL" dirty="0" smtClean="0"/>
              <a:t>      CALL </a:t>
            </a:r>
            <a:r>
              <a:rPr lang="pl-PL" dirty="0" err="1" smtClean="0"/>
              <a:t>get_name_glcc_lookup_tables</a:t>
            </a:r>
            <a:r>
              <a:rPr lang="pl-PL" dirty="0" smtClean="0"/>
              <a:t>(…..)</a:t>
            </a:r>
          </a:p>
          <a:p>
            <a:r>
              <a:rPr lang="pl-PL" dirty="0"/>
              <a:t> </a:t>
            </a:r>
            <a:r>
              <a:rPr lang="pl-PL" dirty="0" smtClean="0"/>
              <a:t>     CASE (</a:t>
            </a:r>
            <a:r>
              <a:rPr lang="pl-PL" dirty="0" err="1" smtClean="0"/>
              <a:t>i_lu_ecosg</a:t>
            </a:r>
            <a:r>
              <a:rPr lang="pl-PL" dirty="0" smtClean="0"/>
              <a:t>)        CALL </a:t>
            </a:r>
            <a:r>
              <a:rPr lang="pl-PL" dirty="0" err="1" smtClean="0"/>
              <a:t>get_name_ecosg_lookup_tables</a:t>
            </a:r>
            <a:r>
              <a:rPr lang="pl-PL" dirty="0" smtClean="0"/>
              <a:t>(…..)</a:t>
            </a:r>
          </a:p>
          <a:p>
            <a:r>
              <a:rPr lang="pl-PL" dirty="0" smtClean="0"/>
              <a:t>mo_ecosg_lookup_tables.f90, mo_ecosg_data.f90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3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3054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Existing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a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pproach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to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andcover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data in EXTPAR module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35501E3D-F99C-48B7-9473-3072FF830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17698"/>
              </p:ext>
            </p:extLst>
          </p:nvPr>
        </p:nvGraphicFramePr>
        <p:xfrm>
          <a:off x="288000" y="1955971"/>
          <a:ext cx="10822359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348">
                  <a:extLst>
                    <a:ext uri="{9D8B030D-6E8A-4147-A177-3AD203B41FA5}">
                      <a16:colId xmlns:a16="http://schemas.microsoft.com/office/drawing/2014/main" xmlns="" val="4199595001"/>
                    </a:ext>
                  </a:extLst>
                </a:gridCol>
                <a:gridCol w="1061598">
                  <a:extLst>
                    <a:ext uri="{9D8B030D-6E8A-4147-A177-3AD203B41FA5}">
                      <a16:colId xmlns:a16="http://schemas.microsoft.com/office/drawing/2014/main" xmlns="" val="1348249572"/>
                    </a:ext>
                  </a:extLst>
                </a:gridCol>
                <a:gridCol w="1010064">
                  <a:extLst>
                    <a:ext uri="{9D8B030D-6E8A-4147-A177-3AD203B41FA5}">
                      <a16:colId xmlns:a16="http://schemas.microsoft.com/office/drawing/2014/main" xmlns="" val="861361453"/>
                    </a:ext>
                  </a:extLst>
                </a:gridCol>
                <a:gridCol w="3473384">
                  <a:extLst>
                    <a:ext uri="{9D8B030D-6E8A-4147-A177-3AD203B41FA5}">
                      <a16:colId xmlns:a16="http://schemas.microsoft.com/office/drawing/2014/main" xmlns="" val="1766206289"/>
                    </a:ext>
                  </a:extLst>
                </a:gridCol>
                <a:gridCol w="2988965">
                  <a:extLst>
                    <a:ext uri="{9D8B030D-6E8A-4147-A177-3AD203B41FA5}">
                      <a16:colId xmlns:a16="http://schemas.microsoft.com/office/drawing/2014/main" xmlns="" val="125419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Raw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No. of </a:t>
                      </a:r>
                      <a:r>
                        <a:rPr lang="pl-PL" dirty="0" err="1"/>
                        <a:t>classes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Integer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Setting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module </a:t>
                      </a:r>
                      <a:r>
                        <a:rPr lang="pl-PL" dirty="0" err="1"/>
                        <a:t>calling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61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GLOBCOVER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mo_globcover_lookup.f90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34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experimental setting</a:t>
                      </a:r>
                      <a:r>
                        <a:rPr lang="pl-PL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380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GLC2000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of GME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mo_glc2000_lookup.f90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90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of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44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experimental setting</a:t>
                      </a:r>
                      <a:r>
                        <a:rPr lang="pl-PL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2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GLCC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of GME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mo_glcc_lookup.f90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71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of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643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experimental setting</a:t>
                      </a:r>
                      <a:r>
                        <a:rPr lang="pl-PL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636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Ecoclimap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n.a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ecoclimap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lookup.TAB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mo_ecoclimap_lookup.f90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790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ESA CCI-LC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experimental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mo_ecci_lookup_tables.f90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28813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5763844-404D-4D00-87A8-A6EE321FB1E7}"/>
              </a:ext>
            </a:extLst>
          </p:cNvPr>
          <p:cNvSpPr txBox="1"/>
          <p:nvPr/>
        </p:nvSpPr>
        <p:spPr>
          <a:xfrm>
            <a:off x="197296" y="1175580"/>
            <a:ext cx="1064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extpar_landuse_to_buffer.f90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responsible</a:t>
            </a:r>
            <a:r>
              <a:rPr lang="pl-PL" dirty="0"/>
              <a:t> for the </a:t>
            </a:r>
            <a:r>
              <a:rPr lang="pl-PL" dirty="0" err="1"/>
              <a:t>aggregation</a:t>
            </a:r>
            <a:r>
              <a:rPr lang="pl-PL" dirty="0"/>
              <a:t> of the </a:t>
            </a:r>
            <a:r>
              <a:rPr lang="pl-PL" dirty="0" err="1"/>
              <a:t>landuse</a:t>
            </a:r>
            <a:r>
              <a:rPr lang="pl-PL" dirty="0"/>
              <a:t> data to the </a:t>
            </a:r>
            <a:r>
              <a:rPr lang="pl-PL" dirty="0" err="1"/>
              <a:t>targer</a:t>
            </a:r>
            <a:r>
              <a:rPr lang="pl-PL" dirty="0"/>
              <a:t> </a:t>
            </a:r>
            <a:r>
              <a:rPr lang="pl-PL" dirty="0" err="1"/>
              <a:t>grid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6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349920" y="0"/>
            <a:ext cx="2841120" cy="6857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0" y="0"/>
            <a:ext cx="9349920" cy="6857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TextShape 3"/>
          <p:cNvSpPr txBox="1"/>
          <p:nvPr/>
        </p:nvSpPr>
        <p:spPr>
          <a:xfrm>
            <a:off x="450360" y="2425320"/>
            <a:ext cx="7566120" cy="200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122242"/>
                </a:solidFill>
                <a:latin typeface="Calibri"/>
              </a:rPr>
              <a:t>Thank</a:t>
            </a:r>
            <a:r>
              <a:rPr lang="pl-PL" sz="2400" b="1" strike="noStrike" spc="-1" dirty="0">
                <a:solidFill>
                  <a:srgbClr val="122242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122242"/>
                </a:solidFill>
                <a:latin typeface="Calibri"/>
              </a:rPr>
              <a:t>you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r>
              <a:rPr lang="pl-PL" sz="2400" b="1" strike="noStrike" spc="-1" dirty="0" smtClean="0">
                <a:solidFill>
                  <a:srgbClr val="122242"/>
                </a:solidFill>
                <a:latin typeface="Calibri"/>
              </a:rPr>
              <a:t>Andrzej Wyszogrodzki</a:t>
            </a:r>
          </a:p>
          <a:p>
            <a:pPr>
              <a:lnSpc>
                <a:spcPct val="90000"/>
              </a:lnSpc>
            </a:pPr>
            <a:endParaRPr lang="pl-PL" sz="2400" b="1" strike="noStrike" spc="-1" dirty="0" smtClean="0">
              <a:solidFill>
                <a:srgbClr val="122242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pl-PL" sz="2400" dirty="0" smtClean="0"/>
              <a:t>CMM IMGW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r>
              <a:rPr lang="pl-PL" sz="2400" b="1" spc="-1" dirty="0" smtClean="0">
                <a:solidFill>
                  <a:srgbClr val="122242"/>
                </a:solidFill>
                <a:latin typeface="Calibri"/>
              </a:rPr>
              <a:t>07</a:t>
            </a:r>
            <a:r>
              <a:rPr lang="pl-PL" sz="2400" b="1" strike="noStrike" spc="-1" dirty="0" smtClean="0">
                <a:solidFill>
                  <a:srgbClr val="122242"/>
                </a:solidFill>
                <a:latin typeface="Calibri"/>
              </a:rPr>
              <a:t>/07/2022</a:t>
            </a:r>
            <a:r>
              <a:rPr lang="pl-PL" sz="2400" b="1" strike="noStrike" spc="-1" dirty="0">
                <a:solidFill>
                  <a:srgbClr val="122242"/>
                </a:solidFill>
                <a:latin typeface="Calibri"/>
              </a:rPr>
              <a:t>, </a:t>
            </a:r>
            <a:r>
              <a:rPr lang="en-US" sz="2400" b="1" strike="noStrike" spc="-1" dirty="0">
                <a:solidFill>
                  <a:srgbClr val="122242"/>
                </a:solidFill>
                <a:latin typeface="Calibri"/>
              </a:rPr>
              <a:t>COSMO PP </a:t>
            </a:r>
            <a:r>
              <a:rPr lang="en-US" sz="2400" b="1" strike="noStrike" spc="-1" dirty="0" smtClean="0">
                <a:solidFill>
                  <a:srgbClr val="122242"/>
                </a:solidFill>
                <a:latin typeface="Calibri"/>
              </a:rPr>
              <a:t>CITTA </a:t>
            </a:r>
            <a:r>
              <a:rPr lang="en-US" sz="2400" b="1" strike="noStrike" spc="-1" dirty="0">
                <a:solidFill>
                  <a:srgbClr val="122242"/>
                </a:solidFill>
                <a:latin typeface="Calibri"/>
              </a:rPr>
              <a:t>meeting</a:t>
            </a:r>
            <a:endParaRPr lang="pl-PL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Obraz 11" descr="Obraz zawierający tekst&#10;&#10;Opis wygenerowany automatycznie"/>
          <p:cNvPicPr/>
          <p:nvPr/>
        </p:nvPicPr>
        <p:blipFill>
          <a:blip r:embed="rId2"/>
          <a:stretch/>
        </p:blipFill>
        <p:spPr>
          <a:xfrm>
            <a:off x="9744480" y="3036960"/>
            <a:ext cx="1963800" cy="7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42332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Existing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a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pproach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to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anduse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data in EXTPAR module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BF36421B-D5BD-4404-9F7B-5D59FF2D68D8}"/>
              </a:ext>
            </a:extLst>
          </p:cNvPr>
          <p:cNvSpPr txBox="1"/>
          <p:nvPr/>
        </p:nvSpPr>
        <p:spPr>
          <a:xfrm>
            <a:off x="6691461" y="1066320"/>
            <a:ext cx="5385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External Parameters</a:t>
            </a:r>
            <a:r>
              <a:rPr lang="pl-PL" sz="1400" b="1" dirty="0"/>
              <a:t> </a:t>
            </a:r>
            <a:r>
              <a:rPr lang="pl-PL" sz="1400" b="1" dirty="0" smtClean="0"/>
              <a:t>in </a:t>
            </a:r>
            <a:r>
              <a:rPr lang="en-US" sz="1400" b="1" dirty="0" smtClean="0"/>
              <a:t>EXTPAR</a:t>
            </a:r>
            <a:r>
              <a:rPr lang="pl-PL" sz="1400" b="1" dirty="0" smtClean="0"/>
              <a:t> </a:t>
            </a:r>
            <a:r>
              <a:rPr lang="en-US" sz="1400" b="1" dirty="0"/>
              <a:t>v5</a:t>
            </a:r>
            <a:r>
              <a:rPr lang="pl-PL" sz="1400" b="1" dirty="0"/>
              <a:t>_</a:t>
            </a:r>
            <a:r>
              <a:rPr lang="en-US" sz="1400" b="1" dirty="0" smtClean="0"/>
              <a:t>6</a:t>
            </a:r>
            <a:endParaRPr lang="en-US" sz="14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20591A9-1D2D-4332-8678-A636B27A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612" y="2038384"/>
            <a:ext cx="5101851" cy="376609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9BD5848F-1683-420D-9412-E9419B8A06AF}"/>
              </a:ext>
            </a:extLst>
          </p:cNvPr>
          <p:cNvSpPr txBox="1"/>
          <p:nvPr/>
        </p:nvSpPr>
        <p:spPr>
          <a:xfrm>
            <a:off x="6893915" y="1485787"/>
            <a:ext cx="5298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raw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landuse</a:t>
            </a:r>
            <a:r>
              <a:rPr lang="pl-PL" dirty="0">
                <a:solidFill>
                  <a:srgbClr val="FF0000"/>
                </a:solidFill>
              </a:rPr>
              <a:t> data </a:t>
            </a:r>
            <a:r>
              <a:rPr lang="pl-PL" dirty="0" err="1">
                <a:solidFill>
                  <a:srgbClr val="FF0000"/>
                </a:solidFill>
              </a:rPr>
              <a:t>are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necessary</a:t>
            </a:r>
            <a:r>
              <a:rPr lang="pl-PL" dirty="0">
                <a:solidFill>
                  <a:srgbClr val="FF0000"/>
                </a:solidFill>
              </a:rPr>
              <a:t> to </a:t>
            </a:r>
            <a:r>
              <a:rPr lang="pl-PL" dirty="0" err="1">
                <a:solidFill>
                  <a:srgbClr val="FF0000"/>
                </a:solidFill>
              </a:rPr>
              <a:t>generate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fields</a:t>
            </a:r>
            <a:r>
              <a:rPr lang="pl-PL" dirty="0">
                <a:solidFill>
                  <a:srgbClr val="FF0000"/>
                </a:solidFill>
              </a:rPr>
              <a:t> of </a:t>
            </a:r>
            <a:r>
              <a:rPr lang="pl-PL" dirty="0" err="1">
                <a:solidFill>
                  <a:srgbClr val="FF0000"/>
                </a:solidFill>
              </a:rPr>
              <a:t>surface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properties</a:t>
            </a:r>
            <a:r>
              <a:rPr lang="pl-PL" dirty="0">
                <a:solidFill>
                  <a:srgbClr val="FF0000"/>
                </a:solidFill>
              </a:rPr>
              <a:t> on target </a:t>
            </a:r>
            <a:r>
              <a:rPr lang="pl-PL" dirty="0" err="1">
                <a:solidFill>
                  <a:srgbClr val="FF0000"/>
                </a:solidFill>
              </a:rPr>
              <a:t>grid</a:t>
            </a:r>
            <a:r>
              <a:rPr lang="pl-PL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4B8FC677-2361-4BFA-9099-713ABE0F4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52331"/>
            <a:ext cx="6986132" cy="506648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D55147B6-D617-4E4F-92F3-186EEDF3DB50}"/>
              </a:ext>
            </a:extLst>
          </p:cNvPr>
          <p:cNvSpPr/>
          <p:nvPr/>
        </p:nvSpPr>
        <p:spPr>
          <a:xfrm>
            <a:off x="5774636" y="1420013"/>
            <a:ext cx="1239528" cy="50028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xmlns="" id="{72E1052F-3313-467B-8256-DE9CB1E52130}"/>
              </a:ext>
            </a:extLst>
          </p:cNvPr>
          <p:cNvSpPr/>
          <p:nvPr/>
        </p:nvSpPr>
        <p:spPr>
          <a:xfrm>
            <a:off x="4124739" y="4075043"/>
            <a:ext cx="3965713" cy="874644"/>
          </a:xfrm>
          <a:prstGeom prst="rightArrow">
            <a:avLst/>
          </a:prstGeom>
          <a:solidFill>
            <a:srgbClr val="4472C4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  <a:highlight>
                  <a:srgbClr val="00FFFF"/>
                </a:highlight>
              </a:rPr>
              <a:t>lookup</a:t>
            </a:r>
            <a:r>
              <a:rPr lang="pl-PL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pl-PL" dirty="0" err="1">
                <a:solidFill>
                  <a:schemeClr val="tx1"/>
                </a:solidFill>
                <a:highlight>
                  <a:srgbClr val="00FFFF"/>
                </a:highlight>
              </a:rPr>
              <a:t>table</a:t>
            </a:r>
            <a:endParaRPr lang="pl-PL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5996DF7C-39F7-423F-83CC-9FA2AAD8FD27}"/>
              </a:ext>
            </a:extLst>
          </p:cNvPr>
          <p:cNvSpPr txBox="1"/>
          <p:nvPr/>
        </p:nvSpPr>
        <p:spPr>
          <a:xfrm>
            <a:off x="-28032" y="6001502"/>
            <a:ext cx="290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Warsaw</a:t>
            </a:r>
            <a:r>
              <a:rPr lang="pl-PL" dirty="0"/>
              <a:t> (</a:t>
            </a:r>
            <a:r>
              <a:rPr lang="pl-PL" dirty="0" err="1"/>
              <a:t>GlobCover</a:t>
            </a:r>
            <a:r>
              <a:rPr lang="pl-PL" dirty="0"/>
              <a:t> 2009)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6806" y="5935046"/>
            <a:ext cx="4550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lookup table is fed with the land use </a:t>
            </a:r>
            <a:r>
              <a:rPr lang="en-US" dirty="0" smtClean="0">
                <a:solidFill>
                  <a:srgbClr val="FF0000"/>
                </a:solidFill>
              </a:rPr>
              <a:t>class</a:t>
            </a:r>
            <a:r>
              <a:rPr lang="en-US" dirty="0">
                <a:solidFill>
                  <a:srgbClr val="FF0000"/>
                </a:solidFill>
              </a:rPr>
              <a:t> which gives a value for all the target fields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42332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ECOCLIMAP-SG vs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Globcover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2009 for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Warsaw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4B8FC677-2361-4BFA-9099-713ABE0F4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86869"/>
            <a:ext cx="5995219" cy="434785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5996DF7C-39F7-423F-83CC-9FA2AAD8FD27}"/>
              </a:ext>
            </a:extLst>
          </p:cNvPr>
          <p:cNvSpPr txBox="1"/>
          <p:nvPr/>
        </p:nvSpPr>
        <p:spPr>
          <a:xfrm>
            <a:off x="976653" y="126493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</a:t>
            </a:r>
            <a:r>
              <a:rPr lang="pl-PL" b="1" dirty="0" err="1"/>
              <a:t>GlobCover</a:t>
            </a:r>
            <a:r>
              <a:rPr lang="pl-PL" b="1" dirty="0"/>
              <a:t> 2009</a:t>
            </a:r>
            <a:r>
              <a:rPr lang="pl-PL" b="1" dirty="0" smtClean="0"/>
              <a:t>), 23 </a:t>
            </a:r>
            <a:r>
              <a:rPr lang="pl-PL" b="1" dirty="0" err="1" smtClean="0"/>
              <a:t>classes</a:t>
            </a:r>
            <a:endParaRPr lang="pl-PL" b="1" dirty="0" smtClean="0"/>
          </a:p>
          <a:p>
            <a:r>
              <a:rPr lang="pl-PL" b="1" dirty="0" smtClean="0"/>
              <a:t> </a:t>
            </a:r>
            <a:r>
              <a:rPr lang="pl-PL" b="1" dirty="0" err="1" smtClean="0"/>
              <a:t>class</a:t>
            </a:r>
            <a:r>
              <a:rPr lang="pl-PL" b="1" dirty="0" smtClean="0"/>
              <a:t> 19 - </a:t>
            </a:r>
            <a:r>
              <a:rPr lang="pl-PL" b="1" dirty="0" err="1" smtClean="0"/>
              <a:t>artificial</a:t>
            </a:r>
            <a:r>
              <a:rPr lang="pl-PL" b="1" dirty="0" smtClean="0"/>
              <a:t> </a:t>
            </a:r>
            <a:r>
              <a:rPr lang="pl-PL" b="1" dirty="0" err="1" smtClean="0"/>
              <a:t>surfaces</a:t>
            </a:r>
            <a:endParaRPr lang="pl-PL" b="1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570BBE25-7438-4E8E-B8AE-4ECFBFB7CD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6" r="716" b="6729"/>
          <a:stretch/>
        </p:blipFill>
        <p:spPr>
          <a:xfrm>
            <a:off x="6198128" y="2404906"/>
            <a:ext cx="5993272" cy="445309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36CCD36-0F89-4DA3-917B-773257D3CF26}"/>
              </a:ext>
            </a:extLst>
          </p:cNvPr>
          <p:cNvSpPr txBox="1"/>
          <p:nvPr/>
        </p:nvSpPr>
        <p:spPr>
          <a:xfrm>
            <a:off x="6382077" y="1956199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homogeneity</a:t>
            </a:r>
            <a:r>
              <a:rPr lang="pl-PL" dirty="0" smtClean="0"/>
              <a:t> </a:t>
            </a:r>
            <a:r>
              <a:rPr lang="pl-PL" dirty="0" err="1"/>
              <a:t>decreased</a:t>
            </a:r>
            <a:r>
              <a:rPr lang="pl-PL" dirty="0"/>
              <a:t> in ECOCLIMAP-SG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01B39E73-DBEC-4029-B72F-F66938989790}"/>
              </a:ext>
            </a:extLst>
          </p:cNvPr>
          <p:cNvSpPr txBox="1"/>
          <p:nvPr/>
        </p:nvSpPr>
        <p:spPr>
          <a:xfrm>
            <a:off x="6882889" y="1309868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(</a:t>
            </a:r>
            <a:r>
              <a:rPr lang="pl-PL" b="1" dirty="0"/>
              <a:t>ECOCLIMAP-SG</a:t>
            </a:r>
            <a:r>
              <a:rPr lang="pl-PL" b="1" dirty="0" smtClean="0"/>
              <a:t>),33 </a:t>
            </a:r>
            <a:r>
              <a:rPr lang="pl-PL" b="1" dirty="0" err="1" smtClean="0"/>
              <a:t>classes</a:t>
            </a:r>
            <a:r>
              <a:rPr lang="pl-PL" b="1" dirty="0" smtClean="0"/>
              <a:t>, </a:t>
            </a:r>
          </a:p>
          <a:p>
            <a:r>
              <a:rPr lang="pl-PL" b="1" dirty="0" smtClean="0"/>
              <a:t>10 LCZ </a:t>
            </a:r>
            <a:r>
              <a:rPr lang="pl-PL" b="1" dirty="0" err="1" smtClean="0"/>
              <a:t>urban</a:t>
            </a:r>
            <a:r>
              <a:rPr lang="pl-PL" b="1" dirty="0" smtClean="0"/>
              <a:t> </a:t>
            </a:r>
            <a:r>
              <a:rPr lang="pl-PL" b="1" dirty="0" err="1" smtClean="0"/>
              <a:t>classs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509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818163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Land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cover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classes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in ECOCLIMAP-SG and </a:t>
            </a:r>
            <a:r>
              <a:rPr lang="pl-PL" sz="2400" b="1" strike="noStrike" spc="-1" dirty="0" smtClean="0">
                <a:solidFill>
                  <a:srgbClr val="FFFFFF"/>
                </a:solidFill>
                <a:latin typeface="Calibri"/>
              </a:rPr>
              <a:t>ECOCLIMAP I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D83D326-D15C-4E55-9ACD-51F1CDA62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9320"/>
            <a:ext cx="4733172" cy="590868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93FF4BCC-AAB0-4BF0-8944-91638C3AF2CB}"/>
              </a:ext>
            </a:extLst>
          </p:cNvPr>
          <p:cNvSpPr txBox="1"/>
          <p:nvPr/>
        </p:nvSpPr>
        <p:spPr>
          <a:xfrm>
            <a:off x="3461386" y="560305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urban</a:t>
            </a:r>
            <a:r>
              <a:rPr lang="pl-PL" b="1" dirty="0"/>
              <a:t> </a:t>
            </a:r>
            <a:r>
              <a:rPr lang="pl-PL" b="1" dirty="0" err="1"/>
              <a:t>types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A1D9FF8-ED45-4E37-95D5-307248E85032}"/>
              </a:ext>
            </a:extLst>
          </p:cNvPr>
          <p:cNvSpPr/>
          <p:nvPr/>
        </p:nvSpPr>
        <p:spPr>
          <a:xfrm>
            <a:off x="2319308" y="1688760"/>
            <a:ext cx="2017643" cy="342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xmlns="" id="{BF41302B-562D-4B03-BD31-C8E91999362C}"/>
              </a:ext>
            </a:extLst>
          </p:cNvPr>
          <p:cNvSpPr/>
          <p:nvPr/>
        </p:nvSpPr>
        <p:spPr>
          <a:xfrm>
            <a:off x="2543564" y="1688760"/>
            <a:ext cx="792000" cy="328034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xmlns="" id="{13789A7B-2886-41A7-A2F6-D814F19C24B0}"/>
              </a:ext>
            </a:extLst>
          </p:cNvPr>
          <p:cNvSpPr/>
          <p:nvPr/>
        </p:nvSpPr>
        <p:spPr>
          <a:xfrm>
            <a:off x="2553514" y="4979043"/>
            <a:ext cx="792000" cy="161736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7F9FB51-A6AD-4194-9D4A-2098097109C2}"/>
              </a:ext>
            </a:extLst>
          </p:cNvPr>
          <p:cNvSpPr txBox="1"/>
          <p:nvPr/>
        </p:nvSpPr>
        <p:spPr>
          <a:xfrm>
            <a:off x="3398047" y="314426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vegetation</a:t>
            </a:r>
            <a:r>
              <a:rPr lang="pl-PL" b="1" dirty="0"/>
              <a:t> </a:t>
            </a:r>
            <a:r>
              <a:rPr lang="pl-PL" b="1" dirty="0" err="1"/>
              <a:t>types</a:t>
            </a:r>
            <a:endParaRPr lang="pl-PL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818" y="2189955"/>
            <a:ext cx="4543425" cy="3457575"/>
          </a:xfrm>
          <a:prstGeom prst="rect">
            <a:avLst/>
          </a:prstGeom>
        </p:spPr>
      </p:pic>
      <p:sp>
        <p:nvSpPr>
          <p:cNvPr id="15" name="pole tekstowe 3">
            <a:extLst>
              <a:ext uri="{FF2B5EF4-FFF2-40B4-BE49-F238E27FC236}">
                <a16:creationId xmlns:a16="http://schemas.microsoft.com/office/drawing/2014/main" xmlns="" id="{836CCD36-0F89-4DA3-917B-773257D3CF26}"/>
              </a:ext>
            </a:extLst>
          </p:cNvPr>
          <p:cNvSpPr txBox="1"/>
          <p:nvPr/>
        </p:nvSpPr>
        <p:spPr>
          <a:xfrm>
            <a:off x="5301334" y="1118234"/>
            <a:ext cx="537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Need</a:t>
            </a:r>
            <a:r>
              <a:rPr lang="pl-PL" dirty="0" smtClean="0"/>
              <a:t> to </a:t>
            </a:r>
            <a:r>
              <a:rPr lang="pl-PL" dirty="0" err="1" smtClean="0"/>
              <a:t>fit</a:t>
            </a:r>
            <a:r>
              <a:rPr lang="pl-PL" dirty="0" smtClean="0"/>
              <a:t> land </a:t>
            </a:r>
            <a:r>
              <a:rPr lang="pl-PL" dirty="0" err="1" smtClean="0"/>
              <a:t>use</a:t>
            </a:r>
            <a:r>
              <a:rPr lang="pl-PL" dirty="0" smtClean="0"/>
              <a:t>/</a:t>
            </a:r>
            <a:r>
              <a:rPr lang="pl-PL" dirty="0" err="1" smtClean="0"/>
              <a:t>cover</a:t>
            </a:r>
            <a:r>
              <a:rPr lang="pl-PL" dirty="0" smtClean="0"/>
              <a:t> </a:t>
            </a:r>
            <a:r>
              <a:rPr lang="pl-PL" dirty="0" err="1" smtClean="0"/>
              <a:t>classes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datsets</a:t>
            </a:r>
            <a:endParaRPr lang="pl-PL" dirty="0" smtClean="0"/>
          </a:p>
          <a:p>
            <a:pPr algn="ctr"/>
            <a:r>
              <a:rPr lang="pl-PL" dirty="0" smtClean="0"/>
              <a:t>To </a:t>
            </a:r>
            <a:r>
              <a:rPr lang="pl-PL" dirty="0" err="1" smtClean="0"/>
              <a:t>create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lookup</a:t>
            </a:r>
            <a:r>
              <a:rPr lang="pl-PL" dirty="0" smtClean="0"/>
              <a:t> </a:t>
            </a:r>
            <a:r>
              <a:rPr lang="pl-PL" dirty="0" err="1" smtClean="0"/>
              <a:t>tables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4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818163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Land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cover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classes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in ECOCLIMAP-SG and GLOBCOVER 2009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D83D326-D15C-4E55-9ACD-51F1CDA62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9320"/>
            <a:ext cx="4733172" cy="590868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93FF4BCC-AAB0-4BF0-8944-91638C3AF2CB}"/>
              </a:ext>
            </a:extLst>
          </p:cNvPr>
          <p:cNvSpPr txBox="1"/>
          <p:nvPr/>
        </p:nvSpPr>
        <p:spPr>
          <a:xfrm>
            <a:off x="3433890" y="572439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urban</a:t>
            </a:r>
            <a:r>
              <a:rPr lang="pl-PL" b="1" dirty="0"/>
              <a:t> </a:t>
            </a:r>
            <a:r>
              <a:rPr lang="pl-PL" b="1" dirty="0" err="1"/>
              <a:t>types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A1D9FF8-ED45-4E37-95D5-307248E85032}"/>
              </a:ext>
            </a:extLst>
          </p:cNvPr>
          <p:cNvSpPr/>
          <p:nvPr/>
        </p:nvSpPr>
        <p:spPr>
          <a:xfrm>
            <a:off x="2319308" y="1688760"/>
            <a:ext cx="2017643" cy="342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xmlns="" id="{BF41302B-562D-4B03-BD31-C8E91999362C}"/>
              </a:ext>
            </a:extLst>
          </p:cNvPr>
          <p:cNvSpPr/>
          <p:nvPr/>
        </p:nvSpPr>
        <p:spPr>
          <a:xfrm>
            <a:off x="2543564" y="1688760"/>
            <a:ext cx="792000" cy="328034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xmlns="" id="{13789A7B-2886-41A7-A2F6-D814F19C24B0}"/>
              </a:ext>
            </a:extLst>
          </p:cNvPr>
          <p:cNvSpPr/>
          <p:nvPr/>
        </p:nvSpPr>
        <p:spPr>
          <a:xfrm>
            <a:off x="2553514" y="4979043"/>
            <a:ext cx="792000" cy="161736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7F9FB51-A6AD-4194-9D4A-2098097109C2}"/>
              </a:ext>
            </a:extLst>
          </p:cNvPr>
          <p:cNvSpPr txBox="1"/>
          <p:nvPr/>
        </p:nvSpPr>
        <p:spPr>
          <a:xfrm>
            <a:off x="3293136" y="3390410"/>
            <a:ext cx="2313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vegetation</a:t>
            </a:r>
            <a:r>
              <a:rPr lang="pl-PL" b="1" dirty="0"/>
              <a:t> </a:t>
            </a:r>
            <a:r>
              <a:rPr lang="pl-PL" b="1" dirty="0" err="1" smtClean="0"/>
              <a:t>types</a:t>
            </a:r>
            <a:endParaRPr lang="pl-PL" b="1" dirty="0" smtClean="0"/>
          </a:p>
          <a:p>
            <a:r>
              <a:rPr lang="pl-PL" b="1" dirty="0" smtClean="0"/>
              <a:t>(</a:t>
            </a:r>
            <a:r>
              <a:rPr lang="pl-PL" b="1" dirty="0" err="1" smtClean="0"/>
              <a:t>boreal</a:t>
            </a:r>
            <a:r>
              <a:rPr lang="pl-PL" b="1" dirty="0" smtClean="0"/>
              <a:t>, </a:t>
            </a:r>
            <a:r>
              <a:rPr lang="pl-PL" b="1" dirty="0" err="1" smtClean="0"/>
              <a:t>temperate</a:t>
            </a:r>
            <a:r>
              <a:rPr lang="pl-PL" b="1" dirty="0" smtClean="0"/>
              <a:t>, </a:t>
            </a:r>
          </a:p>
          <a:p>
            <a:r>
              <a:rPr lang="pl-PL" b="1" dirty="0" err="1" smtClean="0"/>
              <a:t>tropical</a:t>
            </a:r>
            <a:r>
              <a:rPr lang="pl-PL" b="1" dirty="0" smtClean="0"/>
              <a:t>)</a:t>
            </a:r>
            <a:endParaRPr lang="pl-PL" b="1" dirty="0"/>
          </a:p>
        </p:txBody>
      </p:sp>
      <p:sp>
        <p:nvSpPr>
          <p:cNvPr id="15" name="pole tekstowe 20">
            <a:extLst>
              <a:ext uri="{FF2B5EF4-FFF2-40B4-BE49-F238E27FC236}">
                <a16:creationId xmlns:a16="http://schemas.microsoft.com/office/drawing/2014/main" xmlns="" id="{55AEA07F-52D0-4871-ACDA-E537CC0A61CC}"/>
              </a:ext>
            </a:extLst>
          </p:cNvPr>
          <p:cNvSpPr txBox="1"/>
          <p:nvPr/>
        </p:nvSpPr>
        <p:spPr>
          <a:xfrm>
            <a:off x="6938745" y="12675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GLOBCOVER 2009</a:t>
            </a:r>
          </a:p>
        </p:txBody>
      </p:sp>
      <p:sp>
        <p:nvSpPr>
          <p:cNvPr id="17" name="pole tekstowe 1">
            <a:extLst>
              <a:ext uri="{FF2B5EF4-FFF2-40B4-BE49-F238E27FC236}">
                <a16:creationId xmlns:a16="http://schemas.microsoft.com/office/drawing/2014/main" xmlns="" id="{C886A8D1-DAEA-439D-995F-664E4312EEAD}"/>
              </a:ext>
            </a:extLst>
          </p:cNvPr>
          <p:cNvSpPr txBox="1"/>
          <p:nvPr/>
        </p:nvSpPr>
        <p:spPr>
          <a:xfrm>
            <a:off x="2543564" y="103964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ECOCLIMAP-SG</a:t>
            </a:r>
          </a:p>
        </p:txBody>
      </p:sp>
      <p:sp>
        <p:nvSpPr>
          <p:cNvPr id="18" name="pole tekstowe 4">
            <a:extLst>
              <a:ext uri="{FF2B5EF4-FFF2-40B4-BE49-F238E27FC236}">
                <a16:creationId xmlns:a16="http://schemas.microsoft.com/office/drawing/2014/main" xmlns="" id="{97F9FB51-A6AD-4194-9D4A-2098097109C2}"/>
              </a:ext>
            </a:extLst>
          </p:cNvPr>
          <p:cNvSpPr txBox="1"/>
          <p:nvPr/>
        </p:nvSpPr>
        <p:spPr>
          <a:xfrm>
            <a:off x="9858941" y="3134453"/>
            <a:ext cx="216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vegetation</a:t>
            </a:r>
            <a:r>
              <a:rPr lang="pl-PL" b="1" dirty="0"/>
              <a:t> </a:t>
            </a:r>
            <a:r>
              <a:rPr lang="pl-PL" b="1" dirty="0" err="1" smtClean="0"/>
              <a:t>types</a:t>
            </a:r>
            <a:endParaRPr lang="pl-PL" b="1" dirty="0" smtClean="0"/>
          </a:p>
          <a:p>
            <a:r>
              <a:rPr lang="pl-PL" b="1" dirty="0" smtClean="0"/>
              <a:t>(open, </a:t>
            </a:r>
            <a:r>
              <a:rPr lang="pl-PL" b="1" dirty="0" err="1" smtClean="0"/>
              <a:t>closed</a:t>
            </a:r>
            <a:r>
              <a:rPr lang="pl-PL" b="1" dirty="0" smtClean="0"/>
              <a:t>, </a:t>
            </a:r>
            <a:r>
              <a:rPr lang="pl-PL" b="1" dirty="0" err="1" smtClean="0"/>
              <a:t>mosaic</a:t>
            </a:r>
            <a:r>
              <a:rPr lang="pl-PL" b="1" dirty="0" smtClean="0"/>
              <a:t>, </a:t>
            </a:r>
            <a:r>
              <a:rPr lang="pl-PL" b="1" dirty="0" err="1" smtClean="0"/>
              <a:t>mixed</a:t>
            </a:r>
            <a:r>
              <a:rPr lang="pl-PL" b="1" dirty="0" smtClean="0"/>
              <a:t>)</a:t>
            </a:r>
            <a:endParaRPr lang="pl-PL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316" y="1867033"/>
            <a:ext cx="3781425" cy="4381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2931" y="6453875"/>
            <a:ext cx="562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Different</a:t>
            </a:r>
            <a:r>
              <a:rPr lang="pl-PL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a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ggregation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rules to derive surface parameters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ECOCLIMAP-SG vs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Globcover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2009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ela 9">
            <a:extLst>
              <a:ext uri="{FF2B5EF4-FFF2-40B4-BE49-F238E27FC236}">
                <a16:creationId xmlns:a16="http://schemas.microsoft.com/office/drawing/2014/main" xmlns="" id="{AC54F172-62C6-4052-B41D-66D61E84A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55891"/>
              </p:ext>
            </p:extLst>
          </p:nvPr>
        </p:nvGraphicFramePr>
        <p:xfrm>
          <a:off x="199417" y="949320"/>
          <a:ext cx="8100391" cy="581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383">
                  <a:extLst>
                    <a:ext uri="{9D8B030D-6E8A-4147-A177-3AD203B41FA5}">
                      <a16:colId xmlns:a16="http://schemas.microsoft.com/office/drawing/2014/main" xmlns="" val="3184993483"/>
                    </a:ext>
                  </a:extLst>
                </a:gridCol>
                <a:gridCol w="4244008">
                  <a:extLst>
                    <a:ext uri="{9D8B030D-6E8A-4147-A177-3AD203B41FA5}">
                      <a16:colId xmlns:a16="http://schemas.microsoft.com/office/drawing/2014/main" xmlns="" val="4006576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>
                          <a:solidFill>
                            <a:schemeClr val="bg1"/>
                          </a:solidFill>
                        </a:rPr>
                        <a:t>ECOCLIMAP-SG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>
                          <a:solidFill>
                            <a:schemeClr val="bg1"/>
                          </a:solidFill>
                        </a:rPr>
                        <a:t>GLOBCOVER 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658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1. </a:t>
                      </a:r>
                      <a:r>
                        <a:rPr lang="pl-PL" sz="1300" b="1" dirty="0" err="1"/>
                        <a:t>sea</a:t>
                      </a:r>
                      <a:r>
                        <a:rPr lang="pl-PL" sz="1300" b="1" dirty="0"/>
                        <a:t> and </a:t>
                      </a:r>
                      <a:r>
                        <a:rPr lang="pl-PL" sz="1300" b="1" dirty="0" err="1"/>
                        <a:t>oceans</a:t>
                      </a:r>
                      <a:r>
                        <a:rPr lang="pl-PL" sz="1300" b="1" dirty="0"/>
                        <a:t> 2. </a:t>
                      </a:r>
                      <a:r>
                        <a:rPr lang="pl-PL" sz="1300" b="1" dirty="0" err="1"/>
                        <a:t>lakes</a:t>
                      </a:r>
                      <a:r>
                        <a:rPr lang="pl-PL" sz="1300" b="1" dirty="0"/>
                        <a:t> 3. </a:t>
                      </a:r>
                      <a:r>
                        <a:rPr lang="pl-PL" sz="1300" b="1" dirty="0" err="1"/>
                        <a:t>rivers</a:t>
                      </a:r>
                      <a:endParaRPr lang="pl-P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21 water bodies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10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4. </a:t>
                      </a:r>
                      <a:r>
                        <a:rPr lang="pl-PL" sz="1300" b="1" dirty="0" err="1"/>
                        <a:t>bare</a:t>
                      </a:r>
                      <a:r>
                        <a:rPr lang="pl-PL" sz="1300" b="1" dirty="0"/>
                        <a:t> land 5. </a:t>
                      </a:r>
                      <a:r>
                        <a:rPr lang="pl-PL" sz="1300" b="1" dirty="0" err="1"/>
                        <a:t>bare</a:t>
                      </a:r>
                      <a:r>
                        <a:rPr lang="pl-PL" sz="1300" b="1" dirty="0"/>
                        <a:t> rock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20 bare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45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6. permanent </a:t>
                      </a:r>
                      <a:r>
                        <a:rPr lang="pl-PL" sz="1300" b="1" dirty="0" err="1"/>
                        <a:t>snow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22 permanent snow and 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55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7. </a:t>
                      </a:r>
                      <a:r>
                        <a:rPr lang="pl-PL" sz="1300" b="1" dirty="0" err="1"/>
                        <a:t>boreal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deciduous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8. </a:t>
                      </a:r>
                      <a:r>
                        <a:rPr lang="pl-PL" sz="1300" b="1" dirty="0" err="1"/>
                        <a:t>temperate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deciduous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9. </a:t>
                      </a:r>
                      <a:r>
                        <a:rPr lang="pl-PL" sz="1300" b="1" dirty="0" err="1"/>
                        <a:t>tropical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deciduous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06 closed broadleaved deciduous forest</a:t>
                      </a:r>
                    </a:p>
                    <a:p>
                      <a:r>
                        <a:rPr lang="en-US" sz="1300" b="1" dirty="0"/>
                        <a:t>07 open broadleaved deciduous forest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269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10. </a:t>
                      </a:r>
                      <a:r>
                        <a:rPr lang="pl-PL" sz="1300" b="1" dirty="0" err="1"/>
                        <a:t>temperate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evergreen</a:t>
                      </a:r>
                    </a:p>
                    <a:p>
                      <a:r>
                        <a:rPr lang="pl-PL" sz="1300" b="1" dirty="0"/>
                        <a:t>11. </a:t>
                      </a:r>
                      <a:r>
                        <a:rPr lang="pl-PL" sz="1300" b="1" dirty="0" err="1"/>
                        <a:t>tropical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evergreen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05 closed broadleaved evergreen forest</a:t>
                      </a:r>
                    </a:p>
                    <a:p>
                      <a:endParaRPr lang="pl-P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2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12. </a:t>
                      </a:r>
                      <a:r>
                        <a:rPr lang="pl-PL" sz="1300" b="1" dirty="0" err="1"/>
                        <a:t>boreal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needleleaf</a:t>
                      </a:r>
                      <a:r>
                        <a:rPr lang="pl-PL" sz="1300" b="1" dirty="0"/>
                        <a:t> evergreen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13. </a:t>
                      </a:r>
                      <a:r>
                        <a:rPr lang="pl-PL" sz="1300" b="1" dirty="0" err="1"/>
                        <a:t>temperate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needleleaf</a:t>
                      </a:r>
                      <a:r>
                        <a:rPr lang="pl-PL" sz="1300" b="1" dirty="0"/>
                        <a:t> evergreen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08 closed </a:t>
                      </a:r>
                      <a:r>
                        <a:rPr lang="en-US" sz="1300" b="1" dirty="0" err="1"/>
                        <a:t>needleleaved</a:t>
                      </a:r>
                      <a:r>
                        <a:rPr lang="en-US" sz="1300" b="1" dirty="0"/>
                        <a:t> evergreen forest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757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14. </a:t>
                      </a:r>
                      <a:r>
                        <a:rPr lang="pl-PL" sz="1300" b="1" dirty="0" err="1"/>
                        <a:t>boreal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needleleaf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deciduous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09 open </a:t>
                      </a:r>
                      <a:r>
                        <a:rPr lang="en-US" sz="1400" b="1" dirty="0" err="1"/>
                        <a:t>needleleaved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decid</a:t>
                      </a:r>
                      <a:r>
                        <a:rPr lang="en-US" sz="1400" b="1" dirty="0"/>
                        <a:t>. or </a:t>
                      </a:r>
                      <a:r>
                        <a:rPr lang="en-US" sz="1400" b="1" dirty="0" err="1"/>
                        <a:t>evergr</a:t>
                      </a:r>
                      <a:r>
                        <a:rPr lang="en-US" sz="1400" b="1" dirty="0"/>
                        <a:t>. forest</a:t>
                      </a:r>
                      <a:endParaRPr lang="pl-P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9237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15. </a:t>
                      </a:r>
                      <a:r>
                        <a:rPr lang="pl-PL" sz="1300" b="1" dirty="0" err="1"/>
                        <a:t>shrubs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13 closed to open shrubland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434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16. </a:t>
                      </a:r>
                      <a:r>
                        <a:rPr lang="pl-PL" sz="1300" b="1" dirty="0" err="1"/>
                        <a:t>boreal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grassland</a:t>
                      </a:r>
                      <a:r>
                        <a:rPr lang="pl-PL" sz="1300" b="1" dirty="0"/>
                        <a:t> 17. </a:t>
                      </a:r>
                      <a:r>
                        <a:rPr lang="pl-PL" sz="1300" b="1" dirty="0" err="1"/>
                        <a:t>temperate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grassland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18. </a:t>
                      </a:r>
                      <a:r>
                        <a:rPr lang="pl-PL" sz="1300" b="1" dirty="0" err="1"/>
                        <a:t>tropical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grassland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14 closed to open herbaceous vegetation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702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19. </a:t>
                      </a:r>
                      <a:r>
                        <a:rPr lang="pl-PL" sz="1300" b="1" dirty="0" err="1"/>
                        <a:t>winter</a:t>
                      </a:r>
                      <a:r>
                        <a:rPr lang="pl-PL" sz="1300" b="1" dirty="0"/>
                        <a:t> C3 </a:t>
                      </a:r>
                      <a:r>
                        <a:rPr lang="pl-PL" sz="1300" b="1" dirty="0" err="1"/>
                        <a:t>crops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20. </a:t>
                      </a:r>
                      <a:r>
                        <a:rPr lang="pl-PL" sz="1300" b="1" dirty="0" err="1"/>
                        <a:t>summer</a:t>
                      </a:r>
                      <a:r>
                        <a:rPr lang="pl-PL" sz="1300" b="1" dirty="0"/>
                        <a:t> C3 </a:t>
                      </a:r>
                      <a:r>
                        <a:rPr lang="pl-PL" sz="1300" b="1" dirty="0" err="1"/>
                        <a:t>crops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21. C4 </a:t>
                      </a:r>
                      <a:r>
                        <a:rPr lang="pl-PL" sz="1300" b="1" dirty="0" err="1"/>
                        <a:t>crops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02 rainfed croplands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699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22. </a:t>
                      </a:r>
                      <a:r>
                        <a:rPr lang="pl-PL" sz="1300" b="1" dirty="0" err="1"/>
                        <a:t>flooded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trees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16 closed to open forest </a:t>
                      </a:r>
                      <a:r>
                        <a:rPr lang="en-US" sz="1300" b="1" dirty="0" err="1"/>
                        <a:t>regulary</a:t>
                      </a:r>
                      <a:r>
                        <a:rPr lang="en-US" sz="1300" b="1" dirty="0"/>
                        <a:t> flooded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862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23. </a:t>
                      </a:r>
                      <a:r>
                        <a:rPr lang="pl-PL" sz="1300" b="1" dirty="0" err="1"/>
                        <a:t>flooded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grassland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18 closed to open grassland regularly flooded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258293"/>
                  </a:ext>
                </a:extLst>
              </a:tr>
            </a:tbl>
          </a:graphicData>
        </a:graphic>
      </p:graphicFrame>
      <p:pic>
        <p:nvPicPr>
          <p:cNvPr id="10" name="Obraz 5">
            <a:extLst>
              <a:ext uri="{FF2B5EF4-FFF2-40B4-BE49-F238E27FC236}">
                <a16:creationId xmlns:a16="http://schemas.microsoft.com/office/drawing/2014/main" xmlns="" id="{293BDDA2-47E0-4FC5-950A-50E5E1C29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905" y="2160632"/>
            <a:ext cx="2382426" cy="39963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0647" y="1375034"/>
            <a:ext cx="39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NAM_DATA_ISBA for SURFEX V8.1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Final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tables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99117"/>
              </p:ext>
            </p:extLst>
          </p:nvPr>
        </p:nvGraphicFramePr>
        <p:xfrm>
          <a:off x="288000" y="1175580"/>
          <a:ext cx="114585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Worksheet" r:id="rId7" imgW="11458511" imgH="5486400" progId="Excel.Sheet.12">
                  <p:embed/>
                </p:oleObj>
              </mc:Choice>
              <mc:Fallback>
                <p:oleObj name="Worksheet" r:id="rId7" imgW="11458511" imgH="548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000" y="1175580"/>
                        <a:ext cx="1145857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9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Urban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 smtClean="0">
                <a:solidFill>
                  <a:srgbClr val="FFFFFF"/>
                </a:solidFill>
                <a:latin typeface="Calibri"/>
              </a:rPr>
              <a:t>tables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xmlns="" id="{96A8C3C0-F9DE-4E82-ABD6-871BC5E1FB0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F0D8BB-C7AD-475F-BF8F-1CF5CF663B3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93341"/>
              </p:ext>
            </p:extLst>
          </p:nvPr>
        </p:nvGraphicFramePr>
        <p:xfrm>
          <a:off x="288000" y="1869730"/>
          <a:ext cx="11691782" cy="404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Worksheet" r:id="rId7" imgW="9791647" imgH="3391010" progId="Excel.Sheet.12">
                  <p:embed/>
                </p:oleObj>
              </mc:Choice>
              <mc:Fallback>
                <p:oleObj name="Worksheet" r:id="rId7" imgW="9791647" imgH="3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000" y="1869730"/>
                        <a:ext cx="11691782" cy="4048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3826448" y="3564609"/>
            <a:ext cx="1007390" cy="1146875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7007764" y="3564608"/>
            <a:ext cx="3031089" cy="1146875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71895" y="6252691"/>
            <a:ext cx="837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constant</a:t>
            </a:r>
            <a:r>
              <a:rPr lang="pl-PL" dirty="0" smtClean="0"/>
              <a:t> LCZ </a:t>
            </a:r>
            <a:r>
              <a:rPr lang="pl-PL" dirty="0" err="1" smtClean="0"/>
              <a:t>paramaters</a:t>
            </a:r>
            <a:r>
              <a:rPr lang="pl-PL" dirty="0" smtClean="0"/>
              <a:t> OK </a:t>
            </a:r>
            <a:r>
              <a:rPr lang="pl-PL" dirty="0" err="1" smtClean="0"/>
              <a:t>without</a:t>
            </a:r>
            <a:r>
              <a:rPr lang="pl-PL" dirty="0" smtClean="0"/>
              <a:t> TERRA URB, </a:t>
            </a:r>
            <a:r>
              <a:rPr lang="pl-PL" dirty="0" err="1" smtClean="0"/>
              <a:t>othervise</a:t>
            </a:r>
            <a:r>
              <a:rPr lang="pl-PL" dirty="0" smtClean="0"/>
              <a:t> we </a:t>
            </a:r>
            <a:r>
              <a:rPr lang="pl-PL" dirty="0" err="1" smtClean="0"/>
              <a:t>need</a:t>
            </a:r>
            <a:r>
              <a:rPr lang="pl-PL" dirty="0" smtClean="0"/>
              <a:t> </a:t>
            </a:r>
            <a:r>
              <a:rPr lang="pl-PL" dirty="0" err="1" smtClean="0"/>
              <a:t>variablility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IMGW_PPT_2019_SZABLON_EN</Template>
  <TotalTime>50447</TotalTime>
  <Words>1201</Words>
  <Application>Microsoft Office PowerPoint</Application>
  <PresentationFormat>Widescreen</PresentationFormat>
  <Paragraphs>250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ArialMT</vt:lpstr>
      <vt:lpstr>Calibri</vt:lpstr>
      <vt:lpstr>Calibri Light</vt:lpstr>
      <vt:lpstr>Carlito-Italic</vt:lpstr>
      <vt:lpstr>DejaVu Sans</vt:lpstr>
      <vt:lpstr>NimbusRomNo9L-Regu</vt:lpstr>
      <vt:lpstr>Symbol</vt:lpstr>
      <vt:lpstr>Times New Roman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IMGW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WPISZ TUTAJ / Arial</dc:title>
  <dc:subject>IMGW</dc:subject>
  <dc:creator>IMGW</dc:creator>
  <cp:keywords>IMGW PPT</cp:keywords>
  <dc:description>V2 = 2021</dc:description>
  <cp:lastModifiedBy>Andrzej Wyszogrodzki</cp:lastModifiedBy>
  <cp:revision>109</cp:revision>
  <dcterms:created xsi:type="dcterms:W3CDTF">2019-09-17T05:43:07Z</dcterms:created>
  <dcterms:modified xsi:type="dcterms:W3CDTF">2022-07-08T12:57:23Z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IMGW</vt:lpwstr>
  </property>
  <property fmtid="{D5CDD505-2E9C-101B-9397-08002B2CF9AE}" pid="4" name="ContentTypeId">
    <vt:lpwstr>0x0101007A24738797D4D44E9EA684BDE1984A18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Manager">
    <vt:lpwstr>IMGW</vt:lpwstr>
  </property>
  <property fmtid="{D5CDD505-2E9C-101B-9397-08002B2CF9AE}" pid="10" name="Notes">
    <vt:i4>0</vt:i4>
  </property>
  <property fmtid="{D5CDD505-2E9C-101B-9397-08002B2CF9AE}" pid="11" name="PresentationFormat">
    <vt:lpwstr>Panoramiczny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3</vt:i4>
  </property>
  <property fmtid="{D5CDD505-2E9C-101B-9397-08002B2CF9AE}" pid="15" name="category">
    <vt:lpwstr>IMGW</vt:lpwstr>
  </property>
</Properties>
</file>