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6" r:id="rId4"/>
    <p:sldId id="262" r:id="rId5"/>
    <p:sldId id="257" r:id="rId6"/>
    <p:sldId id="258" r:id="rId7"/>
    <p:sldId id="259" r:id="rId8"/>
    <p:sldId id="260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908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84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869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716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95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59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1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9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8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116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E113C-7F2A-455F-93D9-1FDA5E9B9FD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090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E113C-7F2A-455F-93D9-1FDA5E9B9FD9}" type="datetimeFigureOut">
              <a:rPr lang="en-US" smtClean="0"/>
              <a:t>7/7/2022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16AE3-68E9-4B3B-9C77-531A01243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94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17705"/>
            <a:ext cx="12192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PP </a:t>
            </a:r>
            <a:r>
              <a:rPr lang="en-US" sz="4000" dirty="0" err="1" smtClean="0"/>
              <a:t>Citta</a:t>
            </a:r>
            <a:r>
              <a:rPr lang="en-US" sz="4000" dirty="0"/>
              <a:t>:</a:t>
            </a:r>
            <a:r>
              <a:rPr lang="en-US" sz="4000" dirty="0" smtClean="0"/>
              <a:t> very preliminary results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Pavel Khain, </a:t>
            </a:r>
            <a:r>
              <a:rPr lang="en-US" sz="2400" dirty="0" err="1" smtClean="0"/>
              <a:t>Leenes</a:t>
            </a:r>
            <a:r>
              <a:rPr lang="en-US" sz="2400" dirty="0" smtClean="0"/>
              <a:t> </a:t>
            </a:r>
            <a:r>
              <a:rPr lang="en-US" sz="2400" dirty="0" err="1" smtClean="0"/>
              <a:t>Uzan</a:t>
            </a:r>
            <a:r>
              <a:rPr lang="en-US" sz="2400" dirty="0" smtClean="0"/>
              <a:t>, </a:t>
            </a:r>
            <a:r>
              <a:rPr lang="en-US" sz="2400" dirty="0"/>
              <a:t>Alon Shtivelman, Yoav </a:t>
            </a:r>
            <a:r>
              <a:rPr lang="en-US" sz="2400" dirty="0" smtClean="0"/>
              <a:t>Levi</a:t>
            </a:r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endParaRPr lang="en-US" sz="2400" dirty="0" smtClean="0"/>
          </a:p>
          <a:p>
            <a:pPr algn="ctr"/>
            <a:r>
              <a:rPr lang="en-US" sz="2400" dirty="0" err="1" smtClean="0"/>
              <a:t>Citta</a:t>
            </a:r>
            <a:r>
              <a:rPr lang="en-US" sz="2400" dirty="0" smtClean="0"/>
              <a:t> meeting, 7/7/2022</a:t>
            </a:r>
          </a:p>
        </p:txBody>
      </p:sp>
    </p:spTree>
    <p:extLst>
      <p:ext uri="{BB962C8B-B14F-4D97-AF65-F5344CB8AC3E}">
        <p14:creationId xmlns:p14="http://schemas.microsoft.com/office/powerpoint/2010/main" val="308296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Preliminary conclusions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0" y="1006979"/>
            <a:ext cx="12192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3 days experiment was performed over the Eastern Mediterranean with the urban scheme on and 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Not classical synoptic situation for testing the urban scheme: cyclone, strong western winds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However, the Tel-Aviv area is indeed warmer at nights (for urban scheme on). Good.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Jerusalem does not seem to be warmer at nights (</a:t>
            </a:r>
            <a:r>
              <a:rPr lang="en-US" sz="2000" dirty="0"/>
              <a:t>for urban scheme </a:t>
            </a:r>
            <a:r>
              <a:rPr lang="en-US" sz="2000" dirty="0" smtClean="0"/>
              <a:t>on). Still the accumulated snow is lower! Probably just a coincidence.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First thing to do: check the ISA (URBAN) field over Israel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00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132790" y="119641"/>
            <a:ext cx="5640052" cy="5375441"/>
            <a:chOff x="4829694" y="1502690"/>
            <a:chExt cx="2626822" cy="250358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17966" t="19385" r="22304" b="1"/>
            <a:stretch/>
          </p:blipFill>
          <p:spPr>
            <a:xfrm>
              <a:off x="4829694" y="1721520"/>
              <a:ext cx="2626822" cy="2284751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4829694" y="1502690"/>
              <a:ext cx="2626822" cy="215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ICON-IL domain (2.5km</a:t>
              </a:r>
              <a:r>
                <a:rPr lang="en-US" sz="2400" dirty="0" smtClean="0"/>
                <a:t>) driven by IFS</a:t>
              </a:r>
              <a:endParaRPr lang="en-US" sz="2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398419" y="3960028"/>
            <a:ext cx="9958941" cy="2560017"/>
            <a:chOff x="1398419" y="3960028"/>
            <a:chExt cx="9958941" cy="2560017"/>
          </a:xfrm>
        </p:grpSpPr>
        <p:sp>
          <p:nvSpPr>
            <p:cNvPr id="11" name="TextBox 10"/>
            <p:cNvSpPr txBox="1"/>
            <p:nvPr/>
          </p:nvSpPr>
          <p:spPr>
            <a:xfrm>
              <a:off x="1398419" y="5873714"/>
              <a:ext cx="9958941" cy="64633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3 days experiment: 25/1/2022 00 UTC + </a:t>
              </a:r>
              <a:r>
                <a:rPr lang="en-US" dirty="0" smtClean="0"/>
                <a:t>78h on ATOS@ECMWF</a:t>
              </a:r>
              <a:endParaRPr lang="en-US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 smtClean="0"/>
                <a:t>Cyclone coming from west, causing significant precipitation and ~15-20 cm in Jerusalem area (800m)</a:t>
              </a:r>
              <a:endParaRPr lang="en-US" dirty="0"/>
            </a:p>
          </p:txBody>
        </p:sp>
        <p:sp>
          <p:nvSpPr>
            <p:cNvPr id="12" name="Right Arrow 11"/>
            <p:cNvSpPr/>
            <p:nvPr/>
          </p:nvSpPr>
          <p:spPr>
            <a:xfrm rot="1519826">
              <a:off x="9518083" y="3960028"/>
              <a:ext cx="495656" cy="155761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05" y="581306"/>
            <a:ext cx="3204672" cy="47787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8405" y="165807"/>
            <a:ext cx="320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URBAN (ISA) field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36514" y="1956988"/>
            <a:ext cx="1251209" cy="1965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8640" y="1715843"/>
            <a:ext cx="887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 Aviv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2841549" y="2496741"/>
            <a:ext cx="1568081" cy="2635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409630" y="2601356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Jerusalem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87265" y="994609"/>
            <a:ext cx="500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45634" y="1290633"/>
            <a:ext cx="59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land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41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828" y="6143716"/>
            <a:ext cx="8438480" cy="49541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926" y="1033055"/>
            <a:ext cx="2607224" cy="5021320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3205739" y="889731"/>
            <a:ext cx="6024150" cy="5110661"/>
            <a:chOff x="3205739" y="889731"/>
            <a:chExt cx="6024150" cy="5110661"/>
          </a:xfrm>
        </p:grpSpPr>
        <p:grpSp>
          <p:nvGrpSpPr>
            <p:cNvPr id="14" name="Group 13"/>
            <p:cNvGrpSpPr/>
            <p:nvPr/>
          </p:nvGrpSpPr>
          <p:grpSpPr>
            <a:xfrm>
              <a:off x="4818342" y="889731"/>
              <a:ext cx="2268999" cy="5110661"/>
              <a:chOff x="4818342" y="394074"/>
              <a:chExt cx="2268999" cy="5110661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68571" y="394074"/>
                <a:ext cx="2018770" cy="5110661"/>
              </a:xfrm>
              <a:prstGeom prst="rect">
                <a:avLst/>
              </a:prstGeom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4818342" y="632389"/>
                <a:ext cx="500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sea</a:t>
                </a:r>
                <a:endParaRPr lang="en-US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6077956" y="908933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land</a:t>
                </a:r>
                <a:endParaRPr lang="en-US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409214" y="3736166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dessert</a:t>
                </a:r>
                <a:endParaRPr lang="en-US" dirty="0"/>
              </a:p>
            </p:txBody>
          </p:sp>
        </p:grpSp>
        <p:cxnSp>
          <p:nvCxnSpPr>
            <p:cNvPr id="16" name="Straight Arrow Connector 15"/>
            <p:cNvCxnSpPr/>
            <p:nvPr/>
          </p:nvCxnSpPr>
          <p:spPr>
            <a:xfrm>
              <a:off x="4033613" y="2580831"/>
              <a:ext cx="1623701" cy="1281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3205739" y="2339686"/>
              <a:ext cx="887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Tel Aviv</a:t>
              </a:r>
              <a:endParaRPr lang="en-US" dirty="0"/>
            </a:p>
          </p:txBody>
        </p:sp>
        <p:cxnSp>
          <p:nvCxnSpPr>
            <p:cNvPr id="18" name="Straight Arrow Connector 17"/>
            <p:cNvCxnSpPr>
              <a:stCxn id="19" idx="1"/>
            </p:cNvCxnSpPr>
            <p:nvPr/>
          </p:nvCxnSpPr>
          <p:spPr>
            <a:xfrm flipH="1" flipV="1">
              <a:off x="6283171" y="3104806"/>
              <a:ext cx="1817883" cy="4008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8101054" y="3321028"/>
              <a:ext cx="1128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Jerusalem</a:t>
              </a:r>
              <a:endParaRPr lang="en-US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178041" y="631156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T_2M (C)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0" y="76093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T_2m effect (URB_ON-URB_OFF)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118603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Animation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52371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6676"/>
            <a:ext cx="12192000" cy="6084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57670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Mean T_2m over Tel-</a:t>
            </a:r>
            <a:r>
              <a:rPr lang="en-US" sz="2400" b="1" dirty="0"/>
              <a:t>A</a:t>
            </a:r>
            <a:r>
              <a:rPr lang="en-US" sz="2400" b="1" dirty="0" smtClean="0"/>
              <a:t>viv area </a:t>
            </a:r>
            <a:r>
              <a:rPr lang="en-US" b="1" dirty="0" smtClean="0"/>
              <a:t>(34.725-34.9E,31.95-32.325N)</a:t>
            </a:r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57464" y="419313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URB OFF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48807" y="3510897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URB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5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649"/>
          <a:stretch/>
        </p:blipFill>
        <p:spPr>
          <a:xfrm>
            <a:off x="0" y="257670"/>
            <a:ext cx="12192000" cy="59209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57670"/>
            <a:ext cx="102720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T_2m effect (URB_ON-URB_OFF) at rural areas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8387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28" y="1258277"/>
            <a:ext cx="2595492" cy="501474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309" y="1255245"/>
            <a:ext cx="2595492" cy="4998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767" y="6466121"/>
            <a:ext cx="4896533" cy="266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01559" y="6414823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mm/78h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41895" y="782870"/>
            <a:ext cx="89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URB off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53176" y="78287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URB 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URBAN scheme effect on precipitation</a:t>
            </a:r>
            <a:endParaRPr lang="en-US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884841" y="1111921"/>
            <a:ext cx="5158141" cy="5110661"/>
            <a:chOff x="3205739" y="889731"/>
            <a:chExt cx="5158141" cy="5110661"/>
          </a:xfrm>
        </p:grpSpPr>
        <p:grpSp>
          <p:nvGrpSpPr>
            <p:cNvPr id="27" name="Group 26"/>
            <p:cNvGrpSpPr/>
            <p:nvPr/>
          </p:nvGrpSpPr>
          <p:grpSpPr>
            <a:xfrm>
              <a:off x="4818342" y="889731"/>
              <a:ext cx="2268999" cy="5110661"/>
              <a:chOff x="4818342" y="394074"/>
              <a:chExt cx="2268999" cy="5110661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68571" y="394074"/>
                <a:ext cx="2018770" cy="5110661"/>
              </a:xfrm>
              <a:prstGeom prst="rect">
                <a:avLst/>
              </a:prstGeom>
            </p:spPr>
          </p:pic>
          <p:sp>
            <p:nvSpPr>
              <p:cNvPr id="33" name="TextBox 32"/>
              <p:cNvSpPr txBox="1"/>
              <p:nvPr/>
            </p:nvSpPr>
            <p:spPr>
              <a:xfrm>
                <a:off x="4818342" y="632389"/>
                <a:ext cx="500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sea</a:t>
                </a:r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077956" y="908933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land</a:t>
                </a:r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409214" y="3736166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dessert</a:t>
                </a:r>
                <a:endParaRPr lang="en-US" dirty="0"/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>
              <a:off x="4033613" y="2580831"/>
              <a:ext cx="1623701" cy="1281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205739" y="2339686"/>
              <a:ext cx="887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Tel Aviv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 flipV="1">
              <a:off x="6283172" y="3104806"/>
              <a:ext cx="1184737" cy="3787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235045" y="3419654"/>
              <a:ext cx="1128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Jerusalem</a:t>
              </a:r>
              <a:endParaRPr lang="en-US" dirty="0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082885" y="1097323"/>
            <a:ext cx="5625655" cy="5110661"/>
            <a:chOff x="3604234" y="889731"/>
            <a:chExt cx="5625655" cy="5110661"/>
          </a:xfrm>
        </p:grpSpPr>
        <p:grpSp>
          <p:nvGrpSpPr>
            <p:cNvPr id="38" name="Group 37"/>
            <p:cNvGrpSpPr/>
            <p:nvPr/>
          </p:nvGrpSpPr>
          <p:grpSpPr>
            <a:xfrm>
              <a:off x="4818342" y="889731"/>
              <a:ext cx="2268999" cy="5110661"/>
              <a:chOff x="4818342" y="394074"/>
              <a:chExt cx="2268999" cy="5110661"/>
            </a:xfrm>
          </p:grpSpPr>
          <p:pic>
            <p:nvPicPr>
              <p:cNvPr id="43" name="Picture 42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68571" y="394074"/>
                <a:ext cx="2018770" cy="5110661"/>
              </a:xfrm>
              <a:prstGeom prst="rect">
                <a:avLst/>
              </a:prstGeom>
            </p:spPr>
          </p:pic>
          <p:sp>
            <p:nvSpPr>
              <p:cNvPr id="44" name="TextBox 43"/>
              <p:cNvSpPr txBox="1"/>
              <p:nvPr/>
            </p:nvSpPr>
            <p:spPr>
              <a:xfrm>
                <a:off x="4818342" y="632389"/>
                <a:ext cx="500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sea</a:t>
                </a:r>
                <a:endParaRPr lang="en-US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6077956" y="908933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land</a:t>
                </a:r>
                <a:endParaRPr lang="en-US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5409214" y="3736166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dessert</a:t>
                </a:r>
                <a:endParaRPr lang="en-US" dirty="0"/>
              </a:p>
            </p:txBody>
          </p:sp>
        </p:grpSp>
        <p:cxnSp>
          <p:nvCxnSpPr>
            <p:cNvPr id="39" name="Straight Arrow Connector 38"/>
            <p:cNvCxnSpPr/>
            <p:nvPr/>
          </p:nvCxnSpPr>
          <p:spPr>
            <a:xfrm>
              <a:off x="4244090" y="2290958"/>
              <a:ext cx="1413224" cy="4180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604234" y="1953947"/>
              <a:ext cx="887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Tel Aviv</a:t>
              </a:r>
              <a:endParaRPr lang="en-US" dirty="0"/>
            </a:p>
          </p:txBody>
        </p:sp>
        <p:cxnSp>
          <p:nvCxnSpPr>
            <p:cNvPr id="41" name="Straight Arrow Connector 40"/>
            <p:cNvCxnSpPr>
              <a:stCxn id="42" idx="1"/>
            </p:cNvCxnSpPr>
            <p:nvPr/>
          </p:nvCxnSpPr>
          <p:spPr>
            <a:xfrm flipH="1" flipV="1">
              <a:off x="6283171" y="3104806"/>
              <a:ext cx="1817883" cy="4008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8101054" y="3321028"/>
              <a:ext cx="1128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Jerusalem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7134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028" y="1255245"/>
            <a:ext cx="2613425" cy="50177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3309" y="1255245"/>
            <a:ext cx="2575343" cy="4998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41895" y="782870"/>
            <a:ext cx="895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URB off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953176" y="782870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URB 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URBAN scheme effect on snow depth</a:t>
            </a:r>
            <a:endParaRPr lang="en-US" sz="2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074" y="6475647"/>
            <a:ext cx="4829849" cy="25721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510923" y="6496916"/>
            <a:ext cx="5100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(m)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884841" y="1111921"/>
            <a:ext cx="5158141" cy="5110661"/>
            <a:chOff x="3205739" y="889731"/>
            <a:chExt cx="5158141" cy="5110661"/>
          </a:xfrm>
        </p:grpSpPr>
        <p:grpSp>
          <p:nvGrpSpPr>
            <p:cNvPr id="13" name="Group 12"/>
            <p:cNvGrpSpPr/>
            <p:nvPr/>
          </p:nvGrpSpPr>
          <p:grpSpPr>
            <a:xfrm>
              <a:off x="4818342" y="889731"/>
              <a:ext cx="2268999" cy="5110661"/>
              <a:chOff x="4818342" y="394074"/>
              <a:chExt cx="2268999" cy="5110661"/>
            </a:xfrm>
          </p:grpSpPr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68571" y="394074"/>
                <a:ext cx="2018770" cy="5110661"/>
              </a:xfrm>
              <a:prstGeom prst="rect">
                <a:avLst/>
              </a:prstGeom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4818342" y="632389"/>
                <a:ext cx="500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sea</a:t>
                </a:r>
                <a:endParaRPr lang="en-US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077956" y="908933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land</a:t>
                </a:r>
                <a:endParaRPr lang="en-US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409214" y="3736166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dessert</a:t>
                </a:r>
                <a:endParaRPr lang="en-US" dirty="0"/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4033613" y="2580831"/>
              <a:ext cx="1623701" cy="12818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3205739" y="2339686"/>
              <a:ext cx="887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Tel Aviv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H="1" flipV="1">
              <a:off x="6283172" y="3104806"/>
              <a:ext cx="1184737" cy="3787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7235045" y="3419654"/>
              <a:ext cx="1128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Jerusalem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082885" y="1097323"/>
            <a:ext cx="5625655" cy="5110661"/>
            <a:chOff x="3604234" y="889731"/>
            <a:chExt cx="5625655" cy="5110661"/>
          </a:xfrm>
        </p:grpSpPr>
        <p:grpSp>
          <p:nvGrpSpPr>
            <p:cNvPr id="23" name="Group 22"/>
            <p:cNvGrpSpPr/>
            <p:nvPr/>
          </p:nvGrpSpPr>
          <p:grpSpPr>
            <a:xfrm>
              <a:off x="4818342" y="889731"/>
              <a:ext cx="2268999" cy="5110661"/>
              <a:chOff x="4818342" y="394074"/>
              <a:chExt cx="2268999" cy="5110661"/>
            </a:xfrm>
          </p:grpSpPr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068571" y="394074"/>
                <a:ext cx="2018770" cy="5110661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4818342" y="632389"/>
                <a:ext cx="500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sea</a:t>
                </a:r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077956" y="908933"/>
                <a:ext cx="5918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land</a:t>
                </a:r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409214" y="3736166"/>
                <a:ext cx="8739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dessert</a:t>
                </a:r>
                <a:endParaRPr lang="en-US" dirty="0"/>
              </a:p>
            </p:txBody>
          </p:sp>
        </p:grpSp>
        <p:cxnSp>
          <p:nvCxnSpPr>
            <p:cNvPr id="24" name="Straight Arrow Connector 23"/>
            <p:cNvCxnSpPr/>
            <p:nvPr/>
          </p:nvCxnSpPr>
          <p:spPr>
            <a:xfrm>
              <a:off x="4244090" y="2290958"/>
              <a:ext cx="1413224" cy="41806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604234" y="1953947"/>
              <a:ext cx="8876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Tel Aviv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27" idx="1"/>
            </p:cNvCxnSpPr>
            <p:nvPr/>
          </p:nvCxnSpPr>
          <p:spPr>
            <a:xfrm flipH="1" flipV="1">
              <a:off x="6283171" y="3104806"/>
              <a:ext cx="1817883" cy="40088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8101054" y="3321028"/>
              <a:ext cx="11288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Jerusalem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3029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1" t="9629" r="5162" b="5479"/>
          <a:stretch/>
        </p:blipFill>
        <p:spPr>
          <a:xfrm>
            <a:off x="393107" y="726393"/>
            <a:ext cx="11528277" cy="56829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3106" y="257670"/>
            <a:ext cx="1152827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Snow depth in Jerusalem </a:t>
            </a:r>
            <a:r>
              <a:rPr lang="en-US" sz="1600" b="1" dirty="0" smtClean="0"/>
              <a:t>(31.925N/35.225E)</a:t>
            </a:r>
            <a:endParaRPr lang="en-US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221054" y="185443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URB OFF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4512" y="4228744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URB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3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8667"/>
            <a:ext cx="12192000" cy="5800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57670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Mean T_2m over Jerusalem city </a:t>
            </a:r>
            <a:r>
              <a:rPr lang="en-US" b="1" dirty="0" smtClean="0"/>
              <a:t>(35.18-35.25E,31.73-31.81N)</a:t>
            </a:r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785083" y="3808137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URB OFF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84074" y="4177469"/>
            <a:ext cx="936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URB 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35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1461</TotalTime>
  <Words>266</Words>
  <Application>Microsoft Office PowerPoint</Application>
  <PresentationFormat>Widescreen</PresentationFormat>
  <Paragraphs>75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Pavel Khanin</dc:creator>
  <cp:lastModifiedBy>Pavel Khanin</cp:lastModifiedBy>
  <cp:revision>45</cp:revision>
  <dcterms:created xsi:type="dcterms:W3CDTF">2022-07-06T10:48:02Z</dcterms:created>
  <dcterms:modified xsi:type="dcterms:W3CDTF">2022-07-07T11:53:57Z</dcterms:modified>
</cp:coreProperties>
</file>