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51" r:id="rId3"/>
    <p:sldMasterId id="2147483890" r:id="rId4"/>
  </p:sldMasterIdLst>
  <p:notesMasterIdLst>
    <p:notesMasterId r:id="rId24"/>
  </p:notesMasterIdLst>
  <p:handoutMasterIdLst>
    <p:handoutMasterId r:id="rId25"/>
  </p:handoutMasterIdLst>
  <p:sldIdLst>
    <p:sldId id="388" r:id="rId5"/>
    <p:sldId id="390" r:id="rId6"/>
    <p:sldId id="402" r:id="rId7"/>
    <p:sldId id="407" r:id="rId8"/>
    <p:sldId id="405" r:id="rId9"/>
    <p:sldId id="406" r:id="rId10"/>
    <p:sldId id="403" r:id="rId11"/>
    <p:sldId id="404" r:id="rId12"/>
    <p:sldId id="409" r:id="rId13"/>
    <p:sldId id="410" r:id="rId14"/>
    <p:sldId id="411" r:id="rId15"/>
    <p:sldId id="412" r:id="rId16"/>
    <p:sldId id="413" r:id="rId17"/>
    <p:sldId id="408" r:id="rId18"/>
    <p:sldId id="400" r:id="rId19"/>
    <p:sldId id="414" r:id="rId20"/>
    <p:sldId id="401" r:id="rId21"/>
    <p:sldId id="415" r:id="rId22"/>
    <p:sldId id="363" r:id="rId23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4D05"/>
    <a:srgbClr val="C00822"/>
    <a:srgbClr val="2F9934"/>
    <a:srgbClr val="2084A8"/>
    <a:srgbClr val="66CCFF"/>
    <a:srgbClr val="FF0000"/>
    <a:srgbClr val="F61222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28" autoAdjust="0"/>
  </p:normalViewPr>
  <p:slideViewPr>
    <p:cSldViewPr>
      <p:cViewPr>
        <p:scale>
          <a:sx n="80" d="100"/>
          <a:sy n="80" d="100"/>
        </p:scale>
        <p:origin x="-1320" y="-96"/>
      </p:cViewPr>
      <p:guideLst>
        <p:guide orient="horz" pos="686"/>
        <p:guide orient="horz" pos="1344"/>
        <p:guide orient="horz" pos="890"/>
        <p:guide orient="horz" pos="3929"/>
        <p:guide orient="horz" pos="4294"/>
        <p:guide orient="horz" pos="959"/>
        <p:guide orient="horz" pos="3347"/>
        <p:guide orient="horz" pos="4087"/>
        <p:guide pos="2880"/>
        <p:guide pos="295"/>
        <p:guide pos="5486"/>
        <p:guide pos="5264"/>
        <p:guide pos="5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136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97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97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23438"/>
            <a:ext cx="307975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Arial" charset="0"/>
              </a:defRPr>
            </a:lvl1pPr>
          </a:lstStyle>
          <a:p>
            <a:pPr>
              <a:defRPr/>
            </a:pPr>
            <a:fld id="{95AD7E93-E604-4F82-BD56-55E4B203F6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595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550" y="0"/>
            <a:ext cx="307975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9813" y="803275"/>
            <a:ext cx="5022850" cy="3767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894263"/>
            <a:ext cx="5200650" cy="456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04388"/>
            <a:ext cx="3079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550" y="9704388"/>
            <a:ext cx="3079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18" tIns="47160" rIns="94318" bIns="47160" numCol="1" anchor="b" anchorCtr="0" compatLnSpc="1">
            <a:prstTxWarp prst="textNoShape">
              <a:avLst/>
            </a:prstTxWarp>
          </a:bodyPr>
          <a:lstStyle>
            <a:lvl1pPr algn="r" defTabSz="9413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431C497-F3C5-4C7C-9621-A7CCF15DA65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23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 userDrawn="1"/>
        </p:nvSpPr>
        <p:spPr bwMode="auto">
          <a:xfrm>
            <a:off x="0" y="33972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3000" smtClean="0">
                <a:solidFill>
                  <a:schemeClr val="bg1"/>
                </a:solidFill>
                <a:latin typeface="Arial Black" pitchFamily="34" charset="0"/>
              </a:rPr>
              <a:t>Deutscher Wetterdienst</a:t>
            </a:r>
          </a:p>
        </p:txBody>
      </p:sp>
      <p:sp>
        <p:nvSpPr>
          <p:cNvPr id="5" name="Line 19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6" name="Picture 23" descr="cosmoLogo_veryfin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7338"/>
            <a:ext cx="20177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8" descr="Wortbildmarke-und-Claim-positiv-transparen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42875"/>
            <a:ext cx="2363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850" y="2492375"/>
            <a:ext cx="8207375" cy="1871663"/>
          </a:xfrm>
        </p:spPr>
        <p:txBody>
          <a:bodyPr anchor="t"/>
          <a:lstStyle>
            <a:lvl1pPr algn="ctr">
              <a:defRPr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de-DE" noProof="0" smtClean="0"/>
              <a:t>Titelmasterformat bearbeiten</a:t>
            </a:r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797425"/>
            <a:ext cx="8207375" cy="519113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26848386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E11F0-9ADB-4710-8E7E-CB66BA0C4050}" type="datetime1">
              <a:rPr lang="de-DE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SMC Meeting Bologna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9DD5C-D418-4C78-B3BD-C2263144AF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22014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573EE-E021-4109-BD49-3090ED22F68F}" type="datetime1">
              <a:rPr lang="de-DE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SMC Meeting Bologna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80DF7-38B4-40E4-A8B4-A5F860A0593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77860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125538"/>
            <a:ext cx="2058987" cy="48958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125538"/>
            <a:ext cx="6029325" cy="48958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917B6-B7AE-4A15-B9B1-66C10E42E961}" type="datetime1">
              <a:rPr lang="de-DE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SMC Meeting Bologna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00D53-5A6B-4116-A082-E3047E4140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94689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088" y="1412875"/>
            <a:ext cx="8229600" cy="431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2133600"/>
            <a:ext cx="4038600" cy="20478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4333875"/>
            <a:ext cx="4038600" cy="20478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3095625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19.02.2014</a:t>
            </a:r>
          </a:p>
        </p:txBody>
      </p:sp>
    </p:spTree>
    <p:extLst>
      <p:ext uri="{BB962C8B-B14F-4D97-AF65-F5344CB8AC3E}">
        <p14:creationId xmlns:p14="http://schemas.microsoft.com/office/powerpoint/2010/main" val="340871474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C68F6-F51A-49B7-9844-DB7730272F2B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55014031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E5014-7597-4598-88B6-B132C7C4626D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09244625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D0790-AC32-4550-AF0E-5B99AE01C017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419271888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539DF-A3B5-4BF2-97DC-AB468234EC6B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459402165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A68FC-590A-4B0D-B72A-9A9995DEC551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10254038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BD437-340D-4D77-B4A4-A864E1C2DF14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20865707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F2E66-43FD-4B56-967C-A199503B3721}" type="datetime1">
              <a:rPr lang="de-DE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SMC Meeting Bologna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7F6C2-A51A-4E15-AC5F-A9E931F52E3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072810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93BA9-E944-4F58-84F5-395C9B194231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699237651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D5119-59B0-4781-814C-DED7E1773137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93437819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F8BBA-017F-412A-A3C5-5FEBF50679A5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24466926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BD6B3-8079-44D5-94A0-E78FB4B1BF5D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3844178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E420F-86C7-467E-AC06-E28245A21063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4124976864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7DB48-2196-44A5-B1C1-8D1821C538F0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394667866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3F6C4-0E6B-4806-9589-30438B4C4923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075893590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A5891-6421-40A2-9543-D71E10A78FC4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817191527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7DA55-4B40-4AA4-95C5-F68AEC96A900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999678472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C29CA-5195-4BE9-AAE9-43B67A8A9DA4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25817077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7772400" cy="1362075"/>
          </a:xfrm>
        </p:spPr>
        <p:txBody>
          <a:bodyPr anchor="t"/>
          <a:lstStyle>
            <a:lvl1pPr algn="ctr">
              <a:defRPr sz="3600" b="1" cap="none">
                <a:latin typeface="+mj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9D4E9-451C-4CF0-990B-EFBEF02C8EAB}" type="datetime1">
              <a:rPr lang="de-DE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SMC Meeting Bologna</a:t>
            </a:r>
          </a:p>
        </p:txBody>
      </p:sp>
      <p:sp>
        <p:nvSpPr>
          <p:cNvPr id="6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767DD-81CD-4652-8D97-2C4F6630019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923876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6A446-1F1E-4EC2-8838-CB4F3FAFA0B6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802697309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6605689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AA41A-AF30-4FF7-B4FB-6D5E3C310C7C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966098890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3639-D7E5-4894-A684-2A47A2794496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978619082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B1D3C-233D-4EDD-80A5-DB319FF894AB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7584953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4DC33-A69B-41CC-8B2A-53E8CE8C94A7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3600826923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7DB48-2196-44A5-B1C1-8D1821C538F0}" type="datetime1">
              <a:rPr lang="de-DE">
                <a:solidFill>
                  <a:srgbClr val="000000"/>
                </a:solidFill>
              </a:rPr>
              <a:pPr>
                <a:defRPr/>
              </a:pPr>
              <a:t>28.07.2014</a:t>
            </a:fld>
            <a:r>
              <a:rPr lang="de-DE">
                <a:solidFill>
                  <a:srgbClr val="000000"/>
                </a:solidFill>
              </a:rPr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206017467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088" y="1412875"/>
            <a:ext cx="8229600" cy="4318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248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3F6C4-0E6B-4806-9589-30438B4C4923}" type="datetime1">
              <a:rPr lang="de-DE">
                <a:solidFill>
                  <a:srgbClr val="000000"/>
                </a:solidFill>
              </a:rPr>
              <a:pPr>
                <a:defRPr/>
              </a:pPr>
              <a:t>28.07.2014</a:t>
            </a:fld>
            <a:r>
              <a:rPr lang="de-DE">
                <a:solidFill>
                  <a:srgbClr val="000000"/>
                </a:solidFill>
              </a:rPr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902867258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A5891-6421-40A2-9543-D71E10A78FC4}" type="datetime1">
              <a:rPr lang="de-DE">
                <a:solidFill>
                  <a:srgbClr val="000000"/>
                </a:solidFill>
              </a:rPr>
              <a:pPr>
                <a:defRPr/>
              </a:pPr>
              <a:t>28.07.2014</a:t>
            </a:fld>
            <a:r>
              <a:rPr lang="de-DE">
                <a:solidFill>
                  <a:srgbClr val="000000"/>
                </a:solidFill>
              </a:rPr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457421833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088" y="1412875"/>
            <a:ext cx="8229600" cy="4318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7DA55-4B40-4AA4-95C5-F68AEC96A900}" type="datetime1">
              <a:rPr lang="de-DE">
                <a:solidFill>
                  <a:srgbClr val="000000"/>
                </a:solidFill>
              </a:rPr>
              <a:pPr>
                <a:defRPr/>
              </a:pPr>
              <a:t>28.07.2014</a:t>
            </a:fld>
            <a:r>
              <a:rPr lang="de-DE">
                <a:solidFill>
                  <a:srgbClr val="000000"/>
                </a:solidFill>
              </a:rPr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99538706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C1DB-9FEE-4BD1-BAD7-A2FDC1857396}" type="datetime1">
              <a:rPr lang="de-DE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SMC Meeting Bologna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D0841-DD25-4B1C-8D75-A820720F9BC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223156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C29CA-5195-4BE9-AAE9-43B67A8A9DA4}" type="datetime1">
              <a:rPr lang="de-DE">
                <a:solidFill>
                  <a:srgbClr val="000000"/>
                </a:solidFill>
              </a:rPr>
              <a:pPr>
                <a:defRPr/>
              </a:pPr>
              <a:t>28.07.2014</a:t>
            </a:fld>
            <a:r>
              <a:rPr lang="de-DE">
                <a:solidFill>
                  <a:srgbClr val="000000"/>
                </a:solidFill>
              </a:rPr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885460374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318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77281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576923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AA41A-AF30-4FF7-B4FB-6D5E3C310C7C}" type="datetime1">
              <a:rPr lang="de-DE">
                <a:solidFill>
                  <a:srgbClr val="000000"/>
                </a:solidFill>
              </a:rPr>
              <a:pPr>
                <a:defRPr/>
              </a:pPr>
              <a:t>28.07.2014</a:t>
            </a:fld>
            <a:r>
              <a:rPr lang="de-DE">
                <a:solidFill>
                  <a:srgbClr val="000000"/>
                </a:solidFill>
              </a:rPr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1538594374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3639-D7E5-4894-A684-2A47A2794496}" type="datetime1">
              <a:rPr lang="de-DE">
                <a:solidFill>
                  <a:srgbClr val="000000"/>
                </a:solidFill>
              </a:rPr>
              <a:pPr>
                <a:defRPr/>
              </a:pPr>
              <a:t>28.07.2014</a:t>
            </a:fld>
            <a:r>
              <a:rPr lang="de-DE">
                <a:solidFill>
                  <a:srgbClr val="000000"/>
                </a:solidFill>
              </a:rPr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276345056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088" y="1412875"/>
            <a:ext cx="8229600" cy="4318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133600"/>
            <a:ext cx="8229600" cy="4248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B1D3C-233D-4EDD-80A5-DB319FF894AB}" type="datetime1">
              <a:rPr lang="de-DE">
                <a:solidFill>
                  <a:srgbClr val="000000"/>
                </a:solidFill>
              </a:rPr>
              <a:pPr>
                <a:defRPr/>
              </a:pPr>
              <a:t>28.07.2014</a:t>
            </a:fld>
            <a:r>
              <a:rPr lang="de-DE">
                <a:solidFill>
                  <a:srgbClr val="000000"/>
                </a:solidFill>
              </a:rPr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417915842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581775"/>
            <a:ext cx="1816100" cy="2079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4DC33-A69B-41CC-8B2A-53E8CE8C94A7}" type="datetime1">
              <a:rPr lang="de-DE">
                <a:solidFill>
                  <a:srgbClr val="000000"/>
                </a:solidFill>
              </a:rPr>
              <a:pPr>
                <a:defRPr/>
              </a:pPr>
              <a:t>28.07.2014</a:t>
            </a:fld>
            <a:r>
              <a:rPr lang="de-DE">
                <a:solidFill>
                  <a:srgbClr val="000000"/>
                </a:solidFill>
              </a:rPr>
              <a:t>PBPV  –  03/2010</a:t>
            </a:r>
          </a:p>
        </p:txBody>
      </p:sp>
    </p:spTree>
    <p:extLst>
      <p:ext uri="{BB962C8B-B14F-4D97-AF65-F5344CB8AC3E}">
        <p14:creationId xmlns:p14="http://schemas.microsoft.com/office/powerpoint/2010/main" val="283915480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EF50B-A075-4BFF-A34D-B5A8A80DC4D8}" type="datetime1">
              <a:rPr lang="de-DE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8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SMC Meeting Bologna</a:t>
            </a:r>
          </a:p>
        </p:txBody>
      </p:sp>
      <p:sp>
        <p:nvSpPr>
          <p:cNvPr id="9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540C2-93AD-4653-970D-9551C677C1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46403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69077-DCEA-4F56-8924-98A33CFB24F9}" type="datetime1">
              <a:rPr lang="de-DE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SMC Meeting Bologna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B80D2-BD97-4DCC-8C31-99357D1FF9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2256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8D001-FF85-4915-BBD6-7F880070D579}" type="datetime1">
              <a:rPr lang="de-DE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3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SMC Meeting Bologna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86A4F-08F9-4C3F-B407-F564DA87C23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70384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85209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622A2-92E9-4463-B384-ED0C60E31A1C}" type="datetime1">
              <a:rPr lang="de-DE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SMC Meeting Bologna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CBFB8-76F0-478E-9244-59F705F10A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84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Line 23"/>
          <p:cNvSpPr>
            <a:spLocks noChangeShapeType="1"/>
          </p:cNvSpPr>
          <p:nvPr userDrawn="1"/>
        </p:nvSpPr>
        <p:spPr bwMode="auto">
          <a:xfrm>
            <a:off x="0" y="6453188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2988" y="6513513"/>
            <a:ext cx="15113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fld id="{26944D35-CEE5-4ADF-BD74-93E6AE931551}" type="datetime1">
              <a:rPr lang="de-DE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1029" name="Rectangle 36"/>
          <p:cNvSpPr>
            <a:spLocks noChangeArrowheads="1"/>
          </p:cNvSpPr>
          <p:nvPr/>
        </p:nvSpPr>
        <p:spPr bwMode="auto">
          <a:xfrm>
            <a:off x="4859338" y="6650038"/>
            <a:ext cx="15113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513513"/>
            <a:ext cx="2743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SMC Meeting Bologna</a:t>
            </a:r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513513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914B482-F6C3-449A-BCB1-D6E7E839B6E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2" name="Rectangle 40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125538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33" name="Rectangle 4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34" name="Text Box 42"/>
          <p:cNvSpPr txBox="1">
            <a:spLocks noChangeArrowheads="1"/>
          </p:cNvSpPr>
          <p:nvPr userDrawn="1"/>
        </p:nvSpPr>
        <p:spPr bwMode="auto">
          <a:xfrm>
            <a:off x="0" y="339725"/>
            <a:ext cx="66960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sz="3000" smtClean="0">
                <a:solidFill>
                  <a:schemeClr val="bg1"/>
                </a:solidFill>
                <a:latin typeface="Arial Black" pitchFamily="34" charset="0"/>
              </a:rPr>
              <a:t>Deutscher Wetterdienst</a:t>
            </a:r>
          </a:p>
        </p:txBody>
      </p:sp>
      <p:sp>
        <p:nvSpPr>
          <p:cNvPr id="1035" name="Line 43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6" name="Picture 44" descr="cosmoLogo_veryfine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7338"/>
            <a:ext cx="201771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38" descr="Wortbildmarke-und-Claim-positiv-transparent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42875"/>
            <a:ext cx="23637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46" descr="Bundesadler_kleiner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477000"/>
            <a:ext cx="3492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89" r:id="rId8"/>
    <p:sldLayoutId id="2147483861" r:id="rId9"/>
    <p:sldLayoutId id="2147483862" r:id="rId10"/>
    <p:sldLayoutId id="2147483863" r:id="rId11"/>
    <p:sldLayoutId id="2147483864" r:id="rId12"/>
    <p:sldLayoutId id="2147483888" r:id="rId13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81775"/>
            <a:ext cx="18161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96E60B78-9D23-42E1-9951-5457E767D5E2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  <p:sp>
        <p:nvSpPr>
          <p:cNvPr id="2054" name="Line 6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5" name="Line 7"/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056" name="Picture 8" descr="DWD-BiWoCl-22-rgb_klei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Bundesadler_klein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6459538"/>
            <a:ext cx="3492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10"/>
          <p:cNvSpPr>
            <a:spLocks noChangeArrowheads="1"/>
          </p:cNvSpPr>
          <p:nvPr userDrawn="1"/>
        </p:nvSpPr>
        <p:spPr bwMode="auto">
          <a:xfrm>
            <a:off x="5580063" y="549275"/>
            <a:ext cx="2376487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81775"/>
            <a:ext cx="18161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87FFA38D-B6C0-4060-A64E-86A000E08814}" type="datetime1">
              <a:rPr lang="de-DE"/>
              <a:pPr>
                <a:defRPr/>
              </a:pPr>
              <a:t>28.07.2014</a:t>
            </a:fld>
            <a:r>
              <a:rPr lang="de-DE"/>
              <a:t>PBPV  –  03/2010</a:t>
            </a:r>
          </a:p>
        </p:txBody>
      </p:sp>
      <p:sp>
        <p:nvSpPr>
          <p:cNvPr id="3078" name="Line 6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9" name="Line 7"/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3080" name="Picture 8" descr="DWD-BiWoCl-22-rgb_klei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Bundesadler_klein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6459538"/>
            <a:ext cx="3492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>
              <a:solidFill>
                <a:srgbClr val="000000"/>
              </a:solidFill>
            </a:endParaRPr>
          </a:p>
        </p:txBody>
      </p:sp>
      <p:sp>
        <p:nvSpPr>
          <p:cNvPr id="3078" name="Line 6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3080" name="Picture 8" descr="DWD-BiWoCl-22-rgb_klein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838" y="142875"/>
            <a:ext cx="29924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43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4" descr="data:image/jpeg;base64,/9j/4AAQSkZJRgABAQAAAQABAAD/2wCEAAkGBhQSEBUUEhQWFRQVFRcXFBcXGRgXGhkWFBUVFBUVFxYYHCceFxkmGRQVIC8gIycpLC4sFR4yNTAqNSYrLCkBCQoKDgwOGg8PGiwlHCQsKSk1LywsKTQsLS0sKS0pLCopKi0sMS0sMCkpKi8sLCwsKiksLCksLDUpKSwvLC8pLP/AABEIAG0BzwMBIgACEQEDEQH/xAAcAAEAAgMBAQEAAAAAAAAAAAAABQYDBAcCAQj/xABNEAABAwICBAgJCAcHBAMAAAABAAIDBBEGIQUSMUEHMlFhcYGRsRMiQlJykqHB0SMzNGJzgrLSFhdDVKKzwhQ1U4OT4eIkY3TxFaPw/8QAGQEBAAMBAQAAAAAAAAAAAAAAAAECAwQF/8QANBEAAgECAwMKBgMBAQEAAAAAAAECAxEEITESQZEFMkJRYXGBobHREyNSweHwFBUiQ4Iz/9oADAMBAAIRAxEAPwDuKIiAIiIAiIgCIiAIiIAiIgCIvjnWzKA+r4Sq5pXGkcdxF8o7l2NHXv6u1RcdLWVub3eDiPS0EczBm7r7VwzxsNrYpral2fdnbDBz2duo9mPb9kWOuxNBFkXhxG5njH2ZDrKiv0rmmypqcn6zsx7LAdq3tHYQgisXDwjuV+zqbs7bqYJDRuAHUB8FChiKmc5KK6lrxYc8PDKEXJ9b04IrrdH18nHmbEORoz9g/qXsYPDvnZ5nn0rd91IT4kp2bZW/d8b8N1quxpTDynHoY73rNxwsefO/fI0UsTLmQsuyP3sGYMphta49L3e6yyfohTf4f8b/AMy8x4xpj5ZHS13uCkaXSkUvzcjXcwIv2bVrCGEllFRfAznPFRzk5LiaAwvG35t80foyO7jde20dQziTCQebK3P12Z9oKlbrRraF58aGQsfyHxmHmLTs6W261q6MIq8Fwy/Bkq0pO0nxz/J8i0oQbTMMR3G+sw9Dxs+9ZSCrVPisNeYqpng3bCdrTfl5AeXMKdpYg0eIfEOYG0D0ebm2ciUaqno7+TXeiK1Jw1VvR9zNhERdJgEREAREQBERAEREAREQBERAEREAREQBERAEREAREQBERAEREAREQBERAEREAREQBERAEREAREQBEUBiPE7acajLOl9jRyu5+ZZVasaUdqbyNKVKVWWzBZm9pfTkdO27zdx4rRtPwHOVTKjSNRXP1GizfMGTQOV7t/X1BYdF6LlrJS5xNr+O89w5+bcr7R0UdPHZoDWjMk7+VzivKTq43N/5p+b/AHgepL4WCyX+qnkv3iRuhsJRw2c/5STlPFB+qPefYt/SWmooB8o7Pc0ZuPV7yq7pjGDnu8HSg3OWva5J5GN9696JwaXHXqSSTnqXv67t55h2rSNZL5WEj47vyZyot/NxUrX3b37GKXFNRO7VpoyOe2sesnxWr7Hg+eY61RN1XLz7ch1K060cLQ0arB5LQNvQ0Zk9C9slcdjbD62R7Bf22Wiwim/nScn1buCM3i3D/wCMVFder4shqfBNO3ja7+l1vY2y3GYYph+xb13PeVJhfV1Rw1GOkFwOaWJqy1k+JGOw1TH9izqFu5adTgundm3WjO4tcT+K6n0SWGoy1iuAjiKsdJPiVkS1NHnIfDwDa4cdo5TfaOs9IVgpapsjA9hu1wuCFlIUEyL+y1IDcoZ3WtuZLutyB2xUSdBrO8e3d+PQs2qy0tLs3+HX6mTE+hBPES0fKMF2Hl5W9feqrhrEhgfqPPyR238m/lDm5R/+PQ1yvFlN4GqfbYH3+68axHaVwcoRdGca9PJ6d56PJzVeMsPPTVdh1RpyX1QeD64yUrbnNhLOoWLfYQOpTi9alUVSCmt55NWm6c3B7giItDMIvhcsT6tg2vaOkge9Q2kTZszItR2loRtljH32/FYX4gpxtmj9YHuVHVgtWuJZU5vRPgSKKJdimmH7VvUHHuCxOxhTD9oT0Nd8FR4miumuKNFh6z6D4Mm0Vfdjen5Xnob8SsTsdw7myHqb+ZZvG0F00XWDrvoMsqKqvx9Huif1loWF3CCN0Xa8flVHyhh10vX2LrAYh9H0LgipTuEB26Jvrk/0rE7Hsu6OMesfeqPlPDrf5MuuTcR9Pmi9IqA7HU52CMfdJ/qQYorHcUerHf4qv9pR3XfgW/rKy1svEv6KijSGkXbBIP8ALa3vasgp9JO8pw6XRjuVlj782nJ+BX+DbnVIrxLrdLqnN0FXu409v8x39IWRuEag8epPa895CssVVelJ+NkV/jUlrVXmy23Xl0oG0jtVYbga/GneegfElZWYFg3ukd1gdzVdVcQ/+fGXsijpUF/04R/JOur4xtkYOlzfisTtMwDbNH67fitGPB1MP2d+lzvitqPDtO3ZCzrF+9WTxD3RXi/Yq1Q65cF7nl+JaYftmdt+5eBiinOx9/Ra89zVvx0EbeLGwdDQPcswCulW3tcH7lG6W5PivYjm6dYeKyZ3RFJ7wFkbpInZDL1hjfxPC3rJZWUZ75eRVyjuXmaral5/ZEdLme4lZGvfvaB94/lWZLK6T6yjfYERFYgIiIAiIgCIiAIi1tJVzYYnSO2NHadwHSVEpKKu9CUnJ2WpF4nxAKdmq23hHDL6o84+7/ZUnQujH1c206t9Z7jnlfjG+0nd2rTrKl9ROb+M55GtbnNmsHNsC6doPRAp4QwW1trzyu+A2DoXgQUsfWvLmL94v0Pfns8n0Elz5fvkZooo6eKwsxjBn0byTvKpOl9NSVkgiiB1CbNbvd9Z3NvtuWXF+mzLJ4Fh8Rh8a3lP5OcDZ09Sn8MaBEEes4fKuHjfVHmj38/Qt6kniqnwKeUFq16HNTisLT+PUzm9E/UyaBw6ynbc2dIR4zuTmbyDvXx+lXTPMdNazTZ8xza3mYPLd7Foab0k6eYUkJtc2lcOQcZvQBt5Tlyqw0NC2JjWMFmgf+yeUrqpWfy6WUY5N9b6l92ctW6+ZVzlLNLqXW/sjzR6PbHnmXHjPcbuPSeTmGXMs0wd5NhzkE+wEX7VkRdqikrI43Jt3ZFz6He/jVEo5marB7Bf2qIrMDXzZM+/1/G9ozVrRYVMJSqc5X8WbwxNWnzX5I5nUvqaN9i57d4sdZpA3gHIjmspSHhBcGi8bCbZnWsDz2sbdqsWJqASUz77WAvaeQtF/aLjrXJpaM6xsMr5LxK6qYOezCbs/wB3nv4SNHGwvVirouj+ER25kY6XE/BaOksaumZqO8GBcEEa1wWkEEG/Mq2zREhF9U235E9wXym0a979Rou7cBne+yywlia0lZzefcdkcDhY/wCklkWZ/CBN50Y6GH4qD0zpozkueQXEAZC2QW/FgOpPkEdJYP6lF1+iDG8s2uabOzBt1hRVlVsviuVu0tQhhFP5Vr9hs6PxJJCzVY9zb7bWzIFr5rM7F0x/ay9tu5SeisAGWNshc1ocLgEEm245EDPapSLg2YNsnYwe8laww2IlFbKdu/8AJz1MVgYye1ZvuKi/E0p2ySn77visLtNPO956XOK6BFwfwDa559UdzVtxYMph5BPS53uIWv8AX15a+bZi+UsJHmxfA5iax58kntXzwr/MHX/7XWI8NUw/Ys68+9bMejIm8WNg6GtHuVlyTN6tebM3yxTXNgchYJTsA6s+5bMWiql2xjj0McfcuutYBsFl9Wq5JW+Xl+TF8sy3QRyyLC1W7yHdYaO8rajwNVHbl0uaO666Svq2XJVLe35exi+V6z0S4HP4+DyY8aRo+849wC2o+DjzpexpPe5XZFquTqC3ebMXyniX0vJFTj4PIhte49AaO8FbceBqcbnnpdb8ICsKLVYKgugjGWNxEtZsiI8KUw/ZA9Jce8rZj0JA3ZDH6o94W8i1jQpx0iuCMXWqS1k+LMUdM1vFaB0ADuWVEWqVtDIIiKQEREAREQBERAEREAREQBERAEREAREQBFhmqmM4zmt6SB3rRmxLTt2ytPo3d+EFZyqwhzml4l405y5qbJRFXZscwDih7uhtvxEKPn4QbcWK3pP9wHvXNLH4ePS4ZnTHA4iWkGXJUjhA0pYtjGxo13dJyaO/tWjUcIMp2GNvQC7vJVc0tpYzOLnEucbXNgNgsMh1Lz8XjoVqfw6d8/Q9XA8mVIVVOpoiycH+jNeQyuF9QX+864HYLnrCuGINJ+Bge4Ea1rN5buyBtzbepcpi0u5rdUFwG8BxAO69lidpA7gO9c9LFulSdOMc3fO511+TpV6/xJyyyy7Cy4bfE2bwkzwAzNt7m7t2QB2bemystZjaENcI9ZzrHV8WwvbK9911zBtQ4DIlfDI473e1ZUcRUow2IW795tV5NhWntzb+x0LAUV3zPObrNF9/jFxJ6y0K5rmGDNNiCTx8muGq7mz8V1uTaOsrpscgcAQQQcwRmD1r1+TJxdHZWqvfieBypTlCu29Ha3A9IiL0zzAiLDVVTY2l7yGtG0lQ2krslK+SI7FNcI6V/K8ajel2R9lz1LQwVorUiMrhnJbV5mDYes3PRZeI6F9dKJZQWwN+bYdr+cjcDb3DlUxpjSzKaLWO3YxvKeTmHOvOVp1HiJ5Risvf2O9twprDwzk3n7e5EY10wGR+BafGeLv5mf79wKjMCaKLpDM4ZNyb6RFvY32uUVS0ctbUG5uSdZ7twHwGwDmXRqanZBEGizWMG08gzJJ7SuXDp4qv8eXNWn75s668o4Sh8CPOlqRmJsRmk1LMDy/W2m1g3V5j5yrLsZsJJNJCScybjMnfxFl4Q59aSEDZ4Mu9Yi34VgwnhqOpY90heNVwA1SBuub3B5Qvd2YtZo8PaknkzabwiOAAEDQBkAHnZ6qseGtPGqY5xYGartWwN75A32DlWh+r6n86X1m/lUtobQjKZrmxlxDnax1iDnYDcByJluIV95Iqq6cxy2JxZC0SOGTnE+KDyC2bj2KQxdpQwUzi02c86jTya17nqAPsXOtEaNM8zYm5a208jQLk9nuUpBvcTAx9U3vaO3Jqn811YNA42bM4RytEbzk03u1x5M9h5j2rMcC02pq6rgbcfWOtfltxfYuf6SoHQTOjdtYduy42tcOkEFMmRmjsK51ws6angdTiGV8YcJS7UOrexjAvbpParhhnSZnpmPPGHiv9JuV+sWPWqFw08el9GbviUIl6Gbgp07PPPM2aZ8gEbSA9xdY61ri+zJdMXJOBr6TP9k38a6FV4wo4nar6mIOGRGsCR02vbrRhaEyi16HSMczdeKRsjeVjg4dGW9bCgsEWKpqmRtL5HNY0bXOIAHSTkq3PwmUDTbw2tztY9w7Q2x6kBaUUNonGFJUu1YZmud5pux3U1wBPUplAEUfpLT9PTkCeZkZcLtDnAEgZXC0/02of3qH1wgJxFE0eK6SV4jjqInvdxWhwJNhfIdAKzVuIKeF+pLPFG6wOq97Wmx2GxKAq9Vwt00cj2GOcljnNJAjsS0lpIvJsyVu0XpBs8MczAQ2RocAbXAcL52JF1+d9LSB1RMQQQZZCCMwQXuIIPJZdkwlielZQ07H1MLXNiYHNdI0EEDMEE5FS0VTLciw0lYyVgfG9r2HY5pDgbEg2Iy2g9i0qnEtLG8skqIWPbk5rpGgg7cwTkoLEmih/0vov3uD/AFWfFP0vov3uD/VZ8UBMIsdPUNkaHscHNcLtc0ggg7CCMiFkQBERAEREBrSuk8lrD6TiPYGlaksdWdjoG/de73juUoizlDa3svGezuRASaKrHbaprfRYB/utSXCMz+PVuPSHH2a6tSLCWDpy513/AOn7m8cXUjzbLwXsU8cH/LN/B/yXscH7f8Z3qj4q2os/67DfT5v3L/2GI+ryXsVP9X0e+V/Y1fRweQ+e/sZ+VWtFdYHDro+pH8/EfWyrjg/g85/8H5VSsS6LEM7mAZNcAOUtcARe3SuulVfGeHjM3wjBd7RZwG1zdoI5wuTGYKKp7VKOa9DtwOPmq1qssnkaWHcKwTQNkdrXJcCAQBkSBuvssveksOQQyw3DvBPJY+7jk4jxDfcNq8YH0sGkwvNtY6zPStZzfYD1FWrSWj2zxOjdsI28h3EdBVcPQpVsOpQitr7rr7yMRXq0sQ1OT2fs+ruI9uD6bzD67/ivYwlTf4f8T/zLQ0bp11O7wFXkRkyTc5u659/arIyQEAggg7CMx2rroww9RZQV96sro5Ks8RTec3bc7uzKxpTArHHWhOofNNy3qO0e1aVLoCugNonC3IHAt9Vwt7Fd0USwFFy2o3T7HYmOPqqOzK0l2q5AU0FeeO+Fv3S49gsFIR0rmi8sznerG3+HPtK3ivHgW3vYX5d/auiNFR3t97ZzzquW5LuSNZ1YTlEwv5z4rB947fugrC3RGu4Pnd4Rwza3ZG3obvPO6/UvddpuGHjvAPmjN3YM1Wa/GMkp1KZhF9htrPPQBkPauevXo0+e7vqXt7m9ChVqcxWXW/f2LBprEEdO2x8Z/ksG3pPmhU6npZ6+YuOzYXHisHmge7t5VKaKwY5516knPMtvdx9J27qz51aSY4I/JjY0dAH+65nSq4p7Vb/MFu3+J0qrTwq2aP8Aqb37vAx6M0Wynj1WD0idpPKSqlifEXhneBiPiXs4jyzfYPq37V801iR9S7wUAcGHLLjP+DebtUvh3CYitJLZ0m4bQ34u593tVZzeI+Rh8oLV7u5fuZaEFh/nYjOb0W/vf7kVzHkn/VBo8mJo9rj7wvugMVtpYCwML3ueXHPVaBZoGeZOzkW9izDM8k7pY2h7SG2AI1hqtAORtfMHZdNE8H+swOnc5pPkNtcekTfPmC9xWseJZ3PdPwjZ/KQ2HK11z2EC/aFbNH6SjnYHxu1mntB5CNxVHxJg3wEZljcXNFtYOtcAm1wRtFyNy18EaRMdSGX8WXxSPrAEtPTlb7yWW4Xe8lOEeX5lvpu/CB3la3B3DeeR3mxges4flWThGHykPoP72/FfeDg+PN6LO9ybhvL0ud8IENqlp86MX6Q5w7rLoioHCIfl4/s/6ioWpMtDe4OJvEmbuDmu9YEf0BV7hp49L6M3fEpzg3Hz/wDl/wBag+Gnj0vozd8SneR0SiaHdUOc6Km1y6Yarms2uaDexO5vLmByrc0zgyqpIxJNHqsJAuHNdYnYHapy7lZuBof9TP8AZN/GrtwjNvoyo9Fp7JGFL5hLI5dwd6XdBXxAE6kzhG8bjrZMPSHWz6eVdynnDGOc42a0FzidwAuT2BfnzCn0+l/8iL+Y1de4Sqsx6NmttfqM6nvaHey460epMdDlOLsWSV0xcSRE0nwUe4Dc4je87z1KW0XwU1c0Ye4xxawuGvLta27WDQdXo28yq+ia0QzxyuYJBG4O1CbAluYubHfY7Nyvv66H/urf9U/kU5lVbeUfTWhJqObwcw1XizmkHIi+TmO6R0iy67wbYodV0xbKbywkNcd7mkHUeefIg87b71zrGGN/7exgdAI3RuJDg8uNnCxbbVGVw0/dUhwQVWrXPZufC7ta5hHsLu1Q9CVqbXDL9Jg+yd+NVbQOEqisa50DWuDCA67g3Mi+/mVp4ZvpMH2TvxqU4GPmKj7Vv4E3C12RuEeD6sgrYZZWMDGOJcQ8E5scNg25kLbx/giqqq0ywsa5hjY25e1ubb3yJ5101CouWsfmaeAse5juM1xad+bSQc+kKw0HB5WzRMljjaWPaHNOu0ZHMZE5KH0z9Jm+2l/mOXdcFf3dS/Ys7lZlErnzBWi5KehiilAD26+sAQeNI9wzHMQudYtwNWzV08kcBcx77tOvGLjVaNhcDuXYUVbl7HBJ8AVzGlz4NVrQS4mSIAAC5J8fkVfaCTYXJOwe6y6Hwo4x8I40kJ8Rp+WI8pwOUfQDmefLdn74LcHa7hVzDxWn5Bp3uGRk6BsHPc7grXKWzyL9hOhfDRQRyCz2RtDhyHbb2qXRFQ0CIiAIiIAiIgCIiAIiIAiIgCIiAgtMYUjmOu0+Dk26w2E8pHLzjNKKvnh8SpaXAbJmeMLfXAzHTb4qWmmLc7Et36uZH3dpHRnzL7T1LXi7HBw32OzmPIVy/Bgp7UHZ+T70dHxpuGzPNenczBWUUVQyzgHtObSDs52uGxVyXDFRASaWUlvm31T2HxXexW8NA2L6pq4aFXOWT61kxSxM6WSzXU80Ud2na+Ljx35zGT7WZLwca1PmM9V35lerL6uZ4Or0arOlYul0qSKF+kta/itP3Yye+6+//G18/HLwD5ztQeq34K+LWq9IRxC8j2t6SL9Q2lVeCyvVqya77IlY2z+VTin3XZWqHAbRnK+/1WZD1jmewKx0ejo4RaNgaN9tp6TtKharGrL6sDHSu3ZEDs4x7FqO0dW1XzrvBRnydn8IzP3iohKhSyoQ2n2feTJqRr1c68tldv2iSOlsXxRXDPlH8x8UdLvcFBR6Nqq5wfIdSPdcWAH1Gb+k9qsWi8Kww2Ntdw8p2duhuwd/Opqyv/Gq1867svpX3ZRYinQVqCz+p/ZEforQkVO2zBmeM45uPXuHMFIWRF6EIRgtmKsjhlOU3tSd2EXPcQ4knjrJBFI4Nbqt1ci3JoJ8U5bSV4HCBUWtaO/Lqu7tayvYz2i14wqmso5AdrxqNHKXfAXPUqFheMurIQPPv1NBce5a+kdKy1DtaVxcdw2AX3ABXLBWHHRXmlFnuFmNO1rTtJ5Ccstw6VbREas88ItLeKJ/muLT98XHtZ7VD4CqwyqLT+0YQOkEOHsDle9LaPE8L43eUMjyEZtPUQFyqpppKeXVddj2G4I5jk5p3jnULSweTudhXNMcVYfVkDYxrWdebj+K3UvZx5U6mr4l7W19U36bX1b9Sh6GhkqJQ1gLnONyTuuc3OPIiVg3cuvB5S2ge/z35dDAB3lyrHDTx6X0Zu+JdJ0dRNhiZG3Y0W6eU9JNz1rm3DTx6X0Zu+JRvJehrcDX0mf7Jv41eOET+7Kj0W/zGKkcDX0mf7Jv41d+ET+7Kj0W/wAxiPULQ43hX6fTf+RF/Mauu8JdIX6Mmt5Go/qY9pd7LnqXIsK/T6b/AMiL+Y1foOeBr2OY4Xa5pa4HYQRYjsKMiOh+ecNUkUtXFHPcRvfquINjdwIbnu8bVXVf1SUX/e9f/iua4twnJQzEEExE/JSbiNzSdzxvHWFK6P4VqyJgY7wctsg6Rrta3OWuF+ki6nuIWWpdf1SUX/e9f/ipDQWAKakmE0XhNcNLRrOuLO25W5lzev4VK2QWa6OIfUZn2vLrK8cFM0j6SR8rnuc+dxDnkkkeDiFwTtFwexQ7llYrXDN9Jg+yd+NSnAx8xUfat/Aovhl+kwfZO/GpTgY+YqPtW/gU7hvOjIURVLH5v0z9Jm+2l/mOXdcFf3dS/Ys7lx/HWH5KWskLgfByPc+N+4h5Li2/nAm1ua+9adPimrjY1jKiVrWgBrQ4gADYAFZ5madj9Dqn8ImMf7JD4OI/LyjxfqN2GQ8+4c+e5avBTpaaeCYzSOkLZAGlxuQCwGwXKdMaSkqJ3yym73ON+QAZBoG4AWAUJFm8iWwThV1dUWdcRMs6Z3MdjAfOdY9AuV3eCEMaGtAa1oAaBkAALAAcllwDRGMKqlj8HBIGMuXW1IzcnaSS0k7uwLd/WVpD/H/+uL8imxCaR3VFBYI0lJUUEUsztZ7tfWNgL6sj2jIADYAp1VLhERAEREAREQBERAEREAREQBERAFqVWi45DrFtnec0lrvWbYrbRVlFSVmSpNZoinaMmb83UOtySNa/+IWK8kVo2f2d3+o34qXRZuitza8Waqs96T8EQhlrvMg9Z68Ohr3eXAzoDj3gqeRV+BfWUuPsW+PbSMeHuV12Hqh/ztW+3IwavcR3LLTYNp25uDnnlc73CynUULCUr3av33fqHiqtrJ27rL0MFPRsjFmNa0fVAHcs6IuhJLJGDbebCIikgIiICPr9AQTG8kbS7zsw71m2JUa7AdNfY8c2uffmrEiXIsRtBhynhN44wHecbuPUXXt1KSREJC1a/RcUwtKwOG6+0dBGY6ltIgK+MDUt76rujXdbvupeh0bHC3ViYGDfbf0naetbKIAtLSOhIKjV8PEyTVvq67Q617XtfoHYt1EBoaO0DTwEmGGOMuFiWNAuBnY2WzV0jJWFkjQ9juM1wuDnfMdIWZEBEQYSpGOa9lNE1zSC0hgBBBuCDy3UuiIDHUUzZGlr2hzTta4Ag9IORVem4OaBxuacD0XPaOxrrBWVEBCUOCqKE3ZTx33Fw1yOgvvZTQC+ogNDSGgaecgzQxyFosC9ocQDnYXXvR2iIYARDGyMON3BgDbm1rmy3EQBERAYqmlZI0tka17Tta4BwPSDkor9DKL91h9RvwU0iA09HaIhgBEMbIw43IYA25ta5tzLSODKL91h9RqmUQEL+hdF+6w+o1P0Lov3WH1GqaRCLGCjomRMDImtYxuxrRYC5JNgOck9azoiEhERAEREB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>
              <a:solidFill>
                <a:schemeClr val="tx1"/>
              </a:solidFill>
            </a:endParaRPr>
          </a:p>
        </p:txBody>
      </p:sp>
      <p:sp>
        <p:nvSpPr>
          <p:cNvPr id="7171" name="Rechteck 1"/>
          <p:cNvSpPr>
            <a:spLocks noChangeArrowheads="1"/>
          </p:cNvSpPr>
          <p:nvPr/>
        </p:nvSpPr>
        <p:spPr bwMode="auto">
          <a:xfrm>
            <a:off x="900113" y="1628775"/>
            <a:ext cx="7559675" cy="2185988"/>
          </a:xfrm>
          <a:prstGeom prst="rect">
            <a:avLst/>
          </a:prstGeom>
          <a:solidFill>
            <a:srgbClr val="E7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44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4400"/>
              <a:t>Unified Microphysics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4800">
                <a:solidFill>
                  <a:srgbClr val="0000CC"/>
                </a:solidFill>
              </a:rPr>
              <a:t>	</a:t>
            </a:r>
          </a:p>
        </p:txBody>
      </p:sp>
      <p:sp>
        <p:nvSpPr>
          <p:cNvPr id="7172" name="Rechteck 2"/>
          <p:cNvSpPr>
            <a:spLocks noChangeArrowheads="1"/>
          </p:cNvSpPr>
          <p:nvPr/>
        </p:nvSpPr>
        <p:spPr bwMode="auto">
          <a:xfrm>
            <a:off x="755650" y="4581525"/>
            <a:ext cx="74882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u="sng" dirty="0"/>
              <a:t>Carmen Köhler</a:t>
            </a:r>
            <a:r>
              <a:rPr lang="de-DE" altLang="de-DE" sz="1800" b="1" dirty="0"/>
              <a:t>, Uli </a:t>
            </a:r>
            <a:r>
              <a:rPr lang="de-DE" altLang="de-DE" sz="1800" b="1" dirty="0" err="1"/>
              <a:t>Schättler</a:t>
            </a:r>
            <a:r>
              <a:rPr lang="de-DE" altLang="de-DE" sz="1800" b="1" dirty="0"/>
              <a:t>, Uli </a:t>
            </a:r>
            <a:r>
              <a:rPr lang="de-DE" altLang="de-DE" sz="1800" b="1" dirty="0" err="1" smtClean="0"/>
              <a:t>Blahak</a:t>
            </a:r>
            <a:r>
              <a:rPr lang="de-DE" altLang="de-DE" sz="1800" b="1" dirty="0" smtClean="0"/>
              <a:t>, </a:t>
            </a:r>
            <a:r>
              <a:rPr lang="de-DE" altLang="de-DE" sz="1800" b="1" dirty="0"/>
              <a:t>Xavier </a:t>
            </a:r>
            <a:r>
              <a:rPr lang="de-DE" altLang="de-DE" sz="1800" b="1" dirty="0" err="1"/>
              <a:t>Lapillone</a:t>
            </a:r>
            <a:r>
              <a:rPr lang="de-DE" altLang="de-DE" sz="1800" b="1" dirty="0"/>
              <a:t>, Oliver </a:t>
            </a:r>
            <a:r>
              <a:rPr lang="de-DE" altLang="de-DE" sz="1800" b="1" dirty="0" err="1"/>
              <a:t>Fuhrer</a:t>
            </a:r>
            <a:r>
              <a:rPr lang="de-DE" altLang="de-DE" sz="1800" b="1" dirty="0"/>
              <a:t>, Günther </a:t>
            </a:r>
            <a:r>
              <a:rPr lang="de-DE" altLang="de-DE" sz="1800" b="1" dirty="0" err="1"/>
              <a:t>Zängl</a:t>
            </a:r>
            <a:r>
              <a:rPr lang="de-DE" altLang="de-DE" sz="1800" b="1" dirty="0"/>
              <a:t>, Felix Köhler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COSMO-EU </a:t>
            </a:r>
            <a:r>
              <a:rPr lang="de-DE" altLang="de-DE" dirty="0" err="1" smtClean="0"/>
              <a:t>July</a:t>
            </a:r>
            <a:r>
              <a:rPr lang="de-DE" altLang="de-DE" dirty="0" smtClean="0"/>
              <a:t> 2013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980728"/>
            <a:ext cx="8115300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245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COSMO-EU </a:t>
            </a:r>
            <a:r>
              <a:rPr lang="de-DE" altLang="de-DE" smtClean="0"/>
              <a:t>July </a:t>
            </a:r>
            <a:r>
              <a:rPr lang="de-DE" altLang="de-DE" dirty="0" smtClean="0"/>
              <a:t>2013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908720"/>
            <a:ext cx="8115300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5013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COSMO-EU </a:t>
            </a:r>
            <a:r>
              <a:rPr lang="de-DE" altLang="de-DE" dirty="0" err="1" smtClean="0"/>
              <a:t>January</a:t>
            </a:r>
            <a:r>
              <a:rPr lang="de-DE" altLang="de-DE" dirty="0" smtClean="0"/>
              <a:t> 2014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836712"/>
            <a:ext cx="8115300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6405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COSMO-EU </a:t>
            </a:r>
            <a:r>
              <a:rPr lang="de-DE" altLang="de-DE" dirty="0" err="1" smtClean="0"/>
              <a:t>January</a:t>
            </a:r>
            <a:r>
              <a:rPr lang="de-DE" altLang="de-DE" dirty="0" smtClean="0"/>
              <a:t> 2014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836712"/>
            <a:ext cx="8115300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6467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COSMO-DE Tests 2014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A9D4E9-451C-4CF0-990B-EFBEF02C8EAB}" type="datetime1">
              <a:rPr lang="de-DE" smtClean="0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SMC Meeting Bologna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767DD-81CD-4652-8D97-2C4F6630019A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971600" y="4365104"/>
            <a:ext cx="5891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Carmen Köhler </a:t>
            </a:r>
            <a:r>
              <a:rPr lang="de-DE" dirty="0" err="1" smtClean="0"/>
              <a:t>based</a:t>
            </a:r>
            <a:r>
              <a:rPr lang="de-DE" dirty="0" smtClean="0"/>
              <a:t> on COSMO-Model 5.0.2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54105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COSMO-DE </a:t>
            </a:r>
            <a:r>
              <a:rPr lang="de-DE" altLang="de-DE" dirty="0" err="1" smtClean="0"/>
              <a:t>July</a:t>
            </a:r>
            <a:r>
              <a:rPr lang="de-DE" altLang="de-DE" dirty="0" smtClean="0"/>
              <a:t> 2013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836712"/>
            <a:ext cx="8115300" cy="56673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COSMO-DE </a:t>
            </a:r>
            <a:r>
              <a:rPr lang="de-DE" altLang="de-DE" dirty="0" err="1" smtClean="0"/>
              <a:t>July</a:t>
            </a:r>
            <a:r>
              <a:rPr lang="de-DE" altLang="de-DE" dirty="0" smtClean="0"/>
              <a:t> 2013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908720"/>
            <a:ext cx="8115300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3615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COSMO-DE </a:t>
            </a:r>
            <a:r>
              <a:rPr lang="de-DE" altLang="de-DE" dirty="0" err="1" smtClean="0"/>
              <a:t>January</a:t>
            </a:r>
            <a:r>
              <a:rPr lang="de-DE" altLang="de-DE" dirty="0" smtClean="0"/>
              <a:t> 2014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23" y="908720"/>
            <a:ext cx="8115300" cy="56673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COSMO-DE </a:t>
            </a:r>
            <a:r>
              <a:rPr lang="de-DE" altLang="de-DE" dirty="0" err="1" smtClean="0"/>
              <a:t>January</a:t>
            </a:r>
            <a:r>
              <a:rPr lang="de-DE" altLang="de-DE" dirty="0" smtClean="0"/>
              <a:t> 2014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908720"/>
            <a:ext cx="8115300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632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umsplatzhalt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C9EB9DE5-7F21-4841-A286-7C90470601D9}" type="datetime1">
              <a:rPr lang="de-DE" altLang="de-DE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28.07.2014</a:t>
            </a:fld>
            <a:endParaRPr lang="de-DE" altLang="de-DE" smtClean="0"/>
          </a:p>
        </p:txBody>
      </p:sp>
      <p:sp>
        <p:nvSpPr>
          <p:cNvPr id="9219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mtClean="0"/>
              <a:t>SMC Meeting Bologna</a:t>
            </a:r>
          </a:p>
        </p:txBody>
      </p:sp>
      <p:sp>
        <p:nvSpPr>
          <p:cNvPr id="922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20962D5-F80F-452C-9384-B202696CAD66}" type="slidenum">
              <a:rPr lang="de-DE" altLang="de-DE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DE" altLang="de-DE" smtClean="0"/>
          </a:p>
        </p:txBody>
      </p:sp>
      <p:sp>
        <p:nvSpPr>
          <p:cNvPr id="9221" name="Datumsplatzhalter 1"/>
          <p:cNvSpPr txBox="1">
            <a:spLocks noGrp="1"/>
          </p:cNvSpPr>
          <p:nvPr/>
        </p:nvSpPr>
        <p:spPr bwMode="auto">
          <a:xfrm>
            <a:off x="468313" y="6581775"/>
            <a:ext cx="15113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000"/>
              <a:t>10.09.2012</a:t>
            </a:r>
          </a:p>
        </p:txBody>
      </p:sp>
      <p:sp>
        <p:nvSpPr>
          <p:cNvPr id="9222" name="Fußzeilenplatzhalter 2"/>
          <p:cNvSpPr txBox="1">
            <a:spLocks noGrp="1"/>
          </p:cNvSpPr>
          <p:nvPr/>
        </p:nvSpPr>
        <p:spPr bwMode="auto">
          <a:xfrm>
            <a:off x="3276600" y="6581775"/>
            <a:ext cx="2743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000"/>
              <a:t>COSMO General Meeting 2012</a:t>
            </a:r>
          </a:p>
        </p:txBody>
      </p:sp>
      <p:sp>
        <p:nvSpPr>
          <p:cNvPr id="9223" name="Foliennummernplatzhalter 3"/>
          <p:cNvSpPr txBox="1">
            <a:spLocks noGrp="1"/>
          </p:cNvSpPr>
          <p:nvPr/>
        </p:nvSpPr>
        <p:spPr bwMode="auto">
          <a:xfrm>
            <a:off x="8532813" y="6581775"/>
            <a:ext cx="457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E9FA20E-7B44-4D15-9960-A9066C60E40C}" type="slidenum">
              <a:rPr lang="de-DE" altLang="de-DE" sz="10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DE" altLang="de-DE" sz="1000"/>
          </a:p>
        </p:txBody>
      </p:sp>
      <p:pic>
        <p:nvPicPr>
          <p:cNvPr id="9224" name="Picture 2" descr="Wetterhüt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 Box 3"/>
          <p:cNvSpPr txBox="1">
            <a:spLocks noChangeArrowheads="1"/>
          </p:cNvSpPr>
          <p:nvPr/>
        </p:nvSpPr>
        <p:spPr bwMode="auto">
          <a:xfrm>
            <a:off x="6781800" y="1752600"/>
            <a:ext cx="16922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Thank you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very much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for your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/>
              <a:t>attention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Model </a:t>
            </a:r>
            <a:r>
              <a:rPr lang="de-DE" altLang="de-DE" dirty="0" err="1" smtClean="0"/>
              <a:t>Changes</a:t>
            </a:r>
            <a:endParaRPr lang="de-DE" altLang="de-DE" dirty="0" smtClean="0"/>
          </a:p>
        </p:txBody>
      </p:sp>
      <p:sp>
        <p:nvSpPr>
          <p:cNvPr id="2" name="Textfeld 1"/>
          <p:cNvSpPr txBox="1"/>
          <p:nvPr/>
        </p:nvSpPr>
        <p:spPr>
          <a:xfrm>
            <a:off x="384912" y="1838160"/>
            <a:ext cx="4392613" cy="4093428"/>
          </a:xfrm>
          <a:prstGeom prst="rect">
            <a:avLst/>
          </a:prstGeom>
          <a:noFill/>
          <a:ln w="0">
            <a:noFill/>
          </a:ln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de-DE" sz="2000" dirty="0" smtClean="0">
                <a:solidFill>
                  <a:schemeClr val="accent2"/>
                </a:solidFill>
              </a:rPr>
              <a:t>Cloud </a:t>
            </a:r>
            <a:r>
              <a:rPr lang="de-DE" sz="2000" dirty="0" err="1" smtClean="0">
                <a:solidFill>
                  <a:schemeClr val="accent2"/>
                </a:solidFill>
              </a:rPr>
              <a:t>Ice</a:t>
            </a:r>
            <a:r>
              <a:rPr lang="de-DE" sz="2000" dirty="0" smtClean="0">
                <a:solidFill>
                  <a:schemeClr val="accent2"/>
                </a:solidFill>
              </a:rPr>
              <a:t> Sedimentation</a:t>
            </a:r>
            <a:endParaRPr lang="de-DE" sz="2000" dirty="0">
              <a:solidFill>
                <a:schemeClr val="accent2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de-DE" sz="2000" dirty="0" smtClean="0"/>
          </a:p>
          <a:p>
            <a:pPr marL="457200" indent="-457200">
              <a:buFont typeface="+mj-lt"/>
              <a:buAutoNum type="arabicPeriod"/>
              <a:defRPr/>
            </a:pPr>
            <a:endParaRPr lang="de-DE" sz="2000" dirty="0"/>
          </a:p>
          <a:p>
            <a:pPr marL="457200" indent="-457200">
              <a:buFont typeface="+mj-lt"/>
              <a:buAutoNum type="arabicPeriod"/>
              <a:defRPr/>
            </a:pPr>
            <a:endParaRPr lang="de-DE" sz="20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de-DE" sz="2000" dirty="0" err="1" smtClean="0">
                <a:solidFill>
                  <a:schemeClr val="accent2"/>
                </a:solidFill>
              </a:rPr>
              <a:t>Sticking</a:t>
            </a:r>
            <a:r>
              <a:rPr lang="de-DE" sz="2000" dirty="0" smtClean="0">
                <a:solidFill>
                  <a:schemeClr val="accent2"/>
                </a:solidFill>
              </a:rPr>
              <a:t> Efficiency</a:t>
            </a:r>
            <a:endParaRPr lang="de-DE" sz="2000" dirty="0">
              <a:solidFill>
                <a:schemeClr val="accent2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de-DE" sz="2000" dirty="0"/>
          </a:p>
          <a:p>
            <a:pPr marL="457200" indent="-457200">
              <a:buFont typeface="+mj-lt"/>
              <a:buAutoNum type="arabicPeriod"/>
              <a:defRPr/>
            </a:pPr>
            <a:endParaRPr lang="de-DE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de-DE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de-DE" sz="2000" dirty="0" err="1" smtClean="0">
                <a:solidFill>
                  <a:schemeClr val="accent2"/>
                </a:solidFill>
              </a:rPr>
              <a:t>Supercooled</a:t>
            </a:r>
            <a:r>
              <a:rPr lang="de-DE" sz="2000" dirty="0" smtClean="0">
                <a:solidFill>
                  <a:schemeClr val="accent2"/>
                </a:solidFill>
              </a:rPr>
              <a:t> Liquid </a:t>
            </a:r>
            <a:r>
              <a:rPr lang="de-DE" sz="2000" dirty="0" err="1" smtClean="0">
                <a:solidFill>
                  <a:schemeClr val="accent2"/>
                </a:solidFill>
              </a:rPr>
              <a:t>Water</a:t>
            </a:r>
            <a:endParaRPr lang="de-DE" sz="2000" dirty="0">
              <a:solidFill>
                <a:schemeClr val="accent2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de-DE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de-DE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de-DE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de-DE" sz="2000" dirty="0" err="1" smtClean="0">
                <a:solidFill>
                  <a:schemeClr val="accent2"/>
                </a:solidFill>
              </a:rPr>
              <a:t>Reduced</a:t>
            </a:r>
            <a:r>
              <a:rPr lang="de-DE" sz="2000" dirty="0" smtClean="0">
                <a:solidFill>
                  <a:schemeClr val="accent2"/>
                </a:solidFill>
              </a:rPr>
              <a:t> Rain Rate</a:t>
            </a:r>
            <a:endParaRPr lang="de-DE" sz="2000" dirty="0">
              <a:solidFill>
                <a:schemeClr val="accent2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4041369" y="1460057"/>
            <a:ext cx="3675857" cy="946150"/>
            <a:chOff x="4389438" y="1152525"/>
            <a:chExt cx="4391025" cy="1095375"/>
          </a:xfrm>
        </p:grpSpPr>
        <p:sp>
          <p:nvSpPr>
            <p:cNvPr id="5" name="Wolke 4"/>
            <p:cNvSpPr/>
            <p:nvPr/>
          </p:nvSpPr>
          <p:spPr>
            <a:xfrm>
              <a:off x="4389438" y="1152525"/>
              <a:ext cx="4391025" cy="649288"/>
            </a:xfrm>
            <a:prstGeom prst="cloud">
              <a:avLst/>
            </a:prstGeom>
            <a:solidFill>
              <a:srgbClr val="E7F5F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>
              <a:off x="5538788" y="1301750"/>
              <a:ext cx="546100" cy="398463"/>
            </a:xfrm>
            <a:prstGeom prst="hexagon">
              <a:avLst>
                <a:gd name="adj" fmla="val 30602"/>
                <a:gd name="vf" fmla="val 115470"/>
              </a:avLst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9222" name="AutoShape 7"/>
            <p:cNvSpPr>
              <a:spLocks noChangeArrowheads="1"/>
            </p:cNvSpPr>
            <p:nvPr/>
          </p:nvSpPr>
          <p:spPr bwMode="auto">
            <a:xfrm>
              <a:off x="6183313" y="1211263"/>
              <a:ext cx="333375" cy="254000"/>
            </a:xfrm>
            <a:prstGeom prst="hexagon">
              <a:avLst>
                <a:gd name="adj" fmla="val 30570"/>
                <a:gd name="vf" fmla="val 115470"/>
              </a:avLst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6804025" y="1287463"/>
              <a:ext cx="333375" cy="254000"/>
            </a:xfrm>
            <a:prstGeom prst="hexagon">
              <a:avLst>
                <a:gd name="adj" fmla="val 30570"/>
                <a:gd name="vf" fmla="val 115470"/>
              </a:avLst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7380288" y="1263650"/>
              <a:ext cx="576262" cy="436563"/>
            </a:xfrm>
            <a:prstGeom prst="hexagon">
              <a:avLst>
                <a:gd name="adj" fmla="val 30629"/>
                <a:gd name="vf" fmla="val 115470"/>
              </a:avLst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9225" name="AutoShape 7"/>
            <p:cNvSpPr>
              <a:spLocks noChangeArrowheads="1"/>
            </p:cNvSpPr>
            <p:nvPr/>
          </p:nvSpPr>
          <p:spPr bwMode="auto">
            <a:xfrm>
              <a:off x="5003800" y="1277938"/>
              <a:ext cx="201613" cy="136525"/>
            </a:xfrm>
            <a:prstGeom prst="hexagon">
              <a:avLst>
                <a:gd name="adj" fmla="val 30465"/>
                <a:gd name="vf" fmla="val 115470"/>
              </a:avLst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9226" name="AutoShape 7"/>
            <p:cNvSpPr>
              <a:spLocks noChangeArrowheads="1"/>
            </p:cNvSpPr>
            <p:nvPr/>
          </p:nvSpPr>
          <p:spPr bwMode="auto">
            <a:xfrm>
              <a:off x="5156200" y="1430338"/>
              <a:ext cx="201613" cy="136525"/>
            </a:xfrm>
            <a:prstGeom prst="hexagon">
              <a:avLst>
                <a:gd name="adj" fmla="val 30465"/>
                <a:gd name="vf" fmla="val 115470"/>
              </a:avLst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9227" name="AutoShape 7"/>
            <p:cNvSpPr>
              <a:spLocks noChangeArrowheads="1"/>
            </p:cNvSpPr>
            <p:nvPr/>
          </p:nvSpPr>
          <p:spPr bwMode="auto">
            <a:xfrm>
              <a:off x="6484938" y="1522413"/>
              <a:ext cx="200025" cy="134937"/>
            </a:xfrm>
            <a:prstGeom prst="hexagon">
              <a:avLst>
                <a:gd name="adj" fmla="val 30581"/>
                <a:gd name="vf" fmla="val 115470"/>
              </a:avLst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3" name="Pfeil nach unten 2"/>
            <p:cNvSpPr/>
            <p:nvPr/>
          </p:nvSpPr>
          <p:spPr>
            <a:xfrm>
              <a:off x="7596188" y="1801813"/>
              <a:ext cx="144462" cy="40322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3" name="Pfeil nach unten 12"/>
            <p:cNvSpPr/>
            <p:nvPr/>
          </p:nvSpPr>
          <p:spPr>
            <a:xfrm>
              <a:off x="5724525" y="1844675"/>
              <a:ext cx="142875" cy="40322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5395119" y="2782515"/>
            <a:ext cx="2817812" cy="1080766"/>
            <a:chOff x="5178425" y="2122488"/>
            <a:chExt cx="3178175" cy="1409700"/>
          </a:xfrm>
        </p:grpSpPr>
        <p:sp>
          <p:nvSpPr>
            <p:cNvPr id="16" name="AutoShape 7"/>
            <p:cNvSpPr>
              <a:spLocks noChangeArrowheads="1"/>
            </p:cNvSpPr>
            <p:nvPr/>
          </p:nvSpPr>
          <p:spPr bwMode="auto">
            <a:xfrm>
              <a:off x="5195888" y="3101975"/>
              <a:ext cx="544512" cy="398463"/>
            </a:xfrm>
            <a:prstGeom prst="hexagon">
              <a:avLst>
                <a:gd name="adj" fmla="val 30513"/>
                <a:gd name="vf" fmla="val 115470"/>
              </a:avLst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cxnSp>
          <p:nvCxnSpPr>
            <p:cNvPr id="17" name="Gerade Verbindung mit Pfeil 16"/>
            <p:cNvCxnSpPr/>
            <p:nvPr/>
          </p:nvCxnSpPr>
          <p:spPr>
            <a:xfrm>
              <a:off x="5940425" y="2332038"/>
              <a:ext cx="1030288" cy="376237"/>
            </a:xfrm>
            <a:prstGeom prst="straightConnector1">
              <a:avLst/>
            </a:prstGeom>
            <a:ln w="76200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mit Pfeil 17"/>
            <p:cNvCxnSpPr/>
            <p:nvPr/>
          </p:nvCxnSpPr>
          <p:spPr>
            <a:xfrm flipV="1">
              <a:off x="5940425" y="2924175"/>
              <a:ext cx="1030288" cy="358775"/>
            </a:xfrm>
            <a:prstGeom prst="straightConnector1">
              <a:avLst/>
            </a:prstGeom>
            <a:ln w="76200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Grafik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9288" y="2174875"/>
              <a:ext cx="1357312" cy="1357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AutoShape 7"/>
            <p:cNvSpPr>
              <a:spLocks noChangeArrowheads="1"/>
            </p:cNvSpPr>
            <p:nvPr/>
          </p:nvSpPr>
          <p:spPr bwMode="auto">
            <a:xfrm>
              <a:off x="5178425" y="2122488"/>
              <a:ext cx="546100" cy="398462"/>
            </a:xfrm>
            <a:prstGeom prst="hexagon">
              <a:avLst>
                <a:gd name="adj" fmla="val 30602"/>
                <a:gd name="vf" fmla="val 115470"/>
              </a:avLst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4872037" y="4113521"/>
            <a:ext cx="1990725" cy="893763"/>
            <a:chOff x="5069168" y="3789363"/>
            <a:chExt cx="2460345" cy="1254125"/>
          </a:xfrm>
        </p:grpSpPr>
        <p:sp>
          <p:nvSpPr>
            <p:cNvPr id="22" name="Wolke 21"/>
            <p:cNvSpPr/>
            <p:nvPr/>
          </p:nvSpPr>
          <p:spPr>
            <a:xfrm>
              <a:off x="5440363" y="3789363"/>
              <a:ext cx="2089150" cy="1152525"/>
            </a:xfrm>
            <a:prstGeom prst="cloud">
              <a:avLst/>
            </a:prstGeom>
            <a:solidFill>
              <a:srgbClr val="E7F5F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pic>
          <p:nvPicPr>
            <p:cNvPr id="23" name="Grafik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0063" y="4365625"/>
              <a:ext cx="679450" cy="677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6934200" y="3937000"/>
              <a:ext cx="446088" cy="325438"/>
            </a:xfrm>
            <a:prstGeom prst="hexagon">
              <a:avLst>
                <a:gd name="adj" fmla="val 30530"/>
                <a:gd name="vf" fmla="val 115470"/>
              </a:avLst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25" name="Oval 8"/>
            <p:cNvSpPr>
              <a:spLocks noChangeArrowheads="1"/>
            </p:cNvSpPr>
            <p:nvPr/>
          </p:nvSpPr>
          <p:spPr bwMode="auto">
            <a:xfrm>
              <a:off x="6232525" y="4149725"/>
              <a:ext cx="128588" cy="13652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9CC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26" name="Oval 8"/>
            <p:cNvSpPr>
              <a:spLocks noChangeArrowheads="1"/>
            </p:cNvSpPr>
            <p:nvPr/>
          </p:nvSpPr>
          <p:spPr bwMode="auto">
            <a:xfrm>
              <a:off x="6384925" y="4302125"/>
              <a:ext cx="128588" cy="13652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9CC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27" name="Oval 8"/>
            <p:cNvSpPr>
              <a:spLocks noChangeArrowheads="1"/>
            </p:cNvSpPr>
            <p:nvPr/>
          </p:nvSpPr>
          <p:spPr bwMode="auto">
            <a:xfrm>
              <a:off x="6116638" y="4319588"/>
              <a:ext cx="128587" cy="13652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9CC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28" name="Oval 8"/>
            <p:cNvSpPr>
              <a:spLocks noChangeArrowheads="1"/>
            </p:cNvSpPr>
            <p:nvPr/>
          </p:nvSpPr>
          <p:spPr bwMode="auto">
            <a:xfrm>
              <a:off x="6388100" y="4149725"/>
              <a:ext cx="128588" cy="13652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9CC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29" name="Oval 8"/>
            <p:cNvSpPr>
              <a:spLocks noChangeArrowheads="1"/>
            </p:cNvSpPr>
            <p:nvPr/>
          </p:nvSpPr>
          <p:spPr bwMode="auto">
            <a:xfrm>
              <a:off x="6269038" y="4471988"/>
              <a:ext cx="128587" cy="13652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9CC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accent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600" b="1">
                <a:solidFill>
                  <a:schemeClr val="tx1"/>
                </a:solidFill>
              </a:endParaRPr>
            </a:p>
          </p:txBody>
        </p:sp>
        <p:sp>
          <p:nvSpPr>
            <p:cNvPr id="30" name="Träne 29"/>
            <p:cNvSpPr/>
            <p:nvPr/>
          </p:nvSpPr>
          <p:spPr>
            <a:xfrm rot="18633341">
              <a:off x="5015535" y="4163896"/>
              <a:ext cx="683329" cy="576064"/>
            </a:xfrm>
            <a:prstGeom prst="teardrop">
              <a:avLst/>
            </a:prstGeom>
            <a:gradFill flip="none" rotWithShape="1">
              <a:gsLst>
                <a:gs pos="0">
                  <a:srgbClr val="99CCFF">
                    <a:shade val="30000"/>
                    <a:satMod val="115000"/>
                  </a:srgbClr>
                </a:gs>
                <a:gs pos="50000">
                  <a:srgbClr val="99CCFF">
                    <a:shade val="67500"/>
                    <a:satMod val="115000"/>
                  </a:srgbClr>
                </a:gs>
                <a:gs pos="100000">
                  <a:srgbClr val="99CCFF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rgbClr val="99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cxnSp>
          <p:nvCxnSpPr>
            <p:cNvPr id="31" name="Gerade Verbindung mit Pfeil 30"/>
            <p:cNvCxnSpPr/>
            <p:nvPr/>
          </p:nvCxnSpPr>
          <p:spPr>
            <a:xfrm flipV="1">
              <a:off x="6588125" y="4149725"/>
              <a:ext cx="322263" cy="21590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mit Pfeil 31"/>
            <p:cNvCxnSpPr/>
            <p:nvPr/>
          </p:nvCxnSpPr>
          <p:spPr>
            <a:xfrm>
              <a:off x="6634163" y="4446588"/>
              <a:ext cx="258762" cy="187325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uppieren 32"/>
          <p:cNvGrpSpPr/>
          <p:nvPr/>
        </p:nvGrpSpPr>
        <p:grpSpPr>
          <a:xfrm>
            <a:off x="4013576" y="5347127"/>
            <a:ext cx="1658937" cy="770980"/>
            <a:chOff x="3691070" y="5067300"/>
            <a:chExt cx="2554155" cy="1004888"/>
          </a:xfrm>
        </p:grpSpPr>
        <p:sp>
          <p:nvSpPr>
            <p:cNvPr id="34" name="Träne 33"/>
            <p:cNvSpPr/>
            <p:nvPr/>
          </p:nvSpPr>
          <p:spPr>
            <a:xfrm rot="18633341">
              <a:off x="3744718" y="5266648"/>
              <a:ext cx="683329" cy="790625"/>
            </a:xfrm>
            <a:prstGeom prst="teardrop">
              <a:avLst/>
            </a:prstGeom>
            <a:gradFill flip="none" rotWithShape="1">
              <a:gsLst>
                <a:gs pos="0">
                  <a:srgbClr val="99CCFF">
                    <a:shade val="30000"/>
                    <a:satMod val="115000"/>
                  </a:srgbClr>
                </a:gs>
                <a:gs pos="50000">
                  <a:srgbClr val="99CCFF">
                    <a:shade val="67500"/>
                    <a:satMod val="115000"/>
                  </a:srgbClr>
                </a:gs>
                <a:gs pos="100000">
                  <a:srgbClr val="99CCFF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rgbClr val="99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pic>
          <p:nvPicPr>
            <p:cNvPr id="35" name="Grafik 3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0338" y="5067300"/>
              <a:ext cx="1004887" cy="1004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6" name="Gerade Verbindung mit Pfeil 35"/>
            <p:cNvCxnSpPr/>
            <p:nvPr/>
          </p:nvCxnSpPr>
          <p:spPr>
            <a:xfrm>
              <a:off x="4586288" y="5589588"/>
              <a:ext cx="490537" cy="0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Explanation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plots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3238"/>
            <a:ext cx="8363272" cy="4248150"/>
          </a:xfrm>
        </p:spPr>
        <p:txBody>
          <a:bodyPr/>
          <a:lstStyle/>
          <a:p>
            <a:r>
              <a:rPr lang="de-DE" dirty="0" smtClean="0"/>
              <a:t>DWD </a:t>
            </a:r>
            <a:r>
              <a:rPr lang="de-DE" dirty="0" err="1" smtClean="0"/>
              <a:t>standard</a:t>
            </a:r>
            <a:r>
              <a:rPr lang="de-DE" dirty="0" smtClean="0"/>
              <a:t> </a:t>
            </a:r>
            <a:r>
              <a:rPr lang="de-DE" dirty="0" err="1" smtClean="0"/>
              <a:t>verification</a:t>
            </a:r>
            <a:r>
              <a:rPr lang="de-DE" dirty="0" smtClean="0"/>
              <a:t> </a:t>
            </a:r>
            <a:r>
              <a:rPr lang="de-DE" dirty="0" err="1" smtClean="0"/>
              <a:t>shows</a:t>
            </a:r>
            <a:endParaRPr lang="de-DE" dirty="0" smtClean="0"/>
          </a:p>
          <a:p>
            <a:pPr lvl="1"/>
            <a:r>
              <a:rPr lang="de-DE" dirty="0" err="1" smtClean="0"/>
              <a:t>Row</a:t>
            </a:r>
            <a:r>
              <a:rPr lang="de-DE" dirty="0" smtClean="0"/>
              <a:t> 1: FBI / PEC </a:t>
            </a:r>
            <a:r>
              <a:rPr lang="de-DE" dirty="0" err="1" smtClean="0"/>
              <a:t>for</a:t>
            </a:r>
            <a:r>
              <a:rPr lang="de-DE" dirty="0" smtClean="0"/>
              <a:t> Cloud Cover (total, </a:t>
            </a:r>
            <a:r>
              <a:rPr lang="de-DE" dirty="0" err="1" smtClean="0"/>
              <a:t>low</a:t>
            </a:r>
            <a:r>
              <a:rPr lang="de-DE" dirty="0" smtClean="0"/>
              <a:t>, medium, high)</a:t>
            </a:r>
          </a:p>
          <a:p>
            <a:pPr lvl="1"/>
            <a:r>
              <a:rPr lang="de-DE" dirty="0" err="1" smtClean="0"/>
              <a:t>Row</a:t>
            </a:r>
            <a:r>
              <a:rPr lang="de-DE" dirty="0" smtClean="0"/>
              <a:t> 2: BIAS / RMSE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temperature</a:t>
            </a:r>
            <a:r>
              <a:rPr lang="de-DE" dirty="0" smtClean="0"/>
              <a:t>, </a:t>
            </a:r>
            <a:r>
              <a:rPr lang="de-DE" dirty="0" err="1" smtClean="0"/>
              <a:t>dew</a:t>
            </a:r>
            <a:r>
              <a:rPr lang="de-DE" dirty="0" smtClean="0"/>
              <a:t> </a:t>
            </a:r>
            <a:r>
              <a:rPr lang="de-DE" dirty="0" err="1" smtClean="0"/>
              <a:t>point</a:t>
            </a:r>
            <a:r>
              <a:rPr lang="de-DE" dirty="0" smtClean="0"/>
              <a:t> </a:t>
            </a:r>
            <a:r>
              <a:rPr lang="de-DE" dirty="0" err="1" smtClean="0"/>
              <a:t>temperature</a:t>
            </a:r>
            <a:r>
              <a:rPr lang="de-DE" dirty="0" smtClean="0"/>
              <a:t>, </a:t>
            </a:r>
            <a:r>
              <a:rPr lang="de-DE" dirty="0" err="1" smtClean="0"/>
              <a:t>Tmin</a:t>
            </a:r>
            <a:r>
              <a:rPr lang="de-DE" dirty="0" smtClean="0"/>
              <a:t>, </a:t>
            </a:r>
            <a:r>
              <a:rPr lang="de-DE" dirty="0" err="1" smtClean="0"/>
              <a:t>Tmax</a:t>
            </a:r>
            <a:endParaRPr lang="de-DE" dirty="0" smtClean="0"/>
          </a:p>
          <a:p>
            <a:pPr lvl="1"/>
            <a:r>
              <a:rPr lang="de-DE" dirty="0" err="1" smtClean="0"/>
              <a:t>Row</a:t>
            </a:r>
            <a:r>
              <a:rPr lang="de-DE" dirty="0" smtClean="0"/>
              <a:t> 3: BIAS / RMSE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pressure</a:t>
            </a:r>
            <a:r>
              <a:rPr lang="de-DE" dirty="0" smtClean="0"/>
              <a:t>, wind </a:t>
            </a:r>
            <a:r>
              <a:rPr lang="de-DE" dirty="0" err="1" smtClean="0"/>
              <a:t>speed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direction</a:t>
            </a:r>
            <a:endParaRPr lang="de-DE" dirty="0" smtClean="0"/>
          </a:p>
          <a:p>
            <a:pPr lvl="1"/>
            <a:r>
              <a:rPr lang="de-DE" dirty="0" err="1" smtClean="0"/>
              <a:t>Row</a:t>
            </a:r>
            <a:r>
              <a:rPr lang="de-DE" dirty="0" smtClean="0"/>
              <a:t> 4: ETS / FAR / POD </a:t>
            </a:r>
            <a:r>
              <a:rPr lang="de-DE" dirty="0" err="1" smtClean="0"/>
              <a:t>for</a:t>
            </a:r>
            <a:r>
              <a:rPr lang="de-DE" dirty="0" smtClean="0"/>
              <a:t> wind </a:t>
            </a:r>
            <a:r>
              <a:rPr lang="de-DE" dirty="0" err="1" smtClean="0"/>
              <a:t>gusts</a:t>
            </a:r>
            <a:endParaRPr lang="de-DE" dirty="0" smtClean="0"/>
          </a:p>
          <a:p>
            <a:pPr lvl="1"/>
            <a:r>
              <a:rPr lang="de-DE" dirty="0" err="1" smtClean="0"/>
              <a:t>Row</a:t>
            </a:r>
            <a:r>
              <a:rPr lang="de-DE" dirty="0" smtClean="0"/>
              <a:t> 5: FBI / TSS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precipitation</a:t>
            </a:r>
            <a:r>
              <a:rPr lang="de-DE" dirty="0" smtClean="0"/>
              <a:t> </a:t>
            </a:r>
            <a:r>
              <a:rPr lang="de-DE" dirty="0" err="1" smtClean="0"/>
              <a:t>threshhold</a:t>
            </a:r>
            <a:endParaRPr lang="de-DE" dirty="0" smtClean="0"/>
          </a:p>
          <a:p>
            <a:pPr lvl="1"/>
            <a:endParaRPr lang="de-DE" dirty="0"/>
          </a:p>
          <a:p>
            <a:r>
              <a:rPr lang="de-DE" dirty="0" smtClean="0"/>
              <a:t>Experiment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shown</a:t>
            </a:r>
            <a:r>
              <a:rPr lang="de-DE" dirty="0" smtClean="0"/>
              <a:t> in </a:t>
            </a:r>
            <a:r>
              <a:rPr lang="de-DE" dirty="0" err="1" smtClean="0"/>
              <a:t>red</a:t>
            </a:r>
            <a:r>
              <a:rPr lang="de-DE" dirty="0" smtClean="0"/>
              <a:t>, </a:t>
            </a:r>
            <a:r>
              <a:rPr lang="de-DE" dirty="0" err="1" smtClean="0"/>
              <a:t>reference</a:t>
            </a:r>
            <a:r>
              <a:rPr lang="de-DE" dirty="0" smtClean="0"/>
              <a:t> </a:t>
            </a:r>
            <a:r>
              <a:rPr lang="de-DE" dirty="0" err="1" smtClean="0"/>
              <a:t>experiment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shown</a:t>
            </a:r>
            <a:r>
              <a:rPr lang="de-DE" dirty="0" smtClean="0"/>
              <a:t> in </a:t>
            </a:r>
            <a:r>
              <a:rPr lang="de-DE" dirty="0" err="1" smtClean="0"/>
              <a:t>blue</a:t>
            </a:r>
            <a:endParaRPr lang="de-DE" dirty="0"/>
          </a:p>
          <a:p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neutral </a:t>
            </a:r>
            <a:r>
              <a:rPr lang="de-DE" dirty="0" err="1" smtClean="0"/>
              <a:t>to</a:t>
            </a:r>
            <a:r>
              <a:rPr lang="de-DE" smtClean="0"/>
              <a:t> positive!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DF2E66-43FD-4B56-967C-A199503B3721}" type="datetime1">
              <a:rPr lang="de-DE" smtClean="0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SMC Meeting Bologna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7F6C2-A51A-4E15-AC5F-A9E931F52E3B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36084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COSMO-EU Tests 2013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A9D4E9-451C-4CF0-990B-EFBEF02C8EAB}" type="datetime1">
              <a:rPr lang="de-DE" smtClean="0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SMC Meeting Bologna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767DD-81CD-4652-8D97-2C4F6630019A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1043608" y="3717032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Felix Köhler </a:t>
            </a:r>
            <a:r>
              <a:rPr lang="de-DE" dirty="0" err="1" smtClean="0"/>
              <a:t>based</a:t>
            </a:r>
            <a:r>
              <a:rPr lang="de-DE" dirty="0" smtClean="0"/>
              <a:t> on COSMO-Model 4.26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52133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COSMO-EU </a:t>
            </a:r>
            <a:r>
              <a:rPr lang="de-DE" altLang="de-DE" dirty="0" err="1" smtClean="0"/>
              <a:t>January</a:t>
            </a:r>
            <a:r>
              <a:rPr lang="de-DE" altLang="de-DE" dirty="0" smtClean="0"/>
              <a:t> 2013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57" y="908720"/>
            <a:ext cx="8114286" cy="5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465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COSMO-EU </a:t>
            </a:r>
            <a:r>
              <a:rPr lang="de-DE" altLang="de-DE" dirty="0" err="1" smtClean="0"/>
              <a:t>January</a:t>
            </a:r>
            <a:r>
              <a:rPr lang="de-DE" altLang="de-DE" dirty="0" smtClean="0"/>
              <a:t> 2013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57" y="836712"/>
            <a:ext cx="8114286" cy="5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2730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COSMO-EU June 2013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23" y="908720"/>
            <a:ext cx="8114286" cy="5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0105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Standard </a:t>
            </a:r>
            <a:r>
              <a:rPr lang="de-DE" altLang="de-DE" dirty="0" err="1" smtClean="0"/>
              <a:t>Verification</a:t>
            </a:r>
            <a:r>
              <a:rPr lang="de-DE" altLang="de-DE" dirty="0" smtClean="0"/>
              <a:t> </a:t>
            </a:r>
            <a:r>
              <a:rPr lang="de-DE" altLang="de-DE" smtClean="0"/>
              <a:t>COSMO-EU June 2013</a:t>
            </a:r>
            <a:endParaRPr lang="de-DE" altLang="de-DE" dirty="0" smtClean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64" y="908720"/>
            <a:ext cx="8114286" cy="5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2836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COSMO-EU Tests 2014</a:t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24 </a:t>
            </a:r>
            <a:r>
              <a:rPr lang="de-DE" dirty="0" err="1" smtClean="0"/>
              <a:t>hours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A9D4E9-451C-4CF0-990B-EFBEF02C8EAB}" type="datetime1">
              <a:rPr lang="de-DE" smtClean="0"/>
              <a:pPr>
                <a:defRPr/>
              </a:pPr>
              <a:t>28.07.2014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SMC Meeting Bologna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767DD-81CD-4652-8D97-2C4F6630019A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899592" y="4437112"/>
            <a:ext cx="5891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Carmen Köhler </a:t>
            </a:r>
            <a:r>
              <a:rPr lang="de-DE" dirty="0" err="1" smtClean="0"/>
              <a:t>based</a:t>
            </a:r>
            <a:r>
              <a:rPr lang="de-DE" dirty="0" smtClean="0"/>
              <a:t> on COSMO-Model 5.0.2</a:t>
            </a:r>
          </a:p>
          <a:p>
            <a:r>
              <a:rPr lang="de-DE" dirty="0" err="1" smtClean="0"/>
              <a:t>Only</a:t>
            </a:r>
            <a:r>
              <a:rPr lang="de-DE" dirty="0" smtClean="0"/>
              <a:t> 24 </a:t>
            </a:r>
            <a:r>
              <a:rPr lang="de-DE" dirty="0" err="1" smtClean="0"/>
              <a:t>hours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boundaries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COSMO-DE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5582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1_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andarddesign">
  <a:themeElements>
    <a:clrScheme name="2_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2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tandarddesign">
  <a:themeElements>
    <a:clrScheme name="2_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2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Bildschirmpräsentation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19</vt:i4>
      </vt:variant>
    </vt:vector>
  </HeadingPairs>
  <TitlesOfParts>
    <vt:vector size="23" baseType="lpstr">
      <vt:lpstr>Standarddesign</vt:lpstr>
      <vt:lpstr>1_Standarddesign</vt:lpstr>
      <vt:lpstr>2_Standarddesign</vt:lpstr>
      <vt:lpstr>3_Standarddesign</vt:lpstr>
      <vt:lpstr>PowerPoint-Präsentation</vt:lpstr>
      <vt:lpstr>Model Changes</vt:lpstr>
      <vt:lpstr>Explanation of the following plots</vt:lpstr>
      <vt:lpstr>COSMO-EU Tests 2013</vt:lpstr>
      <vt:lpstr>Standard Verification COSMO-EU January 2013</vt:lpstr>
      <vt:lpstr>Standard Verification COSMO-EU January 2013</vt:lpstr>
      <vt:lpstr>Standard Verification COSMO-EU June 2013</vt:lpstr>
      <vt:lpstr>Standard Verification COSMO-EU June 2013</vt:lpstr>
      <vt:lpstr>COSMO-EU Tests 2014 (only for 24 hours)</vt:lpstr>
      <vt:lpstr>Standard Verification COSMO-EU July 2013</vt:lpstr>
      <vt:lpstr>Standard Verification COSMO-EU July 2013</vt:lpstr>
      <vt:lpstr>Standard Verification COSMO-EU January 2014</vt:lpstr>
      <vt:lpstr>Standard Verification COSMO-EU January 2014</vt:lpstr>
      <vt:lpstr>COSMO-DE Tests 2014</vt:lpstr>
      <vt:lpstr>Standard Verification COSMO-DE July 2013</vt:lpstr>
      <vt:lpstr>Standard Verification COSMO-DE July 2013</vt:lpstr>
      <vt:lpstr>Standard Verification COSMO-DE January 2014</vt:lpstr>
      <vt:lpstr>Standard Verification COSMO-DE January 2014</vt:lpstr>
      <vt:lpstr>PowerPoint-Präsentation</vt:lpstr>
    </vt:vector>
  </TitlesOfParts>
  <Company>mpm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Schättler</dc:creator>
  <cp:lastModifiedBy>Schättler Ulrich</cp:lastModifiedBy>
  <cp:revision>276</cp:revision>
  <cp:lastPrinted>2006-12-13T10:14:45Z</cp:lastPrinted>
  <dcterms:created xsi:type="dcterms:W3CDTF">2006-12-01T09:57:45Z</dcterms:created>
  <dcterms:modified xsi:type="dcterms:W3CDTF">2014-07-28T11:31:32Z</dcterms:modified>
</cp:coreProperties>
</file>