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4"/>
    <p:sldMasterId id="2147483720" r:id="rId5"/>
    <p:sldMasterId id="2147483708" r:id="rId6"/>
    <p:sldMasterId id="2147483743" r:id="rId7"/>
  </p:sldMasterIdLst>
  <p:notesMasterIdLst>
    <p:notesMasterId r:id="rId32"/>
  </p:notesMasterIdLst>
  <p:handoutMasterIdLst>
    <p:handoutMasterId r:id="rId33"/>
  </p:handoutMasterIdLst>
  <p:sldIdLst>
    <p:sldId id="256" r:id="rId8"/>
    <p:sldId id="258" r:id="rId9"/>
    <p:sldId id="285" r:id="rId10"/>
    <p:sldId id="286" r:id="rId11"/>
    <p:sldId id="283" r:id="rId12"/>
    <p:sldId id="288" r:id="rId13"/>
    <p:sldId id="936" r:id="rId14"/>
    <p:sldId id="280" r:id="rId15"/>
    <p:sldId id="281" r:id="rId16"/>
    <p:sldId id="282" r:id="rId17"/>
    <p:sldId id="290" r:id="rId18"/>
    <p:sldId id="937" r:id="rId19"/>
    <p:sldId id="851" r:id="rId20"/>
    <p:sldId id="920" r:id="rId21"/>
    <p:sldId id="938" r:id="rId22"/>
    <p:sldId id="922" r:id="rId23"/>
    <p:sldId id="924" r:id="rId24"/>
    <p:sldId id="939" r:id="rId25"/>
    <p:sldId id="927" r:id="rId26"/>
    <p:sldId id="928" r:id="rId27"/>
    <p:sldId id="923" r:id="rId28"/>
    <p:sldId id="940" r:id="rId29"/>
    <p:sldId id="932" r:id="rId30"/>
    <p:sldId id="919" r:id="rId31"/>
  </p:sldIdLst>
  <p:sldSz cx="12192000" cy="6858000"/>
  <p:notesSz cx="6789738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1pPr>
    <a:lvl2pPr marL="378875" indent="230712" algn="l" rtl="0" fontAlgn="base">
      <a:spcBef>
        <a:spcPct val="0"/>
      </a:spcBef>
      <a:spcAft>
        <a:spcPct val="0"/>
      </a:spcAft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2pPr>
    <a:lvl3pPr marL="761981" indent="457189" algn="l" rtl="0" fontAlgn="base">
      <a:spcBef>
        <a:spcPct val="0"/>
      </a:spcBef>
      <a:spcAft>
        <a:spcPct val="0"/>
      </a:spcAft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3pPr>
    <a:lvl4pPr marL="1145089" indent="683667" algn="l" rtl="0" fontAlgn="base">
      <a:spcBef>
        <a:spcPct val="0"/>
      </a:spcBef>
      <a:spcAft>
        <a:spcPct val="0"/>
      </a:spcAft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4pPr>
    <a:lvl5pPr marL="1526079" indent="912261" algn="l" rtl="0" fontAlgn="base">
      <a:spcBef>
        <a:spcPct val="0"/>
      </a:spcBef>
      <a:spcAft>
        <a:spcPct val="0"/>
      </a:spcAft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5pPr>
    <a:lvl6pPr marL="3047924" algn="l" defTabSz="1219170" rtl="0" eaLnBrk="1" latinLnBrk="0" hangingPunct="1"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6pPr>
    <a:lvl7pPr marL="3657509" algn="l" defTabSz="1219170" rtl="0" eaLnBrk="1" latinLnBrk="0" hangingPunct="1"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7pPr>
    <a:lvl8pPr marL="4267093" algn="l" defTabSz="1219170" rtl="0" eaLnBrk="1" latinLnBrk="0" hangingPunct="1"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8pPr>
    <a:lvl9pPr marL="4876678" algn="l" defTabSz="1219170" rtl="0" eaLnBrk="1" latinLnBrk="0" hangingPunct="1">
      <a:defRPr sz="4267" kern="1200">
        <a:solidFill>
          <a:srgbClr val="FFFFFF"/>
        </a:solidFill>
        <a:latin typeface="Gill Sans"/>
        <a:ea typeface="ヒラギノ角ゴ ProN W3"/>
        <a:cs typeface="ヒラギノ角ゴ ProN W3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2060"/>
    <a:srgbClr val="017385"/>
    <a:srgbClr val="007C92"/>
    <a:srgbClr val="007385"/>
    <a:srgbClr val="FFFF99"/>
    <a:srgbClr val="1F55A0"/>
    <a:srgbClr val="0066CC"/>
    <a:srgbClr val="3366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38B1855-1B75-4FBE-930C-398BA8C253C6}" styleName="Stile con tema 2 - Color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6433" autoAdjust="0"/>
  </p:normalViewPr>
  <p:slideViewPr>
    <p:cSldViewPr>
      <p:cViewPr varScale="1">
        <p:scale>
          <a:sx n="60" d="100"/>
          <a:sy n="60" d="100"/>
        </p:scale>
        <p:origin x="150" y="48"/>
      </p:cViewPr>
      <p:guideLst>
        <p:guide orient="horz" pos="225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00" d="100"/>
          <a:sy n="200" d="100"/>
        </p:scale>
        <p:origin x="-1434" y="-7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4925" y="0"/>
            <a:ext cx="294322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FB4AD4BA-6355-4B34-ABBA-38144616BBA3}" type="datetime1">
              <a:rPr lang="it-IT"/>
              <a:pPr>
                <a:defRPr/>
              </a:pPr>
              <a:t>16/09/2026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4925" y="9431338"/>
            <a:ext cx="294322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F1745AC4-8BCA-427F-A8BE-4F8F7FEC47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9781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32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6DFA3C0C-2208-4B95-97CA-D97F8A6A6D94}" type="datetime1">
              <a:rPr lang="it-IT"/>
              <a:pPr>
                <a:defRPr/>
              </a:pPr>
              <a:t>16/09/2026</a:t>
            </a:fld>
            <a:endParaRPr lang="it-IT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" y="744538"/>
            <a:ext cx="6618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29250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32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0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31338"/>
            <a:ext cx="29432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0DCCD008-D31B-405F-B6FA-DF009D9AB46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7715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78875" rtl="0" eaLnBrk="0" fontAlgn="base" hangingPunct="0">
      <a:spcBef>
        <a:spcPct val="30000"/>
      </a:spcBef>
      <a:spcAft>
        <a:spcPct val="0"/>
      </a:spcAft>
      <a:defRPr sz="933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1pPr>
    <a:lvl2pPr marL="378875" algn="l" defTabSz="378875" rtl="0" eaLnBrk="0" fontAlgn="base" hangingPunct="0">
      <a:spcBef>
        <a:spcPct val="30000"/>
      </a:spcBef>
      <a:spcAft>
        <a:spcPct val="0"/>
      </a:spcAft>
      <a:defRPr sz="933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2pPr>
    <a:lvl3pPr marL="761981" algn="l" defTabSz="378875" rtl="0" eaLnBrk="0" fontAlgn="base" hangingPunct="0">
      <a:spcBef>
        <a:spcPct val="30000"/>
      </a:spcBef>
      <a:spcAft>
        <a:spcPct val="0"/>
      </a:spcAft>
      <a:defRPr sz="933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3pPr>
    <a:lvl4pPr marL="1145089" algn="l" defTabSz="378875" rtl="0" eaLnBrk="0" fontAlgn="base" hangingPunct="0">
      <a:spcBef>
        <a:spcPct val="30000"/>
      </a:spcBef>
      <a:spcAft>
        <a:spcPct val="0"/>
      </a:spcAft>
      <a:defRPr sz="933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4pPr>
    <a:lvl5pPr marL="1526079" algn="l" defTabSz="378875" rtl="0" eaLnBrk="0" fontAlgn="base" hangingPunct="0">
      <a:spcBef>
        <a:spcPct val="30000"/>
      </a:spcBef>
      <a:spcAft>
        <a:spcPct val="0"/>
      </a:spcAft>
      <a:defRPr sz="933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5pPr>
    <a:lvl6pPr marL="1912675" algn="l" defTabSz="765072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6pPr>
    <a:lvl7pPr marL="2295212" algn="l" defTabSz="765072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7pPr>
    <a:lvl8pPr marL="2677748" algn="l" defTabSz="765072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8pPr>
    <a:lvl9pPr marL="3060282" algn="l" defTabSz="765072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887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57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238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841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298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404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702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933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694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535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6F7EF-27EE-4D86-A52C-FA86C9E7C73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25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13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3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8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7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0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3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8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60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44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222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51838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9776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 userDrawn="1"/>
        </p:nvCxnSpPr>
        <p:spPr bwMode="auto">
          <a:xfrm>
            <a:off x="281519" y="762001"/>
            <a:ext cx="11635316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9319" y="114301"/>
            <a:ext cx="112395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 noChangeArrowheads="1"/>
          </p:cNvSpPr>
          <p:nvPr>
            <p:ph idx="1"/>
          </p:nvPr>
        </p:nvSpPr>
        <p:spPr bwMode="auto">
          <a:xfrm>
            <a:off x="459319" y="1143000"/>
            <a:ext cx="11262783" cy="495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7708" indent="-357708">
              <a:lnSpc>
                <a:spcPts val="3200"/>
              </a:lnSpc>
              <a:spcAft>
                <a:spcPts val="800"/>
              </a:spcAft>
              <a:buClr>
                <a:srgbClr val="3366FF"/>
              </a:buClr>
              <a:buSzPct val="110000"/>
              <a:buFont typeface="Lucida Grande CE"/>
              <a:buChar char="●"/>
              <a:defRPr sz="2667" b="0">
                <a:solidFill>
                  <a:schemeClr val="tx1"/>
                </a:solidFill>
              </a:defRPr>
            </a:lvl1pPr>
            <a:lvl2pPr marL="715415" indent="-357708">
              <a:lnSpc>
                <a:spcPts val="3200"/>
              </a:lnSpc>
              <a:spcAft>
                <a:spcPts val="800"/>
              </a:spcAft>
              <a:buClr>
                <a:srgbClr val="0000FF"/>
              </a:buClr>
              <a:buFont typeface="Lucida Grande"/>
              <a:buChar char="–"/>
              <a:defRPr sz="2667" b="0">
                <a:solidFill>
                  <a:schemeClr val="tx1"/>
                </a:solidFill>
              </a:defRPr>
            </a:lvl2pPr>
            <a:lvl3pPr marL="1075240" indent="-359824">
              <a:lnSpc>
                <a:spcPts val="3200"/>
              </a:lnSpc>
              <a:spcAft>
                <a:spcPts val="800"/>
              </a:spcAft>
              <a:buClr>
                <a:schemeClr val="tx1"/>
              </a:buClr>
              <a:buFont typeface="Lucida Grande"/>
              <a:buChar char="●"/>
              <a:defRPr sz="2667" b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38915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2062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92929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5024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582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46176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38593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42341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0759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56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507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36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514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409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475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7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49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91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616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DDD30-6AC2-4DCD-BA37-4FEF6CF0E59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22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6210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40794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 userDrawn="1"/>
        </p:nvCxnSpPr>
        <p:spPr bwMode="auto">
          <a:xfrm>
            <a:off x="281519" y="762001"/>
            <a:ext cx="11635316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9319" y="114301"/>
            <a:ext cx="11239500" cy="64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 noChangeArrowheads="1"/>
          </p:cNvSpPr>
          <p:nvPr>
            <p:ph idx="1"/>
          </p:nvPr>
        </p:nvSpPr>
        <p:spPr bwMode="auto">
          <a:xfrm>
            <a:off x="459319" y="1143000"/>
            <a:ext cx="11262783" cy="495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7708" indent="-357708">
              <a:lnSpc>
                <a:spcPts val="3200"/>
              </a:lnSpc>
              <a:spcAft>
                <a:spcPts val="800"/>
              </a:spcAft>
              <a:buClr>
                <a:srgbClr val="3366FF"/>
              </a:buClr>
              <a:buSzPct val="110000"/>
              <a:buFont typeface="Lucida Grande CE"/>
              <a:buChar char="●"/>
              <a:defRPr sz="2667" b="0">
                <a:solidFill>
                  <a:schemeClr val="tx1"/>
                </a:solidFill>
              </a:defRPr>
            </a:lvl1pPr>
            <a:lvl2pPr marL="715415" indent="-357708">
              <a:lnSpc>
                <a:spcPts val="3200"/>
              </a:lnSpc>
              <a:spcAft>
                <a:spcPts val="800"/>
              </a:spcAft>
              <a:buClr>
                <a:srgbClr val="0000FF"/>
              </a:buClr>
              <a:buFont typeface="Lucida Grande"/>
              <a:buChar char="–"/>
              <a:defRPr sz="2667" b="0">
                <a:solidFill>
                  <a:schemeClr val="tx1"/>
                </a:solidFill>
              </a:defRPr>
            </a:lvl2pPr>
            <a:lvl3pPr marL="1075240" indent="-359824">
              <a:lnSpc>
                <a:spcPts val="3200"/>
              </a:lnSpc>
              <a:spcAft>
                <a:spcPts val="800"/>
              </a:spcAft>
              <a:buClr>
                <a:schemeClr val="tx1"/>
              </a:buClr>
              <a:buFont typeface="Lucida Grande"/>
              <a:buChar char="●"/>
              <a:defRPr sz="2667" b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506470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74791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986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137518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57037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131115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17557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91923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 b="1"/>
            </a:lvl1pPr>
          </a:lstStyle>
          <a:p>
            <a:pPr>
              <a:defRPr/>
            </a:pPr>
            <a:fld id="{6CF702EE-417C-4037-BD95-1C3B15C79D3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40884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6399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2800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3193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7737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3896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09834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0168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90338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1433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1455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683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ri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EF60C4-19E2-8FB7-73EA-BF6EEBE90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5AFC7BD-2FB5-7999-ACE6-41F82D8E0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3084A6-EE19-A9BF-A971-13DEF171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52A6D6-28BA-E5AA-6CBA-25102B01B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5919" y="6528265"/>
            <a:ext cx="685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A0C6CDFC-C9AB-9B0C-BE5E-8D0A931A7FEB}"/>
              </a:ext>
            </a:extLst>
          </p:cNvPr>
          <p:cNvGrpSpPr/>
          <p:nvPr userDrawn="1"/>
        </p:nvGrpSpPr>
        <p:grpSpPr>
          <a:xfrm>
            <a:off x="-15493" y="6574263"/>
            <a:ext cx="12207493" cy="288001"/>
            <a:chOff x="-15493" y="6574263"/>
            <a:chExt cx="12207493" cy="288001"/>
          </a:xfrm>
        </p:grpSpPr>
        <p:pic>
          <p:nvPicPr>
            <p:cNvPr id="8" name="Immagine 7" descr="Immagine che contiene Policromia, modello, blu, linea&#10;&#10;Descrizione generata automaticamente">
              <a:extLst>
                <a:ext uri="{FF2B5EF4-FFF2-40B4-BE49-F238E27FC236}">
                  <a16:creationId xmlns:a16="http://schemas.microsoft.com/office/drawing/2014/main" id="{9B781F24-FE63-55C3-03BE-0DF6CB2FE1CD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574264"/>
              <a:ext cx="12192000" cy="288000"/>
            </a:xfrm>
            <a:prstGeom prst="rect">
              <a:avLst/>
            </a:prstGeom>
          </p:spPr>
        </p:pic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29B8F16-39F3-4CD8-D309-6BA4EF169759}"/>
                </a:ext>
              </a:extLst>
            </p:cNvPr>
            <p:cNvSpPr txBox="1"/>
            <p:nvPr/>
          </p:nvSpPr>
          <p:spPr>
            <a:xfrm>
              <a:off x="-15493" y="6574263"/>
              <a:ext cx="1937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26000"/>
                    </a:prst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@UniofReading</a:t>
              </a:r>
            </a:p>
          </p:txBody>
        </p:sp>
      </p:grpSp>
      <p:pic>
        <p:nvPicPr>
          <p:cNvPr id="10" name="Picture 2" descr="https://www.aeronautica.difesa.it/wp-content/uploads/2023/02/logo_centenario_landscape-1024x179.png">
            <a:extLst>
              <a:ext uri="{FF2B5EF4-FFF2-40B4-BE49-F238E27FC236}">
                <a16:creationId xmlns:a16="http://schemas.microsoft.com/office/drawing/2014/main" id="{CE8CCDDB-2341-5F83-3CB9-04FCDE83B4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70"/>
          <a:stretch/>
        </p:blipFill>
        <p:spPr bwMode="auto">
          <a:xfrm>
            <a:off x="11011535" y="13722"/>
            <a:ext cx="1118473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756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57B12-0B01-80B0-205D-211CA31E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E6C213-0E98-67DD-B5B7-77939CC35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9C8BD3-20DF-40C1-3D09-3E34BC9C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99D1F7-D947-0B12-A0BE-A6B25E741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C63061-819A-447C-30AD-0CA370206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625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FF01D-BF23-0AEC-61A4-8DFA0C5E7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D53FF4-A7E5-9F6F-EB5C-71C6AA7B8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482AAF-108D-E524-ECB9-7A44EBA8C1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E2E27D-1D1D-7827-0238-6EE16969E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2459D0-21F0-ABED-CBA6-1892AD68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2953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573C5E-77B5-9CE9-79F9-63BE718A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C107DD-6178-E9A1-4BD2-ECEC64619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B92258-EA03-E366-1DD3-FD8C72AE0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1762162-B01E-9B27-01EA-39E756F679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0E132F-ADE2-FCF4-A768-DACE2ACC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ECE074-D73A-EBDB-8691-1E5D57206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816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3F284-5124-B95B-D448-EDDFC709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CAED79-C218-387C-58A3-D7135EAC7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B576452-1240-2C82-C636-A17F104A6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9254E62-ABF6-41CE-0B0B-1A5A8D415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4FEAAD-6F8C-1D0A-5456-FA37BBDB1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18C7D1E-3C44-0035-F0D6-66905175A9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28A3CD9-5CAD-E5D5-28FE-5922A946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FC3D7E-66BF-72AC-BDFE-BCF1D14E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337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DB4EF6-B6DB-A6AD-DFF1-DE873BAC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85E1328-F5A0-D352-0623-9306D75BD3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0FDAC5-6334-934E-61EF-8B5BEEEB3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B7330A6-E1DA-07BF-3E52-9844004C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7807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5E9DD90-031E-B906-EDE2-1F1AFE76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43ED82D-BAD7-6A06-FD97-CF94D8B1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B63E412-8AC6-60F1-A33A-48D27CFB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8113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45E399-644B-2C3B-287A-7A4D9FD8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937D3E-F3B4-CD70-1E5A-4C632F354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6997D32-567A-87FB-6C6D-F2558E1A2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129D30-6693-CFD3-7674-535B3DF796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D2A2FA-F27C-06D2-C6FE-B56A4D1BA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692462-FD4A-E57A-904D-93CD12D57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107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5EF97B-2146-068C-71C6-DCDF323A1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71ECB6-8DA1-92CC-FF4D-2D4A205E56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FA16072-15ED-D85B-9377-DAB7A20FC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463CE1-2FE7-5B33-358F-763C9A26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BCAFE0-99B9-A696-0C2F-20F37E9F3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EB7F9EF-AF96-B9E2-EE61-DE4DC270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3134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CA845C-5972-0912-99F5-960D0E8C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402FF9-E58E-7FF9-A7B4-222042CEA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45853B-9C30-1C33-183C-E08EA715C7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DD9719-93E8-3CC7-B79E-F8647B87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855977-D4CB-20B7-AC2F-44B3695BC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7069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4206E4C-4162-3D05-8871-E11CBD090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3920314-3ED5-FD64-0D0C-C77946303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0665EB-BA05-0D61-6174-5CB5927B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B0BBEC-E94F-0BDB-ABB1-D6759CCB1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198617-548A-7502-F223-D4AFBF60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54119-E908-4B5C-9536-615181B19FB7}" type="slidenum">
              <a:rPr kumimoji="0" lang="it-IT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05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DD5089-D484-4A08-89D7-8D6A3BC2696E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5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DD5089-D484-4A08-89D7-8D6A3BC2696E}" type="slidenum">
              <a:rPr lang="en-US" smtClean="0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8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DB8F1-862F-4307-849F-9103576979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2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57E8667-83DA-1465-39B5-B305504AF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B5C77B-1667-AF9A-91A8-7162F4CDF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12DD1A4-9826-9A1B-1C44-455E3F64DD92}"/>
              </a:ext>
            </a:extLst>
          </p:cNvPr>
          <p:cNvGrpSpPr/>
          <p:nvPr userDrawn="1"/>
        </p:nvGrpSpPr>
        <p:grpSpPr>
          <a:xfrm>
            <a:off x="-15493" y="6574263"/>
            <a:ext cx="12207493" cy="288001"/>
            <a:chOff x="-15493" y="6574263"/>
            <a:chExt cx="12207493" cy="288001"/>
          </a:xfrm>
        </p:grpSpPr>
        <p:pic>
          <p:nvPicPr>
            <p:cNvPr id="8" name="Immagine 7" descr="Immagine che contiene Policromia, modello, blu, linea&#10;&#10;Descrizione generata automaticamente">
              <a:extLst>
                <a:ext uri="{FF2B5EF4-FFF2-40B4-BE49-F238E27FC236}">
                  <a16:creationId xmlns:a16="http://schemas.microsoft.com/office/drawing/2014/main" id="{4B794DA0-8220-94BD-1267-C3B9AA0AE32A}"/>
                </a:ext>
              </a:extLst>
            </p:cNvPr>
            <p:cNvPicPr>
              <a:picLocks/>
            </p:cNvPicPr>
            <p:nvPr/>
          </p:nvPicPr>
          <p:blipFill>
            <a:blip r:embed="rId13">
              <a:alphaModFix am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574264"/>
              <a:ext cx="12192000" cy="288000"/>
            </a:xfrm>
            <a:prstGeom prst="rect">
              <a:avLst/>
            </a:prstGeom>
          </p:spPr>
        </p:pic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F6367051-EAE9-84DB-3AF8-C0B186FE0F9C}"/>
                </a:ext>
              </a:extLst>
            </p:cNvPr>
            <p:cNvSpPr txBox="1"/>
            <p:nvPr/>
          </p:nvSpPr>
          <p:spPr>
            <a:xfrm>
              <a:off x="-15493" y="6574263"/>
              <a:ext cx="1937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26000"/>
                    </a:prst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@UniofReading</a:t>
              </a:r>
            </a:p>
          </p:txBody>
        </p:sp>
      </p:grpSp>
      <p:pic>
        <p:nvPicPr>
          <p:cNvPr id="10" name="Picture 2" descr="https://www.aeronautica.difesa.it/wp-content/uploads/2023/02/logo_centenario_landscape-1024x179.png">
            <a:extLst>
              <a:ext uri="{FF2B5EF4-FFF2-40B4-BE49-F238E27FC236}">
                <a16:creationId xmlns:a16="http://schemas.microsoft.com/office/drawing/2014/main" id="{61F99CA6-C279-1DBA-2823-63C8708147D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70"/>
          <a:stretch/>
        </p:blipFill>
        <p:spPr bwMode="auto">
          <a:xfrm>
            <a:off x="11011535" y="13722"/>
            <a:ext cx="1118473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E58F9E32-433C-EAF0-61D4-8E5E8F590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3A1D1B6E-79A6-1B24-C402-C7CB1D272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5919" y="6528265"/>
            <a:ext cx="68580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8654119-E908-4B5C-9536-615181B19FB7}" type="slidenum">
              <a:rPr lang="it-IT" smtClean="0">
                <a:solidFill>
                  <a:prstClr val="black"/>
                </a:solidFill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 dirty="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942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jp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0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1.png"/><Relationship Id="rId3" Type="http://schemas.openxmlformats.org/officeDocument/2006/relationships/image" Target="../media/image10.jpeg"/><Relationship Id="rId7" Type="http://schemas.openxmlformats.org/officeDocument/2006/relationships/image" Target="../media/image29.pn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3.png"/><Relationship Id="rId11" Type="http://schemas.openxmlformats.org/officeDocument/2006/relationships/image" Target="../media/image34.jpeg"/><Relationship Id="rId5" Type="http://schemas.openxmlformats.org/officeDocument/2006/relationships/image" Target="../media/image12.png"/><Relationship Id="rId10" Type="http://schemas.openxmlformats.org/officeDocument/2006/relationships/image" Target="../media/image33.jpeg"/><Relationship Id="rId4" Type="http://schemas.openxmlformats.org/officeDocument/2006/relationships/image" Target="../media/image11.jpg"/><Relationship Id="rId9" Type="http://schemas.openxmlformats.org/officeDocument/2006/relationships/image" Target="../media/image30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.png"/><Relationship Id="rId7" Type="http://schemas.openxmlformats.org/officeDocument/2006/relationships/hyperlink" Target="https://www.mdpi.com/journal/meteorolog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hyperlink" Target="https://www.mdpi.com/journal/atmosphere" TargetMode="External"/><Relationship Id="rId5" Type="http://schemas.openxmlformats.org/officeDocument/2006/relationships/hyperlink" Target="https://doi.org/10.3390/atmos17020132" TargetMode="External"/><Relationship Id="rId4" Type="http://schemas.openxmlformats.org/officeDocument/2006/relationships/hyperlink" Target="https://doi.org/10.1007/s00703-025-01103-w" TargetMode="External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632"/>
            <a:ext cx="1395984" cy="19568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524001" y="986715"/>
            <a:ext cx="914400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Report - ITALY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Yu Gothic UI Semibold" panose="020B0700000000000000" pitchFamily="34" charset="-128"/>
              <a:cs typeface="Verdana" panose="020B0604030504040204" pitchFamily="34" charset="0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Rome, 16</a:t>
            </a:r>
            <a:r>
              <a:rPr kumimoji="0" lang="en-GB" sz="2000" b="1" i="1" u="none" strike="noStrike" kern="1200" cap="none" spc="0" normalizeH="0" baseline="3000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September 2026 </a:t>
            </a:r>
          </a:p>
          <a:p>
            <a:pPr marL="0" marR="0" lvl="0" indent="0" algn="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r>
              <a:rPr kumimoji="0" lang="en-GB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Lt.Col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Antonio VOCINO</a:t>
            </a:r>
          </a:p>
          <a:p>
            <a:pPr marL="0" marR="0" lvl="0" indent="0" algn="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Maj. Francesco BATIGNANI</a:t>
            </a:r>
          </a:p>
          <a:p>
            <a:pPr marL="0" marR="0" lvl="0" indent="0" algn="r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15138" algn="l"/>
              </a:tabLst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15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15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472" y="99962"/>
            <a:ext cx="2458528" cy="1527123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F9F46FE9-2286-D7AA-CB3B-CC3051AC97D4}"/>
              </a:ext>
            </a:extLst>
          </p:cNvPr>
          <p:cNvGrpSpPr/>
          <p:nvPr/>
        </p:nvGrpSpPr>
        <p:grpSpPr>
          <a:xfrm>
            <a:off x="2049099" y="3596678"/>
            <a:ext cx="8434462" cy="926296"/>
            <a:chOff x="3638202" y="5496044"/>
            <a:chExt cx="8434462" cy="926296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C24360ED-D78B-60AD-B6E9-CA9562B61FC9}"/>
                </a:ext>
              </a:extLst>
            </p:cNvPr>
            <p:cNvGrpSpPr/>
            <p:nvPr/>
          </p:nvGrpSpPr>
          <p:grpSpPr>
            <a:xfrm>
              <a:off x="3638202" y="5496044"/>
              <a:ext cx="7415795" cy="926296"/>
              <a:chOff x="4448525" y="980728"/>
              <a:chExt cx="7415795" cy="926296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908A293D-83BC-336A-1ED3-32B470459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7416" y="992496"/>
                <a:ext cx="6296904" cy="914528"/>
              </a:xfrm>
              <a:prstGeom prst="rect">
                <a:avLst/>
              </a:prstGeom>
            </p:spPr>
          </p:pic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F492DB87-C666-3FBB-9BD6-37ECE6932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48525" y="980728"/>
                <a:ext cx="1038370" cy="914528"/>
              </a:xfrm>
              <a:prstGeom prst="rect">
                <a:avLst/>
              </a:prstGeom>
            </p:spPr>
          </p:pic>
        </p:grpSp>
        <p:pic>
          <p:nvPicPr>
            <p:cNvPr id="9" name="Immagine 8" descr="Immagine che contiene testo, Carattere, logo, Blu elettrico&#10;&#10;Il contenuto generato dall'IA potrebbe non essere corretto.">
              <a:extLst>
                <a:ext uri="{FF2B5EF4-FFF2-40B4-BE49-F238E27FC236}">
                  <a16:creationId xmlns:a16="http://schemas.microsoft.com/office/drawing/2014/main" id="{EBF8D62E-1090-DEFF-5131-5E936680B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81926" y="5500402"/>
              <a:ext cx="990738" cy="905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64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ITAF operational setup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23D0DA3F-69BF-4613-AF16-230AB4CB7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344" y="857790"/>
            <a:ext cx="3663473" cy="42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Ensemble Data Assimilation:</a:t>
            </a:r>
          </a:p>
        </p:txBody>
      </p:sp>
      <p:sp>
        <p:nvSpPr>
          <p:cNvPr id="12" name="Rettangolo 37">
            <a:extLst>
              <a:ext uri="{FF2B5EF4-FFF2-40B4-BE49-F238E27FC236}">
                <a16:creationId xmlns:a16="http://schemas.microsoft.com/office/drawing/2014/main" id="{7AD23F11-2361-4743-B484-7F5E9BDB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916" y="857789"/>
            <a:ext cx="3374586" cy="1523802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36F08D52-E6C9-427B-AB94-072E4BB68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5" y="2399437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Deterministic</a:t>
            </a:r>
            <a:endParaRPr kumimoji="0" lang="it-IT" altLang="it-IT" sz="10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grpSp>
        <p:nvGrpSpPr>
          <p:cNvPr id="21" name="Gruppo 60">
            <a:extLst>
              <a:ext uri="{FF2B5EF4-FFF2-40B4-BE49-F238E27FC236}">
                <a16:creationId xmlns:a16="http://schemas.microsoft.com/office/drawing/2014/main" id="{6F4FDD44-0BE7-4A99-8B88-5E1044B01A08}"/>
              </a:ext>
            </a:extLst>
          </p:cNvPr>
          <p:cNvGrpSpPr>
            <a:grpSpLocks/>
          </p:cNvGrpSpPr>
          <p:nvPr/>
        </p:nvGrpSpPr>
        <p:grpSpPr bwMode="auto">
          <a:xfrm>
            <a:off x="5951689" y="1797467"/>
            <a:ext cx="3528553" cy="571426"/>
            <a:chOff x="5929312" y="1633364"/>
            <a:chExt cx="3528390" cy="571500"/>
          </a:xfrm>
        </p:grpSpPr>
        <p:sp>
          <p:nvSpPr>
            <p:cNvPr id="23" name="Rettangolo 49">
              <a:extLst>
                <a:ext uri="{FF2B5EF4-FFF2-40B4-BE49-F238E27FC236}">
                  <a16:creationId xmlns:a16="http://schemas.microsoft.com/office/drawing/2014/main" id="{32C80433-8DAD-4DD8-A900-5CBA2B644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9312" y="1633364"/>
              <a:ext cx="3528390" cy="571500"/>
            </a:xfrm>
            <a:prstGeom prst="rect">
              <a:avLst/>
            </a:prstGeom>
            <a:noFill/>
            <a:ln w="12700" algn="ctr">
              <a:solidFill>
                <a:srgbClr val="00B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endParaRPr kumimoji="0" lang="it-IT" altLang="it-IT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" descr="http://www.irishjobs.ie/Logos/ECMWF-5713.gif">
              <a:extLst>
                <a:ext uri="{FF2B5EF4-FFF2-40B4-BE49-F238E27FC236}">
                  <a16:creationId xmlns:a16="http://schemas.microsoft.com/office/drawing/2014/main" id="{D300D7AB-19D9-4179-8FCF-D84DE2C43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1661939"/>
              <a:ext cx="1357312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CasellaDiTesto 40">
              <a:extLst>
                <a:ext uri="{FF2B5EF4-FFF2-40B4-BE49-F238E27FC236}">
                  <a16:creationId xmlns:a16="http://schemas.microsoft.com/office/drawing/2014/main" id="{1269FF6A-7D48-45A2-BC7F-F008A7CA1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8469" y="1680204"/>
              <a:ext cx="2149369" cy="52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Boundary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Conditions</a:t>
              </a:r>
              <a:endPara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(CTRL, ENS)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30" name="Immagine 56">
            <a:extLst>
              <a:ext uri="{FF2B5EF4-FFF2-40B4-BE49-F238E27FC236}">
                <a16:creationId xmlns:a16="http://schemas.microsoft.com/office/drawing/2014/main" id="{38B3E5D9-EF1C-48F5-80EE-21B5AB80F9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6420"/>
          <a:stretch/>
        </p:blipFill>
        <p:spPr bwMode="auto">
          <a:xfrm>
            <a:off x="2713611" y="1276835"/>
            <a:ext cx="1582531" cy="102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16">
            <a:extLst>
              <a:ext uri="{FF2B5EF4-FFF2-40B4-BE49-F238E27FC236}">
                <a16:creationId xmlns:a16="http://schemas.microsoft.com/office/drawing/2014/main" id="{1D1FEEC2-796C-42E6-BD69-16E64F289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994" y="1231184"/>
            <a:ext cx="917143" cy="1079387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1h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cycle</a:t>
            </a: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40+1 m.</a:t>
            </a:r>
          </a:p>
        </p:txBody>
      </p:sp>
      <p:sp>
        <p:nvSpPr>
          <p:cNvPr id="32" name="CasellaDiTesto 51">
            <a:extLst>
              <a:ext uri="{FF2B5EF4-FFF2-40B4-BE49-F238E27FC236}">
                <a16:creationId xmlns:a16="http://schemas.microsoft.com/office/drawing/2014/main" id="{1AAB05FB-090A-4DF4-9251-E7F779B54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166" y="1510939"/>
            <a:ext cx="18730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800" b="1" i="0" u="none" strike="noStrike" kern="120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39">
            <a:extLst>
              <a:ext uri="{FF2B5EF4-FFF2-40B4-BE49-F238E27FC236}">
                <a16:creationId xmlns:a16="http://schemas.microsoft.com/office/drawing/2014/main" id="{6EFB3DAC-A459-4287-B219-356D6F564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689" y="867313"/>
            <a:ext cx="3528553" cy="710055"/>
          </a:xfrm>
          <a:prstGeom prst="rect">
            <a:avLst/>
          </a:prstGeom>
          <a:noFill/>
          <a:ln w="9360" cap="sq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RAOB, PILOT, SYNOP, SHIP, BUOY, Wind Profilers,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Radars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AMDAR-AIREP, Mode-S, Meteosat AMV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non-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conventional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sfc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obs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scatt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.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winds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NOAA/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AMSUA/MHS and NPP ATMS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radiances</a:t>
            </a: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F1BAF406-B19C-45EE-B868-ACE4B3810883}"/>
              </a:ext>
            </a:extLst>
          </p:cNvPr>
          <p:cNvCxnSpPr/>
          <p:nvPr/>
        </p:nvCxnSpPr>
        <p:spPr>
          <a:xfrm flipH="1">
            <a:off x="5410535" y="2083179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3B4D766B-E043-4D93-B8AF-D86857ACB592}"/>
              </a:ext>
            </a:extLst>
          </p:cNvPr>
          <p:cNvCxnSpPr/>
          <p:nvPr/>
        </p:nvCxnSpPr>
        <p:spPr>
          <a:xfrm flipH="1">
            <a:off x="5416707" y="1276835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88F1FB5-6AEA-4C5D-BBEB-43E30934D2C8}"/>
              </a:ext>
            </a:extLst>
          </p:cNvPr>
          <p:cNvSpPr txBox="1"/>
          <p:nvPr/>
        </p:nvSpPr>
        <p:spPr>
          <a:xfrm>
            <a:off x="5910263" y="857186"/>
            <a:ext cx="100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Observations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Box 18">
            <a:extLst>
              <a:ext uri="{FF2B5EF4-FFF2-40B4-BE49-F238E27FC236}">
                <a16:creationId xmlns:a16="http://schemas.microsoft.com/office/drawing/2014/main" id="{4383B127-381F-4A4B-BDC7-DE535C629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551" y="2401865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Ensemble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490A49DC-3815-4FD7-B3C9-49CE9D65A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3189" y="1603272"/>
            <a:ext cx="2712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LHN algorithm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34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ITAF operational setup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23D0DA3F-69BF-4613-AF16-230AB4CB7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344" y="857790"/>
            <a:ext cx="3663473" cy="42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Ensemble Data Assimilation:</a:t>
            </a:r>
          </a:p>
        </p:txBody>
      </p:sp>
      <p:sp>
        <p:nvSpPr>
          <p:cNvPr id="12" name="Rettangolo 37">
            <a:extLst>
              <a:ext uri="{FF2B5EF4-FFF2-40B4-BE49-F238E27FC236}">
                <a16:creationId xmlns:a16="http://schemas.microsoft.com/office/drawing/2014/main" id="{7AD23F11-2361-4743-B484-7F5E9BDB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916" y="857789"/>
            <a:ext cx="3374586" cy="1523802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36F08D52-E6C9-427B-AB94-072E4BB68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5" y="2399437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Deterministic</a:t>
            </a:r>
            <a:endParaRPr kumimoji="0" lang="it-IT" altLang="it-IT" sz="10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sp>
        <p:nvSpPr>
          <p:cNvPr id="14" name="Rettangolo 32">
            <a:extLst>
              <a:ext uri="{FF2B5EF4-FFF2-40B4-BE49-F238E27FC236}">
                <a16:creationId xmlns:a16="http://schemas.microsoft.com/office/drawing/2014/main" id="{148FBACC-541B-43EA-B754-2D0206612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085" y="3089294"/>
            <a:ext cx="4033835" cy="2812684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22CD91E5-88FE-47E6-BCD2-E58FB36FA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5782" y="3110516"/>
            <a:ext cx="757138" cy="587299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48C8164D-D3AE-46A0-82ED-60B6009B9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294" y="5459124"/>
            <a:ext cx="3663473" cy="42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Local Area Model</a:t>
            </a:r>
          </a:p>
        </p:txBody>
      </p:sp>
      <p:grpSp>
        <p:nvGrpSpPr>
          <p:cNvPr id="21" name="Gruppo 60">
            <a:extLst>
              <a:ext uri="{FF2B5EF4-FFF2-40B4-BE49-F238E27FC236}">
                <a16:creationId xmlns:a16="http://schemas.microsoft.com/office/drawing/2014/main" id="{6F4FDD44-0BE7-4A99-8B88-5E1044B01A08}"/>
              </a:ext>
            </a:extLst>
          </p:cNvPr>
          <p:cNvGrpSpPr>
            <a:grpSpLocks/>
          </p:cNvGrpSpPr>
          <p:nvPr/>
        </p:nvGrpSpPr>
        <p:grpSpPr bwMode="auto">
          <a:xfrm>
            <a:off x="5951689" y="1797467"/>
            <a:ext cx="3528553" cy="571426"/>
            <a:chOff x="5929312" y="1633364"/>
            <a:chExt cx="3528390" cy="571500"/>
          </a:xfrm>
        </p:grpSpPr>
        <p:sp>
          <p:nvSpPr>
            <p:cNvPr id="23" name="Rettangolo 49">
              <a:extLst>
                <a:ext uri="{FF2B5EF4-FFF2-40B4-BE49-F238E27FC236}">
                  <a16:creationId xmlns:a16="http://schemas.microsoft.com/office/drawing/2014/main" id="{32C80433-8DAD-4DD8-A900-5CBA2B644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9312" y="1633364"/>
              <a:ext cx="3528390" cy="571500"/>
            </a:xfrm>
            <a:prstGeom prst="rect">
              <a:avLst/>
            </a:prstGeom>
            <a:noFill/>
            <a:ln w="12700" algn="ctr">
              <a:solidFill>
                <a:srgbClr val="00B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endParaRPr kumimoji="0" lang="it-IT" altLang="it-IT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" descr="http://www.irishjobs.ie/Logos/ECMWF-5713.gif">
              <a:extLst>
                <a:ext uri="{FF2B5EF4-FFF2-40B4-BE49-F238E27FC236}">
                  <a16:creationId xmlns:a16="http://schemas.microsoft.com/office/drawing/2014/main" id="{D300D7AB-19D9-4179-8FCF-D84DE2C43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1661939"/>
              <a:ext cx="1357312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CasellaDiTesto 40">
              <a:extLst>
                <a:ext uri="{FF2B5EF4-FFF2-40B4-BE49-F238E27FC236}">
                  <a16:creationId xmlns:a16="http://schemas.microsoft.com/office/drawing/2014/main" id="{1269FF6A-7D48-45A2-BC7F-F008A7CA1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8469" y="1680204"/>
              <a:ext cx="2149369" cy="52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Boundary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Conditions</a:t>
              </a:r>
              <a:endPara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(CTRL, ENS)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6" name="Gruppo 75">
            <a:extLst>
              <a:ext uri="{FF2B5EF4-FFF2-40B4-BE49-F238E27FC236}">
                <a16:creationId xmlns:a16="http://schemas.microsoft.com/office/drawing/2014/main" id="{6D9603BB-321A-4EE7-BD0A-032C54D257A6}"/>
              </a:ext>
            </a:extLst>
          </p:cNvPr>
          <p:cNvGrpSpPr>
            <a:grpSpLocks/>
          </p:cNvGrpSpPr>
          <p:nvPr/>
        </p:nvGrpSpPr>
        <p:grpSpPr bwMode="auto">
          <a:xfrm>
            <a:off x="5139401" y="2310570"/>
            <a:ext cx="2752626" cy="2929511"/>
            <a:chOff x="4367576" y="2585892"/>
            <a:chExt cx="2752452" cy="2931340"/>
          </a:xfrm>
        </p:grpSpPr>
        <p:pic>
          <p:nvPicPr>
            <p:cNvPr id="27" name="Immagine 7">
              <a:extLst>
                <a:ext uri="{FF2B5EF4-FFF2-40B4-BE49-F238E27FC236}">
                  <a16:creationId xmlns:a16="http://schemas.microsoft.com/office/drawing/2014/main" id="{5CBE024F-30BD-433D-A639-436AE55A9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40" b="9540"/>
            <a:stretch/>
          </p:blipFill>
          <p:spPr bwMode="auto">
            <a:xfrm>
              <a:off x="4716452" y="4077072"/>
              <a:ext cx="2403576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537CFA14-7E6A-4977-B3BA-1C44479A1188}"/>
                </a:ext>
              </a:extLst>
            </p:cNvPr>
            <p:cNvSpPr txBox="1"/>
            <p:nvPr/>
          </p:nvSpPr>
          <p:spPr>
            <a:xfrm>
              <a:off x="5509026" y="4942273"/>
              <a:ext cx="1499898" cy="3065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ICON-IT</a:t>
              </a:r>
            </a:p>
          </p:txBody>
        </p:sp>
        <p:sp>
          <p:nvSpPr>
            <p:cNvPr id="29" name="Line 17">
              <a:extLst>
                <a:ext uri="{FF2B5EF4-FFF2-40B4-BE49-F238E27FC236}">
                  <a16:creationId xmlns:a16="http://schemas.microsoft.com/office/drawing/2014/main" id="{FBADCFD3-4EE7-4434-86B1-67AE933239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7576" y="2585892"/>
              <a:ext cx="795350" cy="1378050"/>
            </a:xfrm>
            <a:prstGeom prst="line">
              <a:avLst/>
            </a:prstGeom>
            <a:noFill/>
            <a:ln w="57240" cap="sq">
              <a:solidFill>
                <a:srgbClr val="333399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" name="Immagine 56">
            <a:extLst>
              <a:ext uri="{FF2B5EF4-FFF2-40B4-BE49-F238E27FC236}">
                <a16:creationId xmlns:a16="http://schemas.microsoft.com/office/drawing/2014/main" id="{38B3E5D9-EF1C-48F5-80EE-21B5AB80F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6420"/>
          <a:stretch/>
        </p:blipFill>
        <p:spPr bwMode="auto">
          <a:xfrm>
            <a:off x="2713611" y="1276835"/>
            <a:ext cx="1582531" cy="102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16">
            <a:extLst>
              <a:ext uri="{FF2B5EF4-FFF2-40B4-BE49-F238E27FC236}">
                <a16:creationId xmlns:a16="http://schemas.microsoft.com/office/drawing/2014/main" id="{1D1FEEC2-796C-42E6-BD69-16E64F289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994" y="1231184"/>
            <a:ext cx="917143" cy="1079387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1h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cycle</a:t>
            </a: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40+1 m.</a:t>
            </a:r>
          </a:p>
        </p:txBody>
      </p:sp>
      <p:sp>
        <p:nvSpPr>
          <p:cNvPr id="32" name="CasellaDiTesto 51">
            <a:extLst>
              <a:ext uri="{FF2B5EF4-FFF2-40B4-BE49-F238E27FC236}">
                <a16:creationId xmlns:a16="http://schemas.microsoft.com/office/drawing/2014/main" id="{1AAB05FB-090A-4DF4-9251-E7F779B54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166" y="1510939"/>
            <a:ext cx="18730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800" b="1" i="0" u="none" strike="noStrike" kern="120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39">
            <a:extLst>
              <a:ext uri="{FF2B5EF4-FFF2-40B4-BE49-F238E27FC236}">
                <a16:creationId xmlns:a16="http://schemas.microsoft.com/office/drawing/2014/main" id="{6EFB3DAC-A459-4287-B219-356D6F564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689" y="867313"/>
            <a:ext cx="3528553" cy="710055"/>
          </a:xfrm>
          <a:prstGeom prst="rect">
            <a:avLst/>
          </a:prstGeom>
          <a:noFill/>
          <a:ln w="9360" cap="sq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RAOB, PILOT, SYNOP, SHIP, BUOY, Wind Profilers,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Radars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AMDAR-AIREP, Mode-S, Meteosat AMV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non-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conventional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sfc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obs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scatt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.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winds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NOAA/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AMSUA/MHS and NPP ATMS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radiances</a:t>
            </a: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D07A82A8-5F8C-4CE3-A08D-7BFB06D9C1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3700" y="2381590"/>
            <a:ext cx="21516" cy="1324785"/>
          </a:xfrm>
          <a:prstGeom prst="line">
            <a:avLst/>
          </a:prstGeom>
          <a:noFill/>
          <a:ln w="57240" cap="sq">
            <a:solidFill>
              <a:srgbClr val="333399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F1BAF406-B19C-45EE-B868-ACE4B3810883}"/>
              </a:ext>
            </a:extLst>
          </p:cNvPr>
          <p:cNvCxnSpPr/>
          <p:nvPr/>
        </p:nvCxnSpPr>
        <p:spPr>
          <a:xfrm flipH="1">
            <a:off x="5410535" y="2083179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3B4D766B-E043-4D93-B8AF-D86857ACB592}"/>
              </a:ext>
            </a:extLst>
          </p:cNvPr>
          <p:cNvCxnSpPr/>
          <p:nvPr/>
        </p:nvCxnSpPr>
        <p:spPr>
          <a:xfrm flipH="1">
            <a:off x="5416707" y="1276835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88F1FB5-6AEA-4C5D-BBEB-43E30934D2C8}"/>
              </a:ext>
            </a:extLst>
          </p:cNvPr>
          <p:cNvSpPr txBox="1"/>
          <p:nvPr/>
        </p:nvSpPr>
        <p:spPr>
          <a:xfrm>
            <a:off x="5910263" y="857186"/>
            <a:ext cx="100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Observations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Box 9">
            <a:extLst>
              <a:ext uri="{FF2B5EF4-FFF2-40B4-BE49-F238E27FC236}">
                <a16:creationId xmlns:a16="http://schemas.microsoft.com/office/drawing/2014/main" id="{A1177116-B2D7-4038-824D-9761B6917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243" y="4446438"/>
            <a:ext cx="2408815" cy="42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explicit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convection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7" name="Text Box 18">
            <a:extLst>
              <a:ext uri="{FF2B5EF4-FFF2-40B4-BE49-F238E27FC236}">
                <a16:creationId xmlns:a16="http://schemas.microsoft.com/office/drawing/2014/main" id="{4383B127-381F-4A4B-BDC7-DE535C629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551" y="2401865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Ensemble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pic>
        <p:nvPicPr>
          <p:cNvPr id="48" name="Picture 31">
            <a:extLst>
              <a:ext uri="{FF2B5EF4-FFF2-40B4-BE49-F238E27FC236}">
                <a16:creationId xmlns:a16="http://schemas.microsoft.com/office/drawing/2014/main" id="{6727DA86-73F3-4240-973E-F27CC9F2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 r="6250"/>
          <a:stretch>
            <a:fillRect/>
          </a:stretch>
        </p:blipFill>
        <p:spPr bwMode="auto">
          <a:xfrm>
            <a:off x="7788690" y="5041825"/>
            <a:ext cx="1705071" cy="9853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9" name="Text Box 30">
            <a:extLst>
              <a:ext uri="{FF2B5EF4-FFF2-40B4-BE49-F238E27FC236}">
                <a16:creationId xmlns:a16="http://schemas.microsoft.com/office/drawing/2014/main" id="{E0B6E6C4-B75D-4306-B145-E5575B8B3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543" y="5214639"/>
            <a:ext cx="1672811" cy="639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9840" rIns="90000" bIns="45000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NETTUNO-IT          1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‘,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 36 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00-12 UTC  up </a:t>
            </a:r>
            <a:r>
              <a:rPr kumimoji="0" lang="it-IT" sz="12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</a:t>
            </a:r>
            <a:r>
              <a:rPr kumimoji="0" lang="it-IT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48h</a:t>
            </a:r>
          </a:p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C8221F36-1844-4822-9C56-63641C63F0F3}"/>
              </a:ext>
            </a:extLst>
          </p:cNvPr>
          <p:cNvSpPr txBox="1"/>
          <p:nvPr/>
        </p:nvSpPr>
        <p:spPr>
          <a:xfrm>
            <a:off x="5902458" y="3650868"/>
            <a:ext cx="3214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00-06-12-18 UTC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runs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 to 48h</a:t>
            </a:r>
          </a:p>
        </p:txBody>
      </p:sp>
      <p:sp>
        <p:nvSpPr>
          <p:cNvPr id="39" name="Text Box 2">
            <a:extLst>
              <a:ext uri="{FF2B5EF4-FFF2-40B4-BE49-F238E27FC236}">
                <a16:creationId xmlns:a16="http://schemas.microsoft.com/office/drawing/2014/main" id="{24C90A30-0FF7-4330-83D9-4B65D2D90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3189" y="1603272"/>
            <a:ext cx="2712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LHN algorithm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10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ITAF operational setup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sellaDiTesto 17"/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9444742" y="2518585"/>
            <a:ext cx="271264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ECMWF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ATOS platform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DET/EPS also on local HPC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23D0DA3F-69BF-4613-AF16-230AB4CB7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344" y="857790"/>
            <a:ext cx="3663473" cy="42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Ensemble Data Assimilation:</a:t>
            </a:r>
          </a:p>
        </p:txBody>
      </p:sp>
      <p:sp>
        <p:nvSpPr>
          <p:cNvPr id="12" name="Rettangolo 37">
            <a:extLst>
              <a:ext uri="{FF2B5EF4-FFF2-40B4-BE49-F238E27FC236}">
                <a16:creationId xmlns:a16="http://schemas.microsoft.com/office/drawing/2014/main" id="{7AD23F11-2361-4743-B484-7F5E9BDB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916" y="857789"/>
            <a:ext cx="3374586" cy="1523802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36F08D52-E6C9-427B-AB94-072E4BB68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855" y="2399437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Deterministic</a:t>
            </a:r>
            <a:endParaRPr kumimoji="0" lang="it-IT" altLang="it-IT" sz="1000" b="1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sp>
        <p:nvSpPr>
          <p:cNvPr id="14" name="Rettangolo 32">
            <a:extLst>
              <a:ext uri="{FF2B5EF4-FFF2-40B4-BE49-F238E27FC236}">
                <a16:creationId xmlns:a16="http://schemas.microsoft.com/office/drawing/2014/main" id="{148FBACC-541B-43EA-B754-2D0206612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085" y="3089294"/>
            <a:ext cx="4033835" cy="2812684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22CD91E5-88FE-47E6-BCD2-E58FB36FA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5782" y="3110516"/>
            <a:ext cx="757138" cy="587299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48C8164D-D3AE-46A0-82ED-60B6009B9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294" y="5459124"/>
            <a:ext cx="3663473" cy="42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Local Area Model</a:t>
            </a:r>
          </a:p>
        </p:txBody>
      </p:sp>
      <p:grpSp>
        <p:nvGrpSpPr>
          <p:cNvPr id="21" name="Gruppo 60">
            <a:extLst>
              <a:ext uri="{FF2B5EF4-FFF2-40B4-BE49-F238E27FC236}">
                <a16:creationId xmlns:a16="http://schemas.microsoft.com/office/drawing/2014/main" id="{6F4FDD44-0BE7-4A99-8B88-5E1044B01A08}"/>
              </a:ext>
            </a:extLst>
          </p:cNvPr>
          <p:cNvGrpSpPr>
            <a:grpSpLocks/>
          </p:cNvGrpSpPr>
          <p:nvPr/>
        </p:nvGrpSpPr>
        <p:grpSpPr bwMode="auto">
          <a:xfrm>
            <a:off x="5951689" y="1797467"/>
            <a:ext cx="3528553" cy="571426"/>
            <a:chOff x="5929312" y="1633364"/>
            <a:chExt cx="3528390" cy="571500"/>
          </a:xfrm>
        </p:grpSpPr>
        <p:sp>
          <p:nvSpPr>
            <p:cNvPr id="23" name="Rettangolo 49">
              <a:extLst>
                <a:ext uri="{FF2B5EF4-FFF2-40B4-BE49-F238E27FC236}">
                  <a16:creationId xmlns:a16="http://schemas.microsoft.com/office/drawing/2014/main" id="{32C80433-8DAD-4DD8-A900-5CBA2B644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9312" y="1633364"/>
              <a:ext cx="3528390" cy="571500"/>
            </a:xfrm>
            <a:prstGeom prst="rect">
              <a:avLst/>
            </a:prstGeom>
            <a:noFill/>
            <a:ln w="12700" algn="ctr">
              <a:solidFill>
                <a:srgbClr val="00B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endParaRPr kumimoji="0" lang="it-IT" altLang="it-IT" sz="4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" descr="http://www.irishjobs.ie/Logos/ECMWF-5713.gif">
              <a:extLst>
                <a:ext uri="{FF2B5EF4-FFF2-40B4-BE49-F238E27FC236}">
                  <a16:creationId xmlns:a16="http://schemas.microsoft.com/office/drawing/2014/main" id="{D300D7AB-19D9-4179-8FCF-D84DE2C43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1661939"/>
              <a:ext cx="1357312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CasellaDiTesto 40">
              <a:extLst>
                <a:ext uri="{FF2B5EF4-FFF2-40B4-BE49-F238E27FC236}">
                  <a16:creationId xmlns:a16="http://schemas.microsoft.com/office/drawing/2014/main" id="{1269FF6A-7D48-45A2-BC7F-F008A7CA1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8469" y="1680204"/>
              <a:ext cx="2149369" cy="523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Boundary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it-IT" altLang="it-IT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Conditions</a:t>
              </a:r>
              <a:endPara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it-IT" altLang="it-IT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(CTRL, ENS)</a:t>
              </a:r>
              <a:r>
                <a:rPr kumimoji="0" lang="it-IT" altLang="it-I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6" name="Gruppo 75">
            <a:extLst>
              <a:ext uri="{FF2B5EF4-FFF2-40B4-BE49-F238E27FC236}">
                <a16:creationId xmlns:a16="http://schemas.microsoft.com/office/drawing/2014/main" id="{6D9603BB-321A-4EE7-BD0A-032C54D257A6}"/>
              </a:ext>
            </a:extLst>
          </p:cNvPr>
          <p:cNvGrpSpPr>
            <a:grpSpLocks/>
          </p:cNvGrpSpPr>
          <p:nvPr/>
        </p:nvGrpSpPr>
        <p:grpSpPr bwMode="auto">
          <a:xfrm>
            <a:off x="5139401" y="2310570"/>
            <a:ext cx="2752626" cy="2929511"/>
            <a:chOff x="4367576" y="2585892"/>
            <a:chExt cx="2752452" cy="2931340"/>
          </a:xfrm>
        </p:grpSpPr>
        <p:pic>
          <p:nvPicPr>
            <p:cNvPr id="27" name="Immagine 7">
              <a:extLst>
                <a:ext uri="{FF2B5EF4-FFF2-40B4-BE49-F238E27FC236}">
                  <a16:creationId xmlns:a16="http://schemas.microsoft.com/office/drawing/2014/main" id="{5CBE024F-30BD-433D-A639-436AE55A9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40" b="9540"/>
            <a:stretch/>
          </p:blipFill>
          <p:spPr bwMode="auto">
            <a:xfrm>
              <a:off x="4716452" y="4077072"/>
              <a:ext cx="2403576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537CFA14-7E6A-4977-B3BA-1C44479A1188}"/>
                </a:ext>
              </a:extLst>
            </p:cNvPr>
            <p:cNvSpPr txBox="1"/>
            <p:nvPr/>
          </p:nvSpPr>
          <p:spPr>
            <a:xfrm>
              <a:off x="5509026" y="4942273"/>
              <a:ext cx="1499898" cy="3065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ICON-IT</a:t>
              </a:r>
            </a:p>
          </p:txBody>
        </p:sp>
        <p:sp>
          <p:nvSpPr>
            <p:cNvPr id="29" name="Line 17">
              <a:extLst>
                <a:ext uri="{FF2B5EF4-FFF2-40B4-BE49-F238E27FC236}">
                  <a16:creationId xmlns:a16="http://schemas.microsoft.com/office/drawing/2014/main" id="{FBADCFD3-4EE7-4434-86B1-67AE933239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7576" y="2585892"/>
              <a:ext cx="795350" cy="1378050"/>
            </a:xfrm>
            <a:prstGeom prst="line">
              <a:avLst/>
            </a:prstGeom>
            <a:noFill/>
            <a:ln w="57240" cap="sq">
              <a:solidFill>
                <a:srgbClr val="333399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" name="Immagine 56">
            <a:extLst>
              <a:ext uri="{FF2B5EF4-FFF2-40B4-BE49-F238E27FC236}">
                <a16:creationId xmlns:a16="http://schemas.microsoft.com/office/drawing/2014/main" id="{38B3E5D9-EF1C-48F5-80EE-21B5AB80F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6420"/>
          <a:stretch/>
        </p:blipFill>
        <p:spPr bwMode="auto">
          <a:xfrm>
            <a:off x="2713611" y="1276835"/>
            <a:ext cx="1582531" cy="102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16">
            <a:extLst>
              <a:ext uri="{FF2B5EF4-FFF2-40B4-BE49-F238E27FC236}">
                <a16:creationId xmlns:a16="http://schemas.microsoft.com/office/drawing/2014/main" id="{1D1FEEC2-796C-42E6-BD69-16E64F289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8994" y="1231184"/>
            <a:ext cx="917143" cy="1079387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1h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cycle</a:t>
            </a:r>
            <a:endParaRPr kumimoji="0" lang="it-IT" alt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40+1 m.</a:t>
            </a:r>
          </a:p>
        </p:txBody>
      </p:sp>
      <p:sp>
        <p:nvSpPr>
          <p:cNvPr id="32" name="CasellaDiTesto 51">
            <a:extLst>
              <a:ext uri="{FF2B5EF4-FFF2-40B4-BE49-F238E27FC236}">
                <a16:creationId xmlns:a16="http://schemas.microsoft.com/office/drawing/2014/main" id="{1AAB05FB-090A-4DF4-9251-E7F779B54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166" y="1510939"/>
            <a:ext cx="18730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800" b="1" i="0" u="none" strike="noStrike" kern="120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Box 39">
            <a:extLst>
              <a:ext uri="{FF2B5EF4-FFF2-40B4-BE49-F238E27FC236}">
                <a16:creationId xmlns:a16="http://schemas.microsoft.com/office/drawing/2014/main" id="{6EFB3DAC-A459-4287-B219-356D6F564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689" y="867313"/>
            <a:ext cx="3528553" cy="710055"/>
          </a:xfrm>
          <a:prstGeom prst="rect">
            <a:avLst/>
          </a:prstGeom>
          <a:noFill/>
          <a:ln w="9360" cap="sq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/>
            </a:pP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RAOB, PILOT, SYNOP, SHIP, BUOY, Wind Profilers,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Radars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AMDAR-AIREP, Mode-S, Meteosat AMV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non-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conventional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sfc</a:t>
            </a:r>
            <a:r>
              <a:rPr kumimoji="0" lang="it-IT" alt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obs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scatt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.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winds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, NOAA/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Metop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AMSUA/MHS and NPP ATMS</a:t>
            </a:r>
            <a:r>
              <a:rPr kumimoji="0" lang="it-IT" alt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radiances</a:t>
            </a:r>
            <a:endParaRPr kumimoji="0" lang="it-IT" altLang="it-IT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4" name="Line 21">
            <a:extLst>
              <a:ext uri="{FF2B5EF4-FFF2-40B4-BE49-F238E27FC236}">
                <a16:creationId xmlns:a16="http://schemas.microsoft.com/office/drawing/2014/main" id="{D07A82A8-5F8C-4CE3-A08D-7BFB06D9C1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3700" y="2381590"/>
            <a:ext cx="21516" cy="1324785"/>
          </a:xfrm>
          <a:prstGeom prst="line">
            <a:avLst/>
          </a:prstGeom>
          <a:noFill/>
          <a:ln w="57240" cap="sq">
            <a:solidFill>
              <a:srgbClr val="333399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F1BAF406-B19C-45EE-B868-ACE4B3810883}"/>
              </a:ext>
            </a:extLst>
          </p:cNvPr>
          <p:cNvCxnSpPr/>
          <p:nvPr/>
        </p:nvCxnSpPr>
        <p:spPr>
          <a:xfrm flipH="1">
            <a:off x="5410535" y="2083179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3B4D766B-E043-4D93-B8AF-D86857ACB592}"/>
              </a:ext>
            </a:extLst>
          </p:cNvPr>
          <p:cNvCxnSpPr/>
          <p:nvPr/>
        </p:nvCxnSpPr>
        <p:spPr>
          <a:xfrm flipH="1">
            <a:off x="5416707" y="1276835"/>
            <a:ext cx="499728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88F1FB5-6AEA-4C5D-BBEB-43E30934D2C8}"/>
              </a:ext>
            </a:extLst>
          </p:cNvPr>
          <p:cNvSpPr txBox="1"/>
          <p:nvPr/>
        </p:nvSpPr>
        <p:spPr>
          <a:xfrm>
            <a:off x="5910263" y="857186"/>
            <a:ext cx="100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Observations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Box 9">
            <a:extLst>
              <a:ext uri="{FF2B5EF4-FFF2-40B4-BE49-F238E27FC236}">
                <a16:creationId xmlns:a16="http://schemas.microsoft.com/office/drawing/2014/main" id="{A1177116-B2D7-4038-824D-9761B6917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243" y="4446438"/>
            <a:ext cx="2408815" cy="42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explicit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convection</a:t>
            </a: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9" name="Rettangolo 32">
            <a:extLst>
              <a:ext uri="{FF2B5EF4-FFF2-40B4-BE49-F238E27FC236}">
                <a16:creationId xmlns:a16="http://schemas.microsoft.com/office/drawing/2014/main" id="{0205BCBA-DC7D-4C3D-B014-53C195C48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050" y="3070663"/>
            <a:ext cx="3260780" cy="2812684"/>
          </a:xfrm>
          <a:prstGeom prst="rect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Box 3">
            <a:extLst>
              <a:ext uri="{FF2B5EF4-FFF2-40B4-BE49-F238E27FC236}">
                <a16:creationId xmlns:a16="http://schemas.microsoft.com/office/drawing/2014/main" id="{14A455E8-88D0-4ABC-8BE9-AC5813D0A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0694" y="4487003"/>
            <a:ext cx="755609" cy="833166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2.2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65 v.l.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20 m.</a:t>
            </a:r>
          </a:p>
        </p:txBody>
      </p:sp>
      <p:sp>
        <p:nvSpPr>
          <p:cNvPr id="41" name="Text Box 9">
            <a:extLst>
              <a:ext uri="{FF2B5EF4-FFF2-40B4-BE49-F238E27FC236}">
                <a16:creationId xmlns:a16="http://schemas.microsoft.com/office/drawing/2014/main" id="{8D7D21BF-E087-4924-B13B-5483E847C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039" y="5459123"/>
            <a:ext cx="2735808" cy="42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Ensemble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Prediction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</a:rPr>
              <a:t> System</a:t>
            </a:r>
          </a:p>
        </p:txBody>
      </p:sp>
      <p:grpSp>
        <p:nvGrpSpPr>
          <p:cNvPr id="42" name="Gruppo 75">
            <a:extLst>
              <a:ext uri="{FF2B5EF4-FFF2-40B4-BE49-F238E27FC236}">
                <a16:creationId xmlns:a16="http://schemas.microsoft.com/office/drawing/2014/main" id="{F359055B-A300-4700-B368-D22074437724}"/>
              </a:ext>
            </a:extLst>
          </p:cNvPr>
          <p:cNvGrpSpPr>
            <a:grpSpLocks/>
          </p:cNvGrpSpPr>
          <p:nvPr/>
        </p:nvGrpSpPr>
        <p:grpSpPr bwMode="auto">
          <a:xfrm>
            <a:off x="3239606" y="3264935"/>
            <a:ext cx="1800368" cy="999957"/>
            <a:chOff x="4716452" y="4077072"/>
            <a:chExt cx="2403576" cy="1440160"/>
          </a:xfrm>
        </p:grpSpPr>
        <p:pic>
          <p:nvPicPr>
            <p:cNvPr id="43" name="Immagine 7">
              <a:extLst>
                <a:ext uri="{FF2B5EF4-FFF2-40B4-BE49-F238E27FC236}">
                  <a16:creationId xmlns:a16="http://schemas.microsoft.com/office/drawing/2014/main" id="{6D111B1E-E2AF-4295-8174-F95D0B2B2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69" b="12469"/>
            <a:stretch/>
          </p:blipFill>
          <p:spPr bwMode="auto">
            <a:xfrm>
              <a:off x="4716452" y="4077072"/>
              <a:ext cx="2403576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78E651BA-FA32-4D28-BDC5-F3B681699582}"/>
                </a:ext>
              </a:extLst>
            </p:cNvPr>
            <p:cNvSpPr txBox="1"/>
            <p:nvPr/>
          </p:nvSpPr>
          <p:spPr>
            <a:xfrm>
              <a:off x="5070544" y="4796460"/>
              <a:ext cx="1793246" cy="4432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charset="0"/>
                  <a:ea typeface="+mn-ea"/>
                  <a:cs typeface="+mn-cs"/>
                </a:rPr>
                <a:t>ICON-IT EPS</a:t>
              </a:r>
            </a:p>
          </p:txBody>
        </p:sp>
      </p:grpSp>
      <p:sp>
        <p:nvSpPr>
          <p:cNvPr id="45" name="Line 17">
            <a:extLst>
              <a:ext uri="{FF2B5EF4-FFF2-40B4-BE49-F238E27FC236}">
                <a16:creationId xmlns:a16="http://schemas.microsoft.com/office/drawing/2014/main" id="{CC6BA977-1187-4DAD-B164-A28C31C5CF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83976" y="2406904"/>
            <a:ext cx="1608347" cy="825041"/>
          </a:xfrm>
          <a:prstGeom prst="line">
            <a:avLst/>
          </a:prstGeom>
          <a:noFill/>
          <a:ln w="57240" cap="sq">
            <a:solidFill>
              <a:srgbClr val="8FAAD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Line 17">
            <a:extLst>
              <a:ext uri="{FF2B5EF4-FFF2-40B4-BE49-F238E27FC236}">
                <a16:creationId xmlns:a16="http://schemas.microsoft.com/office/drawing/2014/main" id="{AB075FE0-76AF-4B64-825B-235DE432A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7956" y="2310570"/>
            <a:ext cx="16783" cy="953948"/>
          </a:xfrm>
          <a:prstGeom prst="line">
            <a:avLst/>
          </a:prstGeom>
          <a:noFill/>
          <a:ln w="57240" cap="sq">
            <a:solidFill>
              <a:srgbClr val="8FAAD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Box 18">
            <a:extLst>
              <a:ext uri="{FF2B5EF4-FFF2-40B4-BE49-F238E27FC236}">
                <a16:creationId xmlns:a16="http://schemas.microsoft.com/office/drawing/2014/main" id="{4383B127-381F-4A4B-BDC7-DE535C629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551" y="2401865"/>
            <a:ext cx="1295231" cy="40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6794" rIns="89988" bIns="46794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1pPr>
            <a:lvl2pPr>
              <a:spcBef>
                <a:spcPts val="5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3pPr>
            <a:lvl4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4pPr>
            <a:lvl5pPr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5pPr>
            <a:lvl6pPr marL="25146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6pPr>
            <a:lvl7pPr marL="29718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7pPr>
            <a:lvl8pPr marL="34290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8pPr>
            <a:lvl9pPr marL="3886200" indent="-228600" defTabSz="449263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>
                <a:solidFill>
                  <a:srgbClr val="000000"/>
                </a:solidFill>
                <a:latin typeface="Arial" panose="020B0604020202020204" pitchFamily="34" charset="0"/>
                <a:ea typeface="Source Han Sans CN Regular" charset="0"/>
                <a:cs typeface="Source Han Sans CN Regular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Ensemble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alt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8FAADC"/>
                </a:solidFill>
                <a:effectLst/>
                <a:uLnTx/>
                <a:uFillTx/>
                <a:latin typeface="Arial" panose="020B0604020202020204" pitchFamily="34" charset="0"/>
              </a:rPr>
              <a:t>Analysis</a:t>
            </a:r>
          </a:p>
        </p:txBody>
      </p:sp>
      <p:pic>
        <p:nvPicPr>
          <p:cNvPr id="48" name="Picture 31">
            <a:extLst>
              <a:ext uri="{FF2B5EF4-FFF2-40B4-BE49-F238E27FC236}">
                <a16:creationId xmlns:a16="http://schemas.microsoft.com/office/drawing/2014/main" id="{6727DA86-73F3-4240-973E-F27CC9F2E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 r="6250"/>
          <a:stretch>
            <a:fillRect/>
          </a:stretch>
        </p:blipFill>
        <p:spPr bwMode="auto">
          <a:xfrm>
            <a:off x="7788690" y="5041825"/>
            <a:ext cx="1705071" cy="9853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9" name="Text Box 30">
            <a:extLst>
              <a:ext uri="{FF2B5EF4-FFF2-40B4-BE49-F238E27FC236}">
                <a16:creationId xmlns:a16="http://schemas.microsoft.com/office/drawing/2014/main" id="{E0B6E6C4-B75D-4306-B145-E5575B8B3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543" y="5214639"/>
            <a:ext cx="1672811" cy="639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9840" rIns="90000" bIns="45000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NETTUNO-IT          1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‘,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 36 dir.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00-12 UTC  up </a:t>
            </a:r>
            <a:r>
              <a:rPr kumimoji="0" lang="it-IT" sz="12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</a:t>
            </a:r>
            <a:r>
              <a:rPr kumimoji="0" lang="it-IT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48h</a:t>
            </a:r>
          </a:p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AF007896-F0A3-48F8-99DD-99CC03A265E6}"/>
              </a:ext>
            </a:extLst>
          </p:cNvPr>
          <p:cNvSpPr txBox="1"/>
          <p:nvPr/>
        </p:nvSpPr>
        <p:spPr>
          <a:xfrm>
            <a:off x="2845517" y="4562508"/>
            <a:ext cx="2426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00-12 UTC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runs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 to 48h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C8221F36-1844-4822-9C56-63641C63F0F3}"/>
              </a:ext>
            </a:extLst>
          </p:cNvPr>
          <p:cNvSpPr txBox="1"/>
          <p:nvPr/>
        </p:nvSpPr>
        <p:spPr>
          <a:xfrm>
            <a:off x="5902458" y="3650868"/>
            <a:ext cx="3214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00-06-12-18 UTC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runs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 to 48h</a:t>
            </a:r>
          </a:p>
        </p:txBody>
      </p:sp>
      <p:sp>
        <p:nvSpPr>
          <p:cNvPr id="52" name="Text Box 2">
            <a:extLst>
              <a:ext uri="{FF2B5EF4-FFF2-40B4-BE49-F238E27FC236}">
                <a16:creationId xmlns:a16="http://schemas.microsoft.com/office/drawing/2014/main" id="{1F85E2B9-EA6E-448F-9ECE-9FB52AD59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3189" y="1603272"/>
            <a:ext cx="2712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LHN algorithm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087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7304" y="76812"/>
            <a:ext cx="8920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 verification and open issues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1268603" y="719781"/>
            <a:ext cx="907267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Feedback from CNMCA operational forecasters 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periodic objective verifications: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general well satisfied from ICON-IT performances during the year (Clouds, Precipitations, Temperature, etc.)</a:t>
            </a:r>
          </a:p>
        </p:txBody>
      </p:sp>
      <p:pic>
        <p:nvPicPr>
          <p:cNvPr id="9" name="Immagin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D3E665-DE8A-4A10-A84B-42548B69B9B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2FAF3AF-CDD3-4273-BF57-FA47F753FC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2434" y="3017779"/>
            <a:ext cx="4099744" cy="289393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B70170D-46BD-4D0A-A6A5-E66A6A7B38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740" y="3007465"/>
            <a:ext cx="4099744" cy="289393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2799883-46FC-44BC-89E7-9310EF9526C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3252" y="3017779"/>
            <a:ext cx="3738007" cy="28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952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7304" y="76812"/>
            <a:ext cx="8920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 verification and open issues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1268603" y="719781"/>
            <a:ext cx="90726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showed some missing cases of convective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systems, with intense precipitation observed (Summer 26)</a:t>
            </a:r>
          </a:p>
        </p:txBody>
      </p:sp>
      <p:pic>
        <p:nvPicPr>
          <p:cNvPr id="9" name="Immagin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D3E665-DE8A-4A10-A84B-42548B69B9B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6781B10-B9DE-4F8A-8AB1-6C588DDE1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5129" y="1881350"/>
            <a:ext cx="4096871" cy="352537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81AFBC6-78AB-426C-8000-CFE6AE6225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8257" y="1568825"/>
            <a:ext cx="4186519" cy="383789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B9878A6-93B1-4BA0-ACC6-5C83E141DD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5451"/>
            <a:ext cx="4383741" cy="3287805"/>
          </a:xfrm>
          <a:prstGeom prst="rect">
            <a:avLst/>
          </a:prstGeom>
        </p:spPr>
      </p:pic>
      <p:sp>
        <p:nvSpPr>
          <p:cNvPr id="27" name="Ovale 26">
            <a:extLst>
              <a:ext uri="{FF2B5EF4-FFF2-40B4-BE49-F238E27FC236}">
                <a16:creationId xmlns:a16="http://schemas.microsoft.com/office/drawing/2014/main" id="{9B005D72-60D4-4387-A611-1089E179C33B}"/>
              </a:ext>
            </a:extLst>
          </p:cNvPr>
          <p:cNvSpPr/>
          <p:nvPr/>
        </p:nvSpPr>
        <p:spPr>
          <a:xfrm rot="5400000">
            <a:off x="5791199" y="2004793"/>
            <a:ext cx="609600" cy="11121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185731E9-1B04-4512-99BE-7CD12CA8D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4941" y="4785183"/>
            <a:ext cx="568725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28/08/2026 – North Italy (Cremona)</a:t>
            </a:r>
          </a:p>
        </p:txBody>
      </p:sp>
      <p:sp>
        <p:nvSpPr>
          <p:cNvPr id="19" name="Text Box 2">
            <a:extLst>
              <a:ext uri="{FF2B5EF4-FFF2-40B4-BE49-F238E27FC236}">
                <a16:creationId xmlns:a16="http://schemas.microsoft.com/office/drawing/2014/main" id="{9EC018A4-99B4-4193-84A4-3481BB762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3218" y="5438327"/>
            <a:ext cx="275612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Gray zone active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5F08B17D-041D-40B1-8679-30A588AD3BCA}"/>
              </a:ext>
            </a:extLst>
          </p:cNvPr>
          <p:cNvSpPr/>
          <p:nvPr/>
        </p:nvSpPr>
        <p:spPr>
          <a:xfrm rot="5400000">
            <a:off x="8899839" y="2011333"/>
            <a:ext cx="609600" cy="11121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052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7304" y="76812"/>
            <a:ext cx="8920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 verification and open issues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D3E665-DE8A-4A10-A84B-42548B69B9B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6781B10-B9DE-4F8A-8AB1-6C588DDE1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5129" y="1881350"/>
            <a:ext cx="4096871" cy="352537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81AFBC6-78AB-426C-8000-CFE6AE6225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08257" y="1568825"/>
            <a:ext cx="4186519" cy="383789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B9878A6-93B1-4BA0-ACC6-5C83E141DD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5451"/>
            <a:ext cx="4383741" cy="3287805"/>
          </a:xfrm>
          <a:prstGeom prst="rect">
            <a:avLst/>
          </a:prstGeom>
        </p:spPr>
      </p:pic>
      <p:sp>
        <p:nvSpPr>
          <p:cNvPr id="27" name="Ovale 26">
            <a:extLst>
              <a:ext uri="{FF2B5EF4-FFF2-40B4-BE49-F238E27FC236}">
                <a16:creationId xmlns:a16="http://schemas.microsoft.com/office/drawing/2014/main" id="{9B005D72-60D4-4387-A611-1089E179C33B}"/>
              </a:ext>
            </a:extLst>
          </p:cNvPr>
          <p:cNvSpPr/>
          <p:nvPr/>
        </p:nvSpPr>
        <p:spPr>
          <a:xfrm rot="5400000">
            <a:off x="5791199" y="2004793"/>
            <a:ext cx="609600" cy="11121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185731E9-1B04-4512-99BE-7CD12CA8D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4941" y="4785183"/>
            <a:ext cx="568725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28/08/2026 – North Italy (Cremona)</a:t>
            </a:r>
          </a:p>
        </p:txBody>
      </p:sp>
      <p:sp>
        <p:nvSpPr>
          <p:cNvPr id="19" name="Text Box 2">
            <a:extLst>
              <a:ext uri="{FF2B5EF4-FFF2-40B4-BE49-F238E27FC236}">
                <a16:creationId xmlns:a16="http://schemas.microsoft.com/office/drawing/2014/main" id="{9EC018A4-99B4-4193-84A4-3481BB762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3218" y="5438327"/>
            <a:ext cx="275612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Gray zone active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5F08B17D-041D-40B1-8679-30A588AD3BCA}"/>
              </a:ext>
            </a:extLst>
          </p:cNvPr>
          <p:cNvSpPr/>
          <p:nvPr/>
        </p:nvSpPr>
        <p:spPr>
          <a:xfrm rot="5400000">
            <a:off x="8899839" y="2011333"/>
            <a:ext cx="609600" cy="11121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solidFill>
                  <a:srgbClr val="FF0000"/>
                </a:solidFill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4270CFF4-D6DD-4467-A040-C809200DE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301" y="4493784"/>
            <a:ext cx="10654456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seems to be not related with BC data, using only the shallow convection scheme brings sometimes improvements, but in a very limited range of cases -&gt;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 further investigation</a:t>
            </a: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53A30564-60F2-4651-BECA-D5B3C3FE5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603" y="719781"/>
            <a:ext cx="907267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showed some missing cases of convective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systems, with intense precipitation observed (Summer 26)</a:t>
            </a:r>
          </a:p>
        </p:txBody>
      </p:sp>
    </p:spTree>
    <p:extLst>
      <p:ext uri="{BB962C8B-B14F-4D97-AF65-F5344CB8AC3E}">
        <p14:creationId xmlns:p14="http://schemas.microsoft.com/office/powerpoint/2010/main" val="255647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7304" y="76812"/>
            <a:ext cx="8920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 verification and open issues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1357247" y="879248"/>
            <a:ext cx="907267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overall performances for ICON model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ICON-IT seems to underestimate WS10m, especially during  night hours</a:t>
            </a:r>
          </a:p>
        </p:txBody>
      </p:sp>
      <p:pic>
        <p:nvPicPr>
          <p:cNvPr id="9" name="Immagin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260414" y="3106780"/>
            <a:ext cx="4928983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cycle WS 10m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 (red)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ICON (orange)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IFS model  (blue)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 2026 (but it appears to be systematic over different seasons)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1907DA9-6600-4C75-86ED-369B20E1EE02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6878589-0590-416A-9B04-8C2B1F5DBB9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729" y="2357718"/>
            <a:ext cx="6211223" cy="3621034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F81A7EA7-2855-4B4F-A55B-EF120E0364B5}"/>
              </a:ext>
            </a:extLst>
          </p:cNvPr>
          <p:cNvCxnSpPr>
            <a:cxnSpLocks/>
          </p:cNvCxnSpPr>
          <p:nvPr/>
        </p:nvCxnSpPr>
        <p:spPr>
          <a:xfrm>
            <a:off x="6624917" y="4320988"/>
            <a:ext cx="0" cy="519953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05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AI/ML applications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E6AAAD7-FAEC-4956-8710-D0B45F7ABD6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asellaDiTesto 5">
            <a:extLst>
              <a:ext uri="{FF2B5EF4-FFF2-40B4-BE49-F238E27FC236}">
                <a16:creationId xmlns:a16="http://schemas.microsoft.com/office/drawing/2014/main" id="{20D054BB-B34C-4373-BF9D-49F864A2D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8571" y="837359"/>
            <a:ext cx="52456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EUMETNET - SRNWP-EPS project</a:t>
            </a:r>
          </a:p>
        </p:txBody>
      </p:sp>
      <p:sp>
        <p:nvSpPr>
          <p:cNvPr id="16" name="CasellaDiTesto 5">
            <a:extLst>
              <a:ext uri="{FF2B5EF4-FFF2-40B4-BE49-F238E27FC236}">
                <a16:creationId xmlns:a16="http://schemas.microsoft.com/office/drawing/2014/main" id="{50312D64-1CFC-4E06-A20A-35A2F224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897" y="1553697"/>
            <a:ext cx="629565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Adverse weather conditions forecasting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TS, FOG</a:t>
            </a:r>
          </a:p>
        </p:txBody>
      </p:sp>
      <p:pic>
        <p:nvPicPr>
          <p:cNvPr id="23" name="Google Shape;125;p1">
            <a:extLst>
              <a:ext uri="{FF2B5EF4-FFF2-40B4-BE49-F238E27FC236}">
                <a16:creationId xmlns:a16="http://schemas.microsoft.com/office/drawing/2014/main" id="{61A24D0D-9BB1-421C-9CDC-52A557F294E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82" y="3892995"/>
            <a:ext cx="1818707" cy="91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6;p1">
            <a:extLst>
              <a:ext uri="{FF2B5EF4-FFF2-40B4-BE49-F238E27FC236}">
                <a16:creationId xmlns:a16="http://schemas.microsoft.com/office/drawing/2014/main" id="{F8F2ADE9-2184-403E-BB62-3E96E2A31D1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77619"/>
          <a:stretch/>
        </p:blipFill>
        <p:spPr>
          <a:xfrm>
            <a:off x="469899" y="2803629"/>
            <a:ext cx="1117475" cy="11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24" descr="Immagine che contiene testo, disegno, schizzo, Arte bambini&#10;&#10;Descrizione generata automaticamente">
            <a:extLst>
              <a:ext uri="{FF2B5EF4-FFF2-40B4-BE49-F238E27FC236}">
                <a16:creationId xmlns:a16="http://schemas.microsoft.com/office/drawing/2014/main" id="{DE70C6CD-9CE4-42A1-A025-9279372C2B9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1220" t="14857" r="21899" b="16881"/>
          <a:stretch/>
        </p:blipFill>
        <p:spPr>
          <a:xfrm>
            <a:off x="7361606" y="981573"/>
            <a:ext cx="3199805" cy="2620800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2A8C12D0-BD73-43B0-B566-BAD8BA0FE01C}"/>
              </a:ext>
            </a:extLst>
          </p:cNvPr>
          <p:cNvSpPr/>
          <p:nvPr/>
        </p:nvSpPr>
        <p:spPr>
          <a:xfrm>
            <a:off x="2306537" y="2883593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use AI and ML techniques, (with incremental training) to enhance early detection of significant/extreme weather events, like TS and FOG.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 approach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 decision tree and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XGBoost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model with Numerical Weather Prediction data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 approach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Graph Neural Networks use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asellaDiTesto 5">
            <a:extLst>
              <a:ext uri="{FF2B5EF4-FFF2-40B4-BE49-F238E27FC236}">
                <a16:creationId xmlns:a16="http://schemas.microsoft.com/office/drawing/2014/main" id="{78A75A3B-0331-46A5-B20A-D0E75A764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5190" y="3937435"/>
            <a:ext cx="442361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ITAF EUMETNET coordinator: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LT. Col. Francesca MARCUCCI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CNMCA coordinator: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 Raffaele GOLINO</a:t>
            </a:r>
            <a:endParaRPr kumimoji="0" lang="en-US" altLang="it-IT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999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07304" y="76812"/>
            <a:ext cx="8920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 plans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1640347" y="905459"/>
            <a:ext cx="9072677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Data Assimilation system improvements ( further use of non conventional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GPS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strong interest in testing DA including geostationary sat data …)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AI/ML for post processing purposes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Tests for ICON @ 1km/500m (Italian area)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ITAF computational capabilities slight increment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4DDF88A-B9DC-4E35-A506-A3C7EBB363D1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66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 @ ITAF Met Service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E6AAAD7-FAEC-4956-8710-D0B45F7ABD6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asellaDiTesto 5">
            <a:extLst>
              <a:ext uri="{FF2B5EF4-FFF2-40B4-BE49-F238E27FC236}">
                <a16:creationId xmlns:a16="http://schemas.microsoft.com/office/drawing/2014/main" id="{50312D64-1CFC-4E06-A20A-35A2F224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225" y="797329"/>
            <a:ext cx="747264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YEARS 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the first 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 DA operational chain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@ Italian Air Force Met Service</a:t>
            </a:r>
          </a:p>
        </p:txBody>
      </p:sp>
      <p:pic>
        <p:nvPicPr>
          <p:cNvPr id="1028" name="Picture 4" descr="1: Flow chart illustrating ensemble Kalman filter algorithm | Download  Scientific Diagram">
            <a:extLst>
              <a:ext uri="{FF2B5EF4-FFF2-40B4-BE49-F238E27FC236}">
                <a16:creationId xmlns:a16="http://schemas.microsoft.com/office/drawing/2014/main" id="{8A4B67E8-7286-465B-BED3-22B1C1380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41" y="2414896"/>
            <a:ext cx="2336220" cy="344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91593BD-B2C3-4F75-A7BB-624D944CD1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805" y="3217937"/>
            <a:ext cx="1869500" cy="2885976"/>
          </a:xfrm>
          <a:prstGeom prst="rect">
            <a:avLst/>
          </a:prstGeom>
        </p:spPr>
      </p:pic>
      <p:sp>
        <p:nvSpPr>
          <p:cNvPr id="15" name="CasellaDiTesto 5">
            <a:extLst>
              <a:ext uri="{FF2B5EF4-FFF2-40B4-BE49-F238E27FC236}">
                <a16:creationId xmlns:a16="http://schemas.microsoft.com/office/drawing/2014/main" id="{3786DB09-8164-4FBD-B9F2-4846259F5208}"/>
              </a:ext>
            </a:extLst>
          </p:cNvPr>
          <p:cNvSpPr txBox="1">
            <a:spLocks noChangeArrowheads="1"/>
          </p:cNvSpPr>
          <p:nvPr/>
        </p:nvSpPr>
        <p:spPr bwMode="auto">
          <a:xfrm rot="19325323">
            <a:off x="159739" y="856875"/>
            <a:ext cx="2765646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 SLIDE</a:t>
            </a:r>
            <a:endParaRPr kumimoji="0" lang="en-US" altLang="it-IT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Ensemble Kalman Filter for Hourly Streamflow Forecasting in Huaynamota  River, Nayarit, México">
            <a:extLst>
              <a:ext uri="{FF2B5EF4-FFF2-40B4-BE49-F238E27FC236}">
                <a16:creationId xmlns:a16="http://schemas.microsoft.com/office/drawing/2014/main" id="{E0317C02-0788-44AD-8E04-3EE8034F2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55" y="3334871"/>
            <a:ext cx="2636852" cy="19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827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bato\Documents\aeronautica\Corso_professionale\4)faseAM\tesina\tesi_latex\imma\meteo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17" y="34290"/>
            <a:ext cx="1656283" cy="1634490"/>
          </a:xfrm>
          <a:prstGeom prst="rect">
            <a:avLst/>
          </a:prstGeom>
          <a:noFill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" y="6103913"/>
            <a:ext cx="3289560" cy="7489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187" y="5861392"/>
            <a:ext cx="779813" cy="99142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5221" y="-2425"/>
            <a:ext cx="8023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 @ ITAF Met Service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magine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4" y="6367"/>
            <a:ext cx="1242060" cy="165290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E6AAAD7-FAEC-4956-8710-D0B45F7ABD68}"/>
              </a:ext>
            </a:extLst>
          </p:cNvPr>
          <p:cNvSpPr txBox="1"/>
          <p:nvPr/>
        </p:nvSpPr>
        <p:spPr>
          <a:xfrm>
            <a:off x="4064934" y="6293697"/>
            <a:ext cx="53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COSMO GM-2026,  14-18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Rome,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Italy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asellaDiTesto 5">
            <a:extLst>
              <a:ext uri="{FF2B5EF4-FFF2-40B4-BE49-F238E27FC236}">
                <a16:creationId xmlns:a16="http://schemas.microsoft.com/office/drawing/2014/main" id="{50312D64-1CFC-4E06-A20A-35A2F224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225" y="797329"/>
            <a:ext cx="747264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YEARS 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the first 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LETKF DA operational chain</a:t>
            </a: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@ Italian Air Force Met Service</a:t>
            </a:r>
          </a:p>
        </p:txBody>
      </p:sp>
      <p:pic>
        <p:nvPicPr>
          <p:cNvPr id="1028" name="Picture 4" descr="1: Flow chart illustrating ensemble Kalman filter algorithm | Download  Scientific Diagram">
            <a:extLst>
              <a:ext uri="{FF2B5EF4-FFF2-40B4-BE49-F238E27FC236}">
                <a16:creationId xmlns:a16="http://schemas.microsoft.com/office/drawing/2014/main" id="{8A4B67E8-7286-465B-BED3-22B1C1380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41" y="2414896"/>
            <a:ext cx="2336220" cy="344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sellaDiTesto 5">
            <a:extLst>
              <a:ext uri="{FF2B5EF4-FFF2-40B4-BE49-F238E27FC236}">
                <a16:creationId xmlns:a16="http://schemas.microsoft.com/office/drawing/2014/main" id="{D9CFC3CC-9139-40EA-8D67-988EF3E12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183" y="1835546"/>
            <a:ext cx="45110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THANKS TO:</a:t>
            </a:r>
            <a:endParaRPr kumimoji="0" lang="en-US" altLang="it-I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 descr="smiling face with sunglasses Emoji 😎 (U+1F60E)">
            <a:extLst>
              <a:ext uri="{FF2B5EF4-FFF2-40B4-BE49-F238E27FC236}">
                <a16:creationId xmlns:a16="http://schemas.microsoft.com/office/drawing/2014/main" id="{3521ECC2-6CAD-4225-B18A-FC38648DC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51801" y="1428991"/>
            <a:ext cx="991421" cy="99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91593BD-B2C3-4F75-A7BB-624D944CD1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0805" y="3217937"/>
            <a:ext cx="1869500" cy="2885976"/>
          </a:xfrm>
          <a:prstGeom prst="rect">
            <a:avLst/>
          </a:prstGeom>
        </p:spPr>
      </p:pic>
      <p:sp>
        <p:nvSpPr>
          <p:cNvPr id="15" name="CasellaDiTesto 5">
            <a:extLst>
              <a:ext uri="{FF2B5EF4-FFF2-40B4-BE49-F238E27FC236}">
                <a16:creationId xmlns:a16="http://schemas.microsoft.com/office/drawing/2014/main" id="{3786DB09-8164-4FBD-B9F2-4846259F5208}"/>
              </a:ext>
            </a:extLst>
          </p:cNvPr>
          <p:cNvSpPr txBox="1">
            <a:spLocks noChangeArrowheads="1"/>
          </p:cNvSpPr>
          <p:nvPr/>
        </p:nvSpPr>
        <p:spPr bwMode="auto">
          <a:xfrm rot="19325323">
            <a:off x="159739" y="856875"/>
            <a:ext cx="2765646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 SLIDE</a:t>
            </a:r>
            <a:endParaRPr kumimoji="0" lang="en-US" altLang="it-IT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B3814D3-BBF1-44EC-95DB-BF4C1ECD0E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723" y="2460852"/>
            <a:ext cx="3400780" cy="191293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37E7670-D7AA-4C5C-9706-7692D73832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383" y="4446494"/>
            <a:ext cx="2770805" cy="184720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053CFA3-4AA6-42FD-9C60-C812FB1FB4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00" y="2632028"/>
            <a:ext cx="2001560" cy="3225048"/>
          </a:xfrm>
          <a:prstGeom prst="rect">
            <a:avLst/>
          </a:prstGeom>
        </p:spPr>
      </p:pic>
      <p:pic>
        <p:nvPicPr>
          <p:cNvPr id="1026" name="Picture 2" descr="Ensemble Kalman Filter for Hourly Streamflow Forecasting in Huaynamota  River, Nayarit, México">
            <a:extLst>
              <a:ext uri="{FF2B5EF4-FFF2-40B4-BE49-F238E27FC236}">
                <a16:creationId xmlns:a16="http://schemas.microsoft.com/office/drawing/2014/main" id="{E0317C02-0788-44AD-8E04-3EE8034F2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55" y="3334871"/>
            <a:ext cx="2636852" cy="19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3BE4E30-723F-4C8F-8BF9-AE683323C8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69" y="2845318"/>
            <a:ext cx="2083351" cy="237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39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28343" y="908720"/>
            <a:ext cx="4896544" cy="460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altLang="it-IT" sz="2667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News about</a:t>
            </a:r>
          </a:p>
          <a:p>
            <a:pPr marL="836075" lvl="1" indent="-457200">
              <a:buFont typeface="Wingdings" panose="05000000000000000000" pitchFamily="2" charset="2"/>
              <a:buChar char="ü"/>
            </a:pPr>
            <a:r>
              <a:rPr lang="en-GB" altLang="it-IT" sz="2667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Operations</a:t>
            </a:r>
          </a:p>
          <a:p>
            <a:pPr marL="836075" lvl="1" indent="-457200">
              <a:buFont typeface="Wingdings" panose="05000000000000000000" pitchFamily="2" charset="2"/>
              <a:buChar char="ü"/>
            </a:pPr>
            <a:r>
              <a:rPr lang="en-GB" altLang="it-IT" sz="2667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and development</a:t>
            </a:r>
          </a:p>
          <a:p>
            <a:pPr marL="836075" lvl="1" indent="-457200">
              <a:buFont typeface="Wingdings" panose="05000000000000000000" pitchFamily="2" charset="2"/>
              <a:buChar char="ü"/>
            </a:pPr>
            <a:r>
              <a:rPr lang="en-GB" altLang="it-IT" sz="2667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 collaborations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altLang="it-IT" sz="2667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Insight into</a:t>
            </a:r>
          </a:p>
          <a:p>
            <a:pPr marL="836075" lvl="1" indent="-457200">
              <a:buFont typeface="Wingdings" panose="05000000000000000000" pitchFamily="2" charset="2"/>
              <a:buChar char="ü"/>
            </a:pPr>
            <a:r>
              <a:rPr lang="en-GB" altLang="it-IT" sz="2667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 ahead of the national partnership</a:t>
            </a:r>
          </a:p>
          <a:p>
            <a:pPr marL="836075" lvl="1" indent="-457200">
              <a:buFont typeface="Wingdings" panose="05000000000000000000" pitchFamily="2" charset="2"/>
              <a:buChar char="ü"/>
            </a:pPr>
            <a:r>
              <a:rPr lang="en-GB" altLang="it-IT" sz="2667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in COSMO activities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altLang="it-IT" sz="2667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endParaRPr lang="it-IT" sz="26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olo 10">
            <a:extLst>
              <a:ext uri="{FF2B5EF4-FFF2-40B4-BE49-F238E27FC236}">
                <a16:creationId xmlns:a16="http://schemas.microsoft.com/office/drawing/2014/main" id="{13D92539-A7EC-1DC0-6809-0C6191FA867A}"/>
              </a:ext>
            </a:extLst>
          </p:cNvPr>
          <p:cNvSpPr txBox="1">
            <a:spLocks/>
          </p:cNvSpPr>
          <p:nvPr/>
        </p:nvSpPr>
        <p:spPr>
          <a:xfrm>
            <a:off x="0" y="13722"/>
            <a:ext cx="12192000" cy="864000"/>
          </a:xfrm>
          <a:prstGeom prst="rect">
            <a:avLst/>
          </a:prstGeom>
        </p:spPr>
        <p:txBody>
          <a:bodyPr/>
          <a:lstStyle>
            <a:lvl1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 pitchFamily="34" charset="0"/>
              </a:defRPr>
            </a:lvl1pPr>
            <a:lvl2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2pPr>
            <a:lvl3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3pPr>
            <a:lvl4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4pPr>
            <a:lvl5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5pPr>
            <a:lvl6pPr marL="311814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598722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885631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172541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r>
              <a:rPr lang="it-IT" sz="4000" b="1" kern="12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Unicode MS" pitchFamily="34" charset="-128"/>
                <a:cs typeface="Calibri" panose="020F0502020204030204" pitchFamily="34" charset="0"/>
                <a:sym typeface="Gill Sans"/>
              </a:rPr>
              <a:t>National Report - ITALY</a:t>
            </a:r>
            <a:endParaRPr lang="it-IT" sz="3733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Unicode MS" pitchFamily="34" charset="-128"/>
              <a:cs typeface="Calibri" panose="020F0502020204030204" pitchFamily="34" charset="0"/>
              <a:sym typeface="Gill Sans"/>
            </a:endParaRPr>
          </a:p>
          <a:p>
            <a:endParaRPr lang="it-IT" sz="3733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Unicode MS" pitchFamily="34" charset="-128"/>
              <a:cs typeface="Arial Unicode MS" pitchFamily="34" charset="-128"/>
              <a:sym typeface="Gill Sans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5DC347C-BBF2-275D-1605-F1533C9775FC}"/>
              </a:ext>
            </a:extLst>
          </p:cNvPr>
          <p:cNvSpPr txBox="1"/>
          <p:nvPr/>
        </p:nvSpPr>
        <p:spPr>
          <a:xfrm>
            <a:off x="3638201" y="4983559"/>
            <a:ext cx="8434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002060"/>
                </a:solidFill>
                <a:latin typeface="Calibri corpo"/>
                <a:ea typeface="+mn-ea"/>
                <a:cs typeface="+mn-cs"/>
              </a:rPr>
              <a:t>the “Italian COSMO family”</a:t>
            </a:r>
            <a:endParaRPr lang="it-IT" sz="1600" i="1" dirty="0">
              <a:solidFill>
                <a:srgbClr val="002060"/>
              </a:solidFill>
              <a:latin typeface="Calibri corpo"/>
              <a:ea typeface="+mn-ea"/>
              <a:cs typeface="+mn-cs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9F46FE9-2286-D7AA-CB3B-CC3051AC97D4}"/>
              </a:ext>
            </a:extLst>
          </p:cNvPr>
          <p:cNvGrpSpPr/>
          <p:nvPr/>
        </p:nvGrpSpPr>
        <p:grpSpPr>
          <a:xfrm>
            <a:off x="3638202" y="5496044"/>
            <a:ext cx="8434462" cy="926296"/>
            <a:chOff x="3638202" y="5496044"/>
            <a:chExt cx="8434462" cy="926296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C24360ED-D78B-60AD-B6E9-CA9562B61FC9}"/>
                </a:ext>
              </a:extLst>
            </p:cNvPr>
            <p:cNvGrpSpPr/>
            <p:nvPr/>
          </p:nvGrpSpPr>
          <p:grpSpPr>
            <a:xfrm>
              <a:off x="3638202" y="5496044"/>
              <a:ext cx="7415795" cy="926296"/>
              <a:chOff x="4448525" y="980728"/>
              <a:chExt cx="7415795" cy="926296"/>
            </a:xfrm>
          </p:grpSpPr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908A293D-83BC-336A-1ED3-32B470459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67416" y="992496"/>
                <a:ext cx="6296904" cy="914528"/>
              </a:xfrm>
              <a:prstGeom prst="rect">
                <a:avLst/>
              </a:prstGeom>
            </p:spPr>
          </p:pic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F492DB87-C666-3FBB-9BD6-37ECE6932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48525" y="980728"/>
                <a:ext cx="1038370" cy="914528"/>
              </a:xfrm>
              <a:prstGeom prst="rect">
                <a:avLst/>
              </a:prstGeom>
            </p:spPr>
          </p:pic>
        </p:grpSp>
        <p:pic>
          <p:nvPicPr>
            <p:cNvPr id="14" name="Immagine 13" descr="Immagine che contiene testo, Carattere, logo, Blu elettrico&#10;&#10;Il contenuto generato dall'IA potrebbe non essere corretto.">
              <a:extLst>
                <a:ext uri="{FF2B5EF4-FFF2-40B4-BE49-F238E27FC236}">
                  <a16:creationId xmlns:a16="http://schemas.microsoft.com/office/drawing/2014/main" id="{EBF8D62E-1090-DEFF-5131-5E936680B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81926" y="5500402"/>
              <a:ext cx="990738" cy="905001"/>
            </a:xfrm>
            <a:prstGeom prst="rect">
              <a:avLst/>
            </a:prstGeom>
          </p:spPr>
        </p:pic>
      </p:grp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F86054F3-9352-5065-DB75-6283AC7F5413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233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A8D1A24B-DF51-7B4F-A172-903E8227B714}"/>
              </a:ext>
            </a:extLst>
          </p:cNvPr>
          <p:cNvSpPr/>
          <p:nvPr/>
        </p:nvSpPr>
        <p:spPr>
          <a:xfrm>
            <a:off x="120365" y="116632"/>
            <a:ext cx="2157261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3E16996-ACFD-6EF3-CD3D-69CD1813EF5B}"/>
              </a:ext>
            </a:extLst>
          </p:cNvPr>
          <p:cNvSpPr/>
          <p:nvPr/>
        </p:nvSpPr>
        <p:spPr>
          <a:xfrm>
            <a:off x="3359695" y="115200"/>
            <a:ext cx="4256985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E24D3FD-B600-CF40-B5A1-3CA9061E1C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49" y="1750877"/>
            <a:ext cx="5966660" cy="335624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E0C3CC5-0A37-3FFE-5387-44C9CBD46EAC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8" y="1751079"/>
            <a:ext cx="5965200" cy="3355425"/>
          </a:xfrm>
          <a:prstGeom prst="rect">
            <a:avLst/>
          </a:prstGeom>
        </p:spPr>
      </p:pic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22CDD448-48D3-4929-28A1-193D705B8F4C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160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27B7-452E-E199-8A74-16604341E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46BD1EB-BAA6-D2D7-D3E6-87A05702072F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9223AA9-7D4D-4528-9BE8-FEDB64E78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00C8AA8-5A37-7306-F95C-36DBB0026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2545D8B0-AD3F-E65B-846C-0B7F8A7FFBF2}"/>
              </a:ext>
            </a:extLst>
          </p:cNvPr>
          <p:cNvSpPr/>
          <p:nvPr/>
        </p:nvSpPr>
        <p:spPr>
          <a:xfrm>
            <a:off x="120365" y="116632"/>
            <a:ext cx="2157261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AAE5A90-A772-0DE4-9116-80446569DC5C}"/>
              </a:ext>
            </a:extLst>
          </p:cNvPr>
          <p:cNvSpPr/>
          <p:nvPr/>
        </p:nvSpPr>
        <p:spPr>
          <a:xfrm>
            <a:off x="3359695" y="115200"/>
            <a:ext cx="4256985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64F353B-12AE-11D5-73F8-9B6F7254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49" y="1750877"/>
            <a:ext cx="5966659" cy="335624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B98365D-576A-E858-A0A8-267A7BE8D47C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8" y="1751079"/>
            <a:ext cx="5965199" cy="3355425"/>
          </a:xfrm>
          <a:prstGeom prst="rect">
            <a:avLst/>
          </a:prstGeom>
        </p:spPr>
      </p:pic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23585765-4484-9C3F-4EC0-BFCE8B4E9882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857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E7C631D7-DFB2-F2B7-3ACF-077EA80F3785}"/>
              </a:ext>
            </a:extLst>
          </p:cNvPr>
          <p:cNvSpPr/>
          <p:nvPr/>
        </p:nvSpPr>
        <p:spPr>
          <a:xfrm>
            <a:off x="120365" y="116632"/>
            <a:ext cx="317686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EB485FB-A333-0DAD-65AE-7033C4DFC6DC}"/>
              </a:ext>
            </a:extLst>
          </p:cNvPr>
          <p:cNvSpPr/>
          <p:nvPr/>
        </p:nvSpPr>
        <p:spPr>
          <a:xfrm>
            <a:off x="4439816" y="115200"/>
            <a:ext cx="317686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D056066E-EE69-90D7-EEB0-5A5B5437FD90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EEBE666-F6B7-7921-E234-6E45C7E96E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49" y="1750877"/>
            <a:ext cx="5966659" cy="335624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AD67DA6-E525-BDBF-C08F-E26477EE7946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8" y="1751079"/>
            <a:ext cx="5965199" cy="33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22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B08EED82-C615-4767-F1B2-F012CE80FA04}"/>
              </a:ext>
            </a:extLst>
          </p:cNvPr>
          <p:cNvSpPr/>
          <p:nvPr/>
        </p:nvSpPr>
        <p:spPr>
          <a:xfrm>
            <a:off x="120365" y="116632"/>
            <a:ext cx="424744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ABFA7CC-D478-86C2-C6F9-071B14FAFF3D}"/>
              </a:ext>
            </a:extLst>
          </p:cNvPr>
          <p:cNvSpPr/>
          <p:nvPr/>
        </p:nvSpPr>
        <p:spPr>
          <a:xfrm>
            <a:off x="5447928" y="115200"/>
            <a:ext cx="2168752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1A33CBB1-2163-8E6E-9EE7-803E7C312875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884BC13-158E-2CC4-4393-276886347B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49" y="1750877"/>
            <a:ext cx="5966658" cy="335624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BAB8410-4F0A-3604-1B5D-CC76080DB9AA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8" y="1751079"/>
            <a:ext cx="5965198" cy="33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23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F08BB-1FBF-61D0-F331-5995A0A29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32B33BF5-F15F-5F4A-6D0D-D78546E486DC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B114E966-8EED-78ED-A80F-1264E3FEC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2C330B4C-02C5-F088-5FB3-6C1318B61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6AB1D9E9-EF33-2922-1C27-2C08648416F9}"/>
              </a:ext>
            </a:extLst>
          </p:cNvPr>
          <p:cNvSpPr/>
          <p:nvPr/>
        </p:nvSpPr>
        <p:spPr>
          <a:xfrm>
            <a:off x="120365" y="116632"/>
            <a:ext cx="424744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2E6158A-7273-23D1-E519-E88AC31EF8B6}"/>
              </a:ext>
            </a:extLst>
          </p:cNvPr>
          <p:cNvSpPr/>
          <p:nvPr/>
        </p:nvSpPr>
        <p:spPr>
          <a:xfrm>
            <a:off x="5447928" y="115200"/>
            <a:ext cx="2168752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6027729B-EA1D-0E07-D232-7277E8F63E82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5F88897-5002-72F6-31FD-716CE24887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49" y="1750877"/>
            <a:ext cx="5966658" cy="335624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2A38CC3-2A6F-ACDB-5494-D21FD97266E0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8" y="1751079"/>
            <a:ext cx="5965198" cy="33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57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08A2CCEB-EC9E-5A8F-68FC-ED34CCDB5B3E}"/>
              </a:ext>
            </a:extLst>
          </p:cNvPr>
          <p:cNvSpPr/>
          <p:nvPr/>
        </p:nvSpPr>
        <p:spPr>
          <a:xfrm>
            <a:off x="120365" y="116632"/>
            <a:ext cx="1038370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B80FB6-D3F1-1E8C-21E1-06425AD61A1F}"/>
              </a:ext>
            </a:extLst>
          </p:cNvPr>
          <p:cNvSpPr/>
          <p:nvPr/>
        </p:nvSpPr>
        <p:spPr>
          <a:xfrm>
            <a:off x="2279576" y="115200"/>
            <a:ext cx="533710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3730D02D-1AEA-3D89-6629-A3358C11474E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50976AE-D3AA-1F3E-8B93-4C2AB05B2477}"/>
              </a:ext>
            </a:extLst>
          </p:cNvPr>
          <p:cNvSpPr txBox="1"/>
          <p:nvPr/>
        </p:nvSpPr>
        <p:spPr>
          <a:xfrm>
            <a:off x="83315" y="4647907"/>
            <a:ext cx="1161624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Cinquegrana D., Bucchignani E., Montesarchio M., Zollo A.L., </a:t>
            </a:r>
            <a:r>
              <a:rPr lang="en-GB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The impact of grid resolution, turbulence schemes and soil initialization over performances of ICON model with TERRA-URB at </a:t>
            </a:r>
            <a:r>
              <a:rPr lang="en-GB" sz="16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hectometric</a:t>
            </a:r>
            <a:r>
              <a:rPr lang="en-GB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scale. </a:t>
            </a:r>
            <a:r>
              <a:rPr lang="en-GB" sz="1600" i="1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Meteorol</a:t>
            </a:r>
            <a:r>
              <a:rPr lang="en-GB" sz="1600" i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 Atmos. Phys. </a:t>
            </a:r>
            <a:r>
              <a:rPr lang="it-IT" sz="16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2026,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 138, 3. 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  <a:hlinkClick r:id="rId4"/>
              </a:rPr>
              <a:t>https://doi.org/10.1007/s00703-025-01103-w</a:t>
            </a:r>
            <a:endParaRPr lang="it-IT" sz="16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Cinquegrana D., Bucchignani E. Machine Learning </a:t>
            </a:r>
            <a:r>
              <a:rPr lang="it-IT" sz="16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as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a Lens on NWP ICON </a:t>
            </a:r>
            <a:r>
              <a:rPr lang="it-IT" sz="16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Configurations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16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Validation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over Southern Italy in Winter 2022–2023—Part I: </a:t>
            </a:r>
            <a:r>
              <a:rPr lang="en-NZ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Empirical Orthogonal Functions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 </a:t>
            </a:r>
            <a:r>
              <a:rPr lang="it-IT" sz="1600" i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Atmosphere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 </a:t>
            </a:r>
            <a:r>
              <a:rPr lang="it-IT" sz="16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2026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 </a:t>
            </a:r>
            <a:r>
              <a:rPr lang="it-IT" sz="1600" i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17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132. </a:t>
            </a:r>
            <a:r>
              <a:rPr lang="it-IT" sz="1600" dirty="0">
                <a:solidFill>
                  <a:prstClr val="black"/>
                </a:solidFill>
                <a:latin typeface="Calibri"/>
                <a:ea typeface="+mn-ea"/>
                <a:cs typeface="+mn-cs"/>
                <a:hlinkClick r:id="rId5"/>
              </a:rPr>
              <a:t>https://doi.org/10.3390/atmos17020132</a:t>
            </a:r>
            <a:endParaRPr lang="it-IT" sz="16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‘</a:t>
            </a:r>
            <a:r>
              <a:rPr lang="en-US" sz="1800" i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Highly Resolved Numerical Models in Regional Weather Forecasting</a:t>
            </a: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’, a Joint Special </a:t>
            </a:r>
            <a:r>
              <a:rPr lang="en-T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Issue</a:t>
            </a: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of </a:t>
            </a:r>
            <a:r>
              <a:rPr lang="it-IT" sz="1800" b="1" i="1" dirty="0">
                <a:solidFill>
                  <a:prstClr val="black"/>
                </a:solidFill>
                <a:latin typeface="Calibri"/>
                <a:ea typeface="+mn-ea"/>
                <a:cs typeface="+mn-cs"/>
                <a:hlinkClick r:id="rId6"/>
              </a:rPr>
              <a:t>Atmosphere</a:t>
            </a: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 (ISSN 2073-4433) and </a:t>
            </a:r>
            <a:r>
              <a:rPr lang="it-IT" sz="1800" b="1" i="1" dirty="0">
                <a:solidFill>
                  <a:prstClr val="black"/>
                </a:solidFill>
                <a:latin typeface="Calibri"/>
                <a:ea typeface="+mn-ea"/>
                <a:cs typeface="+mn-cs"/>
                <a:hlinkClick r:id="rId7"/>
              </a:rPr>
              <a:t>Meteorology</a:t>
            </a: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 (ISSN 2674-0494). Guest Editors:  D. Cinquegrana, A. Ricchi,  E. </a:t>
            </a:r>
            <a:r>
              <a:rPr lang="it-IT" sz="18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Bucchignani</a:t>
            </a:r>
            <a:r>
              <a:rPr lang="it-IT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5F79051-9943-9493-62B5-72919FFF0CF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7350" y="1224884"/>
            <a:ext cx="5966656" cy="3356244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A65C11D-6392-F24C-9FC8-48BEE1F98C42}"/>
              </a:ext>
            </a:extLst>
          </p:cNvPr>
          <p:cNvPicPr>
            <a:picLocks/>
          </p:cNvPicPr>
          <p:nvPr/>
        </p:nvPicPr>
        <p:blipFill>
          <a:blip r:embed="rId9"/>
          <a:srcRect/>
          <a:stretch/>
        </p:blipFill>
        <p:spPr>
          <a:xfrm>
            <a:off x="6207359" y="1225086"/>
            <a:ext cx="5965196" cy="33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91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D1631C79-739B-72E5-8A67-B926F8039126}"/>
              </a:ext>
            </a:extLst>
          </p:cNvPr>
          <p:cNvSpPr/>
          <p:nvPr/>
        </p:nvSpPr>
        <p:spPr>
          <a:xfrm>
            <a:off x="120364" y="116632"/>
            <a:ext cx="5255555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948246D-12CF-7247-E889-69A5237F135C}"/>
              </a:ext>
            </a:extLst>
          </p:cNvPr>
          <p:cNvSpPr/>
          <p:nvPr/>
        </p:nvSpPr>
        <p:spPr>
          <a:xfrm>
            <a:off x="6456040" y="115200"/>
            <a:ext cx="1160640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65212525-BD5D-D843-63E1-04E4D1A7C72F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9448E44-882B-83DB-369C-973E7E8DC8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50" y="1750877"/>
            <a:ext cx="5966656" cy="33562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8CAF4B0-5031-C449-D48F-9F2C54EE1EFF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9" y="1751079"/>
            <a:ext cx="5965196" cy="33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46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02E38C0-09AA-7213-068D-26202F6F0C96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780A471-7C35-7F5F-F3C8-DA9E0D843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D8B6EC2-456B-1AED-5691-FEFE6A48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1ACC6620-F0EE-A20D-8B0D-05F9B55591D2}"/>
              </a:ext>
            </a:extLst>
          </p:cNvPr>
          <p:cNvSpPr/>
          <p:nvPr/>
        </p:nvSpPr>
        <p:spPr>
          <a:xfrm>
            <a:off x="136130" y="116632"/>
            <a:ext cx="629690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E35C6EE6-06C6-4B8C-E3AA-81000A4F94D9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B6251F0-B57E-0E30-45A7-579C4B4FD1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350" y="1750877"/>
            <a:ext cx="5966656" cy="335624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F4DB714-5CDC-3853-425B-82F28DA193A4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6207359" y="1751079"/>
            <a:ext cx="5965196" cy="33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14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9396-A61A-3AD2-9A88-7857795B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DE393BF2-388B-0E99-A35A-0AD325B13954}"/>
              </a:ext>
            </a:extLst>
          </p:cNvPr>
          <p:cNvGrpSpPr/>
          <p:nvPr/>
        </p:nvGrpSpPr>
        <p:grpSpPr>
          <a:xfrm>
            <a:off x="120365" y="116632"/>
            <a:ext cx="7415795" cy="926296"/>
            <a:chOff x="4448525" y="980728"/>
            <a:chExt cx="7415795" cy="926296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3AE376DC-5E27-C3A4-BB82-175BC6CC0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416" y="992496"/>
              <a:ext cx="6296904" cy="91452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737A8EA4-0BC4-71D3-72FD-708AEF863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8525" y="980728"/>
              <a:ext cx="1038370" cy="914528"/>
            </a:xfrm>
            <a:prstGeom prst="rect">
              <a:avLst/>
            </a:prstGeom>
          </p:spPr>
        </p:pic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F5B61AA1-AFFB-DC35-F2F5-C73BE6235982}"/>
              </a:ext>
            </a:extLst>
          </p:cNvPr>
          <p:cNvSpPr/>
          <p:nvPr/>
        </p:nvSpPr>
        <p:spPr>
          <a:xfrm>
            <a:off x="136130" y="116632"/>
            <a:ext cx="629690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0C8F6C5C-D3B8-43A5-B7F6-3A3E1EE9892D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BE3513D-6AA7-9503-58AD-2746F3D3C1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44521" y="1412776"/>
            <a:ext cx="8702957" cy="489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08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73E2-98C3-BE8E-30BF-322686D3E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43BF059C-23B7-1ABA-20B4-0D58A06F2AB1}"/>
              </a:ext>
            </a:extLst>
          </p:cNvPr>
          <p:cNvSpPr/>
          <p:nvPr/>
        </p:nvSpPr>
        <p:spPr>
          <a:xfrm>
            <a:off x="136130" y="116632"/>
            <a:ext cx="6296904" cy="926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 descr="Immagine che contiene testo, Carattere, log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C3BD001F-4D5B-89DB-6146-D9A3E7BBF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050" y="127264"/>
            <a:ext cx="990738" cy="905001"/>
          </a:xfrm>
          <a:prstGeom prst="rect">
            <a:avLst/>
          </a:prstGeom>
        </p:spPr>
      </p:pic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E34F40D8-0D49-71E0-F72D-5E6CC9708184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098A90B-6E30-BC15-96CE-9A5012F103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120" y="1750877"/>
            <a:ext cx="5909116" cy="335624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75BCC3E-7084-9662-CB25-23A48948F4B0}"/>
              </a:ext>
            </a:extLst>
          </p:cNvPr>
          <p:cNvPicPr>
            <a:picLocks/>
          </p:cNvPicPr>
          <p:nvPr/>
        </p:nvPicPr>
        <p:blipFill>
          <a:blip r:embed="rId4"/>
          <a:srcRect/>
          <a:stretch/>
        </p:blipFill>
        <p:spPr>
          <a:xfrm>
            <a:off x="6236121" y="1751079"/>
            <a:ext cx="5907671" cy="33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9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6EA72A-0346-ACC1-793E-CDB9CFDAC8CC}"/>
              </a:ext>
            </a:extLst>
          </p:cNvPr>
          <p:cNvSpPr txBox="1">
            <a:spLocks/>
          </p:cNvSpPr>
          <p:nvPr/>
        </p:nvSpPr>
        <p:spPr>
          <a:xfrm>
            <a:off x="838200" y="1268759"/>
            <a:ext cx="5761856" cy="490820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it-IT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Fostering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COSMO narrative for the benefit of the </a:t>
            </a:r>
            <a:r>
              <a:rPr lang="it-IT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Italian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NWP community</a:t>
            </a:r>
          </a:p>
          <a:p>
            <a:pPr fontAlgn="auto">
              <a:spcAft>
                <a:spcPts val="0"/>
              </a:spcAft>
            </a:pPr>
            <a:r>
              <a:rPr lang="it-IT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Strengthening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national partnership</a:t>
            </a:r>
          </a:p>
          <a:p>
            <a:pPr marL="457200" lvl="1" indent="0" fontAlgn="auto">
              <a:spcAft>
                <a:spcPts val="0"/>
              </a:spcAft>
              <a:buNone/>
            </a:pP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synergies</a:t>
            </a: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</a:t>
            </a: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</a:t>
            </a: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coordination</a:t>
            </a:r>
            <a:b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it-IT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duplications</a:t>
            </a:r>
            <a:r>
              <a:rPr lang="it-IT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it-IT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autarchy</a:t>
            </a:r>
            <a:r>
              <a:rPr lang="it-IT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it-IT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endParaRPr lang="it-IT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it-IT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Alignment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COSMO strategy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feeding</a:t>
            </a: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Working Groups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bringing</a:t>
            </a: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COSMO activities «</a:t>
            </a:r>
            <a:r>
              <a:rPr lang="it-IT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home»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open-science and open-mind</a:t>
            </a:r>
          </a:p>
          <a:p>
            <a:pPr fontAlgn="auto">
              <a:spcAft>
                <a:spcPts val="0"/>
              </a:spcAft>
            </a:pPr>
            <a:endParaRPr lang="it-IT" dirty="0"/>
          </a:p>
          <a:p>
            <a:pPr marL="0" indent="0" fontAlgn="auto">
              <a:spcAft>
                <a:spcPts val="0"/>
              </a:spcAft>
              <a:buNone/>
            </a:pPr>
            <a:br>
              <a:rPr lang="it-IT" i="1" dirty="0"/>
            </a:br>
            <a:endParaRPr lang="it-IT" i="1" dirty="0">
              <a:highlight>
                <a:srgbClr val="FFFF00"/>
              </a:highlight>
            </a:endParaRPr>
          </a:p>
        </p:txBody>
      </p:sp>
      <p:sp>
        <p:nvSpPr>
          <p:cNvPr id="4" name="Titolo 10">
            <a:extLst>
              <a:ext uri="{FF2B5EF4-FFF2-40B4-BE49-F238E27FC236}">
                <a16:creationId xmlns:a16="http://schemas.microsoft.com/office/drawing/2014/main" id="{C2541306-271B-9693-AC1F-722A240807F1}"/>
              </a:ext>
            </a:extLst>
          </p:cNvPr>
          <p:cNvSpPr txBox="1">
            <a:spLocks/>
          </p:cNvSpPr>
          <p:nvPr/>
        </p:nvSpPr>
        <p:spPr>
          <a:xfrm>
            <a:off x="0" y="13722"/>
            <a:ext cx="12192000" cy="879277"/>
          </a:xfrm>
          <a:prstGeom prst="rect">
            <a:avLst/>
          </a:prstGeom>
        </p:spPr>
        <p:txBody>
          <a:bodyPr/>
          <a:lstStyle>
            <a:lvl1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 pitchFamily="34" charset="0"/>
              </a:defRPr>
            </a:lvl1pPr>
            <a:lvl2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2pPr>
            <a:lvl3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3pPr>
            <a:lvl4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4pPr>
            <a:lvl5pPr marL="23813" indent="-2381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pitchFamily="34" charset="0"/>
              </a:defRPr>
            </a:lvl5pPr>
            <a:lvl6pPr marL="311814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6pPr>
            <a:lvl7pPr marL="598722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7pPr>
            <a:lvl8pPr marL="885631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8pPr>
            <a:lvl9pPr marL="1172541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defRPr>
            </a:lvl9pPr>
          </a:lstStyle>
          <a:p>
            <a:r>
              <a:rPr lang="en-US" sz="3733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Unicode MS" pitchFamily="34" charset="-128"/>
                <a:cs typeface="Arial Unicode MS" pitchFamily="34" charset="-128"/>
                <a:sym typeface="Gill Sans"/>
              </a:rPr>
              <a:t>The way ahead</a:t>
            </a:r>
            <a:br>
              <a:rPr lang="en-US" sz="3733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Unicode MS" pitchFamily="34" charset="-128"/>
                <a:cs typeface="Arial Unicode MS" pitchFamily="34" charset="-128"/>
                <a:sym typeface="Gill Sans"/>
              </a:rPr>
            </a:br>
            <a:endParaRPr lang="it-IT" sz="3733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Unicode MS" pitchFamily="34" charset="-128"/>
              <a:cs typeface="Arial Unicode MS" pitchFamily="34" charset="-128"/>
              <a:sym typeface="Gill Sans"/>
            </a:endParaRPr>
          </a:p>
          <a:p>
            <a:endParaRPr lang="it-IT" sz="3733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Unicode MS" pitchFamily="34" charset="-128"/>
              <a:cs typeface="Arial Unicode MS" pitchFamily="34" charset="-128"/>
              <a:sym typeface="Gill Sans"/>
            </a:endParaRPr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2DFF094-608E-CE36-F814-7748BBF51AB6}"/>
              </a:ext>
            </a:extLst>
          </p:cNvPr>
          <p:cNvSpPr txBox="1">
            <a:spLocks/>
          </p:cNvSpPr>
          <p:nvPr/>
        </p:nvSpPr>
        <p:spPr>
          <a:xfrm>
            <a:off x="1524000" y="6528265"/>
            <a:ext cx="91440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600" i="1" kern="1200">
                <a:solidFill>
                  <a:srgbClr val="FFFFFF"/>
                </a:solidFill>
                <a:latin typeface="Calibri" panose="020F0502020204030204" pitchFamily="34" charset="0"/>
                <a:ea typeface="ヒラギノ角ゴ ProN W3"/>
                <a:cs typeface="Calibri" panose="020F0502020204030204" pitchFamily="34" charset="0"/>
                <a:sym typeface="Gill Sans"/>
              </a:defRPr>
            </a:lvl1pPr>
            <a:lvl2pPr marL="378875" indent="230712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761981" indent="45718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145089" indent="68366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1526079" indent="912261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3047924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657509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4267093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4876678" algn="l" defTabSz="1219170" rtl="0" eaLnBrk="1" latinLnBrk="0" hangingPunct="1">
              <a:defRPr sz="4267" kern="1200">
                <a:solidFill>
                  <a:srgbClr val="FFFFFF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ea typeface="+mn-ea"/>
              </a:rPr>
              <a:t>COSMO 28</a:t>
            </a:r>
            <a:r>
              <a:rPr lang="en-US" baseline="30000" dirty="0">
                <a:solidFill>
                  <a:prstClr val="black"/>
                </a:solidFill>
                <a:ea typeface="+mn-ea"/>
              </a:rPr>
              <a:t>th</a:t>
            </a:r>
            <a:r>
              <a:rPr lang="en-US" dirty="0">
                <a:solidFill>
                  <a:prstClr val="black"/>
                </a:solidFill>
                <a:ea typeface="+mn-ea"/>
              </a:rPr>
              <a:t> General Meeting – Rome, 14-18 September 2026</a:t>
            </a:r>
            <a:endParaRPr lang="it-IT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C92E7C11-3045-93E4-0655-A2D1476DBE30}"/>
              </a:ext>
            </a:extLst>
          </p:cNvPr>
          <p:cNvSpPr txBox="1">
            <a:spLocks/>
          </p:cNvSpPr>
          <p:nvPr/>
        </p:nvSpPr>
        <p:spPr>
          <a:xfrm>
            <a:off x="7608168" y="1268759"/>
            <a:ext cx="3960440" cy="43733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it-IT" sz="36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</a:pPr>
            <a:endParaRPr lang="it-IT" sz="36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3600" dirty="0">
                <a:solidFill>
                  <a:srgbClr val="FF0000"/>
                </a:solidFill>
              </a:rPr>
              <a:t>COORDINATION</a:t>
            </a:r>
          </a:p>
          <a:p>
            <a:pPr fontAlgn="auto">
              <a:spcAft>
                <a:spcPts val="0"/>
              </a:spcAft>
            </a:pPr>
            <a:r>
              <a:rPr lang="it-IT" sz="3600" dirty="0">
                <a:solidFill>
                  <a:srgbClr val="FF0000"/>
                </a:solidFill>
              </a:rPr>
              <a:t>COOPERATION</a:t>
            </a:r>
          </a:p>
          <a:p>
            <a:pPr fontAlgn="auto">
              <a:spcAft>
                <a:spcPts val="0"/>
              </a:spcAft>
            </a:pPr>
            <a:r>
              <a:rPr lang="it-IT" sz="3600" dirty="0">
                <a:solidFill>
                  <a:srgbClr val="FF0000"/>
                </a:solidFill>
              </a:rPr>
              <a:t>COURAGE</a:t>
            </a:r>
            <a:br>
              <a:rPr lang="it-IT" i="1" dirty="0"/>
            </a:br>
            <a:endParaRPr lang="it-IT" i="1" dirty="0">
              <a:highlight>
                <a:srgbClr val="FFFF00"/>
              </a:highligh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62086D3-C7FB-416F-B088-B4064FB46ED6}"/>
              </a:ext>
            </a:extLst>
          </p:cNvPr>
          <p:cNvSpPr txBox="1"/>
          <p:nvPr/>
        </p:nvSpPr>
        <p:spPr>
          <a:xfrm>
            <a:off x="8544272" y="5642084"/>
            <a:ext cx="168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Thank </a:t>
            </a:r>
            <a:r>
              <a:rPr kumimoji="0" lang="it-IT" sz="28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you</a:t>
            </a:r>
            <a:endParaRPr kumimoji="0" lang="it-IT" sz="28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4243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trip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827490B339594EAD1C139ADAE4CE28" ma:contentTypeVersion="0" ma:contentTypeDescription="Creare un nuovo documento." ma:contentTypeScope="" ma:versionID="fac1bafbdda8d98373cc03ae11308da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e2c2bff39701977361371fca1d1563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452F49-5758-4858-A557-9041AEB60725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CB5CEB-3047-47BB-B77C-E423BD8E6E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C2910AF-4C73-49B8-B5AC-79BFB85484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4701</TotalTime>
  <Pages>0</Pages>
  <Words>1180</Words>
  <Characters>0</Characters>
  <Application>Microsoft Office PowerPoint</Application>
  <PresentationFormat>Widescreen</PresentationFormat>
  <Lines>0</Lines>
  <Paragraphs>214</Paragraphs>
  <Slides>24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24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corpo</vt:lpstr>
      <vt:lpstr>Calibri Light</vt:lpstr>
      <vt:lpstr>Gill Sans</vt:lpstr>
      <vt:lpstr>Lucida Grande</vt:lpstr>
      <vt:lpstr>Lucida Grande CE</vt:lpstr>
      <vt:lpstr>Times New Roman</vt:lpstr>
      <vt:lpstr>Wingdings</vt:lpstr>
      <vt:lpstr>Tema di Office</vt:lpstr>
      <vt:lpstr>1_Tema di Office</vt:lpstr>
      <vt:lpstr>Personalizza struttura</vt:lpstr>
      <vt:lpstr>stripes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NWP at CNMCA</dc:title>
  <dc:creator>antonio.vocino@aeronautica.difesa.it</dc:creator>
  <cp:lastModifiedBy>Antonio Vocino</cp:lastModifiedBy>
  <cp:revision>62</cp:revision>
  <cp:lastPrinted>2011-12-15T08:24:12Z</cp:lastPrinted>
  <dcterms:created xsi:type="dcterms:W3CDTF">2016-01-15T13:19:28Z</dcterms:created>
  <dcterms:modified xsi:type="dcterms:W3CDTF">2026-09-16T07:40:45Z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0x01010021827490B339594EAD1C139ADAE4CE28</vt:lpwstr>
  </property>
  <property fmtid="{D5CDD505-2E9C-101B-9397-08002B2CF9AE}" pid="3" name="MSIP_Label_2ad0b24d-6422-44b0-b3de-abb3a9e8c81a_Enabled">
    <vt:lpwstr>true</vt:lpwstr>
  </property>
  <property fmtid="{D5CDD505-2E9C-101B-9397-08002B2CF9AE}" pid="4" name="MSIP_Label_2ad0b24d-6422-44b0-b3de-abb3a9e8c81a_SetDate">
    <vt:lpwstr>2026-09-15T07:24:10Z</vt:lpwstr>
  </property>
  <property fmtid="{D5CDD505-2E9C-101B-9397-08002B2CF9AE}" pid="5" name="MSIP_Label_2ad0b24d-6422-44b0-b3de-abb3a9e8c81a_Method">
    <vt:lpwstr>Standard</vt:lpwstr>
  </property>
  <property fmtid="{D5CDD505-2E9C-101B-9397-08002B2CF9AE}" pid="6" name="MSIP_Label_2ad0b24d-6422-44b0-b3de-abb3a9e8c81a_Name">
    <vt:lpwstr>defa4170-0d19-0005-0004-bc88714345d2</vt:lpwstr>
  </property>
  <property fmtid="{D5CDD505-2E9C-101B-9397-08002B2CF9AE}" pid="7" name="MSIP_Label_2ad0b24d-6422-44b0-b3de-abb3a9e8c81a_SiteId">
    <vt:lpwstr>2fcfe26a-bb62-46b0-b1e3-28f9da0c45fd</vt:lpwstr>
  </property>
  <property fmtid="{D5CDD505-2E9C-101B-9397-08002B2CF9AE}" pid="8" name="MSIP_Label_2ad0b24d-6422-44b0-b3de-abb3a9e8c81a_ActionId">
    <vt:lpwstr>d119be9b-a7d2-4ec9-9831-6e49c2ddac37</vt:lpwstr>
  </property>
  <property fmtid="{D5CDD505-2E9C-101B-9397-08002B2CF9AE}" pid="9" name="MSIP_Label_2ad0b24d-6422-44b0-b3de-abb3a9e8c81a_ContentBits">
    <vt:lpwstr>0</vt:lpwstr>
  </property>
  <property fmtid="{D5CDD505-2E9C-101B-9397-08002B2CF9AE}" pid="10" name="MSIP_Label_2ad0b24d-6422-44b0-b3de-abb3a9e8c81a_Tag">
    <vt:lpwstr>10, 3, 0, 1</vt:lpwstr>
  </property>
</Properties>
</file>