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6" r:id="rId2"/>
    <p:sldMasterId id="2147483700" r:id="rId3"/>
    <p:sldMasterId id="2147483707" r:id="rId4"/>
    <p:sldMasterId id="2147483719" r:id="rId5"/>
    <p:sldMasterId id="2147483732" r:id="rId6"/>
  </p:sldMasterIdLst>
  <p:notesMasterIdLst>
    <p:notesMasterId r:id="rId61"/>
  </p:notesMasterIdLst>
  <p:handoutMasterIdLst>
    <p:handoutMasterId r:id="rId62"/>
  </p:handoutMasterIdLst>
  <p:sldIdLst>
    <p:sldId id="334" r:id="rId7"/>
    <p:sldId id="1493" r:id="rId8"/>
    <p:sldId id="1492" r:id="rId9"/>
    <p:sldId id="1482" r:id="rId10"/>
    <p:sldId id="1483" r:id="rId11"/>
    <p:sldId id="1501" r:id="rId12"/>
    <p:sldId id="1485" r:id="rId13"/>
    <p:sldId id="678" r:id="rId14"/>
    <p:sldId id="1007" r:id="rId15"/>
    <p:sldId id="1009" r:id="rId16"/>
    <p:sldId id="997" r:id="rId17"/>
    <p:sldId id="1045" r:id="rId18"/>
    <p:sldId id="1077" r:id="rId19"/>
    <p:sldId id="1502" r:id="rId20"/>
    <p:sldId id="1471" r:id="rId21"/>
    <p:sldId id="1080" r:id="rId22"/>
    <p:sldId id="1439" r:id="rId23"/>
    <p:sldId id="1079" r:id="rId24"/>
    <p:sldId id="1472" r:id="rId25"/>
    <p:sldId id="1466" r:id="rId26"/>
    <p:sldId id="1469" r:id="rId27"/>
    <p:sldId id="1437" r:id="rId28"/>
    <p:sldId id="1470" r:id="rId29"/>
    <p:sldId id="1481" r:id="rId30"/>
    <p:sldId id="1473" r:id="rId31"/>
    <p:sldId id="1474" r:id="rId32"/>
    <p:sldId id="350" r:id="rId33"/>
    <p:sldId id="345" r:id="rId34"/>
    <p:sldId id="361" r:id="rId35"/>
    <p:sldId id="370" r:id="rId36"/>
    <p:sldId id="1015" r:id="rId37"/>
    <p:sldId id="1014" r:id="rId38"/>
    <p:sldId id="1500" r:id="rId39"/>
    <p:sldId id="1499" r:id="rId40"/>
    <p:sldId id="1496" r:id="rId41"/>
    <p:sldId id="1497" r:id="rId42"/>
    <p:sldId id="1498" r:id="rId43"/>
    <p:sldId id="1486" r:id="rId44"/>
    <p:sldId id="1489" r:id="rId45"/>
    <p:sldId id="1488" r:id="rId46"/>
    <p:sldId id="261" r:id="rId47"/>
    <p:sldId id="264" r:id="rId48"/>
    <p:sldId id="258" r:id="rId49"/>
    <p:sldId id="1494" r:id="rId50"/>
    <p:sldId id="1476" r:id="rId51"/>
    <p:sldId id="1477" r:id="rId52"/>
    <p:sldId id="1478" r:id="rId53"/>
    <p:sldId id="277" r:id="rId54"/>
    <p:sldId id="286" r:id="rId55"/>
    <p:sldId id="287" r:id="rId56"/>
    <p:sldId id="1480" r:id="rId57"/>
    <p:sldId id="1490" r:id="rId58"/>
    <p:sldId id="1491" r:id="rId59"/>
    <p:sldId id="1076" r:id="rId60"/>
  </p:sldIdLst>
  <p:sldSz cx="9144000" cy="6858000" type="screen4x3"/>
  <p:notesSz cx="6797675" cy="9926638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9900CC"/>
    <a:srgbClr val="0000FF"/>
    <a:srgbClr val="FF0000"/>
    <a:srgbClr val="33CC33"/>
    <a:srgbClr val="005A9E"/>
    <a:srgbClr val="00FF00"/>
    <a:srgbClr val="00CC00"/>
    <a:srgbClr val="006666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35" autoAdjust="0"/>
    <p:restoredTop sz="94660"/>
  </p:normalViewPr>
  <p:slideViewPr>
    <p:cSldViewPr>
      <p:cViewPr varScale="1">
        <p:scale>
          <a:sx n="63" d="100"/>
          <a:sy n="63" d="100"/>
        </p:scale>
        <p:origin x="1500" y="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viewProps" Target="viewProp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52016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quarter" idx="1"/>
          </p:nvPr>
        </p:nvSpPr>
        <p:spPr>
          <a:xfrm>
            <a:off x="157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52083AA-FCAE-46E9-92CC-9FF1C2B3F616}" type="datetimeFigureOut">
              <a:rPr lang="he-IL" smtClean="0"/>
              <a:t>ו'/תשרי/תשפ"ז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2"/>
          </p:nvPr>
        </p:nvSpPr>
        <p:spPr>
          <a:xfrm>
            <a:off x="3852016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3"/>
          </p:nvPr>
        </p:nvSpPr>
        <p:spPr>
          <a:xfrm>
            <a:off x="157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1E85DD3-4DE7-423F-81A4-FBF1B679BEE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525932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52016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7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FB6950A7-E748-455D-AC61-9CB6E7AA54CC}" type="datetimeFigureOut">
              <a:rPr lang="he-IL" smtClean="0"/>
              <a:t>ו'/תשרי/תשפ"ז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52016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7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A35FB8DA-4C1D-49DB-B1E6-449BD2911D3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26501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3013"/>
            <a:ext cx="4471987" cy="3355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305A2D-0B04-49D9-951D-9A80A643325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73813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DA17D-7DAE-4168-8EF8-37ECAF863682}" type="datetime8">
              <a:rPr lang="he-IL" smtClean="0"/>
              <a:t>17 ספטמבר 26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06EA-ACC3-4718-8424-EDD24B4BD7D7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23831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60A9-6532-45C9-BB74-539A8AD8B379}" type="datetime8">
              <a:rPr lang="he-IL" smtClean="0"/>
              <a:t>17 ספטמבר 26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06EA-ACC3-4718-8424-EDD24B4BD7D7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24896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581D0-91CE-4CF9-BAC7-F5BACC36F33A}" type="datetime8">
              <a:rPr lang="he-IL" smtClean="0"/>
              <a:t>17 ספטמבר 26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06EA-ACC3-4718-8424-EDD24B4BD7D7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20125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77961-384C-47DB-8F87-FA88E6A90FC0}" type="datetime8">
              <a:rPr lang="he-IL" smtClean="0"/>
              <a:t>17 ספטמבר 26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06EA-ACC3-4718-8424-EDD24B4BD7D7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91096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2FB72-4205-4534-8CE0-5DDE723D2618}" type="datetime8">
              <a:rPr lang="he-IL" smtClean="0"/>
              <a:t>17 ספטמבר 26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06EA-ACC3-4718-8424-EDD24B4BD7D7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1881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0C6AE-CAB4-4CF9-89AD-A67C24D585EB}" type="datetime8">
              <a:rPr lang="he-IL" smtClean="0"/>
              <a:t>17 ספטמבר 26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06EA-ACC3-4718-8424-EDD24B4BD7D7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57582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9BA6A-7415-4670-B4A5-D78E233F54C4}" type="datetime8">
              <a:rPr lang="he-IL" smtClean="0"/>
              <a:t>17 ספטמבר 26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06EA-ACC3-4718-8424-EDD24B4BD7D7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83473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64E6F-F2E1-46F3-8483-88E41D8BA0C7}" type="datetime8">
              <a:rPr lang="he-IL" smtClean="0"/>
              <a:t>17 ספטמבר 26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06EA-ACC3-4718-8424-EDD24B4BD7D7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810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B31F6-10CA-457C-A592-ABE3432DBC32}" type="datetime8">
              <a:rPr lang="he-IL" smtClean="0"/>
              <a:t>17 ספטמבר 26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06EA-ACC3-4718-8424-EDD24B4BD7D7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99349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8BC1E-1906-4385-AA73-7B2A750C90FD}" type="datetime8">
              <a:rPr lang="he-IL" smtClean="0"/>
              <a:t>17 ספטמבר 26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06EA-ACC3-4718-8424-EDD24B4BD7D7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75682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3055F-3CB1-4E50-8509-21137818AD36}" type="datetime8">
              <a:rPr lang="he-IL" smtClean="0"/>
              <a:t>17 ספטמבר 26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06EA-ACC3-4718-8424-EDD24B4BD7D7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243199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2" descr="K:\Deutscher Wetterdienst\Corporate Design Aktuell\DWD-Logo-Komplett\20mm\RGB\Wortbildmarke mit Claim\bmp\Wortbildmarke-und-Claim-positiv-auf-weiss.bmp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479" y="188922"/>
            <a:ext cx="229552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Line 23"/>
          <p:cNvSpPr>
            <a:spLocks noChangeShapeType="1"/>
          </p:cNvSpPr>
          <p:nvPr userDrawn="1"/>
        </p:nvSpPr>
        <p:spPr bwMode="auto">
          <a:xfrm>
            <a:off x="244477" y="903288"/>
            <a:ext cx="8648700" cy="0"/>
          </a:xfrm>
          <a:prstGeom prst="line">
            <a:avLst/>
          </a:prstGeom>
          <a:noFill/>
          <a:ln w="25400">
            <a:solidFill>
              <a:srgbClr val="2D4B9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0" tIns="45711" rIns="91420" bIns="45711"/>
          <a:lstStyle/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8319" y="5440373"/>
            <a:ext cx="8207375" cy="898525"/>
          </a:xfrm>
        </p:spPr>
        <p:txBody>
          <a:bodyPr anchorCtr="1"/>
          <a:lstStyle>
            <a:lvl1pPr algn="ctr">
              <a:defRPr sz="3600"/>
            </a:lvl1pPr>
          </a:lstStyle>
          <a:p>
            <a:pPr lvl="0"/>
            <a:r>
              <a:rPr lang="de-DE" noProof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985131521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5" descr="MPIM_SF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5" y="225425"/>
            <a:ext cx="2303462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4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000000"/>
                </a:solidFill>
              </a:rPr>
              <a:t>Detlev Majewski, DWD, Abt. FE1 – 09/2013</a:t>
            </a:r>
          </a:p>
        </p:txBody>
      </p:sp>
      <p:sp>
        <p:nvSpPr>
          <p:cNvPr id="5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794DEE-EBFC-4CFE-BE72-BB0BBEFEE17D}" type="slidenum">
              <a:rPr lang="de-DE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335949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468313" y="6581785"/>
            <a:ext cx="1816100" cy="207963"/>
          </a:xfrm>
          <a:prstGeom prst="rect">
            <a:avLst/>
          </a:prstGeom>
        </p:spPr>
        <p:txBody>
          <a:bodyPr lIns="91420" tIns="45711" rIns="91420" bIns="45711"/>
          <a:lstStyle>
            <a:lvl1pPr>
              <a:defRPr>
                <a:latin typeface="Arial" pitchFamily="34" charset="0"/>
              </a:defRPr>
            </a:lvl1pPr>
          </a:lstStyle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EED5C9C-BB4B-4A21-A5DE-E9C17CEBA3E6}" type="datetime1">
              <a:rPr lang="de-DE">
                <a:solidFill>
                  <a:srgbClr val="000000"/>
                </a:solidFill>
              </a:rPr>
              <a:pPr algn="l" rt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17.09.2026</a:t>
            </a:fld>
            <a:r>
              <a:rPr lang="de-DE">
                <a:solidFill>
                  <a:srgbClr val="000000"/>
                </a:solidFill>
              </a:rPr>
              <a:t>  Zängl</a:t>
            </a:r>
          </a:p>
        </p:txBody>
      </p:sp>
    </p:spTree>
    <p:extLst>
      <p:ext uri="{BB962C8B-B14F-4D97-AF65-F5344CB8AC3E}">
        <p14:creationId xmlns:p14="http://schemas.microsoft.com/office/powerpoint/2010/main" val="840729579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2" descr="K:\Deutscher Wetterdienst\Corporate Design Aktuell\DWD-Logo-Komplett\20mm\RGB\Wortbildmarke mit Claim\bmp\Wortbildmarke-und-Claim-positiv-auf-weiss.bmp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475" y="188913"/>
            <a:ext cx="229552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Line 23"/>
          <p:cNvSpPr>
            <a:spLocks noChangeShapeType="1"/>
          </p:cNvSpPr>
          <p:nvPr userDrawn="1"/>
        </p:nvSpPr>
        <p:spPr bwMode="auto">
          <a:xfrm>
            <a:off x="244475" y="903288"/>
            <a:ext cx="8648700" cy="0"/>
          </a:xfrm>
          <a:prstGeom prst="line">
            <a:avLst/>
          </a:prstGeom>
          <a:noFill/>
          <a:ln w="25400">
            <a:solidFill>
              <a:srgbClr val="2D4B9B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8313" y="5440363"/>
            <a:ext cx="8207375" cy="898525"/>
          </a:xfrm>
        </p:spPr>
        <p:txBody>
          <a:bodyPr anchorCtr="1"/>
          <a:lstStyle>
            <a:lvl1pPr algn="ctr">
              <a:defRPr sz="3600"/>
            </a:lvl1pPr>
          </a:lstStyle>
          <a:p>
            <a:pPr lvl="0"/>
            <a:r>
              <a:rPr lang="de-DE" noProof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604000399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 Pf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288" y="1052736"/>
            <a:ext cx="8353425" cy="431800"/>
          </a:xfrm>
        </p:spPr>
        <p:txBody>
          <a:bodyPr/>
          <a:lstStyle/>
          <a:p>
            <a:r>
              <a:rPr lang="de-DE" noProof="0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5288" y="1700808"/>
            <a:ext cx="8353425" cy="4318000"/>
          </a:xfrm>
        </p:spPr>
        <p:txBody>
          <a:bodyPr/>
          <a:lstStyle/>
          <a:p>
            <a:pPr lvl="0"/>
            <a:r>
              <a:rPr lang="de-DE" noProof="0" dirty="0"/>
              <a:t>Textmasterformat bearbeiten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1547813" y="6381750"/>
            <a:ext cx="3887787" cy="215900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de-DE"/>
              <a:t>SINFONY 2017, Offenbach</a:t>
            </a:r>
            <a:endParaRPr lang="de-DE" dirty="0"/>
          </a:p>
        </p:txBody>
      </p:sp>
      <p:sp>
        <p:nvSpPr>
          <p:cNvPr id="5" name="Foliennummernplatzhalter 2"/>
          <p:cNvSpPr>
            <a:spLocks noGrp="1"/>
          </p:cNvSpPr>
          <p:nvPr>
            <p:ph type="sldNum" sz="quarter" idx="11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fld id="{FCF19639-3722-4182-86C8-0187D405F82D}" type="slidenum">
              <a:rPr lang="de-DE" altLang="de-DE"/>
              <a:pPr>
                <a:defRPr/>
              </a:pPr>
              <a:t>‹#›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935413606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 Kästch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52425" indent="-352425">
              <a:buFont typeface="Wingdings" pitchFamily="2" charset="2"/>
              <a:buChar char="n"/>
              <a:defRPr/>
            </a:lvl1pPr>
            <a:lvl2pPr marL="692150" indent="-260350">
              <a:buFont typeface="Wingdings" pitchFamily="2" charset="2"/>
              <a:buChar char="n"/>
              <a:defRPr/>
            </a:lvl2pPr>
            <a:lvl3pPr marL="1143000" indent="-228600">
              <a:buFont typeface="Wingdings" pitchFamily="2" charset="2"/>
              <a:buChar char="n"/>
              <a:defRPr/>
            </a:lvl3pPr>
            <a:lvl4pPr marL="1600200" indent="-228600">
              <a:buFont typeface="Wingdings" pitchFamily="2" charset="2"/>
              <a:buChar char="n"/>
              <a:defRPr/>
            </a:lvl4pPr>
            <a:lvl5pPr marL="2057400" indent="-228600">
              <a:buFont typeface="Wingdings" pitchFamily="2" charset="2"/>
              <a:buChar char="n"/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771124071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 Pun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52425" indent="-352425">
              <a:buFont typeface="Wingdings" pitchFamily="2" charset="2"/>
              <a:buChar char=""/>
              <a:defRPr/>
            </a:lvl1pPr>
            <a:lvl2pPr marL="692150" indent="-260350">
              <a:buFont typeface="Wingdings" pitchFamily="2" charset="2"/>
              <a:buChar char=""/>
              <a:defRPr/>
            </a:lvl2pPr>
            <a:lvl3pPr marL="1143000" indent="-228600">
              <a:buFont typeface="Wingdings" pitchFamily="2" charset="2"/>
              <a:buChar char=""/>
              <a:defRPr/>
            </a:lvl3pPr>
            <a:lvl4pPr marL="1600200" indent="-228600">
              <a:buFont typeface="Wingdings" pitchFamily="2" charset="2"/>
              <a:buChar char=""/>
              <a:defRPr/>
            </a:lvl4pPr>
            <a:lvl5pPr marL="2057400" indent="-228600">
              <a:buFont typeface="Wingdings" pitchFamily="2" charset="2"/>
              <a:buChar char=""/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380375149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5988610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SINFONY 2017, Offenbach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F6491-FF58-4B5D-AB2D-B43F69F7F3EE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052693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DA17D-7DAE-4168-8EF8-37ECAF863682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17 ספטמבר 26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06EA-ACC3-4718-8424-EDD24B4BD7D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9508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60A9-6532-45C9-BB74-539A8AD8B379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17 ספטמבר 26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06EA-ACC3-4718-8424-EDD24B4BD7D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07725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581D0-91CE-4CF9-BAC7-F5BACC36F33A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17 ספטמבר 26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06EA-ACC3-4718-8424-EDD24B4BD7D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8687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77961-384C-47DB-8F87-FA88E6A90FC0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17 ספטמבר 26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06EA-ACC3-4718-8424-EDD24B4BD7D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66206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2FB72-4205-4534-8CE0-5DDE723D2618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17 ספטמבר 26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06EA-ACC3-4718-8424-EDD24B4BD7D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7599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0C6AE-CAB4-4CF9-89AD-A67C24D585EB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17 ספטמבר 26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06EA-ACC3-4718-8424-EDD24B4BD7D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5145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9BA6A-7415-4670-B4A5-D78E233F54C4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17 ספטמבר 26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06EA-ACC3-4718-8424-EDD24B4BD7D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6132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64E6F-F2E1-46F3-8483-88E41D8BA0C7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17 ספטמבר 26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06EA-ACC3-4718-8424-EDD24B4BD7D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4264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 dirty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B31F6-10CA-457C-A592-ABE3432DBC32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17 ספטמבר 26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06EA-ACC3-4718-8424-EDD24B4BD7D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4183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8BC1E-1906-4385-AA73-7B2A750C90FD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17 ספטמבר 26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06EA-ACC3-4718-8424-EDD24B4BD7D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4543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3055F-3CB1-4E50-8509-21137818AD36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17 ספטמבר 26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06EA-ACC3-4718-8424-EDD24B4BD7D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843713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334E-800D-44BC-9579-9918CA5264EE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6CA5C-AFD3-4313-876C-C4123F0ADD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28486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334E-800D-44BC-9579-9918CA5264EE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6CA5C-AFD3-4313-876C-C4123F0ADD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93733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334E-800D-44BC-9579-9918CA5264EE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6CA5C-AFD3-4313-876C-C4123F0ADD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1153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334E-800D-44BC-9579-9918CA5264EE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6CA5C-AFD3-4313-876C-C4123F0ADD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58315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334E-800D-44BC-9579-9918CA5264EE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6CA5C-AFD3-4313-876C-C4123F0ADD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7809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334E-800D-44BC-9579-9918CA5264EE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6CA5C-AFD3-4313-876C-C4123F0ADD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24328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334E-800D-44BC-9579-9918CA5264EE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6CA5C-AFD3-4313-876C-C4123F0ADD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5060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334E-800D-44BC-9579-9918CA5264EE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6CA5C-AFD3-4313-876C-C4123F0ADD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56389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334E-800D-44BC-9579-9918CA5264EE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6CA5C-AFD3-4313-876C-C4123F0ADD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04067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334E-800D-44BC-9579-9918CA5264EE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6CA5C-AFD3-4313-876C-C4123F0ADD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09774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0334E-800D-44BC-9579-9918CA5264EE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6CA5C-AFD3-4313-876C-C4123F0ADD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6241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+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D7B8F-FF07-1A44-E1D1-030FA5E2CA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886158"/>
            <a:ext cx="5293519" cy="563231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Title+Bullet points</a:t>
            </a:r>
            <a:endParaRPr lang="x-non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AC8BB4-C7D5-0E4E-59CD-01D08FC8E2B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8650" y="1773238"/>
            <a:ext cx="5293519" cy="673518"/>
          </a:xfrm>
          <a:prstGeom prst="rect">
            <a:avLst/>
          </a:prstGeom>
        </p:spPr>
        <p:txBody>
          <a:bodyPr lIns="90000">
            <a:spAutoFit/>
          </a:bodyPr>
          <a:lstStyle>
            <a:lvl1pPr marL="133200" indent="-133200">
              <a:lnSpc>
                <a:spcPct val="100000"/>
              </a:lnSpc>
              <a:defRPr sz="1200" b="0" i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3200" indent="-133200">
              <a:lnSpc>
                <a:spcPct val="100000"/>
              </a:lnSpc>
              <a:defRPr sz="1200" b="0" i="0" baseline="0">
                <a:latin typeface="Arial" panose="020B0604020202020204" pitchFamily="34" charset="0"/>
              </a:defRPr>
            </a:lvl2pPr>
            <a:lvl3pPr marL="601200" indent="-133200">
              <a:buFont typeface="System Font Regular"/>
              <a:buChar char="-"/>
              <a:defRPr sz="12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latin typeface="Suisse Int'l" panose="020B0804000000000000" pitchFamily="34" charset="77"/>
              </a:defRPr>
            </a:lvl4pPr>
            <a:lvl5pPr>
              <a:defRPr b="0" i="0">
                <a:latin typeface="Suisse Int'l" panose="020B0804000000000000" pitchFamily="34" charset="77"/>
              </a:defRPr>
            </a:lvl5pPr>
          </a:lstStyle>
          <a:p>
            <a:pPr lvl="0"/>
            <a:r>
              <a:rPr lang="en-GB" dirty="0"/>
              <a:t>Use this slide for simple lists</a:t>
            </a:r>
          </a:p>
          <a:p>
            <a:pPr lvl="2"/>
            <a:r>
              <a:rPr lang="en-GB" dirty="0"/>
              <a:t>Remember you can make a second level indent with Tab (and use </a:t>
            </a:r>
            <a:r>
              <a:rPr lang="en-GB" dirty="0" err="1"/>
              <a:t>Shift+Tab</a:t>
            </a:r>
            <a:r>
              <a:rPr lang="en-GB" dirty="0"/>
              <a:t> to remove it)</a:t>
            </a:r>
          </a:p>
        </p:txBody>
      </p:sp>
    </p:spTree>
    <p:extLst>
      <p:ext uri="{BB962C8B-B14F-4D97-AF65-F5344CB8AC3E}">
        <p14:creationId xmlns:p14="http://schemas.microsoft.com/office/powerpoint/2010/main" val="31699969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E7F08-4251-49ED-870D-259D6FC971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aa-E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00DAA9-FE19-4352-9606-035BDDD32E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aa-E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AAE11E-4ADA-44FD-914F-14BCF9AAA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DD60D-BAD4-4368-AF73-8CDC65C85AF4}" type="datetimeFigureOut">
              <a:rPr lang="aa-ET" smtClean="0"/>
              <a:t>09/17/2026</a:t>
            </a:fld>
            <a:endParaRPr lang="aa-E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E464E3-F6A1-4E3A-A4AE-07FACCEEF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17CFEB-22C5-4476-BA8D-8D807E154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260D3-E5AD-4147-B962-F5957D87B415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5869330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80269-2011-49D4-AD13-4AF52EB09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a-E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37F8BA-66E7-4F15-AE0D-00E065F568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a-E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B87BC9-FC6B-4007-959A-0888798F6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DD60D-BAD4-4368-AF73-8CDC65C85AF4}" type="datetimeFigureOut">
              <a:rPr lang="aa-ET" smtClean="0"/>
              <a:t>09/17/2026</a:t>
            </a:fld>
            <a:endParaRPr lang="aa-E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CD1D1-B18E-4773-A90B-8F13CFB46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FA0A8E-2FB3-4A7A-A712-DF5E74A4A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260D3-E5AD-4147-B962-F5957D87B415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02048004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73FCC-95F8-480B-9196-7B6BE83DE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aa-E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318941-C4EA-42C8-9E7D-5DC4FECB32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F9E649-7311-4DBF-9EA5-5AC59811E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DD60D-BAD4-4368-AF73-8CDC65C85AF4}" type="datetimeFigureOut">
              <a:rPr lang="aa-ET" smtClean="0"/>
              <a:t>09/17/2026</a:t>
            </a:fld>
            <a:endParaRPr lang="aa-E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058E8-66F7-49BC-A9B9-AFFEA81C4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EF3097-450B-4860-B47A-DAE5E9C7A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260D3-E5AD-4147-B962-F5957D87B415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49465040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26511-534E-4BD6-A008-363043561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a-E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0FFE67-FBDA-42EB-AE5C-565C23DEB4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a-E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371B1F-4F00-4ABD-BB70-C73EA9F66C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a-E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57A828-E258-45E4-AE61-757E215FD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DD60D-BAD4-4368-AF73-8CDC65C85AF4}" type="datetimeFigureOut">
              <a:rPr lang="aa-ET" smtClean="0"/>
              <a:t>09/17/2026</a:t>
            </a:fld>
            <a:endParaRPr lang="aa-E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B48965-5753-4C5A-91A0-F30937BFF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8AC02E-C595-4BA2-A332-E0AD4925C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260D3-E5AD-4147-B962-F5957D87B415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401006968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9BB2D-5A54-4BD7-865A-AB8CFBE6D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a-E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109331-F3B2-41FD-93CC-9CAE07B449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5B78E3-FA7A-42D2-8F15-686216058B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a-E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D922C7-DBE6-4FF2-B5CB-B7BFADCCF9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AAF9E6-B1D9-478C-9D66-EC6673146B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a-E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26EB9B3-69E2-44C5-8010-7AFBCA2EA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DD60D-BAD4-4368-AF73-8CDC65C85AF4}" type="datetimeFigureOut">
              <a:rPr lang="aa-ET" smtClean="0"/>
              <a:t>09/17/2026</a:t>
            </a:fld>
            <a:endParaRPr lang="aa-E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1D96E1-EF9E-43AC-967D-369B67AA4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7A08EF-601C-4AF3-ACEC-83648C412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260D3-E5AD-4147-B962-F5957D87B415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557312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4C590-5119-4C8D-A2C3-8EB79AD20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a-E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FA9577-404F-4499-B9FD-0D7108B80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DD60D-BAD4-4368-AF73-8CDC65C85AF4}" type="datetimeFigureOut">
              <a:rPr lang="aa-ET" smtClean="0"/>
              <a:t>09/17/2026</a:t>
            </a:fld>
            <a:endParaRPr lang="aa-E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EDCAE7-330B-417F-83C7-BF63BBBD5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3CF4DC-67D2-48A9-B125-1585F8D05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260D3-E5AD-4147-B962-F5957D87B415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72949891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95F8FD-F22F-4961-B3BD-9DC944F7C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DD60D-BAD4-4368-AF73-8CDC65C85AF4}" type="datetimeFigureOut">
              <a:rPr lang="aa-ET" smtClean="0"/>
              <a:t>09/17/2026</a:t>
            </a:fld>
            <a:endParaRPr lang="aa-E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824744-64A4-4C11-A360-7514BBA1E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52A514-D57F-4F7C-B964-9D7A79154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260D3-E5AD-4147-B962-F5957D87B415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185657698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1A446-2976-41E0-8D04-7249C91D8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aa-E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AE632F-D370-4500-A640-102AF7DDEF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a-E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59A035-CA03-4AB6-AC19-4FD866E8C9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47581C-5314-4995-9361-DE289C691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DD60D-BAD4-4368-AF73-8CDC65C85AF4}" type="datetimeFigureOut">
              <a:rPr lang="aa-ET" smtClean="0"/>
              <a:t>09/17/2026</a:t>
            </a:fld>
            <a:endParaRPr lang="aa-E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A21147-BEB4-43B1-B852-4217D036F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2E913F-FC46-460E-BD2E-617571B38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260D3-E5AD-4147-B962-F5957D87B415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52410304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84B55-563D-443B-A4B5-060C95091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aa-E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9303ED-8653-4E23-A34E-A0DE63CD15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aa-E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FA5382-E876-46C5-9CAC-FE72016EC0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7E5249-45CD-477C-8B44-470F7FA6F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DD60D-BAD4-4368-AF73-8CDC65C85AF4}" type="datetimeFigureOut">
              <a:rPr lang="aa-ET" smtClean="0"/>
              <a:t>09/17/2026</a:t>
            </a:fld>
            <a:endParaRPr lang="aa-E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754D87-CB25-43D2-B919-832404A37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EF882E-DAD5-47C1-98F8-4240145A3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260D3-E5AD-4147-B962-F5957D87B415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75583065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77660-918C-4A22-9F98-9E6C8F554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a-E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840984-6194-492F-A011-425D77FAB0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a-E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7B5B8-E1FD-4F50-9386-5AA8F73BC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DD60D-BAD4-4368-AF73-8CDC65C85AF4}" type="datetimeFigureOut">
              <a:rPr lang="aa-ET" smtClean="0"/>
              <a:t>09/17/2026</a:t>
            </a:fld>
            <a:endParaRPr lang="aa-E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3A2A33-39B1-41D1-956B-FB60662A9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97C6CD-372B-4748-AA4D-0D24CD262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260D3-E5AD-4147-B962-F5957D87B415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115319670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B5D3B44-8BA7-4007-BBDA-B8DBE31225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a-E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B2314A-0CDA-4379-AFF8-3D5C4FB396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a-E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D0C95B-6D10-46AB-A383-B51AE9DA9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DD60D-BAD4-4368-AF73-8CDC65C85AF4}" type="datetimeFigureOut">
              <a:rPr lang="aa-ET" smtClean="0"/>
              <a:t>09/17/2026</a:t>
            </a:fld>
            <a:endParaRPr lang="aa-E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9BCD8C-EDEF-429E-AE93-66B2FF225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04E8EE-B5FA-424F-AD79-38143802B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260D3-E5AD-4147-B962-F5957D87B415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150165499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7E1D-50B3-474A-A288-EAEB41015E3B}" type="datetime1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CCCC3-8D88-4A8F-939E-99515F2E040D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919718"/>
            <a:ext cx="4545421" cy="1901271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-1" y="3400649"/>
            <a:ext cx="4545421" cy="1901271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4598580" y="3400648"/>
            <a:ext cx="4545421" cy="1901271"/>
          </a:xfrm>
        </p:spPr>
        <p:txBody>
          <a:bodyPr/>
          <a:lstStyle/>
          <a:p>
            <a:endParaRPr lang="en-US"/>
          </a:p>
        </p:txBody>
      </p:sp>
      <p:sp>
        <p:nvSpPr>
          <p:cNvPr id="19" name="Picture Placeholder 17"/>
          <p:cNvSpPr>
            <a:spLocks noGrp="1"/>
          </p:cNvSpPr>
          <p:nvPr>
            <p:ph type="pic" sz="quarter" idx="16"/>
          </p:nvPr>
        </p:nvSpPr>
        <p:spPr>
          <a:xfrm>
            <a:off x="4598194" y="919164"/>
            <a:ext cx="4545806" cy="19018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349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17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Relationship Id="rId9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37501-5BBD-42B2-9EB3-55F6FFC15B0A}" type="datetime8">
              <a:rPr lang="he-IL" smtClean="0"/>
              <a:t>17 ספטמבר 26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5106EA-ACC3-4718-8424-EDD24B4BD7D7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57400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91" y="1196975"/>
            <a:ext cx="83534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Folienmasterformat durch Klicken bearbeiten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91" y="1839915"/>
            <a:ext cx="8353425" cy="431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3076" name="Line 23"/>
          <p:cNvSpPr>
            <a:spLocks noChangeShapeType="1"/>
          </p:cNvSpPr>
          <p:nvPr userDrawn="1"/>
        </p:nvSpPr>
        <p:spPr bwMode="auto">
          <a:xfrm>
            <a:off x="244481" y="6351588"/>
            <a:ext cx="8613775" cy="0"/>
          </a:xfrm>
          <a:prstGeom prst="line">
            <a:avLst/>
          </a:prstGeom>
          <a:noFill/>
          <a:ln w="15240">
            <a:solidFill>
              <a:srgbClr val="2D4B9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0" tIns="45711" rIns="91420" bIns="45711"/>
          <a:lstStyle/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pic>
        <p:nvPicPr>
          <p:cNvPr id="3077" name="Picture 28" descr="Bundesadler_kleiner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7" y="6405571"/>
            <a:ext cx="446088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12" descr="K:\Deutscher Wetterdienst\Corporate Design Aktuell\DWD-Logo-Komplett\20mm\RGB\Wortbildmarke mit Claim\bmp\Wortbildmarke-und-Claim-positiv-auf-weiss.bmp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479" y="188922"/>
            <a:ext cx="229552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9" name="Line 23"/>
          <p:cNvSpPr>
            <a:spLocks noChangeShapeType="1"/>
          </p:cNvSpPr>
          <p:nvPr userDrawn="1"/>
        </p:nvSpPr>
        <p:spPr bwMode="auto">
          <a:xfrm>
            <a:off x="244477" y="903288"/>
            <a:ext cx="8648700" cy="0"/>
          </a:xfrm>
          <a:prstGeom prst="line">
            <a:avLst/>
          </a:prstGeom>
          <a:noFill/>
          <a:ln w="25400">
            <a:solidFill>
              <a:srgbClr val="2D4B9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0" tIns="45711" rIns="91420" bIns="45711"/>
          <a:lstStyle/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9" name="Rectangle 15"/>
          <p:cNvSpPr>
            <a:spLocks noGrp="1" noChangeArrowheads="1"/>
          </p:cNvSpPr>
          <p:nvPr>
            <p:ph type="ftr" sz="quarter" idx="3"/>
          </p:nvPr>
        </p:nvSpPr>
        <p:spPr>
          <a:xfrm>
            <a:off x="4572001" y="6381750"/>
            <a:ext cx="3709988" cy="215900"/>
          </a:xfrm>
          <a:prstGeom prst="rect">
            <a:avLst/>
          </a:prstGeom>
          <a:ln/>
        </p:spPr>
        <p:txBody>
          <a:bodyPr vert="horz" wrap="square" lIns="91420" tIns="45711" rIns="91420" bIns="45711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charset="0"/>
              </a:defRPr>
            </a:lvl1pPr>
          </a:lstStyle>
          <a:p>
            <a:pPr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de-DE">
                <a:solidFill>
                  <a:srgbClr val="000000"/>
                </a:solidFill>
              </a:rPr>
              <a:t>Detlev Majewski, DWD, Abt. FE1 – 09/2013</a:t>
            </a:r>
          </a:p>
        </p:txBody>
      </p:sp>
      <p:sp>
        <p:nvSpPr>
          <p:cNvPr id="20" name="Foliennummernplatzhalter 1"/>
          <p:cNvSpPr>
            <a:spLocks noGrp="1"/>
          </p:cNvSpPr>
          <p:nvPr>
            <p:ph type="sldNum" sz="quarter" idx="4"/>
          </p:nvPr>
        </p:nvSpPr>
        <p:spPr>
          <a:xfrm>
            <a:off x="8283575" y="6381750"/>
            <a:ext cx="465138" cy="2159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000">
                <a:latin typeface="Arial" charset="0"/>
              </a:defRPr>
            </a:lvl1pPr>
          </a:lstStyle>
          <a:p>
            <a:pPr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3067C543-A322-4623-A76E-F52826ECA13D}" type="slidenum">
              <a:rPr lang="de-DE">
                <a:solidFill>
                  <a:srgbClr val="000000"/>
                </a:solidFill>
              </a:rPr>
              <a:pPr rt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834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</p:sldLayoutIdLst>
  <p:transition>
    <p:fade/>
  </p:transition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5pPr>
      <a:lvl6pPr marL="457106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</a:defRPr>
      </a:lvl6pPr>
      <a:lvl7pPr marL="91421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</a:defRPr>
      </a:lvl7pPr>
      <a:lvl8pPr marL="1371316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</a:defRPr>
      </a:lvl8pPr>
      <a:lvl9pPr marL="1828421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</a:defRPr>
      </a:lvl9pPr>
    </p:titleStyle>
    <p:bodyStyle>
      <a:lvl1pPr marL="352351" indent="-352351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è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692007" indent="-260296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è"/>
        <a:defRPr>
          <a:solidFill>
            <a:schemeClr val="tx1"/>
          </a:solidFill>
          <a:latin typeface="+mn-lt"/>
        </a:defRPr>
      </a:lvl2pPr>
      <a:lvl3pPr marL="1142764" indent="-228553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è"/>
        <a:defRPr>
          <a:solidFill>
            <a:schemeClr val="tx1"/>
          </a:solidFill>
          <a:latin typeface="+mn-lt"/>
        </a:defRPr>
      </a:lvl3pPr>
      <a:lvl4pPr marL="1599868" indent="-228553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è"/>
        <a:defRPr>
          <a:solidFill>
            <a:schemeClr val="tx1"/>
          </a:solidFill>
          <a:latin typeface="+mn-lt"/>
        </a:defRPr>
      </a:lvl4pPr>
      <a:lvl5pPr marL="2056974" indent="-228553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è"/>
        <a:defRPr>
          <a:solidFill>
            <a:schemeClr val="tx1"/>
          </a:solidFill>
          <a:latin typeface="+mn-lt"/>
        </a:defRPr>
      </a:lvl5pPr>
      <a:lvl6pPr marL="2514079" indent="-228553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è"/>
        <a:defRPr>
          <a:solidFill>
            <a:schemeClr val="tx1"/>
          </a:solidFill>
          <a:latin typeface="+mn-lt"/>
        </a:defRPr>
      </a:lvl6pPr>
      <a:lvl7pPr marL="2971184" indent="-228553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è"/>
        <a:defRPr>
          <a:solidFill>
            <a:schemeClr val="tx1"/>
          </a:solidFill>
          <a:latin typeface="+mn-lt"/>
        </a:defRPr>
      </a:lvl7pPr>
      <a:lvl8pPr marL="3428289" indent="-228553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è"/>
        <a:defRPr>
          <a:solidFill>
            <a:schemeClr val="tx1"/>
          </a:solidFill>
          <a:latin typeface="+mn-lt"/>
        </a:defRPr>
      </a:lvl8pPr>
      <a:lvl9pPr marL="3885394" indent="-228553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è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6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0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16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1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26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30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36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41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196975"/>
            <a:ext cx="835342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noProof="0" dirty="0"/>
              <a:t>Folienmasterformat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1839913"/>
            <a:ext cx="8353425" cy="431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noProof="0" dirty="0"/>
              <a:t>Textmasterformate durch Klicken bearbeiten</a:t>
            </a:r>
          </a:p>
          <a:p>
            <a:pPr lvl="1"/>
            <a:r>
              <a:rPr lang="de-DE" altLang="de-DE" noProof="0" dirty="0"/>
              <a:t>Zweite Ebene</a:t>
            </a:r>
          </a:p>
          <a:p>
            <a:pPr lvl="2"/>
            <a:r>
              <a:rPr lang="de-DE" altLang="de-DE" noProof="0" dirty="0"/>
              <a:t>Dritte Ebene</a:t>
            </a:r>
          </a:p>
          <a:p>
            <a:pPr lvl="3"/>
            <a:r>
              <a:rPr lang="de-DE" altLang="de-DE" noProof="0" dirty="0"/>
              <a:t>Vierte Ebene</a:t>
            </a:r>
          </a:p>
          <a:p>
            <a:pPr lvl="4"/>
            <a:r>
              <a:rPr lang="de-DE" altLang="de-DE" noProof="0" dirty="0"/>
              <a:t>Fünfte Ebene</a:t>
            </a:r>
          </a:p>
        </p:txBody>
      </p:sp>
      <p:sp>
        <p:nvSpPr>
          <p:cNvPr id="1028" name="Line 23"/>
          <p:cNvSpPr>
            <a:spLocks noChangeShapeType="1"/>
          </p:cNvSpPr>
          <p:nvPr userDrawn="1"/>
        </p:nvSpPr>
        <p:spPr bwMode="auto">
          <a:xfrm>
            <a:off x="244475" y="6351588"/>
            <a:ext cx="8613775" cy="0"/>
          </a:xfrm>
          <a:prstGeom prst="line">
            <a:avLst/>
          </a:prstGeom>
          <a:noFill/>
          <a:ln w="15240">
            <a:solidFill>
              <a:srgbClr val="2D4B9B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pic>
        <p:nvPicPr>
          <p:cNvPr id="1029" name="Picture 28" descr="Bundesadler_kleiner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6405563"/>
            <a:ext cx="446088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12" descr="K:\Deutscher Wetterdienst\Corporate Design Aktuell\DWD-Logo-Komplett\20mm\RGB\Wortbildmarke mit Claim\bmp\Wortbildmarke-und-Claim-positiv-auf-weiss.bmp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475" y="188913"/>
            <a:ext cx="229552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Line 23"/>
          <p:cNvSpPr>
            <a:spLocks noChangeShapeType="1"/>
          </p:cNvSpPr>
          <p:nvPr userDrawn="1"/>
        </p:nvSpPr>
        <p:spPr bwMode="auto">
          <a:xfrm>
            <a:off x="244475" y="903288"/>
            <a:ext cx="8648700" cy="0"/>
          </a:xfrm>
          <a:prstGeom prst="line">
            <a:avLst/>
          </a:prstGeom>
          <a:noFill/>
          <a:ln w="25400">
            <a:solidFill>
              <a:srgbClr val="2D4B9B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9" name="Rectangle 15"/>
          <p:cNvSpPr>
            <a:spLocks noGrp="1" noChangeArrowheads="1"/>
          </p:cNvSpPr>
          <p:nvPr>
            <p:ph type="ftr" sz="quarter" idx="3"/>
          </p:nvPr>
        </p:nvSpPr>
        <p:spPr>
          <a:xfrm>
            <a:off x="1116013" y="6416675"/>
            <a:ext cx="3709987" cy="215900"/>
          </a:xfrm>
          <a:prstGeom prst="rect">
            <a:avLst/>
          </a:prstGeom>
          <a:ln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00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de-DE" noProof="0"/>
              <a:t>SINFONY 2017, Offenbach</a:t>
            </a:r>
          </a:p>
        </p:txBody>
      </p:sp>
      <p:sp>
        <p:nvSpPr>
          <p:cNvPr id="9" name="Foliennummernplatzhalter 4"/>
          <p:cNvSpPr>
            <a:spLocks noGrp="1"/>
          </p:cNvSpPr>
          <p:nvPr>
            <p:ph type="sldNum" sz="quarter" idx="4"/>
          </p:nvPr>
        </p:nvSpPr>
        <p:spPr>
          <a:xfrm>
            <a:off x="8283575" y="6381750"/>
            <a:ext cx="752475" cy="476250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7C496A2-5975-4C2B-9DFE-02A2A139E47F}" type="slidenum">
              <a:rPr lang="de-DE" altLang="de-DE"/>
              <a:pPr>
                <a:defRPr/>
              </a:pPr>
              <a:t>‹#›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4236633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</p:sldLayoutIdLst>
  <p:transition>
    <p:fade/>
  </p:transition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</a:defRPr>
      </a:lvl9pPr>
    </p:titleStyle>
    <p:bodyStyle>
      <a:lvl1pPr marL="352425" indent="-352425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è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692150" indent="-260350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è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è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è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è"/>
        <a:defRPr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è"/>
        <a:defRPr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è"/>
        <a:defRPr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è"/>
        <a:defRPr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è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37501-5BBD-42B2-9EB3-55F6FFC15B0A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17 ספטמבר 26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5106EA-ACC3-4718-8424-EDD24B4BD7D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766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hf hdr="0" ft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D0334E-800D-44BC-9579-9918CA5264EE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E6CA5C-AFD3-4313-876C-C4123F0ADD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452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C78DA3-2561-4ABA-B97D-B39652854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a-E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DEEC65-F6BA-4A04-9847-CAEE00D01D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a-E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E3B775-8CF7-48B3-AB25-EBD25A39A4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1DD60D-BAD4-4368-AF73-8CDC65C85AF4}" type="datetimeFigureOut">
              <a:rPr lang="aa-ET" smtClean="0"/>
              <a:t>09/17/2026</a:t>
            </a:fld>
            <a:endParaRPr lang="aa-E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24453E-B6EB-4B61-850A-BC88B027A3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a-E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A1B96B-8B9E-48FB-B8D3-19D78FCBF0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2260D3-E5AD-4147-B962-F5957D87B415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590524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a-E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3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41.png"/><Relationship Id="rId4" Type="http://schemas.openxmlformats.org/officeDocument/2006/relationships/image" Target="../media/image40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41.png"/><Relationship Id="rId5" Type="http://schemas.openxmlformats.org/officeDocument/2006/relationships/image" Target="../media/image40.gif"/><Relationship Id="rId4" Type="http://schemas.openxmlformats.org/officeDocument/2006/relationships/image" Target="../media/image3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43.png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38.gif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56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gif"/><Relationship Id="rId1" Type="http://schemas.openxmlformats.org/officeDocument/2006/relationships/slideLayout" Target="../slideLayouts/slideLayout2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gif"/><Relationship Id="rId1" Type="http://schemas.openxmlformats.org/officeDocument/2006/relationships/slideLayout" Target="../slideLayouts/slideLayout2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2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לבן 7">
            <a:extLst>
              <a:ext uri="{FF2B5EF4-FFF2-40B4-BE49-F238E27FC236}">
                <a16:creationId xmlns:a16="http://schemas.microsoft.com/office/drawing/2014/main" id="{FE1A9396-E0D0-3743-4777-F68DF107EA0B}"/>
              </a:ext>
            </a:extLst>
          </p:cNvPr>
          <p:cNvSpPr/>
          <p:nvPr/>
        </p:nvSpPr>
        <p:spPr>
          <a:xfrm rot="5400000">
            <a:off x="2015717" y="-1034988"/>
            <a:ext cx="5112567" cy="91440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97F8D0-26B9-716E-7FA1-47FE7183D9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261" y="1026137"/>
            <a:ext cx="7469404" cy="5025011"/>
          </a:xfrm>
          <a:prstGeom prst="rect">
            <a:avLst/>
          </a:prstGeom>
          <a:ln w="44450">
            <a:solidFill>
              <a:schemeClr val="tx1"/>
            </a:solidFill>
          </a:ln>
        </p:spPr>
      </p:pic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944932" y="2700241"/>
            <a:ext cx="7469404" cy="1457518"/>
          </a:xfrm>
          <a:solidFill>
            <a:schemeClr val="bg1">
              <a:lumMod val="75000"/>
              <a:alpha val="67000"/>
            </a:schemeClr>
          </a:solidFill>
          <a:ln w="25400">
            <a:noFill/>
          </a:ln>
        </p:spPr>
        <p:txBody>
          <a:bodyPr>
            <a:noAutofit/>
          </a:bodyPr>
          <a:lstStyle/>
          <a:p>
            <a:pPr rtl="0"/>
            <a:r>
              <a:rPr lang="en-US" sz="4800" b="1" dirty="0"/>
              <a:t>WG PHYS - Upper Air </a:t>
            </a:r>
            <a:endParaRPr lang="he-IL" sz="48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feld 4"/>
          <p:cNvSpPr txBox="1">
            <a:spLocks noChangeArrowheads="1"/>
          </p:cNvSpPr>
          <p:nvPr/>
        </p:nvSpPr>
        <p:spPr bwMode="auto">
          <a:xfrm>
            <a:off x="827584" y="6093296"/>
            <a:ext cx="7704807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rtl="0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2000" dirty="0"/>
              <a:t>Harel Muskatel (IMS)</a:t>
            </a:r>
          </a:p>
          <a:p>
            <a:pPr algn="ctr" rtl="0">
              <a:spcBef>
                <a:spcPct val="0"/>
              </a:spcBef>
              <a:buClrTx/>
              <a:buSzTx/>
              <a:buNone/>
            </a:pPr>
            <a:r>
              <a:rPr lang="en-US" sz="2000" dirty="0"/>
              <a:t>28</a:t>
            </a:r>
            <a:r>
              <a:rPr lang="en-US" sz="2000" baseline="30000" dirty="0"/>
              <a:t>th</a:t>
            </a:r>
            <a:r>
              <a:rPr lang="en-US" sz="2000" dirty="0"/>
              <a:t> COSMO General Meeting, September 17, 2026</a:t>
            </a:r>
            <a:endParaRPr lang="he-IL" sz="2000" dirty="0"/>
          </a:p>
        </p:txBody>
      </p:sp>
      <p:sp>
        <p:nvSpPr>
          <p:cNvPr id="14" name="כותרת משנה 2"/>
          <p:cNvSpPr txBox="1">
            <a:spLocks/>
          </p:cNvSpPr>
          <p:nvPr/>
        </p:nvSpPr>
        <p:spPr>
          <a:xfrm>
            <a:off x="8316416" y="12158"/>
            <a:ext cx="964493" cy="421903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2000" dirty="0">
                <a:solidFill>
                  <a:schemeClr val="tx1"/>
                </a:solidFill>
                <a:ea typeface="+mj-ea"/>
                <a:cs typeface="+mj-cs"/>
              </a:rPr>
              <a:t>בס"ד</a:t>
            </a:r>
          </a:p>
        </p:txBody>
      </p:sp>
      <p:pic>
        <p:nvPicPr>
          <p:cNvPr id="16" name="Picture 44" descr="logo">
            <a:extLst>
              <a:ext uri="{FF2B5EF4-FFF2-40B4-BE49-F238E27FC236}">
                <a16:creationId xmlns:a16="http://schemas.microsoft.com/office/drawing/2014/main" id="{858E1821-6532-4E29-9237-BC1311C81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717" y="137833"/>
            <a:ext cx="3671395" cy="698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7D1EF91-F2A8-FCED-64B7-12DE135F3160}"/>
              </a:ext>
            </a:extLst>
          </p:cNvPr>
          <p:cNvSpPr txBox="1"/>
          <p:nvPr/>
        </p:nvSpPr>
        <p:spPr>
          <a:xfrm>
            <a:off x="7645675" y="5681816"/>
            <a:ext cx="7473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n-US" dirty="0">
                <a:solidFill>
                  <a:schemeClr val="bg1"/>
                </a:solidFill>
              </a:rPr>
              <a:t>NASA</a:t>
            </a:r>
            <a:endParaRPr lang="en-I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495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B3B0CB4-CB4F-14EC-925E-5E6AE9FB22B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125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78950646-1E0A-4D10-AFAC-E10B9A8412FF}"/>
              </a:ext>
            </a:extLst>
          </p:cNvPr>
          <p:cNvGrpSpPr/>
          <p:nvPr/>
        </p:nvGrpSpPr>
        <p:grpSpPr>
          <a:xfrm>
            <a:off x="107504" y="980728"/>
            <a:ext cx="8997678" cy="5854248"/>
            <a:chOff x="691765" y="1124744"/>
            <a:chExt cx="8997678" cy="585424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0C8DC63-4CAC-46AE-3CBF-569C5AD77EA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1765" y="1124744"/>
              <a:ext cx="3875962" cy="5825688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E40A712-FBF4-AD02-5FC3-619BA83290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88248" y="5178043"/>
              <a:ext cx="5201195" cy="1800949"/>
            </a:xfrm>
            <a:prstGeom prst="rect">
              <a:avLst/>
            </a:prstGeom>
          </p:spPr>
        </p:pic>
      </p:grpSp>
      <p:sp>
        <p:nvSpPr>
          <p:cNvPr id="13" name="מלבן 7">
            <a:extLst>
              <a:ext uri="{FF2B5EF4-FFF2-40B4-BE49-F238E27FC236}">
                <a16:creationId xmlns:a16="http://schemas.microsoft.com/office/drawing/2014/main" id="{CA1A4EDC-EBA6-4432-868C-9B563C856A73}"/>
              </a:ext>
            </a:extLst>
          </p:cNvPr>
          <p:cNvSpPr/>
          <p:nvPr/>
        </p:nvSpPr>
        <p:spPr>
          <a:xfrm>
            <a:off x="0" y="0"/>
            <a:ext cx="9135454" cy="908720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11" name="מחבר ישר 30">
            <a:extLst>
              <a:ext uri="{FF2B5EF4-FFF2-40B4-BE49-F238E27FC236}">
                <a16:creationId xmlns:a16="http://schemas.microsoft.com/office/drawing/2014/main" id="{8FE7630C-A88C-431D-B596-8E9C062AC78A}"/>
              </a:ext>
            </a:extLst>
          </p:cNvPr>
          <p:cNvCxnSpPr/>
          <p:nvPr/>
        </p:nvCxnSpPr>
        <p:spPr>
          <a:xfrm>
            <a:off x="0" y="908720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>
            <a:extLst>
              <a:ext uri="{FF2B5EF4-FFF2-40B4-BE49-F238E27FC236}">
                <a16:creationId xmlns:a16="http://schemas.microsoft.com/office/drawing/2014/main" id="{BEE185AF-7BF5-4E14-985A-2EB2A5631F2C}"/>
              </a:ext>
            </a:extLst>
          </p:cNvPr>
          <p:cNvSpPr txBox="1">
            <a:spLocks/>
          </p:cNvSpPr>
          <p:nvPr/>
        </p:nvSpPr>
        <p:spPr>
          <a:xfrm>
            <a:off x="128570" y="142697"/>
            <a:ext cx="8633682" cy="623326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sz="4800" b="1" dirty="0">
                <a:solidFill>
                  <a:srgbClr val="FF0000"/>
                </a:solidFill>
              </a:rPr>
              <a:t>CAIIR</a:t>
            </a:r>
            <a:r>
              <a:rPr lang="en-US" sz="4800" dirty="0"/>
              <a:t> Priority Project</a:t>
            </a:r>
            <a:endParaRPr lang="he-IL" sz="4800" b="1" dirty="0">
              <a:solidFill>
                <a:srgbClr val="003399"/>
              </a:solidFill>
              <a:cs typeface="Angsana New" panose="02020603050405020304" pitchFamily="18" charset="-34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3B3C5B11-EF93-BA63-B308-8738BBD7C7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0341" y="1110737"/>
            <a:ext cx="5306784" cy="3759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rtl="0">
              <a:spcBef>
                <a:spcPct val="0"/>
              </a:spcBef>
              <a:buClrTx/>
              <a:buSzTx/>
              <a:buNone/>
            </a:pPr>
            <a:r>
              <a:rPr lang="en-US" altLang="de-DE" sz="2000" b="1" u="sng" dirty="0">
                <a:solidFill>
                  <a:srgbClr val="0000FF"/>
                </a:solidFill>
                <a:cs typeface="Arial" panose="020B0604020202020204" pitchFamily="34" charset="0"/>
              </a:rPr>
              <a:t>Achievements:</a:t>
            </a:r>
            <a:endParaRPr lang="en-US" altLang="de-DE" sz="2000" b="1" dirty="0">
              <a:solidFill>
                <a:srgbClr val="0000FF"/>
              </a:solidFill>
              <a:cs typeface="Arial" panose="020B0604020202020204" pitchFamily="34" charset="0"/>
            </a:endParaRPr>
          </a:p>
          <a:p>
            <a:pPr algn="l" rtl="0">
              <a:spcBef>
                <a:spcPct val="0"/>
              </a:spcBef>
              <a:buClrTx/>
              <a:buSzTx/>
              <a:buNone/>
            </a:pPr>
            <a:endParaRPr lang="en-US" altLang="de-DE" sz="1200" u="sng" dirty="0">
              <a:solidFill>
                <a:srgbClr val="0000FF"/>
              </a:solidFill>
              <a:latin typeface="+mn-lt"/>
              <a:cs typeface="Angsana New" panose="02020603050405020304" pitchFamily="18" charset="-34"/>
            </a:endParaRPr>
          </a:p>
          <a:p>
            <a:pPr marL="342900" indent="-342900" algn="l" rtl="0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de-DE" sz="2000" dirty="0">
                <a:cs typeface="Arial" panose="020B0604020202020204" pitchFamily="34" charset="0"/>
              </a:rPr>
              <a:t>New ice particle optical properties (Muskatel et al. 2021)</a:t>
            </a:r>
          </a:p>
          <a:p>
            <a:pPr marL="342900" indent="-342900" algn="l" rtl="0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de-DE" sz="2000" dirty="0">
                <a:cs typeface="Arial" panose="020B0604020202020204" pitchFamily="34" charset="0"/>
              </a:rPr>
              <a:t>CAMS aerosols climatology</a:t>
            </a:r>
          </a:p>
          <a:p>
            <a:pPr marL="342900" indent="-342900" algn="l" rtl="0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de-DE" sz="2000" dirty="0">
                <a:cs typeface="Arial" panose="020B0604020202020204" pitchFamily="34" charset="0"/>
              </a:rPr>
              <a:t>CAMS forecasted aerosols</a:t>
            </a:r>
          </a:p>
          <a:p>
            <a:pPr marL="342900" indent="-342900" algn="l" rtl="0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sz="2000" dirty="0"/>
              <a:t>New ice nucleation scheme (</a:t>
            </a:r>
            <a:r>
              <a:rPr lang="en-US" sz="2000" dirty="0" err="1"/>
              <a:t>deMott</a:t>
            </a:r>
            <a:r>
              <a:rPr lang="en-US" sz="2000" dirty="0"/>
              <a:t> 2015)</a:t>
            </a:r>
          </a:p>
          <a:p>
            <a:pPr marL="342900" indent="-342900" algn="l" rtl="0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sz="2000" dirty="0"/>
              <a:t>Spectral bin microphysics scheme</a:t>
            </a:r>
          </a:p>
          <a:p>
            <a:pPr marL="342900" indent="-342900" algn="l" rtl="0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de-DE" altLang="de-DE" sz="2000" dirty="0">
                <a:cs typeface="Angsana New" panose="02020603050405020304" pitchFamily="18" charset="-34"/>
              </a:rPr>
              <a:t>New 2D aerosols scheme</a:t>
            </a:r>
          </a:p>
        </p:txBody>
      </p:sp>
    </p:spTree>
    <p:extLst>
      <p:ext uri="{BB962C8B-B14F-4D97-AF65-F5344CB8AC3E}">
        <p14:creationId xmlns:p14="http://schemas.microsoft.com/office/powerpoint/2010/main" val="23102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F066B28-B80B-9AA3-7BFF-6B16947588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6452"/>
            <a:ext cx="9144000" cy="512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945555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DEA1849-2CC8-3F98-5C21-79A065C24A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0728"/>
            <a:ext cx="9144000" cy="5139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784713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C4C413-FA0B-34F3-B999-B3A0A795D7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7376" y="836712"/>
            <a:ext cx="9218751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109842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0D545FB-CD4A-FC60-7D05-8A4F1C002C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9159"/>
            <a:ext cx="9144000" cy="5099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902623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מלבן 7">
            <a:extLst>
              <a:ext uri="{FF2B5EF4-FFF2-40B4-BE49-F238E27FC236}">
                <a16:creationId xmlns:a16="http://schemas.microsoft.com/office/drawing/2014/main" id="{CA1A4EDC-EBA6-4432-868C-9B563C856A73}"/>
              </a:ext>
            </a:extLst>
          </p:cNvPr>
          <p:cNvSpPr/>
          <p:nvPr/>
        </p:nvSpPr>
        <p:spPr>
          <a:xfrm>
            <a:off x="0" y="0"/>
            <a:ext cx="9135454" cy="1052736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6" name="Textfeld 4"/>
          <p:cNvSpPr txBox="1">
            <a:spLocks noChangeArrowheads="1"/>
          </p:cNvSpPr>
          <p:nvPr/>
        </p:nvSpPr>
        <p:spPr bwMode="auto">
          <a:xfrm>
            <a:off x="1619672" y="1163134"/>
            <a:ext cx="7100354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342900" indent="-342900" algn="l" rtl="0">
              <a:lnSpc>
                <a:spcPct val="150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en-US" sz="2000" b="1" dirty="0">
                <a:cs typeface="Arial" panose="020B0604020202020204" pitchFamily="34" charset="0"/>
              </a:rPr>
              <a:t>September 2024 - August 2027</a:t>
            </a:r>
          </a:p>
          <a:p>
            <a:pPr marL="342900" indent="-342900" algn="l" rtl="0">
              <a:lnSpc>
                <a:spcPct val="150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0000FF"/>
                </a:solidFill>
                <a:cs typeface="Arial" panose="020B0604020202020204" pitchFamily="34" charset="0"/>
              </a:rPr>
              <a:t>Total planed FTEs </a:t>
            </a:r>
            <a:r>
              <a:rPr lang="en-US" sz="2000" b="1" dirty="0">
                <a:cs typeface="Arial" panose="020B0604020202020204" pitchFamily="34" charset="0"/>
              </a:rPr>
              <a:t>: 6.1  </a:t>
            </a:r>
          </a:p>
        </p:txBody>
      </p:sp>
      <p:cxnSp>
        <p:nvCxnSpPr>
          <p:cNvPr id="11" name="מחבר ישר 30">
            <a:extLst>
              <a:ext uri="{FF2B5EF4-FFF2-40B4-BE49-F238E27FC236}">
                <a16:creationId xmlns:a16="http://schemas.microsoft.com/office/drawing/2014/main" id="{8FE7630C-A88C-431D-B596-8E9C062AC78A}"/>
              </a:ext>
            </a:extLst>
          </p:cNvPr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>
            <a:extLst>
              <a:ext uri="{FF2B5EF4-FFF2-40B4-BE49-F238E27FC236}">
                <a16:creationId xmlns:a16="http://schemas.microsoft.com/office/drawing/2014/main" id="{BEE185AF-7BF5-4E14-985A-2EB2A5631F2C}"/>
              </a:ext>
            </a:extLst>
          </p:cNvPr>
          <p:cNvSpPr txBox="1">
            <a:spLocks/>
          </p:cNvSpPr>
          <p:nvPr/>
        </p:nvSpPr>
        <p:spPr>
          <a:xfrm>
            <a:off x="-8546" y="214705"/>
            <a:ext cx="8633682" cy="623326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sz="3200" b="1" dirty="0">
                <a:solidFill>
                  <a:srgbClr val="FF0000"/>
                </a:solidFill>
              </a:rPr>
              <a:t>A</a:t>
            </a:r>
            <a:r>
              <a:rPr lang="en-US" sz="3200" dirty="0"/>
              <a:t>erosol-</a:t>
            </a:r>
            <a:r>
              <a:rPr lang="en-US" sz="3200" b="1" dirty="0" err="1">
                <a:solidFill>
                  <a:srgbClr val="FF0000"/>
                </a:solidFill>
              </a:rPr>
              <a:t>CL</a:t>
            </a:r>
            <a:r>
              <a:rPr lang="en-US" sz="3200" dirty="0" err="1"/>
              <a:t>oud</a:t>
            </a:r>
            <a:r>
              <a:rPr lang="en-US" sz="3200" dirty="0"/>
              <a:t> </a:t>
            </a:r>
            <a:r>
              <a:rPr lang="en-US" sz="3200" b="1" dirty="0">
                <a:solidFill>
                  <a:srgbClr val="FF0000"/>
                </a:solidFill>
              </a:rPr>
              <a:t>I</a:t>
            </a:r>
            <a:r>
              <a:rPr lang="en-US" sz="3200" dirty="0"/>
              <a:t>nteractions in </a:t>
            </a:r>
            <a:r>
              <a:rPr lang="en-US" sz="3200" b="1" dirty="0">
                <a:solidFill>
                  <a:srgbClr val="FF0000"/>
                </a:solidFill>
              </a:rPr>
              <a:t>I</a:t>
            </a:r>
            <a:r>
              <a:rPr lang="en-US" sz="3200" dirty="0"/>
              <a:t>CON </a:t>
            </a:r>
            <a:r>
              <a:rPr lang="en-US" sz="3200" b="1" dirty="0">
                <a:solidFill>
                  <a:srgbClr val="FF0000"/>
                </a:solidFill>
              </a:rPr>
              <a:t>M</a:t>
            </a:r>
            <a:r>
              <a:rPr lang="en-US" sz="3200" dirty="0"/>
              <a:t>odel:</a:t>
            </a:r>
            <a:br>
              <a:rPr lang="en-US" sz="3200" dirty="0"/>
            </a:br>
            <a:r>
              <a:rPr lang="en-US" sz="3200" dirty="0"/>
              <a:t> </a:t>
            </a:r>
            <a:r>
              <a:rPr lang="en-US" sz="3200" b="1" dirty="0">
                <a:solidFill>
                  <a:srgbClr val="FF0000"/>
                </a:solidFill>
              </a:rPr>
              <a:t>ACLIIM</a:t>
            </a:r>
            <a:r>
              <a:rPr lang="en-US" sz="3200" dirty="0"/>
              <a:t> Priority Project</a:t>
            </a:r>
            <a:endParaRPr lang="he-IL" sz="3200" b="1" dirty="0">
              <a:solidFill>
                <a:srgbClr val="003399"/>
              </a:solidFill>
              <a:cs typeface="Angsana New" panose="02020603050405020304" pitchFamily="18" charset="-34"/>
            </a:endParaRPr>
          </a:p>
        </p:txBody>
      </p:sp>
      <p:sp>
        <p:nvSpPr>
          <p:cNvPr id="3" name="Textfeld 4">
            <a:extLst>
              <a:ext uri="{FF2B5EF4-FFF2-40B4-BE49-F238E27FC236}">
                <a16:creationId xmlns:a16="http://schemas.microsoft.com/office/drawing/2014/main" id="{2447EA55-8003-F4B8-1563-9C6423CF64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2241488"/>
            <a:ext cx="4948998" cy="3297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rtl="0">
              <a:spcBef>
                <a:spcPct val="0"/>
              </a:spcBef>
              <a:buClrTx/>
              <a:buSzTx/>
              <a:buNone/>
            </a:pPr>
            <a:r>
              <a:rPr lang="en-US" altLang="de-DE" sz="2000" b="1" u="sng" dirty="0">
                <a:solidFill>
                  <a:srgbClr val="0000FF"/>
                </a:solidFill>
                <a:cs typeface="Arial" panose="020B0604020202020204" pitchFamily="34" charset="0"/>
              </a:rPr>
              <a:t>Participants</a:t>
            </a:r>
            <a:r>
              <a:rPr lang="en-US" altLang="de-DE" sz="2000" b="1" dirty="0">
                <a:solidFill>
                  <a:srgbClr val="0000FF"/>
                </a:solidFill>
                <a:cs typeface="Arial" panose="020B0604020202020204" pitchFamily="34" charset="0"/>
              </a:rPr>
              <a:t>:</a:t>
            </a:r>
          </a:p>
          <a:p>
            <a:pPr algn="l" rtl="0">
              <a:spcBef>
                <a:spcPct val="0"/>
              </a:spcBef>
              <a:buClrTx/>
              <a:buSzTx/>
              <a:buNone/>
            </a:pPr>
            <a:endParaRPr lang="en-US" altLang="de-DE" sz="1200" u="sng" dirty="0">
              <a:solidFill>
                <a:srgbClr val="0000FF"/>
              </a:solidFill>
              <a:latin typeface="+mn-lt"/>
              <a:cs typeface="Angsana New" panose="02020603050405020304" pitchFamily="18" charset="-34"/>
            </a:endParaRPr>
          </a:p>
          <a:p>
            <a:pPr marL="342900" indent="-342900" algn="l" rtl="0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de-DE" sz="2000" dirty="0">
                <a:cs typeface="Arial" panose="020B0604020202020204" pitchFamily="34" charset="0"/>
              </a:rPr>
              <a:t>Harel Muskatel (</a:t>
            </a:r>
            <a:r>
              <a:rPr lang="en-US" altLang="de-DE" sz="2000" dirty="0">
                <a:solidFill>
                  <a:srgbClr val="00B050"/>
                </a:solidFill>
                <a:cs typeface="Arial" panose="020B0604020202020204" pitchFamily="34" charset="0"/>
              </a:rPr>
              <a:t>IMS</a:t>
            </a:r>
            <a:r>
              <a:rPr lang="en-US" altLang="de-DE" sz="2000" dirty="0">
                <a:cs typeface="Arial" panose="020B0604020202020204" pitchFamily="34" charset="0"/>
              </a:rPr>
              <a:t>)</a:t>
            </a:r>
          </a:p>
          <a:p>
            <a:pPr marL="342900" indent="-342900" algn="l" rtl="0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de-DE" altLang="de-DE" sz="2000" dirty="0">
                <a:cs typeface="Arial" panose="020B0604020202020204" pitchFamily="34" charset="0"/>
              </a:rPr>
              <a:t>Pavel Khain (</a:t>
            </a:r>
            <a:r>
              <a:rPr lang="de-DE" altLang="de-DE" sz="2000" dirty="0">
                <a:solidFill>
                  <a:srgbClr val="00B050"/>
                </a:solidFill>
                <a:cs typeface="Arial" panose="020B0604020202020204" pitchFamily="34" charset="0"/>
              </a:rPr>
              <a:t>IMS</a:t>
            </a:r>
            <a:r>
              <a:rPr lang="de-DE" altLang="de-DE" sz="2000" dirty="0">
                <a:cs typeface="Arial" panose="020B0604020202020204" pitchFamily="34" charset="0"/>
              </a:rPr>
              <a:t>)</a:t>
            </a:r>
          </a:p>
          <a:p>
            <a:pPr marL="342900" indent="-342900" algn="l" rtl="0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sz="2000" dirty="0"/>
              <a:t>E</a:t>
            </a:r>
            <a:r>
              <a:rPr lang="en-US" sz="2000" dirty="0">
                <a:cs typeface="Angsana New" panose="02020603050405020304" pitchFamily="18" charset="-34"/>
              </a:rPr>
              <a:t>uripides </a:t>
            </a:r>
            <a:r>
              <a:rPr lang="en-US" sz="2000" dirty="0" err="1">
                <a:cs typeface="Angsana New" panose="02020603050405020304" pitchFamily="18" charset="-34"/>
              </a:rPr>
              <a:t>Avgoustoglou</a:t>
            </a:r>
            <a:r>
              <a:rPr lang="en-US" sz="2000" dirty="0">
                <a:cs typeface="Angsana New" panose="02020603050405020304" pitchFamily="18" charset="-34"/>
              </a:rPr>
              <a:t> </a:t>
            </a:r>
            <a:r>
              <a:rPr lang="en-US" sz="2000" dirty="0"/>
              <a:t>(</a:t>
            </a:r>
            <a:r>
              <a:rPr lang="en-US" sz="2000" dirty="0">
                <a:solidFill>
                  <a:srgbClr val="9900CC"/>
                </a:solidFill>
              </a:rPr>
              <a:t>HNMS</a:t>
            </a:r>
            <a:r>
              <a:rPr lang="en-US" sz="2000" dirty="0"/>
              <a:t>)</a:t>
            </a:r>
          </a:p>
          <a:p>
            <a:pPr marL="342900" indent="-342900" algn="l" rtl="0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de-DE" altLang="de-DE" sz="2000" dirty="0">
                <a:cs typeface="Angsana New" panose="02020603050405020304" pitchFamily="18" charset="-34"/>
              </a:rPr>
              <a:t>Daniel Rieger (</a:t>
            </a:r>
            <a:r>
              <a:rPr lang="de-DE" altLang="de-DE" sz="2000" dirty="0">
                <a:solidFill>
                  <a:srgbClr val="00B0F0"/>
                </a:solidFill>
                <a:cs typeface="Angsana New" panose="02020603050405020304" pitchFamily="18" charset="-34"/>
              </a:rPr>
              <a:t>DWD</a:t>
            </a:r>
            <a:r>
              <a:rPr lang="de-DE" altLang="de-DE" sz="2000" dirty="0">
                <a:cs typeface="Angsana New" panose="02020603050405020304" pitchFamily="18" charset="-34"/>
              </a:rPr>
              <a:t>)</a:t>
            </a:r>
          </a:p>
          <a:p>
            <a:pPr marL="342900" indent="-342900" algn="l" rtl="0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de-DE" altLang="de-DE" sz="2000" dirty="0">
                <a:cs typeface="Angsana New" panose="02020603050405020304" pitchFamily="18" charset="-34"/>
              </a:rPr>
              <a:t>Alberto de Lozar (</a:t>
            </a:r>
            <a:r>
              <a:rPr lang="de-DE" altLang="de-DE" sz="2000" dirty="0">
                <a:solidFill>
                  <a:srgbClr val="00B0F0"/>
                </a:solidFill>
                <a:cs typeface="Angsana New" panose="02020603050405020304" pitchFamily="18" charset="-34"/>
              </a:rPr>
              <a:t>DWD</a:t>
            </a:r>
            <a:r>
              <a:rPr lang="de-DE" altLang="de-DE" sz="2000" dirty="0">
                <a:cs typeface="Angsana New" panose="02020603050405020304" pitchFamily="18" charset="-34"/>
              </a:rPr>
              <a:t>)</a:t>
            </a:r>
          </a:p>
          <a:p>
            <a:pPr marL="342900" indent="-342900" algn="l" rtl="0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de-DE" altLang="de-DE" sz="2000" dirty="0">
                <a:cs typeface="Angsana New" panose="02020603050405020304" pitchFamily="18" charset="-34"/>
              </a:rPr>
              <a:t>Piero Serafini (</a:t>
            </a:r>
            <a:r>
              <a:rPr lang="de-DE" altLang="de-DE" sz="2000" dirty="0">
                <a:solidFill>
                  <a:srgbClr val="FF0000"/>
                </a:solidFill>
                <a:cs typeface="Angsana New" panose="02020603050405020304" pitchFamily="18" charset="-34"/>
              </a:rPr>
              <a:t>CETEMPS</a:t>
            </a:r>
            <a:r>
              <a:rPr lang="de-DE" altLang="de-DE" sz="2000" dirty="0">
                <a:cs typeface="Angsana New" panose="02020603050405020304" pitchFamily="18" charset="-34"/>
              </a:rPr>
              <a:t>)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F158EE2-35AD-B96B-1A7F-5892EC90EA0A}"/>
              </a:ext>
            </a:extLst>
          </p:cNvPr>
          <p:cNvGrpSpPr/>
          <p:nvPr/>
        </p:nvGrpSpPr>
        <p:grpSpPr>
          <a:xfrm>
            <a:off x="971600" y="5876337"/>
            <a:ext cx="6941474" cy="759897"/>
            <a:chOff x="1353506" y="5883398"/>
            <a:chExt cx="6941474" cy="75989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1FD3788-1931-84A5-621B-103BAE1EBE2B}"/>
                </a:ext>
              </a:extLst>
            </p:cNvPr>
            <p:cNvGrpSpPr/>
            <p:nvPr/>
          </p:nvGrpSpPr>
          <p:grpSpPr>
            <a:xfrm>
              <a:off x="1353506" y="5925707"/>
              <a:ext cx="5846004" cy="717588"/>
              <a:chOff x="1187624" y="545461"/>
              <a:chExt cx="6350511" cy="936104"/>
            </a:xfrm>
          </p:grpSpPr>
          <p:grpSp>
            <p:nvGrpSpPr>
              <p:cNvPr id="6" name="קבוצה 11">
                <a:extLst>
                  <a:ext uri="{FF2B5EF4-FFF2-40B4-BE49-F238E27FC236}">
                    <a16:creationId xmlns:a16="http://schemas.microsoft.com/office/drawing/2014/main" id="{D9E62723-108C-B848-347E-A8B924974AB6}"/>
                  </a:ext>
                </a:extLst>
              </p:cNvPr>
              <p:cNvGrpSpPr/>
              <p:nvPr/>
            </p:nvGrpSpPr>
            <p:grpSpPr>
              <a:xfrm>
                <a:off x="1187624" y="545461"/>
                <a:ext cx="5178748" cy="936104"/>
                <a:chOff x="512862" y="188640"/>
                <a:chExt cx="5178748" cy="936104"/>
              </a:xfrm>
            </p:grpSpPr>
            <p:pic>
              <p:nvPicPr>
                <p:cNvPr id="8" name="תמונה 5">
                  <a:extLst>
                    <a:ext uri="{FF2B5EF4-FFF2-40B4-BE49-F238E27FC236}">
                      <a16:creationId xmlns:a16="http://schemas.microsoft.com/office/drawing/2014/main" id="{E1CD748C-B03F-EEAE-DB78-BF4648851AF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01391" y="188640"/>
                  <a:ext cx="857250" cy="914399"/>
                </a:xfrm>
                <a:prstGeom prst="rect">
                  <a:avLst/>
                </a:prstGeom>
              </p:spPr>
            </p:pic>
            <p:pic>
              <p:nvPicPr>
                <p:cNvPr id="9" name="Picture 44" descr="logo">
                  <a:extLst>
                    <a:ext uri="{FF2B5EF4-FFF2-40B4-BE49-F238E27FC236}">
                      <a16:creationId xmlns:a16="http://schemas.microsoft.com/office/drawing/2014/main" id="{0F419FD3-2883-9748-6DC9-7F634CE8F3C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862" y="332656"/>
                  <a:ext cx="2835002" cy="6480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" name="תמונה 7">
                  <a:extLst>
                    <a:ext uri="{FF2B5EF4-FFF2-40B4-BE49-F238E27FC236}">
                      <a16:creationId xmlns:a16="http://schemas.microsoft.com/office/drawing/2014/main" id="{0565AF36-CD44-392E-9774-5B00CF3A51F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971530" y="229123"/>
                  <a:ext cx="720080" cy="895621"/>
                </a:xfrm>
                <a:prstGeom prst="rect">
                  <a:avLst/>
                </a:prstGeom>
              </p:spPr>
            </p:pic>
          </p:grpSp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18691ABE-BF86-773E-5B93-B39CBBD78C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663181" y="564239"/>
                <a:ext cx="874954" cy="895622"/>
              </a:xfrm>
              <a:prstGeom prst="rect">
                <a:avLst/>
              </a:prstGeom>
            </p:spPr>
          </p:pic>
        </p:grp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C5D6B3C0-E42E-EE5E-85C1-5AA98175B8A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483936" y="5883398"/>
              <a:ext cx="811044" cy="7598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520379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מלבן 7"/>
          <p:cNvSpPr/>
          <p:nvPr/>
        </p:nvSpPr>
        <p:spPr>
          <a:xfrm>
            <a:off x="0" y="0"/>
            <a:ext cx="9144000" cy="782705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>
          <a:xfrm>
            <a:off x="24541" y="6508093"/>
            <a:ext cx="2133600" cy="365125"/>
          </a:xfrm>
        </p:spPr>
        <p:txBody>
          <a:bodyPr/>
          <a:lstStyle/>
          <a:p>
            <a:fld id="{0E5106EA-ACC3-4718-8424-EDD24B4BD7D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-298884" y="61597"/>
            <a:ext cx="9741768" cy="623326"/>
          </a:xfrm>
        </p:spPr>
        <p:txBody>
          <a:bodyPr>
            <a:normAutofit fontScale="90000"/>
          </a:bodyPr>
          <a:lstStyle/>
          <a:p>
            <a:pPr rtl="0"/>
            <a:r>
              <a:rPr lang="en-US" sz="3200" b="1" dirty="0">
                <a:solidFill>
                  <a:srgbClr val="FF0000"/>
                </a:solidFill>
                <a:cs typeface="Angsana New" panose="02020603050405020304" pitchFamily="18" charset="-34"/>
              </a:rPr>
              <a:t>CAMS climatology </a:t>
            </a:r>
            <a:r>
              <a:rPr lang="en-US" sz="3200" b="1" dirty="0">
                <a:solidFill>
                  <a:srgbClr val="003399"/>
                </a:solidFill>
                <a:cs typeface="Angsana New" panose="02020603050405020304" pitchFamily="18" charset="-34"/>
              </a:rPr>
              <a:t>- Zonal-mean </a:t>
            </a:r>
            <a:br>
              <a:rPr lang="en-US" sz="3200" b="1" dirty="0">
                <a:solidFill>
                  <a:srgbClr val="003399"/>
                </a:solidFill>
                <a:cs typeface="Angsana New" panose="02020603050405020304" pitchFamily="18" charset="-34"/>
              </a:rPr>
            </a:br>
            <a:r>
              <a:rPr lang="en-US" sz="3200" b="1" dirty="0">
                <a:solidFill>
                  <a:srgbClr val="003399"/>
                </a:solidFill>
                <a:cs typeface="Angsana New" panose="02020603050405020304" pitchFamily="18" charset="-34"/>
              </a:rPr>
              <a:t>layer-integrated mass profiles</a:t>
            </a:r>
          </a:p>
        </p:txBody>
      </p:sp>
      <p:cxnSp>
        <p:nvCxnSpPr>
          <p:cNvPr id="34" name="מחבר ישר 5"/>
          <p:cNvCxnSpPr/>
          <p:nvPr/>
        </p:nvCxnSpPr>
        <p:spPr>
          <a:xfrm>
            <a:off x="0" y="764704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E7D87129-2789-4E8E-B6DC-144093B91357}"/>
              </a:ext>
            </a:extLst>
          </p:cNvPr>
          <p:cNvSpPr/>
          <p:nvPr/>
        </p:nvSpPr>
        <p:spPr>
          <a:xfrm>
            <a:off x="5940152" y="6146360"/>
            <a:ext cx="18722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dirty="0"/>
              <a:t>Bozzo et al. 2020</a:t>
            </a:r>
            <a:endParaRPr lang="he-IL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32EF9C-4125-479F-B87E-841F2A0011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99" y="841070"/>
            <a:ext cx="4280909" cy="59698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D590CB6-2B91-4F7A-B871-F35334758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1255" y="1535253"/>
            <a:ext cx="4310983" cy="435843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0E4440F-F864-4F85-8BE4-E0B8703781CA}"/>
              </a:ext>
            </a:extLst>
          </p:cNvPr>
          <p:cNvSpPr/>
          <p:nvPr/>
        </p:nvSpPr>
        <p:spPr>
          <a:xfrm>
            <a:off x="890004" y="1553108"/>
            <a:ext cx="4026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SS</a:t>
            </a:r>
            <a:endParaRPr lang="he-IL" b="1" dirty="0">
              <a:solidFill>
                <a:srgbClr val="0000FF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520ACF-B0E6-4AE6-A188-A3F5D1132FD9}"/>
              </a:ext>
            </a:extLst>
          </p:cNvPr>
          <p:cNvSpPr/>
          <p:nvPr/>
        </p:nvSpPr>
        <p:spPr>
          <a:xfrm>
            <a:off x="1411187" y="974313"/>
            <a:ext cx="4908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en-US" dirty="0"/>
              <a:t>Jan</a:t>
            </a:r>
            <a:endParaRPr lang="he-IL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A3BF3A-261B-466B-B5FD-97CBCA6612AD}"/>
              </a:ext>
            </a:extLst>
          </p:cNvPr>
          <p:cNvSpPr/>
          <p:nvPr/>
        </p:nvSpPr>
        <p:spPr>
          <a:xfrm>
            <a:off x="3562152" y="974313"/>
            <a:ext cx="4331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en-US" dirty="0"/>
              <a:t>Jul</a:t>
            </a:r>
            <a:endParaRPr lang="he-IL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A0D7295-5120-40B0-9360-E89E605CC129}"/>
              </a:ext>
            </a:extLst>
          </p:cNvPr>
          <p:cNvSpPr/>
          <p:nvPr/>
        </p:nvSpPr>
        <p:spPr>
          <a:xfrm>
            <a:off x="5669899" y="1619508"/>
            <a:ext cx="4908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en-US" dirty="0"/>
              <a:t>Jan</a:t>
            </a:r>
            <a:endParaRPr lang="he-IL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7821BA3-CE48-484E-A2DC-25ACA2ECA076}"/>
              </a:ext>
            </a:extLst>
          </p:cNvPr>
          <p:cNvSpPr/>
          <p:nvPr/>
        </p:nvSpPr>
        <p:spPr>
          <a:xfrm>
            <a:off x="7820864" y="1628800"/>
            <a:ext cx="4331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en-US" dirty="0"/>
              <a:t>Jul</a:t>
            </a:r>
            <a:endParaRPr lang="he-IL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2900F17-E327-416E-8F6F-DCF9AAD9E825}"/>
              </a:ext>
            </a:extLst>
          </p:cNvPr>
          <p:cNvSpPr/>
          <p:nvPr/>
        </p:nvSpPr>
        <p:spPr>
          <a:xfrm>
            <a:off x="858715" y="3556537"/>
            <a:ext cx="481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DU</a:t>
            </a:r>
            <a:endParaRPr lang="he-IL" b="1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9A14CFC-DAF3-426C-9559-15DA77995672}"/>
              </a:ext>
            </a:extLst>
          </p:cNvPr>
          <p:cNvSpPr/>
          <p:nvPr/>
        </p:nvSpPr>
        <p:spPr>
          <a:xfrm>
            <a:off x="797801" y="5523903"/>
            <a:ext cx="5421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OM</a:t>
            </a:r>
            <a:endParaRPr lang="he-IL" b="1" dirty="0">
              <a:solidFill>
                <a:srgbClr val="008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CCCCC6D-2B3F-4251-9C90-466CFF62ED12}"/>
              </a:ext>
            </a:extLst>
          </p:cNvPr>
          <p:cNvSpPr/>
          <p:nvPr/>
        </p:nvSpPr>
        <p:spPr>
          <a:xfrm>
            <a:off x="5179960" y="2276872"/>
            <a:ext cx="4363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BC</a:t>
            </a:r>
            <a:endParaRPr lang="he-IL" b="1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F011DB1-941D-4147-A7E0-8938CE1B275D}"/>
              </a:ext>
            </a:extLst>
          </p:cNvPr>
          <p:cNvSpPr/>
          <p:nvPr/>
        </p:nvSpPr>
        <p:spPr>
          <a:xfrm>
            <a:off x="5225570" y="4199614"/>
            <a:ext cx="4443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9900CC"/>
                </a:solidFill>
              </a:rPr>
              <a:t>SU</a:t>
            </a:r>
            <a:endParaRPr lang="he-IL" b="1" dirty="0">
              <a:solidFill>
                <a:srgbClr val="9900CC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D051AE9-ADEB-4FAC-A351-99B190CCC479}"/>
              </a:ext>
            </a:extLst>
          </p:cNvPr>
          <p:cNvSpPr/>
          <p:nvPr/>
        </p:nvSpPr>
        <p:spPr>
          <a:xfrm>
            <a:off x="6732240" y="5816297"/>
            <a:ext cx="74806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1200" dirty="0"/>
              <a:t>gr/m</a:t>
            </a:r>
            <a:r>
              <a:rPr lang="en-US" sz="1200" baseline="30000" dirty="0"/>
              <a:t>2</a:t>
            </a:r>
            <a:endParaRPr lang="he-IL" sz="1200" baseline="30000" dirty="0"/>
          </a:p>
        </p:txBody>
      </p:sp>
    </p:spTree>
    <p:extLst>
      <p:ext uri="{BB962C8B-B14F-4D97-AF65-F5344CB8AC3E}">
        <p14:creationId xmlns:p14="http://schemas.microsoft.com/office/powerpoint/2010/main" val="3446733468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06EA-ACC3-4718-8424-EDD24B4BD7D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Inhaltsplatzhalter 2"/>
          <p:cNvSpPr txBox="1">
            <a:spLocks/>
          </p:cNvSpPr>
          <p:nvPr/>
        </p:nvSpPr>
        <p:spPr bwMode="auto">
          <a:xfrm>
            <a:off x="457200" y="1095567"/>
            <a:ext cx="8353425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52425" indent="-352425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26035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R="0" lvl="1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Calculation of CDNC from N</a:t>
            </a:r>
            <a:r>
              <a:rPr kumimoji="0" lang="de-DE" sz="18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CN</a:t>
            </a:r>
            <a:r>
              <a: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is estimated from Segal &amp; Khain (2006) </a:t>
            </a:r>
          </a:p>
          <a:p>
            <a:pPr marR="0" lvl="1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§"/>
              <a:tabLst/>
              <a:defRPr/>
            </a:pPr>
            <a:r>
              <a:rPr lang="de-DE" b="1" kern="0" dirty="0">
                <a:solidFill>
                  <a:srgbClr val="000000"/>
                </a:solidFill>
                <a:latin typeface="Arial"/>
              </a:rPr>
              <a:t>4D look-up table</a:t>
            </a:r>
            <a:r>
              <a:rPr lang="de-DE" kern="0" dirty="0">
                <a:solidFill>
                  <a:srgbClr val="000000"/>
                </a:solidFill>
                <a:latin typeface="Arial"/>
              </a:rPr>
              <a:t>:</a:t>
            </a:r>
          </a:p>
          <a:p>
            <a:pPr marL="431800" marR="0" lvl="1" indent="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None/>
              <a:tabLst/>
              <a:defRPr/>
            </a:pPr>
            <a:r>
              <a: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</a:t>
            </a:r>
          </a:p>
        </p:txBody>
      </p:sp>
      <p:sp>
        <p:nvSpPr>
          <p:cNvPr id="5" name="מלבן 4"/>
          <p:cNvSpPr/>
          <p:nvPr/>
        </p:nvSpPr>
        <p:spPr>
          <a:xfrm>
            <a:off x="797802" y="6519446"/>
            <a:ext cx="219002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kern="0" dirty="0">
                <a:latin typeface="Arial"/>
              </a:rPr>
              <a:t>Segal &amp; Khain (2006) </a:t>
            </a:r>
            <a:endParaRPr lang="he-IL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מלבן 14"/>
              <p:cNvSpPr/>
              <p:nvPr/>
            </p:nvSpPr>
            <p:spPr>
              <a:xfrm>
                <a:off x="2915816" y="1484784"/>
                <a:ext cx="3940818" cy="375552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l" rt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kern="0" smtClean="0">
                          <a:solidFill>
                            <a:srgbClr val="2D4B9B"/>
                          </a:solidFill>
                          <a:latin typeface="Cambria Math" panose="02040503050406030204" pitchFamily="18" charset="0"/>
                        </a:rPr>
                        <m:t>𝑪𝑫𝑵𝑪</m:t>
                      </m:r>
                      <m:r>
                        <a:rPr lang="en-US" b="1" i="1" kern="0" smtClean="0">
                          <a:solidFill>
                            <a:srgbClr val="2D4B9B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kern="0" smtClean="0">
                          <a:solidFill>
                            <a:srgbClr val="2D4B9B"/>
                          </a:solidFill>
                          <a:latin typeface="Cambria Math" panose="02040503050406030204" pitchFamily="18" charset="0"/>
                        </a:rPr>
                        <m:t>𝒇</m:t>
                      </m:r>
                      <m:r>
                        <a:rPr lang="en-US" b="1" i="1" kern="0" smtClean="0">
                          <a:solidFill>
                            <a:srgbClr val="2D4B9B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1" i="1" kern="0" smtClean="0">
                              <a:solidFill>
                                <a:srgbClr val="2D4B9B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kern="0" smtClean="0">
                              <a:solidFill>
                                <a:srgbClr val="2D4B9B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b>
                          <m:r>
                            <a:rPr lang="en-US" b="1" i="1" kern="0" smtClean="0">
                              <a:solidFill>
                                <a:srgbClr val="2D4B9B"/>
                              </a:solidFill>
                              <a:latin typeface="Cambria Math" panose="02040503050406030204" pitchFamily="18" charset="0"/>
                            </a:rPr>
                            <m:t>𝒄𝒏</m:t>
                          </m:r>
                        </m:sub>
                      </m:sSub>
                      <m:r>
                        <a:rPr lang="en-US" b="1" i="1" kern="0" smtClean="0">
                          <a:solidFill>
                            <a:srgbClr val="2D4B9B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1" i="1" kern="0" smtClean="0">
                          <a:solidFill>
                            <a:srgbClr val="2D4B9B"/>
                          </a:solidFill>
                          <a:latin typeface="Cambria Math" panose="02040503050406030204" pitchFamily="18" charset="0"/>
                        </a:rPr>
                        <m:t>𝒍𝒐𝒈</m:t>
                      </m:r>
                      <m:r>
                        <a:rPr lang="en-US" b="1" i="1" kern="0" smtClean="0">
                          <a:solidFill>
                            <a:srgbClr val="2D4B9B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kern="0" smtClean="0">
                          <a:solidFill>
                            <a:srgbClr val="2D4B9B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𝝈</m:t>
                      </m:r>
                      <m:r>
                        <a:rPr lang="en-US" b="1" i="1" kern="0" smtClean="0">
                          <a:solidFill>
                            <a:srgbClr val="2D4B9B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),</m:t>
                      </m:r>
                      <m:sSub>
                        <m:sSubPr>
                          <m:ctrlPr>
                            <a:rPr lang="en-US" b="1" i="1" kern="0" smtClean="0">
                              <a:solidFill>
                                <a:srgbClr val="2D4B9B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kern="0" smtClean="0">
                              <a:solidFill>
                                <a:srgbClr val="2D4B9B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b="1" i="1" kern="0" smtClean="0">
                              <a:solidFill>
                                <a:srgbClr val="2D4B9B"/>
                              </a:solidFill>
                              <a:latin typeface="Cambria Math" panose="02040503050406030204" pitchFamily="18" charset="0"/>
                            </a:rPr>
                            <m:t>𝒎𝒐𝒅</m:t>
                          </m:r>
                        </m:sub>
                      </m:sSub>
                      <m:sSub>
                        <m:sSubPr>
                          <m:ctrlPr>
                            <a:rPr lang="en-US" b="1" i="1" kern="0">
                              <a:solidFill>
                                <a:srgbClr val="2D4B9B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kern="0" smtClean="0">
                              <a:solidFill>
                                <a:srgbClr val="2D4B9B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1" i="1" kern="0">
                              <a:solidFill>
                                <a:srgbClr val="2D4B9B"/>
                              </a:solidFill>
                              <a:latin typeface="Cambria Math" panose="02040503050406030204" pitchFamily="18" charset="0"/>
                            </a:rPr>
                            <m:t>𝒘</m:t>
                          </m:r>
                        </m:e>
                        <m:sub>
                          <m:r>
                            <a:rPr lang="en-US" b="1" i="1" kern="0">
                              <a:solidFill>
                                <a:srgbClr val="2D4B9B"/>
                              </a:solidFill>
                              <a:latin typeface="Cambria Math" panose="02040503050406030204" pitchFamily="18" charset="0"/>
                            </a:rPr>
                            <m:t>𝑪𝑩</m:t>
                          </m:r>
                        </m:sub>
                      </m:sSub>
                      <m:r>
                        <a:rPr lang="en-US" b="1" i="1" kern="0" smtClean="0">
                          <a:solidFill>
                            <a:srgbClr val="2D4B9B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 xmlns="">
          <p:sp>
            <p:nvSpPr>
              <p:cNvPr id="15" name="מלבן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1484784"/>
                <a:ext cx="3940818" cy="375552"/>
              </a:xfrm>
              <a:prstGeom prst="rect">
                <a:avLst/>
              </a:prstGeom>
              <a:blipFill>
                <a:blip r:embed="rId2"/>
                <a:stretch>
                  <a:fillRect b="-1475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מלבן 7"/>
          <p:cNvSpPr/>
          <p:nvPr/>
        </p:nvSpPr>
        <p:spPr>
          <a:xfrm>
            <a:off x="2728095" y="6093296"/>
            <a:ext cx="760496" cy="22189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he-IL" sz="1000" dirty="0">
              <a:solidFill>
                <a:srgbClr val="FF0000"/>
              </a:solidFill>
            </a:endParaRPr>
          </a:p>
        </p:txBody>
      </p:sp>
      <p:sp>
        <p:nvSpPr>
          <p:cNvPr id="12" name="מלבן 7">
            <a:extLst>
              <a:ext uri="{FF2B5EF4-FFF2-40B4-BE49-F238E27FC236}">
                <a16:creationId xmlns:a16="http://schemas.microsoft.com/office/drawing/2014/main" id="{81E1DD59-3D08-49B1-9BFF-4F3D54AE41F2}"/>
              </a:ext>
            </a:extLst>
          </p:cNvPr>
          <p:cNvSpPr/>
          <p:nvPr/>
        </p:nvSpPr>
        <p:spPr>
          <a:xfrm>
            <a:off x="0" y="0"/>
            <a:ext cx="9135454" cy="908719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cxnSp>
        <p:nvCxnSpPr>
          <p:cNvPr id="13" name="מחבר ישר 30">
            <a:extLst>
              <a:ext uri="{FF2B5EF4-FFF2-40B4-BE49-F238E27FC236}">
                <a16:creationId xmlns:a16="http://schemas.microsoft.com/office/drawing/2014/main" id="{B7541B7A-E79F-4B4F-A553-443285877179}"/>
              </a:ext>
            </a:extLst>
          </p:cNvPr>
          <p:cNvCxnSpPr/>
          <p:nvPr/>
        </p:nvCxnSpPr>
        <p:spPr>
          <a:xfrm>
            <a:off x="0" y="908720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">
            <a:extLst>
              <a:ext uri="{FF2B5EF4-FFF2-40B4-BE49-F238E27FC236}">
                <a16:creationId xmlns:a16="http://schemas.microsoft.com/office/drawing/2014/main" id="{2DF63A54-A1A0-4BEA-9F27-FFC787AD7349}"/>
              </a:ext>
            </a:extLst>
          </p:cNvPr>
          <p:cNvSpPr txBox="1">
            <a:spLocks/>
          </p:cNvSpPr>
          <p:nvPr/>
        </p:nvSpPr>
        <p:spPr>
          <a:xfrm>
            <a:off x="350202" y="23940"/>
            <a:ext cx="8229600" cy="893899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sz="3200" b="1" dirty="0">
                <a:solidFill>
                  <a:srgbClr val="003399"/>
                </a:solidFill>
                <a:cs typeface="Angsana New" panose="02020603050405020304" pitchFamily="18" charset="-34"/>
              </a:rPr>
              <a:t>Segal &amp; Khain cloud droplets activation scheme</a:t>
            </a:r>
            <a:endParaRPr lang="he-IL" sz="3200" b="1" dirty="0">
              <a:solidFill>
                <a:srgbClr val="003399"/>
              </a:solidFill>
              <a:cs typeface="Angsana New" panose="02020603050405020304" pitchFamily="18" charset="-3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3A71391-4560-473F-95D6-056A4F88D4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7824" y="2740823"/>
            <a:ext cx="4538149" cy="40689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E5F9142-1ED5-DD75-D884-783CC27D709A}"/>
              </a:ext>
            </a:extLst>
          </p:cNvPr>
          <p:cNvSpPr txBox="1"/>
          <p:nvPr/>
        </p:nvSpPr>
        <p:spPr>
          <a:xfrm>
            <a:off x="2590800" y="2371491"/>
            <a:ext cx="65885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de-DE" b="1" kern="0" dirty="0">
                <a:solidFill>
                  <a:srgbClr val="0000FF"/>
                </a:solidFill>
                <a:latin typeface="Arial"/>
              </a:rPr>
              <a:t>Tegen</a:t>
            </a:r>
            <a:r>
              <a:rPr lang="de-DE" b="1" kern="0" dirty="0">
                <a:solidFill>
                  <a:srgbClr val="000000"/>
                </a:solidFill>
                <a:latin typeface="Arial"/>
              </a:rPr>
              <a:t>    </a:t>
            </a:r>
            <a:r>
              <a:rPr lang="de-DE" b="1" kern="0" dirty="0">
                <a:solidFill>
                  <a:srgbClr val="FF0000"/>
                </a:solidFill>
                <a:latin typeface="Arial"/>
              </a:rPr>
              <a:t>CAMS climatology   </a:t>
            </a:r>
            <a:r>
              <a:rPr lang="de-DE" b="1" kern="0" dirty="0">
                <a:solidFill>
                  <a:srgbClr val="9900CC"/>
                </a:solidFill>
                <a:latin typeface="Arial"/>
              </a:rPr>
              <a:t>CAMS forecasted </a:t>
            </a:r>
            <a:endParaRPr lang="en-IL" dirty="0">
              <a:solidFill>
                <a:srgbClr val="9900CC"/>
              </a:solidFill>
            </a:endParaRPr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67C5783A-A3CC-4F25-DF43-8421C43F586C}"/>
              </a:ext>
            </a:extLst>
          </p:cNvPr>
          <p:cNvSpPr/>
          <p:nvPr/>
        </p:nvSpPr>
        <p:spPr>
          <a:xfrm rot="16200000">
            <a:off x="4944776" y="1159665"/>
            <a:ext cx="294423" cy="1620182"/>
          </a:xfrm>
          <a:prstGeom prst="leftBrace">
            <a:avLst/>
          </a:prstGeom>
          <a:ln w="222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61C5754-7E39-4F57-9DD8-8DD2EE805DBA}"/>
              </a:ext>
            </a:extLst>
          </p:cNvPr>
          <p:cNvCxnSpPr>
            <a:cxnSpLocks/>
          </p:cNvCxnSpPr>
          <p:nvPr/>
        </p:nvCxnSpPr>
        <p:spPr>
          <a:xfrm flipH="1">
            <a:off x="3327341" y="2038064"/>
            <a:ext cx="1558884" cy="306311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AB17F83-8B8A-D2F8-DE68-FC6A9B90D121}"/>
              </a:ext>
            </a:extLst>
          </p:cNvPr>
          <p:cNvCxnSpPr>
            <a:cxnSpLocks/>
          </p:cNvCxnSpPr>
          <p:nvPr/>
        </p:nvCxnSpPr>
        <p:spPr>
          <a:xfrm>
            <a:off x="5091987" y="2159707"/>
            <a:ext cx="0" cy="255272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79A4137-BF3A-93EF-A41D-253EE9416972}"/>
              </a:ext>
            </a:extLst>
          </p:cNvPr>
          <p:cNvCxnSpPr>
            <a:cxnSpLocks/>
          </p:cNvCxnSpPr>
          <p:nvPr/>
        </p:nvCxnSpPr>
        <p:spPr>
          <a:xfrm>
            <a:off x="5546923" y="2047777"/>
            <a:ext cx="1041301" cy="296598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0482606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מלבן 7"/>
          <p:cNvSpPr/>
          <p:nvPr/>
        </p:nvSpPr>
        <p:spPr>
          <a:xfrm>
            <a:off x="0" y="0"/>
            <a:ext cx="9144000" cy="782705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>
          <a:xfrm>
            <a:off x="0" y="6505318"/>
            <a:ext cx="2133600" cy="365125"/>
          </a:xfrm>
        </p:spPr>
        <p:txBody>
          <a:bodyPr/>
          <a:lstStyle/>
          <a:p>
            <a:fld id="{0E5106EA-ACC3-4718-8424-EDD24B4BD7D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395536" y="98688"/>
            <a:ext cx="8229600" cy="623326"/>
          </a:xfrm>
        </p:spPr>
        <p:txBody>
          <a:bodyPr>
            <a:normAutofit/>
          </a:bodyPr>
          <a:lstStyle/>
          <a:p>
            <a:pPr rtl="0"/>
            <a:r>
              <a:rPr lang="en-US" sz="3200" b="1" dirty="0">
                <a:solidFill>
                  <a:srgbClr val="003399"/>
                </a:solidFill>
                <a:cs typeface="Angsana New" panose="02020603050405020304" pitchFamily="18" charset="-34"/>
              </a:rPr>
              <a:t>Test case – storm “Daniel”</a:t>
            </a:r>
            <a:endParaRPr lang="he-IL" sz="3200" b="1" dirty="0">
              <a:solidFill>
                <a:srgbClr val="003399"/>
              </a:solidFill>
              <a:cs typeface="Angsana New" panose="02020603050405020304" pitchFamily="18" charset="-34"/>
            </a:endParaRPr>
          </a:p>
        </p:txBody>
      </p:sp>
      <p:cxnSp>
        <p:nvCxnSpPr>
          <p:cNvPr id="34" name="מחבר ישר 5"/>
          <p:cNvCxnSpPr/>
          <p:nvPr/>
        </p:nvCxnSpPr>
        <p:spPr>
          <a:xfrm>
            <a:off x="0" y="764704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F26BDBC6-FFF5-4591-8599-5A10DE4D8AC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62"/>
          <a:stretch>
            <a:fillRect/>
          </a:stretch>
        </p:blipFill>
        <p:spPr bwMode="auto">
          <a:xfrm>
            <a:off x="1619672" y="1571493"/>
            <a:ext cx="5904656" cy="4521803"/>
          </a:xfrm>
          <a:prstGeom prst="rect">
            <a:avLst/>
          </a:prstGeom>
          <a:noFill/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104A3DC-079F-466D-A9B3-E4EBC68F8EDB}"/>
              </a:ext>
            </a:extLst>
          </p:cNvPr>
          <p:cNvSpPr/>
          <p:nvPr/>
        </p:nvSpPr>
        <p:spPr>
          <a:xfrm>
            <a:off x="2555776" y="1159471"/>
            <a:ext cx="36343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kern="0" dirty="0">
                <a:solidFill>
                  <a:srgbClr val="000000"/>
                </a:solidFill>
                <a:latin typeface="Arial"/>
              </a:rPr>
              <a:t>Southeast Europe Domain (SEE) </a:t>
            </a:r>
            <a:endParaRPr lang="en-IL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E90D57F-8110-436B-A92E-764BD7801391}"/>
              </a:ext>
            </a:extLst>
          </p:cNvPr>
          <p:cNvGrpSpPr/>
          <p:nvPr/>
        </p:nvGrpSpPr>
        <p:grpSpPr>
          <a:xfrm>
            <a:off x="3275856" y="3717032"/>
            <a:ext cx="1296144" cy="1512168"/>
            <a:chOff x="3275856" y="3717032"/>
            <a:chExt cx="1296144" cy="151216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0F5CFC8-6CB1-4183-989D-4174BD0EB92C}"/>
                </a:ext>
              </a:extLst>
            </p:cNvPr>
            <p:cNvSpPr/>
            <p:nvPr/>
          </p:nvSpPr>
          <p:spPr>
            <a:xfrm>
              <a:off x="3275856" y="3717032"/>
              <a:ext cx="1296144" cy="151216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/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C257CCDF-6043-45BC-8AC0-214012F4CC47}"/>
                </a:ext>
              </a:extLst>
            </p:cNvPr>
            <p:cNvCxnSpPr>
              <a:stCxn id="8" idx="1"/>
              <a:endCxn id="8" idx="3"/>
            </p:cNvCxnSpPr>
            <p:nvPr/>
          </p:nvCxnSpPr>
          <p:spPr>
            <a:xfrm>
              <a:off x="3275856" y="4473116"/>
              <a:ext cx="1296144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130882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מלבן 7"/>
          <p:cNvSpPr/>
          <p:nvPr/>
        </p:nvSpPr>
        <p:spPr>
          <a:xfrm>
            <a:off x="0" y="0"/>
            <a:ext cx="9144000" cy="782705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>
          <a:xfrm>
            <a:off x="0" y="6505318"/>
            <a:ext cx="2133600" cy="365125"/>
          </a:xfrm>
        </p:spPr>
        <p:txBody>
          <a:bodyPr/>
          <a:lstStyle/>
          <a:p>
            <a:fld id="{0E5106EA-ACC3-4718-8424-EDD24B4BD7D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34" name="מחבר ישר 5"/>
          <p:cNvCxnSpPr/>
          <p:nvPr/>
        </p:nvCxnSpPr>
        <p:spPr>
          <a:xfrm>
            <a:off x="0" y="764704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42FA09D2-407F-4341-811F-4184DFD49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98688"/>
            <a:ext cx="8229600" cy="623326"/>
          </a:xfrm>
        </p:spPr>
        <p:txBody>
          <a:bodyPr>
            <a:normAutofit/>
          </a:bodyPr>
          <a:lstStyle/>
          <a:p>
            <a:pPr rtl="0"/>
            <a:r>
              <a:rPr lang="en-US" sz="3200" b="1" dirty="0">
                <a:solidFill>
                  <a:srgbClr val="003399"/>
                </a:solidFill>
                <a:cs typeface="Angsana New" panose="02020603050405020304" pitchFamily="18" charset="-34"/>
              </a:rPr>
              <a:t>Snapshot analysis</a:t>
            </a:r>
            <a:endParaRPr lang="he-IL" sz="3200" b="1" dirty="0">
              <a:solidFill>
                <a:srgbClr val="003399"/>
              </a:solidFill>
              <a:cs typeface="Angsana New" panose="02020603050405020304" pitchFamily="18" charset="-3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076CB4-FDC4-4C5B-88AF-D5D31FD114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836712"/>
            <a:ext cx="9144000" cy="29254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F0F42A2-8F97-40F3-B4F8-DFCA4E4D8E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789040"/>
            <a:ext cx="9144000" cy="307275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AC93DC6-DAA6-42B4-A20C-85110C5DF5D6}"/>
              </a:ext>
            </a:extLst>
          </p:cNvPr>
          <p:cNvSpPr/>
          <p:nvPr/>
        </p:nvSpPr>
        <p:spPr>
          <a:xfrm>
            <a:off x="7020272" y="1700808"/>
            <a:ext cx="936104" cy="10801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BF0908E-59FA-4419-8240-087E9BAB79C7}"/>
              </a:ext>
            </a:extLst>
          </p:cNvPr>
          <p:cNvSpPr/>
          <p:nvPr/>
        </p:nvSpPr>
        <p:spPr>
          <a:xfrm>
            <a:off x="4355976" y="1700808"/>
            <a:ext cx="936104" cy="10801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3D70C4A-F59B-4301-8349-0BE2D83FD25B}"/>
              </a:ext>
            </a:extLst>
          </p:cNvPr>
          <p:cNvSpPr/>
          <p:nvPr/>
        </p:nvSpPr>
        <p:spPr>
          <a:xfrm>
            <a:off x="1631109" y="1673289"/>
            <a:ext cx="936104" cy="10801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34130846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מלבן 7">
            <a:extLst>
              <a:ext uri="{FF2B5EF4-FFF2-40B4-BE49-F238E27FC236}">
                <a16:creationId xmlns:a16="http://schemas.microsoft.com/office/drawing/2014/main" id="{98A2A0BD-604B-4263-8206-B49E95AD25B1}"/>
              </a:ext>
            </a:extLst>
          </p:cNvPr>
          <p:cNvSpPr/>
          <p:nvPr/>
        </p:nvSpPr>
        <p:spPr>
          <a:xfrm>
            <a:off x="0" y="0"/>
            <a:ext cx="9144000" cy="983731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feld 4"/>
          <p:cNvSpPr txBox="1">
            <a:spLocks noChangeArrowheads="1"/>
          </p:cNvSpPr>
          <p:nvPr/>
        </p:nvSpPr>
        <p:spPr bwMode="auto">
          <a:xfrm>
            <a:off x="1331640" y="5890046"/>
            <a:ext cx="6302701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Harel Muskatel (IMS),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Daniel Rothenberg (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Brightband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), Mareike Burba (DWD) and Axel Seifert (DWD)</a:t>
            </a:r>
            <a:endParaRPr kumimoji="0" lang="en-US" altLang="de-DE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ICCARUS, March 17, 2026</a:t>
            </a: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Textfeld 4"/>
          <p:cNvSpPr txBox="1">
            <a:spLocks noChangeArrowheads="1"/>
          </p:cNvSpPr>
          <p:nvPr/>
        </p:nvSpPr>
        <p:spPr bwMode="auto">
          <a:xfrm>
            <a:off x="8525725" y="-18915"/>
            <a:ext cx="755408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altLang="de-D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בס"ד</a:t>
            </a:r>
            <a:endParaRPr kumimoji="0" lang="he-I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9" name="Group 4">
            <a:extLst>
              <a:ext uri="{FF2B5EF4-FFF2-40B4-BE49-F238E27FC236}">
                <a16:creationId xmlns:a16="http://schemas.microsoft.com/office/drawing/2014/main" id="{51E212F1-D98C-4C7D-AB73-E271D7C78763}"/>
              </a:ext>
            </a:extLst>
          </p:cNvPr>
          <p:cNvGrpSpPr/>
          <p:nvPr/>
        </p:nvGrpSpPr>
        <p:grpSpPr>
          <a:xfrm>
            <a:off x="683568" y="188640"/>
            <a:ext cx="7560840" cy="593978"/>
            <a:chOff x="-81250" y="444687"/>
            <a:chExt cx="7786543" cy="750244"/>
          </a:xfrm>
        </p:grpSpPr>
        <p:grpSp>
          <p:nvGrpSpPr>
            <p:cNvPr id="41" name="קבוצה 14">
              <a:extLst>
                <a:ext uri="{FF2B5EF4-FFF2-40B4-BE49-F238E27FC236}">
                  <a16:creationId xmlns:a16="http://schemas.microsoft.com/office/drawing/2014/main" id="{5935A1C4-51D0-45E2-AAFC-48A88ACFD3CC}"/>
                </a:ext>
              </a:extLst>
            </p:cNvPr>
            <p:cNvGrpSpPr/>
            <p:nvPr/>
          </p:nvGrpSpPr>
          <p:grpSpPr>
            <a:xfrm>
              <a:off x="1161954" y="444687"/>
              <a:ext cx="6543339" cy="750244"/>
              <a:chOff x="-288884" y="383049"/>
              <a:chExt cx="7034739" cy="750244"/>
            </a:xfrm>
          </p:grpSpPr>
          <p:pic>
            <p:nvPicPr>
              <p:cNvPr id="44" name="Picture 44" descr="logo">
                <a:extLst>
                  <a:ext uri="{FF2B5EF4-FFF2-40B4-BE49-F238E27FC236}">
                    <a16:creationId xmlns:a16="http://schemas.microsoft.com/office/drawing/2014/main" id="{37203C2E-B7D9-4174-AACD-8259826BF5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88884" y="383049"/>
                <a:ext cx="3207856" cy="733306"/>
              </a:xfrm>
              <a:prstGeom prst="rect">
                <a:avLst/>
              </a:prstGeom>
              <a:noFill/>
              <a:ln w="25400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3" name="תמונה 16">
                <a:extLst>
                  <a:ext uri="{FF2B5EF4-FFF2-40B4-BE49-F238E27FC236}">
                    <a16:creationId xmlns:a16="http://schemas.microsoft.com/office/drawing/2014/main" id="{37F41A73-3A63-4C84-9678-F1DD1516EF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57388" y="417215"/>
                <a:ext cx="588467" cy="716078"/>
              </a:xfrm>
              <a:prstGeom prst="rect">
                <a:avLst/>
              </a:prstGeom>
              <a:ln w="25400">
                <a:solidFill>
                  <a:srgbClr val="000000"/>
                </a:solidFill>
              </a:ln>
            </p:spPr>
          </p:pic>
        </p:grpSp>
        <p:pic>
          <p:nvPicPr>
            <p:cNvPr id="42" name="תמונה 7">
              <a:extLst>
                <a:ext uri="{FF2B5EF4-FFF2-40B4-BE49-F238E27FC236}">
                  <a16:creationId xmlns:a16="http://schemas.microsoft.com/office/drawing/2014/main" id="{8E3D419D-0871-4B09-91A2-51A85A6945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81250" y="447496"/>
              <a:ext cx="608476" cy="730497"/>
            </a:xfrm>
            <a:prstGeom prst="rect">
              <a:avLst/>
            </a:prstGeom>
            <a:ln w="25400">
              <a:solidFill>
                <a:srgbClr val="000000"/>
              </a:solidFill>
            </a:ln>
          </p:spPr>
        </p:pic>
      </p:grpSp>
      <p:cxnSp>
        <p:nvCxnSpPr>
          <p:cNvPr id="21" name="מחבר ישר 5">
            <a:extLst>
              <a:ext uri="{FF2B5EF4-FFF2-40B4-BE49-F238E27FC236}">
                <a16:creationId xmlns:a16="http://schemas.microsoft.com/office/drawing/2014/main" id="{937D853B-7F9C-4550-A643-AC5618D98896}"/>
              </a:ext>
            </a:extLst>
          </p:cNvPr>
          <p:cNvCxnSpPr/>
          <p:nvPr/>
        </p:nvCxnSpPr>
        <p:spPr>
          <a:xfrm>
            <a:off x="0" y="986265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מחבר ישר 9">
            <a:extLst>
              <a:ext uri="{FF2B5EF4-FFF2-40B4-BE49-F238E27FC236}">
                <a16:creationId xmlns:a16="http://schemas.microsoft.com/office/drawing/2014/main" id="{A1968114-17A6-4B21-A46D-A2675E193BA6}"/>
              </a:ext>
            </a:extLst>
          </p:cNvPr>
          <p:cNvCxnSpPr>
            <a:cxnSpLocks/>
          </p:cNvCxnSpPr>
          <p:nvPr/>
        </p:nvCxnSpPr>
        <p:spPr>
          <a:xfrm>
            <a:off x="-5349" y="5733256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כותרת 1">
            <a:extLst>
              <a:ext uri="{FF2B5EF4-FFF2-40B4-BE49-F238E27FC236}">
                <a16:creationId xmlns:a16="http://schemas.microsoft.com/office/drawing/2014/main" id="{C1D3E354-9CFD-47D2-A8F4-248CDF3ADD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6375" y="1318020"/>
            <a:ext cx="6949375" cy="1414115"/>
          </a:xfrm>
        </p:spPr>
        <p:txBody>
          <a:bodyPr>
            <a:noAutofit/>
          </a:bodyPr>
          <a:lstStyle/>
          <a:p>
            <a:r>
              <a:rPr lang="en-US" sz="3600" dirty="0"/>
              <a:t>A Deep Learning Emulator for </a:t>
            </a:r>
            <a:r>
              <a:rPr lang="en-US" sz="3600" i="1" dirty="0" err="1"/>
              <a:t>pyrcel</a:t>
            </a:r>
            <a:r>
              <a:rPr lang="en-US" sz="3600" dirty="0"/>
              <a:t>-Based Cloud Droplet Number</a:t>
            </a:r>
            <a:br>
              <a:rPr lang="en-US" sz="3600" dirty="0"/>
            </a:br>
            <a:r>
              <a:rPr lang="en-US" sz="3600" dirty="0"/>
              <a:t>Concentration in ICON</a:t>
            </a:r>
            <a:endParaRPr lang="he-IL" sz="3600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F134FA8B-7723-4D21-9B1F-A372809E1FA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50" y="2996952"/>
            <a:ext cx="9149350" cy="2734487"/>
          </a:xfrm>
          <a:prstGeom prst="rect">
            <a:avLst/>
          </a:prstGeom>
        </p:spPr>
      </p:pic>
      <p:cxnSp>
        <p:nvCxnSpPr>
          <p:cNvPr id="27" name="מחבר ישר 9">
            <a:extLst>
              <a:ext uri="{FF2B5EF4-FFF2-40B4-BE49-F238E27FC236}">
                <a16:creationId xmlns:a16="http://schemas.microsoft.com/office/drawing/2014/main" id="{F45F2E6E-77AB-44B0-A6DB-188503CBE3DF}"/>
              </a:ext>
            </a:extLst>
          </p:cNvPr>
          <p:cNvCxnSpPr>
            <a:cxnSpLocks/>
          </p:cNvCxnSpPr>
          <p:nvPr/>
        </p:nvCxnSpPr>
        <p:spPr>
          <a:xfrm>
            <a:off x="-36512" y="2996952"/>
            <a:ext cx="918051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מלבן 4">
            <a:extLst>
              <a:ext uri="{FF2B5EF4-FFF2-40B4-BE49-F238E27FC236}">
                <a16:creationId xmlns:a16="http://schemas.microsoft.com/office/drawing/2014/main" id="{1EAD1837-D463-5A21-EE41-6E1BD85821E7}"/>
              </a:ext>
            </a:extLst>
          </p:cNvPr>
          <p:cNvSpPr/>
          <p:nvPr/>
        </p:nvSpPr>
        <p:spPr>
          <a:xfrm>
            <a:off x="5432676" y="203162"/>
            <a:ext cx="1659604" cy="584775"/>
          </a:xfrm>
          <a:prstGeom prst="rect">
            <a:avLst/>
          </a:prstGeom>
          <a:solidFill>
            <a:schemeClr val="bg1"/>
          </a:solidFill>
          <a:ln w="25400">
            <a:solidFill>
              <a:srgbClr val="000000"/>
            </a:solidFill>
          </a:ln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200" b="1" i="0" u="none" strike="noStrike" kern="120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ngsana New" panose="02020603050405020304" pitchFamily="18" charset="-34"/>
              </a:rPr>
              <a:t>ACLIIM</a:t>
            </a:r>
            <a:endParaRPr kumimoji="0" lang="he-IL" sz="3200" b="1" i="0" u="none" strike="noStrike" kern="1200" cap="none" spc="0" normalizeH="0" baseline="0" noProof="0" dirty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623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7A3AA0-8450-2722-2882-566F2455C4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145" y="712934"/>
            <a:ext cx="8826343" cy="543213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876932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מלבן 7"/>
          <p:cNvSpPr/>
          <p:nvPr/>
        </p:nvSpPr>
        <p:spPr>
          <a:xfrm>
            <a:off x="1493615" y="6519446"/>
            <a:ext cx="7653536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מלבן 7">
            <a:extLst>
              <a:ext uri="{FF2B5EF4-FFF2-40B4-BE49-F238E27FC236}">
                <a16:creationId xmlns:a16="http://schemas.microsoft.com/office/drawing/2014/main" id="{81E1DD59-3D08-49B1-9BFF-4F3D54AE41F2}"/>
              </a:ext>
            </a:extLst>
          </p:cNvPr>
          <p:cNvSpPr/>
          <p:nvPr/>
        </p:nvSpPr>
        <p:spPr>
          <a:xfrm>
            <a:off x="0" y="0"/>
            <a:ext cx="9135454" cy="908719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3" name="מחבר ישר 30">
            <a:extLst>
              <a:ext uri="{FF2B5EF4-FFF2-40B4-BE49-F238E27FC236}">
                <a16:creationId xmlns:a16="http://schemas.microsoft.com/office/drawing/2014/main" id="{B7541B7A-E79F-4B4F-A553-443285877179}"/>
              </a:ext>
            </a:extLst>
          </p:cNvPr>
          <p:cNvCxnSpPr/>
          <p:nvPr/>
        </p:nvCxnSpPr>
        <p:spPr>
          <a:xfrm>
            <a:off x="0" y="908720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">
            <a:extLst>
              <a:ext uri="{FF2B5EF4-FFF2-40B4-BE49-F238E27FC236}">
                <a16:creationId xmlns:a16="http://schemas.microsoft.com/office/drawing/2014/main" id="{2DF63A54-A1A0-4BEA-9F27-FFC787AD7349}"/>
              </a:ext>
            </a:extLst>
          </p:cNvPr>
          <p:cNvSpPr txBox="1">
            <a:spLocks/>
          </p:cNvSpPr>
          <p:nvPr/>
        </p:nvSpPr>
        <p:spPr>
          <a:xfrm>
            <a:off x="251520" y="35900"/>
            <a:ext cx="8229600" cy="893899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pyrcel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: a Cloud Parcel Model</a:t>
            </a:r>
            <a:endParaRPr kumimoji="0" lang="he-IL" sz="32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Calibri"/>
              <a:ea typeface="+mj-ea"/>
              <a:cs typeface="Angsana New" panose="02020603050405020304" pitchFamily="18" charset="-34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55CD954D-8DEF-C263-22F5-78CE47F6BE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220" y="1268761"/>
            <a:ext cx="3858716" cy="2823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L" altLang="en-I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A7C0AC-B409-C713-049B-3A252DC16D76}"/>
              </a:ext>
            </a:extLst>
          </p:cNvPr>
          <p:cNvSpPr txBox="1"/>
          <p:nvPr/>
        </p:nvSpPr>
        <p:spPr>
          <a:xfrm>
            <a:off x="367910" y="1075325"/>
            <a:ext cx="8399631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Adiabatic parcel model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(Rothenberg &amp; Wang, 2016) simulating cloud droplet formation and growth via condensation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Solves a coupled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ODE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system (temperature, water vapor, liquid water, supersaturation, and pressure) to predicts droplet activation by tracking supersaturation evolution as a balance between condensational heating and adiabatic cooling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Uses </a:t>
            </a:r>
            <a:r>
              <a:rPr kumimoji="0" lang="el-GR" sz="18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κ-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Köhler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theory to represent aerosol hygroscopicity with a single parameter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Supports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arbitrary aerosol populations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— any combination of size, number concentration, and hygroscopicity (internal/external mixtures)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Aerosol size distributions discretized from lognormal modes into sectional bins</a:t>
            </a:r>
          </a:p>
          <a:p>
            <a:pPr marL="12001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output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CDNC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and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</a:t>
            </a:r>
            <a:r>
              <a:rPr kumimoji="0" lang="en-US" sz="1800" b="1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max</a:t>
            </a:r>
            <a:endParaRPr kumimoji="0" lang="en-IL" sz="1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BC83139-96F6-33ED-23A5-D7CB2F420A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220" y="4411734"/>
            <a:ext cx="8905875" cy="222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442488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106EA-ACC3-4718-8424-EDD24B4BD7D7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he-I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מלבן 7"/>
          <p:cNvSpPr/>
          <p:nvPr/>
        </p:nvSpPr>
        <p:spPr>
          <a:xfrm>
            <a:off x="1493615" y="6519446"/>
            <a:ext cx="7653536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מלבן 7">
            <a:extLst>
              <a:ext uri="{FF2B5EF4-FFF2-40B4-BE49-F238E27FC236}">
                <a16:creationId xmlns:a16="http://schemas.microsoft.com/office/drawing/2014/main" id="{81E1DD59-3D08-49B1-9BFF-4F3D54AE41F2}"/>
              </a:ext>
            </a:extLst>
          </p:cNvPr>
          <p:cNvSpPr/>
          <p:nvPr/>
        </p:nvSpPr>
        <p:spPr>
          <a:xfrm>
            <a:off x="0" y="0"/>
            <a:ext cx="9135454" cy="908719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3" name="מחבר ישר 30">
            <a:extLst>
              <a:ext uri="{FF2B5EF4-FFF2-40B4-BE49-F238E27FC236}">
                <a16:creationId xmlns:a16="http://schemas.microsoft.com/office/drawing/2014/main" id="{B7541B7A-E79F-4B4F-A553-443285877179}"/>
              </a:ext>
            </a:extLst>
          </p:cNvPr>
          <p:cNvCxnSpPr/>
          <p:nvPr/>
        </p:nvCxnSpPr>
        <p:spPr>
          <a:xfrm>
            <a:off x="0" y="908720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">
            <a:extLst>
              <a:ext uri="{FF2B5EF4-FFF2-40B4-BE49-F238E27FC236}">
                <a16:creationId xmlns:a16="http://schemas.microsoft.com/office/drawing/2014/main" id="{2DF63A54-A1A0-4BEA-9F27-FFC787AD7349}"/>
              </a:ext>
            </a:extLst>
          </p:cNvPr>
          <p:cNvSpPr txBox="1">
            <a:spLocks/>
          </p:cNvSpPr>
          <p:nvPr/>
        </p:nvSpPr>
        <p:spPr>
          <a:xfrm>
            <a:off x="251520" y="35900"/>
            <a:ext cx="8229600" cy="893899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pyrcel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 Data Base</a:t>
            </a:r>
            <a:endParaRPr kumimoji="0" lang="he-IL" sz="32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0BD34B6-FD16-45E5-9C0E-5FF59AAC4F72}"/>
              </a:ext>
            </a:extLst>
          </p:cNvPr>
          <p:cNvSpPr/>
          <p:nvPr/>
        </p:nvSpPr>
        <p:spPr>
          <a:xfrm>
            <a:off x="251520" y="1216825"/>
            <a:ext cx="934113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</a:t>
            </a:r>
            <a:r>
              <a: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 [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237.0 K , 318.0 K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[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0.02 m/s , 5.0 m/s ]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Small Sea salt   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</a:t>
            </a:r>
            <a:r>
              <a: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[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5  , 20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]        Liu et al. 2012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Large Sea salt   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</a:t>
            </a:r>
            <a:r>
              <a: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[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2  , 10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]        Liu et al. 2012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Sulfate               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</a:t>
            </a:r>
            <a:r>
              <a: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[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10 , 5000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]  Kim et al. 2008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Black Carbon    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</a:t>
            </a:r>
            <a:r>
              <a: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[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10 , 5000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]  Kim et al. 2008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Organic Matter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</a:t>
            </a:r>
            <a:r>
              <a: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[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10 , 5000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]  Kim et al. 2008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</a:t>
            </a:r>
            <a:r>
              <a:rPr kumimoji="0" lang="en-IL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</a:t>
            </a:r>
            <a:r>
              <a:rPr kumimoji="0" lang="en-I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I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= </a:t>
            </a:r>
            <a:r>
              <a:rPr kumimoji="0" lang="en-I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850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</a:t>
            </a:r>
            <a:r>
              <a:rPr kumimoji="0" lang="en-I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</a:t>
            </a:r>
            <a:r>
              <a:rPr kumimoji="0" lang="en-IL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</a:t>
            </a:r>
            <a:r>
              <a:rPr kumimoji="0" lang="en-I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= 0.0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764E45-87F4-5695-BD6D-8F766E7FCFB5}"/>
              </a:ext>
            </a:extLst>
          </p:cNvPr>
          <p:cNvSpPr txBox="1"/>
          <p:nvPr/>
        </p:nvSpPr>
        <p:spPr>
          <a:xfrm>
            <a:off x="2590800" y="6201868"/>
            <a:ext cx="4011538" cy="46166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Total: 10.3 Million model runs</a:t>
            </a:r>
            <a:endParaRPr kumimoji="0" lang="en-IL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4616727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106EA-ACC3-4718-8424-EDD24B4BD7D7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he-I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מלבן 7">
            <a:extLst>
              <a:ext uri="{FF2B5EF4-FFF2-40B4-BE49-F238E27FC236}">
                <a16:creationId xmlns:a16="http://schemas.microsoft.com/office/drawing/2014/main" id="{81E1DD59-3D08-49B1-9BFF-4F3D54AE41F2}"/>
              </a:ext>
            </a:extLst>
          </p:cNvPr>
          <p:cNvSpPr/>
          <p:nvPr/>
        </p:nvSpPr>
        <p:spPr>
          <a:xfrm>
            <a:off x="0" y="0"/>
            <a:ext cx="9135454" cy="908719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3" name="מחבר ישר 30">
            <a:extLst>
              <a:ext uri="{FF2B5EF4-FFF2-40B4-BE49-F238E27FC236}">
                <a16:creationId xmlns:a16="http://schemas.microsoft.com/office/drawing/2014/main" id="{B7541B7A-E79F-4B4F-A553-443285877179}"/>
              </a:ext>
            </a:extLst>
          </p:cNvPr>
          <p:cNvCxnSpPr/>
          <p:nvPr/>
        </p:nvCxnSpPr>
        <p:spPr>
          <a:xfrm>
            <a:off x="0" y="908720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1">
            <a:extLst>
              <a:ext uri="{FF2B5EF4-FFF2-40B4-BE49-F238E27FC236}">
                <a16:creationId xmlns:a16="http://schemas.microsoft.com/office/drawing/2014/main" id="{B4D2EEC6-20B6-2BD1-405E-B55CA3A5A658}"/>
              </a:ext>
            </a:extLst>
          </p:cNvPr>
          <p:cNvSpPr txBox="1">
            <a:spLocks/>
          </p:cNvSpPr>
          <p:nvPr/>
        </p:nvSpPr>
        <p:spPr>
          <a:xfrm>
            <a:off x="557985" y="37552"/>
            <a:ext cx="7992888" cy="893899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defPPr>
              <a:defRPr lang="he-IL"/>
            </a:defPPr>
            <a:lvl1pPr algn="ctr" rtl="0">
              <a:spcBef>
                <a:spcPct val="0"/>
              </a:spcBef>
              <a:buNone/>
              <a:defRPr sz="3200" b="1">
                <a:solidFill>
                  <a:srgbClr val="003399"/>
                </a:solidFill>
                <a:latin typeface="+mj-lt"/>
                <a:ea typeface="+mj-ea"/>
                <a:cs typeface="Angsana New" panose="02020603050405020304" pitchFamily="18" charset="-34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AI-</a:t>
            </a:r>
            <a:r>
              <a:rPr kumimoji="0" lang="en-GB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pyrcel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 Emulator - Model Architectures</a:t>
            </a:r>
            <a:endParaRPr kumimoji="0" lang="he-IL" sz="32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Calibri"/>
              <a:ea typeface="+mj-ea"/>
            </a:endParaRPr>
          </a:p>
        </p:txBody>
      </p:sp>
      <p:pic>
        <p:nvPicPr>
          <p:cNvPr id="6" name="Picture 5" descr="A graph of a graph of a graph&#10;&#10;AI-generated content may be incorrect.">
            <a:extLst>
              <a:ext uri="{FF2B5EF4-FFF2-40B4-BE49-F238E27FC236}">
                <a16:creationId xmlns:a16="http://schemas.microsoft.com/office/drawing/2014/main" id="{96162F0E-745F-ACBA-45FD-F0A335E633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98" y="1641372"/>
            <a:ext cx="9135454" cy="44013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13B3900-65A9-2C7B-C305-03F3C455B4BD}"/>
              </a:ext>
            </a:extLst>
          </p:cNvPr>
          <p:cNvSpPr txBox="1"/>
          <p:nvPr/>
        </p:nvSpPr>
        <p:spPr>
          <a:xfrm>
            <a:off x="646584" y="1243392"/>
            <a:ext cx="19442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Bottleneck</a:t>
            </a:r>
            <a:endParaRPr kumimoji="0" lang="en-I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E4A7B7-4A54-FC10-C3E5-F6E84F03B5D0}"/>
              </a:ext>
            </a:extLst>
          </p:cNvPr>
          <p:cNvSpPr txBox="1"/>
          <p:nvPr/>
        </p:nvSpPr>
        <p:spPr>
          <a:xfrm>
            <a:off x="660584" y="6050344"/>
            <a:ext cx="19442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moe</a:t>
            </a:r>
            <a:endParaRPr kumimoji="0" lang="en-I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11F1644-624F-173C-6D70-9B7A77F0ABCE}"/>
              </a:ext>
            </a:extLst>
          </p:cNvPr>
          <p:cNvSpPr txBox="1"/>
          <p:nvPr/>
        </p:nvSpPr>
        <p:spPr>
          <a:xfrm>
            <a:off x="3779912" y="1237845"/>
            <a:ext cx="19442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resnet</a:t>
            </a:r>
            <a:endParaRPr kumimoji="0" lang="en-I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CA775C9-5F3E-1386-2D3E-C7C60853592D}"/>
              </a:ext>
            </a:extLst>
          </p:cNvPr>
          <p:cNvSpPr txBox="1"/>
          <p:nvPr/>
        </p:nvSpPr>
        <p:spPr>
          <a:xfrm>
            <a:off x="6804248" y="1268760"/>
            <a:ext cx="19442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Physics informed</a:t>
            </a:r>
            <a:endParaRPr kumimoji="0" lang="en-I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394E19-5B96-7DC3-9034-CFBDD2C6FD19}"/>
              </a:ext>
            </a:extLst>
          </p:cNvPr>
          <p:cNvSpPr txBox="1"/>
          <p:nvPr/>
        </p:nvSpPr>
        <p:spPr>
          <a:xfrm>
            <a:off x="3707904" y="6084004"/>
            <a:ext cx="19442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Wide &amp; deep</a:t>
            </a:r>
            <a:endParaRPr kumimoji="0" lang="en-I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F02B0D5-5DFE-B6EF-BCDE-88C80AC65742}"/>
              </a:ext>
            </a:extLst>
          </p:cNvPr>
          <p:cNvSpPr txBox="1"/>
          <p:nvPr/>
        </p:nvSpPr>
        <p:spPr>
          <a:xfrm>
            <a:off x="6804248" y="6084004"/>
            <a:ext cx="19442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endemble</a:t>
            </a:r>
            <a:endParaRPr kumimoji="0" lang="en-I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50E8EC6-6D2B-F62B-B40F-EF5988809276}"/>
              </a:ext>
            </a:extLst>
          </p:cNvPr>
          <p:cNvSpPr txBox="1"/>
          <p:nvPr/>
        </p:nvSpPr>
        <p:spPr>
          <a:xfrm>
            <a:off x="21844" y="2160709"/>
            <a:ext cx="19442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11.7%</a:t>
            </a:r>
            <a:endParaRPr kumimoji="0" lang="en-IL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8530FCA-15DF-3A98-F377-EB7B308C0A5E}"/>
              </a:ext>
            </a:extLst>
          </p:cNvPr>
          <p:cNvSpPr txBox="1"/>
          <p:nvPr/>
        </p:nvSpPr>
        <p:spPr>
          <a:xfrm>
            <a:off x="2987824" y="2177229"/>
            <a:ext cx="19442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12.4%</a:t>
            </a:r>
            <a:endParaRPr kumimoji="0" lang="en-IL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63E6857-B3CF-DBAF-8E5B-F3DA0862DCB1}"/>
              </a:ext>
            </a:extLst>
          </p:cNvPr>
          <p:cNvSpPr txBox="1"/>
          <p:nvPr/>
        </p:nvSpPr>
        <p:spPr>
          <a:xfrm>
            <a:off x="6012160" y="2195572"/>
            <a:ext cx="19442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14.4%</a:t>
            </a:r>
            <a:endParaRPr kumimoji="0" lang="en-IL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D894A67-D0F9-B99B-62DA-2030E1000F34}"/>
              </a:ext>
            </a:extLst>
          </p:cNvPr>
          <p:cNvSpPr txBox="1"/>
          <p:nvPr/>
        </p:nvSpPr>
        <p:spPr>
          <a:xfrm>
            <a:off x="35496" y="4211796"/>
            <a:ext cx="19442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3.4%</a:t>
            </a:r>
            <a:endParaRPr kumimoji="0" lang="en-IL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E927A24-E096-F1A7-F7BE-B029959FF52B}"/>
              </a:ext>
            </a:extLst>
          </p:cNvPr>
          <p:cNvSpPr txBox="1"/>
          <p:nvPr/>
        </p:nvSpPr>
        <p:spPr>
          <a:xfrm>
            <a:off x="3059832" y="4211796"/>
            <a:ext cx="19442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1.4%</a:t>
            </a:r>
            <a:endParaRPr kumimoji="0" lang="en-IL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7E4CFA8-D6CF-B776-0D90-87496BE1A932}"/>
              </a:ext>
            </a:extLst>
          </p:cNvPr>
          <p:cNvSpPr txBox="1"/>
          <p:nvPr/>
        </p:nvSpPr>
        <p:spPr>
          <a:xfrm>
            <a:off x="6012160" y="4211796"/>
            <a:ext cx="19442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15.8%</a:t>
            </a:r>
            <a:endParaRPr kumimoji="0" lang="en-IL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2973694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106EA-ACC3-4718-8424-EDD24B4BD7D7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he-I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מלבן 7">
            <a:extLst>
              <a:ext uri="{FF2B5EF4-FFF2-40B4-BE49-F238E27FC236}">
                <a16:creationId xmlns:a16="http://schemas.microsoft.com/office/drawing/2014/main" id="{81E1DD59-3D08-49B1-9BFF-4F3D54AE41F2}"/>
              </a:ext>
            </a:extLst>
          </p:cNvPr>
          <p:cNvSpPr/>
          <p:nvPr/>
        </p:nvSpPr>
        <p:spPr>
          <a:xfrm>
            <a:off x="0" y="0"/>
            <a:ext cx="9135454" cy="908719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3" name="מחבר ישר 30">
            <a:extLst>
              <a:ext uri="{FF2B5EF4-FFF2-40B4-BE49-F238E27FC236}">
                <a16:creationId xmlns:a16="http://schemas.microsoft.com/office/drawing/2014/main" id="{B7541B7A-E79F-4B4F-A553-443285877179}"/>
              </a:ext>
            </a:extLst>
          </p:cNvPr>
          <p:cNvCxnSpPr/>
          <p:nvPr/>
        </p:nvCxnSpPr>
        <p:spPr>
          <a:xfrm>
            <a:off x="0" y="908720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1">
            <a:extLst>
              <a:ext uri="{FF2B5EF4-FFF2-40B4-BE49-F238E27FC236}">
                <a16:creationId xmlns:a16="http://schemas.microsoft.com/office/drawing/2014/main" id="{B4D2EEC6-20B6-2BD1-405E-B55CA3A5A658}"/>
              </a:ext>
            </a:extLst>
          </p:cNvPr>
          <p:cNvSpPr txBox="1">
            <a:spLocks/>
          </p:cNvSpPr>
          <p:nvPr/>
        </p:nvSpPr>
        <p:spPr>
          <a:xfrm>
            <a:off x="662880" y="35900"/>
            <a:ext cx="8229600" cy="893899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defPPr>
              <a:defRPr lang="he-IL"/>
            </a:defPPr>
            <a:lvl1pPr algn="ctr" rtl="0">
              <a:spcBef>
                <a:spcPct val="0"/>
              </a:spcBef>
              <a:buNone/>
              <a:defRPr sz="3200" b="1">
                <a:solidFill>
                  <a:srgbClr val="003399"/>
                </a:solidFill>
                <a:latin typeface="+mj-lt"/>
                <a:ea typeface="+mj-ea"/>
                <a:cs typeface="Angsana New" panose="02020603050405020304" pitchFamily="18" charset="-34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AI-</a:t>
            </a:r>
            <a:r>
              <a:rPr kumimoji="0" lang="en-GB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pyrcel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 Emulator</a:t>
            </a:r>
            <a:endParaRPr kumimoji="0" lang="he-IL" sz="32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Calibri"/>
              <a:ea typeface="+mj-ea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7675CA3-9541-5B68-CBF4-CABC40920B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2776"/>
            <a:ext cx="9350216" cy="485775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18264AA-B3A3-6800-A2FC-973C74156A1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6349"/>
          <a:stretch/>
        </p:blipFill>
        <p:spPr>
          <a:xfrm>
            <a:off x="0" y="6212522"/>
            <a:ext cx="9350216" cy="6454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A3A8B28-583E-E403-3664-E2E0F43AFF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6349"/>
          <a:stretch/>
        </p:blipFill>
        <p:spPr>
          <a:xfrm>
            <a:off x="0" y="899170"/>
            <a:ext cx="9350216" cy="645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406300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106EA-ACC3-4718-8424-EDD24B4BD7D7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he-I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מלבן 7">
            <a:extLst>
              <a:ext uri="{FF2B5EF4-FFF2-40B4-BE49-F238E27FC236}">
                <a16:creationId xmlns:a16="http://schemas.microsoft.com/office/drawing/2014/main" id="{81E1DD59-3D08-49B1-9BFF-4F3D54AE41F2}"/>
              </a:ext>
            </a:extLst>
          </p:cNvPr>
          <p:cNvSpPr/>
          <p:nvPr/>
        </p:nvSpPr>
        <p:spPr>
          <a:xfrm>
            <a:off x="0" y="0"/>
            <a:ext cx="9135454" cy="908719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3" name="מחבר ישר 30">
            <a:extLst>
              <a:ext uri="{FF2B5EF4-FFF2-40B4-BE49-F238E27FC236}">
                <a16:creationId xmlns:a16="http://schemas.microsoft.com/office/drawing/2014/main" id="{B7541B7A-E79F-4B4F-A553-443285877179}"/>
              </a:ext>
            </a:extLst>
          </p:cNvPr>
          <p:cNvCxnSpPr/>
          <p:nvPr/>
        </p:nvCxnSpPr>
        <p:spPr>
          <a:xfrm>
            <a:off x="0" y="908720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1">
            <a:extLst>
              <a:ext uri="{FF2B5EF4-FFF2-40B4-BE49-F238E27FC236}">
                <a16:creationId xmlns:a16="http://schemas.microsoft.com/office/drawing/2014/main" id="{B4D2EEC6-20B6-2BD1-405E-B55CA3A5A658}"/>
              </a:ext>
            </a:extLst>
          </p:cNvPr>
          <p:cNvSpPr txBox="1">
            <a:spLocks/>
          </p:cNvSpPr>
          <p:nvPr/>
        </p:nvSpPr>
        <p:spPr>
          <a:xfrm>
            <a:off x="251520" y="35900"/>
            <a:ext cx="8229600" cy="893899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defPPr>
              <a:defRPr lang="he-IL"/>
            </a:defPPr>
            <a:lvl1pPr algn="ctr" rtl="0">
              <a:spcBef>
                <a:spcPct val="0"/>
              </a:spcBef>
              <a:buNone/>
              <a:defRPr sz="3200" b="1">
                <a:solidFill>
                  <a:srgbClr val="003399"/>
                </a:solidFill>
                <a:latin typeface="+mj-lt"/>
                <a:ea typeface="+mj-ea"/>
                <a:cs typeface="Angsana New" panose="02020603050405020304" pitchFamily="18" charset="-34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Wide and Deep architecture - inference</a:t>
            </a:r>
            <a:endParaRPr kumimoji="0" lang="he-IL" sz="32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Calibri"/>
              <a:ea typeface="+mj-ea"/>
            </a:endParaRPr>
          </a:p>
        </p:txBody>
      </p:sp>
      <p:pic>
        <p:nvPicPr>
          <p:cNvPr id="7" name="Picture 6" descr="A graph with a line drawn on it&#10;&#10;AI-generated content may be incorrect.">
            <a:extLst>
              <a:ext uri="{FF2B5EF4-FFF2-40B4-BE49-F238E27FC236}">
                <a16:creationId xmlns:a16="http://schemas.microsoft.com/office/drawing/2014/main" id="{641B49CF-F8E7-A39F-C9A3-1A10129AA2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075" y="1183652"/>
            <a:ext cx="7489373" cy="553782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C50A75-0679-392F-ADC9-980329867448}"/>
              </a:ext>
            </a:extLst>
          </p:cNvPr>
          <p:cNvSpPr txBox="1">
            <a:spLocks/>
          </p:cNvSpPr>
          <p:nvPr/>
        </p:nvSpPr>
        <p:spPr>
          <a:xfrm>
            <a:off x="4139952" y="4509120"/>
            <a:ext cx="3131368" cy="893899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92500"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Mean Error = 1.4%</a:t>
            </a:r>
            <a:endParaRPr kumimoji="0" lang="he-IL" sz="32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Calibri"/>
              <a:ea typeface="+mj-ea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5321082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מלבן 7"/>
          <p:cNvSpPr/>
          <p:nvPr/>
        </p:nvSpPr>
        <p:spPr>
          <a:xfrm>
            <a:off x="0" y="0"/>
            <a:ext cx="9144000" cy="782705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>
          <a:xfrm>
            <a:off x="24541" y="6508093"/>
            <a:ext cx="2133600" cy="365125"/>
          </a:xfrm>
        </p:spPr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106EA-ACC3-4718-8424-EDD24B4BD7D7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he-I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34" name="מחבר ישר 5"/>
          <p:cNvCxnSpPr/>
          <p:nvPr/>
        </p:nvCxnSpPr>
        <p:spPr>
          <a:xfrm>
            <a:off x="0" y="764704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map of different colors&#10;&#10;AI-generated content may be incorrect.">
            <a:extLst>
              <a:ext uri="{FF2B5EF4-FFF2-40B4-BE49-F238E27FC236}">
                <a16:creationId xmlns:a16="http://schemas.microsoft.com/office/drawing/2014/main" id="{3036D6F0-1974-D479-2195-AC8B5819B9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866838"/>
            <a:ext cx="6141011" cy="60567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F480756-C419-176A-84E9-751933236ACD}"/>
              </a:ext>
            </a:extLst>
          </p:cNvPr>
          <p:cNvSpPr txBox="1">
            <a:spLocks/>
          </p:cNvSpPr>
          <p:nvPr/>
        </p:nvSpPr>
        <p:spPr>
          <a:xfrm>
            <a:off x="7380312" y="3448254"/>
            <a:ext cx="1867504" cy="893899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92500"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BC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∙ (1/50)</a:t>
            </a:r>
            <a:endParaRPr kumimoji="0" lang="he-IL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Angsana New" panose="02020603050405020304" pitchFamily="18" charset="-34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EC69B5C-710F-41ED-B08C-101DE0DAEF11}"/>
              </a:ext>
            </a:extLst>
          </p:cNvPr>
          <p:cNvSpPr txBox="1">
            <a:spLocks/>
          </p:cNvSpPr>
          <p:nvPr/>
        </p:nvSpPr>
        <p:spPr>
          <a:xfrm>
            <a:off x="-125598" y="1340768"/>
            <a:ext cx="1728192" cy="893899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SS small</a:t>
            </a:r>
            <a:endParaRPr kumimoji="0" lang="he-IL" sz="32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Calibri"/>
              <a:ea typeface="+mj-ea"/>
              <a:cs typeface="Angsana New" panose="02020603050405020304" pitchFamily="18" charset="-34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D7B5DD8-6D32-CFD9-825F-36FCBE9FBDD1}"/>
              </a:ext>
            </a:extLst>
          </p:cNvPr>
          <p:cNvSpPr txBox="1">
            <a:spLocks/>
          </p:cNvSpPr>
          <p:nvPr/>
        </p:nvSpPr>
        <p:spPr>
          <a:xfrm>
            <a:off x="7380312" y="1412776"/>
            <a:ext cx="1728192" cy="893899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SS big</a:t>
            </a:r>
            <a:endParaRPr kumimoji="0" lang="he-IL" sz="32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Calibri"/>
              <a:ea typeface="+mj-ea"/>
              <a:cs typeface="Angsana New" panose="02020603050405020304" pitchFamily="18" charset="-34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7800569-D782-C4F1-5FDA-84F52D6B3351}"/>
              </a:ext>
            </a:extLst>
          </p:cNvPr>
          <p:cNvSpPr txBox="1">
            <a:spLocks/>
          </p:cNvSpPr>
          <p:nvPr/>
        </p:nvSpPr>
        <p:spPr>
          <a:xfrm>
            <a:off x="44080" y="3275095"/>
            <a:ext cx="1728192" cy="893899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SU</a:t>
            </a:r>
            <a:endParaRPr kumimoji="0" lang="he-IL" sz="32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Calibri"/>
              <a:ea typeface="+mj-ea"/>
              <a:cs typeface="Angsana New" panose="02020603050405020304" pitchFamily="18" charset="-34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9D537D6-864E-97DA-1E24-004D6EC2356D}"/>
              </a:ext>
            </a:extLst>
          </p:cNvPr>
          <p:cNvSpPr txBox="1">
            <a:spLocks/>
          </p:cNvSpPr>
          <p:nvPr/>
        </p:nvSpPr>
        <p:spPr>
          <a:xfrm>
            <a:off x="1785118" y="5476143"/>
            <a:ext cx="1728192" cy="893899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OM</a:t>
            </a:r>
            <a:endParaRPr kumimoji="0" lang="he-IL" sz="32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Calibri"/>
              <a:ea typeface="+mj-ea"/>
              <a:cs typeface="Angsana New" panose="02020603050405020304" pitchFamily="18" charset="-34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FE1C9B1-5D3D-BF34-6537-58F26D88829F}"/>
              </a:ext>
            </a:extLst>
          </p:cNvPr>
          <p:cNvSpPr txBox="1">
            <a:spLocks/>
          </p:cNvSpPr>
          <p:nvPr/>
        </p:nvSpPr>
        <p:spPr>
          <a:xfrm>
            <a:off x="191209" y="105461"/>
            <a:ext cx="8761581" cy="623326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90000"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CAMS climatology – Number Concentrations at 850 hPa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Calibri"/>
              <a:ea typeface="+mj-ea"/>
              <a:cs typeface="Angsana New" panose="02020603050405020304" pitchFamily="18" charset="-34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52B12F3-88F5-9F8D-B9F2-9BDDF779D9C8}"/>
              </a:ext>
            </a:extLst>
          </p:cNvPr>
          <p:cNvSpPr txBox="1">
            <a:spLocks/>
          </p:cNvSpPr>
          <p:nvPr/>
        </p:nvSpPr>
        <p:spPr>
          <a:xfrm>
            <a:off x="0" y="5455712"/>
            <a:ext cx="1872208" cy="91433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January</a:t>
            </a:r>
            <a:endParaRPr kumimoji="0" lang="he-IL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Calibri"/>
              <a:ea typeface="+mj-ea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84700154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>
          <a:xfrm>
            <a:off x="24541" y="6508093"/>
            <a:ext cx="2133600" cy="365125"/>
          </a:xfrm>
        </p:spPr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106EA-ACC3-4718-8424-EDD24B4BD7D7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he-I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F863544-476C-19CD-6491-A8412E92B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3492" y="2276872"/>
            <a:ext cx="6438867" cy="2016224"/>
          </a:xfrm>
        </p:spPr>
        <p:txBody>
          <a:bodyPr>
            <a:normAutofit fontScale="90000"/>
          </a:bodyPr>
          <a:lstStyle/>
          <a:p>
            <a:pPr rtl="0"/>
            <a:r>
              <a:rPr lang="en-US" sz="4000" b="1" dirty="0" err="1">
                <a:solidFill>
                  <a:srgbClr val="008000"/>
                </a:solidFill>
                <a:cs typeface="Angsana New" panose="02020603050405020304" pitchFamily="18" charset="-34"/>
              </a:rPr>
              <a:t>pyrcel</a:t>
            </a:r>
            <a:r>
              <a:rPr lang="en-US" sz="4000" b="1" dirty="0">
                <a:solidFill>
                  <a:srgbClr val="008000"/>
                </a:solidFill>
                <a:cs typeface="Angsana New" panose="02020603050405020304" pitchFamily="18" charset="-34"/>
              </a:rPr>
              <a:t>-CAMS-AI-emulator</a:t>
            </a:r>
            <a:r>
              <a:rPr lang="en-US" sz="4000" b="1" dirty="0">
                <a:solidFill>
                  <a:srgbClr val="003399"/>
                </a:solidFill>
                <a:cs typeface="Angsana New" panose="02020603050405020304" pitchFamily="18" charset="-34"/>
              </a:rPr>
              <a:t> </a:t>
            </a:r>
            <a:r>
              <a:rPr lang="en-US" sz="4000" b="1" dirty="0">
                <a:solidFill>
                  <a:srgbClr val="008000"/>
                </a:solidFill>
                <a:cs typeface="Angsana New" panose="02020603050405020304" pitchFamily="18" charset="-34"/>
              </a:rPr>
              <a:t>5D CDNC climatology</a:t>
            </a:r>
            <a:br>
              <a:rPr lang="en-US" sz="4000" b="1" dirty="0">
                <a:solidFill>
                  <a:srgbClr val="008000"/>
                </a:solidFill>
                <a:cs typeface="Angsana New" panose="02020603050405020304" pitchFamily="18" charset="-34"/>
              </a:rPr>
            </a:br>
            <a:r>
              <a:rPr lang="en-US" sz="4000" b="1" dirty="0">
                <a:cs typeface="Angsana New" panose="02020603050405020304" pitchFamily="18" charset="-34"/>
              </a:rPr>
              <a:t>Vs.</a:t>
            </a:r>
            <a:br>
              <a:rPr lang="en-US" sz="4000" b="1" dirty="0">
                <a:solidFill>
                  <a:srgbClr val="003399"/>
                </a:solidFill>
                <a:cs typeface="Angsana New" panose="02020603050405020304" pitchFamily="18" charset="-34"/>
              </a:rPr>
            </a:br>
            <a:r>
              <a:rPr lang="en-US" sz="4000" b="1" dirty="0">
                <a:solidFill>
                  <a:srgbClr val="FF0000"/>
                </a:solidFill>
                <a:cs typeface="Angsana New" panose="02020603050405020304" pitchFamily="18" charset="-34"/>
              </a:rPr>
              <a:t>MODIS</a:t>
            </a:r>
            <a:r>
              <a:rPr lang="en-US" sz="4000" b="1" dirty="0">
                <a:solidFill>
                  <a:srgbClr val="003399"/>
                </a:solidFill>
                <a:cs typeface="Angsana New" panose="02020603050405020304" pitchFamily="18" charset="-34"/>
              </a:rPr>
              <a:t> </a:t>
            </a:r>
            <a:r>
              <a:rPr lang="en-US" sz="4000" b="1" dirty="0">
                <a:solidFill>
                  <a:srgbClr val="FF0000"/>
                </a:solidFill>
                <a:cs typeface="Angsana New" panose="02020603050405020304" pitchFamily="18" charset="-34"/>
              </a:rPr>
              <a:t>2D CDNC climatology</a:t>
            </a:r>
          </a:p>
        </p:txBody>
      </p:sp>
      <p:sp>
        <p:nvSpPr>
          <p:cNvPr id="2" name="מלבן 7">
            <a:extLst>
              <a:ext uri="{FF2B5EF4-FFF2-40B4-BE49-F238E27FC236}">
                <a16:creationId xmlns:a16="http://schemas.microsoft.com/office/drawing/2014/main" id="{DFD7A614-5996-8DDD-F71A-DCDAA145C960}"/>
              </a:ext>
            </a:extLst>
          </p:cNvPr>
          <p:cNvSpPr/>
          <p:nvPr/>
        </p:nvSpPr>
        <p:spPr>
          <a:xfrm>
            <a:off x="0" y="1988840"/>
            <a:ext cx="9144000" cy="2448272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3" name="מחבר ישר 5">
            <a:extLst>
              <a:ext uri="{FF2B5EF4-FFF2-40B4-BE49-F238E27FC236}">
                <a16:creationId xmlns:a16="http://schemas.microsoft.com/office/drawing/2014/main" id="{B3DF6ECE-9AA8-2323-9017-D2AF51DDFA87}"/>
              </a:ext>
            </a:extLst>
          </p:cNvPr>
          <p:cNvCxnSpPr/>
          <p:nvPr/>
        </p:nvCxnSpPr>
        <p:spPr>
          <a:xfrm>
            <a:off x="0" y="1988840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מחבר ישר 5">
            <a:extLst>
              <a:ext uri="{FF2B5EF4-FFF2-40B4-BE49-F238E27FC236}">
                <a16:creationId xmlns:a16="http://schemas.microsoft.com/office/drawing/2014/main" id="{F3757F07-6940-B076-156B-C20EB4A3D17C}"/>
              </a:ext>
            </a:extLst>
          </p:cNvPr>
          <p:cNvCxnSpPr/>
          <p:nvPr/>
        </p:nvCxnSpPr>
        <p:spPr>
          <a:xfrm>
            <a:off x="0" y="4437112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4144615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0F478D79-BE7F-803B-DCF8-04C0B7347E34}"/>
              </a:ext>
            </a:extLst>
          </p:cNvPr>
          <p:cNvSpPr txBox="1"/>
          <p:nvPr/>
        </p:nvSpPr>
        <p:spPr>
          <a:xfrm>
            <a:off x="3707904" y="0"/>
            <a:ext cx="22322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w = 1 m/s , T=273K</a:t>
            </a:r>
            <a:endParaRPr kumimoji="0" lang="en-IL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Picture 5" descr="A screenshot of a map&#10;&#10;AI-generated content may be incorrect.">
            <a:extLst>
              <a:ext uri="{FF2B5EF4-FFF2-40B4-BE49-F238E27FC236}">
                <a16:creationId xmlns:a16="http://schemas.microsoft.com/office/drawing/2014/main" id="{F5A7DEAF-024F-89B2-5713-03AED9DEFF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1745"/>
            <a:ext cx="9144000" cy="6433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9988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106EA-ACC3-4718-8424-EDD24B4BD7D7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he-I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מלבן 7"/>
          <p:cNvSpPr/>
          <p:nvPr/>
        </p:nvSpPr>
        <p:spPr>
          <a:xfrm>
            <a:off x="2728095" y="6093296"/>
            <a:ext cx="760496" cy="22189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מלבן 7">
            <a:extLst>
              <a:ext uri="{FF2B5EF4-FFF2-40B4-BE49-F238E27FC236}">
                <a16:creationId xmlns:a16="http://schemas.microsoft.com/office/drawing/2014/main" id="{81E1DD59-3D08-49B1-9BFF-4F3D54AE41F2}"/>
              </a:ext>
            </a:extLst>
          </p:cNvPr>
          <p:cNvSpPr/>
          <p:nvPr/>
        </p:nvSpPr>
        <p:spPr>
          <a:xfrm>
            <a:off x="0" y="0"/>
            <a:ext cx="9135454" cy="908719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3" name="מחבר ישר 30">
            <a:extLst>
              <a:ext uri="{FF2B5EF4-FFF2-40B4-BE49-F238E27FC236}">
                <a16:creationId xmlns:a16="http://schemas.microsoft.com/office/drawing/2014/main" id="{B7541B7A-E79F-4B4F-A553-443285877179}"/>
              </a:ext>
            </a:extLst>
          </p:cNvPr>
          <p:cNvCxnSpPr/>
          <p:nvPr/>
        </p:nvCxnSpPr>
        <p:spPr>
          <a:xfrm>
            <a:off x="0" y="908720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">
            <a:extLst>
              <a:ext uri="{FF2B5EF4-FFF2-40B4-BE49-F238E27FC236}">
                <a16:creationId xmlns:a16="http://schemas.microsoft.com/office/drawing/2014/main" id="{2DF63A54-A1A0-4BEA-9F27-FFC787AD7349}"/>
              </a:ext>
            </a:extLst>
          </p:cNvPr>
          <p:cNvSpPr txBox="1">
            <a:spLocks/>
          </p:cNvSpPr>
          <p:nvPr/>
        </p:nvSpPr>
        <p:spPr>
          <a:xfrm>
            <a:off x="457200" y="14820"/>
            <a:ext cx="8229600" cy="893899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92500"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Running AI-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pyrcel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 in ICON using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ComIn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 interface</a:t>
            </a:r>
            <a:endParaRPr kumimoji="0" lang="he-IL" sz="32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Calibri"/>
              <a:ea typeface="+mj-ea"/>
              <a:cs typeface="Angsana New" panose="02020603050405020304" pitchFamily="18" charset="-34"/>
            </a:endParaRPr>
          </a:p>
        </p:txBody>
      </p:sp>
      <p:pic>
        <p:nvPicPr>
          <p:cNvPr id="9" name="Picture 8" descr="A diagram of a physics experiment&#10;&#10;AI-generated content may be incorrect.">
            <a:extLst>
              <a:ext uri="{FF2B5EF4-FFF2-40B4-BE49-F238E27FC236}">
                <a16:creationId xmlns:a16="http://schemas.microsoft.com/office/drawing/2014/main" id="{0C06FD1C-9171-C242-615C-C0DB631FC6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935517"/>
            <a:ext cx="5337554" cy="571118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471947E-490E-B7F7-ED55-9B03A15B32C7}"/>
              </a:ext>
            </a:extLst>
          </p:cNvPr>
          <p:cNvSpPr/>
          <p:nvPr/>
        </p:nvSpPr>
        <p:spPr>
          <a:xfrm>
            <a:off x="6581636" y="6477422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Open Sans" panose="020F0502020204030204" pitchFamily="34" charset="0"/>
                <a:ea typeface="+mn-ea"/>
                <a:cs typeface="+mn-cs"/>
              </a:rPr>
              <a:t>Hartung, K., et al, 2025.</a:t>
            </a:r>
            <a:endParaRPr kumimoji="0" lang="en-IL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C1C08EB-2230-D8F1-DC68-1D111E79C809}"/>
              </a:ext>
            </a:extLst>
          </p:cNvPr>
          <p:cNvGrpSpPr/>
          <p:nvPr/>
        </p:nvGrpSpPr>
        <p:grpSpPr>
          <a:xfrm>
            <a:off x="303117" y="5157192"/>
            <a:ext cx="2615185" cy="338554"/>
            <a:chOff x="175571" y="4581128"/>
            <a:chExt cx="2615185" cy="33855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702D195-A0E3-5775-37A0-82DCB87D7711}"/>
                </a:ext>
              </a:extLst>
            </p:cNvPr>
            <p:cNvSpPr/>
            <p:nvPr/>
          </p:nvSpPr>
          <p:spPr>
            <a:xfrm>
              <a:off x="175571" y="4581128"/>
              <a:ext cx="158171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ngsana New" panose="02020603050405020304" pitchFamily="18" charset="-34"/>
                </a:rPr>
                <a:t>AI-</a:t>
              </a: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ngsana New" panose="02020603050405020304" pitchFamily="18" charset="-34"/>
                </a:rPr>
                <a:t>pyrcel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ngsana New" panose="02020603050405020304" pitchFamily="18" charset="-34"/>
                </a:rPr>
                <a:t> plug-in</a:t>
              </a:r>
              <a:endParaRPr kumimoji="0" lang="en-IL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21F30D32-FC55-080D-B65A-A239895F36B1}"/>
                </a:ext>
              </a:extLst>
            </p:cNvPr>
            <p:cNvCxnSpPr>
              <a:cxnSpLocks/>
            </p:cNvCxnSpPr>
            <p:nvPr/>
          </p:nvCxnSpPr>
          <p:spPr>
            <a:xfrm>
              <a:off x="1724810" y="4750405"/>
              <a:ext cx="1065946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17555F8-8DFB-9D4D-D57E-37C33F834DBF}"/>
              </a:ext>
            </a:extLst>
          </p:cNvPr>
          <p:cNvGrpSpPr/>
          <p:nvPr/>
        </p:nvGrpSpPr>
        <p:grpSpPr>
          <a:xfrm>
            <a:off x="5076056" y="2636912"/>
            <a:ext cx="2768137" cy="1154196"/>
            <a:chOff x="-1010850" y="4581128"/>
            <a:chExt cx="2768137" cy="1154196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97D2EC7-8E0F-B272-6647-5C4E1EC594EC}"/>
                </a:ext>
              </a:extLst>
            </p:cNvPr>
            <p:cNvSpPr/>
            <p:nvPr/>
          </p:nvSpPr>
          <p:spPr>
            <a:xfrm>
              <a:off x="175571" y="4581128"/>
              <a:ext cx="158171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ngsana New" panose="02020603050405020304" pitchFamily="18" charset="-34"/>
                </a:rPr>
                <a:t>AI-</a:t>
              </a: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ngsana New" panose="02020603050405020304" pitchFamily="18" charset="-34"/>
                </a:rPr>
                <a:t>pyrcel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ngsana New" panose="02020603050405020304" pitchFamily="18" charset="-34"/>
                </a:rPr>
                <a:t> plug-in</a:t>
              </a:r>
              <a:endParaRPr kumimoji="0" lang="en-IL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995C6725-C41E-DE10-93F1-DBE4FE5FFCA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1010850" y="4919682"/>
              <a:ext cx="1977279" cy="81564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feld 4">
            <a:extLst>
              <a:ext uri="{FF2B5EF4-FFF2-40B4-BE49-F238E27FC236}">
                <a16:creationId xmlns:a16="http://schemas.microsoft.com/office/drawing/2014/main" id="{55512361-7393-3948-8C03-700EBA35F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2464" y="1033443"/>
            <a:ext cx="3024336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FFFF00"/>
                </a:highlight>
                <a:uLnTx/>
                <a:uFillTx/>
                <a:latin typeface="Arial" pitchFamily="34" charset="0"/>
                <a:ea typeface="+mn-ea"/>
                <a:cs typeface="+mn-cs"/>
              </a:rPr>
              <a:t>Thanks to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FFFF00"/>
                </a:highlight>
                <a:uLnTx/>
                <a:uFillTx/>
                <a:latin typeface="Arial" pitchFamily="34" charset="0"/>
                <a:ea typeface="+mn-ea"/>
                <a:cs typeface="+mn-cs"/>
              </a:rPr>
              <a:t>Mareike Burba </a:t>
            </a: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Arial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97092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106EA-ACC3-4718-8424-EDD24B4BD7D7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he-I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מלבן 7"/>
          <p:cNvSpPr/>
          <p:nvPr/>
        </p:nvSpPr>
        <p:spPr>
          <a:xfrm>
            <a:off x="2728095" y="6093296"/>
            <a:ext cx="760496" cy="22189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מלבן 7">
            <a:extLst>
              <a:ext uri="{FF2B5EF4-FFF2-40B4-BE49-F238E27FC236}">
                <a16:creationId xmlns:a16="http://schemas.microsoft.com/office/drawing/2014/main" id="{81E1DD59-3D08-49B1-9BFF-4F3D54AE41F2}"/>
              </a:ext>
            </a:extLst>
          </p:cNvPr>
          <p:cNvSpPr/>
          <p:nvPr/>
        </p:nvSpPr>
        <p:spPr>
          <a:xfrm>
            <a:off x="0" y="0"/>
            <a:ext cx="9135454" cy="908719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3" name="מחבר ישר 30">
            <a:extLst>
              <a:ext uri="{FF2B5EF4-FFF2-40B4-BE49-F238E27FC236}">
                <a16:creationId xmlns:a16="http://schemas.microsoft.com/office/drawing/2014/main" id="{B7541B7A-E79F-4B4F-A553-443285877179}"/>
              </a:ext>
            </a:extLst>
          </p:cNvPr>
          <p:cNvCxnSpPr/>
          <p:nvPr/>
        </p:nvCxnSpPr>
        <p:spPr>
          <a:xfrm>
            <a:off x="0" y="908720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382B0696-3754-9F58-642B-863A3E4E63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30" y="2060848"/>
            <a:ext cx="8931993" cy="247162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B7585D7-4A24-CBE0-D8B0-BC5B098AA85F}"/>
              </a:ext>
            </a:extLst>
          </p:cNvPr>
          <p:cNvSpPr txBox="1"/>
          <p:nvPr/>
        </p:nvSpPr>
        <p:spPr>
          <a:xfrm>
            <a:off x="887640" y="4858190"/>
            <a:ext cx="73601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n-US" b="1" dirty="0"/>
              <a:t>ONNX</a:t>
            </a:r>
            <a:r>
              <a:rPr lang="en-US" dirty="0"/>
              <a:t> - </a:t>
            </a:r>
            <a:r>
              <a:rPr lang="en-US" b="1" dirty="0"/>
              <a:t>Open Neural Network Exchange</a:t>
            </a:r>
            <a:r>
              <a:rPr lang="en-US" dirty="0"/>
              <a:t>: standard file format for describing a trained neural network</a:t>
            </a:r>
            <a:endParaRPr lang="en-IL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A9093E7-2804-4C15-E901-6C6BC27341F4}"/>
              </a:ext>
            </a:extLst>
          </p:cNvPr>
          <p:cNvSpPr txBox="1">
            <a:spLocks/>
          </p:cNvSpPr>
          <p:nvPr/>
        </p:nvSpPr>
        <p:spPr>
          <a:xfrm>
            <a:off x="457200" y="14820"/>
            <a:ext cx="8229600" cy="893899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Running AI-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pyrcel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 in ICON using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ComIn</a:t>
            </a:r>
            <a:endParaRPr kumimoji="0" lang="he-IL" sz="32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Calibri"/>
              <a:ea typeface="+mj-ea"/>
              <a:cs typeface="Angsana New" panose="02020603050405020304" pitchFamily="18" charset="-34"/>
            </a:endParaRPr>
          </a:p>
        </p:txBody>
      </p:sp>
      <p:sp>
        <p:nvSpPr>
          <p:cNvPr id="2" name="Textfeld 4">
            <a:extLst>
              <a:ext uri="{FF2B5EF4-FFF2-40B4-BE49-F238E27FC236}">
                <a16:creationId xmlns:a16="http://schemas.microsoft.com/office/drawing/2014/main" id="{85B9B535-DE57-B5A8-61B4-36781FE39E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6375" y="6367095"/>
            <a:ext cx="6302701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en-US" altLang="de-DE" dirty="0">
                <a:solidFill>
                  <a:srgbClr val="002060"/>
                </a:solidFill>
              </a:rPr>
              <a:t>Thanks</a:t>
            </a:r>
            <a:r>
              <a:rPr kumimoji="0" lang="en-US" alt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: Florian </a:t>
            </a:r>
            <a:r>
              <a:rPr kumimoji="0" lang="en-US" alt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Prill</a:t>
            </a:r>
            <a:r>
              <a:rPr kumimoji="0" lang="en-US" alt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, Ronald Wirth, Nils-Arne Dreier	</a:t>
            </a: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2548980"/>
      </p:ext>
    </p:extLst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מלבן 7"/>
          <p:cNvSpPr/>
          <p:nvPr/>
        </p:nvSpPr>
        <p:spPr>
          <a:xfrm>
            <a:off x="0" y="0"/>
            <a:ext cx="9144000" cy="782705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>
          <a:xfrm>
            <a:off x="0" y="6505318"/>
            <a:ext cx="2133600" cy="365125"/>
          </a:xfrm>
        </p:spPr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106EA-ACC3-4718-8424-EDD24B4BD7D7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he-I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395536" y="98688"/>
            <a:ext cx="8229600" cy="623326"/>
          </a:xfrm>
        </p:spPr>
        <p:txBody>
          <a:bodyPr>
            <a:normAutofit/>
          </a:bodyPr>
          <a:lstStyle/>
          <a:p>
            <a:pPr rtl="0"/>
            <a:r>
              <a:rPr lang="en-US" sz="3200" b="1" dirty="0">
                <a:solidFill>
                  <a:srgbClr val="003399"/>
                </a:solidFill>
                <a:cs typeface="Angsana New" panose="02020603050405020304" pitchFamily="18" charset="-34"/>
              </a:rPr>
              <a:t>Test case – Daniel storm Model Setup</a:t>
            </a:r>
            <a:endParaRPr lang="he-IL" sz="3200" b="1" dirty="0">
              <a:solidFill>
                <a:srgbClr val="003399"/>
              </a:solidFill>
              <a:cs typeface="Angsana New" panose="02020603050405020304" pitchFamily="18" charset="-34"/>
            </a:endParaRPr>
          </a:p>
        </p:txBody>
      </p:sp>
      <p:cxnSp>
        <p:nvCxnSpPr>
          <p:cNvPr id="34" name="מחבר ישר 5"/>
          <p:cNvCxnSpPr/>
          <p:nvPr/>
        </p:nvCxnSpPr>
        <p:spPr>
          <a:xfrm>
            <a:off x="0" y="764704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F26BDBC6-FFF5-4591-8599-5A10DE4D8AC9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62"/>
          <a:stretch>
            <a:fillRect/>
          </a:stretch>
        </p:blipFill>
        <p:spPr bwMode="auto">
          <a:xfrm>
            <a:off x="2267744" y="941728"/>
            <a:ext cx="4824536" cy="3567392"/>
          </a:xfrm>
          <a:prstGeom prst="rect">
            <a:avLst/>
          </a:prstGeom>
          <a:noFill/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6E90D57F-8110-436B-A92E-764BD7801391}"/>
              </a:ext>
            </a:extLst>
          </p:cNvPr>
          <p:cNvGrpSpPr/>
          <p:nvPr/>
        </p:nvGrpSpPr>
        <p:grpSpPr>
          <a:xfrm>
            <a:off x="3620968" y="2634411"/>
            <a:ext cx="1059044" cy="1192997"/>
            <a:chOff x="3275856" y="3717032"/>
            <a:chExt cx="1296144" cy="151216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0F5CFC8-6CB1-4183-989D-4174BD0EB92C}"/>
                </a:ext>
              </a:extLst>
            </p:cNvPr>
            <p:cNvSpPr/>
            <p:nvPr/>
          </p:nvSpPr>
          <p:spPr>
            <a:xfrm>
              <a:off x="3275856" y="3717032"/>
              <a:ext cx="1296144" cy="151216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C257CCDF-6043-45BC-8AC0-214012F4CC47}"/>
                </a:ext>
              </a:extLst>
            </p:cNvPr>
            <p:cNvCxnSpPr>
              <a:stCxn id="8" idx="1"/>
              <a:endCxn id="8" idx="3"/>
            </p:cNvCxnSpPr>
            <p:nvPr/>
          </p:nvCxnSpPr>
          <p:spPr>
            <a:xfrm>
              <a:off x="3275856" y="4473116"/>
              <a:ext cx="1296144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28A0D850-4579-BB73-6AE2-A56130A805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36" y="4810087"/>
            <a:ext cx="9144000" cy="1331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4051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מלבן 7"/>
          <p:cNvSpPr/>
          <p:nvPr/>
        </p:nvSpPr>
        <p:spPr>
          <a:xfrm>
            <a:off x="0" y="0"/>
            <a:ext cx="9144000" cy="782705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>
          <a:xfrm>
            <a:off x="0" y="6505318"/>
            <a:ext cx="2133600" cy="365125"/>
          </a:xfrm>
        </p:spPr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106EA-ACC3-4718-8424-EDD24B4BD7D7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he-I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34" name="מחבר ישר 5"/>
          <p:cNvCxnSpPr/>
          <p:nvPr/>
        </p:nvCxnSpPr>
        <p:spPr>
          <a:xfrm>
            <a:off x="0" y="764704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42FA09D2-407F-4341-811F-4184DFD49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98688"/>
            <a:ext cx="8229600" cy="623326"/>
          </a:xfrm>
        </p:spPr>
        <p:txBody>
          <a:bodyPr>
            <a:normAutofit/>
          </a:bodyPr>
          <a:lstStyle/>
          <a:p>
            <a:pPr rtl="0"/>
            <a:r>
              <a:rPr lang="en-US" sz="3200" b="1" dirty="0">
                <a:solidFill>
                  <a:srgbClr val="003399"/>
                </a:solidFill>
                <a:cs typeface="Angsana New" panose="02020603050405020304" pitchFamily="18" charset="-34"/>
              </a:rPr>
              <a:t>Snapshot analysis</a:t>
            </a:r>
            <a:endParaRPr lang="he-IL" sz="3200" b="1" dirty="0">
              <a:solidFill>
                <a:srgbClr val="003399"/>
              </a:solidFill>
              <a:cs typeface="Angsana New" panose="02020603050405020304" pitchFamily="18" charset="-34"/>
            </a:endParaRPr>
          </a:p>
        </p:txBody>
      </p:sp>
      <p:pic>
        <p:nvPicPr>
          <p:cNvPr id="12" name="Picture 11" descr="A screenshot of a graph&#10;&#10;AI-generated content may be incorrect.">
            <a:extLst>
              <a:ext uri="{FF2B5EF4-FFF2-40B4-BE49-F238E27FC236}">
                <a16:creationId xmlns:a16="http://schemas.microsoft.com/office/drawing/2014/main" id="{5F534D61-6ED6-B363-3BA3-AC9DE3C140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4704"/>
            <a:ext cx="9144000" cy="3159754"/>
          </a:xfrm>
          <a:prstGeom prst="rect">
            <a:avLst/>
          </a:prstGeom>
        </p:spPr>
      </p:pic>
      <p:pic>
        <p:nvPicPr>
          <p:cNvPr id="14" name="Picture 13" descr="A blue and yellow lines&#10;&#10;AI-generated content may be incorrect.">
            <a:extLst>
              <a:ext uri="{FF2B5EF4-FFF2-40B4-BE49-F238E27FC236}">
                <a16:creationId xmlns:a16="http://schemas.microsoft.com/office/drawing/2014/main" id="{2D7B42D8-745B-A43F-1E73-6E8B7B02E2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61048"/>
            <a:ext cx="9144000" cy="3072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007211"/>
      </p:ext>
    </p:extLst>
  </p:cSld>
  <p:clrMapOvr>
    <a:masterClrMapping/>
  </p:clrMapOvr>
  <p:transition spd="slow">
    <p:wip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TextBox"/>
          <p:cNvSpPr txBox="1"/>
          <p:nvPr/>
        </p:nvSpPr>
        <p:spPr>
          <a:xfrm>
            <a:off x="396465" y="647794"/>
            <a:ext cx="8280920" cy="570925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</a:t>
            </a: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DESIGNATION OF THE TESTED AEROSOL CLIMATOLOGIES</a:t>
            </a:r>
          </a:p>
          <a:p>
            <a:pPr marL="452438" marR="0" lvl="0" indent="-36195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Default (DEF):  Reference setup with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Tegen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aerosol climatology.</a:t>
            </a:r>
          </a:p>
          <a:p>
            <a:pPr marL="452438" marR="0" lvl="0" indent="-36195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DeMott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(DM): DeMott 2015 ice nucleation scheme is used.</a:t>
            </a:r>
          </a:p>
          <a:p>
            <a:pPr marL="452438" marR="0" lvl="0" indent="-36195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IceOpt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(ICE):   New ice optical properties after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Muskatel et al. (2020)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including large hydrometeors in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ecRAD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452438" marR="0" lvl="0" indent="-36195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Camsclim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(CC):  CAMS (Copernicus Atmosphere Monitoring Service)  climatology used (instead of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Tegen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).</a:t>
            </a:r>
          </a:p>
          <a:p>
            <a:pPr marL="452438" marR="0" lvl="0" indent="-36195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camsforc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(CF): CAMS forecasted aerosols used (instead of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Tegen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).</a:t>
            </a:r>
          </a:p>
          <a:p>
            <a:pPr marL="452438" marR="0" lvl="0" indent="-36195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camsclimSK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(CCSK): CAMS climatology using Segal &amp; Khain aerosol activation parameterization.</a:t>
            </a:r>
          </a:p>
          <a:p>
            <a:pPr marL="452438" marR="0" lvl="0" indent="-36195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camsforcSK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(CFSK): CAMS forecasted aerosols using Segal &amp; Khain aerosol activation parameterization.</a:t>
            </a:r>
          </a:p>
          <a:p>
            <a:pPr marL="452438" marR="0" lvl="0" indent="-36195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pyrcel_onnx</a:t>
            </a:r>
            <a:r>
              <a:rPr kumimoji="0" lang="el-GR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_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rev (PO): AI-emulator of the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pyrcel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model.</a:t>
            </a:r>
          </a:p>
          <a:p>
            <a:pPr marL="452438" marR="0" lvl="0" indent="-36195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pyrcel_camsforc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(PCF): AI-emulator of the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pyrcel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model using CAMS forecasted aerosols.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69C7014-5409-4F68-8FC5-F5B42920AE40}"/>
              </a:ext>
            </a:extLst>
          </p:cNvPr>
          <p:cNvGrpSpPr/>
          <p:nvPr/>
        </p:nvGrpSpPr>
        <p:grpSpPr>
          <a:xfrm>
            <a:off x="-31" y="0"/>
            <a:ext cx="9144031" cy="548680"/>
            <a:chOff x="-31" y="0"/>
            <a:chExt cx="9144031" cy="548680"/>
          </a:xfrm>
        </p:grpSpPr>
        <p:pic>
          <p:nvPicPr>
            <p:cNvPr id="4" name="Picture 6" descr="backgea">
              <a:extLst>
                <a:ext uri="{FF2B5EF4-FFF2-40B4-BE49-F238E27FC236}">
                  <a16:creationId xmlns:a16="http://schemas.microsoft.com/office/drawing/2014/main" id="{8AFE2E8F-24E9-45A2-ADD4-4EF414769740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3" cstate="print"/>
            <a:srcRect b="51024"/>
            <a:stretch>
              <a:fillRect/>
            </a:stretch>
          </p:blipFill>
          <p:spPr bwMode="auto">
            <a:xfrm>
              <a:off x="0" y="0"/>
              <a:ext cx="9144000" cy="548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2" descr="http://www.cosmo-model.org/images/logo2nd.gif">
              <a:extLst>
                <a:ext uri="{FF2B5EF4-FFF2-40B4-BE49-F238E27FC236}">
                  <a16:creationId xmlns:a16="http://schemas.microsoft.com/office/drawing/2014/main" id="{A2B9EA1D-853D-48D4-86BE-D0A56417A3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-31" y="0"/>
              <a:ext cx="2436222" cy="548640"/>
            </a:xfrm>
            <a:prstGeom prst="rect">
              <a:avLst/>
            </a:prstGeom>
            <a:solidFill>
              <a:schemeClr val="bg1">
                <a:alpha val="36000"/>
              </a:schemeClr>
            </a:solidFill>
          </p:spPr>
        </p:pic>
        <p:pic>
          <p:nvPicPr>
            <p:cNvPr id="6" name="Picture 5" descr="ΕΜΥ, Εθνική Μετεωρολογική Υπηρεσία - Δελτία Καιρού, Προγνώσεις">
              <a:extLst>
                <a:ext uri="{FF2B5EF4-FFF2-40B4-BE49-F238E27FC236}">
                  <a16:creationId xmlns:a16="http://schemas.microsoft.com/office/drawing/2014/main" id="{F4A6AEB4-B4A8-41E8-94AF-9F7318C89A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571232" y="40"/>
              <a:ext cx="1570246" cy="548640"/>
            </a:xfrm>
            <a:prstGeom prst="rect">
              <a:avLst/>
            </a:prstGeom>
            <a:solidFill>
              <a:schemeClr val="bg1">
                <a:alpha val="36000"/>
              </a:schemeClr>
            </a:solidFill>
          </p:spPr>
        </p:pic>
      </p:grpSp>
      <p:sp>
        <p:nvSpPr>
          <p:cNvPr id="10" name="TextBox 11">
            <a:extLst>
              <a:ext uri="{FF2B5EF4-FFF2-40B4-BE49-F238E27FC236}">
                <a16:creationId xmlns:a16="http://schemas.microsoft.com/office/drawing/2014/main" id="{0D095EF4-F0C4-4DE4-9EA6-DEF4CD0762B8}"/>
              </a:ext>
            </a:extLst>
          </p:cNvPr>
          <p:cNvSpPr txBox="1"/>
          <p:nvPr/>
        </p:nvSpPr>
        <p:spPr>
          <a:xfrm>
            <a:off x="8705186" y="6505599"/>
            <a:ext cx="367408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B/>
          </a:sp3d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</a:t>
            </a: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F5AD0FC0-411D-4C94-B0DE-29941FAB561C}"/>
              </a:ext>
            </a:extLst>
          </p:cNvPr>
          <p:cNvSpPr txBox="1"/>
          <p:nvPr/>
        </p:nvSpPr>
        <p:spPr>
          <a:xfrm>
            <a:off x="380464" y="6505599"/>
            <a:ext cx="7945893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3500000" scaled="1"/>
            <a:tileRect/>
          </a:gra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  <a:r>
              <a: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Euripides Avgoustoglou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</a:t>
            </a:r>
            <a:r>
              <a: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Hellenic National Meteotological Service,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28</a:t>
            </a:r>
            <a:r>
              <a:rPr kumimoji="0" lang="en-US" sz="12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COSMO GM , Rome-Italy, September 13-18,</a:t>
            </a:r>
            <a:r>
              <a: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20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26</a:t>
            </a:r>
            <a:endParaRPr kumimoji="0" lang="el-G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57611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0" t="2867" r="3957" b="10973"/>
          <a:stretch/>
        </p:blipFill>
        <p:spPr>
          <a:xfrm>
            <a:off x="1474227" y="1133074"/>
            <a:ext cx="6123778" cy="4443306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58E16E87-F3FB-4C38-8316-20F8647BB37E}"/>
              </a:ext>
            </a:extLst>
          </p:cNvPr>
          <p:cNvSpPr txBox="1"/>
          <p:nvPr/>
        </p:nvSpPr>
        <p:spPr>
          <a:xfrm>
            <a:off x="3263016" y="942287"/>
            <a:ext cx="2390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HNMS Station Positions</a:t>
            </a:r>
          </a:p>
        </p:txBody>
      </p:sp>
      <p:grpSp>
        <p:nvGrpSpPr>
          <p:cNvPr id="18" name="Group 2">
            <a:extLst>
              <a:ext uri="{FF2B5EF4-FFF2-40B4-BE49-F238E27FC236}">
                <a16:creationId xmlns:a16="http://schemas.microsoft.com/office/drawing/2014/main" id="{369C7014-5409-4F68-8FC5-F5B42920AE40}"/>
              </a:ext>
            </a:extLst>
          </p:cNvPr>
          <p:cNvGrpSpPr/>
          <p:nvPr/>
        </p:nvGrpSpPr>
        <p:grpSpPr>
          <a:xfrm>
            <a:off x="-31" y="0"/>
            <a:ext cx="9144031" cy="548680"/>
            <a:chOff x="-31" y="0"/>
            <a:chExt cx="9144031" cy="548680"/>
          </a:xfrm>
        </p:grpSpPr>
        <p:pic>
          <p:nvPicPr>
            <p:cNvPr id="19" name="Picture 6" descr="backgea">
              <a:extLst>
                <a:ext uri="{FF2B5EF4-FFF2-40B4-BE49-F238E27FC236}">
                  <a16:creationId xmlns:a16="http://schemas.microsoft.com/office/drawing/2014/main" id="{8AFE2E8F-24E9-45A2-ADD4-4EF414769740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4" cstate="print"/>
            <a:srcRect b="51024"/>
            <a:stretch>
              <a:fillRect/>
            </a:stretch>
          </p:blipFill>
          <p:spPr bwMode="auto">
            <a:xfrm>
              <a:off x="0" y="0"/>
              <a:ext cx="9144000" cy="548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2" descr="http://www.cosmo-model.org/images/logo2nd.gif">
              <a:extLst>
                <a:ext uri="{FF2B5EF4-FFF2-40B4-BE49-F238E27FC236}">
                  <a16:creationId xmlns:a16="http://schemas.microsoft.com/office/drawing/2014/main" id="{A2B9EA1D-853D-48D4-86BE-D0A56417A3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-31" y="0"/>
              <a:ext cx="2436222" cy="548640"/>
            </a:xfrm>
            <a:prstGeom prst="rect">
              <a:avLst/>
            </a:prstGeom>
            <a:solidFill>
              <a:schemeClr val="bg1">
                <a:alpha val="36000"/>
              </a:schemeClr>
            </a:solidFill>
          </p:spPr>
        </p:pic>
        <p:pic>
          <p:nvPicPr>
            <p:cNvPr id="21" name="Picture 5" descr="ΕΜΥ, Εθνική Μετεωρολογική Υπηρεσία - Δελτία Καιρού, Προγνώσεις">
              <a:extLst>
                <a:ext uri="{FF2B5EF4-FFF2-40B4-BE49-F238E27FC236}">
                  <a16:creationId xmlns:a16="http://schemas.microsoft.com/office/drawing/2014/main" id="{F4A6AEB4-B4A8-41E8-94AF-9F7318C89A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571232" y="40"/>
              <a:ext cx="1570246" cy="548640"/>
            </a:xfrm>
            <a:prstGeom prst="rect">
              <a:avLst/>
            </a:prstGeom>
            <a:solidFill>
              <a:schemeClr val="bg1">
                <a:alpha val="36000"/>
              </a:schemeClr>
            </a:solidFill>
          </p:spPr>
        </p:pic>
      </p:grpSp>
      <p:sp>
        <p:nvSpPr>
          <p:cNvPr id="23" name="TextBox 11">
            <a:extLst>
              <a:ext uri="{FF2B5EF4-FFF2-40B4-BE49-F238E27FC236}">
                <a16:creationId xmlns:a16="http://schemas.microsoft.com/office/drawing/2014/main" id="{0D095EF4-F0C4-4DE4-9EA6-DEF4CD0762B8}"/>
              </a:ext>
            </a:extLst>
          </p:cNvPr>
          <p:cNvSpPr txBox="1"/>
          <p:nvPr/>
        </p:nvSpPr>
        <p:spPr>
          <a:xfrm>
            <a:off x="8705186" y="6505599"/>
            <a:ext cx="367408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B/>
          </a:sp3d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8</a:t>
            </a: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Έλλειψη 2"/>
          <p:cNvSpPr/>
          <p:nvPr/>
        </p:nvSpPr>
        <p:spPr>
          <a:xfrm>
            <a:off x="3106421" y="1040303"/>
            <a:ext cx="173789" cy="174659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23 - TextBox"/>
          <p:cNvSpPr txBox="1"/>
          <p:nvPr/>
        </p:nvSpPr>
        <p:spPr>
          <a:xfrm>
            <a:off x="231985" y="5895832"/>
            <a:ext cx="8527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 the present work we are focused on a 48 ICON Model run starting at  20230905 00UTC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TextBox 9">
            <a:extLst>
              <a:ext uri="{FF2B5EF4-FFF2-40B4-BE49-F238E27FC236}">
                <a16:creationId xmlns:a16="http://schemas.microsoft.com/office/drawing/2014/main" id="{F5AD0FC0-411D-4C94-B0DE-29941FAB561C}"/>
              </a:ext>
            </a:extLst>
          </p:cNvPr>
          <p:cNvSpPr txBox="1"/>
          <p:nvPr/>
        </p:nvSpPr>
        <p:spPr>
          <a:xfrm>
            <a:off x="380464" y="6505599"/>
            <a:ext cx="7945893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3500000" scaled="1"/>
            <a:tileRect/>
          </a:gra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  <a:r>
              <a: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Euripides Avgoustoglou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</a:t>
            </a:r>
            <a:r>
              <a: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Hellenic National Meteotological Service,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28</a:t>
            </a:r>
            <a:r>
              <a:rPr kumimoji="0" lang="en-US" sz="12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COSMO GM , Rome-Italy, September 13-18,</a:t>
            </a:r>
            <a:r>
              <a: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20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26</a:t>
            </a:r>
            <a:endParaRPr kumimoji="0" lang="el-G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79471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369C7014-5409-4F68-8FC5-F5B42920AE40}"/>
              </a:ext>
            </a:extLst>
          </p:cNvPr>
          <p:cNvGrpSpPr/>
          <p:nvPr/>
        </p:nvGrpSpPr>
        <p:grpSpPr>
          <a:xfrm>
            <a:off x="-31" y="0"/>
            <a:ext cx="9144031" cy="548680"/>
            <a:chOff x="-31" y="0"/>
            <a:chExt cx="9144031" cy="548680"/>
          </a:xfrm>
        </p:grpSpPr>
        <p:pic>
          <p:nvPicPr>
            <p:cNvPr id="4" name="Picture 6" descr="backgea">
              <a:extLst>
                <a:ext uri="{FF2B5EF4-FFF2-40B4-BE49-F238E27FC236}">
                  <a16:creationId xmlns:a16="http://schemas.microsoft.com/office/drawing/2014/main" id="{8AFE2E8F-24E9-45A2-ADD4-4EF414769740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2" cstate="print"/>
            <a:srcRect b="51024"/>
            <a:stretch>
              <a:fillRect/>
            </a:stretch>
          </p:blipFill>
          <p:spPr bwMode="auto">
            <a:xfrm>
              <a:off x="0" y="0"/>
              <a:ext cx="9144000" cy="548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2" descr="http://www.cosmo-model.org/images/logo2nd.gif">
              <a:extLst>
                <a:ext uri="{FF2B5EF4-FFF2-40B4-BE49-F238E27FC236}">
                  <a16:creationId xmlns:a16="http://schemas.microsoft.com/office/drawing/2014/main" id="{A2B9EA1D-853D-48D4-86BE-D0A56417A3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1" y="0"/>
              <a:ext cx="2436222" cy="548640"/>
            </a:xfrm>
            <a:prstGeom prst="rect">
              <a:avLst/>
            </a:prstGeom>
            <a:solidFill>
              <a:schemeClr val="bg1">
                <a:alpha val="36000"/>
              </a:schemeClr>
            </a:solidFill>
          </p:spPr>
        </p:pic>
        <p:pic>
          <p:nvPicPr>
            <p:cNvPr id="6" name="Picture 5" descr="ΕΜΥ, Εθνική Μετεωρολογική Υπηρεσία - Δελτία Καιρού, Προγνώσεις">
              <a:extLst>
                <a:ext uri="{FF2B5EF4-FFF2-40B4-BE49-F238E27FC236}">
                  <a16:creationId xmlns:a16="http://schemas.microsoft.com/office/drawing/2014/main" id="{F4A6AEB4-B4A8-41E8-94AF-9F7318C89A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571232" y="40"/>
              <a:ext cx="1570246" cy="548640"/>
            </a:xfrm>
            <a:prstGeom prst="rect">
              <a:avLst/>
            </a:prstGeom>
            <a:solidFill>
              <a:schemeClr val="bg1">
                <a:alpha val="36000"/>
              </a:schemeClr>
            </a:solidFill>
          </p:spPr>
        </p:pic>
      </p:grpSp>
      <p:sp>
        <p:nvSpPr>
          <p:cNvPr id="8" name="TextBox 9">
            <a:extLst>
              <a:ext uri="{FF2B5EF4-FFF2-40B4-BE49-F238E27FC236}">
                <a16:creationId xmlns:a16="http://schemas.microsoft.com/office/drawing/2014/main" id="{F5AD0FC0-411D-4C94-B0DE-29941FAB561C}"/>
              </a:ext>
            </a:extLst>
          </p:cNvPr>
          <p:cNvSpPr txBox="1"/>
          <p:nvPr/>
        </p:nvSpPr>
        <p:spPr>
          <a:xfrm>
            <a:off x="380464" y="6505599"/>
            <a:ext cx="7945893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3500000" scaled="1"/>
            <a:tileRect/>
          </a:gra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  <a:r>
              <a: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Euripides Avgoustoglou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</a:t>
            </a:r>
            <a:r>
              <a: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Hellenic National Meteotological Service,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28</a:t>
            </a:r>
            <a:r>
              <a:rPr kumimoji="0" lang="en-US" sz="12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COSMO GM , Rome-Italy, September 13-18,</a:t>
            </a:r>
            <a:r>
              <a: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20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26</a:t>
            </a:r>
            <a:endParaRPr kumimoji="0" lang="el-G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1 - Εικόνα" descr="all_air_clim_pct_default_00-48_130levs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3165" y="0"/>
            <a:ext cx="8877670" cy="6858000"/>
          </a:xfrm>
          <a:prstGeom prst="rect">
            <a:avLst/>
          </a:prstGeom>
        </p:spPr>
      </p:pic>
      <p:sp>
        <p:nvSpPr>
          <p:cNvPr id="7" name="TextBox 11">
            <a:extLst>
              <a:ext uri="{FF2B5EF4-FFF2-40B4-BE49-F238E27FC236}">
                <a16:creationId xmlns:a16="http://schemas.microsoft.com/office/drawing/2014/main" id="{0D095EF4-F0C4-4DE4-9EA6-DEF4CD0762B8}"/>
              </a:ext>
            </a:extLst>
          </p:cNvPr>
          <p:cNvSpPr txBox="1"/>
          <p:nvPr/>
        </p:nvSpPr>
        <p:spPr>
          <a:xfrm>
            <a:off x="8645811" y="6505599"/>
            <a:ext cx="453970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B/>
          </a:sp3d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12a</a:t>
            </a: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- Ορθογώνιο"/>
          <p:cNvSpPr/>
          <p:nvPr/>
        </p:nvSpPr>
        <p:spPr>
          <a:xfrm>
            <a:off x="387846" y="513084"/>
            <a:ext cx="83683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7800" marR="0" lvl="0" indent="-1778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Key Findings – Precipitation Sensitivity against Observations (mm)</a:t>
            </a:r>
          </a:p>
        </p:txBody>
      </p:sp>
      <p:graphicFrame>
        <p:nvGraphicFramePr>
          <p:cNvPr id="8" name="7 - Πίνακας"/>
          <p:cNvGraphicFramePr>
            <a:graphicFrameLocks noGrp="1"/>
          </p:cNvGraphicFramePr>
          <p:nvPr/>
        </p:nvGraphicFramePr>
        <p:xfrm>
          <a:off x="1116280" y="1024230"/>
          <a:ext cx="7350827" cy="2194560"/>
        </p:xfrm>
        <a:graphic>
          <a:graphicData uri="http://schemas.openxmlformats.org/drawingml/2006/table">
            <a:tbl>
              <a:tblPr/>
              <a:tblGrid>
                <a:gridCol w="40821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5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28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Configuration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Best level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Error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Default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130L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16.8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DeMott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100L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/>
                        <a:t>30.9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IceOpt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100L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13.5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CAMS configurations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130L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b="1" dirty="0"/>
                        <a:t>5.2</a:t>
                      </a:r>
                      <a:r>
                        <a:rPr lang="en-US" b="1" dirty="0"/>
                        <a:t>-</a:t>
                      </a:r>
                      <a:r>
                        <a:rPr lang="el-GR" b="1" dirty="0"/>
                        <a:t>17.2</a:t>
                      </a:r>
                      <a:endParaRPr lang="el-GR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Pyrcel</a:t>
                      </a:r>
                      <a:r>
                        <a:rPr lang="en-US" dirty="0"/>
                        <a:t> configurations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65L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b="1" dirty="0"/>
                        <a:t>3.4</a:t>
                      </a:r>
                      <a:r>
                        <a:rPr lang="en-US" b="1" dirty="0"/>
                        <a:t>-</a:t>
                      </a:r>
                      <a:r>
                        <a:rPr lang="el-GR" b="1" dirty="0"/>
                        <a:t>4.2</a:t>
                      </a:r>
                      <a:endParaRPr lang="el-GR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9 - Ορθογώνιο"/>
          <p:cNvSpPr/>
          <p:nvPr/>
        </p:nvSpPr>
        <p:spPr>
          <a:xfrm>
            <a:off x="1068779" y="3331713"/>
            <a:ext cx="7422078" cy="175432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Observed total precipitation: 868.9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Best agreement with observations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pyrcel_onnx_rev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– 65L: 865.5 → error 3.4 (0.39%)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pyrcel_camsforc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– 65L: 873.1 → error 4.2 (0.48%)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camsclimSK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– 130L: 863.7 → error 5.2 (0.59%)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camsclim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– 130L: 875.4 → error 6.5 (0.75%)</a:t>
            </a: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1056911" y="5185517"/>
            <a:ext cx="7445830" cy="92333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T</a:t>
            </a:r>
            <a:r>
              <a:rPr kumimoji="0" lang="el-G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he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kumimoji="0" lang="el-G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optimal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kumimoji="0" lang="el-G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resolution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kumimoji="0" lang="el-G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is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kumimoji="0" lang="el-GR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configuration</a:t>
            </a: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-</a:t>
            </a:r>
            <a:r>
              <a:rPr kumimoji="0" lang="el-GR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dependent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, </a:t>
            </a:r>
            <a:r>
              <a:rPr kumimoji="0" lang="el-G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likely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kumimoji="0" lang="el-G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reflecting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kumimoji="0" lang="el-G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interactions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kumimoji="0" lang="el-G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between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kumimoji="0" lang="el-G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vertical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kumimoji="0" lang="el-G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resolution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kumimoji="0" lang="el-G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and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kumimoji="0" lang="el-G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the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kumimoji="0" lang="el-G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representation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kumimoji="0" lang="el-G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of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kumimoji="0" lang="el-GR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cloud</a:t>
            </a: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kumimoji="0" lang="el-GR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microphysics</a:t>
            </a: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, </a:t>
            </a:r>
            <a:r>
              <a:rPr kumimoji="0" lang="el-GR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convection</a:t>
            </a: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, </a:t>
            </a:r>
            <a:r>
              <a:rPr kumimoji="0" lang="el-GR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and</a:t>
            </a: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kumimoji="0" lang="el-GR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aerosol</a:t>
            </a: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/</a:t>
            </a:r>
            <a:r>
              <a:rPr kumimoji="0" lang="el-GR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forcing</a:t>
            </a: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kumimoji="0" lang="el-GR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inputs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.</a:t>
            </a:r>
          </a:p>
        </p:txBody>
      </p:sp>
      <p:grpSp>
        <p:nvGrpSpPr>
          <p:cNvPr id="12" name="Group 2">
            <a:extLst>
              <a:ext uri="{FF2B5EF4-FFF2-40B4-BE49-F238E27FC236}">
                <a16:creationId xmlns:a16="http://schemas.microsoft.com/office/drawing/2014/main" id="{369C7014-5409-4F68-8FC5-F5B42920AE40}"/>
              </a:ext>
            </a:extLst>
          </p:cNvPr>
          <p:cNvGrpSpPr/>
          <p:nvPr/>
        </p:nvGrpSpPr>
        <p:grpSpPr>
          <a:xfrm>
            <a:off x="-31" y="0"/>
            <a:ext cx="9144031" cy="548680"/>
            <a:chOff x="-31" y="0"/>
            <a:chExt cx="9144031" cy="548680"/>
          </a:xfrm>
        </p:grpSpPr>
        <p:pic>
          <p:nvPicPr>
            <p:cNvPr id="13" name="Picture 6" descr="backgea">
              <a:extLst>
                <a:ext uri="{FF2B5EF4-FFF2-40B4-BE49-F238E27FC236}">
                  <a16:creationId xmlns:a16="http://schemas.microsoft.com/office/drawing/2014/main" id="{8AFE2E8F-24E9-45A2-ADD4-4EF414769740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2" cstate="print"/>
            <a:srcRect b="51024"/>
            <a:stretch>
              <a:fillRect/>
            </a:stretch>
          </p:blipFill>
          <p:spPr bwMode="auto">
            <a:xfrm>
              <a:off x="0" y="0"/>
              <a:ext cx="9144000" cy="548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2" descr="http://www.cosmo-model.org/images/logo2nd.gif">
              <a:extLst>
                <a:ext uri="{FF2B5EF4-FFF2-40B4-BE49-F238E27FC236}">
                  <a16:creationId xmlns:a16="http://schemas.microsoft.com/office/drawing/2014/main" id="{A2B9EA1D-853D-48D4-86BE-D0A56417A3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1" y="0"/>
              <a:ext cx="2436222" cy="548640"/>
            </a:xfrm>
            <a:prstGeom prst="rect">
              <a:avLst/>
            </a:prstGeom>
            <a:solidFill>
              <a:schemeClr val="bg1">
                <a:alpha val="36000"/>
              </a:schemeClr>
            </a:solidFill>
          </p:spPr>
        </p:pic>
        <p:pic>
          <p:nvPicPr>
            <p:cNvPr id="15" name="Picture 5" descr="ΕΜΥ, Εθνική Μετεωρολογική Υπηρεσία - Δελτία Καιρού, Προγνώσεις">
              <a:extLst>
                <a:ext uri="{FF2B5EF4-FFF2-40B4-BE49-F238E27FC236}">
                  <a16:creationId xmlns:a16="http://schemas.microsoft.com/office/drawing/2014/main" id="{F4A6AEB4-B4A8-41E8-94AF-9F7318C89A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571232" y="40"/>
              <a:ext cx="1570246" cy="548640"/>
            </a:xfrm>
            <a:prstGeom prst="rect">
              <a:avLst/>
            </a:prstGeom>
            <a:solidFill>
              <a:schemeClr val="bg1">
                <a:alpha val="36000"/>
              </a:schemeClr>
            </a:solidFill>
          </p:spPr>
        </p:pic>
      </p:grpSp>
      <p:sp>
        <p:nvSpPr>
          <p:cNvPr id="16" name="TextBox 11">
            <a:extLst>
              <a:ext uri="{FF2B5EF4-FFF2-40B4-BE49-F238E27FC236}">
                <a16:creationId xmlns:a16="http://schemas.microsoft.com/office/drawing/2014/main" id="{0D095EF4-F0C4-4DE4-9EA6-DEF4CD0762B8}"/>
              </a:ext>
            </a:extLst>
          </p:cNvPr>
          <p:cNvSpPr txBox="1"/>
          <p:nvPr/>
        </p:nvSpPr>
        <p:spPr>
          <a:xfrm>
            <a:off x="8705186" y="6505599"/>
            <a:ext cx="367408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B/>
          </a:sp3d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18</a:t>
            </a: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9">
            <a:extLst>
              <a:ext uri="{FF2B5EF4-FFF2-40B4-BE49-F238E27FC236}">
                <a16:creationId xmlns:a16="http://schemas.microsoft.com/office/drawing/2014/main" id="{F5AD0FC0-411D-4C94-B0DE-29941FAB561C}"/>
              </a:ext>
            </a:extLst>
          </p:cNvPr>
          <p:cNvSpPr txBox="1"/>
          <p:nvPr/>
        </p:nvSpPr>
        <p:spPr>
          <a:xfrm>
            <a:off x="380464" y="6505599"/>
            <a:ext cx="7945893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3500000" scaled="1"/>
            <a:tileRect/>
          </a:gra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  <a:r>
              <a: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Euripides Avgoustoglou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</a:t>
            </a:r>
            <a:r>
              <a: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Hellenic National Meteotological Service,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28</a:t>
            </a:r>
            <a:r>
              <a:rPr kumimoji="0" lang="en-US" sz="12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COSMO GM , Rome-Italy, September 13-18,</a:t>
            </a:r>
            <a:r>
              <a: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20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26</a:t>
            </a:r>
            <a:endParaRPr kumimoji="0" lang="el-G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17 - TextBox"/>
          <p:cNvSpPr txBox="1"/>
          <p:nvPr/>
        </p:nvSpPr>
        <p:spPr>
          <a:xfrm>
            <a:off x="653141" y="1793163"/>
            <a:ext cx="399148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5"/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5"/>
              </a:buBlip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5"/>
              </a:buBlip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5"/>
              </a:buBlip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5"/>
              </a:buBlip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5"/>
              </a:buBlip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5"/>
              </a:buBlip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5"/>
              </a:buBlip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5"/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5"/>
              </a:buBlip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5"/>
              </a:buBlip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5"/>
              </a:buBlip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5"/>
              </a:buBlip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5"/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CA6C4212-B838-D349-E0D1-BEEB1DD3B29B}"/>
              </a:ext>
            </a:extLst>
          </p:cNvPr>
          <p:cNvSpPr/>
          <p:nvPr/>
        </p:nvSpPr>
        <p:spPr>
          <a:xfrm>
            <a:off x="1979712" y="3873844"/>
            <a:ext cx="5832648" cy="360040"/>
          </a:xfrm>
          <a:prstGeom prst="ellipse">
            <a:avLst/>
          </a:prstGeom>
          <a:solidFill>
            <a:srgbClr val="FFFF00">
              <a:alpha val="37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06EA-ACC3-4718-8424-EDD24B4BD7D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31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מלבן 7"/>
          <p:cNvSpPr/>
          <p:nvPr/>
        </p:nvSpPr>
        <p:spPr>
          <a:xfrm>
            <a:off x="2728095" y="6093296"/>
            <a:ext cx="760496" cy="22189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he-IL" sz="1000" dirty="0">
              <a:solidFill>
                <a:srgbClr val="FF0000"/>
              </a:solidFill>
            </a:endParaRPr>
          </a:p>
        </p:txBody>
      </p:sp>
      <p:sp>
        <p:nvSpPr>
          <p:cNvPr id="12" name="מלבן 7">
            <a:extLst>
              <a:ext uri="{FF2B5EF4-FFF2-40B4-BE49-F238E27FC236}">
                <a16:creationId xmlns:a16="http://schemas.microsoft.com/office/drawing/2014/main" id="{81E1DD59-3D08-49B1-9BFF-4F3D54AE41F2}"/>
              </a:ext>
            </a:extLst>
          </p:cNvPr>
          <p:cNvSpPr/>
          <p:nvPr/>
        </p:nvSpPr>
        <p:spPr>
          <a:xfrm>
            <a:off x="0" y="0"/>
            <a:ext cx="9135454" cy="908719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13" name="מחבר ישר 30">
            <a:extLst>
              <a:ext uri="{FF2B5EF4-FFF2-40B4-BE49-F238E27FC236}">
                <a16:creationId xmlns:a16="http://schemas.microsoft.com/office/drawing/2014/main" id="{B7541B7A-E79F-4B4F-A553-443285877179}"/>
              </a:ext>
            </a:extLst>
          </p:cNvPr>
          <p:cNvCxnSpPr/>
          <p:nvPr/>
        </p:nvCxnSpPr>
        <p:spPr>
          <a:xfrm>
            <a:off x="0" y="908720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">
            <a:extLst>
              <a:ext uri="{FF2B5EF4-FFF2-40B4-BE49-F238E27FC236}">
                <a16:creationId xmlns:a16="http://schemas.microsoft.com/office/drawing/2014/main" id="{2DF63A54-A1A0-4BEA-9F27-FFC787AD7349}"/>
              </a:ext>
            </a:extLst>
          </p:cNvPr>
          <p:cNvSpPr txBox="1">
            <a:spLocks/>
          </p:cNvSpPr>
          <p:nvPr/>
        </p:nvSpPr>
        <p:spPr>
          <a:xfrm>
            <a:off x="251520" y="35900"/>
            <a:ext cx="8229600" cy="893899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sz="3200" b="1" dirty="0">
                <a:solidFill>
                  <a:srgbClr val="003399"/>
                </a:solidFill>
                <a:cs typeface="Angsana New" panose="02020603050405020304" pitchFamily="18" charset="-34"/>
              </a:rPr>
              <a:t>Comparisons to other datasets</a:t>
            </a:r>
            <a:endParaRPr lang="he-IL" sz="3200" b="1" dirty="0">
              <a:solidFill>
                <a:srgbClr val="003399"/>
              </a:solidFill>
              <a:cs typeface="Angsana New" panose="02020603050405020304" pitchFamily="18" charset="-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E1452A1-BF28-448A-9546-DD7F54C33913}"/>
              </a:ext>
            </a:extLst>
          </p:cNvPr>
          <p:cNvSpPr/>
          <p:nvPr/>
        </p:nvSpPr>
        <p:spPr>
          <a:xfrm>
            <a:off x="1076934" y="1320265"/>
            <a:ext cx="74041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400" dirty="0"/>
              <a:t>1. </a:t>
            </a:r>
            <a:r>
              <a:rPr lang="en-US" sz="2400" dirty="0">
                <a:solidFill>
                  <a:srgbClr val="FF0000"/>
                </a:solidFill>
              </a:rPr>
              <a:t>MODIS climatology </a:t>
            </a:r>
            <a:r>
              <a:rPr lang="en-US" sz="2400" dirty="0">
                <a:solidFill>
                  <a:srgbClr val="008000"/>
                </a:solidFill>
              </a:rPr>
              <a:t>(done) </a:t>
            </a:r>
          </a:p>
          <a:p>
            <a:pPr algn="l" rtl="0"/>
            <a:r>
              <a:rPr lang="en-US" sz="2400" dirty="0"/>
              <a:t>2. </a:t>
            </a:r>
            <a:r>
              <a:rPr lang="en-US" sz="2400" dirty="0">
                <a:solidFill>
                  <a:srgbClr val="FF0000"/>
                </a:solidFill>
              </a:rPr>
              <a:t>MODIS daily values </a:t>
            </a:r>
            <a:r>
              <a:rPr lang="en-US" sz="2400" dirty="0"/>
              <a:t>2000-2020 (</a:t>
            </a:r>
            <a:r>
              <a:rPr lang="en-US" sz="2400" dirty="0" err="1"/>
              <a:t>Gryspeerdt</a:t>
            </a:r>
            <a:r>
              <a:rPr lang="en-US" sz="2400" dirty="0"/>
              <a:t> et al., 2022)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EB6FE4-0353-40FD-94B4-834CE20BAA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2547218"/>
            <a:ext cx="8739041" cy="3153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A8E8E1D-1B05-4C63-A2E9-333D95BAE742}"/>
              </a:ext>
            </a:extLst>
          </p:cNvPr>
          <p:cNvSpPr/>
          <p:nvPr/>
        </p:nvSpPr>
        <p:spPr>
          <a:xfrm>
            <a:off x="1475656" y="5885319"/>
            <a:ext cx="8900392" cy="286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rtl="0">
              <a:lnSpc>
                <a:spcPct val="115000"/>
              </a:lnSpc>
              <a:spcAft>
                <a:spcPts val="600"/>
              </a:spcAft>
              <a:tabLst>
                <a:tab pos="449580" algn="l"/>
              </a:tabLst>
            </a:pPr>
            <a:r>
              <a:rPr lang="en-GB" sz="1200" dirty="0" err="1">
                <a:latin typeface="Arial" panose="020B0604020202020204" pitchFamily="34" charset="0"/>
                <a:ea typeface="Droid Sans Fallback"/>
                <a:cs typeface="FreeSans"/>
              </a:rPr>
              <a:t>Bennartz</a:t>
            </a:r>
            <a:r>
              <a:rPr lang="en-GB" sz="1200" dirty="0">
                <a:latin typeface="Arial" panose="020B0604020202020204" pitchFamily="34" charset="0"/>
                <a:ea typeface="Droid Sans Fallback"/>
                <a:cs typeface="FreeSans"/>
              </a:rPr>
              <a:t>, R; Rausch, J (2017). ATMOSPHERIC CHEMISTRY AND PHYSICS, 17(16), 9815-9836</a:t>
            </a:r>
            <a:r>
              <a:rPr lang="en-GB" sz="1200" dirty="0">
                <a:solidFill>
                  <a:srgbClr val="000000"/>
                </a:solidFill>
                <a:latin typeface="Verdana" panose="020B0604030504040204" pitchFamily="34" charset="0"/>
                <a:ea typeface="Droid Sans Fallback"/>
                <a:cs typeface="FreeSans"/>
              </a:rPr>
              <a:t>.</a:t>
            </a:r>
            <a:endParaRPr lang="en-IL" sz="1200" dirty="0">
              <a:latin typeface="Arial" panose="020B0604020202020204" pitchFamily="34" charset="0"/>
              <a:ea typeface="Droid Sans Fallback"/>
              <a:cs typeface="FreeSans"/>
            </a:endParaRPr>
          </a:p>
        </p:txBody>
      </p:sp>
    </p:spTree>
    <p:extLst>
      <p:ext uri="{BB962C8B-B14F-4D97-AF65-F5344CB8AC3E}">
        <p14:creationId xmlns:p14="http://schemas.microsoft.com/office/powerpoint/2010/main" val="693838519"/>
      </p:ext>
    </p:extLst>
  </p:cSld>
  <p:clrMapOvr>
    <a:masterClrMapping/>
  </p:clrMapOvr>
  <p:transition spd="slow">
    <p:wip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06EA-ACC3-4718-8424-EDD24B4BD7D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32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מלבן 7"/>
          <p:cNvSpPr/>
          <p:nvPr/>
        </p:nvSpPr>
        <p:spPr>
          <a:xfrm>
            <a:off x="2728095" y="6093296"/>
            <a:ext cx="760496" cy="22189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he-IL" sz="1000" dirty="0">
              <a:solidFill>
                <a:srgbClr val="FF0000"/>
              </a:solidFill>
            </a:endParaRPr>
          </a:p>
        </p:txBody>
      </p:sp>
      <p:sp>
        <p:nvSpPr>
          <p:cNvPr id="12" name="מלבן 7">
            <a:extLst>
              <a:ext uri="{FF2B5EF4-FFF2-40B4-BE49-F238E27FC236}">
                <a16:creationId xmlns:a16="http://schemas.microsoft.com/office/drawing/2014/main" id="{81E1DD59-3D08-49B1-9BFF-4F3D54AE41F2}"/>
              </a:ext>
            </a:extLst>
          </p:cNvPr>
          <p:cNvSpPr/>
          <p:nvPr/>
        </p:nvSpPr>
        <p:spPr>
          <a:xfrm>
            <a:off x="0" y="0"/>
            <a:ext cx="9135454" cy="908719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13" name="מחבר ישר 30">
            <a:extLst>
              <a:ext uri="{FF2B5EF4-FFF2-40B4-BE49-F238E27FC236}">
                <a16:creationId xmlns:a16="http://schemas.microsoft.com/office/drawing/2014/main" id="{B7541B7A-E79F-4B4F-A553-443285877179}"/>
              </a:ext>
            </a:extLst>
          </p:cNvPr>
          <p:cNvCxnSpPr/>
          <p:nvPr/>
        </p:nvCxnSpPr>
        <p:spPr>
          <a:xfrm>
            <a:off x="0" y="908720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">
            <a:extLst>
              <a:ext uri="{FF2B5EF4-FFF2-40B4-BE49-F238E27FC236}">
                <a16:creationId xmlns:a16="http://schemas.microsoft.com/office/drawing/2014/main" id="{2DF63A54-A1A0-4BEA-9F27-FFC787AD7349}"/>
              </a:ext>
            </a:extLst>
          </p:cNvPr>
          <p:cNvSpPr txBox="1">
            <a:spLocks/>
          </p:cNvSpPr>
          <p:nvPr/>
        </p:nvSpPr>
        <p:spPr>
          <a:xfrm>
            <a:off x="251520" y="35900"/>
            <a:ext cx="8229600" cy="893899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sz="3200" b="1" dirty="0">
                <a:solidFill>
                  <a:srgbClr val="003399"/>
                </a:solidFill>
                <a:cs typeface="Angsana New" panose="02020603050405020304" pitchFamily="18" charset="-34"/>
              </a:rPr>
              <a:t>Comparisons to other datasets</a:t>
            </a:r>
            <a:endParaRPr lang="he-IL" sz="3200" b="1" dirty="0">
              <a:solidFill>
                <a:srgbClr val="003399"/>
              </a:solidFill>
              <a:cs typeface="Angsana New" panose="02020603050405020304" pitchFamily="18" charset="-3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C4730E6-8949-4626-81F2-0F118B5D72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2735" y="1559542"/>
            <a:ext cx="4809983" cy="51619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E1452A1-BF28-448A-9546-DD7F54C33913}"/>
              </a:ext>
            </a:extLst>
          </p:cNvPr>
          <p:cNvSpPr/>
          <p:nvPr/>
        </p:nvSpPr>
        <p:spPr>
          <a:xfrm>
            <a:off x="827584" y="1026767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400" dirty="0"/>
              <a:t>3. </a:t>
            </a:r>
            <a:r>
              <a:rPr lang="en-US" sz="2400" dirty="0">
                <a:solidFill>
                  <a:srgbClr val="FF0000"/>
                </a:solidFill>
              </a:rPr>
              <a:t>CAMS reanalysis </a:t>
            </a:r>
            <a:r>
              <a:rPr lang="en-US" sz="2400" dirty="0"/>
              <a:t>daily values 2003-2021 (Block et al., 2024)</a:t>
            </a:r>
            <a:endParaRPr lang="en-IL" sz="2400" dirty="0"/>
          </a:p>
        </p:txBody>
      </p:sp>
    </p:spTree>
    <p:extLst>
      <p:ext uri="{BB962C8B-B14F-4D97-AF65-F5344CB8AC3E}">
        <p14:creationId xmlns:p14="http://schemas.microsoft.com/office/powerpoint/2010/main" val="993313449"/>
      </p:ext>
    </p:extLst>
  </p:cSld>
  <p:clrMapOvr>
    <a:masterClrMapping/>
  </p:clrMapOvr>
  <p:transition spd="slow">
    <p:wip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06EA-ACC3-4718-8424-EDD24B4BD7D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33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מלבן 7"/>
          <p:cNvSpPr/>
          <p:nvPr/>
        </p:nvSpPr>
        <p:spPr>
          <a:xfrm>
            <a:off x="2728095" y="6093296"/>
            <a:ext cx="760496" cy="22189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he-IL" sz="1000" dirty="0">
              <a:solidFill>
                <a:srgbClr val="FF0000"/>
              </a:solidFill>
            </a:endParaRPr>
          </a:p>
        </p:txBody>
      </p:sp>
      <p:sp>
        <p:nvSpPr>
          <p:cNvPr id="12" name="מלבן 7">
            <a:extLst>
              <a:ext uri="{FF2B5EF4-FFF2-40B4-BE49-F238E27FC236}">
                <a16:creationId xmlns:a16="http://schemas.microsoft.com/office/drawing/2014/main" id="{81E1DD59-3D08-49B1-9BFF-4F3D54AE41F2}"/>
              </a:ext>
            </a:extLst>
          </p:cNvPr>
          <p:cNvSpPr/>
          <p:nvPr/>
        </p:nvSpPr>
        <p:spPr>
          <a:xfrm>
            <a:off x="0" y="0"/>
            <a:ext cx="9135454" cy="908719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13" name="מחבר ישר 30">
            <a:extLst>
              <a:ext uri="{FF2B5EF4-FFF2-40B4-BE49-F238E27FC236}">
                <a16:creationId xmlns:a16="http://schemas.microsoft.com/office/drawing/2014/main" id="{B7541B7A-E79F-4B4F-A553-443285877179}"/>
              </a:ext>
            </a:extLst>
          </p:cNvPr>
          <p:cNvCxnSpPr/>
          <p:nvPr/>
        </p:nvCxnSpPr>
        <p:spPr>
          <a:xfrm>
            <a:off x="0" y="908720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1">
            <a:extLst>
              <a:ext uri="{FF2B5EF4-FFF2-40B4-BE49-F238E27FC236}">
                <a16:creationId xmlns:a16="http://schemas.microsoft.com/office/drawing/2014/main" id="{BAB0F61A-21F3-52F2-2A6F-3433EA9E05A2}"/>
              </a:ext>
            </a:extLst>
          </p:cNvPr>
          <p:cNvSpPr txBox="1">
            <a:spLocks/>
          </p:cNvSpPr>
          <p:nvPr/>
        </p:nvSpPr>
        <p:spPr>
          <a:xfrm>
            <a:off x="452927" y="116632"/>
            <a:ext cx="8229600" cy="62332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003399"/>
                </a:solidFill>
                <a:cs typeface="Angsana New" panose="02020603050405020304" pitchFamily="18" charset="-34"/>
              </a:rPr>
              <a:t>Spectral Bin Microphysics in ICON – Pavel Khain</a:t>
            </a:r>
            <a:endParaRPr lang="he-IL" sz="3200" b="1" dirty="0">
              <a:solidFill>
                <a:srgbClr val="003399"/>
              </a:solidFill>
              <a:cs typeface="Angsana New" panose="02020603050405020304" pitchFamily="18" charset="-3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136674-F125-6BB0-C154-B3630EECEC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782" y="1149887"/>
            <a:ext cx="9203018" cy="5165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541173"/>
      </p:ext>
    </p:extLst>
  </p:cSld>
  <p:clrMapOvr>
    <a:masterClrMapping/>
  </p:clrMapOvr>
  <p:transition spd="slow">
    <p:wip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309526-C70B-EE41-CFB0-4EA319086A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18" y="692696"/>
            <a:ext cx="8951163" cy="5081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7881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48ED7D-08DB-04EC-4493-B6DE3269A5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22" y="874829"/>
            <a:ext cx="9010878" cy="5033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4636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C8BB45-5136-B5E1-6DBB-2133E3C449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1422" y="1139065"/>
            <a:ext cx="9329926" cy="5386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0921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902B7EB-CB3A-CDD9-0A93-88712EF6F1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56592" y="914271"/>
            <a:ext cx="9770645" cy="5531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425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FE37B5-7960-5068-A932-793F2B674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5" y="867455"/>
            <a:ext cx="9116659" cy="5123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701567"/>
      </p:ext>
    </p:extLst>
  </p:cSld>
  <p:clrMapOvr>
    <a:masterClrMapping/>
  </p:clrMapOvr>
  <p:transition spd="slow">
    <p:wip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176A5AE-CC8B-512A-02B5-4A6A3A3883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670496"/>
            <a:ext cx="9144000" cy="5517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837418"/>
      </p:ext>
    </p:extLst>
  </p:cSld>
  <p:clrMapOvr>
    <a:masterClrMapping/>
  </p:clrMapOvr>
  <p:transition spd="slow">
    <p:wip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0ACCBF7-2A5A-4CBA-778D-93C5EA4D0D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92" y="1052736"/>
            <a:ext cx="9074808" cy="51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998234"/>
      </p:ext>
    </p:extLst>
  </p:cSld>
  <p:clrMapOvr>
    <a:masterClrMapping/>
  </p:clrMapOvr>
  <p:transition spd="slow">
    <p:wip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A809986-D4A9-4521-A129-D609F80DF266}"/>
              </a:ext>
            </a:extLst>
          </p:cNvPr>
          <p:cNvSpPr txBox="1"/>
          <p:nvPr/>
        </p:nvSpPr>
        <p:spPr>
          <a:xfrm>
            <a:off x="183921" y="785223"/>
            <a:ext cx="8526162" cy="3739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US" sz="1350" dirty="0">
                <a:latin typeface="Georgia" panose="02040502050405020303" pitchFamily="18" charset="0"/>
              </a:rPr>
              <a:t>COSMO Priority Task: </a:t>
            </a:r>
            <a:r>
              <a:rPr lang="en-US" sz="1350" b="1" dirty="0">
                <a:solidFill>
                  <a:schemeClr val="accent5"/>
                </a:solidFill>
                <a:latin typeface="Georgia" panose="02040502050405020303" pitchFamily="18" charset="0"/>
              </a:rPr>
              <a:t>an update</a:t>
            </a:r>
          </a:p>
          <a:p>
            <a:pPr algn="ctr" rtl="0"/>
            <a:endParaRPr lang="en-US" sz="1350" dirty="0"/>
          </a:p>
          <a:p>
            <a:pPr algn="ctr" rtl="0"/>
            <a:endParaRPr lang="en-US" sz="1350" dirty="0"/>
          </a:p>
          <a:p>
            <a:pPr algn="ctr" rtl="0"/>
            <a:r>
              <a:rPr lang="en-US" sz="1950" b="1" dirty="0">
                <a:latin typeface="Georgia" panose="02040502050405020303" pitchFamily="18" charset="0"/>
              </a:rPr>
              <a:t>Med</a:t>
            </a:r>
            <a:r>
              <a:rPr lang="en-US" sz="1950" dirty="0">
                <a:latin typeface="Georgia" panose="02040502050405020303" pitchFamily="18" charset="0"/>
              </a:rPr>
              <a:t>iterranean </a:t>
            </a:r>
            <a:r>
              <a:rPr lang="en-US" sz="1950" b="1" dirty="0">
                <a:latin typeface="Georgia" panose="02040502050405020303" pitchFamily="18" charset="0"/>
              </a:rPr>
              <a:t>Precip</a:t>
            </a:r>
            <a:r>
              <a:rPr lang="en-US" sz="1950" dirty="0">
                <a:latin typeface="Georgia" panose="02040502050405020303" pitchFamily="18" charset="0"/>
              </a:rPr>
              <a:t>itation Improvement using </a:t>
            </a:r>
            <a:r>
              <a:rPr lang="en-US" sz="1950" b="1" dirty="0">
                <a:latin typeface="Georgia" panose="02040502050405020303" pitchFamily="18" charset="0"/>
              </a:rPr>
              <a:t>EM</a:t>
            </a:r>
            <a:r>
              <a:rPr lang="en-US" sz="1950" dirty="0">
                <a:latin typeface="Georgia" panose="02040502050405020303" pitchFamily="18" charset="0"/>
              </a:rPr>
              <a:t>VORADO</a:t>
            </a:r>
          </a:p>
          <a:p>
            <a:pPr algn="ctr" rtl="0"/>
            <a:r>
              <a:rPr lang="en-US" sz="1950" dirty="0">
                <a:latin typeface="Georgia" panose="02040502050405020303" pitchFamily="18" charset="0"/>
              </a:rPr>
              <a:t>(MED-PRECIP-EM)</a:t>
            </a:r>
          </a:p>
          <a:p>
            <a:pPr algn="ctr" rtl="0"/>
            <a:endParaRPr lang="en-US" sz="1950" dirty="0">
              <a:latin typeface="Georgia" panose="02040502050405020303" pitchFamily="18" charset="0"/>
            </a:endParaRPr>
          </a:p>
          <a:p>
            <a:pPr algn="ctr" rtl="0"/>
            <a:endParaRPr lang="en-US" sz="1950" dirty="0">
              <a:latin typeface="Georgia" panose="02040502050405020303" pitchFamily="18" charset="0"/>
            </a:endParaRPr>
          </a:p>
          <a:p>
            <a:pPr algn="ctr" rtl="0"/>
            <a:r>
              <a:rPr lang="en-US" sz="1500" b="1" dirty="0">
                <a:latin typeface="Georgia" panose="02040502050405020303" pitchFamily="18" charset="0"/>
              </a:rPr>
              <a:t>Jacob </a:t>
            </a:r>
            <a:r>
              <a:rPr lang="en-US" sz="1500" dirty="0">
                <a:latin typeface="Georgia" panose="02040502050405020303" pitchFamily="18" charset="0"/>
              </a:rPr>
              <a:t>(Koby) </a:t>
            </a:r>
            <a:r>
              <a:rPr lang="en-US" sz="1500" b="1" dirty="0">
                <a:latin typeface="Georgia" panose="02040502050405020303" pitchFamily="18" charset="0"/>
              </a:rPr>
              <a:t>Shpund</a:t>
            </a:r>
            <a:r>
              <a:rPr lang="en-US" sz="1500" dirty="0">
                <a:latin typeface="Georgia" panose="02040502050405020303" pitchFamily="18" charset="0"/>
              </a:rPr>
              <a:t>, Jana </a:t>
            </a:r>
            <a:r>
              <a:rPr lang="en-US" sz="1500" dirty="0" err="1">
                <a:latin typeface="Georgia" panose="02040502050405020303" pitchFamily="18" charset="0"/>
              </a:rPr>
              <a:t>Mendrok</a:t>
            </a:r>
            <a:r>
              <a:rPr lang="en-US" sz="1500" dirty="0">
                <a:latin typeface="Georgia" panose="02040502050405020303" pitchFamily="18" charset="0"/>
              </a:rPr>
              <a:t>, Pavel Khain, </a:t>
            </a:r>
            <a:r>
              <a:rPr lang="en-US" sz="1500" dirty="0" err="1">
                <a:latin typeface="Georgia" panose="02040502050405020303" pitchFamily="18" charset="0"/>
              </a:rPr>
              <a:t>Uli</a:t>
            </a:r>
            <a:r>
              <a:rPr lang="en-US" sz="1500" dirty="0">
                <a:latin typeface="Georgia" panose="02040502050405020303" pitchFamily="18" charset="0"/>
              </a:rPr>
              <a:t> </a:t>
            </a:r>
            <a:r>
              <a:rPr lang="en-US" sz="1500" dirty="0" err="1">
                <a:latin typeface="Georgia" panose="02040502050405020303" pitchFamily="18" charset="0"/>
              </a:rPr>
              <a:t>Blahak</a:t>
            </a:r>
            <a:r>
              <a:rPr lang="en-US" sz="1500" dirty="0">
                <a:latin typeface="Georgia" panose="02040502050405020303" pitchFamily="18" charset="0"/>
              </a:rPr>
              <a:t>, Amir Givati and Axel Seifert</a:t>
            </a:r>
          </a:p>
          <a:p>
            <a:pPr algn="ctr" rtl="0"/>
            <a:endParaRPr lang="en-US" sz="1950" dirty="0"/>
          </a:p>
          <a:p>
            <a:pPr algn="ctr" rtl="0"/>
            <a:endParaRPr lang="en-US" sz="1950" dirty="0"/>
          </a:p>
          <a:p>
            <a:pPr algn="ctr" rtl="0"/>
            <a:r>
              <a:rPr lang="en-US" sz="1500" b="1" dirty="0">
                <a:solidFill>
                  <a:schemeClr val="accent1"/>
                </a:solidFill>
                <a:latin typeface="Georgia" panose="02040502050405020303" pitchFamily="18" charset="0"/>
              </a:rPr>
              <a:t>(1) I</a:t>
            </a:r>
            <a:r>
              <a:rPr lang="en-US" sz="1500" dirty="0">
                <a:solidFill>
                  <a:schemeClr val="accent1"/>
                </a:solidFill>
                <a:latin typeface="Georgia" panose="02040502050405020303" pitchFamily="18" charset="0"/>
              </a:rPr>
              <a:t>srael </a:t>
            </a:r>
            <a:r>
              <a:rPr lang="en-US" sz="1500" b="1" dirty="0" err="1">
                <a:solidFill>
                  <a:schemeClr val="accent1"/>
                </a:solidFill>
                <a:latin typeface="Georgia" panose="02040502050405020303" pitchFamily="18" charset="0"/>
              </a:rPr>
              <a:t>M</a:t>
            </a:r>
            <a:r>
              <a:rPr lang="en-US" sz="1500" dirty="0" err="1">
                <a:solidFill>
                  <a:schemeClr val="accent1"/>
                </a:solidFill>
                <a:latin typeface="Georgia" panose="02040502050405020303" pitchFamily="18" charset="0"/>
              </a:rPr>
              <a:t>eterological</a:t>
            </a:r>
            <a:r>
              <a:rPr lang="en-US" sz="1500" dirty="0">
                <a:solidFill>
                  <a:schemeClr val="accent1"/>
                </a:solidFill>
                <a:latin typeface="Georgia" panose="02040502050405020303" pitchFamily="18" charset="0"/>
              </a:rPr>
              <a:t> </a:t>
            </a:r>
            <a:r>
              <a:rPr lang="en-US" sz="1500" b="1" dirty="0">
                <a:solidFill>
                  <a:schemeClr val="accent1"/>
                </a:solidFill>
                <a:latin typeface="Georgia" panose="02040502050405020303" pitchFamily="18" charset="0"/>
              </a:rPr>
              <a:t>S</a:t>
            </a:r>
            <a:r>
              <a:rPr lang="en-US" sz="1500" dirty="0">
                <a:solidFill>
                  <a:schemeClr val="accent1"/>
                </a:solidFill>
                <a:latin typeface="Georgia" panose="02040502050405020303" pitchFamily="18" charset="0"/>
              </a:rPr>
              <a:t>ervice (</a:t>
            </a:r>
            <a:r>
              <a:rPr lang="en-US" sz="1500" b="1" dirty="0">
                <a:solidFill>
                  <a:schemeClr val="accent1"/>
                </a:solidFill>
                <a:latin typeface="Georgia" panose="02040502050405020303" pitchFamily="18" charset="0"/>
              </a:rPr>
              <a:t>IMS</a:t>
            </a:r>
            <a:r>
              <a:rPr lang="en-US" sz="1500" dirty="0">
                <a:solidFill>
                  <a:schemeClr val="accent1"/>
                </a:solidFill>
                <a:latin typeface="Georgia" panose="02040502050405020303" pitchFamily="18" charset="0"/>
              </a:rPr>
              <a:t>)</a:t>
            </a:r>
            <a:br>
              <a:rPr lang="en-US" sz="1500" dirty="0">
                <a:solidFill>
                  <a:schemeClr val="accent1"/>
                </a:solidFill>
                <a:latin typeface="Georgia" panose="02040502050405020303" pitchFamily="18" charset="0"/>
              </a:rPr>
            </a:br>
            <a:endParaRPr lang="en-US" sz="1500" dirty="0">
              <a:solidFill>
                <a:schemeClr val="accent1"/>
              </a:solidFill>
              <a:latin typeface="Georgia" panose="02040502050405020303" pitchFamily="18" charset="0"/>
            </a:endParaRPr>
          </a:p>
          <a:p>
            <a:pPr algn="ctr" rtl="0"/>
            <a:r>
              <a:rPr lang="en-US" sz="1500" b="1" dirty="0">
                <a:solidFill>
                  <a:schemeClr val="accent2"/>
                </a:solidFill>
                <a:latin typeface="Georgia" panose="02040502050405020303" pitchFamily="18" charset="0"/>
              </a:rPr>
              <a:t>(2) </a:t>
            </a:r>
            <a:r>
              <a:rPr lang="en-US" sz="1500" b="1" dirty="0" err="1">
                <a:solidFill>
                  <a:schemeClr val="accent2"/>
                </a:solidFill>
                <a:latin typeface="Georgia" panose="02040502050405020303" pitchFamily="18" charset="0"/>
              </a:rPr>
              <a:t>D</a:t>
            </a:r>
            <a:r>
              <a:rPr lang="en-US" sz="1500" dirty="0" err="1">
                <a:solidFill>
                  <a:schemeClr val="accent2"/>
                </a:solidFill>
                <a:latin typeface="Georgia" panose="02040502050405020303" pitchFamily="18" charset="0"/>
              </a:rPr>
              <a:t>eutscher</a:t>
            </a:r>
            <a:r>
              <a:rPr lang="en-US" sz="1500" dirty="0">
                <a:solidFill>
                  <a:schemeClr val="accent2"/>
                </a:solidFill>
                <a:latin typeface="Georgia" panose="02040502050405020303" pitchFamily="18" charset="0"/>
              </a:rPr>
              <a:t> </a:t>
            </a:r>
            <a:r>
              <a:rPr lang="en-US" sz="1500" b="1" dirty="0" err="1">
                <a:solidFill>
                  <a:schemeClr val="accent2"/>
                </a:solidFill>
                <a:latin typeface="Georgia" panose="02040502050405020303" pitchFamily="18" charset="0"/>
              </a:rPr>
              <a:t>W</a:t>
            </a:r>
            <a:r>
              <a:rPr lang="en-US" sz="1500" dirty="0" err="1">
                <a:solidFill>
                  <a:schemeClr val="accent2"/>
                </a:solidFill>
                <a:latin typeface="Georgia" panose="02040502050405020303" pitchFamily="18" charset="0"/>
              </a:rPr>
              <a:t>etterdiens</a:t>
            </a:r>
            <a:r>
              <a:rPr lang="en-US" sz="1500" dirty="0">
                <a:solidFill>
                  <a:schemeClr val="accent2"/>
                </a:solidFill>
                <a:latin typeface="Georgia" panose="02040502050405020303" pitchFamily="18" charset="0"/>
              </a:rPr>
              <a:t> (</a:t>
            </a:r>
            <a:r>
              <a:rPr lang="en-US" sz="1500" b="1" dirty="0">
                <a:solidFill>
                  <a:schemeClr val="accent2"/>
                </a:solidFill>
                <a:latin typeface="Georgia" panose="02040502050405020303" pitchFamily="18" charset="0"/>
              </a:rPr>
              <a:t>DWD</a:t>
            </a:r>
            <a:r>
              <a:rPr lang="en-US" sz="1500" dirty="0">
                <a:solidFill>
                  <a:schemeClr val="accent2"/>
                </a:solidFill>
                <a:latin typeface="Georgia" panose="02040502050405020303" pitchFamily="18" charset="0"/>
              </a:rPr>
              <a:t>)</a:t>
            </a:r>
          </a:p>
          <a:p>
            <a:pPr algn="ctr" rtl="0"/>
            <a:endParaRPr lang="en-IL" sz="195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1D356D-EB69-4E56-A165-D96CFB040D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68" y="4203034"/>
            <a:ext cx="978694" cy="16859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83D9166-6841-41C2-A881-825B157B64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6541" y="4786210"/>
            <a:ext cx="1159508" cy="110274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6E9E123-BF11-4254-A8AA-8663DBE854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744" y="5456103"/>
            <a:ext cx="1979564" cy="452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90875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49A76BF-CE46-4A49-96AC-F1555293E01E}"/>
              </a:ext>
            </a:extLst>
          </p:cNvPr>
          <p:cNvSpPr txBox="1"/>
          <p:nvPr/>
        </p:nvSpPr>
        <p:spPr>
          <a:xfrm>
            <a:off x="1043608" y="476672"/>
            <a:ext cx="423976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 algn="l" rtl="0">
              <a:buFont typeface="Wingdings" panose="05000000000000000000" pitchFamily="2" charset="2"/>
              <a:buChar char="§"/>
            </a:pPr>
            <a:r>
              <a:rPr lang="en-US" sz="1350" dirty="0">
                <a:latin typeface="Georgia" panose="02040502050405020303" pitchFamily="18" charset="0"/>
              </a:rPr>
              <a:t>MED-PRECIP-EM: </a:t>
            </a:r>
            <a:r>
              <a:rPr lang="en-US" sz="1350" b="1" dirty="0">
                <a:solidFill>
                  <a:schemeClr val="accent5"/>
                </a:solidFill>
                <a:latin typeface="Georgia" panose="02040502050405020303" pitchFamily="18" charset="0"/>
              </a:rPr>
              <a:t>motivation</a:t>
            </a:r>
            <a:r>
              <a:rPr lang="en-US" sz="1350" dirty="0">
                <a:latin typeface="Georgia" panose="02040502050405020303" pitchFamily="18" charset="0"/>
              </a:rPr>
              <a:t> &amp; </a:t>
            </a:r>
            <a:r>
              <a:rPr lang="en-US" sz="1350" b="1" dirty="0">
                <a:solidFill>
                  <a:schemeClr val="accent5"/>
                </a:solidFill>
                <a:latin typeface="Georgia" panose="02040502050405020303" pitchFamily="18" charset="0"/>
              </a:rPr>
              <a:t>current</a:t>
            </a:r>
            <a:r>
              <a:rPr lang="en-US" sz="1350" dirty="0">
                <a:latin typeface="Georgia" panose="02040502050405020303" pitchFamily="18" charset="0"/>
              </a:rPr>
              <a:t> </a:t>
            </a:r>
            <a:r>
              <a:rPr lang="en-US" sz="1350" b="1" dirty="0">
                <a:solidFill>
                  <a:schemeClr val="accent5"/>
                </a:solidFill>
                <a:latin typeface="Georgia" panose="02040502050405020303" pitchFamily="18" charset="0"/>
              </a:rPr>
              <a:t>tasks</a:t>
            </a:r>
            <a:endParaRPr lang="en-IL" sz="1350" b="1" dirty="0">
              <a:solidFill>
                <a:schemeClr val="accent5"/>
              </a:solidFill>
              <a:latin typeface="Georgia" panose="02040502050405020303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3286CA-B155-491E-BF23-E2689DEE2A26}"/>
              </a:ext>
            </a:extLst>
          </p:cNvPr>
          <p:cNvSpPr txBox="1"/>
          <p:nvPr/>
        </p:nvSpPr>
        <p:spPr>
          <a:xfrm>
            <a:off x="755576" y="1162190"/>
            <a:ext cx="7815648" cy="129266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l" rtl="0"/>
            <a:r>
              <a:rPr lang="en-US" sz="135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Synergy between radar observations and state-of-the-art microphysical schemes </a:t>
            </a:r>
            <a:r>
              <a:rPr lang="en-US" sz="1350" b="1" dirty="0">
                <a:solidFill>
                  <a:srgbClr val="00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135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better understanding of mixed-phase processes </a:t>
            </a:r>
            <a:r>
              <a:rPr lang="en-US" sz="1350" b="1" dirty="0">
                <a:solidFill>
                  <a:srgbClr val="00000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135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enabling improved representation and calibration of precipitation in NWP </a:t>
            </a:r>
            <a:endParaRPr lang="en-US" sz="1350" dirty="0">
              <a:latin typeface="Georgia" panose="02040502050405020303" pitchFamily="18" charset="0"/>
            </a:endParaRPr>
          </a:p>
          <a:p>
            <a:pPr algn="l" rtl="0"/>
            <a:endParaRPr lang="en-US" sz="1350" dirty="0">
              <a:latin typeface="Georgia" panose="02040502050405020303" pitchFamily="18" charset="0"/>
            </a:endParaRPr>
          </a:p>
          <a:p>
            <a:pPr algn="l" rtl="0"/>
            <a:r>
              <a:rPr lang="en-US" sz="1200" dirty="0">
                <a:latin typeface="Georgia" panose="02040502050405020303" pitchFamily="18" charset="0"/>
              </a:rPr>
              <a:t>Validate &amp; constraint ICON using radar forward operator (EMVORADO) coupled with the Spectral-Bin Microphysical (SBM*) scheme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1C0608-4A07-D513-9462-7EE17F694FFF}"/>
              </a:ext>
            </a:extLst>
          </p:cNvPr>
          <p:cNvSpPr txBox="1"/>
          <p:nvPr/>
        </p:nvSpPr>
        <p:spPr>
          <a:xfrm>
            <a:off x="271066" y="2955079"/>
            <a:ext cx="7598909" cy="1938992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lvl="1" algn="l" rtl="0"/>
            <a:r>
              <a:rPr lang="en-US" sz="1200" dirty="0">
                <a:solidFill>
                  <a:schemeClr val="accent6"/>
                </a:solidFill>
                <a:latin typeface="Georgia" panose="02040502050405020303" pitchFamily="18" charset="0"/>
              </a:rPr>
              <a:t>Ongoing:</a:t>
            </a:r>
          </a:p>
          <a:p>
            <a:pPr marL="557213" lvl="1" indent="-214313" algn="l" rtl="0">
              <a:buFont typeface="Wingdings" panose="05000000000000000000" pitchFamily="2" charset="2"/>
              <a:buChar char="Ø"/>
            </a:pPr>
            <a:r>
              <a:rPr lang="en-US" sz="1200" dirty="0">
                <a:solidFill>
                  <a:schemeClr val="accent6"/>
                </a:solidFill>
                <a:latin typeface="Georgia" panose="02040502050405020303" pitchFamily="18" charset="0"/>
              </a:rPr>
              <a:t>Subtask 2.0: </a:t>
            </a:r>
            <a:r>
              <a:rPr lang="en-US" sz="1200" dirty="0">
                <a:latin typeface="Georgia" panose="02040502050405020303" pitchFamily="18" charset="0"/>
              </a:rPr>
              <a:t>Advancing current ICON-SBM mixed-phase version to meet the full hydrometeor topology of EMVORDO (e.g., rimed/melted mass fraction and explicit melting)</a:t>
            </a:r>
            <a:br>
              <a:rPr lang="en-US" sz="1200" dirty="0">
                <a:latin typeface="Georgia" panose="02040502050405020303" pitchFamily="18" charset="0"/>
              </a:rPr>
            </a:br>
            <a:endParaRPr lang="en-US" sz="1200" dirty="0">
              <a:solidFill>
                <a:schemeClr val="accent1"/>
              </a:solidFill>
              <a:latin typeface="Georgia" panose="02040502050405020303" pitchFamily="18" charset="0"/>
            </a:endParaRPr>
          </a:p>
          <a:p>
            <a:pPr marL="557213" lvl="1" indent="-214313" algn="l" rtl="0">
              <a:buFont typeface="Wingdings" panose="05000000000000000000" pitchFamily="2" charset="2"/>
              <a:buChar char="Ø"/>
            </a:pPr>
            <a:r>
              <a:rPr lang="en-US" sz="1200" dirty="0">
                <a:solidFill>
                  <a:schemeClr val="accent6"/>
                </a:solidFill>
                <a:latin typeface="Georgia" panose="02040502050405020303" pitchFamily="18" charset="0"/>
              </a:rPr>
              <a:t>Subtask 2.1:</a:t>
            </a:r>
            <a:r>
              <a:rPr lang="en-US" sz="1200" dirty="0">
                <a:latin typeface="Georgia" panose="02040502050405020303" pitchFamily="18" charset="0"/>
              </a:rPr>
              <a:t> </a:t>
            </a:r>
            <a:r>
              <a:rPr lang="en-US" sz="1200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Coupling the EMVORADO forward operator module to recently developed ICON-SBM alongside the 1M and 2M schemes. Debugging and assuring EMVORADO’s look-up tables and hydrometeors topology are fully functional and consistent with the SBM microphysical scheme</a:t>
            </a:r>
            <a:br>
              <a:rPr lang="en-US" sz="1200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sz="1200" dirty="0">
              <a:latin typeface="Georgia" panose="02040502050405020303" pitchFamily="18" charset="0"/>
            </a:endParaRPr>
          </a:p>
          <a:p>
            <a:pPr marL="557213" lvl="1" indent="-214313" algn="l" rtl="0">
              <a:buFont typeface="Wingdings" panose="05000000000000000000" pitchFamily="2" charset="2"/>
              <a:buChar char="Ø"/>
            </a:pPr>
            <a:r>
              <a:rPr lang="en-US" sz="1200" dirty="0">
                <a:solidFill>
                  <a:schemeClr val="accent6"/>
                </a:solidFill>
                <a:latin typeface="Georgia" panose="02040502050405020303" pitchFamily="18" charset="0"/>
              </a:rPr>
              <a:t>Subtask 2.2: </a:t>
            </a:r>
            <a:r>
              <a:rPr lang="en-US" sz="1200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Using idealized simulations of deep convection to assure the coupling works flawlessly, emphasizing on each polarimetric synthetic variable to act within expected range</a:t>
            </a:r>
            <a:endParaRPr lang="en-US" sz="1350" dirty="0">
              <a:latin typeface="Georgia" panose="02040502050405020303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31482E-7FE9-792C-8EE0-21B865DED38A}"/>
              </a:ext>
            </a:extLst>
          </p:cNvPr>
          <p:cNvSpPr txBox="1"/>
          <p:nvPr/>
        </p:nvSpPr>
        <p:spPr>
          <a:xfrm>
            <a:off x="262557" y="4996333"/>
            <a:ext cx="7693819" cy="138499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lvl="1" algn="l" rtl="0"/>
            <a:r>
              <a:rPr lang="en-US" sz="1200" dirty="0">
                <a:solidFill>
                  <a:srgbClr val="0070C0"/>
                </a:solidFill>
                <a:latin typeface="Georgia" panose="02040502050405020303" pitchFamily="18" charset="0"/>
              </a:rPr>
              <a:t>Next step:</a:t>
            </a:r>
          </a:p>
          <a:p>
            <a:pPr marL="557213" lvl="1" indent="-214313" algn="l" rtl="0">
              <a:buFont typeface="Wingdings" panose="05000000000000000000" pitchFamily="2" charset="2"/>
              <a:buChar char="Ø"/>
            </a:pPr>
            <a:r>
              <a:rPr lang="en-US" sz="1200" dirty="0">
                <a:solidFill>
                  <a:srgbClr val="0070C0"/>
                </a:solidFill>
                <a:latin typeface="Georgia" panose="02040502050405020303" pitchFamily="18" charset="0"/>
              </a:rPr>
              <a:t>Subtask 3.1</a:t>
            </a:r>
            <a:r>
              <a:rPr lang="en-US" sz="1200" dirty="0">
                <a:latin typeface="Georgia" panose="02040502050405020303" pitchFamily="18" charset="0"/>
              </a:rPr>
              <a:t>: </a:t>
            </a:r>
            <a:r>
              <a:rPr lang="en-US" sz="1200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Identifying and simulating selected Mediterranean precipitation regimes during autumn and winter (Cyprus Lows, Cold Fronts, </a:t>
            </a:r>
            <a:r>
              <a:rPr lang="en-US" sz="1200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Cuttoff</a:t>
            </a:r>
            <a:r>
              <a:rPr lang="en-US" sz="1200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Lows). Comprehensively compare with 3D radar observations and </a:t>
            </a:r>
            <a:r>
              <a:rPr lang="en-US" sz="1200" kern="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distrometers</a:t>
            </a:r>
            <a:r>
              <a:rPr lang="en-US" sz="1200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in particular over Israel</a:t>
            </a:r>
            <a:br>
              <a:rPr lang="en-US" sz="1200" dirty="0">
                <a:latin typeface="Georgia" panose="02040502050405020303" pitchFamily="18" charset="0"/>
              </a:rPr>
            </a:br>
            <a:endParaRPr lang="en-US" sz="1200" dirty="0">
              <a:latin typeface="Georgia" panose="02040502050405020303" pitchFamily="18" charset="0"/>
            </a:endParaRPr>
          </a:p>
          <a:p>
            <a:pPr marL="557213" lvl="1" indent="-214313" algn="l" rtl="0">
              <a:buFont typeface="Wingdings" panose="05000000000000000000" pitchFamily="2" charset="2"/>
              <a:buChar char="Ø"/>
            </a:pPr>
            <a:r>
              <a:rPr lang="en-US" sz="1200" dirty="0">
                <a:solidFill>
                  <a:srgbClr val="0070C0"/>
                </a:solidFill>
                <a:latin typeface="Georgia" panose="02040502050405020303" pitchFamily="18" charset="0"/>
              </a:rPr>
              <a:t>Subtask 3.2</a:t>
            </a:r>
            <a:r>
              <a:rPr lang="en-US" sz="1200" dirty="0">
                <a:latin typeface="Georgia" panose="02040502050405020303" pitchFamily="18" charset="0"/>
              </a:rPr>
              <a:t>: </a:t>
            </a:r>
            <a:r>
              <a:rPr lang="en-US" sz="1200" kern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For each microphysical scheme, map the phase space of relevant microphysical process rates and discuss the differences in terms of deficiencies compared to observed radar signatures</a:t>
            </a:r>
            <a:endParaRPr lang="en-US" sz="1200" kern="50" dirty="0">
              <a:latin typeface="Georgia" panose="02040502050405020303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77365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4EE77C79-42D6-EBAD-F906-B0CF6D172B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7784" y="2064261"/>
            <a:ext cx="3207672" cy="262708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C8A3EF5-F668-EAA5-6F25-869F60090E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62" r="15125"/>
          <a:stretch/>
        </p:blipFill>
        <p:spPr>
          <a:xfrm>
            <a:off x="5933660" y="3189225"/>
            <a:ext cx="2683565" cy="247259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BAF5DC1-8E0A-1EAF-27BB-015E91AC1CAC}"/>
              </a:ext>
            </a:extLst>
          </p:cNvPr>
          <p:cNvSpPr txBox="1"/>
          <p:nvPr/>
        </p:nvSpPr>
        <p:spPr>
          <a:xfrm>
            <a:off x="6198406" y="3239304"/>
            <a:ext cx="1403624" cy="50783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l" rtl="0"/>
            <a:r>
              <a:rPr lang="en-US" sz="1350" b="1" dirty="0"/>
              <a:t>ICON-SBM-</a:t>
            </a:r>
            <a:r>
              <a:rPr lang="en-US" sz="1350" b="1" dirty="0" err="1"/>
              <a:t>wTDM</a:t>
            </a:r>
            <a:endParaRPr lang="en-IL" sz="135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75697B2-CBEA-914D-CE40-CD00FA8390D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45" r="16771"/>
          <a:stretch/>
        </p:blipFill>
        <p:spPr>
          <a:xfrm>
            <a:off x="5885690" y="624931"/>
            <a:ext cx="2731535" cy="254608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06CCF6F-9A3A-E3BA-F990-E565B57E0F3F}"/>
              </a:ext>
            </a:extLst>
          </p:cNvPr>
          <p:cNvSpPr txBox="1"/>
          <p:nvPr/>
        </p:nvSpPr>
        <p:spPr>
          <a:xfrm>
            <a:off x="6198405" y="693222"/>
            <a:ext cx="1149693" cy="50783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l" rtl="0"/>
            <a:r>
              <a:rPr lang="en-US" sz="1350" b="1" dirty="0"/>
              <a:t>ICON-SBM-std</a:t>
            </a:r>
            <a:endParaRPr lang="en-IL" sz="1350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DE937CB-B415-09B3-BAEA-98947051C2C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79" t="3234" b="5494"/>
          <a:stretch/>
        </p:blipFill>
        <p:spPr>
          <a:xfrm>
            <a:off x="8611262" y="1602943"/>
            <a:ext cx="490001" cy="249869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863234C-25E1-F4FC-A6FA-D2F942A99EA3}"/>
              </a:ext>
            </a:extLst>
          </p:cNvPr>
          <p:cNvSpPr txBox="1"/>
          <p:nvPr/>
        </p:nvSpPr>
        <p:spPr>
          <a:xfrm>
            <a:off x="43247" y="620688"/>
            <a:ext cx="423976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 algn="l" rtl="0">
              <a:buFont typeface="Wingdings" panose="05000000000000000000" pitchFamily="2" charset="2"/>
              <a:buChar char="§"/>
            </a:pPr>
            <a:r>
              <a:rPr lang="en-US" sz="1350" dirty="0">
                <a:latin typeface="Georgia" panose="02040502050405020303" pitchFamily="18" charset="0"/>
              </a:rPr>
              <a:t>MED-PRECIP-EM: </a:t>
            </a:r>
            <a:r>
              <a:rPr lang="en-US" sz="1350" b="1" dirty="0">
                <a:solidFill>
                  <a:schemeClr val="accent6"/>
                </a:solidFill>
                <a:latin typeface="Georgia" panose="02040502050405020303" pitchFamily="18" charset="0"/>
              </a:rPr>
              <a:t>ongoing</a:t>
            </a:r>
            <a:r>
              <a:rPr lang="en-US" sz="1350" dirty="0">
                <a:solidFill>
                  <a:schemeClr val="accent6"/>
                </a:solidFill>
                <a:latin typeface="Georgia" panose="02040502050405020303" pitchFamily="18" charset="0"/>
              </a:rPr>
              <a:t> </a:t>
            </a:r>
            <a:r>
              <a:rPr lang="en-US" sz="1350" b="1" dirty="0">
                <a:solidFill>
                  <a:schemeClr val="accent6"/>
                </a:solidFill>
                <a:latin typeface="Georgia" panose="02040502050405020303" pitchFamily="18" charset="0"/>
              </a:rPr>
              <a:t>results</a:t>
            </a:r>
            <a:endParaRPr lang="en-IL" sz="1350" b="1" dirty="0">
              <a:solidFill>
                <a:schemeClr val="accent6"/>
              </a:solidFill>
              <a:latin typeface="Georgia" panose="02040502050405020303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6431B2-EC75-4B74-878C-D2A8803556FF}"/>
              </a:ext>
            </a:extLst>
          </p:cNvPr>
          <p:cNvSpPr txBox="1"/>
          <p:nvPr/>
        </p:nvSpPr>
        <p:spPr>
          <a:xfrm>
            <a:off x="129396" y="1037088"/>
            <a:ext cx="2647525" cy="4455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 algn="l" rtl="0">
              <a:buFont typeface="Courier New" panose="02070309020205020404" pitchFamily="49" charset="0"/>
              <a:buChar char="o"/>
            </a:pPr>
            <a:r>
              <a:rPr lang="en-US" sz="1350" dirty="0">
                <a:latin typeface="David" panose="020E0502060401010101" pitchFamily="34" charset="-79"/>
                <a:cs typeface="David" panose="020E0502060401010101" pitchFamily="34" charset="-79"/>
              </a:rPr>
              <a:t>An idealized 3D squall-line is being used to evaluate the ICON-SBM dev work</a:t>
            </a:r>
          </a:p>
          <a:p>
            <a:pPr algn="l" rtl="0"/>
            <a:r>
              <a:rPr lang="en-US" sz="1350" dirty="0">
                <a:latin typeface="David" panose="020E0502060401010101" pitchFamily="34" charset="-79"/>
                <a:cs typeface="David" panose="020E0502060401010101" pitchFamily="34" charset="-79"/>
              </a:rPr>
              <a:t>  </a:t>
            </a:r>
          </a:p>
          <a:p>
            <a:pPr marL="214313" indent="-214313" algn="l" rtl="0">
              <a:buFont typeface="Courier New" panose="02070309020205020404" pitchFamily="49" charset="0"/>
              <a:buChar char="o"/>
            </a:pPr>
            <a:r>
              <a:rPr lang="en-US" sz="1350" dirty="0">
                <a:latin typeface="David" panose="020E0502060401010101" pitchFamily="34" charset="-79"/>
                <a:cs typeface="David" panose="020E0502060401010101" pitchFamily="34" charset="-79"/>
              </a:rPr>
              <a:t>The latest development includes the Time-Dependent-Melting (TDM) scheme, which caries liquid water mass on frozen hydrometeors to represent the melting process more accurately</a:t>
            </a:r>
          </a:p>
          <a:p>
            <a:pPr marL="214313" indent="-214313" algn="l" rtl="0">
              <a:buFont typeface="Courier New" panose="02070309020205020404" pitchFamily="49" charset="0"/>
              <a:buChar char="o"/>
            </a:pPr>
            <a:endParaRPr lang="en-US" sz="1350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214313" indent="-214313" algn="l" rtl="0">
              <a:buFont typeface="Courier New" panose="02070309020205020404" pitchFamily="49" charset="0"/>
              <a:buChar char="o"/>
            </a:pPr>
            <a:r>
              <a:rPr lang="en-US" sz="1350" dirty="0">
                <a:latin typeface="David" panose="020E0502060401010101" pitchFamily="34" charset="-79"/>
                <a:cs typeface="David" panose="020E0502060401010101" pitchFamily="34" charset="-79"/>
              </a:rPr>
              <a:t>The enhanced stratiform bright-band reflectivity is evident (even) in the Rayleigh regime, arising from the excess of large drop in the presence of ice produced during melting</a:t>
            </a:r>
          </a:p>
          <a:p>
            <a:pPr algn="l" rtl="0"/>
            <a:endParaRPr lang="en-US" sz="1350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214313" indent="-214313" algn="l" rtl="0">
              <a:buFont typeface="Courier New" panose="02070309020205020404" pitchFamily="49" charset="0"/>
              <a:buChar char="o"/>
            </a:pPr>
            <a:r>
              <a:rPr lang="en-US" sz="1350" dirty="0">
                <a:latin typeface="David" panose="020E0502060401010101" pitchFamily="34" charset="-79"/>
                <a:cs typeface="David" panose="020E0502060401010101" pitchFamily="34" charset="-79"/>
              </a:rPr>
              <a:t>The differences in microphysical process rates leads to 4 distinct regions of heating/cooling</a:t>
            </a:r>
            <a:endParaRPr lang="en-IL" sz="135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26686794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7">
            <a:extLst>
              <a:ext uri="{FF2B5EF4-FFF2-40B4-BE49-F238E27FC236}">
                <a16:creationId xmlns:a16="http://schemas.microsoft.com/office/drawing/2014/main" id="{DFD7A614-5996-8DDD-F71A-DCDAA145C960}"/>
              </a:ext>
            </a:extLst>
          </p:cNvPr>
          <p:cNvSpPr/>
          <p:nvPr/>
        </p:nvSpPr>
        <p:spPr>
          <a:xfrm>
            <a:off x="-1259" y="2049951"/>
            <a:ext cx="9144000" cy="2448272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>
          <a:xfrm>
            <a:off x="24541" y="6508093"/>
            <a:ext cx="2133600" cy="365125"/>
          </a:xfrm>
        </p:spPr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106EA-ACC3-4718-8424-EDD24B4BD7D7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he-I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F863544-476C-19CD-6491-A8412E92B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41" y="2276872"/>
            <a:ext cx="8939947" cy="2016224"/>
          </a:xfrm>
        </p:spPr>
        <p:txBody>
          <a:bodyPr>
            <a:normAutofit/>
          </a:bodyPr>
          <a:lstStyle/>
          <a:p>
            <a:pPr rtl="0"/>
            <a:r>
              <a:rPr lang="en-US" sz="4000" b="1" dirty="0">
                <a:solidFill>
                  <a:schemeClr val="tx2"/>
                </a:solidFill>
                <a:cs typeface="Angsana New" panose="02020603050405020304" pitchFamily="18" charset="-34"/>
              </a:rPr>
              <a:t>ICON-ART-Dust-IMS</a:t>
            </a:r>
            <a:br>
              <a:rPr lang="en-US" sz="4000" b="1" dirty="0">
                <a:solidFill>
                  <a:schemeClr val="tx2"/>
                </a:solidFill>
                <a:cs typeface="Angsana New" panose="02020603050405020304" pitchFamily="18" charset="-34"/>
              </a:rPr>
            </a:br>
            <a:r>
              <a:rPr lang="en-US" sz="4000" b="1" dirty="0">
                <a:solidFill>
                  <a:srgbClr val="FF0000"/>
                </a:solidFill>
                <a:cs typeface="Angsana New" panose="02020603050405020304" pitchFamily="18" charset="-34"/>
              </a:rPr>
              <a:t>First operational dust model in IMS</a:t>
            </a:r>
          </a:p>
        </p:txBody>
      </p:sp>
      <p:cxnSp>
        <p:nvCxnSpPr>
          <p:cNvPr id="3" name="מחבר ישר 5">
            <a:extLst>
              <a:ext uri="{FF2B5EF4-FFF2-40B4-BE49-F238E27FC236}">
                <a16:creationId xmlns:a16="http://schemas.microsoft.com/office/drawing/2014/main" id="{B3DF6ECE-9AA8-2323-9017-D2AF51DDFA87}"/>
              </a:ext>
            </a:extLst>
          </p:cNvPr>
          <p:cNvCxnSpPr/>
          <p:nvPr/>
        </p:nvCxnSpPr>
        <p:spPr>
          <a:xfrm>
            <a:off x="0" y="2060848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מחבר ישר 5">
            <a:extLst>
              <a:ext uri="{FF2B5EF4-FFF2-40B4-BE49-F238E27FC236}">
                <a16:creationId xmlns:a16="http://schemas.microsoft.com/office/drawing/2014/main" id="{F3757F07-6940-B076-156B-C20EB4A3D17C}"/>
              </a:ext>
            </a:extLst>
          </p:cNvPr>
          <p:cNvCxnSpPr/>
          <p:nvPr/>
        </p:nvCxnSpPr>
        <p:spPr>
          <a:xfrm>
            <a:off x="0" y="4509120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4">
            <a:extLst>
              <a:ext uri="{FF2B5EF4-FFF2-40B4-BE49-F238E27FC236}">
                <a16:creationId xmlns:a16="http://schemas.microsoft.com/office/drawing/2014/main" id="{14E6ED4C-63BD-1E2E-74F5-93E2931DB0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6366830"/>
            <a:ext cx="7703084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en-US" altLang="de-DE" b="1" dirty="0">
                <a:solidFill>
                  <a:srgbClr val="002060"/>
                </a:solidFill>
              </a:rPr>
              <a:t>Thanks</a:t>
            </a:r>
            <a:r>
              <a:rPr kumimoji="0" lang="en-US" alt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: Jochen Förstner, Sascha Brand, </a:t>
            </a:r>
            <a:r>
              <a:rPr kumimoji="0" lang="en-US" alt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Uli</a:t>
            </a:r>
            <a:r>
              <a:rPr kumimoji="0" lang="en-US" alt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alt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Schaettler</a:t>
            </a:r>
            <a:r>
              <a:rPr kumimoji="0" lang="en-US" alt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, </a:t>
            </a:r>
            <a:r>
              <a:rPr kumimoji="0" lang="en-US" alt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Detlev</a:t>
            </a:r>
            <a:r>
              <a:rPr kumimoji="0" lang="en-US" alt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Majewski</a:t>
            </a: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0742748"/>
      </p:ext>
    </p:extLst>
  </p:cSld>
  <p:clrMapOvr>
    <a:masterClrMapping/>
  </p:clrMapOvr>
  <p:transition spd="slow">
    <p:wip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מלבן 7"/>
          <p:cNvSpPr/>
          <p:nvPr/>
        </p:nvSpPr>
        <p:spPr>
          <a:xfrm>
            <a:off x="0" y="0"/>
            <a:ext cx="9135454" cy="858666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>
          <a:xfrm>
            <a:off x="107504" y="6472052"/>
            <a:ext cx="2133600" cy="365125"/>
          </a:xfrm>
        </p:spPr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106EA-ACC3-4718-8424-EDD24B4BD7D7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he-I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399314" y="126142"/>
            <a:ext cx="8229600" cy="623326"/>
          </a:xfrm>
        </p:spPr>
        <p:txBody>
          <a:bodyPr>
            <a:normAutofit/>
          </a:bodyPr>
          <a:lstStyle/>
          <a:p>
            <a:pPr rtl="0"/>
            <a:r>
              <a:rPr lang="en-US" sz="3200" b="1" dirty="0">
                <a:solidFill>
                  <a:srgbClr val="003399"/>
                </a:solidFill>
                <a:cs typeface="Angsana New" panose="02020603050405020304" pitchFamily="18" charset="-34"/>
              </a:rPr>
              <a:t>Model domain</a:t>
            </a:r>
            <a:endParaRPr lang="he-IL" sz="3200" b="1" dirty="0">
              <a:solidFill>
                <a:srgbClr val="003399"/>
              </a:solidFill>
              <a:cs typeface="Angsana New" panose="02020603050405020304" pitchFamily="18" charset="-34"/>
            </a:endParaRPr>
          </a:p>
        </p:txBody>
      </p:sp>
      <p:cxnSp>
        <p:nvCxnSpPr>
          <p:cNvPr id="34" name="מחבר ישר 5"/>
          <p:cNvCxnSpPr/>
          <p:nvPr/>
        </p:nvCxnSpPr>
        <p:spPr>
          <a:xfrm>
            <a:off x="8546" y="858672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56E9769E-BAE1-E4F6-73D5-F6E039EE8E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124744"/>
            <a:ext cx="8400818" cy="546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689945"/>
      </p:ext>
    </p:extLst>
  </p:cSld>
  <p:clrMapOvr>
    <a:masterClrMapping/>
  </p:clrMapOvr>
  <p:transition spd="slow">
    <p:wip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מלבן 7"/>
          <p:cNvSpPr/>
          <p:nvPr/>
        </p:nvSpPr>
        <p:spPr>
          <a:xfrm>
            <a:off x="0" y="0"/>
            <a:ext cx="9135454" cy="836709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>
          <a:xfrm>
            <a:off x="107504" y="6472052"/>
            <a:ext cx="2133600" cy="365125"/>
          </a:xfrm>
        </p:spPr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106EA-ACC3-4718-8424-EDD24B4BD7D7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he-I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323528" y="87103"/>
            <a:ext cx="8229600" cy="623326"/>
          </a:xfrm>
        </p:spPr>
        <p:txBody>
          <a:bodyPr>
            <a:normAutofit/>
          </a:bodyPr>
          <a:lstStyle/>
          <a:p>
            <a:pPr rtl="0"/>
            <a:r>
              <a:rPr lang="en-US" sz="3200" b="1" dirty="0">
                <a:solidFill>
                  <a:srgbClr val="003399"/>
                </a:solidFill>
                <a:cs typeface="Angsana New" panose="02020603050405020304" pitchFamily="18" charset="-34"/>
              </a:rPr>
              <a:t>Example</a:t>
            </a:r>
            <a:endParaRPr lang="he-IL" sz="3200" b="1" dirty="0">
              <a:solidFill>
                <a:srgbClr val="003399"/>
              </a:solidFill>
              <a:cs typeface="Angsana New" panose="02020603050405020304" pitchFamily="18" charset="-34"/>
            </a:endParaRPr>
          </a:p>
        </p:txBody>
      </p:sp>
      <p:cxnSp>
        <p:nvCxnSpPr>
          <p:cNvPr id="34" name="מחבר ישר 5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FA645FE6-2EE6-ED5E-E7DC-A693E798C2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81" y="1340772"/>
            <a:ext cx="8650955" cy="505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785300"/>
      </p:ext>
    </p:extLst>
  </p:cSld>
  <p:clrMapOvr>
    <a:masterClrMapping/>
  </p:clrMapOvr>
  <p:transition spd="slow">
    <p:wip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>
          <a:xfrm>
            <a:off x="107504" y="6472052"/>
            <a:ext cx="2133600" cy="365125"/>
          </a:xfrm>
        </p:spPr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106EA-ACC3-4718-8424-EDD24B4BD7D7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he-I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B71B512-026F-6EAF-A207-3A4705B8A0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077442"/>
            <a:ext cx="4281244" cy="5565616"/>
          </a:xfrm>
          <a:prstGeom prst="rect">
            <a:avLst/>
          </a:prstGeom>
        </p:spPr>
      </p:pic>
      <p:sp>
        <p:nvSpPr>
          <p:cNvPr id="6" name="מלבן 7">
            <a:extLst>
              <a:ext uri="{FF2B5EF4-FFF2-40B4-BE49-F238E27FC236}">
                <a16:creationId xmlns:a16="http://schemas.microsoft.com/office/drawing/2014/main" id="{8C9436DA-1DCD-B3CB-F2D9-36CA9F954D86}"/>
              </a:ext>
            </a:extLst>
          </p:cNvPr>
          <p:cNvSpPr/>
          <p:nvPr/>
        </p:nvSpPr>
        <p:spPr>
          <a:xfrm>
            <a:off x="0" y="0"/>
            <a:ext cx="9135454" cy="836709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ED2CD0D-89B0-172D-DF97-ECABB29BA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87103"/>
            <a:ext cx="8229600" cy="623326"/>
          </a:xfrm>
        </p:spPr>
        <p:txBody>
          <a:bodyPr>
            <a:normAutofit/>
          </a:bodyPr>
          <a:lstStyle/>
          <a:p>
            <a:pPr rtl="0"/>
            <a:r>
              <a:rPr lang="en-US" sz="3200" b="1" dirty="0">
                <a:solidFill>
                  <a:srgbClr val="003399"/>
                </a:solidFill>
                <a:cs typeface="Angsana New" panose="02020603050405020304" pitchFamily="18" charset="-34"/>
              </a:rPr>
              <a:t>PM10 profiles</a:t>
            </a:r>
            <a:endParaRPr lang="he-IL" sz="3200" b="1" dirty="0">
              <a:solidFill>
                <a:srgbClr val="003399"/>
              </a:solidFill>
              <a:cs typeface="Angsana New" panose="02020603050405020304" pitchFamily="18" charset="-34"/>
            </a:endParaRPr>
          </a:p>
        </p:txBody>
      </p:sp>
      <p:cxnSp>
        <p:nvCxnSpPr>
          <p:cNvPr id="8" name="מחבר ישר 5">
            <a:extLst>
              <a:ext uri="{FF2B5EF4-FFF2-40B4-BE49-F238E27FC236}">
                <a16:creationId xmlns:a16="http://schemas.microsoft.com/office/drawing/2014/main" id="{129C22A8-CB1A-B5E8-F86A-834AE4002B96}"/>
              </a:ext>
            </a:extLst>
          </p:cNvPr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2315936"/>
      </p:ext>
    </p:extLst>
  </p:cSld>
  <p:clrMapOvr>
    <a:masterClrMapping/>
  </p:clrMapOvr>
  <p:transition spd="slow">
    <p:wip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36A86E-E578-BBA1-C598-48FF82BE6B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042" y="2105472"/>
            <a:ext cx="8174587" cy="40637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0481177-5A57-3B2F-D623-7F3FC923557F}"/>
              </a:ext>
            </a:extLst>
          </p:cNvPr>
          <p:cNvSpPr txBox="1"/>
          <p:nvPr/>
        </p:nvSpPr>
        <p:spPr>
          <a:xfrm>
            <a:off x="2357307" y="1407231"/>
            <a:ext cx="4420839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300" dirty="0"/>
              <a:t>17/04/2026 – 00Z  RUN</a:t>
            </a:r>
            <a:endParaRPr lang="en-IL" sz="3300" dirty="0"/>
          </a:p>
        </p:txBody>
      </p:sp>
      <p:sp>
        <p:nvSpPr>
          <p:cNvPr id="4" name="מלבן 7">
            <a:extLst>
              <a:ext uri="{FF2B5EF4-FFF2-40B4-BE49-F238E27FC236}">
                <a16:creationId xmlns:a16="http://schemas.microsoft.com/office/drawing/2014/main" id="{4DEF76AB-8246-E487-B836-876827B77F31}"/>
              </a:ext>
            </a:extLst>
          </p:cNvPr>
          <p:cNvSpPr/>
          <p:nvPr/>
        </p:nvSpPr>
        <p:spPr>
          <a:xfrm>
            <a:off x="0" y="0"/>
            <a:ext cx="9135454" cy="1052736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02C5CD5-0488-21E0-1CF3-AA305D53E529}"/>
              </a:ext>
            </a:extLst>
          </p:cNvPr>
          <p:cNvSpPr txBox="1">
            <a:spLocks/>
          </p:cNvSpPr>
          <p:nvPr/>
        </p:nvSpPr>
        <p:spPr>
          <a:xfrm>
            <a:off x="395536" y="214705"/>
            <a:ext cx="8229600" cy="623326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sz="3200" b="1" dirty="0">
                <a:solidFill>
                  <a:srgbClr val="003399"/>
                </a:solidFill>
                <a:cs typeface="Angsana New" panose="02020603050405020304" pitchFamily="18" charset="-34"/>
              </a:rPr>
              <a:t>Ground base PM10 Verifications</a:t>
            </a:r>
            <a:endParaRPr lang="he-IL" sz="3200" b="1" dirty="0">
              <a:solidFill>
                <a:srgbClr val="003399"/>
              </a:solidFill>
              <a:cs typeface="Angsana New" panose="02020603050405020304" pitchFamily="18" charset="-34"/>
            </a:endParaRPr>
          </a:p>
        </p:txBody>
      </p:sp>
      <p:cxnSp>
        <p:nvCxnSpPr>
          <p:cNvPr id="6" name="מחבר ישר 5">
            <a:extLst>
              <a:ext uri="{FF2B5EF4-FFF2-40B4-BE49-F238E27FC236}">
                <a16:creationId xmlns:a16="http://schemas.microsoft.com/office/drawing/2014/main" id="{13CD5712-61EB-7B10-D5BC-682F4779CE2A}"/>
              </a:ext>
            </a:extLst>
          </p:cNvPr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279916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8F7AFF8-2730-C272-DD3C-2930C2546E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042" y="2105472"/>
            <a:ext cx="8174587" cy="4063718"/>
          </a:xfrm>
          <a:prstGeom prst="rect">
            <a:avLst/>
          </a:prstGeom>
        </p:spPr>
      </p:pic>
      <p:sp>
        <p:nvSpPr>
          <p:cNvPr id="2" name="מלבן 7">
            <a:extLst>
              <a:ext uri="{FF2B5EF4-FFF2-40B4-BE49-F238E27FC236}">
                <a16:creationId xmlns:a16="http://schemas.microsoft.com/office/drawing/2014/main" id="{44772DDD-0DBF-42BA-F9DD-61A17C0856A3}"/>
              </a:ext>
            </a:extLst>
          </p:cNvPr>
          <p:cNvSpPr/>
          <p:nvPr/>
        </p:nvSpPr>
        <p:spPr>
          <a:xfrm>
            <a:off x="0" y="0"/>
            <a:ext cx="9135454" cy="1052736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4" name="מחבר ישר 5">
            <a:extLst>
              <a:ext uri="{FF2B5EF4-FFF2-40B4-BE49-F238E27FC236}">
                <a16:creationId xmlns:a16="http://schemas.microsoft.com/office/drawing/2014/main" id="{171AF721-08DA-FF39-FAEF-3380C9B6C4CD}"/>
              </a:ext>
            </a:extLst>
          </p:cNvPr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38D4B25-907A-F540-F705-1C5EB71D7A42}"/>
              </a:ext>
            </a:extLst>
          </p:cNvPr>
          <p:cNvSpPr txBox="1"/>
          <p:nvPr/>
        </p:nvSpPr>
        <p:spPr>
          <a:xfrm>
            <a:off x="2357306" y="1412776"/>
            <a:ext cx="4420839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300" dirty="0"/>
              <a:t>17/04/2026 – 00Z  RUN</a:t>
            </a:r>
            <a:endParaRPr lang="en-IL" sz="33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A420113-E849-5739-0946-DF18345ADC41}"/>
              </a:ext>
            </a:extLst>
          </p:cNvPr>
          <p:cNvSpPr txBox="1">
            <a:spLocks/>
          </p:cNvSpPr>
          <p:nvPr/>
        </p:nvSpPr>
        <p:spPr>
          <a:xfrm>
            <a:off x="395536" y="214705"/>
            <a:ext cx="8229600" cy="623326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sz="3200" b="1" dirty="0">
                <a:solidFill>
                  <a:srgbClr val="003399"/>
                </a:solidFill>
                <a:cs typeface="Angsana New" panose="02020603050405020304" pitchFamily="18" charset="-34"/>
              </a:rPr>
              <a:t>Ground base PM10 Verifications</a:t>
            </a:r>
            <a:endParaRPr lang="he-IL" sz="3200" b="1" dirty="0">
              <a:solidFill>
                <a:srgbClr val="003399"/>
              </a:solidFill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129755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18EFE30-BE13-C193-BF13-B4F1F8574E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433" y="2105472"/>
            <a:ext cx="8174587" cy="4063718"/>
          </a:xfrm>
          <a:prstGeom prst="rect">
            <a:avLst/>
          </a:prstGeom>
        </p:spPr>
      </p:pic>
      <p:sp>
        <p:nvSpPr>
          <p:cNvPr id="2" name="מלבן 7">
            <a:extLst>
              <a:ext uri="{FF2B5EF4-FFF2-40B4-BE49-F238E27FC236}">
                <a16:creationId xmlns:a16="http://schemas.microsoft.com/office/drawing/2014/main" id="{C52A2C17-005A-5A45-C08C-03593E532E05}"/>
              </a:ext>
            </a:extLst>
          </p:cNvPr>
          <p:cNvSpPr/>
          <p:nvPr/>
        </p:nvSpPr>
        <p:spPr>
          <a:xfrm>
            <a:off x="0" y="0"/>
            <a:ext cx="9135454" cy="1052736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4" name="מחבר ישר 5">
            <a:extLst>
              <a:ext uri="{FF2B5EF4-FFF2-40B4-BE49-F238E27FC236}">
                <a16:creationId xmlns:a16="http://schemas.microsoft.com/office/drawing/2014/main" id="{3CEF8F58-9DD3-D2DB-F81B-49BE67243266}"/>
              </a:ext>
            </a:extLst>
          </p:cNvPr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88CC8C0-D249-0284-7585-319530F843FC}"/>
              </a:ext>
            </a:extLst>
          </p:cNvPr>
          <p:cNvSpPr txBox="1"/>
          <p:nvPr/>
        </p:nvSpPr>
        <p:spPr>
          <a:xfrm>
            <a:off x="2299916" y="1404759"/>
            <a:ext cx="4420839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300" dirty="0"/>
              <a:t>17/04/2026 – 00Z  RUN</a:t>
            </a:r>
            <a:endParaRPr lang="en-IL" sz="33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6C3BBA7-5755-ADA2-F543-D8145CB36E3C}"/>
              </a:ext>
            </a:extLst>
          </p:cNvPr>
          <p:cNvSpPr txBox="1">
            <a:spLocks/>
          </p:cNvSpPr>
          <p:nvPr/>
        </p:nvSpPr>
        <p:spPr>
          <a:xfrm>
            <a:off x="395536" y="214705"/>
            <a:ext cx="8229600" cy="623326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sz="3200" b="1" dirty="0">
                <a:solidFill>
                  <a:srgbClr val="003399"/>
                </a:solidFill>
                <a:cs typeface="Angsana New" panose="02020603050405020304" pitchFamily="18" charset="-34"/>
              </a:rPr>
              <a:t>Ground base PM10 Verifications</a:t>
            </a:r>
            <a:endParaRPr lang="he-IL" sz="3200" b="1" dirty="0">
              <a:solidFill>
                <a:srgbClr val="003399"/>
              </a:solidFill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08566495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מלבן 7"/>
          <p:cNvSpPr/>
          <p:nvPr/>
        </p:nvSpPr>
        <p:spPr>
          <a:xfrm>
            <a:off x="0" y="0"/>
            <a:ext cx="9135454" cy="838031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>
          <a:xfrm>
            <a:off x="107504" y="6472052"/>
            <a:ext cx="2133600" cy="365125"/>
          </a:xfrm>
        </p:spPr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106EA-ACC3-4718-8424-EDD24B4BD7D7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he-I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34" name="מחבר ישר 5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FBD6D7D7-8664-2CDA-395B-8AC3AD25D387}"/>
              </a:ext>
            </a:extLst>
          </p:cNvPr>
          <p:cNvSpPr txBox="1"/>
          <p:nvPr/>
        </p:nvSpPr>
        <p:spPr>
          <a:xfrm>
            <a:off x="735769" y="5270405"/>
            <a:ext cx="754913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L" dirty="0"/>
              <a:t>==== Overall metrics (all dates, all stations) ====</a:t>
            </a:r>
            <a:endParaRPr lang="en-US" dirty="0"/>
          </a:p>
          <a:p>
            <a:pPr algn="ctr"/>
            <a:r>
              <a:rPr lang="en-US" dirty="0"/>
              <a:t>ICON-ART-IMS : RMSE=458.61  bias=-194.76 (n=3909)</a:t>
            </a:r>
          </a:p>
          <a:p>
            <a:pPr algn="ctr"/>
            <a:r>
              <a:rPr lang="en-US" dirty="0"/>
              <a:t>ICON-ART-EU   : RMSE=461.45  bias=-240.96 (n=3909)</a:t>
            </a:r>
          </a:p>
          <a:p>
            <a:pPr algn="ctr"/>
            <a:r>
              <a:rPr lang="en-US" dirty="0"/>
              <a:t>CAMS                : RMSE=485.70  bias=-198.41 (n=3909)</a:t>
            </a:r>
            <a:endParaRPr lang="en-IL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5ADCE9-BC9A-A281-FC2C-969DE8DC9C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283" y="1196752"/>
            <a:ext cx="8870393" cy="365495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73B31AC-EF25-1809-96F3-0247C9397A3D}"/>
              </a:ext>
            </a:extLst>
          </p:cNvPr>
          <p:cNvSpPr txBox="1">
            <a:spLocks/>
          </p:cNvSpPr>
          <p:nvPr/>
        </p:nvSpPr>
        <p:spPr>
          <a:xfrm>
            <a:off x="395536" y="69370"/>
            <a:ext cx="8229600" cy="623326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sz="3200" b="1" dirty="0">
                <a:solidFill>
                  <a:srgbClr val="003399"/>
                </a:solidFill>
                <a:cs typeface="Angsana New" panose="02020603050405020304" pitchFamily="18" charset="-34"/>
              </a:rPr>
              <a:t>Ground base PM10 Verifications</a:t>
            </a:r>
            <a:endParaRPr lang="he-IL" sz="3200" b="1" dirty="0">
              <a:solidFill>
                <a:srgbClr val="003399"/>
              </a:solidFill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60340480"/>
      </p:ext>
    </p:extLst>
  </p:cSld>
  <p:clrMapOvr>
    <a:masterClrMapping/>
  </p:clrMapOvr>
  <p:transition spd="slow">
    <p:wip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702D0F-430D-DBC2-9388-6EE1DC8C13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432" y="23714"/>
            <a:ext cx="8922568" cy="664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04880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0D05406-0D72-6F5B-1EF9-9C11BC3901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76" y="66040"/>
            <a:ext cx="9100060" cy="682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72877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erial view of a landscape&#10;&#10;AI-generated content may be incorrect.">
            <a:extLst>
              <a:ext uri="{FF2B5EF4-FFF2-40B4-BE49-F238E27FC236}">
                <a16:creationId xmlns:a16="http://schemas.microsoft.com/office/drawing/2014/main" id="{15335144-8FD2-A9AF-9FF8-2ECA4AAFE4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808"/>
            <a:ext cx="105441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554375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DWD Standard Master">
  <a:themeElements>
    <a:clrScheme name="">
      <a:dk1>
        <a:srgbClr val="000000"/>
      </a:dk1>
      <a:lt1>
        <a:srgbClr val="FFFFFF"/>
      </a:lt1>
      <a:dk2>
        <a:srgbClr val="2D4B9B"/>
      </a:dk2>
      <a:lt2>
        <a:srgbClr val="D2E1F5"/>
      </a:lt2>
      <a:accent1>
        <a:srgbClr val="96B9DC"/>
      </a:accent1>
      <a:accent2>
        <a:srgbClr val="E10019"/>
      </a:accent2>
      <a:accent3>
        <a:srgbClr val="FFFFFF"/>
      </a:accent3>
      <a:accent4>
        <a:srgbClr val="000000"/>
      </a:accent4>
      <a:accent5>
        <a:srgbClr val="C9D9EB"/>
      </a:accent5>
      <a:accent6>
        <a:srgbClr val="CC0016"/>
      </a:accent6>
      <a:hlink>
        <a:srgbClr val="2D4B9B"/>
      </a:hlink>
      <a:folHlink>
        <a:srgbClr val="96B9DC"/>
      </a:folHlink>
    </a:clrScheme>
    <a:fontScheme name="DWD Standard 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WD Standard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WD Standard 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WD Standard 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WD Standard 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WD Standard 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WD Standard 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WD Standard 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WD Standard Master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1017A8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AAABD1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1017A8"/>
        </a:accent1>
        <a:accent2>
          <a:srgbClr val="575DC2"/>
        </a:accent2>
        <a:accent3>
          <a:srgbClr val="FFFFFF"/>
        </a:accent3>
        <a:accent4>
          <a:srgbClr val="000000"/>
        </a:accent4>
        <a:accent5>
          <a:srgbClr val="AAABD1"/>
        </a:accent5>
        <a:accent6>
          <a:srgbClr val="4E53B0"/>
        </a:accent6>
        <a:hlink>
          <a:srgbClr val="9FA3DC"/>
        </a:hlink>
        <a:folHlink>
          <a:srgbClr val="DBDDF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2D4B9B"/>
        </a:accent1>
        <a:accent2>
          <a:srgbClr val="6278B4"/>
        </a:accent2>
        <a:accent3>
          <a:srgbClr val="FFFFFF"/>
        </a:accent3>
        <a:accent4>
          <a:srgbClr val="000000"/>
        </a:accent4>
        <a:accent5>
          <a:srgbClr val="ADB1CB"/>
        </a:accent5>
        <a:accent6>
          <a:srgbClr val="586CA3"/>
        </a:accent6>
        <a:hlink>
          <a:srgbClr val="96A5CD"/>
        </a:hlink>
        <a:folHlink>
          <a:srgbClr val="CBD3E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2D4B9B"/>
        </a:accent1>
        <a:accent2>
          <a:srgbClr val="96B9DC"/>
        </a:accent2>
        <a:accent3>
          <a:srgbClr val="FFFFFF"/>
        </a:accent3>
        <a:accent4>
          <a:srgbClr val="000000"/>
        </a:accent4>
        <a:accent5>
          <a:srgbClr val="ADB1CB"/>
        </a:accent5>
        <a:accent6>
          <a:srgbClr val="87A7C7"/>
        </a:accent6>
        <a:hlink>
          <a:srgbClr val="D2E1F5"/>
        </a:hlink>
        <a:folHlink>
          <a:srgbClr val="E1001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DWD Standard Master">
  <a:themeElements>
    <a:clrScheme name="">
      <a:dk1>
        <a:srgbClr val="000000"/>
      </a:dk1>
      <a:lt1>
        <a:srgbClr val="FFFFFF"/>
      </a:lt1>
      <a:dk2>
        <a:srgbClr val="2D4B9B"/>
      </a:dk2>
      <a:lt2>
        <a:srgbClr val="D2E1F5"/>
      </a:lt2>
      <a:accent1>
        <a:srgbClr val="96B9DC"/>
      </a:accent1>
      <a:accent2>
        <a:srgbClr val="E10019"/>
      </a:accent2>
      <a:accent3>
        <a:srgbClr val="FFFFFF"/>
      </a:accent3>
      <a:accent4>
        <a:srgbClr val="000000"/>
      </a:accent4>
      <a:accent5>
        <a:srgbClr val="C9D9EB"/>
      </a:accent5>
      <a:accent6>
        <a:srgbClr val="CC0016"/>
      </a:accent6>
      <a:hlink>
        <a:srgbClr val="2D4B9B"/>
      </a:hlink>
      <a:folHlink>
        <a:srgbClr val="96B9DC"/>
      </a:folHlink>
    </a:clrScheme>
    <a:fontScheme name="DWD Standard 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WD Standard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WD Standard 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WD Standard 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WD Standard 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WD Standard 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WD Standard 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WD Standard 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WD Standard Master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1017A8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AAABD1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1017A8"/>
        </a:accent1>
        <a:accent2>
          <a:srgbClr val="575DC2"/>
        </a:accent2>
        <a:accent3>
          <a:srgbClr val="FFFFFF"/>
        </a:accent3>
        <a:accent4>
          <a:srgbClr val="000000"/>
        </a:accent4>
        <a:accent5>
          <a:srgbClr val="AAABD1"/>
        </a:accent5>
        <a:accent6>
          <a:srgbClr val="4E53B0"/>
        </a:accent6>
        <a:hlink>
          <a:srgbClr val="9FA3DC"/>
        </a:hlink>
        <a:folHlink>
          <a:srgbClr val="DBDDF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2D4B9B"/>
        </a:accent1>
        <a:accent2>
          <a:srgbClr val="6278B4"/>
        </a:accent2>
        <a:accent3>
          <a:srgbClr val="FFFFFF"/>
        </a:accent3>
        <a:accent4>
          <a:srgbClr val="000000"/>
        </a:accent4>
        <a:accent5>
          <a:srgbClr val="ADB1CB"/>
        </a:accent5>
        <a:accent6>
          <a:srgbClr val="586CA3"/>
        </a:accent6>
        <a:hlink>
          <a:srgbClr val="96A5CD"/>
        </a:hlink>
        <a:folHlink>
          <a:srgbClr val="CBD3E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2D4B9B"/>
        </a:accent1>
        <a:accent2>
          <a:srgbClr val="96B9DC"/>
        </a:accent2>
        <a:accent3>
          <a:srgbClr val="FFFFFF"/>
        </a:accent3>
        <a:accent4>
          <a:srgbClr val="000000"/>
        </a:accent4>
        <a:accent5>
          <a:srgbClr val="ADB1CB"/>
        </a:accent5>
        <a:accent6>
          <a:srgbClr val="87A7C7"/>
        </a:accent6>
        <a:hlink>
          <a:srgbClr val="D2E1F5"/>
        </a:hlink>
        <a:folHlink>
          <a:srgbClr val="E1001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40989</TotalTime>
  <Words>1544</Words>
  <Application>Microsoft Office PowerPoint</Application>
  <PresentationFormat>On-screen Show (4:3)</PresentationFormat>
  <Paragraphs>249</Paragraphs>
  <Slides>54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54</vt:i4>
      </vt:variant>
    </vt:vector>
  </HeadingPairs>
  <TitlesOfParts>
    <vt:vector size="75" baseType="lpstr">
      <vt:lpstr>Angsana New</vt:lpstr>
      <vt:lpstr>Arial</vt:lpstr>
      <vt:lpstr>Calibri</vt:lpstr>
      <vt:lpstr>Calibri Light</vt:lpstr>
      <vt:lpstr>Cambria</vt:lpstr>
      <vt:lpstr>Cambria Math</vt:lpstr>
      <vt:lpstr>Courier New</vt:lpstr>
      <vt:lpstr>David</vt:lpstr>
      <vt:lpstr>Georgia</vt:lpstr>
      <vt:lpstr>Open Sans</vt:lpstr>
      <vt:lpstr>Suisse Int'l</vt:lpstr>
      <vt:lpstr>System Font Regular</vt:lpstr>
      <vt:lpstr>Times New Roman</vt:lpstr>
      <vt:lpstr>Verdana</vt:lpstr>
      <vt:lpstr>Wingdings</vt:lpstr>
      <vt:lpstr>ערכת נושא Office</vt:lpstr>
      <vt:lpstr>1_DWD Standard Master</vt:lpstr>
      <vt:lpstr>DWD Standard Master</vt:lpstr>
      <vt:lpstr>1_ערכת נושא Office</vt:lpstr>
      <vt:lpstr>Office Theme</vt:lpstr>
      <vt:lpstr>1_Office Theme</vt:lpstr>
      <vt:lpstr>WG PHYS - Upper Air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CAMS climatology - Zonal-mean  layer-integrated mass profiles</vt:lpstr>
      <vt:lpstr>PowerPoint Presentation</vt:lpstr>
      <vt:lpstr>Test case – storm “Daniel”</vt:lpstr>
      <vt:lpstr>Snapshot analysis</vt:lpstr>
      <vt:lpstr>A Deep Learning Emulator for pyrcel-Based Cloud Droplet Number Concentration in ICON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pyrcel-CAMS-AI-emulator 5D CDNC climatology Vs. MODIS 2D CDNC climatology</vt:lpstr>
      <vt:lpstr>PowerPoint Presentation</vt:lpstr>
      <vt:lpstr>PowerPoint Presentation</vt:lpstr>
      <vt:lpstr>PowerPoint Presentation</vt:lpstr>
      <vt:lpstr>Test case – Daniel storm Model Setup</vt:lpstr>
      <vt:lpstr>Snapshot analysis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ICON-ART-Dust-IMS First operational dust model in IMS</vt:lpstr>
      <vt:lpstr>Model domain</vt:lpstr>
      <vt:lpstr>Example</vt:lpstr>
      <vt:lpstr>PM10 profiles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PP –T2(RC)2</dc:title>
  <dc:creator>Harel</dc:creator>
  <cp:lastModifiedBy>Harel Muskatel</cp:lastModifiedBy>
  <cp:revision>1304</cp:revision>
  <cp:lastPrinted>2016-01-18T09:11:48Z</cp:lastPrinted>
  <dcterms:created xsi:type="dcterms:W3CDTF">2015-08-09T10:05:37Z</dcterms:created>
  <dcterms:modified xsi:type="dcterms:W3CDTF">2026-09-16T22:27:36Z</dcterms:modified>
</cp:coreProperties>
</file>