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2"/>
  </p:notesMasterIdLst>
  <p:sldIdLst>
    <p:sldId id="291" r:id="rId3"/>
    <p:sldId id="265" r:id="rId4"/>
    <p:sldId id="257" r:id="rId5"/>
    <p:sldId id="286" r:id="rId6"/>
    <p:sldId id="738" r:id="rId7"/>
    <p:sldId id="318" r:id="rId8"/>
    <p:sldId id="283" r:id="rId9"/>
    <p:sldId id="903" r:id="rId10"/>
    <p:sldId id="907" r:id="rId11"/>
    <p:sldId id="908" r:id="rId12"/>
    <p:sldId id="913" r:id="rId13"/>
    <p:sldId id="911" r:id="rId14"/>
    <p:sldId id="912" r:id="rId15"/>
    <p:sldId id="325" r:id="rId16"/>
    <p:sldId id="331" r:id="rId17"/>
    <p:sldId id="910" r:id="rId18"/>
    <p:sldId id="914" r:id="rId19"/>
    <p:sldId id="915" r:id="rId20"/>
    <p:sldId id="909" r:id="rId21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053578-1D47-3070-4522-152EF653F417}" name="Artur Surowiecki" initials="AS" userId="S::asurowiecki@imgw.pl::1b572f83-de07-43e2-b1a6-9a01169838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7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6F0C7-B8EC-4C2C-8F20-2B63C8704E78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34BFD-12C5-4D80-8F86-633559DC28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67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04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F36122-808C-4D99-ACF7-55A4B9A05674}" type="slidenum">
              <a:t>4</a:t>
            </a:fld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Roboto" pitchFamily="2"/>
            </a:endParaRPr>
          </a:p>
        </p:txBody>
      </p:sp>
      <p:sp>
        <p:nvSpPr>
          <p:cNvPr id="3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Symbol zastępczy notatek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99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29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604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E1347-E6A2-8AAC-F73E-DA2B8212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E1E6F9A-01CB-03C8-A1B6-4A2955355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CB7E9E6-15BB-63BC-E010-2FAEC44D3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71A4B9E-E95E-479D-8341-B84957989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512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3B31-3299-DE65-48C0-68EEA5F16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6">
            <a:extLst>
              <a:ext uri="{FF2B5EF4-FFF2-40B4-BE49-F238E27FC236}">
                <a16:creationId xmlns:a16="http://schemas.microsoft.com/office/drawing/2014/main" id="{D2966B5D-30B5-3D8C-9FAF-EA85CEC13B5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F36122-808C-4D99-ACF7-55A4B9A05674}" type="slidenum">
              <a:t>19</a:t>
            </a:fld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Roboto" pitchFamily="2"/>
            </a:endParaRPr>
          </a:p>
        </p:txBody>
      </p:sp>
      <p:sp>
        <p:nvSpPr>
          <p:cNvPr id="3" name="Symbol zastępczy obrazu slajdu 1">
            <a:extLst>
              <a:ext uri="{FF2B5EF4-FFF2-40B4-BE49-F238E27FC236}">
                <a16:creationId xmlns:a16="http://schemas.microsoft.com/office/drawing/2014/main" id="{EEA1A047-48E0-0866-FFA1-431EE6E38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Symbol zastępczy notatek 2">
            <a:extLst>
              <a:ext uri="{FF2B5EF4-FFF2-40B4-BE49-F238E27FC236}">
                <a16:creationId xmlns:a16="http://schemas.microsoft.com/office/drawing/2014/main" id="{E34380C2-16AF-9B1E-A1AD-68AFBB4A31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39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4000" y="1122480"/>
            <a:ext cx="9143520" cy="1106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A3A3-7DDE-7A41-9E3E-9E6C19B8D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0C835-5800-B646-9678-F690140B7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F0D28-DAE6-494B-949D-EC2CCF75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080" y="6356520"/>
            <a:ext cx="2742720" cy="364680"/>
          </a:xfrm>
          <a:prstGeom prst="rect">
            <a:avLst/>
          </a:prstGeom>
        </p:spPr>
        <p:txBody>
          <a:bodyPr/>
          <a:lstStyle/>
          <a:p>
            <a:fld id="{9BECA7F8-1042-2649-A5E8-0EFFA07A9B0C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05BB5-7447-9D45-A4A1-91E8F307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720" y="6356520"/>
            <a:ext cx="4114560" cy="36468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FF5DE-9F8B-9946-A867-272F075A9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720" y="6356520"/>
            <a:ext cx="2742720" cy="364680"/>
          </a:xfrm>
          <a:prstGeom prst="rect">
            <a:avLst/>
          </a:prstGeom>
        </p:spPr>
        <p:txBody>
          <a:bodyPr/>
          <a:lstStyle/>
          <a:p>
            <a:fld id="{A63F868E-CF64-784F-8F4C-FEC862BC9F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689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8610720" y="6356520"/>
            <a:ext cx="2742720" cy="36468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083E14D0-9EB6-0BF2-9551-B1F91571E7E3}"/>
              </a:ext>
            </a:extLst>
          </p:cNvPr>
          <p:cNvSpPr/>
          <p:nvPr userDrawn="1"/>
        </p:nvSpPr>
        <p:spPr>
          <a:xfrm>
            <a:off x="8249477" y="1"/>
            <a:ext cx="3942523" cy="954157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highlight>
                <a:srgbClr val="35F0CC"/>
              </a:highlight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278299A-7861-91F1-4C60-D52B8AE92C2F}"/>
              </a:ext>
            </a:extLst>
          </p:cNvPr>
          <p:cNvSpPr/>
          <p:nvPr userDrawn="1"/>
        </p:nvSpPr>
        <p:spPr>
          <a:xfrm>
            <a:off x="0" y="1"/>
            <a:ext cx="9367483" cy="954157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1315ECE7-48C7-93C9-9C5C-2B4EE37DE9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0319" y="221981"/>
            <a:ext cx="1605702" cy="50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2104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4000" y="1122480"/>
            <a:ext cx="9143520" cy="1106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4000" y="1122480"/>
            <a:ext cx="914352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8" name="Picture 77"/>
          <p:cNvPicPr/>
          <p:nvPr/>
        </p:nvPicPr>
        <p:blipFill>
          <a:blip r:embed="rId2"/>
          <a:stretch>
            <a:fillRect/>
          </a:stretch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  <p:pic>
        <p:nvPicPr>
          <p:cNvPr id="79" name="Picture 78"/>
          <p:cNvPicPr/>
          <p:nvPr/>
        </p:nvPicPr>
        <p:blipFill>
          <a:blip r:embed="rId2"/>
          <a:stretch>
            <a:fillRect/>
          </a:stretch>
        </p:blipFill>
        <p:spPr>
          <a:xfrm>
            <a:off x="2772000" y="1604520"/>
            <a:ext cx="664656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>
            <a:extLst>
              <a:ext uri="{FF2B5EF4-FFF2-40B4-BE49-F238E27FC236}">
                <a16:creationId xmlns:a16="http://schemas.microsoft.com/office/drawing/2014/main" id="{6325238E-4C82-6FD8-DE4D-9B57A9661C91}"/>
              </a:ext>
            </a:extLst>
          </p:cNvPr>
          <p:cNvSpPr/>
          <p:nvPr userDrawn="1"/>
        </p:nvSpPr>
        <p:spPr>
          <a:xfrm>
            <a:off x="9949555" y="10262"/>
            <a:ext cx="2225698" cy="845145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highlight>
                <a:srgbClr val="35F0CC"/>
              </a:highlight>
            </a:endParaRP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DBD5C045-FF15-0462-C8E0-D63B82BDB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83280" y="179978"/>
            <a:ext cx="1391352" cy="505710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7DBC07A3-881A-BA3D-63D0-2130CC698B67}"/>
              </a:ext>
            </a:extLst>
          </p:cNvPr>
          <p:cNvSpPr/>
          <p:nvPr userDrawn="1"/>
        </p:nvSpPr>
        <p:spPr>
          <a:xfrm>
            <a:off x="0" y="2"/>
            <a:ext cx="9939503" cy="845145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1"/>
          <p:cNvSpPr/>
          <p:nvPr/>
        </p:nvSpPr>
        <p:spPr>
          <a:xfrm>
            <a:off x="325920" y="6351480"/>
            <a:ext cx="11484960" cy="0"/>
          </a:xfrm>
          <a:prstGeom prst="line">
            <a:avLst/>
          </a:prstGeom>
          <a:ln w="15120">
            <a:solidFill>
              <a:srgbClr val="2D4B9B"/>
            </a:solidFill>
            <a:rou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0" name="Line 2"/>
          <p:cNvSpPr/>
          <p:nvPr/>
        </p:nvSpPr>
        <p:spPr>
          <a:xfrm>
            <a:off x="325920" y="903240"/>
            <a:ext cx="11531520" cy="0"/>
          </a:xfrm>
          <a:prstGeom prst="line">
            <a:avLst/>
          </a:prstGeom>
          <a:ln w="25560">
            <a:solidFill>
              <a:srgbClr val="2D4B9B"/>
            </a:solidFill>
            <a:round/>
          </a:ln>
        </p:spPr>
        <p:txBody>
          <a:bodyPr/>
          <a:lstStyle/>
          <a:p>
            <a:endParaRPr lang="en-US" sz="1800"/>
          </a:p>
        </p:txBody>
      </p:sp>
      <p:pic>
        <p:nvPicPr>
          <p:cNvPr id="41" name="Picture 1"/>
          <p:cNvPicPr/>
          <p:nvPr/>
        </p:nvPicPr>
        <p:blipFill>
          <a:blip r:embed="rId14"/>
          <a:stretch>
            <a:fillRect/>
          </a:stretch>
        </p:blipFill>
        <p:spPr>
          <a:xfrm>
            <a:off x="-48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42" name="PlaceHolder 3"/>
          <p:cNvSpPr>
            <a:spLocks noGrp="1"/>
          </p:cNvSpPr>
          <p:nvPr>
            <p:ph type="title"/>
          </p:nvPr>
        </p:nvSpPr>
        <p:spPr>
          <a:xfrm>
            <a:off x="527040" y="1197000"/>
            <a:ext cx="11137440" cy="4312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r>
              <a:rPr lang="de-DE" sz="2400" b="1">
                <a:solidFill>
                  <a:srgbClr val="2D4B9B"/>
                </a:solidFill>
                <a:latin typeface="Arial"/>
              </a:rPr>
              <a:t>Click to edit the title text formatTitelmasterformat durch Klicken bearbeiten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527040" y="1839960"/>
            <a:ext cx="11137440" cy="43174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de-DE">
                <a:solidFill>
                  <a:srgbClr val="000000"/>
                </a:solidFill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de-DE">
                <a:solidFill>
                  <a:srgbClr val="000000"/>
                </a:solidFill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de-DE">
                <a:solidFill>
                  <a:srgbClr val="000000"/>
                </a:solidFill>
                <a:latin typeface="Arial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SzPct val="95000"/>
              <a:buFont typeface="Wingdings" charset="2"/>
              <a:buChar char=""/>
            </a:pPr>
            <a:r>
              <a:rPr lang="de-DE">
                <a:solidFill>
                  <a:srgbClr val="000000"/>
                </a:solidFill>
                <a:latin typeface="Arial"/>
              </a:rPr>
              <a:t>Seventh Outline LevelTextmasterformat bearbeiten</a:t>
            </a:r>
            <a:endParaRPr/>
          </a:p>
          <a:p>
            <a:pPr lvl="1">
              <a:lnSpc>
                <a:spcPct val="100000"/>
              </a:lnSpc>
              <a:buSzPct val="95000"/>
              <a:buFont typeface="Wingdings" charset="2"/>
              <a:buChar char=""/>
            </a:pPr>
            <a:r>
              <a:rPr lang="de-DE">
                <a:solidFill>
                  <a:srgbClr val="000000"/>
                </a:solidFill>
                <a:latin typeface="Arial"/>
              </a:rPr>
              <a:t>Zweite Ebene</a:t>
            </a:r>
            <a:endParaRPr/>
          </a:p>
          <a:p>
            <a:pPr lvl="2">
              <a:lnSpc>
                <a:spcPct val="100000"/>
              </a:lnSpc>
              <a:buSzPct val="95000"/>
              <a:buFont typeface="Wingdings" charset="2"/>
              <a:buChar char=""/>
            </a:pPr>
            <a:r>
              <a:rPr lang="de-DE">
                <a:solidFill>
                  <a:srgbClr val="000000"/>
                </a:solidFill>
                <a:latin typeface="Arial"/>
              </a:rPr>
              <a:t>Dritte Ebene</a:t>
            </a:r>
            <a:endParaRPr/>
          </a:p>
          <a:p>
            <a:pPr lvl="3">
              <a:lnSpc>
                <a:spcPct val="100000"/>
              </a:lnSpc>
              <a:buSzPct val="95000"/>
              <a:buFont typeface="Wingdings" charset="2"/>
              <a:buChar char=""/>
            </a:pPr>
            <a:r>
              <a:rPr lang="de-DE">
                <a:solidFill>
                  <a:srgbClr val="000000"/>
                </a:solidFill>
                <a:latin typeface="Arial"/>
              </a:rPr>
              <a:t>Vierte Ebene</a:t>
            </a:r>
            <a:endParaRPr/>
          </a:p>
          <a:p>
            <a:pPr lvl="4">
              <a:lnSpc>
                <a:spcPct val="100000"/>
              </a:lnSpc>
              <a:buSzPct val="95000"/>
              <a:buFont typeface="Wingdings" charset="2"/>
              <a:buChar char=""/>
            </a:pPr>
            <a:r>
              <a:rPr lang="de-DE">
                <a:solidFill>
                  <a:srgbClr val="000000"/>
                </a:solidFill>
                <a:latin typeface="Arial"/>
              </a:rPr>
              <a:t>Fünfte Ebene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ftr"/>
          </p:nvPr>
        </p:nvSpPr>
        <p:spPr>
          <a:xfrm>
            <a:off x="6096000" y="6381720"/>
            <a:ext cx="4946400" cy="2156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>
                <a:solidFill>
                  <a:srgbClr val="000000"/>
                </a:solidFill>
                <a:latin typeface="Arial"/>
              </a:rPr>
              <a:t>Detlev Majewski, DWD, Abt. FE1 – 09/2013</a:t>
            </a:r>
            <a:endParaRPr/>
          </a:p>
        </p:txBody>
      </p:sp>
      <p:sp>
        <p:nvSpPr>
          <p:cNvPr id="45" name="PlaceHolder 6"/>
          <p:cNvSpPr>
            <a:spLocks noGrp="1"/>
          </p:cNvSpPr>
          <p:nvPr>
            <p:ph type="sldNum"/>
          </p:nvPr>
        </p:nvSpPr>
        <p:spPr>
          <a:xfrm>
            <a:off x="11044800" y="6381720"/>
            <a:ext cx="619680" cy="2156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0A802299-4E5A-4F31-9956-DE07088F448A}" type="slidenum">
              <a:rPr lang="pl-PL" sz="1400">
                <a:solidFill>
                  <a:srgbClr val="000000"/>
                </a:solidFill>
                <a:latin typeface="Arial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5.png"/><Relationship Id="rId5" Type="http://schemas.openxmlformats.org/officeDocument/2006/relationships/tags" Target="../tags/tag5.xml"/><Relationship Id="rId10" Type="http://schemas.openxmlformats.org/officeDocument/2006/relationships/image" Target="../media/image34.sv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37.png"/><Relationship Id="rId18" Type="http://schemas.openxmlformats.org/officeDocument/2006/relationships/image" Target="../media/image38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34.png"/><Relationship Id="rId17" Type="http://schemas.openxmlformats.org/officeDocument/2006/relationships/tags" Target="../tags/tag15.xml"/><Relationship Id="rId2" Type="http://schemas.openxmlformats.org/officeDocument/2006/relationships/tags" Target="../tags/tag10.xml"/><Relationship Id="rId16" Type="http://schemas.openxmlformats.org/officeDocument/2006/relationships/image" Target="../media/image370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1.xml"/><Relationship Id="rId5" Type="http://schemas.openxmlformats.org/officeDocument/2006/relationships/tags" Target="../tags/tag13.xml"/><Relationship Id="rId15" Type="http://schemas.openxmlformats.org/officeDocument/2006/relationships/tags" Target="../tags/tag14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3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tags" Target="../tags/tag18.xml"/><Relationship Id="rId16" Type="http://schemas.openxmlformats.org/officeDocument/2006/relationships/image" Target="../media/image50.png"/><Relationship Id="rId1" Type="http://schemas.openxmlformats.org/officeDocument/2006/relationships/tags" Target="../tags/tag1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500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0.png"/><Relationship Id="rId11" Type="http://schemas.openxmlformats.org/officeDocument/2006/relationships/image" Target="../media/image56.png"/><Relationship Id="rId10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fala, rozmycie&#10;&#10;Opis wygenerowany automatycznie">
            <a:extLst>
              <a:ext uri="{FF2B5EF4-FFF2-40B4-BE49-F238E27FC236}">
                <a16:creationId xmlns:a16="http://schemas.microsoft.com/office/drawing/2014/main" id="{B90F847C-24D1-7A49-B0DC-BA2231C40C3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204000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CEB167A-8AAB-7A43-A763-576847E30F30}"/>
              </a:ext>
            </a:extLst>
          </p:cNvPr>
          <p:cNvSpPr/>
          <p:nvPr/>
        </p:nvSpPr>
        <p:spPr>
          <a:xfrm>
            <a:off x="6637682" y="4787918"/>
            <a:ext cx="5566318" cy="1726623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>
              <a:highlight>
                <a:srgbClr val="35F0CC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9041C1-2D2D-5F48-8EC5-9F7BB815E4EE}"/>
              </a:ext>
            </a:extLst>
          </p:cNvPr>
          <p:cNvSpPr/>
          <p:nvPr/>
        </p:nvSpPr>
        <p:spPr>
          <a:xfrm>
            <a:off x="1" y="4787917"/>
            <a:ext cx="6970644" cy="1726623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EA08DA9-D6BD-EC42-A99C-7DCB679C0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6" y="4997838"/>
            <a:ext cx="6646380" cy="1362598"/>
          </a:xfrm>
        </p:spPr>
        <p:txBody>
          <a:bodyPr anchor="ctr">
            <a:noAutofit/>
          </a:bodyPr>
          <a:lstStyle/>
          <a:p>
            <a:pPr algn="l"/>
            <a:r>
              <a:rPr lang="pl-PL" sz="2000" b="1" dirty="0">
                <a:solidFill>
                  <a:schemeClr val="bg1"/>
                </a:solidFill>
                <a:latin typeface="+mn-lt"/>
                <a:cs typeface="Calibri"/>
              </a:rPr>
              <a:t>Andrzej Mazur (on </a:t>
            </a:r>
            <a:r>
              <a:rPr lang="pl-PL" sz="2000" b="1" dirty="0" err="1">
                <a:solidFill>
                  <a:schemeClr val="bg1"/>
                </a:solidFill>
                <a:latin typeface="+mn-lt"/>
                <a:cs typeface="Calibri"/>
              </a:rPr>
              <a:t>behalf</a:t>
            </a:r>
            <a:r>
              <a:rPr lang="pl-PL" sz="2000" b="1" dirty="0">
                <a:solidFill>
                  <a:schemeClr val="bg1"/>
                </a:solidFill>
                <a:latin typeface="+mn-lt"/>
                <a:cs typeface="Calibri"/>
              </a:rPr>
              <a:t> of Andrzej Wyszogrodzki)</a:t>
            </a:r>
            <a:br>
              <a:rPr lang="pl-PL" sz="2000" b="1" dirty="0">
                <a:solidFill>
                  <a:schemeClr val="bg1"/>
                </a:solidFill>
                <a:latin typeface="+mn-lt"/>
                <a:cs typeface="Calibri"/>
              </a:rPr>
            </a:br>
            <a:r>
              <a:rPr lang="pl-PL" sz="2000" b="1" dirty="0">
                <a:solidFill>
                  <a:schemeClr val="bg1"/>
                </a:solidFill>
                <a:latin typeface="+mn-lt"/>
                <a:cs typeface="Calibri"/>
              </a:rPr>
              <a:t>COSMO General Meeting 2026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2E4D46C5-0F67-4575-B06F-CA24D8E79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7865" y="5128066"/>
            <a:ext cx="2967837" cy="104632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AE0A8E0-EB44-8BAE-DE22-4B24B248A564}"/>
              </a:ext>
            </a:extLst>
          </p:cNvPr>
          <p:cNvSpPr txBox="1"/>
          <p:nvPr/>
        </p:nvSpPr>
        <p:spPr>
          <a:xfrm>
            <a:off x="3895031" y="1310907"/>
            <a:ext cx="55404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3600" dirty="0">
                <a:solidFill>
                  <a:schemeClr val="bg1"/>
                </a:solidFill>
              </a:rPr>
              <a:t>NWP/HPC</a:t>
            </a:r>
            <a:r>
              <a:rPr lang="pl-PL" sz="3600" dirty="0">
                <a:solidFill>
                  <a:schemeClr val="bg1"/>
                </a:solidFill>
              </a:rPr>
              <a:t> @ IMGW-PIB</a:t>
            </a:r>
            <a:r>
              <a:rPr lang="en-GB" sz="3600" dirty="0">
                <a:solidFill>
                  <a:schemeClr val="bg1"/>
                </a:solidFill>
              </a:rPr>
              <a:t> </a:t>
            </a:r>
            <a:endParaRPr lang="pl-PL" sz="3600" dirty="0">
              <a:solidFill>
                <a:schemeClr val="bg1"/>
              </a:solidFill>
            </a:endParaRPr>
          </a:p>
          <a:p>
            <a:pPr algn="ctr" rtl="0"/>
            <a:r>
              <a:rPr lang="en-GB" sz="3600" dirty="0">
                <a:solidFill>
                  <a:schemeClr val="bg1"/>
                </a:solidFill>
              </a:rPr>
              <a:t>status and plans</a:t>
            </a:r>
            <a:endParaRPr lang="de-D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66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3"/>
          <p:cNvSpPr/>
          <p:nvPr/>
        </p:nvSpPr>
        <p:spPr>
          <a:xfrm>
            <a:off x="24699" y="2008940"/>
            <a:ext cx="10318377" cy="483945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b="1" i="1" dirty="0">
                <a:solidFill>
                  <a:srgbClr val="000000"/>
                </a:solidFill>
                <a:latin typeface="Arial"/>
              </a:rPr>
              <a:t>2 IMGW-PIB </a:t>
            </a:r>
            <a:r>
              <a:rPr lang="pl-PL" b="1" i="1" dirty="0" err="1">
                <a:solidFill>
                  <a:srgbClr val="000000"/>
                </a:solidFill>
                <a:latin typeface="Arial"/>
              </a:rPr>
              <a:t>locations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: </a:t>
            </a:r>
          </a:p>
          <a:p>
            <a:pPr>
              <a:lnSpc>
                <a:spcPct val="100000"/>
              </a:lnSpc>
            </a:pPr>
            <a:endParaRPr lang="pl-PL" i="1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b="1" i="1" dirty="0" err="1">
                <a:solidFill>
                  <a:srgbClr val="0070C0"/>
                </a:solidFill>
                <a:latin typeface="Arial"/>
              </a:rPr>
              <a:t>Warsaw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1Pf CPU 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(Dell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PowerEdge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R660 / Intel® Xeon® Platinum 8480+ 2.0G)</a:t>
            </a: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	     180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x 2 CPU x 56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cores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=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20160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cores</a:t>
            </a:r>
            <a:r>
              <a:rPr lang="pl-PL" b="1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512GB RAM/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</a:t>
            </a: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b="1" i="1" dirty="0" err="1">
                <a:solidFill>
                  <a:srgbClr val="0070C0"/>
                </a:solidFill>
                <a:latin typeface="Arial"/>
              </a:rPr>
              <a:t>Krakow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0.75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Pf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 GPU 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(3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of Dell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PowerEdge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XE9680)</a:t>
            </a: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	  3 x 2 x Intel® Xeon® Platinum 8468 2.1G, x 48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cores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=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288 CPU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corers</a:t>
            </a:r>
            <a:endParaRPr lang="pl-PL" b="1" i="1" dirty="0">
              <a:solidFill>
                <a:srgbClr val="000000"/>
              </a:solidFill>
              <a:highlight>
                <a:srgbClr val="FFFF00"/>
              </a:highlight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	  3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x 8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cards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NVIDIA HGX H100 8-GPU =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24 GPU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cards</a:t>
            </a:r>
            <a:endParaRPr lang="pl-PL" b="1" i="1" dirty="0">
              <a:solidFill>
                <a:srgbClr val="000000"/>
              </a:solidFill>
              <a:highlight>
                <a:srgbClr val="FFFF00"/>
              </a:highlight>
              <a:latin typeface="Arial"/>
            </a:endParaRPr>
          </a:p>
          <a:p>
            <a:r>
              <a:rPr lang="pl-PL" i="1" dirty="0">
                <a:solidFill>
                  <a:srgbClr val="000000"/>
                </a:solidFill>
                <a:latin typeface="Arial"/>
              </a:rPr>
              <a:t>                 1024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Gb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RAM/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</a:t>
            </a: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                 </a:t>
            </a: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	  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0.25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Pf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 CPU 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(Dell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PowerEdge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R660 , Intel Xeon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Platinium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8480+ 2.0G)</a:t>
            </a: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                 45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x 2 CPU x 56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cores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= </a:t>
            </a:r>
            <a:r>
              <a:rPr lang="pl-PL" b="1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5040 </a:t>
            </a:r>
            <a:r>
              <a:rPr lang="pl-PL" b="1" i="1" dirty="0" err="1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cores</a:t>
            </a:r>
            <a:r>
              <a:rPr lang="pl-PL" b="1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512GB RAM/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node</a:t>
            </a:r>
            <a:endParaRPr lang="pl-PL" b="1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b="1" i="1" dirty="0">
                <a:solidFill>
                  <a:srgbClr val="000000"/>
                </a:solidFill>
                <a:latin typeface="Arial"/>
              </a:rPr>
              <a:t>Storage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: </a:t>
            </a:r>
            <a:r>
              <a:rPr lang="pl-PL" i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2x 4 PB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datastore</a:t>
            </a: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b="1" i="1" dirty="0">
                <a:solidFill>
                  <a:srgbClr val="000000"/>
                </a:solidFill>
                <a:latin typeface="Arial"/>
              </a:rPr>
              <a:t>GPU </a:t>
            </a:r>
            <a:r>
              <a:rPr lang="pl-PL" b="1" i="1" dirty="0" err="1">
                <a:solidFill>
                  <a:srgbClr val="000000"/>
                </a:solidFill>
                <a:latin typeface="Arial"/>
              </a:rPr>
              <a:t>possible</a:t>
            </a:r>
            <a:r>
              <a:rPr lang="pl-PL" b="1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pl-PL" b="1" i="1" dirty="0" err="1">
                <a:solidFill>
                  <a:srgbClr val="000000"/>
                </a:solidFill>
                <a:latin typeface="Arial"/>
              </a:rPr>
              <a:t>applications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: COSMO/ICON, hydro 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models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			    ALADIN/</a:t>
            </a:r>
            <a:r>
              <a:rPr lang="pl-PL" i="1" dirty="0" err="1">
                <a:solidFill>
                  <a:srgbClr val="000000"/>
                </a:solidFill>
                <a:latin typeface="Arial"/>
              </a:rPr>
              <a:t>Destination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Earth </a:t>
            </a:r>
            <a:endParaRPr dirty="0"/>
          </a:p>
          <a:p>
            <a:pPr>
              <a:lnSpc>
                <a:spcPct val="100000"/>
              </a:lnSpc>
            </a:pPr>
            <a:endParaRPr lang="pl-PL" i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i="1" dirty="0">
                <a:solidFill>
                  <a:srgbClr val="000000"/>
                </a:solidFill>
                <a:latin typeface="Arial"/>
              </a:rPr>
              <a:t>    </a:t>
            </a:r>
            <a:endParaRPr dirty="0"/>
          </a:p>
        </p:txBody>
      </p:sp>
      <p:pic>
        <p:nvPicPr>
          <p:cNvPr id="15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8515038" y="908226"/>
            <a:ext cx="3000373" cy="1372750"/>
          </a:xfrm>
          <a:prstGeom prst="rect">
            <a:avLst/>
          </a:prstGeom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FB5A2E2-B61E-5CB6-381F-FD86312806AC}"/>
              </a:ext>
            </a:extLst>
          </p:cNvPr>
          <p:cNvSpPr txBox="1"/>
          <p:nvPr/>
        </p:nvSpPr>
        <p:spPr>
          <a:xfrm>
            <a:off x="40192" y="1055066"/>
            <a:ext cx="8337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  <a:latin typeface="Arial"/>
              </a:rPr>
              <a:t>World Bank PODPOW project (10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+</a:t>
            </a:r>
            <a:r>
              <a:rPr lang="en-US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Arial"/>
              </a:rPr>
              <a:t>mln</a:t>
            </a:r>
            <a:r>
              <a:rPr lang="en-US" i="1" dirty="0">
                <a:solidFill>
                  <a:srgbClr val="000000"/>
                </a:solidFill>
                <a:latin typeface="Arial"/>
              </a:rPr>
              <a:t> EURO)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 run from </a:t>
            </a:r>
            <a:r>
              <a:rPr lang="en-US" i="1" dirty="0">
                <a:solidFill>
                  <a:srgbClr val="000000"/>
                </a:solidFill>
                <a:latin typeface="Arial"/>
              </a:rPr>
              <a:t>202</a:t>
            </a:r>
            <a:r>
              <a:rPr lang="pl-PL" i="1" dirty="0">
                <a:solidFill>
                  <a:srgbClr val="000000"/>
                </a:solidFill>
                <a:latin typeface="Arial"/>
              </a:rPr>
              <a:t>5+</a:t>
            </a:r>
            <a:r>
              <a:rPr lang="en-US" i="1" dirty="0">
                <a:solidFill>
                  <a:srgbClr val="000000"/>
                </a:solidFill>
                <a:latin typeface="Arial"/>
              </a:rPr>
              <a:t> </a:t>
            </a: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7771E78-D3A9-AAE1-F021-DF072FDE553D}"/>
              </a:ext>
            </a:extLst>
          </p:cNvPr>
          <p:cNvSpPr txBox="1">
            <a:spLocks/>
          </p:cNvSpPr>
          <p:nvPr/>
        </p:nvSpPr>
        <p:spPr>
          <a:xfrm>
            <a:off x="1812237" y="209921"/>
            <a:ext cx="4930199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HPC for 2025+</a:t>
            </a:r>
            <a:endParaRPr lang="pl-PL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701AF240-A8FA-7BC5-5630-0F2D4AD3B6FF}"/>
              </a:ext>
            </a:extLst>
          </p:cNvPr>
          <p:cNvSpPr txBox="1">
            <a:spLocks/>
          </p:cNvSpPr>
          <p:nvPr/>
        </p:nvSpPr>
        <p:spPr>
          <a:xfrm>
            <a:off x="1812236" y="24989"/>
            <a:ext cx="6761493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NWP </a:t>
            </a:r>
            <a:r>
              <a:rPr lang="pl-PL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</a:t>
            </a:r>
            <a:r>
              <a:rPr lang="pl-PL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deterministic</a:t>
            </a:r>
            <a:r>
              <a:rPr lang="pl-PL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pl-P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11">
            <a:extLst>
              <a:ext uri="{FF2B5EF4-FFF2-40B4-BE49-F238E27FC236}">
                <a16:creationId xmlns:a16="http://schemas.microsoft.com/office/drawing/2014/main" id="{ADB746F6-66AA-B0EF-18B8-A26056802E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" y="555780"/>
            <a:ext cx="2945103" cy="2628000"/>
          </a:xfrm>
          <a:prstGeom prst="rect">
            <a:avLst/>
          </a:prstGeom>
        </p:spPr>
      </p:pic>
      <p:sp>
        <p:nvSpPr>
          <p:cNvPr id="24" name="Rectangle 6">
            <a:extLst>
              <a:ext uri="{FF2B5EF4-FFF2-40B4-BE49-F238E27FC236}">
                <a16:creationId xmlns:a16="http://schemas.microsoft.com/office/drawing/2014/main" id="{F6B9AE4F-B195-9B08-66A0-D17726C6D875}"/>
              </a:ext>
            </a:extLst>
          </p:cNvPr>
          <p:cNvSpPr/>
          <p:nvPr/>
        </p:nvSpPr>
        <p:spPr>
          <a:xfrm>
            <a:off x="400074" y="746119"/>
            <a:ext cx="2040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TE227A178o00"/>
              </a:rPr>
              <a:t>COSMO 14k0</a:t>
            </a:r>
            <a:endParaRPr lang="pl-PL" sz="2000" dirty="0"/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83FF14B9-B2C9-FDC6-56D8-518F3F4E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000" y="559202"/>
            <a:ext cx="3392510" cy="2628000"/>
          </a:xfrm>
          <a:prstGeom prst="rect">
            <a:avLst/>
          </a:prstGeom>
        </p:spPr>
      </p:pic>
      <p:sp>
        <p:nvSpPr>
          <p:cNvPr id="27" name="Rectangle 6">
            <a:extLst>
              <a:ext uri="{FF2B5EF4-FFF2-40B4-BE49-F238E27FC236}">
                <a16:creationId xmlns:a16="http://schemas.microsoft.com/office/drawing/2014/main" id="{3B43C6EA-5CD9-B459-FEDD-7A502CB7067B}"/>
              </a:ext>
            </a:extLst>
          </p:cNvPr>
          <p:cNvSpPr/>
          <p:nvPr/>
        </p:nvSpPr>
        <p:spPr>
          <a:xfrm>
            <a:off x="3454112" y="678816"/>
            <a:ext cx="2040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TE227A178o00"/>
              </a:rPr>
              <a:t>COSMO 7k0</a:t>
            </a:r>
            <a:endParaRPr lang="pl-PL" sz="2000" dirty="0"/>
          </a:p>
        </p:txBody>
      </p:sp>
      <p:pic>
        <p:nvPicPr>
          <p:cNvPr id="29" name="Picture 12">
            <a:extLst>
              <a:ext uri="{FF2B5EF4-FFF2-40B4-BE49-F238E27FC236}">
                <a16:creationId xmlns:a16="http://schemas.microsoft.com/office/drawing/2014/main" id="{FDE4CF63-428C-31B8-5F94-D7E242F87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00" y="536927"/>
            <a:ext cx="2808766" cy="2628000"/>
          </a:xfrm>
          <a:prstGeom prst="rect">
            <a:avLst/>
          </a:prstGeom>
        </p:spPr>
      </p:pic>
      <p:sp>
        <p:nvSpPr>
          <p:cNvPr id="30" name="Rectangle 6">
            <a:extLst>
              <a:ext uri="{FF2B5EF4-FFF2-40B4-BE49-F238E27FC236}">
                <a16:creationId xmlns:a16="http://schemas.microsoft.com/office/drawing/2014/main" id="{EBE419F5-910D-B625-8EA1-0C453FD2688A}"/>
              </a:ext>
            </a:extLst>
          </p:cNvPr>
          <p:cNvSpPr/>
          <p:nvPr/>
        </p:nvSpPr>
        <p:spPr>
          <a:xfrm>
            <a:off x="6982958" y="727389"/>
            <a:ext cx="18072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TE227A178o00"/>
              </a:rPr>
              <a:t>COSMO 2k8</a:t>
            </a:r>
            <a:endParaRPr lang="pl-PL" sz="2000" dirty="0"/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C0C2C454-29D6-B66D-E350-2D5239910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9" y="536927"/>
            <a:ext cx="2998683" cy="2628000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33" name="Rectangle 6">
            <a:extLst>
              <a:ext uri="{FF2B5EF4-FFF2-40B4-BE49-F238E27FC236}">
                <a16:creationId xmlns:a16="http://schemas.microsoft.com/office/drawing/2014/main" id="{04D90892-6251-2667-8097-FA6ED9F152E1}"/>
              </a:ext>
            </a:extLst>
          </p:cNvPr>
          <p:cNvSpPr/>
          <p:nvPr/>
        </p:nvSpPr>
        <p:spPr>
          <a:xfrm>
            <a:off x="9753346" y="822652"/>
            <a:ext cx="1708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TE227A178o00"/>
              </a:rPr>
              <a:t>ICON-LAM 2k5</a:t>
            </a:r>
            <a:endParaRPr lang="pl-PL" sz="2000" dirty="0"/>
          </a:p>
        </p:txBody>
      </p:sp>
      <p:graphicFrame>
        <p:nvGraphicFramePr>
          <p:cNvPr id="34" name="Tabela 33">
            <a:extLst>
              <a:ext uri="{FF2B5EF4-FFF2-40B4-BE49-F238E27FC236}">
                <a16:creationId xmlns:a16="http://schemas.microsoft.com/office/drawing/2014/main" id="{463DF95A-3B60-31FD-10E3-C19DD02F8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436066"/>
              </p:ext>
            </p:extLst>
          </p:nvPr>
        </p:nvGraphicFramePr>
        <p:xfrm>
          <a:off x="1899" y="3173195"/>
          <a:ext cx="6131773" cy="213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079">
                  <a:extLst>
                    <a:ext uri="{9D8B030D-6E8A-4147-A177-3AD203B41FA5}">
                      <a16:colId xmlns:a16="http://schemas.microsoft.com/office/drawing/2014/main" val="445669061"/>
                    </a:ext>
                  </a:extLst>
                </a:gridCol>
                <a:gridCol w="1027415">
                  <a:extLst>
                    <a:ext uri="{9D8B030D-6E8A-4147-A177-3AD203B41FA5}">
                      <a16:colId xmlns:a16="http://schemas.microsoft.com/office/drawing/2014/main" val="855260130"/>
                    </a:ext>
                  </a:extLst>
                </a:gridCol>
                <a:gridCol w="1037690">
                  <a:extLst>
                    <a:ext uri="{9D8B030D-6E8A-4147-A177-3AD203B41FA5}">
                      <a16:colId xmlns:a16="http://schemas.microsoft.com/office/drawing/2014/main" val="3948958313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3152275665"/>
                    </a:ext>
                  </a:extLst>
                </a:gridCol>
                <a:gridCol w="1047964">
                  <a:extLst>
                    <a:ext uri="{9D8B030D-6E8A-4147-A177-3AD203B41FA5}">
                      <a16:colId xmlns:a16="http://schemas.microsoft.com/office/drawing/2014/main" val="1725387183"/>
                    </a:ext>
                  </a:extLst>
                </a:gridCol>
              </a:tblGrid>
              <a:tr h="457661">
                <a:tc>
                  <a:txBody>
                    <a:bodyPr/>
                    <a:lstStyle/>
                    <a:p>
                      <a:r>
                        <a:rPr lang="pl-PL" sz="1200" dirty="0"/>
                        <a:t>Model</a:t>
                      </a:r>
                    </a:p>
                    <a:p>
                      <a:r>
                        <a:rPr lang="pl-PL" sz="1200" dirty="0"/>
                        <a:t>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COSMO14k</a:t>
                      </a:r>
                    </a:p>
                    <a:p>
                      <a:r>
                        <a:rPr lang="pl-PL" sz="1200" dirty="0"/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COSMO 7k</a:t>
                      </a:r>
                    </a:p>
                    <a:p>
                      <a:r>
                        <a:rPr lang="pl-PL" sz="1200" dirty="0"/>
                        <a:t>V 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COSMO  2k8</a:t>
                      </a:r>
                    </a:p>
                    <a:p>
                      <a:r>
                        <a:rPr lang="pl-PL" sz="1200" dirty="0"/>
                        <a:t>V 6.01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ICON-LAM</a:t>
                      </a:r>
                    </a:p>
                    <a:p>
                      <a:r>
                        <a:rPr lang="pl-PL" sz="1200" dirty="0"/>
                        <a:t>(2024.03)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6230"/>
                  </a:ext>
                </a:extLst>
              </a:tr>
              <a:tr h="307898">
                <a:tc>
                  <a:txBody>
                    <a:bodyPr/>
                    <a:lstStyle/>
                    <a:p>
                      <a:r>
                        <a:rPr lang="pl-PL" sz="1200" dirty="0" err="1"/>
                        <a:t>Grid</a:t>
                      </a:r>
                      <a:r>
                        <a:rPr lang="pl-PL" sz="1200" dirty="0"/>
                        <a:t> </a:t>
                      </a:r>
                      <a:r>
                        <a:rPr lang="pl-PL" sz="1200" dirty="0" err="1"/>
                        <a:t>spacing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14km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7km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2.8km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R2B10,2.5k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90239"/>
                  </a:ext>
                </a:extLst>
              </a:tr>
              <a:tr h="274597">
                <a:tc>
                  <a:txBody>
                    <a:bodyPr/>
                    <a:lstStyle/>
                    <a:p>
                      <a:r>
                        <a:rPr lang="pl-PL" sz="1200" dirty="0" err="1"/>
                        <a:t>Grid</a:t>
                      </a:r>
                      <a:r>
                        <a:rPr lang="pl-PL" sz="1200" dirty="0"/>
                        <a:t> </a:t>
                      </a:r>
                      <a:r>
                        <a:rPr lang="pl-PL" sz="1200" dirty="0" err="1"/>
                        <a:t>size</a:t>
                      </a:r>
                      <a:r>
                        <a:rPr lang="pl-PL" sz="1200" dirty="0"/>
                        <a:t> [</a:t>
                      </a:r>
                      <a:r>
                        <a:rPr lang="pl-PL" sz="1200" dirty="0" err="1"/>
                        <a:t>NxMxL</a:t>
                      </a:r>
                      <a:r>
                        <a:rPr lang="pl-PL" sz="12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415x445x51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380x405 x 41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294638 x 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09443"/>
                  </a:ext>
                </a:extLst>
              </a:tr>
              <a:tr h="274597">
                <a:tc>
                  <a:txBody>
                    <a:bodyPr/>
                    <a:lstStyle/>
                    <a:p>
                      <a:r>
                        <a:rPr lang="pl-PL" sz="1200" dirty="0"/>
                        <a:t>Integration </a:t>
                      </a:r>
                      <a:r>
                        <a:rPr lang="pl-PL" sz="1200" dirty="0" err="1"/>
                        <a:t>time</a:t>
                      </a:r>
                      <a:r>
                        <a:rPr lang="pl-PL" sz="1200" dirty="0"/>
                        <a:t>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55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75350"/>
                  </a:ext>
                </a:extLst>
              </a:tr>
              <a:tr h="2745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err="1"/>
                        <a:t>Forecast</a:t>
                      </a:r>
                      <a:r>
                        <a:rPr lang="pl-PL" sz="1200" dirty="0"/>
                        <a:t> </a:t>
                      </a:r>
                      <a:r>
                        <a:rPr lang="pl-PL" sz="1200" dirty="0" err="1"/>
                        <a:t>length</a:t>
                      </a:r>
                      <a:r>
                        <a:rPr lang="pl-PL" sz="1200" dirty="0"/>
                        <a:t> [</a:t>
                      </a:r>
                      <a:r>
                        <a:rPr lang="pl-PL" sz="1200" dirty="0" err="1"/>
                        <a:t>hours</a:t>
                      </a:r>
                      <a:r>
                        <a:rPr lang="pl-PL" sz="12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15967"/>
                  </a:ext>
                </a:extLst>
              </a:tr>
              <a:tr h="2745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err="1"/>
                        <a:t>Forcst</a:t>
                      </a:r>
                      <a:r>
                        <a:rPr lang="pl-PL" sz="1200" dirty="0"/>
                        <a:t> </a:t>
                      </a:r>
                      <a:r>
                        <a:rPr lang="pl-PL" sz="1200" dirty="0" err="1"/>
                        <a:t>time</a:t>
                      </a:r>
                      <a:r>
                        <a:rPr lang="pl-PL" sz="1200" dirty="0"/>
                        <a:t> start [UTC]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00,06,12,18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00,06,12,18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00,06,12,18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00,06,12,18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36137"/>
                  </a:ext>
                </a:extLst>
              </a:tr>
              <a:tr h="27459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IC/BC / update </a:t>
                      </a:r>
                      <a:r>
                        <a:rPr lang="pl-PL" sz="1200" dirty="0" err="1"/>
                        <a:t>time</a:t>
                      </a:r>
                      <a:r>
                        <a:rPr lang="pl-PL" sz="1200" dirty="0"/>
                        <a:t> [h]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ICON / 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ICON / 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COSMO7k0/1h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ICON / 3h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186034"/>
                  </a:ext>
                </a:extLst>
              </a:tr>
            </a:tbl>
          </a:graphicData>
        </a:graphic>
      </p:graphicFrame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560C6ED2-A81F-F864-EE7C-A4AFFDD41F6E}"/>
              </a:ext>
            </a:extLst>
          </p:cNvPr>
          <p:cNvSpPr txBox="1">
            <a:spLocks/>
          </p:cNvSpPr>
          <p:nvPr/>
        </p:nvSpPr>
        <p:spPr>
          <a:xfrm>
            <a:off x="9143999" y="3180194"/>
            <a:ext cx="2998683" cy="1643616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R2B10, ~2.5km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14 x 14 </a:t>
            </a:r>
            <a:r>
              <a:rPr lang="pl-PL" sz="1600" dirty="0" err="1">
                <a:ea typeface="+mn-lt"/>
                <a:cs typeface="+mn-lt"/>
              </a:rPr>
              <a:t>deg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domain</a:t>
            </a:r>
            <a:r>
              <a:rPr lang="pl-PL" sz="1600" dirty="0">
                <a:ea typeface="+mn-lt"/>
                <a:cs typeface="+mn-lt"/>
              </a:rPr>
              <a:t>, 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294636 </a:t>
            </a:r>
            <a:r>
              <a:rPr lang="pl-PL" sz="1600" dirty="0" err="1">
                <a:ea typeface="+mn-lt"/>
                <a:cs typeface="+mn-lt"/>
              </a:rPr>
              <a:t>elements</a:t>
            </a:r>
            <a:endParaRPr lang="pl-PL" sz="1600" dirty="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 err="1">
                <a:ea typeface="+mn-lt"/>
                <a:cs typeface="+mn-lt"/>
              </a:rPr>
              <a:t>rotated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north</a:t>
            </a:r>
            <a:r>
              <a:rPr lang="pl-PL" sz="1600" dirty="0">
                <a:ea typeface="+mn-lt"/>
                <a:cs typeface="+mn-lt"/>
              </a:rPr>
              <a:t> pole: -170,0,0 </a:t>
            </a:r>
            <a:endParaRPr lang="en-US" sz="1600" dirty="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65 </a:t>
            </a:r>
            <a:r>
              <a:rPr lang="pl-PL" sz="1600" dirty="0" err="1">
                <a:ea typeface="+mn-lt"/>
                <a:cs typeface="+mn-lt"/>
              </a:rPr>
              <a:t>levels</a:t>
            </a:r>
            <a:r>
              <a:rPr lang="pl-PL" sz="1600" dirty="0">
                <a:ea typeface="+mn-lt"/>
                <a:cs typeface="+mn-lt"/>
              </a:rPr>
              <a:t>, </a:t>
            </a:r>
            <a:r>
              <a:rPr lang="pl-PL" sz="1600" dirty="0" err="1">
                <a:ea typeface="+mn-lt"/>
                <a:cs typeface="+mn-lt"/>
              </a:rPr>
              <a:t>dt</a:t>
            </a:r>
            <a:r>
              <a:rPr lang="pl-PL" sz="1600" dirty="0">
                <a:ea typeface="+mn-lt"/>
                <a:cs typeface="+mn-lt"/>
              </a:rPr>
              <a:t>=24s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48 </a:t>
            </a:r>
            <a:r>
              <a:rPr lang="pl-PL" sz="1600" dirty="0" err="1">
                <a:ea typeface="+mn-lt"/>
                <a:cs typeface="+mn-lt"/>
              </a:rPr>
              <a:t>hour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forecast</a:t>
            </a:r>
            <a:r>
              <a:rPr lang="pl-PL" sz="1600" dirty="0">
                <a:ea typeface="+mn-lt"/>
                <a:cs typeface="+mn-lt"/>
              </a:rPr>
              <a:t> 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sz="1600" dirty="0">
                <a:ea typeface="+mn-lt"/>
                <a:cs typeface="+mn-lt"/>
              </a:rPr>
              <a:t>4x/</a:t>
            </a:r>
            <a:r>
              <a:rPr lang="pl-PL" sz="1600" dirty="0" err="1">
                <a:ea typeface="+mn-lt"/>
                <a:cs typeface="+mn-lt"/>
              </a:rPr>
              <a:t>day</a:t>
            </a:r>
            <a:r>
              <a:rPr lang="pl-PL" sz="1600" dirty="0">
                <a:ea typeface="+mn-lt"/>
                <a:cs typeface="+mn-lt"/>
              </a:rPr>
              <a:t> (00, 06, 12, 18 UTC)</a:t>
            </a:r>
            <a:endParaRPr lang="en-US" sz="1600" dirty="0">
              <a:ea typeface="+mn-lt"/>
              <a:cs typeface="+mn-lt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96AA54E4-B366-B94F-C9ED-FFD4D47CBEB1}"/>
              </a:ext>
            </a:extLst>
          </p:cNvPr>
          <p:cNvCxnSpPr>
            <a:cxnSpLocks/>
          </p:cNvCxnSpPr>
          <p:nvPr/>
        </p:nvCxnSpPr>
        <p:spPr>
          <a:xfrm flipH="1">
            <a:off x="8502152" y="2436989"/>
            <a:ext cx="1015520" cy="1961747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>
            <a:extLst>
              <a:ext uri="{FF2B5EF4-FFF2-40B4-BE49-F238E27FC236}">
                <a16:creationId xmlns:a16="http://schemas.microsoft.com/office/drawing/2014/main" id="{12C4BDFD-2321-4B97-752C-A1BD38F35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200" y="4421011"/>
            <a:ext cx="2834876" cy="2412000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10E06926-634C-635E-67B6-2BBA483ABFD0}"/>
              </a:ext>
            </a:extLst>
          </p:cNvPr>
          <p:cNvSpPr/>
          <p:nvPr/>
        </p:nvSpPr>
        <p:spPr>
          <a:xfrm>
            <a:off x="8823076" y="5127228"/>
            <a:ext cx="3234988" cy="166199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700" dirty="0" err="1">
                <a:highlight>
                  <a:srgbClr val="FFFF00"/>
                </a:highlight>
                <a:latin typeface="Arial Narrow" panose="020B0606020202030204" pitchFamily="34" charset="0"/>
                <a:ea typeface="+mn-lt"/>
                <a:cs typeface="+mn-lt"/>
              </a:rPr>
              <a:t>Changes</a:t>
            </a:r>
            <a:r>
              <a:rPr lang="pl-PL" sz="1700" dirty="0">
                <a:highlight>
                  <a:srgbClr val="FFFF00"/>
                </a:highlight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highlight>
                  <a:srgbClr val="FFFF00"/>
                </a:highlight>
                <a:latin typeface="Arial Narrow" panose="020B0606020202030204" pitchFamily="34" charset="0"/>
                <a:ea typeface="+mn-lt"/>
                <a:cs typeface="+mn-lt"/>
              </a:rPr>
              <a:t>planned</a:t>
            </a:r>
            <a:endParaRPr lang="pl-PL" sz="1700" dirty="0">
              <a:highlight>
                <a:srgbClr val="FFFF00"/>
              </a:highlight>
              <a:latin typeface="Arial Narrow" panose="020B0606020202030204" pitchFamily="34" charset="0"/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Increase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resolution to ~1km (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it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is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running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,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tho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’ not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operationally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yet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Nested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subdomains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at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hectometric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scale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 (500m and </a:t>
            </a:r>
            <a:r>
              <a:rPr lang="pl-PL" sz="1700" dirty="0" err="1">
                <a:latin typeface="Arial Narrow" panose="020B0606020202030204" pitchFamily="34" charset="0"/>
                <a:ea typeface="+mn-lt"/>
                <a:cs typeface="+mn-lt"/>
              </a:rPr>
              <a:t>below</a:t>
            </a: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700" dirty="0">
                <a:latin typeface="Arial Narrow" panose="020B0606020202030204" pitchFamily="34" charset="0"/>
                <a:ea typeface="+mn-lt"/>
                <a:cs typeface="+mn-lt"/>
              </a:rPr>
              <a:t>ECOCLIMAP-SG + TERRA_URB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0" y="1264457"/>
            <a:ext cx="12192000" cy="23455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ICON-PL</a:t>
            </a:r>
            <a:endParaRPr lang="pl-PL" sz="2000" b="1" dirty="0">
              <a:solidFill>
                <a:srgbClr val="FF0000"/>
              </a:solidFill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(</a:t>
            </a:r>
            <a:r>
              <a:rPr lang="pl-PL" sz="2000" dirty="0" err="1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dated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 2024.03, 2.5km, </a:t>
            </a: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includes cp/cv bug fix, the RRTM radiation scheme)</a:t>
            </a:r>
            <a:endParaRPr lang="pl-PL" sz="2000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1" dirty="0"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COSMO-CE-</a:t>
            </a:r>
            <a:r>
              <a:rPr lang="en-US" sz="2000" b="1" dirty="0"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PL</a:t>
            </a:r>
            <a:endParaRPr lang="pl-PL" sz="2000" b="1" dirty="0"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dirty="0"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(v. 6.01, 2.8km)</a:t>
            </a:r>
            <a:endParaRPr lang="pl-PL" sz="2000" b="1" dirty="0"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V</a:t>
            </a:r>
            <a:r>
              <a:rPr lang="en-US" sz="2000" dirty="0" err="1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erification</a:t>
            </a: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 using MEC/</a:t>
            </a:r>
            <a:r>
              <a:rPr lang="en-US" sz="2000" dirty="0" err="1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Rfdbk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 (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  <a:sym typeface="Wingdings" panose="05000000000000000000" pitchFamily="2" charset="2"/>
              </a:rPr>
              <a:t>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CARMENs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)</a:t>
            </a:r>
            <a:endParaRPr lang="en-US" sz="2000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  <a:p>
            <a:pPr defTabSz="829452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Comparison with the Polish SYNOP (Poland domain), </a:t>
            </a:r>
            <a:b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</a:b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                             TEMP stations (</a:t>
            </a:r>
            <a:r>
              <a:rPr lang="pl-PL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Poland </a:t>
            </a:r>
            <a:r>
              <a:rPr lang="pl-PL" sz="2000" dirty="0" err="1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stations</a:t>
            </a:r>
            <a:r>
              <a:rPr lang="en-US" sz="2000" dirty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ea typeface="Droid Sans Fallback" pitchFamily="2"/>
                <a:cs typeface="Droid Sans Devanagari" pitchFamily="2"/>
              </a:rPr>
              <a:t>)                          </a:t>
            </a:r>
            <a:endParaRPr lang="en-US" sz="2000" b="1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ea typeface="Droid Sans Fallback" pitchFamily="2"/>
              <a:cs typeface="Droid Sans Devanagari" pitchFamily="2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1479A5A-339B-25A3-5722-3A6EF82C25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5"/>
          <a:stretch/>
        </p:blipFill>
        <p:spPr>
          <a:xfrm>
            <a:off x="8442302" y="1025123"/>
            <a:ext cx="3218589" cy="3193597"/>
          </a:xfrm>
          <a:prstGeom prst="rect">
            <a:avLst/>
          </a:prstGeom>
        </p:spPr>
      </p:pic>
      <p:sp>
        <p:nvSpPr>
          <p:cNvPr id="5" name="Rectangle 12">
            <a:extLst>
              <a:ext uri="{FF2B5EF4-FFF2-40B4-BE49-F238E27FC236}">
                <a16:creationId xmlns:a16="http://schemas.microsoft.com/office/drawing/2014/main" id="{D76A1A65-3F58-197D-2A4D-E3A19805B228}"/>
              </a:ext>
            </a:extLst>
          </p:cNvPr>
          <p:cNvSpPr/>
          <p:nvPr/>
        </p:nvSpPr>
        <p:spPr>
          <a:xfrm>
            <a:off x="8442302" y="10262"/>
            <a:ext cx="2225698" cy="845145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highlight>
                <a:srgbClr val="35F0CC"/>
              </a:highlight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D4477AE-02C4-591C-80A1-729E7E710E17}"/>
              </a:ext>
            </a:extLst>
          </p:cNvPr>
          <p:cNvSpPr/>
          <p:nvPr/>
        </p:nvSpPr>
        <p:spPr>
          <a:xfrm>
            <a:off x="1524000" y="2"/>
            <a:ext cx="7352027" cy="845145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6235CD33-56AB-B4B0-2C61-DE0E9F093618}"/>
              </a:ext>
            </a:extLst>
          </p:cNvPr>
          <p:cNvSpPr txBox="1">
            <a:spLocks/>
          </p:cNvSpPr>
          <p:nvPr/>
        </p:nvSpPr>
        <p:spPr>
          <a:xfrm>
            <a:off x="1812236" y="251017"/>
            <a:ext cx="6761493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ICON-LAM vs COSMO</a:t>
            </a:r>
            <a:endParaRPr lang="pl-PL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47742999-A245-6C9C-EA97-565078DA9E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6027" y="179978"/>
            <a:ext cx="1391352" cy="505710"/>
          </a:xfrm>
          <a:prstGeom prst="rect">
            <a:avLst/>
          </a:prstGeom>
        </p:spPr>
      </p:pic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87943664-930D-0E40-8323-E974C94619F6}"/>
              </a:ext>
            </a:extLst>
          </p:cNvPr>
          <p:cNvSpPr txBox="1">
            <a:spLocks/>
          </p:cNvSpPr>
          <p:nvPr/>
        </p:nvSpPr>
        <p:spPr>
          <a:xfrm>
            <a:off x="31511" y="4699213"/>
            <a:ext cx="12055714" cy="211116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45000"/>
              <a:buNone/>
            </a:pPr>
            <a:r>
              <a:rPr lang="pl-PL" sz="2000" dirty="0" err="1"/>
              <a:t>Exceptions</a:t>
            </a:r>
            <a:r>
              <a:rPr lang="pl-PL" sz="2000" dirty="0"/>
              <a:t> (</a:t>
            </a:r>
            <a:r>
              <a:rPr lang="pl-PL" sz="2000" dirty="0" err="1"/>
              <a:t>still</a:t>
            </a:r>
            <a:r>
              <a:rPr lang="pl-PL" sz="2000" dirty="0"/>
              <a:t> </a:t>
            </a:r>
            <a:r>
              <a:rPr lang="pl-PL" sz="2000" dirty="0" err="1"/>
              <a:t>under</a:t>
            </a:r>
            <a:r>
              <a:rPr lang="pl-PL" sz="2000" dirty="0"/>
              <a:t> </a:t>
            </a:r>
            <a:r>
              <a:rPr lang="pl-PL" sz="2000" dirty="0" err="1"/>
              <a:t>investigation</a:t>
            </a:r>
            <a:r>
              <a:rPr lang="pl-PL" sz="2000" dirty="0"/>
              <a:t>…):</a:t>
            </a:r>
          </a:p>
          <a:p>
            <a:pPr>
              <a:buSzPct val="45000"/>
              <a:buFont typeface="Wingdings" panose="05000000000000000000" pitchFamily="2" charset="2"/>
              <a:buChar char="q"/>
            </a:pPr>
            <a:r>
              <a:rPr lang="pl-PL" sz="2000" dirty="0" err="1"/>
              <a:t>There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a </a:t>
            </a:r>
            <a:r>
              <a:rPr lang="pl-PL" sz="2000" dirty="0" err="1"/>
              <a:t>systematic</a:t>
            </a:r>
            <a:r>
              <a:rPr lang="pl-PL" sz="2000" dirty="0"/>
              <a:t> </a:t>
            </a:r>
            <a:r>
              <a:rPr lang="pl-PL" sz="2000" dirty="0" err="1"/>
              <a:t>difference</a:t>
            </a:r>
            <a:r>
              <a:rPr lang="pl-PL" sz="2000" dirty="0"/>
              <a:t> in wind </a:t>
            </a:r>
            <a:r>
              <a:rPr lang="pl-PL" sz="2000" dirty="0" err="1"/>
              <a:t>speed</a:t>
            </a:r>
            <a:r>
              <a:rPr lang="pl-PL" sz="2000" dirty="0"/>
              <a:t> and wind </a:t>
            </a:r>
            <a:r>
              <a:rPr lang="pl-PL" sz="2000" dirty="0" err="1"/>
              <a:t>direction</a:t>
            </a:r>
            <a:r>
              <a:rPr lang="pl-PL" sz="2000" dirty="0"/>
              <a:t> </a:t>
            </a:r>
            <a:r>
              <a:rPr lang="pl-PL" sz="2000" dirty="0" err="1"/>
              <a:t>biases</a:t>
            </a:r>
            <a:r>
              <a:rPr lang="pl-PL" sz="2000" dirty="0"/>
              <a:t> </a:t>
            </a:r>
            <a:r>
              <a:rPr lang="pl-PL" sz="2000" dirty="0" err="1"/>
              <a:t>between</a:t>
            </a:r>
            <a:r>
              <a:rPr lang="pl-PL" sz="2000" dirty="0"/>
              <a:t> </a:t>
            </a:r>
            <a:r>
              <a:rPr lang="pl-PL" sz="2000" b="1" dirty="0">
                <a:solidFill>
                  <a:srgbClr val="C00000"/>
                </a:solidFill>
              </a:rPr>
              <a:t>ICON-PL</a:t>
            </a:r>
            <a:r>
              <a:rPr lang="pl-PL" sz="2000" dirty="0"/>
              <a:t> and </a:t>
            </a:r>
            <a:r>
              <a:rPr lang="pl-PL" sz="2000" b="1" dirty="0"/>
              <a:t>COSMO-CE-PL</a:t>
            </a:r>
          </a:p>
          <a:p>
            <a:pPr>
              <a:buSzPct val="45000"/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</a:rPr>
              <a:t>ICON-PL</a:t>
            </a:r>
            <a:r>
              <a:rPr lang="en-US" sz="2000" dirty="0"/>
              <a:t> produces more rain than</a:t>
            </a:r>
            <a:r>
              <a:rPr lang="en-US" sz="2000" b="1" dirty="0"/>
              <a:t> COSMO-CE-PL </a:t>
            </a:r>
            <a:r>
              <a:rPr lang="pl-PL" sz="2000" dirty="0" err="1"/>
              <a:t>during</a:t>
            </a:r>
            <a:r>
              <a:rPr lang="pl-PL" sz="2000" dirty="0"/>
              <a:t> </a:t>
            </a:r>
            <a:r>
              <a:rPr lang="pl-PL" sz="2000" dirty="0" err="1"/>
              <a:t>convective</a:t>
            </a:r>
            <a:r>
              <a:rPr lang="pl-PL" sz="2000" dirty="0"/>
              <a:t> </a:t>
            </a:r>
            <a:r>
              <a:rPr lang="pl-PL" sz="2000" dirty="0" err="1"/>
              <a:t>seasons</a:t>
            </a:r>
            <a:endParaRPr lang="pl-PL" sz="2000" dirty="0"/>
          </a:p>
          <a:p>
            <a:pPr>
              <a:buSzPct val="45000"/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</a:rPr>
              <a:t>ICON-PL</a:t>
            </a:r>
            <a:r>
              <a:rPr lang="en-US" sz="2000" dirty="0"/>
              <a:t> is generally less accurate than </a:t>
            </a:r>
            <a:r>
              <a:rPr lang="en-US" sz="2000" b="1" dirty="0"/>
              <a:t>COSMO-CE-PL</a:t>
            </a:r>
            <a:r>
              <a:rPr lang="en-US" sz="2000" dirty="0"/>
              <a:t> at the top of the atmosphere for all analyzed parameters</a:t>
            </a:r>
            <a:endParaRPr lang="pl-PL" sz="20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768522A-B738-6DDA-0499-77EC866B41FD}"/>
              </a:ext>
            </a:extLst>
          </p:cNvPr>
          <p:cNvSpPr txBox="1"/>
          <p:nvPr/>
        </p:nvSpPr>
        <p:spPr>
          <a:xfrm>
            <a:off x="19050" y="3752958"/>
            <a:ext cx="121729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45000"/>
            </a:pPr>
            <a:r>
              <a:rPr lang="en-US" sz="2000" b="1" dirty="0">
                <a:solidFill>
                  <a:srgbClr val="C00000"/>
                </a:solidFill>
              </a:rPr>
              <a:t>ICON-P</a:t>
            </a:r>
            <a:r>
              <a:rPr lang="pl-PL" sz="2000" b="1" dirty="0">
                <a:solidFill>
                  <a:srgbClr val="C00000"/>
                </a:solidFill>
              </a:rPr>
              <a:t>L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overall performs better than </a:t>
            </a:r>
            <a:r>
              <a:rPr lang="en-US" sz="2000" b="1" dirty="0"/>
              <a:t>COSMO-CE-PL</a:t>
            </a:r>
            <a:r>
              <a:rPr lang="pl-PL" sz="2000" b="1" dirty="0"/>
              <a:t> </a:t>
            </a:r>
            <a:r>
              <a:rPr lang="pl-PL" sz="2000" dirty="0"/>
              <a:t>for most of </a:t>
            </a:r>
            <a:r>
              <a:rPr lang="pl-PL" sz="2000" dirty="0" err="1"/>
              <a:t>surface</a:t>
            </a:r>
            <a:r>
              <a:rPr lang="pl-PL" sz="2000" dirty="0"/>
              <a:t> and </a:t>
            </a:r>
            <a:r>
              <a:rPr lang="pl-PL" sz="2000" dirty="0" err="1"/>
              <a:t>upper</a:t>
            </a:r>
            <a:r>
              <a:rPr lang="pl-PL" sz="2000" dirty="0"/>
              <a:t> </a:t>
            </a:r>
            <a:r>
              <a:rPr lang="pl-PL" sz="2000" dirty="0" err="1"/>
              <a:t>air</a:t>
            </a:r>
            <a:r>
              <a:rPr lang="pl-PL" sz="2000" dirty="0"/>
              <a:t> </a:t>
            </a:r>
            <a:r>
              <a:rPr lang="pl-PL" sz="2000" dirty="0" err="1"/>
              <a:t>parameters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56272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2F547950-7F78-406D-8859-3A0F9CBC4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228" y="3944511"/>
            <a:ext cx="1948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de-DE" dirty="0">
                <a:solidFill>
                  <a:srgbClr val="000000"/>
                </a:solidFill>
                <a:latin typeface="Arial" panose="020B0604020202020204" pitchFamily="34" charset="0"/>
              </a:rPr>
              <a:t>ICON    -&gt; COSMO 7km </a:t>
            </a:r>
          </a:p>
        </p:txBody>
      </p:sp>
      <p:grpSp>
        <p:nvGrpSpPr>
          <p:cNvPr id="45" name="Grupa 44">
            <a:extLst>
              <a:ext uri="{FF2B5EF4-FFF2-40B4-BE49-F238E27FC236}">
                <a16:creationId xmlns:a16="http://schemas.microsoft.com/office/drawing/2014/main" id="{9AE517D2-3670-DD51-9AFC-93FC19083540}"/>
              </a:ext>
            </a:extLst>
          </p:cNvPr>
          <p:cNvGrpSpPr/>
          <p:nvPr/>
        </p:nvGrpSpPr>
        <p:grpSpPr>
          <a:xfrm>
            <a:off x="552450" y="931517"/>
            <a:ext cx="10002306" cy="4090795"/>
            <a:chOff x="0" y="1235933"/>
            <a:chExt cx="9030756" cy="3521075"/>
          </a:xfrm>
        </p:grpSpPr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A0FF2DE7-8A13-C8F9-F2E6-4D7A3CE89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35933"/>
              <a:ext cx="7302148" cy="2707700"/>
            </a:xfrm>
            <a:prstGeom prst="rect">
              <a:avLst/>
            </a:prstGeom>
          </p:spPr>
        </p:pic>
        <p:sp>
          <p:nvSpPr>
            <p:cNvPr id="8" name="Text Box 10">
              <a:extLst>
                <a:ext uri="{FF2B5EF4-FFF2-40B4-BE49-F238E27FC236}">
                  <a16:creationId xmlns:a16="http://schemas.microsoft.com/office/drawing/2014/main" id="{86FEE3BA-2FE7-E899-1F53-DF00E0F4096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384036" y="1402675"/>
              <a:ext cx="159789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lc="http://schemas.openxmlformats.org/drawingml/2006/lockedCanvas"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400" dirty="0">
                  <a:solidFill>
                    <a:srgbClr val="000000"/>
                  </a:solidFill>
                  <a:latin typeface="Arial" panose="020B0604020202020204" pitchFamily="34" charset="0"/>
                </a:rPr>
                <a:t>products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verification</a:t>
              </a:r>
              <a:endParaRPr lang="pl-PL" altLang="pl-PL" sz="14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statistical</a:t>
              </a:r>
              <a:r>
                <a:rPr lang="pl-PL" altLang="pl-PL" sz="14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pl-PL" altLang="pl-PL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postprocessing</a:t>
              </a:r>
              <a:endParaRPr lang="de-DE" altLang="pl-PL" sz="14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F31D2418-5C21-016E-040D-218C16710B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12242" y="3793388"/>
              <a:ext cx="1808927" cy="746012"/>
              <a:chOff x="2336112" y="5028215"/>
              <a:chExt cx="1286537" cy="1372513"/>
            </a:xfrm>
          </p:grpSpPr>
          <p:grpSp>
            <p:nvGrpSpPr>
              <p:cNvPr id="19" name="Group 2">
                <a:extLst>
                  <a:ext uri="{FF2B5EF4-FFF2-40B4-BE49-F238E27FC236}">
                    <a16:creationId xmlns:a16="http://schemas.microsoft.com/office/drawing/2014/main" id="{73E9AE83-07A3-24F2-A4C5-3649283F5E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47418" y="5028215"/>
                <a:ext cx="1188197" cy="473557"/>
                <a:chOff x="2188497" y="5727133"/>
                <a:chExt cx="1404784" cy="473557"/>
              </a:xfrm>
            </p:grpSpPr>
            <p:sp>
              <p:nvSpPr>
                <p:cNvPr id="21" name="Line 21">
                  <a:extLst>
                    <a:ext uri="{FF2B5EF4-FFF2-40B4-BE49-F238E27FC236}">
                      <a16:creationId xmlns:a16="http://schemas.microsoft.com/office/drawing/2014/main" id="{C2DA2679-D7D0-46CB-5C89-2EC7B3F786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88497" y="6183227"/>
                  <a:ext cx="1404784" cy="174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pl-P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350"/>
                </a:p>
              </p:txBody>
            </p:sp>
            <p:sp>
              <p:nvSpPr>
                <p:cNvPr id="22" name="Freeform 22">
                  <a:extLst>
                    <a:ext uri="{FF2B5EF4-FFF2-40B4-BE49-F238E27FC236}">
                      <a16:creationId xmlns:a16="http://schemas.microsoft.com/office/drawing/2014/main" id="{96B85670-9D0E-20A9-31BD-718E81058C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4212" y="5765737"/>
                  <a:ext cx="97659" cy="384205"/>
                </a:xfrm>
                <a:custGeom>
                  <a:avLst/>
                  <a:gdLst>
                    <a:gd name="T0" fmla="*/ 0 w 52"/>
                    <a:gd name="T1" fmla="*/ 2147483646 h 194"/>
                    <a:gd name="T2" fmla="*/ 2147483646 w 52"/>
                    <a:gd name="T3" fmla="*/ 2147483646 h 194"/>
                    <a:gd name="T4" fmla="*/ 0 w 52"/>
                    <a:gd name="T5" fmla="*/ 2147483646 h 194"/>
                    <a:gd name="T6" fmla="*/ 2147483646 w 52"/>
                    <a:gd name="T7" fmla="*/ 2147483646 h 194"/>
                    <a:gd name="T8" fmla="*/ 2147483646 w 52"/>
                    <a:gd name="T9" fmla="*/ 0 h 1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194"/>
                    <a:gd name="T17" fmla="*/ 52 w 52"/>
                    <a:gd name="T18" fmla="*/ 194 h 1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194">
                      <a:moveTo>
                        <a:pt x="0" y="194"/>
                      </a:moveTo>
                      <a:cubicBezTo>
                        <a:pt x="23" y="178"/>
                        <a:pt x="46" y="163"/>
                        <a:pt x="46" y="148"/>
                      </a:cubicBezTo>
                      <a:cubicBezTo>
                        <a:pt x="46" y="133"/>
                        <a:pt x="0" y="118"/>
                        <a:pt x="0" y="103"/>
                      </a:cubicBezTo>
                      <a:cubicBezTo>
                        <a:pt x="0" y="88"/>
                        <a:pt x="40" y="75"/>
                        <a:pt x="46" y="58"/>
                      </a:cubicBezTo>
                      <a:cubicBezTo>
                        <a:pt x="52" y="41"/>
                        <a:pt x="39" y="12"/>
                        <a:pt x="37" y="0"/>
                      </a:cubicBezTo>
                    </a:path>
                  </a:pathLst>
                </a:custGeom>
                <a:noFill/>
                <a:ln w="9525">
                  <a:solidFill>
                    <a:srgbClr val="CC3300"/>
                  </a:solidFill>
                  <a:round/>
                  <a:headEnd type="none" w="med" len="med"/>
                  <a:tailEnd type="triangle" w="med" len="med"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pl-P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350"/>
                </a:p>
              </p:txBody>
            </p:sp>
            <p:sp>
              <p:nvSpPr>
                <p:cNvPr id="23" name="Freeform 23">
                  <a:extLst>
                    <a:ext uri="{FF2B5EF4-FFF2-40B4-BE49-F238E27FC236}">
                      <a16:creationId xmlns:a16="http://schemas.microsoft.com/office/drawing/2014/main" id="{B11ED00F-7604-DAAF-04CA-551FC8505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6993" y="5765737"/>
                  <a:ext cx="97659" cy="384205"/>
                </a:xfrm>
                <a:custGeom>
                  <a:avLst/>
                  <a:gdLst>
                    <a:gd name="T0" fmla="*/ 0 w 52"/>
                    <a:gd name="T1" fmla="*/ 2147483646 h 194"/>
                    <a:gd name="T2" fmla="*/ 2147483646 w 52"/>
                    <a:gd name="T3" fmla="*/ 2147483646 h 194"/>
                    <a:gd name="T4" fmla="*/ 0 w 52"/>
                    <a:gd name="T5" fmla="*/ 2147483646 h 194"/>
                    <a:gd name="T6" fmla="*/ 2147483646 w 52"/>
                    <a:gd name="T7" fmla="*/ 2147483646 h 194"/>
                    <a:gd name="T8" fmla="*/ 2147483646 w 52"/>
                    <a:gd name="T9" fmla="*/ 0 h 1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194"/>
                    <a:gd name="T17" fmla="*/ 52 w 52"/>
                    <a:gd name="T18" fmla="*/ 194 h 1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194">
                      <a:moveTo>
                        <a:pt x="0" y="194"/>
                      </a:moveTo>
                      <a:cubicBezTo>
                        <a:pt x="23" y="178"/>
                        <a:pt x="46" y="163"/>
                        <a:pt x="46" y="148"/>
                      </a:cubicBezTo>
                      <a:cubicBezTo>
                        <a:pt x="46" y="133"/>
                        <a:pt x="0" y="118"/>
                        <a:pt x="0" y="103"/>
                      </a:cubicBezTo>
                      <a:cubicBezTo>
                        <a:pt x="0" y="88"/>
                        <a:pt x="40" y="75"/>
                        <a:pt x="46" y="58"/>
                      </a:cubicBezTo>
                      <a:cubicBezTo>
                        <a:pt x="52" y="41"/>
                        <a:pt x="39" y="12"/>
                        <a:pt x="37" y="0"/>
                      </a:cubicBezTo>
                    </a:path>
                  </a:pathLst>
                </a:custGeom>
                <a:noFill/>
                <a:ln w="9525">
                  <a:solidFill>
                    <a:srgbClr val="CC3300"/>
                  </a:solidFill>
                  <a:round/>
                  <a:headEnd type="none" w="med" len="med"/>
                  <a:tailEnd type="triangle" w="med" len="med"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pl-P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350"/>
                </a:p>
              </p:txBody>
            </p:sp>
            <p:sp>
              <p:nvSpPr>
                <p:cNvPr id="24" name="Freeform 24">
                  <a:extLst>
                    <a:ext uri="{FF2B5EF4-FFF2-40B4-BE49-F238E27FC236}">
                      <a16:creationId xmlns:a16="http://schemas.microsoft.com/office/drawing/2014/main" id="{5A49F7D0-964C-1985-EBBD-56642AC1E7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8127" y="5727133"/>
                  <a:ext cx="99537" cy="384205"/>
                </a:xfrm>
                <a:custGeom>
                  <a:avLst/>
                  <a:gdLst>
                    <a:gd name="T0" fmla="*/ 0 w 52"/>
                    <a:gd name="T1" fmla="*/ 2147483646 h 194"/>
                    <a:gd name="T2" fmla="*/ 2147483646 w 52"/>
                    <a:gd name="T3" fmla="*/ 2147483646 h 194"/>
                    <a:gd name="T4" fmla="*/ 0 w 52"/>
                    <a:gd name="T5" fmla="*/ 2147483646 h 194"/>
                    <a:gd name="T6" fmla="*/ 2147483646 w 52"/>
                    <a:gd name="T7" fmla="*/ 2147483646 h 194"/>
                    <a:gd name="T8" fmla="*/ 2147483646 w 52"/>
                    <a:gd name="T9" fmla="*/ 0 h 1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194"/>
                    <a:gd name="T17" fmla="*/ 52 w 52"/>
                    <a:gd name="T18" fmla="*/ 194 h 1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194">
                      <a:moveTo>
                        <a:pt x="0" y="194"/>
                      </a:moveTo>
                      <a:cubicBezTo>
                        <a:pt x="23" y="178"/>
                        <a:pt x="46" y="163"/>
                        <a:pt x="46" y="148"/>
                      </a:cubicBezTo>
                      <a:cubicBezTo>
                        <a:pt x="46" y="133"/>
                        <a:pt x="0" y="118"/>
                        <a:pt x="0" y="103"/>
                      </a:cubicBezTo>
                      <a:cubicBezTo>
                        <a:pt x="0" y="88"/>
                        <a:pt x="40" y="75"/>
                        <a:pt x="46" y="58"/>
                      </a:cubicBezTo>
                      <a:cubicBezTo>
                        <a:pt x="52" y="41"/>
                        <a:pt x="39" y="12"/>
                        <a:pt x="37" y="0"/>
                      </a:cubicBezTo>
                    </a:path>
                  </a:pathLst>
                </a:custGeom>
                <a:noFill/>
                <a:ln w="9525">
                  <a:solidFill>
                    <a:srgbClr val="CC3300"/>
                  </a:solidFill>
                  <a:round/>
                  <a:headEnd type="none" w="med" len="med"/>
                  <a:tailEnd type="triangle" w="med" len="med"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pl-P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350"/>
                </a:p>
              </p:txBody>
            </p:sp>
          </p:grpSp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A1D40ABB-9128-F03B-9884-2C220A653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112" y="5438108"/>
                <a:ext cx="1286537" cy="962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pl-P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l-PL" altLang="pl-PL" sz="1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PERTURBATIONS:</a:t>
                </a:r>
              </a:p>
              <a:p>
                <a:pPr>
                  <a:spcBef>
                    <a:spcPct val="0"/>
                  </a:spcBef>
                </a:pPr>
                <a:r>
                  <a:rPr lang="pl-PL" altLang="pl-PL" sz="1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C-</a:t>
                </a:r>
                <a:r>
                  <a:rPr lang="pl-PL" altLang="pl-PL" sz="14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Soil</a:t>
                </a:r>
                <a:r>
                  <a:rPr lang="pl-PL" altLang="pl-PL" sz="14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 T_SO</a:t>
                </a:r>
              </a:p>
            </p:txBody>
          </p:sp>
        </p:grpSp>
        <p:pic>
          <p:nvPicPr>
            <p:cNvPr id="12" name="Picture 4" descr="ensemblism">
              <a:extLst>
                <a:ext uri="{FF2B5EF4-FFF2-40B4-BE49-F238E27FC236}">
                  <a16:creationId xmlns:a16="http://schemas.microsoft.com/office/drawing/2014/main" id="{F9BB92D0-46F7-4EA1-A41B-5C0D2F501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8753" y="2319467"/>
              <a:ext cx="1342003" cy="1218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lc="http://schemas.openxmlformats.org/drawingml/2006/lockedCanvas"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E51023C5-B23A-49E7-8C37-1331AB0AD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209" y="4449231"/>
              <a:ext cx="14197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lc="http://schemas.openxmlformats.org/drawingml/2006/lockedCanvas"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en-US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Soil</a:t>
              </a:r>
              <a:r>
                <a:rPr lang="pl-PL" altLang="en-US" sz="14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pl-PL" altLang="en-US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physics</a:t>
              </a:r>
              <a:endParaRPr lang="pl-PL" altLang="en-US" sz="1400" dirty="0">
                <a:latin typeface="Arial" panose="020B0604020202020204" pitchFamily="34" charset="0"/>
              </a:endParaRPr>
            </a:p>
          </p:txBody>
        </p:sp>
        <p:cxnSp>
          <p:nvCxnSpPr>
            <p:cNvPr id="27" name="Łącznik prosty ze strzałką 26">
              <a:extLst>
                <a:ext uri="{FF2B5EF4-FFF2-40B4-BE49-F238E27FC236}">
                  <a16:creationId xmlns:a16="http://schemas.microsoft.com/office/drawing/2014/main" id="{D2D92103-3551-C88B-FE8E-D33A74A573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90668" y="2440047"/>
              <a:ext cx="531180" cy="232017"/>
            </a:xfrm>
            <a:prstGeom prst="straightConnector1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C713113-1C5E-3190-5C28-56EA45E1F152}"/>
                </a:ext>
              </a:extLst>
            </p:cNvPr>
            <p:cNvGrpSpPr/>
            <p:nvPr/>
          </p:nvGrpSpPr>
          <p:grpSpPr>
            <a:xfrm>
              <a:off x="2108614" y="3948461"/>
              <a:ext cx="2851005" cy="796966"/>
              <a:chOff x="2045784" y="2719990"/>
              <a:chExt cx="2022330" cy="1019816"/>
            </a:xfrm>
          </p:grpSpPr>
          <p:sp>
            <p:nvSpPr>
              <p:cNvPr id="4" name="Text Box 3">
                <a:extLst>
                  <a:ext uri="{FF2B5EF4-FFF2-40B4-BE49-F238E27FC236}">
                    <a16:creationId xmlns:a16="http://schemas.microsoft.com/office/drawing/2014/main" id="{D2249800-3950-6E7D-8CD5-26A6CC1779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68068" y="2734155"/>
                <a:ext cx="46" cy="295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pl-P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pl-PL" altLang="pl-PL" sz="1500" i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" name="Elipsa 136">
                <a:extLst>
                  <a:ext uri="{FF2B5EF4-FFF2-40B4-BE49-F238E27FC236}">
                    <a16:creationId xmlns:a16="http://schemas.microsoft.com/office/drawing/2014/main" id="{351C2687-EF6F-6392-49CB-966647257BC0}"/>
                  </a:ext>
                </a:extLst>
              </p:cNvPr>
              <p:cNvSpPr/>
              <p:nvPr/>
            </p:nvSpPr>
            <p:spPr>
              <a:xfrm>
                <a:off x="2234260" y="2719990"/>
                <a:ext cx="1559434" cy="101981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pl-PL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1" name="Grupa 112">
                <a:extLst>
                  <a:ext uri="{FF2B5EF4-FFF2-40B4-BE49-F238E27FC236}">
                    <a16:creationId xmlns:a16="http://schemas.microsoft.com/office/drawing/2014/main" id="{F4235B75-65FE-FF8B-BDBA-2E6B587CF8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5784" y="2757246"/>
                <a:ext cx="1703451" cy="971996"/>
                <a:chOff x="4965697" y="2492896"/>
                <a:chExt cx="2272013" cy="1295400"/>
              </a:xfrm>
            </p:grpSpPr>
            <p:grpSp>
              <p:nvGrpSpPr>
                <p:cNvPr id="32" name="Grupa 109">
                  <a:extLst>
                    <a:ext uri="{FF2B5EF4-FFF2-40B4-BE49-F238E27FC236}">
                      <a16:creationId xmlns:a16="http://schemas.microsoft.com/office/drawing/2014/main" id="{EE7D7CEA-0ACB-3F3F-E0D4-3442D19B91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12160" y="2492896"/>
                  <a:ext cx="1225550" cy="1295400"/>
                  <a:chOff x="6430615" y="2011759"/>
                  <a:chExt cx="1225550" cy="1295400"/>
                </a:xfrm>
              </p:grpSpPr>
              <p:pic>
                <p:nvPicPr>
                  <p:cNvPr id="34" name="Picture 26">
                    <a:extLst>
                      <a:ext uri="{FF2B5EF4-FFF2-40B4-BE49-F238E27FC236}">
                        <a16:creationId xmlns:a16="http://schemas.microsoft.com/office/drawing/2014/main" id="{D5161927-FA7A-F17B-752F-87F0022CC9B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437" t="16911" r="13930" b="17079"/>
                  <a:stretch>
                    <a:fillRect/>
                  </a:stretch>
                </p:blipFill>
                <p:spPr bwMode="auto">
                  <a:xfrm>
                    <a:off x="6731333" y="2246385"/>
                    <a:ext cx="625476" cy="790573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5" name="Line 28">
                    <a:extLst>
                      <a:ext uri="{FF2B5EF4-FFF2-40B4-BE49-F238E27FC236}">
                        <a16:creationId xmlns:a16="http://schemas.microsoft.com/office/drawing/2014/main" id="{F10FCF93-F2FB-FE7A-1DF2-0EFBD622C5D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6827490" y="3199209"/>
                    <a:ext cx="2159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" name="Line 29">
                    <a:extLst>
                      <a:ext uri="{FF2B5EF4-FFF2-40B4-BE49-F238E27FC236}">
                        <a16:creationId xmlns:a16="http://schemas.microsoft.com/office/drawing/2014/main" id="{985D38F0-B2B8-E40E-C9F4-E441C5EFAC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7043390" y="3199209"/>
                    <a:ext cx="2159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Line 30">
                    <a:extLst>
                      <a:ext uri="{FF2B5EF4-FFF2-40B4-BE49-F238E27FC236}">
                        <a16:creationId xmlns:a16="http://schemas.microsoft.com/office/drawing/2014/main" id="{BAA43DA3-3F0B-5EFB-F5B2-B587B96C31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6827490" y="2119709"/>
                    <a:ext cx="2159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Line 31">
                    <a:extLst>
                      <a:ext uri="{FF2B5EF4-FFF2-40B4-BE49-F238E27FC236}">
                        <a16:creationId xmlns:a16="http://schemas.microsoft.com/office/drawing/2014/main" id="{FE9B2258-CCDC-D0B9-2EA8-F243BCC5C58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7043390" y="2119709"/>
                    <a:ext cx="21590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Line 33">
                    <a:extLst>
                      <a:ext uri="{FF2B5EF4-FFF2-40B4-BE49-F238E27FC236}">
                        <a16:creationId xmlns:a16="http://schemas.microsoft.com/office/drawing/2014/main" id="{99022B84-F074-72B1-6F50-7AD6F84227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30615" y="2443559"/>
                    <a:ext cx="28733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Line 34">
                    <a:extLst>
                      <a:ext uri="{FF2B5EF4-FFF2-40B4-BE49-F238E27FC236}">
                        <a16:creationId xmlns:a16="http://schemas.microsoft.com/office/drawing/2014/main" id="{90A81C54-E548-FD1D-DA22-226831A483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30615" y="2659459"/>
                    <a:ext cx="28733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Line 35">
                    <a:extLst>
                      <a:ext uri="{FF2B5EF4-FFF2-40B4-BE49-F238E27FC236}">
                        <a16:creationId xmlns:a16="http://schemas.microsoft.com/office/drawing/2014/main" id="{FA527FBC-FA8F-CB35-16ED-CBB24465EF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30616" y="2875359"/>
                    <a:ext cx="28733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Line 37">
                    <a:extLst>
                      <a:ext uri="{FF2B5EF4-FFF2-40B4-BE49-F238E27FC236}">
                        <a16:creationId xmlns:a16="http://schemas.microsoft.com/office/drawing/2014/main" id="{61FE2CCE-0882-ECFF-C812-CA8982683F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367240" y="2659459"/>
                    <a:ext cx="28892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Line 38">
                    <a:extLst>
                      <a:ext uri="{FF2B5EF4-FFF2-40B4-BE49-F238E27FC236}">
                        <a16:creationId xmlns:a16="http://schemas.microsoft.com/office/drawing/2014/main" id="{88CD504B-4329-B32A-DC3D-FC61A399373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367240" y="2875359"/>
                    <a:ext cx="28892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Line 39">
                    <a:extLst>
                      <a:ext uri="{FF2B5EF4-FFF2-40B4-BE49-F238E27FC236}">
                        <a16:creationId xmlns:a16="http://schemas.microsoft.com/office/drawing/2014/main" id="{7BCCDB79-FAB4-2981-89D6-75C6CA0B00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367240" y="2443559"/>
                    <a:ext cx="28892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pl-PL" sz="13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3" name="Prostokąt 111">
                  <a:extLst>
                    <a:ext uri="{FF2B5EF4-FFF2-40B4-BE49-F238E27FC236}">
                      <a16:creationId xmlns:a16="http://schemas.microsoft.com/office/drawing/2014/main" id="{BC0ED694-EA81-E4A1-B629-6421A45546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5697" y="2879066"/>
                  <a:ext cx="1362521" cy="6298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pl-PL" altLang="de-DE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IC/BC</a:t>
                  </a:r>
                </a:p>
              </p:txBody>
            </p:sp>
          </p:grpSp>
        </p:grpSp>
      </p:grpSp>
      <p:sp>
        <p:nvSpPr>
          <p:cNvPr id="9" name="Rectangle 13">
            <a:extLst>
              <a:ext uri="{FF2B5EF4-FFF2-40B4-BE49-F238E27FC236}">
                <a16:creationId xmlns:a16="http://schemas.microsoft.com/office/drawing/2014/main" id="{DFDE77B1-64B9-F792-9011-9C175DA02113}"/>
              </a:ext>
            </a:extLst>
          </p:cNvPr>
          <p:cNvSpPr/>
          <p:nvPr/>
        </p:nvSpPr>
        <p:spPr>
          <a:xfrm>
            <a:off x="1524000" y="0"/>
            <a:ext cx="7212954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0BEBF9D5-6164-8130-05CF-6A373B87915D}"/>
              </a:ext>
            </a:extLst>
          </p:cNvPr>
          <p:cNvSpPr txBox="1">
            <a:spLocks/>
          </p:cNvSpPr>
          <p:nvPr/>
        </p:nvSpPr>
        <p:spPr>
          <a:xfrm>
            <a:off x="3136698" y="232531"/>
            <a:ext cx="4500816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TLE ensemble system 2025+</a:t>
            </a: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B5FDDD04-6FED-31F9-DA1F-688041A576DE}"/>
              </a:ext>
            </a:extLst>
          </p:cNvPr>
          <p:cNvSpPr txBox="1"/>
          <p:nvPr/>
        </p:nvSpPr>
        <p:spPr>
          <a:xfrm>
            <a:off x="2899762" y="203949"/>
            <a:ext cx="5458778" cy="259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718" tIns="25718" rIns="25718" bIns="25718" anchor="ctr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FFFFF"/>
                </a:solidFill>
              </a:defRPr>
            </a:lvl1pPr>
          </a:lstStyle>
          <a:p>
            <a:endParaRPr sz="1500" b="1" dirty="0"/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4CD1B741-5F6D-24D6-BF66-59AD8F844DD9}"/>
              </a:ext>
            </a:extLst>
          </p:cNvPr>
          <p:cNvSpPr txBox="1"/>
          <p:nvPr/>
        </p:nvSpPr>
        <p:spPr>
          <a:xfrm>
            <a:off x="2899762" y="787134"/>
            <a:ext cx="5258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de-DE" dirty="0">
                <a:solidFill>
                  <a:srgbClr val="000000"/>
                </a:solidFill>
                <a:latin typeface="Arial" panose="020B0604020202020204" pitchFamily="34" charset="0"/>
              </a:rPr>
              <a:t>TIME LAGGED EPS / COSMO 2k8 (20 </a:t>
            </a:r>
            <a:r>
              <a:rPr lang="pl-PL" altLang="de-DE" dirty="0" err="1">
                <a:solidFill>
                  <a:srgbClr val="000000"/>
                </a:solidFill>
                <a:latin typeface="Arial" panose="020B0604020202020204" pitchFamily="34" charset="0"/>
              </a:rPr>
              <a:t>members</a:t>
            </a:r>
            <a:r>
              <a:rPr lang="pl-PL" altLang="de-DE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de-DE" altLang="de-D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47B5A0-0B4D-24AD-C7CD-776B6F607EE6}"/>
              </a:ext>
            </a:extLst>
          </p:cNvPr>
          <p:cNvSpPr/>
          <p:nvPr/>
        </p:nvSpPr>
        <p:spPr>
          <a:xfrm>
            <a:off x="1087212" y="5293344"/>
            <a:ext cx="70880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>
                <a:highlight>
                  <a:srgbClr val="FFFF00"/>
                </a:highlight>
                <a:ea typeface="+mn-lt"/>
                <a:cs typeface="+mn-lt"/>
              </a:rPr>
              <a:t>Changes</a:t>
            </a:r>
            <a:r>
              <a:rPr lang="pl-PL" sz="2400" dirty="0">
                <a:highlight>
                  <a:srgbClr val="FFFF00"/>
                </a:highlight>
                <a:ea typeface="+mn-lt"/>
                <a:cs typeface="+mn-lt"/>
              </a:rPr>
              <a:t> </a:t>
            </a:r>
            <a:r>
              <a:rPr lang="pl-PL" sz="2400" dirty="0" err="1">
                <a:highlight>
                  <a:srgbClr val="FFFF00"/>
                </a:highlight>
                <a:ea typeface="+mn-lt"/>
                <a:cs typeface="+mn-lt"/>
              </a:rPr>
              <a:t>planned</a:t>
            </a:r>
            <a:endParaRPr lang="pl-PL" sz="24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>
                <a:ea typeface="+mn-lt"/>
                <a:cs typeface="+mn-lt"/>
              </a:rPr>
              <a:t>COSMO -&gt; ICON-LAM </a:t>
            </a:r>
            <a:r>
              <a:rPr lang="pl-PL" sz="2400" dirty="0" err="1">
                <a:ea typeface="+mn-lt"/>
                <a:cs typeface="+mn-lt"/>
              </a:rPr>
              <a:t>transition</a:t>
            </a:r>
            <a:endParaRPr lang="pl-PL" sz="2400" dirty="0"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400" dirty="0" err="1">
                <a:ea typeface="+mn-lt"/>
                <a:cs typeface="+mn-lt"/>
              </a:rPr>
              <a:t>Perturbation</a:t>
            </a:r>
            <a:r>
              <a:rPr lang="pl-PL" sz="2400" dirty="0">
                <a:ea typeface="+mn-lt"/>
                <a:cs typeface="+mn-lt"/>
              </a:rPr>
              <a:t> setup -&gt;  </a:t>
            </a:r>
            <a:r>
              <a:rPr lang="pl-PL" sz="2400" dirty="0" err="1">
                <a:ea typeface="+mn-lt"/>
                <a:cs typeface="+mn-lt"/>
              </a:rPr>
              <a:t>increase</a:t>
            </a:r>
            <a:r>
              <a:rPr lang="pl-PL" sz="2400" dirty="0">
                <a:ea typeface="+mn-lt"/>
                <a:cs typeface="+mn-lt"/>
              </a:rPr>
              <a:t> </a:t>
            </a:r>
            <a:r>
              <a:rPr lang="pl-PL" sz="2400" dirty="0" err="1">
                <a:ea typeface="+mn-lt"/>
                <a:cs typeface="+mn-lt"/>
              </a:rPr>
              <a:t>spread</a:t>
            </a:r>
            <a:endParaRPr lang="pl-PL" sz="2400" dirty="0">
              <a:ea typeface="+mn-lt"/>
              <a:cs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65F564-B429-B845-005C-C8366BF18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676" y="4389663"/>
            <a:ext cx="3727527" cy="232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4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3">
            <a:extLst>
              <a:ext uri="{FF2B5EF4-FFF2-40B4-BE49-F238E27FC236}">
                <a16:creationId xmlns:a16="http://schemas.microsoft.com/office/drawing/2014/main" id="{58B5BF11-7983-46E3-8A3E-9F5DCE91A781}"/>
              </a:ext>
            </a:extLst>
          </p:cNvPr>
          <p:cNvSpPr/>
          <p:nvPr/>
        </p:nvSpPr>
        <p:spPr>
          <a:xfrm>
            <a:off x="850138" y="43415"/>
            <a:ext cx="6926331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b="1" dirty="0">
                <a:ea typeface="+mn-lt"/>
                <a:cs typeface="+mn-lt"/>
              </a:rPr>
              <a:t>RUC - </a:t>
            </a:r>
            <a:r>
              <a:rPr lang="pl-PL" sz="2400" b="1" dirty="0" err="1">
                <a:ea typeface="+mn-lt"/>
                <a:cs typeface="+mn-lt"/>
              </a:rPr>
              <a:t>Rapid</a:t>
            </a:r>
            <a:r>
              <a:rPr lang="pl-PL" sz="2400" b="1" dirty="0">
                <a:ea typeface="+mn-lt"/>
                <a:cs typeface="+mn-lt"/>
              </a:rPr>
              <a:t> Update </a:t>
            </a:r>
            <a:r>
              <a:rPr lang="pl-PL" sz="2400" b="1" dirty="0" err="1">
                <a:ea typeface="+mn-lt"/>
                <a:cs typeface="+mn-lt"/>
              </a:rPr>
              <a:t>Cycle</a:t>
            </a:r>
            <a:endParaRPr lang="pl-PL" sz="2400" b="1" dirty="0">
              <a:ea typeface="+mn-lt"/>
              <a:cs typeface="+mn-lt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6633C929-C31D-4FCC-AD76-BFE583B3A71D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F61D74F-F435-7927-600F-CE084729D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940" y="763616"/>
            <a:ext cx="4926728" cy="2243632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DE22F220-075F-C740-D50E-1EF26C0B1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160" y="2902535"/>
            <a:ext cx="2328153" cy="2340979"/>
          </a:xfrm>
          <a:prstGeom prst="rect">
            <a:avLst/>
          </a:prstGeom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DFEAB94B-699A-CAAD-D72D-CCF7B2F20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503" y="2902535"/>
            <a:ext cx="2435251" cy="22726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536002" y="5089625"/>
            <a:ext cx="16273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latin typeface="Arial"/>
                <a:cs typeface="Arial"/>
              </a:rPr>
              <a:t>Control FIR </a:t>
            </a:r>
            <a:r>
              <a:rPr lang="pl-PL" sz="1400" dirty="0" err="1">
                <a:latin typeface="Arial"/>
                <a:cs typeface="Arial"/>
              </a:rPr>
              <a:t>zones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452513" y="5372940"/>
            <a:ext cx="23225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err="1">
                <a:latin typeface="Arial"/>
                <a:cs typeface="Arial"/>
              </a:rPr>
              <a:t>Turbulence</a:t>
            </a:r>
            <a:r>
              <a:rPr lang="pl-PL" sz="1400" dirty="0">
                <a:latin typeface="Arial"/>
                <a:cs typeface="Arial"/>
              </a:rPr>
              <a:t>, </a:t>
            </a:r>
            <a:r>
              <a:rPr lang="pl-PL" sz="1400" dirty="0" err="1">
                <a:latin typeface="Arial"/>
                <a:cs typeface="Arial"/>
              </a:rPr>
              <a:t>icing</a:t>
            </a:r>
            <a:r>
              <a:rPr lang="pl-PL" sz="1400" dirty="0">
                <a:latin typeface="Arial"/>
                <a:cs typeface="Arial"/>
              </a:rPr>
              <a:t>, </a:t>
            </a:r>
            <a:r>
              <a:rPr lang="pl-PL" sz="1400" dirty="0" err="1">
                <a:latin typeface="Arial"/>
                <a:cs typeface="Arial"/>
              </a:rPr>
              <a:t>visibility</a:t>
            </a:r>
            <a:r>
              <a:rPr lang="pl-PL" sz="1400" dirty="0">
                <a:latin typeface="Arial"/>
                <a:cs typeface="Arial"/>
              </a:rPr>
              <a:t>, </a:t>
            </a:r>
            <a:r>
              <a:rPr lang="pl-PL" sz="1400" dirty="0" err="1">
                <a:latin typeface="Arial"/>
                <a:cs typeface="Arial"/>
              </a:rPr>
              <a:t>convective</a:t>
            </a:r>
            <a:r>
              <a:rPr lang="pl-PL" sz="1400" dirty="0">
                <a:latin typeface="Arial"/>
                <a:cs typeface="Arial"/>
              </a:rPr>
              <a:t> </a:t>
            </a:r>
            <a:r>
              <a:rPr lang="pl-PL" sz="1400" dirty="0" err="1">
                <a:latin typeface="Arial"/>
                <a:cs typeface="Arial"/>
              </a:rPr>
              <a:t>parameters</a:t>
            </a:r>
            <a:endParaRPr lang="en-US" sz="1400" dirty="0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FDFA2785-D162-F8A2-C292-3D37E7219A16}"/>
              </a:ext>
            </a:extLst>
          </p:cNvPr>
          <p:cNvSpPr txBox="1">
            <a:spLocks/>
          </p:cNvSpPr>
          <p:nvPr/>
        </p:nvSpPr>
        <p:spPr>
          <a:xfrm>
            <a:off x="7247362" y="878043"/>
            <a:ext cx="2963458" cy="20948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/>
              <a:t>COSMO 2.8km</a:t>
            </a:r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/>
              <a:t>1h </a:t>
            </a:r>
            <a:r>
              <a:rPr lang="pl-PL" sz="1800" dirty="0" err="1"/>
              <a:t>analysis</a:t>
            </a:r>
            <a:endParaRPr lang="pl-PL" sz="1800" dirty="0"/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/>
              <a:t>3h </a:t>
            </a:r>
            <a:r>
              <a:rPr lang="pl-PL" sz="1800" dirty="0" err="1"/>
              <a:t>forecast</a:t>
            </a:r>
            <a:endParaRPr lang="pl-PL" sz="1800" dirty="0"/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700" dirty="0">
                <a:ea typeface="+mn-lt"/>
                <a:cs typeface="+mn-lt"/>
              </a:rPr>
              <a:t>30 min update </a:t>
            </a:r>
            <a:r>
              <a:rPr lang="pl-PL" sz="1800" dirty="0"/>
              <a:t>(48/</a:t>
            </a:r>
            <a:r>
              <a:rPr lang="pl-PL" sz="1800" dirty="0" err="1"/>
              <a:t>day</a:t>
            </a:r>
            <a:r>
              <a:rPr lang="pl-PL" sz="1800" dirty="0"/>
              <a:t>)</a:t>
            </a:r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/>
              <a:t> </a:t>
            </a:r>
            <a:r>
              <a:rPr lang="pl-PL" sz="1800" dirty="0" err="1"/>
              <a:t>assimilation</a:t>
            </a:r>
            <a:r>
              <a:rPr lang="pl-PL" sz="1800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1800" dirty="0"/>
              <a:t>Opera radar SRI, AMDAR and </a:t>
            </a:r>
            <a:r>
              <a:rPr lang="pl-PL" sz="1800" dirty="0" err="1"/>
              <a:t>telemetric</a:t>
            </a:r>
            <a:r>
              <a:rPr lang="pl-PL" sz="1800" dirty="0"/>
              <a:t> 380 </a:t>
            </a:r>
            <a:r>
              <a:rPr lang="pl-PL" sz="1800" dirty="0" err="1"/>
              <a:t>stations</a:t>
            </a:r>
            <a:r>
              <a:rPr lang="pl-PL" sz="1800" dirty="0"/>
              <a:t> </a:t>
            </a:r>
            <a:endParaRPr lang="pl-PL" sz="1700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sz="1700" dirty="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700" dirty="0">
              <a:ea typeface="+mn-lt"/>
              <a:cs typeface="+mn-lt"/>
            </a:endParaRP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A1FD3756-01CB-C470-C5CD-996DD9099079}"/>
              </a:ext>
            </a:extLst>
          </p:cNvPr>
          <p:cNvSpPr txBox="1">
            <a:spLocks/>
          </p:cNvSpPr>
          <p:nvPr/>
        </p:nvSpPr>
        <p:spPr>
          <a:xfrm>
            <a:off x="6793967" y="5085525"/>
            <a:ext cx="1851824" cy="15688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pl-PL" sz="1700" dirty="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1700" b="1" dirty="0">
                <a:ea typeface="+mn-lt"/>
                <a:cs typeface="+mn-lt"/>
              </a:rPr>
              <a:t>Applications:</a:t>
            </a:r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 err="1"/>
              <a:t>aviation</a:t>
            </a:r>
            <a:r>
              <a:rPr lang="pl-PL" sz="1800" dirty="0"/>
              <a:t>, </a:t>
            </a:r>
            <a:endParaRPr lang="en-US" sz="1800" dirty="0">
              <a:cs typeface="Calibri"/>
            </a:endParaRPr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 err="1"/>
              <a:t>nowcasting</a:t>
            </a:r>
            <a:endParaRPr lang="pl-PL" sz="1800" dirty="0"/>
          </a:p>
          <a:p>
            <a:pPr marL="214313" indent="-214313">
              <a:spcBef>
                <a:spcPts val="600"/>
              </a:spcBef>
              <a:buFont typeface="Wingdings"/>
              <a:buChar char="q"/>
            </a:pPr>
            <a:r>
              <a:rPr lang="pl-PL" sz="1800" dirty="0" err="1"/>
              <a:t>flash</a:t>
            </a:r>
            <a:r>
              <a:rPr lang="pl-PL" sz="1800" dirty="0"/>
              <a:t> </a:t>
            </a:r>
            <a:r>
              <a:rPr lang="pl-PL" sz="1800" dirty="0" err="1"/>
              <a:t>flood</a:t>
            </a:r>
            <a:r>
              <a:rPr lang="pl-PL" sz="1800" dirty="0"/>
              <a:t> </a:t>
            </a:r>
            <a:endParaRPr lang="en-US" sz="1800" dirty="0"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700" dirty="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700" dirty="0">
              <a:ea typeface="+mn-lt"/>
              <a:cs typeface="+mn-lt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311FE67-CD69-F183-95A3-8E18CF1C6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1980" y="2999884"/>
            <a:ext cx="2622990" cy="2243631"/>
          </a:xfrm>
          <a:prstGeom prst="rect">
            <a:avLst/>
          </a:prstGeom>
        </p:spPr>
      </p:pic>
      <p:pic>
        <p:nvPicPr>
          <p:cNvPr id="22" name="Obraz 3">
            <a:extLst>
              <a:ext uri="{FF2B5EF4-FFF2-40B4-BE49-F238E27FC236}">
                <a16:creationId xmlns:a16="http://schemas.microsoft.com/office/drawing/2014/main" id="{61D32D24-3859-C7BD-6876-7C1A5D33F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181" y="2902536"/>
            <a:ext cx="2021754" cy="2340979"/>
          </a:xfrm>
          <a:prstGeom prst="rect">
            <a:avLst/>
          </a:prstGeom>
        </p:spPr>
      </p:pic>
      <p:sp>
        <p:nvSpPr>
          <p:cNvPr id="25" name="CustomShape 5">
            <a:extLst>
              <a:ext uri="{FF2B5EF4-FFF2-40B4-BE49-F238E27FC236}">
                <a16:creationId xmlns:a16="http://schemas.microsoft.com/office/drawing/2014/main" id="{8BCA7BE3-9D33-2FF7-77E9-98E8321DB74A}"/>
              </a:ext>
            </a:extLst>
          </p:cNvPr>
          <p:cNvSpPr/>
          <p:nvPr/>
        </p:nvSpPr>
        <p:spPr>
          <a:xfrm>
            <a:off x="1292981" y="5372940"/>
            <a:ext cx="5234288" cy="133203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lvl="1">
              <a:lnSpc>
                <a:spcPct val="100000"/>
              </a:lnSpc>
            </a:pPr>
            <a:r>
              <a:rPr lang="pl-PL" b="1" dirty="0" err="1">
                <a:highlight>
                  <a:srgbClr val="FFFF00"/>
                </a:highlight>
                <a:latin typeface="Arial"/>
              </a:rPr>
              <a:t>Changes</a:t>
            </a:r>
            <a:r>
              <a:rPr lang="pl-PL" b="1" dirty="0">
                <a:highlight>
                  <a:srgbClr val="FFFF00"/>
                </a:highlight>
                <a:latin typeface="Arial"/>
              </a:rPr>
              <a:t>/</a:t>
            </a:r>
            <a:r>
              <a:rPr lang="pl-PL" b="1" dirty="0" err="1">
                <a:highlight>
                  <a:srgbClr val="FFFF00"/>
                </a:highlight>
                <a:latin typeface="Arial"/>
              </a:rPr>
              <a:t>additions</a:t>
            </a:r>
            <a:r>
              <a:rPr lang="pl-PL" b="1" dirty="0">
                <a:highlight>
                  <a:srgbClr val="FFFF00"/>
                </a:highlight>
                <a:latin typeface="Arial"/>
              </a:rPr>
              <a:t> (as </a:t>
            </a:r>
            <a:r>
              <a:rPr lang="pl-PL" b="1" dirty="0" err="1">
                <a:highlight>
                  <a:srgbClr val="FFFF00"/>
                </a:highlight>
                <a:latin typeface="Arial"/>
              </a:rPr>
              <a:t>planned</a:t>
            </a:r>
            <a:r>
              <a:rPr lang="pl-PL" b="1" dirty="0">
                <a:highlight>
                  <a:srgbClr val="FFFF00"/>
                </a:highlight>
                <a:latin typeface="Arial"/>
              </a:rPr>
              <a:t>):</a:t>
            </a:r>
          </a:p>
          <a:p>
            <a:pPr lvl="1">
              <a:spcBef>
                <a:spcPts val="600"/>
              </a:spcBef>
              <a:buFont typeface="Wingdings" charset="2"/>
              <a:buChar char=""/>
            </a:pPr>
            <a:r>
              <a:rPr lang="pl-PL" dirty="0">
                <a:latin typeface="Arial"/>
              </a:rPr>
              <a:t> Opera (15 min) → RainGRS+ (5/10 min)</a:t>
            </a:r>
          </a:p>
          <a:p>
            <a:pPr lvl="1">
              <a:spcBef>
                <a:spcPts val="600"/>
              </a:spcBef>
              <a:buFont typeface="Wingdings" charset="2"/>
              <a:buChar char=""/>
            </a:pPr>
            <a:r>
              <a:rPr lang="pl-PL" dirty="0">
                <a:latin typeface="Arial"/>
              </a:rPr>
              <a:t> </a:t>
            </a:r>
            <a:r>
              <a:rPr lang="pl-PL" b="1" dirty="0">
                <a:latin typeface="Arial"/>
              </a:rPr>
              <a:t>2-moment </a:t>
            </a:r>
            <a:r>
              <a:rPr lang="pl-PL" b="1" dirty="0" err="1">
                <a:latin typeface="Arial"/>
              </a:rPr>
              <a:t>microphysics</a:t>
            </a:r>
            <a:r>
              <a:rPr lang="pl-PL" b="1" dirty="0">
                <a:latin typeface="Arial"/>
              </a:rPr>
              <a:t> (graupel and </a:t>
            </a:r>
            <a:r>
              <a:rPr lang="pl-PL" b="1" dirty="0" err="1">
                <a:latin typeface="Arial"/>
              </a:rPr>
              <a:t>hail</a:t>
            </a:r>
            <a:r>
              <a:rPr lang="pl-PL" b="1" dirty="0">
                <a:latin typeface="Arial"/>
              </a:rPr>
              <a:t>) – to be </a:t>
            </a:r>
            <a:r>
              <a:rPr lang="pl-PL" b="1" dirty="0" err="1">
                <a:latin typeface="Arial"/>
              </a:rPr>
              <a:t>running</a:t>
            </a:r>
            <a:r>
              <a:rPr lang="pl-PL" b="1" dirty="0">
                <a:latin typeface="Arial"/>
              </a:rPr>
              <a:t> </a:t>
            </a:r>
            <a:r>
              <a:rPr lang="pl-PL" b="1" dirty="0" err="1">
                <a:latin typeface="Arial"/>
              </a:rPr>
              <a:t>operationally</a:t>
            </a:r>
            <a:r>
              <a:rPr lang="pl-PL" b="1" dirty="0">
                <a:latin typeface="Arial"/>
              </a:rPr>
              <a:t> </a:t>
            </a:r>
            <a:r>
              <a:rPr lang="pl-PL" b="1" dirty="0" err="1">
                <a:latin typeface="Arial"/>
              </a:rPr>
              <a:t>soon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89787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0" y="3777738"/>
            <a:ext cx="2668112" cy="284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141" y="3807033"/>
            <a:ext cx="2720444" cy="232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89945" y="3450502"/>
            <a:ext cx="26681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POLRAD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+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 NETWORK</a:t>
            </a:r>
            <a:endParaRPr lang="en-US" altLang="en-US" sz="1600" dirty="0">
              <a:latin typeface="Arial Narrow" panose="020B0606020202030204" pitchFamily="34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-10569" y="2936846"/>
            <a:ext cx="9174144" cy="3385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Doppler /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dual-polarized 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radar 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data: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 Poland (8) + 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Lithuania (2), Ukraine (1), Slovakia (4), 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Czech Republic (2), Germany (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4</a:t>
            </a: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)</a:t>
            </a:r>
            <a:endParaRPr lang="en-US" altLang="en-US" sz="2000" dirty="0">
              <a:latin typeface="Arial Narrow" panose="020B060602020203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3141484" y="3271749"/>
            <a:ext cx="29739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NETWORK OF TELEMETRIC RAIN GAUGE STATIONS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 (491)</a:t>
            </a:r>
            <a:endParaRPr lang="en-US" altLang="en-US" sz="1600" dirty="0">
              <a:latin typeface="Arial Narrow" panose="020B0606020202030204" pitchFamily="34" charset="0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4840846" y="624149"/>
            <a:ext cx="2214182" cy="3385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METEOSAT SATELLITES </a:t>
            </a:r>
            <a:endParaRPr lang="en-US" altLang="en-US" sz="1600" dirty="0">
              <a:latin typeface="Arial Narrow" panose="020B0606020202030204" pitchFamily="34" charset="0"/>
            </a:endParaRPr>
          </a:p>
        </p:txBody>
      </p:sp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0" y="837797"/>
            <a:ext cx="1979525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RainGRS</a:t>
            </a:r>
            <a:r>
              <a:rPr lang="pl-PL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pl-PL" altLang="en-US" sz="18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composites</a:t>
            </a:r>
            <a:endParaRPr lang="en-US" altLang="en-US" sz="1800" dirty="0">
              <a:latin typeface="Arial Narrow" panose="020B0606020202030204" pitchFamily="34" charset="0"/>
            </a:endParaRPr>
          </a:p>
        </p:txBody>
      </p:sp>
      <p:pic>
        <p:nvPicPr>
          <p:cNvPr id="28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557" y="972156"/>
            <a:ext cx="3096000" cy="194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8071" y="1133585"/>
            <a:ext cx="447535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multi-source</a:t>
            </a:r>
            <a:r>
              <a:rPr lang="pl-PL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 GRS</a:t>
            </a:r>
            <a:r>
              <a:rPr lang="en-US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 precipitation fields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data quality control,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800" dirty="0">
                <a:solidFill>
                  <a:srgbClr val="000000"/>
                </a:solidFill>
                <a:latin typeface="Arial Narrow" panose="020B0606020202030204" pitchFamily="34" charset="0"/>
              </a:rPr>
              <a:t>weighted processing of precipitation inputs 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FFEBD96-737F-036F-6E9D-81618E840D1B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94B6CAD-BF1A-654B-A46A-2E24A7BA41E0}"/>
              </a:ext>
            </a:extLst>
          </p:cNvPr>
          <p:cNvSpPr txBox="1"/>
          <p:nvPr/>
        </p:nvSpPr>
        <p:spPr>
          <a:xfrm>
            <a:off x="9244119" y="1826164"/>
            <a:ext cx="2809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16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RainGRS+OPERA</a:t>
            </a:r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pl-PL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PWS</a:t>
            </a:r>
            <a:r>
              <a:rPr lang="pl-PL" sz="1600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*)</a:t>
            </a:r>
            <a:r>
              <a:rPr lang="pl-PL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, CML</a:t>
            </a:r>
            <a:r>
              <a:rPr lang="pl-PL" sz="1600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**)</a:t>
            </a:r>
            <a:endParaRPr lang="pl-PL" sz="1600" baseline="30000" dirty="0">
              <a:latin typeface="Arial Narrow" panose="020B0606020202030204" pitchFamily="34" charset="0"/>
            </a:endParaRPr>
          </a:p>
        </p:txBody>
      </p:sp>
      <p:pic>
        <p:nvPicPr>
          <p:cNvPr id="8" name="Google Shape;217;g2e822a8b737_4_108">
            <a:extLst>
              <a:ext uri="{FF2B5EF4-FFF2-40B4-BE49-F238E27FC236}">
                <a16:creationId xmlns:a16="http://schemas.microsoft.com/office/drawing/2014/main" id="{B9CD915A-32E9-2C85-88B1-F0E3F82007B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23112" y="2180719"/>
            <a:ext cx="2631080" cy="2860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26;g2e822a8b737_4_29">
            <a:extLst>
              <a:ext uri="{FF2B5EF4-FFF2-40B4-BE49-F238E27FC236}">
                <a16:creationId xmlns:a16="http://schemas.microsoft.com/office/drawing/2014/main" id="{4BCF20F4-9FD1-52D9-68AD-E67E611E789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8697" y="3777738"/>
            <a:ext cx="2033031" cy="23263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12EEF34-3088-C7A4-2465-D78AC7EDBA92}"/>
              </a:ext>
            </a:extLst>
          </p:cNvPr>
          <p:cNvSpPr txBox="1"/>
          <p:nvPr/>
        </p:nvSpPr>
        <p:spPr>
          <a:xfrm>
            <a:off x="6586542" y="3408405"/>
            <a:ext cx="21562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POLRAD + OPERA</a:t>
            </a:r>
            <a:endParaRPr lang="pl-PL" sz="1600" dirty="0">
              <a:latin typeface="Arial Narrow" panose="020B0606020202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87BEE3C-DEB6-83BA-4C63-CBD2B5B1165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2778" t="27003" r="46945" b="51156"/>
          <a:stretch>
            <a:fillRect/>
          </a:stretch>
        </p:blipFill>
        <p:spPr>
          <a:xfrm>
            <a:off x="5777912" y="4222131"/>
            <a:ext cx="804672" cy="1094232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7BE259E5-515F-3E43-AD2B-30F72F963CF4}"/>
              </a:ext>
            </a:extLst>
          </p:cNvPr>
          <p:cNvSpPr/>
          <p:nvPr/>
        </p:nvSpPr>
        <p:spPr>
          <a:xfrm>
            <a:off x="1404939" y="43415"/>
            <a:ext cx="6926331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b="1" dirty="0">
                <a:ea typeface="+mn-lt"/>
                <a:cs typeface="+mn-lt"/>
              </a:rPr>
              <a:t>RUC - </a:t>
            </a:r>
            <a:r>
              <a:rPr lang="pl-PL" sz="2400" b="1" dirty="0" err="1">
                <a:ea typeface="+mn-lt"/>
                <a:cs typeface="+mn-lt"/>
              </a:rPr>
              <a:t>Rapid</a:t>
            </a:r>
            <a:r>
              <a:rPr lang="pl-PL" sz="2400" b="1" dirty="0">
                <a:ea typeface="+mn-lt"/>
                <a:cs typeface="+mn-lt"/>
              </a:rPr>
              <a:t> Update </a:t>
            </a:r>
            <a:r>
              <a:rPr lang="pl-PL" sz="2400" b="1" dirty="0" err="1">
                <a:ea typeface="+mn-lt"/>
                <a:cs typeface="+mn-lt"/>
              </a:rPr>
              <a:t>Cycle</a:t>
            </a:r>
            <a:endParaRPr lang="pl-PL" sz="2400" b="1" dirty="0">
              <a:ea typeface="+mn-lt"/>
              <a:cs typeface="+mn-l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1DEBF36-9E3A-D06D-E050-19276B7A8F43}"/>
              </a:ext>
            </a:extLst>
          </p:cNvPr>
          <p:cNvSpPr txBox="1"/>
          <p:nvPr/>
        </p:nvSpPr>
        <p:spPr>
          <a:xfrm>
            <a:off x="8993275" y="5041013"/>
            <a:ext cx="3131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aseline="30000" dirty="0">
                <a:latin typeface="Arial Narrow" panose="020B0606020202030204" pitchFamily="34" charset="0"/>
              </a:rPr>
              <a:t>*)</a:t>
            </a:r>
            <a:r>
              <a:rPr lang="pl-PL" sz="1600" dirty="0">
                <a:latin typeface="Arial Narrow" panose="020B0606020202030204" pitchFamily="34" charset="0"/>
              </a:rPr>
              <a:t> Personal </a:t>
            </a:r>
            <a:r>
              <a:rPr lang="pl-PL" sz="1600" dirty="0" err="1">
                <a:latin typeface="Arial Narrow" panose="020B0606020202030204" pitchFamily="34" charset="0"/>
              </a:rPr>
              <a:t>Weather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Stations</a:t>
            </a:r>
            <a:endParaRPr lang="pl-PL" sz="1600" dirty="0">
              <a:latin typeface="Arial Narrow" panose="020B0606020202030204" pitchFamily="34" charset="0"/>
            </a:endParaRPr>
          </a:p>
          <a:p>
            <a:pPr algn="just"/>
            <a:endParaRPr lang="pl-PL" sz="1600" dirty="0">
              <a:latin typeface="Arial Narrow" panose="020B0606020202030204" pitchFamily="34" charset="0"/>
            </a:endParaRPr>
          </a:p>
          <a:p>
            <a:pPr algn="just"/>
            <a:r>
              <a:rPr lang="pl-PL" sz="1600" baseline="30000" dirty="0">
                <a:latin typeface="Arial Narrow" panose="020B0606020202030204" pitchFamily="34" charset="0"/>
              </a:rPr>
              <a:t>**)</a:t>
            </a:r>
            <a:r>
              <a:rPr lang="pl-PL" sz="1600" dirty="0">
                <a:latin typeface="Arial Narrow" panose="020B0606020202030204" pitchFamily="34" charset="0"/>
              </a:rPr>
              <a:t> Commercial </a:t>
            </a:r>
            <a:r>
              <a:rPr lang="pl-PL" sz="1600" dirty="0" err="1">
                <a:latin typeface="Arial Narrow" panose="020B0606020202030204" pitchFamily="34" charset="0"/>
              </a:rPr>
              <a:t>Microwave</a:t>
            </a:r>
            <a:r>
              <a:rPr lang="pl-PL" sz="1600" dirty="0">
                <a:latin typeface="Arial Narrow" panose="020B0606020202030204" pitchFamily="34" charset="0"/>
              </a:rPr>
              <a:t> Links – </a:t>
            </a:r>
            <a:r>
              <a:rPr lang="en-US" sz="1600" dirty="0">
                <a:latin typeface="Arial Narrow" panose="020B0606020202030204" pitchFamily="34" charset="0"/>
              </a:rPr>
              <a:t>point-to-point radio connections between cellular base stations that double as high-resolution environmental sensors.</a:t>
            </a:r>
          </a:p>
        </p:txBody>
      </p:sp>
    </p:spTree>
    <p:extLst>
      <p:ext uri="{BB962C8B-B14F-4D97-AF65-F5344CB8AC3E}">
        <p14:creationId xmlns:p14="http://schemas.microsoft.com/office/powerpoint/2010/main" val="226634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7317C-A334-639E-6231-0E4C1BC8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BD7F356-F5C4-4B18-D32E-3DABE679B3D7}"/>
              </a:ext>
            </a:extLst>
          </p:cNvPr>
          <p:cNvSpPr txBox="1"/>
          <p:nvPr/>
        </p:nvSpPr>
        <p:spPr>
          <a:xfrm>
            <a:off x="1555651" y="1131730"/>
            <a:ext cx="4130504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pl-PL" sz="1600" u="sng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E72AD8CF-4342-4849-AF0D-70B0084D41E2}"/>
              </a:ext>
            </a:extLst>
          </p:cNvPr>
          <p:cNvSpPr txBox="1">
            <a:spLocks/>
          </p:cNvSpPr>
          <p:nvPr/>
        </p:nvSpPr>
        <p:spPr>
          <a:xfrm>
            <a:off x="1631945" y="189881"/>
            <a:ext cx="7614797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Regional</a:t>
            </a:r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climate</a:t>
            </a:r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simulations</a:t>
            </a:r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with ICON-CLM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431A532-1B4D-8281-AA6A-98C856DB8E72}"/>
              </a:ext>
            </a:extLst>
          </p:cNvPr>
          <p:cNvSpPr txBox="1"/>
          <p:nvPr/>
        </p:nvSpPr>
        <p:spPr>
          <a:xfrm>
            <a:off x="1147501" y="903150"/>
            <a:ext cx="3862649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 err="1"/>
              <a:t>Contribution</a:t>
            </a:r>
            <a:r>
              <a:rPr lang="pl-PL" b="1" dirty="0"/>
              <a:t> to EURO-CORDEX</a:t>
            </a:r>
          </a:p>
        </p:txBody>
      </p:sp>
      <p:pic>
        <p:nvPicPr>
          <p:cNvPr id="10" name="Obraz 9" descr="Obraz zawierający szkic, rysowanie, Sztuka dziecięca, mapa&#10;&#10;Zawartość wygenerowana przez AI może być niepoprawna.">
            <a:extLst>
              <a:ext uri="{FF2B5EF4-FFF2-40B4-BE49-F238E27FC236}">
                <a16:creationId xmlns:a16="http://schemas.microsoft.com/office/drawing/2014/main" id="{959182D2-F86D-0B40-100D-0265A80A3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88" y="1036712"/>
            <a:ext cx="2617551" cy="2617551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3F0C62D-4505-B387-F233-F62DF5F9E382}"/>
              </a:ext>
            </a:extLst>
          </p:cNvPr>
          <p:cNvSpPr txBox="1"/>
          <p:nvPr/>
        </p:nvSpPr>
        <p:spPr>
          <a:xfrm>
            <a:off x="8718664" y="2045262"/>
            <a:ext cx="3254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CMIP6 GCM: </a:t>
            </a:r>
            <a:r>
              <a:rPr lang="pl-PL" dirty="0"/>
              <a:t>NorESM2-MM</a:t>
            </a:r>
          </a:p>
          <a:p>
            <a:pPr algn="ctr"/>
            <a:r>
              <a:rPr lang="pl-PL" b="1" dirty="0" err="1"/>
              <a:t>Scenarios</a:t>
            </a:r>
            <a:r>
              <a:rPr lang="pl-PL" b="1" dirty="0"/>
              <a:t>: </a:t>
            </a:r>
            <a:r>
              <a:rPr lang="pl-PL" dirty="0"/>
              <a:t>SSP126, SSP370</a:t>
            </a:r>
            <a:endParaRPr lang="en-GB" b="1" dirty="0"/>
          </a:p>
        </p:txBody>
      </p:sp>
      <p:pic>
        <p:nvPicPr>
          <p:cNvPr id="12" name="Obraz 11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B30BE9AB-A2EC-A7EF-126E-4622019B4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034" y="1359684"/>
            <a:ext cx="3337208" cy="2511777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9BCA875-97A7-9C0C-3205-41AEFA67B172}"/>
              </a:ext>
            </a:extLst>
          </p:cNvPr>
          <p:cNvSpPr txBox="1"/>
          <p:nvPr/>
        </p:nvSpPr>
        <p:spPr>
          <a:xfrm>
            <a:off x="0" y="3808152"/>
            <a:ext cx="1219199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900" b="1" dirty="0">
                <a:latin typeface="Arial Narrow" panose="020B0606020202030204" pitchFamily="34" charset="0"/>
              </a:rPr>
              <a:t>UDAG </a:t>
            </a:r>
            <a:r>
              <a:rPr lang="pl-PL" sz="1900" b="1" dirty="0" err="1">
                <a:latin typeface="Arial Narrow" panose="020B0606020202030204" pitchFamily="34" charset="0"/>
              </a:rPr>
              <a:t>project</a:t>
            </a:r>
            <a:r>
              <a:rPr lang="pl-PL" sz="1900" b="1" dirty="0">
                <a:latin typeface="Arial Narrow" panose="020B0606020202030204" pitchFamily="34" charset="0"/>
              </a:rPr>
              <a:t> </a:t>
            </a:r>
            <a:r>
              <a:rPr lang="en-GB" sz="1900" b="1" dirty="0">
                <a:latin typeface="Arial Narrow" panose="020B0606020202030204" pitchFamily="34" charset="0"/>
              </a:rPr>
              <a:t>(Updating the Data basis for Adaptation to climate change in Germany</a:t>
            </a:r>
            <a:r>
              <a:rPr lang="pl-PL" sz="1900" b="1" dirty="0">
                <a:latin typeface="Arial Narrow" panose="020B0606020202030204" pitchFamily="34" charset="0"/>
              </a:rPr>
              <a:t>) – </a:t>
            </a:r>
            <a:r>
              <a:rPr lang="pl-PL" sz="1900" b="1" dirty="0" err="1">
                <a:latin typeface="Arial Narrow" panose="020B0606020202030204" pitchFamily="34" charset="0"/>
              </a:rPr>
              <a:t>tune</a:t>
            </a:r>
            <a:r>
              <a:rPr lang="pl-PL" sz="1900" b="1" dirty="0">
                <a:latin typeface="Arial Narrow" panose="020B0606020202030204" pitchFamily="34" charset="0"/>
              </a:rPr>
              <a:t> ICON-CLM </a:t>
            </a:r>
            <a:r>
              <a:rPr lang="pl-PL" sz="1900" b="1" dirty="0" err="1">
                <a:latin typeface="Arial Narrow" panose="020B0606020202030204" pitchFamily="34" charset="0"/>
              </a:rPr>
              <a:t>at</a:t>
            </a:r>
            <a:r>
              <a:rPr lang="pl-PL" sz="1900" b="1" dirty="0">
                <a:latin typeface="Arial Narrow" panose="020B0606020202030204" pitchFamily="34" charset="0"/>
              </a:rPr>
              <a:t> 3 km on DKRZ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81A86D01-1FC4-0BD3-F976-CFE4AC14B5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6852" b="23293"/>
          <a:stretch>
            <a:fillRect/>
          </a:stretch>
        </p:blipFill>
        <p:spPr>
          <a:xfrm>
            <a:off x="3280163" y="4247110"/>
            <a:ext cx="2208544" cy="2512415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D7AF0E4-3A3D-EE56-58C5-409E96CE42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778" t="27003" r="46945" b="51156"/>
          <a:stretch>
            <a:fillRect/>
          </a:stretch>
        </p:blipFill>
        <p:spPr>
          <a:xfrm>
            <a:off x="5898623" y="4633418"/>
            <a:ext cx="804672" cy="109423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8B95944-BD86-CB72-BC0A-EF581552A8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983" b="20616"/>
          <a:stretch>
            <a:fillRect/>
          </a:stretch>
        </p:blipFill>
        <p:spPr>
          <a:xfrm>
            <a:off x="6785388" y="4115929"/>
            <a:ext cx="2342744" cy="2643596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B08A320-EC92-E100-6335-14181D93D212}"/>
              </a:ext>
            </a:extLst>
          </p:cNvPr>
          <p:cNvSpPr txBox="1"/>
          <p:nvPr/>
        </p:nvSpPr>
        <p:spPr>
          <a:xfrm>
            <a:off x="0" y="4473371"/>
            <a:ext cx="32765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i="1" dirty="0" err="1"/>
              <a:t>Configuration</a:t>
            </a:r>
            <a:r>
              <a:rPr lang="pl-PL" i="1" dirty="0"/>
              <a:t> </a:t>
            </a:r>
            <a:r>
              <a:rPr lang="pl-PL" i="1" dirty="0" err="1"/>
              <a:t>Optimization</a:t>
            </a:r>
            <a:r>
              <a:rPr lang="pl-PL" i="1" dirty="0"/>
              <a:t> of ICON-CLM 12km </a:t>
            </a:r>
            <a:r>
              <a:rPr lang="pl-PL" i="1" dirty="0" err="1"/>
              <a:t>over</a:t>
            </a:r>
            <a:r>
              <a:rPr lang="pl-PL" i="1" dirty="0"/>
              <a:t> Europe and 3km </a:t>
            </a:r>
            <a:r>
              <a:rPr lang="pl-PL" i="1" dirty="0" err="1"/>
              <a:t>over</a:t>
            </a:r>
            <a:r>
              <a:rPr lang="pl-PL" i="1" dirty="0"/>
              <a:t> Germany </a:t>
            </a:r>
            <a:r>
              <a:rPr lang="pl-PL" i="1" dirty="0" err="1"/>
              <a:t>using</a:t>
            </a:r>
            <a:r>
              <a:rPr lang="pl-PL" i="1" dirty="0"/>
              <a:t> a </a:t>
            </a:r>
            <a:r>
              <a:rPr lang="pl-PL" i="1" dirty="0" err="1"/>
              <a:t>Linear</a:t>
            </a:r>
            <a:r>
              <a:rPr lang="pl-PL" i="1" dirty="0"/>
              <a:t> Meta </a:t>
            </a:r>
            <a:r>
              <a:rPr lang="pl-PL" i="1" dirty="0" err="1"/>
              <a:t>MOdel</a:t>
            </a:r>
            <a:r>
              <a:rPr lang="pl-PL" i="1" dirty="0"/>
              <a:t> (</a:t>
            </a:r>
            <a:r>
              <a:rPr lang="pl-PL" i="1" dirty="0" err="1"/>
              <a:t>LiMMo</a:t>
            </a:r>
            <a:r>
              <a:rPr lang="pl-PL" i="1" dirty="0"/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33129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945B2-D48C-999F-E6B1-C13999BA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E810DDBE-4E95-ABF2-82D2-0AEFBA669C17}"/>
              </a:ext>
            </a:extLst>
          </p:cNvPr>
          <p:cNvSpPr/>
          <p:nvPr/>
        </p:nvSpPr>
        <p:spPr>
          <a:xfrm>
            <a:off x="0" y="92089"/>
            <a:ext cx="9905999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altLang="pl-PL" sz="2400" b="1" dirty="0">
                <a:solidFill>
                  <a:schemeClr val="bg1"/>
                </a:solidFill>
                <a:cs typeface="Arial" panose="020B0604020202020204" pitchFamily="34" charset="0"/>
              </a:rPr>
              <a:t>COSMO </a:t>
            </a:r>
            <a:r>
              <a:rPr lang="pl-PL" altLang="pl-PL" sz="2400" b="1" dirty="0" err="1">
                <a:solidFill>
                  <a:schemeClr val="bg1"/>
                </a:solidFill>
                <a:cs typeface="Arial" panose="020B0604020202020204" pitchFamily="34" charset="0"/>
              </a:rPr>
              <a:t>sci</a:t>
            </a:r>
            <a:r>
              <a:rPr lang="pl-PL" altLang="pl-PL" sz="2400" b="1" dirty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pl-PL" altLang="pl-PL" sz="2400" b="1" dirty="0" err="1">
                <a:solidFill>
                  <a:schemeClr val="bg1"/>
                </a:solidFill>
                <a:cs typeface="Arial" panose="020B0604020202020204" pitchFamily="34" charset="0"/>
              </a:rPr>
              <a:t>projects</a:t>
            </a:r>
            <a:r>
              <a:rPr lang="pl-PL" altLang="pl-PL" sz="2400" b="1" dirty="0">
                <a:solidFill>
                  <a:schemeClr val="bg1"/>
                </a:solidFill>
                <a:cs typeface="Arial" panose="020B0604020202020204" pitchFamily="34" charset="0"/>
              </a:rPr>
              <a:t> 2025/2026</a:t>
            </a:r>
            <a:endParaRPr lang="en-US" altLang="pl-PL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DAD710C-1845-157F-FF41-71E2FF44C6A2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828342D-D2D8-1362-49E3-CFD1BC7CC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4" y="1547444"/>
            <a:ext cx="1209151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286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pl-PL" sz="2000" b="1" dirty="0">
                <a:latin typeface="+mn-lt"/>
                <a:cs typeface="Arial" panose="020B0604020202020204" pitchFamily="34" charset="0"/>
              </a:rPr>
              <a:t>PP APOCS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(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Application of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Personal Weather Station and Opportunistic Sensor Data </a:t>
            </a:r>
            <a:r>
              <a:rPr lang="en-US" sz="2000" dirty="0" err="1">
                <a:latin typeface="+mn-lt"/>
                <a:cs typeface="Arial" panose="020B0604020202020204" pitchFamily="34" charset="0"/>
              </a:rPr>
              <a:t>CrowdSourcing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)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l-PL" sz="2000" b="1" dirty="0" err="1">
                <a:latin typeface="+mn-lt"/>
                <a:cs typeface="Arial" panose="020B0604020202020204" pitchFamily="34" charset="0"/>
              </a:rPr>
              <a:t>running</a:t>
            </a:r>
            <a:endParaRPr lang="pl-PL" sz="2000" b="1" dirty="0">
              <a:latin typeface="+mn-lt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pl-PL" sz="2000" b="1" dirty="0">
              <a:latin typeface="+mn-lt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pl-PL" sz="2000" b="1" dirty="0">
                <a:latin typeface="+mn-lt"/>
                <a:cs typeface="Arial" panose="020B0604020202020204" pitchFamily="34" charset="0"/>
              </a:rPr>
              <a:t>PP KAOS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000" dirty="0">
                <a:latin typeface="+mn-lt"/>
              </a:rPr>
              <a:t>Addressing the complexity in the weather forecast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) </a:t>
            </a:r>
            <a:r>
              <a:rPr lang="pl-PL" sz="2000" b="1" dirty="0" err="1">
                <a:latin typeface="+mn-lt"/>
                <a:cs typeface="Arial" panose="020B0604020202020204" pitchFamily="34" charset="0"/>
              </a:rPr>
              <a:t>running</a:t>
            </a:r>
            <a:endParaRPr lang="pl-P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pl-PL" sz="2000" dirty="0">
              <a:latin typeface="+mn-lt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+mn-lt"/>
                <a:cs typeface="Arial" panose="020B0604020202020204" pitchFamily="34" charset="0"/>
              </a:rPr>
              <a:t>PP PROPHECY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(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cs typeface="Arial" panose="020B0604020202020204" pitchFamily="34" charset="0"/>
              </a:rPr>
              <a:t>PRObabilistic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Prediction at High-resolution with </a:t>
            </a:r>
            <a:r>
              <a:rPr lang="en-US" sz="2000" dirty="0" err="1">
                <a:latin typeface="+mn-lt"/>
                <a:cs typeface="Arial" panose="020B0604020202020204" pitchFamily="34" charset="0"/>
              </a:rPr>
              <a:t>EnhanCed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perturbation </a:t>
            </a:r>
            <a:r>
              <a:rPr lang="en-US" sz="2000" dirty="0" err="1">
                <a:latin typeface="+mn-lt"/>
                <a:cs typeface="Arial" panose="020B0604020202020204" pitchFamily="34" charset="0"/>
              </a:rPr>
              <a:t>strategY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)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l-PL" sz="2000" dirty="0">
                <a:latin typeface="+mn-lt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l-PL" sz="2000" dirty="0" err="1">
                <a:latin typeface="+mn-lt"/>
                <a:cs typeface="Arial" panose="020B0604020202020204" pitchFamily="34" charset="0"/>
              </a:rPr>
              <a:t>finished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. </a:t>
            </a: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pl-PL" sz="2000" dirty="0">
              <a:latin typeface="+mn-lt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+mn-lt"/>
                <a:cs typeface="Arial" panose="020B0604020202020204" pitchFamily="34" charset="0"/>
              </a:rPr>
              <a:t>PP CITTA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(City Induced Temperature change Through </a:t>
            </a:r>
            <a:r>
              <a:rPr lang="en-US" sz="2000" dirty="0" err="1">
                <a:latin typeface="+mn-lt"/>
                <a:cs typeface="Arial" panose="020B0604020202020204" pitchFamily="34" charset="0"/>
              </a:rPr>
              <a:t>A’dvanced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modelling)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l-PL" sz="2000" dirty="0">
                <a:latin typeface="+mn-lt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l-PL" sz="2000" dirty="0">
                <a:latin typeface="+mn-lt"/>
                <a:cs typeface="Arial" panose="020B0604020202020204" pitchFamily="34" charset="0"/>
              </a:rPr>
              <a:t> </a:t>
            </a:r>
            <a:r>
              <a:rPr lang="pl-PL" sz="2000" dirty="0" err="1">
                <a:latin typeface="+mn-lt"/>
                <a:cs typeface="Arial" panose="020B0604020202020204" pitchFamily="34" charset="0"/>
              </a:rPr>
              <a:t>finished</a:t>
            </a:r>
            <a:endParaRPr lang="pl-PL" sz="2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pl-PL" sz="2000" b="1" dirty="0">
              <a:latin typeface="+mn-lt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PT EGALITE</a:t>
            </a:r>
            <a:r>
              <a:rPr lang="en-US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(Early </a:t>
            </a:r>
            <a:r>
              <a:rPr lang="en-US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warninG</a:t>
            </a:r>
            <a:r>
              <a:rPr lang="en-US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and </a:t>
            </a:r>
            <a:r>
              <a:rPr lang="en-US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AnaLysIs</a:t>
            </a:r>
            <a:r>
              <a:rPr lang="en-US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SysTEm</a:t>
            </a:r>
            <a:r>
              <a:rPr lang="en-US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for release and dispersion of contaminants)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pl-PL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finished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(</a:t>
            </a:r>
            <a:r>
              <a:rPr lang="pl-PL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publication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pl-PL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prepared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and </a:t>
            </a:r>
            <a:r>
              <a:rPr lang="pl-PL" sz="2000" dirty="0" err="1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submitted</a:t>
            </a:r>
            <a:r>
              <a:rPr lang="pl-PL" sz="2000" dirty="0"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).</a:t>
            </a:r>
          </a:p>
          <a:p>
            <a:pPr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pl-PL" sz="2000" b="1" dirty="0">
              <a:latin typeface="+mn-lt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r>
              <a:rPr lang="pl-PL" sz="2000" b="1" dirty="0">
                <a:latin typeface="+mn-lt"/>
              </a:rPr>
              <a:t>PP </a:t>
            </a:r>
            <a:r>
              <a:rPr lang="pl-PL" sz="2000" b="1" dirty="0" err="1">
                <a:latin typeface="+mn-lt"/>
              </a:rPr>
              <a:t>CARMENs</a:t>
            </a:r>
            <a:r>
              <a:rPr lang="pl-PL" sz="2000" b="1" dirty="0">
                <a:latin typeface="+mn-lt"/>
              </a:rPr>
              <a:t> </a:t>
            </a:r>
            <a:r>
              <a:rPr lang="pl-PL" sz="2000" dirty="0">
                <a:latin typeface="+mn-lt"/>
              </a:rPr>
              <a:t>(</a:t>
            </a:r>
            <a:r>
              <a:rPr lang="en-US" sz="2000" dirty="0">
                <a:latin typeface="+mn-lt"/>
              </a:rPr>
              <a:t>Cosmo Application of </a:t>
            </a:r>
            <a:r>
              <a:rPr lang="en-US" sz="2000" dirty="0" err="1">
                <a:latin typeface="+mn-lt"/>
              </a:rPr>
              <a:t>Rfdbk</a:t>
            </a:r>
            <a:r>
              <a:rPr lang="en-US" sz="2000" dirty="0">
                <a:latin typeface="+mn-lt"/>
              </a:rPr>
              <a:t>/MEC on ENS</a:t>
            </a:r>
            <a:r>
              <a:rPr lang="pl-PL" sz="2000" dirty="0">
                <a:latin typeface="+mn-lt"/>
              </a:rPr>
              <a:t>) </a:t>
            </a:r>
            <a:r>
              <a:rPr lang="pl-PL" sz="2000" dirty="0">
                <a:latin typeface="+mn-lt"/>
                <a:sym typeface="Wingdings" panose="05000000000000000000" pitchFamily="2" charset="2"/>
              </a:rPr>
              <a:t></a:t>
            </a:r>
            <a:r>
              <a:rPr lang="pl-PL" sz="2000" dirty="0">
                <a:latin typeface="+mn-lt"/>
              </a:rPr>
              <a:t> </a:t>
            </a:r>
            <a:r>
              <a:rPr lang="pl-PL" sz="2000" dirty="0" err="1">
                <a:latin typeface="+mn-lt"/>
              </a:rPr>
              <a:t>finished</a:t>
            </a:r>
            <a:r>
              <a:rPr lang="pl-PL" sz="2000" dirty="0">
                <a:highlight>
                  <a:srgbClr val="FFFF00"/>
                </a:highlight>
                <a:latin typeface="+mn-lt"/>
              </a:rPr>
              <a:t> </a:t>
            </a:r>
            <a:endParaRPr lang="pl-PL" sz="2000" dirty="0">
              <a:highlight>
                <a:srgbClr val="FFFF00"/>
              </a:highlight>
              <a:latin typeface="+mn-lt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52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4831-7D0B-7507-F9EF-B6A71399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7B4BF730-7648-916E-D710-2E1C2038A95D}"/>
              </a:ext>
            </a:extLst>
          </p:cNvPr>
          <p:cNvSpPr/>
          <p:nvPr/>
        </p:nvSpPr>
        <p:spPr>
          <a:xfrm>
            <a:off x="236306" y="28343"/>
            <a:ext cx="9698804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PP 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APOCS (Application of Personal Weather Station and Opportunistic Sensor Data </a:t>
            </a:r>
            <a:r>
              <a:rPr lang="en-US" sz="2400" b="1" dirty="0" err="1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CrowdSourcing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)</a:t>
            </a:r>
            <a:endParaRPr lang="en-US" altLang="pl-PL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71C25E6-EDE0-E0A6-2F3C-532DB7687466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1" descr="assets/map.png">
            <a:extLst>
              <a:ext uri="{FF2B5EF4-FFF2-40B4-BE49-F238E27FC236}">
                <a16:creationId xmlns:a16="http://schemas.microsoft.com/office/drawing/2014/main" id="{A7E138A2-1338-3B93-74DD-B63855D4A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56" y="1185203"/>
            <a:ext cx="11315217" cy="5476854"/>
          </a:xfrm>
          <a:prstGeom prst="rect">
            <a:avLst/>
          </a:prstGeom>
        </p:spPr>
      </p:pic>
      <p:grpSp>
        <p:nvGrpSpPr>
          <p:cNvPr id="26" name="Grupa 25">
            <a:extLst>
              <a:ext uri="{FF2B5EF4-FFF2-40B4-BE49-F238E27FC236}">
                <a16:creationId xmlns:a16="http://schemas.microsoft.com/office/drawing/2014/main" id="{CE1E17E5-D3F0-AACF-D066-77A880A936AF}"/>
              </a:ext>
            </a:extLst>
          </p:cNvPr>
          <p:cNvGrpSpPr/>
          <p:nvPr/>
        </p:nvGrpSpPr>
        <p:grpSpPr>
          <a:xfrm>
            <a:off x="0" y="798662"/>
            <a:ext cx="2560320" cy="1143000"/>
            <a:chOff x="0" y="798662"/>
            <a:chExt cx="2560320" cy="1143000"/>
          </a:xfrm>
        </p:grpSpPr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1BC0B6A5-5026-8E5A-1B16-F29A397846E6}"/>
                </a:ext>
              </a:extLst>
            </p:cNvPr>
            <p:cNvSpPr/>
            <p:nvPr/>
          </p:nvSpPr>
          <p:spPr>
            <a:xfrm>
              <a:off x="0" y="798662"/>
              <a:ext cx="2560320" cy="1143000"/>
            </a:xfrm>
            <a:prstGeom prst="roundRect">
              <a:avLst>
                <a:gd name="adj" fmla="val 6400"/>
              </a:avLst>
            </a:prstGeom>
            <a:solidFill>
              <a:srgbClr val="122242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 7">
              <a:extLst>
                <a:ext uri="{FF2B5EF4-FFF2-40B4-BE49-F238E27FC236}">
                  <a16:creationId xmlns:a16="http://schemas.microsoft.com/office/drawing/2014/main" id="{41B1D81B-248D-3B9F-D440-F668E68B7B9A}"/>
                </a:ext>
              </a:extLst>
            </p:cNvPr>
            <p:cNvSpPr txBox="1"/>
            <p:nvPr/>
          </p:nvSpPr>
          <p:spPr>
            <a:xfrm>
              <a:off x="91440" y="908390"/>
              <a:ext cx="2377440" cy="60350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35F0C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280+</a:t>
              </a:r>
              <a:endParaRPr lang="en-US" sz="3300" dirty="0"/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D0EAF3A9-89AA-9B1A-8123-D9C5C16B7209}"/>
                </a:ext>
              </a:extLst>
            </p:cNvPr>
            <p:cNvSpPr txBox="1"/>
            <p:nvPr/>
          </p:nvSpPr>
          <p:spPr>
            <a:xfrm>
              <a:off x="91440" y="1511894"/>
              <a:ext cx="23774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active PWS stations</a:t>
              </a:r>
              <a:endParaRPr lang="en-US" sz="1150" dirty="0"/>
            </a:p>
          </p:txBody>
        </p:sp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id="{44FB7175-D418-0277-FD65-C110556C5066}"/>
              </a:ext>
            </a:extLst>
          </p:cNvPr>
          <p:cNvGrpSpPr/>
          <p:nvPr/>
        </p:nvGrpSpPr>
        <p:grpSpPr>
          <a:xfrm>
            <a:off x="2548770" y="817001"/>
            <a:ext cx="2560320" cy="1143000"/>
            <a:chOff x="2880360" y="1439998"/>
            <a:chExt cx="2560320" cy="1143000"/>
          </a:xfrm>
        </p:grpSpPr>
        <p:sp>
          <p:nvSpPr>
            <p:cNvPr id="24" name="Shape 6">
              <a:extLst>
                <a:ext uri="{FF2B5EF4-FFF2-40B4-BE49-F238E27FC236}">
                  <a16:creationId xmlns:a16="http://schemas.microsoft.com/office/drawing/2014/main" id="{E275002E-33B3-77C0-FC2B-F58423BA4F50}"/>
                </a:ext>
              </a:extLst>
            </p:cNvPr>
            <p:cNvSpPr/>
            <p:nvPr/>
          </p:nvSpPr>
          <p:spPr>
            <a:xfrm>
              <a:off x="2880360" y="1439998"/>
              <a:ext cx="2560320" cy="1143000"/>
            </a:xfrm>
            <a:prstGeom prst="roundRect">
              <a:avLst>
                <a:gd name="adj" fmla="val 6400"/>
              </a:avLst>
            </a:prstGeom>
            <a:solidFill>
              <a:srgbClr val="122242"/>
            </a:solidFill>
            <a:ln/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 11">
              <a:extLst>
                <a:ext uri="{FF2B5EF4-FFF2-40B4-BE49-F238E27FC236}">
                  <a16:creationId xmlns:a16="http://schemas.microsoft.com/office/drawing/2014/main" id="{3CEE9D9E-8375-5292-1287-12D3F6F8B252}"/>
                </a:ext>
              </a:extLst>
            </p:cNvPr>
            <p:cNvSpPr txBox="1"/>
            <p:nvPr/>
          </p:nvSpPr>
          <p:spPr>
            <a:xfrm>
              <a:off x="2930600" y="2154987"/>
              <a:ext cx="23774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radius · 52°N / 19°E</a:t>
              </a:r>
              <a:endParaRPr lang="en-US" sz="1150" dirty="0"/>
            </a:p>
          </p:txBody>
        </p:sp>
        <p:sp>
          <p:nvSpPr>
            <p:cNvPr id="20" name="Text 10">
              <a:extLst>
                <a:ext uri="{FF2B5EF4-FFF2-40B4-BE49-F238E27FC236}">
                  <a16:creationId xmlns:a16="http://schemas.microsoft.com/office/drawing/2014/main" id="{FE3EE8CB-A20F-3E92-EEF6-528FEB929AD2}"/>
                </a:ext>
              </a:extLst>
            </p:cNvPr>
            <p:cNvSpPr txBox="1"/>
            <p:nvPr/>
          </p:nvSpPr>
          <p:spPr>
            <a:xfrm>
              <a:off x="2930600" y="1551483"/>
              <a:ext cx="2377440" cy="60350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35F0C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500 km</a:t>
              </a:r>
              <a:endParaRPr lang="en-US" sz="3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007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48EFA-C37B-A76D-476B-DAC213652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19644F64-7FFA-D149-0F07-CC08919AB201}"/>
              </a:ext>
            </a:extLst>
          </p:cNvPr>
          <p:cNvSpPr/>
          <p:nvPr/>
        </p:nvSpPr>
        <p:spPr>
          <a:xfrm>
            <a:off x="236306" y="28343"/>
            <a:ext cx="9698804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PP 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APOCS </a:t>
            </a: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400" b="1" dirty="0">
                <a:solidFill>
                  <a:schemeClr val="bg1"/>
                </a:solidFill>
              </a:rPr>
              <a:t>Task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1</a:t>
            </a:r>
            <a:r>
              <a:rPr lang="pl-PL" sz="2400" b="1" dirty="0">
                <a:solidFill>
                  <a:schemeClr val="bg1"/>
                </a:solidFill>
              </a:rPr>
              <a:t>:</a:t>
            </a:r>
            <a:r>
              <a:rPr lang="en-US" sz="2400" b="1" dirty="0">
                <a:solidFill>
                  <a:schemeClr val="bg1"/>
                </a:solidFill>
              </a:rPr>
              <a:t> Development of COSMO PWS database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657AA19-1962-66E3-2E2D-2B2860639FAC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oogle Shape;112;p1">
            <a:extLst>
              <a:ext uri="{FF2B5EF4-FFF2-40B4-BE49-F238E27FC236}">
                <a16:creationId xmlns:a16="http://schemas.microsoft.com/office/drawing/2014/main" id="{D9756D35-3F94-C7D0-A4F3-53BDD6123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20522"/>
          <a:stretch/>
        </p:blipFill>
        <p:spPr>
          <a:xfrm>
            <a:off x="7886589" y="864000"/>
            <a:ext cx="2592000" cy="1924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55;g2e822a8b737_8_11">
            <a:extLst>
              <a:ext uri="{FF2B5EF4-FFF2-40B4-BE49-F238E27FC236}">
                <a16:creationId xmlns:a16="http://schemas.microsoft.com/office/drawing/2014/main" id="{07C968D7-20DD-609F-B08E-A4005F25A0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08000"/>
            <a:ext cx="12168000" cy="28770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9F0330B-5B4B-7FDE-2F6C-66E9F277EC1E}"/>
              </a:ext>
            </a:extLst>
          </p:cNvPr>
          <p:cNvSpPr txBox="1"/>
          <p:nvPr/>
        </p:nvSpPr>
        <p:spPr>
          <a:xfrm>
            <a:off x="0" y="1692000"/>
            <a:ext cx="7715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dk1"/>
                </a:solidFill>
                <a:latin typeface="Arial Narrow" panose="020B0606020202030204" pitchFamily="34" charset="0"/>
              </a:rPr>
              <a:t>The first tests with employee devices and the test database</a:t>
            </a:r>
            <a:r>
              <a:rPr lang="pl-PL" sz="2000" dirty="0">
                <a:solidFill>
                  <a:schemeClr val="dk1"/>
                </a:solidFill>
                <a:latin typeface="Arial Narrow" panose="020B0606020202030204" pitchFamily="34" charset="0"/>
              </a:rPr>
              <a:t> (</a:t>
            </a:r>
            <a:r>
              <a:rPr lang="pl-PL" sz="2000" dirty="0" err="1">
                <a:solidFill>
                  <a:schemeClr val="dk1"/>
                </a:solidFill>
                <a:latin typeface="Arial Narrow" panose="020B0606020202030204" pitchFamily="34" charset="0"/>
              </a:rPr>
              <a:t>approx</a:t>
            </a:r>
            <a:r>
              <a:rPr lang="pl-PL" sz="2000" dirty="0">
                <a:solidFill>
                  <a:schemeClr val="dk1"/>
                </a:solidFill>
                <a:latin typeface="Arial Narrow" panose="020B0606020202030204" pitchFamily="34" charset="0"/>
              </a:rPr>
              <a:t> .40 </a:t>
            </a:r>
            <a:r>
              <a:rPr lang="pl-PL" sz="2000" dirty="0" err="1">
                <a:solidFill>
                  <a:schemeClr val="dk1"/>
                </a:solidFill>
                <a:latin typeface="Arial Narrow" panose="020B0606020202030204" pitchFamily="34" charset="0"/>
              </a:rPr>
              <a:t>stations</a:t>
            </a:r>
            <a:r>
              <a:rPr lang="pl-PL" sz="2000" dirty="0">
                <a:solidFill>
                  <a:schemeClr val="dk1"/>
                </a:solidFill>
                <a:latin typeface="Arial Narrow" panose="020B0606020202030204" pitchFamily="34" charset="0"/>
              </a:rPr>
              <a:t>)</a:t>
            </a:r>
            <a:r>
              <a:rPr lang="en-US" sz="2000" dirty="0">
                <a:solidFill>
                  <a:schemeClr val="dk1"/>
                </a:solidFill>
                <a:latin typeface="Arial Narrow" panose="020B0606020202030204" pitchFamily="34" charset="0"/>
              </a:rPr>
              <a:t> </a:t>
            </a:r>
            <a:endParaRPr lang="pl-PL" sz="2000" dirty="0">
              <a:latin typeface="Arial Narrow" panose="020B0606020202030204" pitchFamily="34" charset="0"/>
            </a:endParaRPr>
          </a:p>
        </p:txBody>
      </p:sp>
      <p:sp>
        <p:nvSpPr>
          <p:cNvPr id="12" name="Google Shape;154;g2e822a8b737_8_11">
            <a:extLst>
              <a:ext uri="{FF2B5EF4-FFF2-40B4-BE49-F238E27FC236}">
                <a16:creationId xmlns:a16="http://schemas.microsoft.com/office/drawing/2014/main" id="{D88690BB-D092-5F95-E87E-CD9751F35D8D}"/>
              </a:ext>
            </a:extLst>
          </p:cNvPr>
          <p:cNvSpPr txBox="1"/>
          <p:nvPr/>
        </p:nvSpPr>
        <p:spPr>
          <a:xfrm>
            <a:off x="1735279" y="5608061"/>
            <a:ext cx="8721443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42900" algn="just">
              <a:spcBef>
                <a:spcPts val="60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dk1"/>
                </a:solidFill>
              </a:rPr>
              <a:t>I</a:t>
            </a:r>
            <a:r>
              <a:rPr lang="en-US" dirty="0" err="1">
                <a:solidFill>
                  <a:schemeClr val="dk1"/>
                </a:solidFill>
              </a:rPr>
              <a:t>nclude</a:t>
            </a:r>
            <a:r>
              <a:rPr lang="en-US" dirty="0">
                <a:solidFill>
                  <a:schemeClr val="dk1"/>
                </a:solidFill>
              </a:rPr>
              <a:t> a larger number of stations for internal tests</a:t>
            </a:r>
            <a:endParaRPr dirty="0">
              <a:solidFill>
                <a:schemeClr val="dk1"/>
              </a:solidFill>
            </a:endParaRPr>
          </a:p>
          <a:p>
            <a:pPr marL="457200" indent="-342900" algn="just">
              <a:spcBef>
                <a:spcPts val="60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q"/>
            </a:pPr>
            <a:r>
              <a:rPr lang="pl-PL" dirty="0" err="1">
                <a:solidFill>
                  <a:schemeClr val="dk1"/>
                </a:solidFill>
              </a:rPr>
              <a:t>Add</a:t>
            </a:r>
            <a:r>
              <a:rPr lang="en-US" dirty="0">
                <a:solidFill>
                  <a:schemeClr val="dk1"/>
                </a:solidFill>
              </a:rPr>
              <a:t> participants from COSMO partners and other collaborating institutions. </a:t>
            </a:r>
            <a:endParaRPr dirty="0">
              <a:solidFill>
                <a:schemeClr val="dk1"/>
              </a:solidFill>
            </a:endParaRPr>
          </a:p>
          <a:p>
            <a:pPr marL="457200" indent="-342900" algn="just">
              <a:spcBef>
                <a:spcPts val="60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dk1"/>
                </a:solidFill>
              </a:rPr>
              <a:t>Include data QC software and web based GUI with visualization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F4FEA-7CE6-A19C-E045-654241F3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00AA24B1-EBFE-688E-A152-2782652205C2}"/>
              </a:ext>
            </a:extLst>
          </p:cNvPr>
          <p:cNvSpPr/>
          <p:nvPr/>
        </p:nvSpPr>
        <p:spPr>
          <a:xfrm>
            <a:off x="11728" y="28343"/>
            <a:ext cx="9923382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PP 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APOCS </a:t>
            </a: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– </a:t>
            </a:r>
            <a:r>
              <a:rPr lang="pl-PL" sz="2400" b="1" dirty="0" err="1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Task</a:t>
            </a: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 2.1: </a:t>
            </a:r>
            <a:r>
              <a:rPr lang="pl-PL" sz="2400" b="1" dirty="0"/>
              <a:t>Adaptation of the </a:t>
            </a:r>
            <a:r>
              <a:rPr lang="pl-PL" sz="2400" b="1" dirty="0" err="1"/>
              <a:t>RainGaugeQC</a:t>
            </a:r>
            <a:r>
              <a:rPr lang="pl-PL" sz="2400" b="1" dirty="0"/>
              <a:t> system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sz="2400" b="1" dirty="0"/>
              <a:t>to CML-</a:t>
            </a:r>
            <a:r>
              <a:rPr lang="pl-PL" sz="2400" b="1" dirty="0" err="1"/>
              <a:t>based</a:t>
            </a:r>
            <a:r>
              <a:rPr lang="pl-PL" sz="2400" b="1" dirty="0"/>
              <a:t> </a:t>
            </a:r>
            <a:r>
              <a:rPr lang="pl-PL" sz="2400" b="1" dirty="0" err="1"/>
              <a:t>precipitation</a:t>
            </a:r>
            <a:r>
              <a:rPr lang="pl-PL" sz="2400" b="1" dirty="0"/>
              <a:t> data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)</a:t>
            </a:r>
            <a:endParaRPr lang="en-US" altLang="pl-PL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DCCA432-ED62-2F61-2460-FBD29E83C995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4ADC6C8-2350-B4AD-0F15-377B7F7D0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28" y="743961"/>
            <a:ext cx="12180273" cy="59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6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B0F55-B90A-01C6-98AA-7D6D628C5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98AE5F40-A459-73DE-ABC1-D0194DD14687}"/>
              </a:ext>
            </a:extLst>
          </p:cNvPr>
          <p:cNvSpPr/>
          <p:nvPr/>
        </p:nvSpPr>
        <p:spPr>
          <a:xfrm>
            <a:off x="0" y="28343"/>
            <a:ext cx="9935110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PP </a:t>
            </a:r>
            <a:r>
              <a:rPr lang="en-US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APOCS </a:t>
            </a: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– </a:t>
            </a:r>
            <a:r>
              <a:rPr lang="pl-PL" sz="2400" b="1" dirty="0" err="1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Task</a:t>
            </a:r>
            <a:r>
              <a:rPr lang="pl-PL" sz="2400" b="1" dirty="0">
                <a:solidFill>
                  <a:schemeClr val="bg1"/>
                </a:solidFill>
                <a:ea typeface="Times New Roman"/>
                <a:cs typeface="Times New Roman"/>
                <a:sym typeface="Times New Roman"/>
              </a:rPr>
              <a:t> 4.3:</a:t>
            </a:r>
            <a:r>
              <a:rPr lang="en-US" sz="2400" b="1" dirty="0"/>
              <a:t> Application of PWS </a:t>
            </a:r>
            <a:endParaRPr lang="pl-PL" sz="2400" b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400" b="1" dirty="0"/>
              <a:t>to NWP model verification in urban areas</a:t>
            </a:r>
            <a:endParaRPr lang="en-US" altLang="pl-PL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91905F8-AE88-C1F9-3F97-7D81DEE093C5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47057F1-A1C1-39C5-D7D1-7308F38D7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536"/>
            <a:ext cx="12192000" cy="584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39177-49DD-CA55-53B9-540030DE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5F34331D-DCDA-C97D-9C91-9ADD803ABD7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32418" y="161115"/>
            <a:ext cx="8852546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 KAOS: perturbation of the soil variables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2EBA5E2-FB9D-1AEA-5A11-462910C7E6B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6524"/>
          <a:stretch>
            <a:fillRect/>
          </a:stretch>
        </p:blipFill>
        <p:spPr>
          <a:xfrm>
            <a:off x="133567" y="2191142"/>
            <a:ext cx="5699253" cy="39117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6FA190-22B0-6C93-255A-F6E696D5054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" y="5991304"/>
            <a:ext cx="6481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Arial Narrow" panose="020B0606020202030204" pitchFamily="34" charset="0"/>
              </a:rPr>
              <a:t>Temperature shift as a function of soil depth, based on </a:t>
            </a:r>
            <a:r>
              <a:rPr lang="en-US" sz="1600" dirty="0" err="1">
                <a:latin typeface="Arial Narrow" panose="020B0606020202030204" pitchFamily="34" charset="0"/>
              </a:rPr>
              <a:t>Tsyrulnikov</a:t>
            </a:r>
            <a:r>
              <a:rPr lang="en-US" sz="1600" dirty="0">
                <a:latin typeface="Arial Narrow" panose="020B0606020202030204" pitchFamily="34" charset="0"/>
              </a:rPr>
              <a:t> et al. (2023).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8A95B2D-A74E-1233-CEA3-C528EB1077A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rcRect t="14009"/>
          <a:stretch>
            <a:fillRect/>
          </a:stretch>
        </p:blipFill>
        <p:spPr>
          <a:xfrm>
            <a:off x="6211732" y="3744000"/>
            <a:ext cx="5004000" cy="279381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09A4B9E-633C-1652-5F3E-111E6EBBE7B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19341" y="6537812"/>
            <a:ext cx="81726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The soil temperature perturbation scheme is tested on the test cases with inversion favorable conditions.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52C76B2-A8CD-9D16-3DC7-BC772EAA42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5031" y="856593"/>
            <a:ext cx="5004000" cy="2537549"/>
          </a:xfrm>
          <a:prstGeom prst="rect">
            <a:avLst/>
          </a:prstGeom>
          <a:ln>
            <a:solidFill>
              <a:srgbClr val="122242"/>
            </a:solidFill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A874846-50C3-EF4A-A82C-80AEE21ECF7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133822" y="3444598"/>
            <a:ext cx="50206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Example: aggregated spread for </a:t>
            </a:r>
            <a:r>
              <a:rPr lang="en-US" sz="1600" dirty="0" err="1">
                <a:latin typeface="Arial Narrow" panose="020B0606020202030204" pitchFamily="34" charset="0"/>
              </a:rPr>
              <a:t>Siedlce</a:t>
            </a:r>
            <a:r>
              <a:rPr lang="en-US" sz="1600" dirty="0">
                <a:latin typeface="Arial Narrow" panose="020B0606020202030204" pitchFamily="34" charset="0"/>
              </a:rPr>
              <a:t> station.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03D85C-C6FF-F09A-9B15-554FE434D5C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0" y="856592"/>
            <a:ext cx="6096000" cy="129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22242"/>
                </a:solidFill>
              </a:rPr>
              <a:t>as a part of PP KAOS, we are working on the development of a new scheme for introducing soil temperature perturbations</a:t>
            </a:r>
          </a:p>
          <a:p>
            <a:pPr marL="214313" indent="-214313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22242"/>
                </a:solidFill>
              </a:rPr>
              <a:t>the scheme has been implemented and tested in ICON on a num</a:t>
            </a:r>
            <a:r>
              <a:rPr lang="pl-PL" sz="1400" dirty="0">
                <a:solidFill>
                  <a:srgbClr val="122242"/>
                </a:solidFill>
              </a:rPr>
              <a:t>b</a:t>
            </a:r>
            <a:r>
              <a:rPr lang="en-US" sz="1400" dirty="0">
                <a:solidFill>
                  <a:srgbClr val="122242"/>
                </a:solidFill>
              </a:rPr>
              <a:t>er of test cases with inversion favorable conditions</a:t>
            </a:r>
          </a:p>
          <a:p>
            <a:pPr marL="214313" indent="-214313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22242"/>
                </a:solidFill>
              </a:rPr>
              <a:t>we are planning to add and test more soil-related variables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212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B5F0F-85FD-C7C3-1EA1-5A5EEDC6C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A3A15AA7-D7C5-81A5-E08F-30164D11320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84935" y="161483"/>
            <a:ext cx="9667982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PP KAOS: cloud microphysics parameters for SPP development</a:t>
            </a:r>
            <a:endParaRPr lang="en-US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0D0EC64-A8E3-67D6-A5CC-0DFFA5D407FE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3"/>
                </p:custDataLst>
                <p:extLst>
                  <p:ext uri="{D42A27DB-BD31-4B8C-83A1-F6EECF244321}">
                    <p14:modId xmlns:p14="http://schemas.microsoft.com/office/powerpoint/2010/main" val="3230826268"/>
                  </p:ext>
                </p:extLst>
              </p:nvPr>
            </p:nvGraphicFramePr>
            <p:xfrm>
              <a:off x="6210301" y="893073"/>
              <a:ext cx="5882382" cy="19698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0794">
                      <a:extLst>
                        <a:ext uri="{9D8B030D-6E8A-4147-A177-3AD203B41FA5}">
                          <a16:colId xmlns:a16="http://schemas.microsoft.com/office/drawing/2014/main" val="2895732005"/>
                        </a:ext>
                      </a:extLst>
                    </a:gridCol>
                    <a:gridCol w="1960794">
                      <a:extLst>
                        <a:ext uri="{9D8B030D-6E8A-4147-A177-3AD203B41FA5}">
                          <a16:colId xmlns:a16="http://schemas.microsoft.com/office/drawing/2014/main" val="33754929"/>
                        </a:ext>
                      </a:extLst>
                    </a:gridCol>
                    <a:gridCol w="1960794">
                      <a:extLst>
                        <a:ext uri="{9D8B030D-6E8A-4147-A177-3AD203B41FA5}">
                          <a16:colId xmlns:a16="http://schemas.microsoft.com/office/drawing/2014/main" val="4269948913"/>
                        </a:ext>
                      </a:extLst>
                    </a:gridCol>
                  </a:tblGrid>
                  <a:tr h="4230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warm-rain process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single-moment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double-moment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68196181"/>
                      </a:ext>
                    </a:extLst>
                  </a:tr>
                  <a:tr h="5449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accretion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𝑐𝑟</m:t>
                                    </m:r>
                                  </m:sub>
                                </m:sSub>
                                <m:r>
                                  <a:rPr lang="en-US" sz="1100" i="0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=5.25</m:t>
                                </m:r>
                                <m:sSup>
                                  <m:sSupPr>
                                    <m:ctrlP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0" i="0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1100" i="0" noProof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100" noProof="0" dirty="0">
                            <a:solidFill>
                              <a:srgbClr val="122242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𝑐𝑟</m:t>
                                    </m:r>
                                  </m:sub>
                                </m:sSub>
                                <m:r>
                                  <a:rPr lang="en-US" sz="1100" i="0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=5.78</m:t>
                                </m:r>
                                <m:sSup>
                                  <m:sSupPr>
                                    <m:ctrlP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0" i="0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1100" i="0" noProof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100" noProof="0" dirty="0">
                            <a:solidFill>
                              <a:srgbClr val="122242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3309168"/>
                      </a:ext>
                    </a:extLst>
                  </a:tr>
                  <a:tr h="4230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 err="1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selfcollection</a:t>
                          </a:r>
                          <a:endParaRPr lang="en-US" sz="1100" noProof="0" dirty="0">
                            <a:solidFill>
                              <a:srgbClr val="122242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i="1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N/A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𝑟𝑟</m:t>
                                    </m:r>
                                  </m:sub>
                                </m:sSub>
                                <m:r>
                                  <a:rPr lang="en-US" sz="1100" b="0" i="1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=4.33</m:t>
                                </m:r>
                                <m:sSup>
                                  <m:sSupPr>
                                    <m:ctrlP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0" i="0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1100" i="0" noProof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100" i="1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p>
                                    <m:r>
                                      <a:rPr lang="en-US" sz="1100" i="0" noProof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𝑏𝑟</m:t>
                                    </m:r>
                                  </m:sub>
                                </m:sSub>
                                <m:r>
                                  <a:rPr lang="en-US" sz="1100" b="0" i="1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=1.1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100" b="0" i="1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mm</m:t>
                                </m:r>
                              </m:oMath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10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𝑏𝑟</m:t>
                                    </m:r>
                                  </m:sub>
                                </m:sSub>
                                <m:r>
                                  <a:rPr lang="en-US" sz="1100" b="0" i="0" noProof="0" smtClean="0">
                                    <a:solidFill>
                                      <a:srgbClr val="122242"/>
                                    </a:solidFill>
                                    <a:latin typeface="Cambria Math" panose="02040503050406030204" pitchFamily="18" charset="0"/>
                                  </a:rPr>
                                  <m:t>= 1 </m:t>
                                </m:r>
                                <m:sSup>
                                  <m:sSupPr>
                                    <m:ctrlP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mm</m:t>
                                    </m:r>
                                  </m:e>
                                  <m:sup>
                                    <m:r>
                                      <a:rPr lang="en-US" sz="1100" b="0" i="1" noProof="0" smtClean="0">
                                        <a:solidFill>
                                          <a:srgbClr val="12224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100" noProof="0" dirty="0">
                            <a:solidFill>
                              <a:srgbClr val="122242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6282660"/>
                      </a:ext>
                    </a:extLst>
                  </a:tr>
                  <a:tr h="5787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breakup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i="1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N/A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pl-PL" dirty="0">
                            <a:solidFill>
                              <a:srgbClr val="12224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61907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0D0EC64-A8E3-67D6-A5CC-0DFFA5D407FE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11"/>
                </p:custDataLst>
                <p:extLst>
                  <p:ext uri="{D42A27DB-BD31-4B8C-83A1-F6EECF244321}">
                    <p14:modId xmlns:p14="http://schemas.microsoft.com/office/powerpoint/2010/main" val="3230826268"/>
                  </p:ext>
                </p:extLst>
              </p:nvPr>
            </p:nvGraphicFramePr>
            <p:xfrm>
              <a:off x="6210301" y="893073"/>
              <a:ext cx="5882382" cy="19698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0794">
                      <a:extLst>
                        <a:ext uri="{9D8B030D-6E8A-4147-A177-3AD203B41FA5}">
                          <a16:colId xmlns:a16="http://schemas.microsoft.com/office/drawing/2014/main" val="2895732005"/>
                        </a:ext>
                      </a:extLst>
                    </a:gridCol>
                    <a:gridCol w="1960794">
                      <a:extLst>
                        <a:ext uri="{9D8B030D-6E8A-4147-A177-3AD203B41FA5}">
                          <a16:colId xmlns:a16="http://schemas.microsoft.com/office/drawing/2014/main" val="33754929"/>
                        </a:ext>
                      </a:extLst>
                    </a:gridCol>
                    <a:gridCol w="1960794">
                      <a:extLst>
                        <a:ext uri="{9D8B030D-6E8A-4147-A177-3AD203B41FA5}">
                          <a16:colId xmlns:a16="http://schemas.microsoft.com/office/drawing/2014/main" val="4269948913"/>
                        </a:ext>
                      </a:extLst>
                    </a:gridCol>
                  </a:tblGrid>
                  <a:tr h="4230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warm-rain process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single-moment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double-moment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68196181"/>
                      </a:ext>
                    </a:extLst>
                  </a:tr>
                  <a:tr h="54497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accretion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311" t="-79775" r="-100621" b="-1876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0311" t="-79775" r="-621" b="-1876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3309168"/>
                      </a:ext>
                    </a:extLst>
                  </a:tr>
                  <a:tr h="4230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 err="1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selfcollection</a:t>
                          </a:r>
                          <a:endParaRPr lang="en-US" sz="1100" noProof="0" dirty="0">
                            <a:solidFill>
                              <a:srgbClr val="122242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i="1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N/A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l="-200311" t="-96970" r="-621" b="-12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6282660"/>
                      </a:ext>
                    </a:extLst>
                  </a:tr>
                  <a:tr h="5787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breakup</a:t>
                          </a:r>
                        </a:p>
                      </a:txBody>
                      <a:tcPr marL="68580" marR="68580" marT="34290" marB="3429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i="1" noProof="0" dirty="0">
                              <a:solidFill>
                                <a:srgbClr val="122242"/>
                              </a:solidFill>
                              <a:latin typeface="Aptos" panose="020B0004020202020204" pitchFamily="34" charset="0"/>
                            </a:rPr>
                            <a:t>N/A</a:t>
                          </a:r>
                        </a:p>
                      </a:txBody>
                      <a:tcPr marL="68580" marR="68580" marT="34290" marB="3429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pl-PL" dirty="0">
                            <a:solidFill>
                              <a:srgbClr val="12224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619071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34A1A9A-831C-9483-8D7D-AC63297570D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 t="1196"/>
          <a:stretch>
            <a:fillRect/>
          </a:stretch>
        </p:blipFill>
        <p:spPr>
          <a:xfrm>
            <a:off x="201201" y="2077438"/>
            <a:ext cx="5019615" cy="424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BB45D61-A415-0027-90C0-AAF21693665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96000" y="2862865"/>
            <a:ext cx="4896000" cy="34760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154236-3436-134C-F6F6-C6E7C338569B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0" y="6352510"/>
                <a:ext cx="621030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Reproduction of Figure 10. from </a:t>
                </a:r>
                <a:r>
                  <a:rPr lang="en-US" sz="1400" dirty="0" err="1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Niquet</a:t>
                </a:r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 et al. (2024), used to derive perturbation ranges </a:t>
                </a:r>
                <a:endParaRPr lang="pl-PL" sz="1400" dirty="0">
                  <a:solidFill>
                    <a:srgbClr val="122242"/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𝑟𝑟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𝑏𝑟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𝑏𝑟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 parameters. 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154236-3436-134C-F6F6-C6E7C3385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0" y="6352510"/>
                <a:ext cx="6210301" cy="523220"/>
              </a:xfrm>
              <a:prstGeom prst="rect">
                <a:avLst/>
              </a:prstGeom>
              <a:blipFill>
                <a:blip r:embed="rId1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3B8062-531E-0703-3A5E-1EE8811E6C9B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210301" y="6341860"/>
                <a:ext cx="598169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Reproduction of Figure 9. from Long (1974), used to derive perturbation ranges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en-US" sz="1400" i="1">
                            <a:solidFill>
                              <a:srgbClr val="12224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122242"/>
                    </a:solidFill>
                    <a:latin typeface="Arial Narrow" panose="020B0606020202030204" pitchFamily="34" charset="0"/>
                  </a:rPr>
                  <a:t> parameter. 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3B8062-531E-0703-3A5E-1EE8811E6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6210301" y="6341860"/>
                <a:ext cx="5981699" cy="523220"/>
              </a:xfrm>
              <a:prstGeom prst="rect">
                <a:avLst/>
              </a:prstGeom>
              <a:blipFill>
                <a:blip r:embed="rId18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40">
            <a:extLst>
              <a:ext uri="{FF2B5EF4-FFF2-40B4-BE49-F238E27FC236}">
                <a16:creationId xmlns:a16="http://schemas.microsoft.com/office/drawing/2014/main" id="{A305182A-C139-A887-C7C4-B41B9A6ED07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0" y="856592"/>
            <a:ext cx="609600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just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22242"/>
                </a:solidFill>
              </a:rPr>
              <a:t>as a part of PP KAOS, we are working on the development of the SPP method in ICON</a:t>
            </a:r>
          </a:p>
          <a:p>
            <a:pPr marL="214313" indent="-214313" algn="just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22242"/>
                </a:solidFill>
              </a:rPr>
              <a:t>recently, we have derived perturbation ranges for several parameters related to single- and double-moment cloud microphysics</a:t>
            </a:r>
          </a:p>
          <a:p>
            <a:pPr marL="214313" indent="-214313" algn="just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we are planning to test them in an ensemble setup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2264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E6D17-0132-C21C-7CB8-B9201E8C1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89554A0B-DA3F-F339-76B2-BF5812FEFB4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8192" y="399757"/>
            <a:ext cx="5155618" cy="2232000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F84CD374-0BA5-2853-77A8-FF28323A3A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69709" y="58278"/>
            <a:ext cx="8852546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PP KAOS: </a:t>
            </a:r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Time-</a:t>
            </a:r>
            <a:r>
              <a:rPr lang="pl-PL" sz="24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Lagging</a:t>
            </a:r>
            <a:r>
              <a:rPr lang="pl-PL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Ensembles</a:t>
            </a:r>
            <a:endParaRPr lang="en-US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90C377F-8A38-1AEF-A237-A73BC4930184}"/>
              </a:ext>
            </a:extLst>
          </p:cNvPr>
          <p:cNvSpPr txBox="1"/>
          <p:nvPr/>
        </p:nvSpPr>
        <p:spPr>
          <a:xfrm>
            <a:off x="13345" y="435841"/>
            <a:ext cx="6294847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Arial Narrow" panose="020B0606020202030204" pitchFamily="34" charset="0"/>
              </a:rPr>
              <a:t>To reduce computational cost</a:t>
            </a:r>
            <a:r>
              <a:rPr lang="pl-PL" sz="2400" dirty="0">
                <a:latin typeface="Arial Narrow" panose="020B0606020202030204" pitchFamily="34" charset="0"/>
              </a:rPr>
              <a:t>: skip </a:t>
            </a:r>
            <a:r>
              <a:rPr lang="en-US" sz="2400" dirty="0">
                <a:latin typeface="Arial Narrow" panose="020B0606020202030204" pitchFamily="34" charset="0"/>
              </a:rPr>
              <a:t>the MVE part</a:t>
            </a:r>
            <a:r>
              <a:rPr lang="pl-PL" sz="2400" dirty="0">
                <a:latin typeface="Arial Narrow" panose="020B0606020202030204" pitchFamily="34" charset="0"/>
              </a:rPr>
              <a:t>, </a:t>
            </a:r>
            <a:r>
              <a:rPr lang="en-US" sz="2400" dirty="0">
                <a:latin typeface="Arial Narrow" panose="020B0606020202030204" pitchFamily="34" charset="0"/>
              </a:rPr>
              <a:t>stick with TLE </a:t>
            </a:r>
            <a:r>
              <a:rPr lang="pl-PL" sz="2400" dirty="0">
                <a:latin typeface="Arial Narrow" panose="020B0606020202030204" pitchFamily="34" charset="0"/>
                <a:sym typeface="Wingdings" panose="05000000000000000000" pitchFamily="2" charset="2"/>
              </a:rPr>
              <a:t> </a:t>
            </a:r>
            <a:r>
              <a:rPr lang="en-US" sz="2400" dirty="0">
                <a:latin typeface="Arial Narrow" panose="020B0606020202030204" pitchFamily="34" charset="0"/>
              </a:rPr>
              <a:t>the number of elements </a:t>
            </a:r>
            <a:r>
              <a:rPr lang="pl-PL" sz="2400" dirty="0">
                <a:latin typeface="Arial Narrow" panose="020B0606020202030204" pitchFamily="34" charset="0"/>
              </a:rPr>
              <a:t>= </a:t>
            </a:r>
            <a:r>
              <a:rPr lang="en-US" sz="2400" dirty="0">
                <a:latin typeface="Arial Narrow" panose="020B0606020202030204" pitchFamily="34" charset="0"/>
              </a:rPr>
              <a:t>10. </a:t>
            </a:r>
            <a:r>
              <a:rPr lang="pl-PL" sz="2400" dirty="0" err="1">
                <a:latin typeface="Arial Narrow" panose="020B0606020202030204" pitchFamily="34" charset="0"/>
              </a:rPr>
              <a:t>An</a:t>
            </a:r>
            <a:r>
              <a:rPr lang="pl-PL" sz="2400" dirty="0">
                <a:latin typeface="Arial Narrow" panose="020B0606020202030204" pitchFamily="34" charset="0"/>
              </a:rPr>
              <a:t> a</a:t>
            </a:r>
            <a:r>
              <a:rPr lang="en-US" sz="2400" dirty="0" err="1">
                <a:latin typeface="Arial Narrow" panose="020B0606020202030204" pitchFamily="34" charset="0"/>
              </a:rPr>
              <a:t>ppropriate</a:t>
            </a:r>
            <a:r>
              <a:rPr lang="en-US" sz="2400" dirty="0">
                <a:latin typeface="Arial Narrow" panose="020B0606020202030204" pitchFamily="34" charset="0"/>
              </a:rPr>
              <a:t> "bas</a:t>
            </a:r>
            <a:r>
              <a:rPr lang="pl-PL" sz="2400" dirty="0">
                <a:latin typeface="Arial Narrow" panose="020B0606020202030204" pitchFamily="34" charset="0"/>
              </a:rPr>
              <a:t>e</a:t>
            </a:r>
            <a:r>
              <a:rPr lang="en-US" sz="2400" dirty="0">
                <a:latin typeface="Arial Narrow" panose="020B0606020202030204" pitchFamily="34" charset="0"/>
              </a:rPr>
              <a:t>" models (deterministic, but with a sufficiently long forecasting period</a:t>
            </a:r>
            <a:r>
              <a:rPr lang="pl-PL" sz="2400" dirty="0">
                <a:latin typeface="Arial Narrow" panose="020B0606020202030204" pitchFamily="34" charset="0"/>
              </a:rPr>
              <a:t>; 90 </a:t>
            </a:r>
            <a:r>
              <a:rPr lang="pl-PL" sz="2400" dirty="0" err="1">
                <a:latin typeface="Arial Narrow" panose="020B0606020202030204" pitchFamily="34" charset="0"/>
              </a:rPr>
              <a:t>hours</a:t>
            </a:r>
            <a:r>
              <a:rPr lang="en-US" sz="2400" dirty="0">
                <a:latin typeface="Arial Narrow" panose="020B0606020202030204" pitchFamily="34" charset="0"/>
              </a:rPr>
              <a:t>). </a:t>
            </a:r>
            <a:r>
              <a:rPr lang="pl-PL" sz="2400" dirty="0">
                <a:latin typeface="Arial Narrow" panose="020B0606020202030204" pitchFamily="34" charset="0"/>
              </a:rPr>
              <a:t>R</a:t>
            </a:r>
            <a:r>
              <a:rPr lang="en-US" sz="2400" dirty="0" err="1">
                <a:latin typeface="Arial Narrow" panose="020B0606020202030204" pitchFamily="34" charset="0"/>
              </a:rPr>
              <a:t>emember</a:t>
            </a:r>
            <a:r>
              <a:rPr lang="en-US" sz="2400" dirty="0">
                <a:latin typeface="Arial Narrow" panose="020B0606020202030204" pitchFamily="34" charset="0"/>
              </a:rPr>
              <a:t> the previous forecasts…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FEC36B0-2FAF-18D6-6C3E-C70C5330C49E}"/>
              </a:ext>
            </a:extLst>
          </p:cNvPr>
          <p:cNvSpPr txBox="1"/>
          <p:nvPr/>
        </p:nvSpPr>
        <p:spPr>
          <a:xfrm>
            <a:off x="11313144" y="562553"/>
            <a:ext cx="8655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 err="1">
                <a:latin typeface="Arial Narrow" panose="020B0606020202030204" pitchFamily="34" charset="0"/>
              </a:rPr>
              <a:t>youngest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FAA708D-1DC7-3FF1-E2C1-B83180E0C825}"/>
              </a:ext>
            </a:extLst>
          </p:cNvPr>
          <p:cNvSpPr txBox="1"/>
          <p:nvPr/>
        </p:nvSpPr>
        <p:spPr>
          <a:xfrm>
            <a:off x="11375288" y="2101707"/>
            <a:ext cx="8014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 err="1">
                <a:latin typeface="Arial Narrow" panose="020B0606020202030204" pitchFamily="34" charset="0"/>
              </a:rPr>
              <a:t>oldest</a:t>
            </a:r>
            <a:endParaRPr lang="en-US" sz="1600" dirty="0">
              <a:latin typeface="Arial Narrow" panose="020B0606020202030204" pitchFamily="34" charset="0"/>
            </a:endParaRP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84BF7896-9DEB-2D28-A844-C83593986750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6905" y="2936547"/>
            <a:ext cx="2037600" cy="1656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70FB34E8-E98A-F2C4-2CA6-57707C8CE5E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096" y="2936548"/>
            <a:ext cx="2037600" cy="1656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AE0A0349-D05A-51EF-7E11-78270E6484C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5096" y="2936548"/>
            <a:ext cx="2037600" cy="1656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043834DB-E7C9-E45A-0ACA-39AD94886404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0905" y="2936548"/>
            <a:ext cx="2036776" cy="1656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0FAF745F-6FE5-BA9D-6341-E59829F10BD3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05" y="2936548"/>
            <a:ext cx="2037600" cy="1656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DF904DB9-EAE7-EBC8-ED38-2D68E9F74123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096" y="2936548"/>
            <a:ext cx="2037600" cy="1656000"/>
          </a:xfrm>
          <a:prstGeom prst="rect">
            <a:avLst/>
          </a:prstGeom>
        </p:spPr>
      </p:pic>
      <p:sp>
        <p:nvSpPr>
          <p:cNvPr id="39" name="pole tekstowe 38">
            <a:extLst>
              <a:ext uri="{FF2B5EF4-FFF2-40B4-BE49-F238E27FC236}">
                <a16:creationId xmlns:a16="http://schemas.microsoft.com/office/drawing/2014/main" id="{0B369C5C-A32E-ADDD-B457-BCE44E8492F2}"/>
              </a:ext>
            </a:extLst>
          </p:cNvPr>
          <p:cNvSpPr txBox="1"/>
          <p:nvPr/>
        </p:nvSpPr>
        <p:spPr>
          <a:xfrm>
            <a:off x="13345" y="6488668"/>
            <a:ext cx="1217865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</a:t>
            </a:r>
            <a:r>
              <a:rPr lang="pl-PL" b="1" noProof="0" dirty="0">
                <a:latin typeface="Arial Narrow" panose="020B0606020202030204" pitchFamily="34" charset="0"/>
              </a:rPr>
              <a:t>TD2M, ”Super(TL)ensemble</a:t>
            </a:r>
            <a:r>
              <a:rPr lang="pl-PL" b="1" dirty="0">
                <a:latin typeface="Arial Narrow" panose="020B0606020202030204" pitchFamily="34" charset="0"/>
              </a:rPr>
              <a:t>”, 60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97FBECBF-324F-7686-FD59-E04208726244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8000" y="4834515"/>
            <a:ext cx="2037600" cy="1656000"/>
          </a:xfrm>
          <a:prstGeom prst="rect">
            <a:avLst/>
          </a:prstGeom>
        </p:spPr>
      </p:pic>
      <p:pic>
        <p:nvPicPr>
          <p:cNvPr id="43" name="Obraz 42">
            <a:extLst>
              <a:ext uri="{FF2B5EF4-FFF2-40B4-BE49-F238E27FC236}">
                <a16:creationId xmlns:a16="http://schemas.microsoft.com/office/drawing/2014/main" id="{558858CE-32BF-6AFD-FF3F-1D89CF22E5A1}"/>
              </a:ext>
            </a:extLst>
          </p:cNvPr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4000" y="4834515"/>
            <a:ext cx="2037600" cy="1656000"/>
          </a:xfrm>
          <a:prstGeom prst="rect">
            <a:avLst/>
          </a:prstGeom>
        </p:spPr>
      </p:pic>
      <p:pic>
        <p:nvPicPr>
          <p:cNvPr id="45" name="Obraz 44">
            <a:extLst>
              <a:ext uri="{FF2B5EF4-FFF2-40B4-BE49-F238E27FC236}">
                <a16:creationId xmlns:a16="http://schemas.microsoft.com/office/drawing/2014/main" id="{EEEC6270-26E3-0971-65CA-C6CF3B75533E}"/>
              </a:ext>
            </a:extLst>
          </p:cNvPr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0000" y="4834515"/>
            <a:ext cx="2037600" cy="1656000"/>
          </a:xfrm>
          <a:prstGeom prst="rect">
            <a:avLst/>
          </a:prstGeom>
        </p:spPr>
      </p:pic>
      <p:pic>
        <p:nvPicPr>
          <p:cNvPr id="47" name="Obraz 46">
            <a:extLst>
              <a:ext uri="{FF2B5EF4-FFF2-40B4-BE49-F238E27FC236}">
                <a16:creationId xmlns:a16="http://schemas.microsoft.com/office/drawing/2014/main" id="{7EAEE368-1BA0-8484-7C8E-8F7E89FB5627}"/>
              </a:ext>
            </a:extLst>
          </p:cNvPr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2000" y="4834515"/>
            <a:ext cx="2037600" cy="1656000"/>
          </a:xfrm>
          <a:prstGeom prst="rect">
            <a:avLst/>
          </a:prstGeom>
        </p:spPr>
      </p:pic>
      <p:pic>
        <p:nvPicPr>
          <p:cNvPr id="49" name="Obraz 48">
            <a:extLst>
              <a:ext uri="{FF2B5EF4-FFF2-40B4-BE49-F238E27FC236}">
                <a16:creationId xmlns:a16="http://schemas.microsoft.com/office/drawing/2014/main" id="{BB96A1C1-5D07-BBEA-9C59-5CB53A735E1F}"/>
              </a:ext>
            </a:extLst>
          </p:cNvPr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" y="4834515"/>
            <a:ext cx="2037600" cy="1656000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7F590170-C2BE-44AD-8C77-79530C2155B2}"/>
              </a:ext>
            </a:extLst>
          </p:cNvPr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096" y="4834515"/>
            <a:ext cx="2037600" cy="1656000"/>
          </a:xfrm>
          <a:prstGeom prst="rect">
            <a:avLst/>
          </a:prstGeom>
        </p:spPr>
      </p:pic>
      <p:sp>
        <p:nvSpPr>
          <p:cNvPr id="53" name="pole tekstowe 52">
            <a:extLst>
              <a:ext uri="{FF2B5EF4-FFF2-40B4-BE49-F238E27FC236}">
                <a16:creationId xmlns:a16="http://schemas.microsoft.com/office/drawing/2014/main" id="{EFCADC00-8F43-4EE5-2092-90A4BB79BF74}"/>
              </a:ext>
            </a:extLst>
          </p:cNvPr>
          <p:cNvSpPr txBox="1"/>
          <p:nvPr/>
        </p:nvSpPr>
        <p:spPr>
          <a:xfrm>
            <a:off x="13344" y="2640478"/>
            <a:ext cx="12163398" cy="523220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pl-PL" sz="1400" dirty="0">
                <a:latin typeface="Arial Narrow" panose="020B0606020202030204" pitchFamily="34" charset="0"/>
              </a:rPr>
              <a:t>Standard </a:t>
            </a:r>
            <a:r>
              <a:rPr lang="pl-PL" sz="1400" dirty="0" err="1">
                <a:latin typeface="Arial Narrow" panose="020B0606020202030204" pitchFamily="34" charset="0"/>
              </a:rPr>
              <a:t>mean</a:t>
            </a:r>
            <a:r>
              <a:rPr lang="en-US" sz="1400" noProof="0" dirty="0">
                <a:latin typeface="Arial Narrow" panose="020B0606020202030204" pitchFamily="34" charset="0"/>
              </a:rPr>
              <a:t>	</a:t>
            </a:r>
            <a:r>
              <a:rPr lang="pl-PL" sz="1400" noProof="0" dirty="0">
                <a:latin typeface="Arial Narrow" panose="020B0606020202030204" pitchFamily="34" charset="0"/>
              </a:rPr>
              <a:t>        </a:t>
            </a:r>
            <a:r>
              <a:rPr lang="pl-PL" sz="1400" noProof="0" dirty="0" err="1">
                <a:latin typeface="Arial Narrow" panose="020B0606020202030204" pitchFamily="34" charset="0"/>
              </a:rPr>
              <a:t>Weighted</a:t>
            </a:r>
            <a:r>
              <a:rPr lang="pl-PL" sz="1400" noProof="0" dirty="0">
                <a:latin typeface="Arial Narrow" panose="020B0606020202030204" pitchFamily="34" charset="0"/>
              </a:rPr>
              <a:t> </a:t>
            </a:r>
            <a:r>
              <a:rPr lang="pl-PL" sz="1400" noProof="0" dirty="0" err="1">
                <a:latin typeface="Arial Narrow" panose="020B0606020202030204" pitchFamily="34" charset="0"/>
              </a:rPr>
              <a:t>mean</a:t>
            </a:r>
            <a:r>
              <a:rPr lang="pl-PL" sz="1400" noProof="0" dirty="0">
                <a:latin typeface="Arial Narrow" panose="020B0606020202030204" pitchFamily="34" charset="0"/>
              </a:rPr>
              <a:t>	            </a:t>
            </a:r>
            <a:r>
              <a:rPr lang="pl-PL" sz="1400" dirty="0">
                <a:latin typeface="Arial Narrow" panose="020B0606020202030204" pitchFamily="34" charset="0"/>
              </a:rPr>
              <a:t>Standard </a:t>
            </a:r>
            <a:r>
              <a:rPr lang="pl-PL" sz="1400" dirty="0" err="1">
                <a:latin typeface="Arial Narrow" panose="020B0606020202030204" pitchFamily="34" charset="0"/>
              </a:rPr>
              <a:t>regression</a:t>
            </a:r>
            <a:r>
              <a:rPr lang="pl-PL" sz="1400" dirty="0">
                <a:latin typeface="Arial Narrow" panose="020B0606020202030204" pitchFamily="34" charset="0"/>
              </a:rPr>
              <a:t>		</a:t>
            </a:r>
            <a:r>
              <a:rPr lang="pl-PL" sz="1400" dirty="0" err="1">
                <a:latin typeface="Arial Narrow" panose="020B0606020202030204" pitchFamily="34" charset="0"/>
              </a:rPr>
              <a:t>Weighted</a:t>
            </a:r>
            <a:r>
              <a:rPr lang="pl-PL" sz="1400" dirty="0">
                <a:latin typeface="Arial Narrow" panose="020B0606020202030204" pitchFamily="34" charset="0"/>
              </a:rPr>
              <a:t> </a:t>
            </a:r>
            <a:r>
              <a:rPr lang="pl-PL" sz="1400" dirty="0" err="1">
                <a:latin typeface="Arial Narrow" panose="020B0606020202030204" pitchFamily="34" charset="0"/>
              </a:rPr>
              <a:t>mean</a:t>
            </a:r>
            <a:r>
              <a:rPr lang="pl-PL" sz="1400" dirty="0">
                <a:latin typeface="Arial Narrow" panose="020B0606020202030204" pitchFamily="34" charset="0"/>
              </a:rPr>
              <a:t>	</a:t>
            </a:r>
            <a:r>
              <a:rPr lang="pl-PL" sz="1400" dirty="0" err="1">
                <a:latin typeface="Arial Narrow" panose="020B0606020202030204" pitchFamily="34" charset="0"/>
              </a:rPr>
              <a:t>Weighted</a:t>
            </a:r>
            <a:r>
              <a:rPr lang="pl-PL" sz="1400" dirty="0">
                <a:latin typeface="Arial Narrow" panose="020B0606020202030204" pitchFamily="34" charset="0"/>
              </a:rPr>
              <a:t> </a:t>
            </a:r>
            <a:r>
              <a:rPr lang="pl-PL" sz="1400" dirty="0" err="1">
                <a:latin typeface="Arial Narrow" panose="020B0606020202030204" pitchFamily="34" charset="0"/>
              </a:rPr>
              <a:t>mean</a:t>
            </a:r>
            <a:r>
              <a:rPr lang="pl-PL" sz="1400" dirty="0">
                <a:latin typeface="Arial Narrow" panose="020B0606020202030204" pitchFamily="34" charset="0"/>
              </a:rPr>
              <a:t>	        </a:t>
            </a:r>
            <a:r>
              <a:rPr lang="en-US" sz="1400" dirty="0">
                <a:latin typeface="Arial Narrow" panose="020B0606020202030204" pitchFamily="34" charset="0"/>
              </a:rPr>
              <a:t>ANN</a:t>
            </a:r>
            <a:r>
              <a:rPr lang="pl-PL" sz="1400" dirty="0">
                <a:latin typeface="Arial Narrow" panose="020B0606020202030204" pitchFamily="34" charset="0"/>
              </a:rPr>
              <a:t>-</a:t>
            </a:r>
            <a:r>
              <a:rPr lang="pl-PL" sz="1400" dirty="0" err="1">
                <a:latin typeface="Arial Narrow" panose="020B0606020202030204" pitchFamily="34" charset="0"/>
              </a:rPr>
              <a:t>based</a:t>
            </a:r>
            <a:r>
              <a:rPr lang="pl-PL" sz="1400" dirty="0">
                <a:latin typeface="Arial Narrow" panose="020B0606020202030204" pitchFamily="34" charset="0"/>
              </a:rPr>
              <a:t> </a:t>
            </a:r>
            <a:r>
              <a:rPr lang="pl-PL" sz="1400" dirty="0" err="1">
                <a:latin typeface="Arial Narrow" panose="020B0606020202030204" pitchFamily="34" charset="0"/>
              </a:rPr>
              <a:t>mean</a:t>
            </a:r>
            <a:endParaRPr lang="pl-PL" sz="1400" dirty="0">
              <a:latin typeface="Arial Narrow" panose="020B0606020202030204" pitchFamily="34" charset="0"/>
            </a:endParaRPr>
          </a:p>
          <a:p>
            <a:pPr>
              <a:spcAft>
                <a:spcPts val="0"/>
              </a:spcAft>
            </a:pPr>
            <a:r>
              <a:rPr lang="pl-PL" sz="1400" dirty="0">
                <a:latin typeface="Arial Narrow" panose="020B0606020202030204" pitchFamily="34" charset="0"/>
              </a:rPr>
              <a:t>						                 </a:t>
            </a:r>
            <a:r>
              <a:rPr lang="en-US" sz="1400" dirty="0">
                <a:latin typeface="Arial Narrow" panose="020B0606020202030204" pitchFamily="34" charset="0"/>
              </a:rPr>
              <a:t>(</a:t>
            </a:r>
            <a:r>
              <a:rPr lang="pl-PL" sz="1400" dirty="0" err="1">
                <a:latin typeface="Arial Narrow" panose="020B0606020202030204" pitchFamily="34" charset="0"/>
              </a:rPr>
              <a:t>regression+geo.coords</a:t>
            </a:r>
            <a:r>
              <a:rPr lang="en-US" sz="1400" dirty="0">
                <a:latin typeface="Arial Narrow" panose="020B0606020202030204" pitchFamily="34" charset="0"/>
              </a:rPr>
              <a:t>)</a:t>
            </a:r>
            <a:r>
              <a:rPr lang="pl-PL" sz="1400" dirty="0">
                <a:latin typeface="Arial Narrow" panose="020B0606020202030204" pitchFamily="34" charset="0"/>
              </a:rPr>
              <a:t>         </a:t>
            </a:r>
            <a:r>
              <a:rPr lang="en-US" sz="1400" dirty="0">
                <a:latin typeface="Arial Narrow" panose="020B0606020202030204" pitchFamily="34" charset="0"/>
              </a:rPr>
              <a:t>(</a:t>
            </a:r>
            <a:r>
              <a:rPr lang="pl-PL" sz="1400" dirty="0" err="1">
                <a:latin typeface="Arial Narrow" panose="020B0606020202030204" pitchFamily="34" charset="0"/>
              </a:rPr>
              <a:t>regression+orography</a:t>
            </a:r>
            <a:r>
              <a:rPr lang="en-US" sz="1400" dirty="0">
                <a:latin typeface="Arial Narrow" panose="020B0606020202030204" pitchFamily="34" charset="0"/>
              </a:rPr>
              <a:t>) </a:t>
            </a:r>
            <a:endParaRPr lang="en-US" sz="1400" noProof="0" dirty="0">
              <a:latin typeface="Arial Narrow" panose="020B0606020202030204" pitchFamily="34" charset="0"/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20A4157-E48D-F93B-DB90-651D1E0F22AA}"/>
              </a:ext>
            </a:extLst>
          </p:cNvPr>
          <p:cNvSpPr txBox="1"/>
          <p:nvPr/>
        </p:nvSpPr>
        <p:spPr>
          <a:xfrm>
            <a:off x="-5328" y="4588420"/>
            <a:ext cx="1217865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</a:t>
            </a:r>
            <a:r>
              <a:rPr lang="pl-PL" b="1" noProof="0" dirty="0">
                <a:latin typeface="Arial Narrow" panose="020B0606020202030204" pitchFamily="34" charset="0"/>
              </a:rPr>
              <a:t>TD2M, ”Super(TL)ensemble</a:t>
            </a:r>
            <a:r>
              <a:rPr lang="pl-PL" b="1" dirty="0">
                <a:latin typeface="Arial Narrow" panose="020B0606020202030204" pitchFamily="34" charset="0"/>
              </a:rPr>
              <a:t>”, 50 </a:t>
            </a:r>
            <a:r>
              <a:rPr lang="pl-PL" b="1" dirty="0" err="1">
                <a:latin typeface="Arial Narrow" panose="020B0606020202030204" pitchFamily="34" charset="0"/>
              </a:rPr>
              <a:t>members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4855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4BCE2-AD17-847C-2047-9F8B068D5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id="{7ED5EE27-A2A7-6276-7498-530343C1AAAF}"/>
              </a:ext>
            </a:extLst>
          </p:cNvPr>
          <p:cNvSpPr/>
          <p:nvPr/>
        </p:nvSpPr>
        <p:spPr>
          <a:xfrm>
            <a:off x="0" y="28343"/>
            <a:ext cx="9935110" cy="715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sz="2200" b="1" noProof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Dry Convective Boundary Layer Revisited</a:t>
            </a:r>
            <a:r>
              <a:rPr lang="pl-PL" sz="2200" b="1" noProof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en-GB" sz="2200" b="1" noProof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Mixed Layer Scaling</a:t>
            </a:r>
            <a:br>
              <a:rPr lang="en-GB" sz="2200" b="1" noProof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</a:br>
            <a:r>
              <a:rPr lang="en-GB" sz="2200" b="1" noProof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G.Cegielski, G.Zakrzewski, A.Wyszogrodzki, A.Jaczewski, W.Interewicz</a:t>
            </a:r>
            <a:endParaRPr lang="en-US" altLang="pl-PL" sz="2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91B106AE-0ED2-2F85-8BDE-75E9FEABDFCF}"/>
              </a:ext>
            </a:extLst>
          </p:cNvPr>
          <p:cNvSpPr txBox="1">
            <a:spLocks/>
          </p:cNvSpPr>
          <p:nvPr/>
        </p:nvSpPr>
        <p:spPr>
          <a:xfrm>
            <a:off x="1740179" y="83044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230B5784-219D-AFB5-76C7-8711B2FD4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34" y="837809"/>
            <a:ext cx="648493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GB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Configurations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75C17D7D-EDB2-EC5E-8D54-12ACDD3A1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98" y="1802700"/>
            <a:ext cx="5652409" cy="1580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Varying </a:t>
            </a:r>
            <a:r>
              <a:rPr lang="pl-PL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s</a:t>
            </a:r>
            <a:r>
              <a:rPr lang="en-GB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urface heat flux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pl-PL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pl-PL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Varying resolution</a:t>
            </a:r>
          </a:p>
          <a:p>
            <a:pPr>
              <a:defRPr/>
            </a:pPr>
            <a:endParaRPr lang="en-GB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l-PL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Closure model: LES (Smagorinsky) vs. NWP (Raschendorfer)</a:t>
            </a:r>
            <a:endParaRPr lang="en-GB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EF771FD7-CEF3-8CFD-26C5-4013E2276CA8}"/>
              </a:ext>
            </a:extLst>
          </p:cNvPr>
          <p:cNvGrpSpPr>
            <a:grpSpLocks noChangeAspect="1"/>
          </p:cNvGrpSpPr>
          <p:nvPr/>
        </p:nvGrpSpPr>
        <p:grpSpPr>
          <a:xfrm>
            <a:off x="6341992" y="318458"/>
            <a:ext cx="5579153" cy="5327377"/>
            <a:chOff x="5537878" y="3096904"/>
            <a:chExt cx="2052745" cy="1960109"/>
          </a:xfrm>
        </p:grpSpPr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05E3FEC7-3F08-38C0-DA31-B590655EC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536" t="9745" r="17543" b="14863"/>
            <a:stretch>
              <a:fillRect/>
            </a:stretch>
          </p:blipFill>
          <p:spPr>
            <a:xfrm>
              <a:off x="5537878" y="3429000"/>
              <a:ext cx="1942422" cy="1179948"/>
            </a:xfrm>
            <a:prstGeom prst="rect">
              <a:avLst/>
            </a:prstGeom>
          </p:spPr>
        </p:pic>
        <p:cxnSp>
          <p:nvCxnSpPr>
            <p:cNvPr id="11" name="Łącznik prosty ze strzałką 10">
              <a:extLst>
                <a:ext uri="{FF2B5EF4-FFF2-40B4-BE49-F238E27FC236}">
                  <a16:creationId xmlns:a16="http://schemas.microsoft.com/office/drawing/2014/main" id="{174DEE23-E638-661D-EFD0-075A951991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4040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ze strzałką 11">
              <a:extLst>
                <a:ext uri="{FF2B5EF4-FFF2-40B4-BE49-F238E27FC236}">
                  <a16:creationId xmlns:a16="http://schemas.microsoft.com/office/drawing/2014/main" id="{6C32F926-36C5-82B2-E32A-538D1F25F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790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ze strzałką 12">
              <a:extLst>
                <a:ext uri="{FF2B5EF4-FFF2-40B4-BE49-F238E27FC236}">
                  <a16:creationId xmlns:a16="http://schemas.microsoft.com/office/drawing/2014/main" id="{1B0833C3-CE6A-9015-F6F4-3370D1910A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905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ze strzałką 13">
              <a:extLst>
                <a:ext uri="{FF2B5EF4-FFF2-40B4-BE49-F238E27FC236}">
                  <a16:creationId xmlns:a16="http://schemas.microsoft.com/office/drawing/2014/main" id="{FAAF13B2-705D-A613-9488-E979100A93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290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ze strzałką 14">
              <a:extLst>
                <a:ext uri="{FF2B5EF4-FFF2-40B4-BE49-F238E27FC236}">
                  <a16:creationId xmlns:a16="http://schemas.microsoft.com/office/drawing/2014/main" id="{E8A58009-B288-5DCD-84C1-742C503091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040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ze strzałką 15">
              <a:extLst>
                <a:ext uri="{FF2B5EF4-FFF2-40B4-BE49-F238E27FC236}">
                  <a16:creationId xmlns:a16="http://schemas.microsoft.com/office/drawing/2014/main" id="{D9E3B361-AAD4-D8FF-7F5A-99E24E3249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21550" y="4608948"/>
              <a:ext cx="0" cy="260350"/>
            </a:xfrm>
            <a:prstGeom prst="straightConnector1">
              <a:avLst/>
            </a:prstGeom>
            <a:ln w="38100">
              <a:solidFill>
                <a:srgbClr val="20907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19EE3C8C-ED8C-F181-D9C4-962D6F3B299A}"/>
                    </a:ext>
                  </a:extLst>
                </p:cNvPr>
                <p:cNvSpPr txBox="1"/>
                <p:nvPr/>
              </p:nvSpPr>
              <p:spPr>
                <a:xfrm>
                  <a:off x="6318251" y="4780014"/>
                  <a:ext cx="514350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200" b="0" i="1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200" b="0" i="1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200" b="0" i="1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en-GB" sz="1200" noProof="1">
                    <a:solidFill>
                      <a:srgbClr val="20907A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pole tekstowe 37">
                  <a:extLst>
                    <a:ext uri="{FF2B5EF4-FFF2-40B4-BE49-F238E27FC236}">
                      <a16:creationId xmlns:a16="http://schemas.microsoft.com/office/drawing/2014/main" id="{59FFCCD5-80B0-97A4-126A-C5C54E2AB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8251" y="4780014"/>
                  <a:ext cx="514350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21053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pole tekstowe 17">
                  <a:extLst>
                    <a:ext uri="{FF2B5EF4-FFF2-40B4-BE49-F238E27FC236}">
                      <a16:creationId xmlns:a16="http://schemas.microsoft.com/office/drawing/2014/main" id="{910B74DF-1AE7-2EE0-3B30-64311EE35B82}"/>
                    </a:ext>
                  </a:extLst>
                </p:cNvPr>
                <p:cNvSpPr txBox="1"/>
                <p:nvPr/>
              </p:nvSpPr>
              <p:spPr>
                <a:xfrm>
                  <a:off x="5976939" y="3096904"/>
                  <a:ext cx="1196974" cy="2935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200" b="0" i="1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200" b="0" i="1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200" b="0" i="0" noProof="1" dirty="0" smtClean="0">
                                <a:solidFill>
                                  <a:srgbClr val="20907A"/>
                                </a:solidFill>
                                <a:latin typeface="Cambria Math" panose="02040503050406030204" pitchFamily="18" charset="0"/>
                              </a:rPr>
                              <m:t>top</m:t>
                            </m:r>
                          </m:sub>
                        </m:sSub>
                        <m:r>
                          <a:rPr lang="en-GB" sz="1200" b="0" i="1" noProof="1" dirty="0" smtClean="0">
                            <a:solidFill>
                              <a:srgbClr val="20907A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GB" sz="1200" noProof="1">
                    <a:solidFill>
                      <a:srgbClr val="20907A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pole tekstowe 38">
                  <a:extLst>
                    <a:ext uri="{FF2B5EF4-FFF2-40B4-BE49-F238E27FC236}">
                      <a16:creationId xmlns:a16="http://schemas.microsoft.com/office/drawing/2014/main" id="{124D0814-4B3F-5BB8-1CBF-5B9C896407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6939" y="3096904"/>
                  <a:ext cx="1196974" cy="293542"/>
                </a:xfrm>
                <a:prstGeom prst="rect">
                  <a:avLst/>
                </a:prstGeom>
                <a:blipFill>
                  <a:blip r:embed="rId7"/>
                  <a:stretch>
                    <a:fillRect b="-2250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9539A029-ED77-EA01-77E7-935B2285F1D5}"/>
                </a:ext>
              </a:extLst>
            </p:cNvPr>
            <p:cNvSpPr txBox="1"/>
            <p:nvPr/>
          </p:nvSpPr>
          <p:spPr>
            <a:xfrm rot="16200000">
              <a:off x="7385456" y="4116494"/>
              <a:ext cx="319742" cy="90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noProof="1">
                  <a:solidFill>
                    <a:srgbClr val="20907A"/>
                  </a:solidFill>
                </a:rPr>
                <a:t>peiodic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0EEE26FD-08F1-E6AF-A605-D8DABD0C735C}"/>
                  </a:ext>
                </a:extLst>
              </p:cNvPr>
              <p:cNvSpPr txBox="1"/>
              <p:nvPr/>
            </p:nvSpPr>
            <p:spPr>
              <a:xfrm>
                <a:off x="3268524" y="1673625"/>
                <a:ext cx="2758576" cy="46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noProof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sz="1600" b="0" i="1" noProof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sz="1600" b="0" i="1" noProof="1" dirty="0" smtClean="0">
                          <a:latin typeface="Cambria Math" panose="02040503050406030204" pitchFamily="18" charset="0"/>
                        </a:rPr>
                        <m:t>=0.025, 0.05,…,0.4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noProof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noProof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noProof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GB" sz="1600" i="1" noProof="1" dirty="0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GB" sz="1600" i="1" noProof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GB" sz="1600" i="1" noProof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noProof="1"/>
              </a:p>
            </p:txBody>
          </p:sp>
        </mc:Choice>
        <mc:Fallback xmlns=""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0EEE26FD-08F1-E6AF-A605-D8DABD0C7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524" y="1673625"/>
                <a:ext cx="2758576" cy="4676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ole tekstowe 20">
                <a:extLst>
                  <a:ext uri="{FF2B5EF4-FFF2-40B4-BE49-F238E27FC236}">
                    <a16:creationId xmlns:a16="http://schemas.microsoft.com/office/drawing/2014/main" id="{307F732E-FFBE-B026-06E3-987390F46578}"/>
                  </a:ext>
                </a:extLst>
              </p:cNvPr>
              <p:cNvSpPr txBox="1"/>
              <p:nvPr/>
            </p:nvSpPr>
            <p:spPr>
              <a:xfrm>
                <a:off x="2886002" y="2384857"/>
                <a:ext cx="334118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i="0" noProof="1" dirty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GB" sz="1600" b="0" i="1" noProof="1" dirty="0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=12.5</m:t>
                      </m:r>
                      <m:r>
                        <m:rPr>
                          <m:sty m:val="p"/>
                        </m:rP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, 25</m:t>
                      </m:r>
                      <m:r>
                        <m:rPr>
                          <m:sty m:val="p"/>
                        </m:rP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…200</m:t>
                      </m:r>
                      <m:r>
                        <m:rPr>
                          <m:sty m:val="p"/>
                        </m:rPr>
                        <a:rPr lang="en-GB" sz="1600" b="0" i="0" noProof="1" dirty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GB" sz="1600" noProof="1"/>
              </a:p>
            </p:txBody>
          </p:sp>
        </mc:Choice>
        <mc:Fallback xmlns="">
          <p:sp>
            <p:nvSpPr>
              <p:cNvPr id="21" name="pole tekstowe 20">
                <a:extLst>
                  <a:ext uri="{FF2B5EF4-FFF2-40B4-BE49-F238E27FC236}">
                    <a16:creationId xmlns:a16="http://schemas.microsoft.com/office/drawing/2014/main" id="{307F732E-FFBE-B026-06E3-987390F46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002" y="2384857"/>
                <a:ext cx="3341180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Obraz 21">
            <a:extLst>
              <a:ext uri="{FF2B5EF4-FFF2-40B4-BE49-F238E27FC236}">
                <a16:creationId xmlns:a16="http://schemas.microsoft.com/office/drawing/2014/main" id="{A264BA28-D913-FD76-747D-D77675012D4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530" r="15570"/>
          <a:stretch>
            <a:fillRect/>
          </a:stretch>
        </p:blipFill>
        <p:spPr>
          <a:xfrm>
            <a:off x="3192207" y="3631181"/>
            <a:ext cx="2520000" cy="2554768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74CB1FB3-8859-D2FA-260D-A3D83439F79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3521"/>
          <a:stretch>
            <a:fillRect/>
          </a:stretch>
        </p:blipFill>
        <p:spPr>
          <a:xfrm>
            <a:off x="69236" y="3647222"/>
            <a:ext cx="3044372" cy="2556000"/>
          </a:xfrm>
          <a:prstGeom prst="rect">
            <a:avLst/>
          </a:prstGeom>
        </p:spPr>
      </p:pic>
      <p:sp>
        <p:nvSpPr>
          <p:cNvPr id="24" name="Text Box 3">
            <a:extLst>
              <a:ext uri="{FF2B5EF4-FFF2-40B4-BE49-F238E27FC236}">
                <a16:creationId xmlns:a16="http://schemas.microsoft.com/office/drawing/2014/main" id="{237573A0-21A1-6247-DAB5-3FFA2EEEC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154" y="6395036"/>
            <a:ext cx="530044" cy="19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pl-PL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LES</a:t>
            </a:r>
            <a:endParaRPr lang="en-GB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4BAE3F3A-7589-BFA1-D42A-3C0E1F93F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443" y="6395036"/>
            <a:ext cx="2178058" cy="33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pl-PL" sz="1400" b="0" noProof="1">
                <a:solidFill>
                  <a:schemeClr val="accent1"/>
                </a:solidFill>
                <a:latin typeface="Arial" panose="020B0604020202020204" pitchFamily="34" charset="0"/>
              </a:rPr>
              <a:t>Raschendorfer</a:t>
            </a:r>
            <a:endParaRPr lang="en-GB" sz="1400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ECB92F54-3A30-B14A-77C6-F033805343D7}"/>
              </a:ext>
            </a:extLst>
          </p:cNvPr>
          <p:cNvSpPr txBox="1">
            <a:spLocks/>
          </p:cNvSpPr>
          <p:nvPr/>
        </p:nvSpPr>
        <p:spPr>
          <a:xfrm>
            <a:off x="6532193" y="5621940"/>
            <a:ext cx="5413453" cy="74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noProof="1">
                <a:latin typeface="Calibri"/>
                <a:ea typeface="Calibri"/>
                <a:cs typeface="Calibri"/>
              </a:rPr>
              <a:t>CASE STUDY</a:t>
            </a:r>
            <a:r>
              <a:rPr lang="pl-PL" sz="1800" b="1" noProof="1">
                <a:latin typeface="Calibri"/>
                <a:ea typeface="Calibri"/>
                <a:cs typeface="Calibri"/>
              </a:rPr>
              <a:t>: Dry Convective Boundary Layer (DCBL)</a:t>
            </a:r>
            <a:endParaRPr lang="en-GB" sz="1800" b="1" noProof="1">
              <a:latin typeface="Calibri"/>
              <a:ea typeface="Calibri"/>
              <a:cs typeface="Calibri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9D7D9D8-E44A-F311-3409-9DD3DD61B40C}"/>
              </a:ext>
            </a:extLst>
          </p:cNvPr>
          <p:cNvSpPr txBox="1"/>
          <p:nvPr/>
        </p:nvSpPr>
        <p:spPr>
          <a:xfrm rot="16200000">
            <a:off x="5750878" y="3192915"/>
            <a:ext cx="74161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noProof="1">
                <a:solidFill>
                  <a:srgbClr val="20907A"/>
                </a:solidFill>
              </a:rPr>
              <a:t>peiodic</a:t>
            </a:r>
          </a:p>
        </p:txBody>
      </p:sp>
    </p:spTree>
    <p:extLst>
      <p:ext uri="{BB962C8B-B14F-4D97-AF65-F5344CB8AC3E}">
        <p14:creationId xmlns:p14="http://schemas.microsoft.com/office/powerpoint/2010/main" val="247810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779B-E1B0-A062-2501-BA373A206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307958F0-FA32-D3D5-C35E-9B7FB9F23437}"/>
              </a:ext>
            </a:extLst>
          </p:cNvPr>
          <p:cNvSpPr txBox="1">
            <a:spLocks/>
          </p:cNvSpPr>
          <p:nvPr/>
        </p:nvSpPr>
        <p:spPr>
          <a:xfrm>
            <a:off x="638587" y="68263"/>
            <a:ext cx="9200738" cy="74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2800" b="1" noProof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l"/>
            <a:endParaRPr lang="en-GB" sz="2800" b="1" noProof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l"/>
            <a:r>
              <a:rPr lang="en-GB" sz="2800" b="1" noProof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LES RESULTS:</a:t>
            </a:r>
            <a:r>
              <a:rPr lang="pl-PL" sz="2800" b="1" noProof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PROFILE SCALING W. DIFFERENT SCALES</a:t>
            </a:r>
          </a:p>
          <a:p>
            <a:pPr algn="l"/>
            <a:r>
              <a:rPr lang="pl-PL" sz="2800" b="1" noProof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IMPACT OF RESOLUTION AND TURBULENCE MODEL</a:t>
            </a:r>
            <a:endParaRPr lang="en-GB" sz="2800" b="1" noProof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GB" sz="2800" b="1" noProof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l"/>
            <a:endParaRPr lang="en-GB" sz="2800" noProof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91B19D92-C47C-D0B2-031F-06E97CBB46CC}"/>
                  </a:ext>
                </a:extLst>
              </p:cNvPr>
              <p:cNvSpPr txBox="1"/>
              <p:nvPr/>
            </p:nvSpPr>
            <p:spPr>
              <a:xfrm>
                <a:off x="2857326" y="3374619"/>
                <a:ext cx="1401100" cy="1491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900" b="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GB" sz="900" i="1" noProof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dPr>
                            <m:e>
                              <m:r>
                                <a:rPr lang="en-GB" sz="900" i="1" noProof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𝑄</m:t>
                              </m:r>
                            </m:e>
                          </m:d>
                        </m:e>
                        <m:sub>
                          <m:r>
                            <a:rPr lang="en-GB" sz="900" b="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𝑠</m:t>
                          </m:r>
                        </m:sub>
                      </m:sSub>
                      <m:r>
                        <a:rPr kumimoji="0" lang="en-GB" sz="900" b="0" i="1" u="none" strike="noStrike" cap="none" spc="0" normalizeH="0" baseline="0" noProof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Open Sans Regular"/>
                        </a:rPr>
                        <m:t>=</m:t>
                      </m:r>
                      <m:sSub>
                        <m:sSubPr>
                          <m:ctrlPr>
                            <a:rPr lang="en-GB" sz="90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GB" sz="900" i="1" noProof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pPr>
                                <m:e>
                                  <m: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pPr>
                                <m:e>
                                  <m: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GB" sz="900" i="1" noProof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GB" sz="90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en-GB" sz="90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GB" sz="900" i="1" noProof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dPr>
                            <m:e>
                              <m:r>
                                <a:rPr lang="en-GB" sz="900" b="0" i="1" noProof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𝜌</m:t>
                              </m:r>
                            </m:e>
                          </m:d>
                        </m:e>
                        <m:sub>
                          <m:r>
                            <a:rPr lang="en-GB" sz="90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en-GB" sz="900" b="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r>
                            <a:rPr lang="en-GB" sz="900" b="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𝑐</m:t>
                          </m:r>
                        </m:e>
                        <m:sub>
                          <m:r>
                            <a:rPr lang="en-GB" sz="900" b="0" i="1" noProof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kumimoji="0" lang="en-GB" sz="900" b="0" i="0" u="none" strike="noStrike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Cambria Math" panose="02040503050406030204" pitchFamily="18" charset="0"/>
                  <a:sym typeface="Open Sans Regular"/>
                </a:endParaRPr>
              </a:p>
            </p:txBody>
          </p:sp>
        </mc:Choice>
        <mc:Fallback xmlns=""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91B19D92-C47C-D0B2-031F-06E97CBB4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326" y="3374619"/>
                <a:ext cx="1401100" cy="149143"/>
              </a:xfrm>
              <a:prstGeom prst="rect">
                <a:avLst/>
              </a:prstGeom>
              <a:blipFill>
                <a:blip r:embed="rId2"/>
                <a:stretch>
                  <a:fillRect b="-2500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Obraz 28">
            <a:extLst>
              <a:ext uri="{FF2B5EF4-FFF2-40B4-BE49-F238E27FC236}">
                <a16:creationId xmlns:a16="http://schemas.microsoft.com/office/drawing/2014/main" id="{07896820-E983-D2C7-8C99-C4DB1C03B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4" y="968807"/>
            <a:ext cx="2460193" cy="2460193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442A0E23-8821-901B-0543-913A01BA78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654"/>
          <a:stretch>
            <a:fillRect/>
          </a:stretch>
        </p:blipFill>
        <p:spPr>
          <a:xfrm>
            <a:off x="5338854" y="909606"/>
            <a:ext cx="2392594" cy="2619271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3053C0AF-BB7A-12F7-1021-B9466194C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" b="93"/>
          <a:stretch/>
        </p:blipFill>
        <p:spPr>
          <a:xfrm>
            <a:off x="2416658" y="1152359"/>
            <a:ext cx="2974216" cy="21909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pole tekstowe 37">
                <a:extLst>
                  <a:ext uri="{FF2B5EF4-FFF2-40B4-BE49-F238E27FC236}">
                    <a16:creationId xmlns:a16="http://schemas.microsoft.com/office/drawing/2014/main" id="{97DE79B1-A277-5D48-141E-D4EC56AFB048}"/>
                  </a:ext>
                </a:extLst>
              </p:cNvPr>
              <p:cNvSpPr txBox="1"/>
              <p:nvPr/>
            </p:nvSpPr>
            <p:spPr>
              <a:xfrm>
                <a:off x="2703354" y="819628"/>
                <a:ext cx="2366802" cy="4954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h</m:t>
                          </m:r>
                        </m:e>
                        <m:sub>
                          <m: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𝑚</m:t>
                          </m:r>
                        </m:sub>
                      </m:sSub>
                      <m:r>
                        <a:rPr kumimoji="0" lang="en-GB" sz="1000" b="0" i="1" u="none" strike="noStrike" cap="none" spc="0" normalizeH="0" baseline="0" noProof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Open Sans Regular"/>
                        </a:rPr>
                        <m:t>≔</m:t>
                      </m:r>
                      <m:f>
                        <m:fPr>
                          <m:ctrlP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GB" sz="10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GB" sz="1000" b="0" i="0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Δ</m:t>
                              </m:r>
                            </m:e>
                            <m:sub>
                              <m:r>
                                <a:rPr kumimoji="0" lang="en-GB" sz="10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𝑚</m:t>
                              </m:r>
                            </m:sub>
                          </m:sSub>
                          <m: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𝜃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0" lang="en-GB" sz="1000" b="0" i="0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Γ</m:t>
                          </m:r>
                        </m:den>
                      </m:f>
                      <m:d>
                        <m:dPr>
                          <m:ctrlP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dPr>
                        <m:e>
                          <m:r>
                            <a:rPr kumimoji="0" lang="en-GB" sz="10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kumimoji="0" lang="en-GB" sz="10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10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kumimoji="0" lang="en-GB" sz="10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10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GB" sz="1000" i="1" noProof="1" dirty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GB" sz="1000" i="1" noProof="1" dirty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sym typeface="Open Sans Regular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𝑤</m:t>
                                              </m:r>
                                            </m:e>
                                            <m:sup>
                                              <m: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  <m:sSup>
                                            <m:sSupPr>
                                              <m:ctrlP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𝜃</m:t>
                                              </m:r>
                                            </m:e>
                                            <m:sup>
                                              <m:r>
                                                <a:rPr lang="en-GB" sz="1000" i="1" noProof="1" dirty="0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GB" sz="1000" i="1" noProof="1" dirty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kumimoji="0" lang="en-GB" sz="1000" b="0" i="0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Γ</m:t>
                                  </m:r>
                                  <m:r>
                                    <a:rPr kumimoji="0" lang="en-GB" sz="10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𝑡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0" lang="en-GB" sz="10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GB" sz="1000" b="0" i="1" u="none" strike="noStrike" cap="none" spc="0" normalizeH="0" baseline="0" noProof="1" dirty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sym typeface="Open Sans Regular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GB" sz="1000" b="0" i="1" u="none" strike="noStrike" cap="none" spc="0" normalizeH="0" baseline="0" noProof="1" dirty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0000"/>
                                                  </a:solidFill>
                                                  <a:effectLst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GB" sz="1000" b="0" i="0" u="none" strike="noStrike" cap="none" spc="0" normalizeH="0" baseline="0" noProof="1" dirty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0000"/>
                                                  </a:solidFill>
                                                  <a:effectLst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Δ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GB" sz="1000" b="0" i="1" u="none" strike="noStrike" cap="none" spc="0" normalizeH="0" baseline="0" noProof="1" dirty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0000"/>
                                                  </a:solidFill>
                                                  <a:effectLst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sym typeface="Open Sans Regular"/>
                                                </a:rPr>
                                                <m:t>𝑚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GB" sz="1000" b="0" i="1" u="none" strike="noStrike" cap="none" spc="0" normalizeH="0" baseline="0" noProof="1" dirty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sym typeface="Open Sans Regular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GB" sz="10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kumimoji="0" lang="en-GB" sz="1000" b="0" i="0" u="none" strike="noStrike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Cambria Math" panose="02040503050406030204" pitchFamily="18" charset="0"/>
                  <a:sym typeface="Open Sans Regular"/>
                </a:endParaRPr>
              </a:p>
            </p:txBody>
          </p:sp>
        </mc:Choice>
        <mc:Fallback xmlns="">
          <p:sp>
            <p:nvSpPr>
              <p:cNvPr id="38" name="pole tekstowe 37">
                <a:extLst>
                  <a:ext uri="{FF2B5EF4-FFF2-40B4-BE49-F238E27FC236}">
                    <a16:creationId xmlns:a16="http://schemas.microsoft.com/office/drawing/2014/main" id="{97DE79B1-A277-5D48-141E-D4EC56AFB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354" y="819628"/>
                <a:ext cx="2366802" cy="4954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pole tekstowe 38">
                <a:extLst>
                  <a:ext uri="{FF2B5EF4-FFF2-40B4-BE49-F238E27FC236}">
                    <a16:creationId xmlns:a16="http://schemas.microsoft.com/office/drawing/2014/main" id="{B6F167DB-461E-2BF9-9B99-E016A0D60878}"/>
                  </a:ext>
                </a:extLst>
              </p:cNvPr>
              <p:cNvSpPr txBox="1"/>
              <p:nvPr/>
            </p:nvSpPr>
            <p:spPr>
              <a:xfrm>
                <a:off x="5527878" y="819628"/>
                <a:ext cx="2200281" cy="3803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11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r>
                            <a:rPr kumimoji="0" lang="pl-PL" sz="11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𝑧</m:t>
                          </m:r>
                        </m:e>
                        <m:sub>
                          <m:r>
                            <a:rPr kumimoji="0" lang="pl-PL" sz="11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𝑒𝑛𝑐</m:t>
                          </m:r>
                        </m:sub>
                      </m:sSub>
                      <m:r>
                        <a:rPr kumimoji="0" lang="en-GB" sz="1100" b="0" i="1" u="none" strike="noStrike" cap="none" spc="0" normalizeH="0" baseline="0" noProof="1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Open Sans Regular"/>
                        </a:rPr>
                        <m:t>≔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GB" sz="11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dPr>
                        <m:e>
                          <m:r>
                            <a:rPr kumimoji="0" lang="pl-PL" sz="11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2</m:t>
                          </m:r>
                          <m:f>
                            <m:fPr>
                              <m:ctrlPr>
                                <a:rPr kumimoji="0" lang="pl-PL" sz="11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bPr>
                                <m:e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pPr>
                                <m:e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kumimoji="0" lang="pl-PL" sz="11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dPr>
                            <m:e>
                              <m:r>
                                <a:rPr kumimoji="0" lang="pl-PL" sz="11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fPr>
                                <m:num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0" lang="pl-PL" sz="11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dPr>
                                <m:e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𝑡</m:t>
                                  </m:r>
                                  <m:r>
                                    <a:rPr kumimoji="0" lang="pl-PL" sz="11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kumimoji="0" lang="pl-PL" sz="1100" b="0" i="1" u="none" strike="noStrike" cap="none" spc="0" normalizeH="0" baseline="0" noProof="1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Open Sans Regular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kumimoji="0" lang="pl-PL" sz="11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  <m:t>1/2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GB" sz="1100" b="0" i="0" u="none" strike="noStrike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Cambria Math" panose="02040503050406030204" pitchFamily="18" charset="0"/>
                  <a:sym typeface="Open Sans Regular"/>
                </a:endParaRPr>
              </a:p>
            </p:txBody>
          </p:sp>
        </mc:Choice>
        <mc:Fallback xmlns="">
          <p:sp>
            <p:nvSpPr>
              <p:cNvPr id="39" name="pole tekstowe 38">
                <a:extLst>
                  <a:ext uri="{FF2B5EF4-FFF2-40B4-BE49-F238E27FC236}">
                    <a16:creationId xmlns:a16="http://schemas.microsoft.com/office/drawing/2014/main" id="{B6F167DB-461E-2BF9-9B99-E016A0D60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878" y="819628"/>
                <a:ext cx="2200281" cy="380361"/>
              </a:xfrm>
              <a:prstGeom prst="rect">
                <a:avLst/>
              </a:prstGeom>
              <a:blipFill>
                <a:blip r:embed="rId7"/>
                <a:stretch>
                  <a:fillRect l="-277" b="-31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3">
            <a:extLst>
              <a:ext uri="{FF2B5EF4-FFF2-40B4-BE49-F238E27FC236}">
                <a16:creationId xmlns:a16="http://schemas.microsoft.com/office/drawing/2014/main" id="{65987123-8FB0-CC86-6F82-1EB1208C8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207" y="1723303"/>
            <a:ext cx="3659630" cy="74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GB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Scaled </a:t>
            </a:r>
            <a:r>
              <a:rPr lang="en-GB" sz="1814" b="0" u="sng" noProof="1">
                <a:solidFill>
                  <a:schemeClr val="accent1"/>
                </a:solidFill>
                <a:latin typeface="Arial" panose="020B0604020202020204" pitchFamily="34" charset="0"/>
              </a:rPr>
              <a:t>Resolved</a:t>
            </a:r>
            <a:r>
              <a:rPr lang="en-GB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endParaRPr lang="pl-PL" sz="1814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GB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Turbulent Heat Flux</a:t>
            </a:r>
            <a:r>
              <a:rPr lang="pl-PL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: Varying BC</a:t>
            </a:r>
            <a:endParaRPr lang="en-GB" sz="1814" b="0" noProof="1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en-GB" sz="1814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pole tekstowe 40">
                <a:extLst>
                  <a:ext uri="{FF2B5EF4-FFF2-40B4-BE49-F238E27FC236}">
                    <a16:creationId xmlns:a16="http://schemas.microsoft.com/office/drawing/2014/main" id="{5BD72827-02E0-3807-1B44-86AA4487FEAE}"/>
                  </a:ext>
                </a:extLst>
              </p:cNvPr>
              <p:cNvSpPr txBox="1"/>
              <p:nvPr/>
            </p:nvSpPr>
            <p:spPr>
              <a:xfrm>
                <a:off x="1151887" y="909209"/>
                <a:ext cx="148296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GB" sz="18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kumimoji="0" lang="en-GB" sz="1800" b="0" i="1" u="none" strike="noStrike" cap="none" spc="0" normalizeH="0" baseline="0" noProof="1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Open Sans Regular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kumimoji="0" lang="en-GB" sz="1800" b="0" i="1" u="none" strike="noStrike" cap="none" spc="0" normalizeH="0" baseline="0" noProof="1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Open Sans Regular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kumimoji="0" lang="en-GB" sz="1800" b="0" i="1" u="none" strike="noStrike" cap="none" spc="0" normalizeH="0" baseline="0" noProof="1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ns Regular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GB" noProof="1"/>
              </a:p>
            </p:txBody>
          </p:sp>
        </mc:Choice>
        <mc:Fallback xmlns="">
          <p:sp>
            <p:nvSpPr>
              <p:cNvPr id="41" name="pole tekstowe 40">
                <a:extLst>
                  <a:ext uri="{FF2B5EF4-FFF2-40B4-BE49-F238E27FC236}">
                    <a16:creationId xmlns:a16="http://schemas.microsoft.com/office/drawing/2014/main" id="{5BD72827-02E0-3807-1B44-86AA4487F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7" y="909209"/>
                <a:ext cx="148296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Box 3">
            <a:extLst>
              <a:ext uri="{FF2B5EF4-FFF2-40B4-BE49-F238E27FC236}">
                <a16:creationId xmlns:a16="http://schemas.microsoft.com/office/drawing/2014/main" id="{D4899C0F-E3D0-89AE-9C4A-9F6632D1B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3060" y="3568787"/>
            <a:ext cx="33167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pl-PL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Buoyancy and Buoyancy Flux</a:t>
            </a:r>
            <a:endParaRPr lang="en-GB" sz="1814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45" name="Prostokąt 44">
            <a:extLst>
              <a:ext uri="{FF2B5EF4-FFF2-40B4-BE49-F238E27FC236}">
                <a16:creationId xmlns:a16="http://schemas.microsoft.com/office/drawing/2014/main" id="{AF2B0AD6-35B3-4D0F-06BD-7D3A7DF6AC8D}"/>
              </a:ext>
            </a:extLst>
          </p:cNvPr>
          <p:cNvSpPr/>
          <p:nvPr/>
        </p:nvSpPr>
        <p:spPr>
          <a:xfrm>
            <a:off x="5715497" y="2634207"/>
            <a:ext cx="340814" cy="3799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3AA7D289-0708-503C-5BAB-15CAE52045CC}"/>
              </a:ext>
            </a:extLst>
          </p:cNvPr>
          <p:cNvSpPr/>
          <p:nvPr/>
        </p:nvSpPr>
        <p:spPr>
          <a:xfrm>
            <a:off x="8085973" y="2279668"/>
            <a:ext cx="427471" cy="398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9" name="Obraz 48">
            <a:extLst>
              <a:ext uri="{FF2B5EF4-FFF2-40B4-BE49-F238E27FC236}">
                <a16:creationId xmlns:a16="http://schemas.microsoft.com/office/drawing/2014/main" id="{161CC793-CB87-E4FC-D672-D8726346EB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7973" y="4092944"/>
            <a:ext cx="2736000" cy="2614290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FC42A759-A297-A238-9C0D-08FA3EA824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8161" y="4116613"/>
            <a:ext cx="2736000" cy="2605021"/>
          </a:xfrm>
          <a:prstGeom prst="rect">
            <a:avLst/>
          </a:prstGeom>
        </p:spPr>
      </p:pic>
      <p:sp>
        <p:nvSpPr>
          <p:cNvPr id="53" name="Prostokąt 52">
            <a:extLst>
              <a:ext uri="{FF2B5EF4-FFF2-40B4-BE49-F238E27FC236}">
                <a16:creationId xmlns:a16="http://schemas.microsoft.com/office/drawing/2014/main" id="{96B1935E-C519-9F20-3049-472A7D6AA9BF}"/>
              </a:ext>
            </a:extLst>
          </p:cNvPr>
          <p:cNvSpPr/>
          <p:nvPr/>
        </p:nvSpPr>
        <p:spPr>
          <a:xfrm>
            <a:off x="7603193" y="6012661"/>
            <a:ext cx="340814" cy="3799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AF704B71-842E-92DB-A23E-531F2AC1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41" y="6325508"/>
            <a:ext cx="453835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8" tIns="40819" rIns="81638" bIns="40819"/>
          <a:lstStyle>
            <a:defPPr>
              <a:defRPr lang="pl-PL"/>
            </a:defPPr>
            <a:lvl1pPr marL="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49263" rt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800" b="1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pl-PL" sz="1814" b="0" noProof="1">
                <a:solidFill>
                  <a:schemeClr val="accent1"/>
                </a:solidFill>
                <a:latin typeface="Arial" panose="020B0604020202020204" pitchFamily="34" charset="0"/>
              </a:rPr>
              <a:t>Buoyancy Variance and Eddy Viscosity</a:t>
            </a:r>
            <a:endParaRPr lang="en-GB" sz="1814" b="0" noProof="1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pic>
        <p:nvPicPr>
          <p:cNvPr id="65" name="Obraz 64">
            <a:extLst>
              <a:ext uri="{FF2B5EF4-FFF2-40B4-BE49-F238E27FC236}">
                <a16:creationId xmlns:a16="http://schemas.microsoft.com/office/drawing/2014/main" id="{7F0A0377-3A8B-817E-F063-E209480F54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4570" y="3589955"/>
            <a:ext cx="2736000" cy="2646450"/>
          </a:xfrm>
          <a:prstGeom prst="rect">
            <a:avLst/>
          </a:prstGeom>
        </p:spPr>
      </p:pic>
      <p:pic>
        <p:nvPicPr>
          <p:cNvPr id="67" name="Obraz 66">
            <a:extLst>
              <a:ext uri="{FF2B5EF4-FFF2-40B4-BE49-F238E27FC236}">
                <a16:creationId xmlns:a16="http://schemas.microsoft.com/office/drawing/2014/main" id="{DF117A1C-3EB0-242D-18E9-E9591A552A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02" y="3582391"/>
            <a:ext cx="2736000" cy="266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B83F-C973-D19E-5F99-48F9BC86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>
            <a:extLst>
              <a:ext uri="{FF2B5EF4-FFF2-40B4-BE49-F238E27FC236}">
                <a16:creationId xmlns:a16="http://schemas.microsoft.com/office/drawing/2014/main" id="{545BB1A5-69FA-9D61-67B6-BCA45759628D}"/>
              </a:ext>
            </a:extLst>
          </p:cNvPr>
          <p:cNvSpPr/>
          <p:nvPr/>
        </p:nvSpPr>
        <p:spPr>
          <a:xfrm>
            <a:off x="1524000" y="2"/>
            <a:ext cx="7352027" cy="597642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9D17DB6-0FF7-C9F8-4837-743B707C4EFD}"/>
              </a:ext>
            </a:extLst>
          </p:cNvPr>
          <p:cNvSpPr txBox="1">
            <a:spLocks/>
          </p:cNvSpPr>
          <p:nvPr/>
        </p:nvSpPr>
        <p:spPr>
          <a:xfrm>
            <a:off x="1812236" y="38471"/>
            <a:ext cx="6761493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Planned</a:t>
            </a: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l-PL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l-PL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applications</a:t>
            </a:r>
            <a:r>
              <a:rPr lang="pl-P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BF4C64F-9E64-1D17-A390-8D960563C3D3}"/>
              </a:ext>
            </a:extLst>
          </p:cNvPr>
          <p:cNvSpPr txBox="1"/>
          <p:nvPr/>
        </p:nvSpPr>
        <p:spPr>
          <a:xfrm>
            <a:off x="18876" y="468198"/>
            <a:ext cx="12192000" cy="597642"/>
          </a:xfrm>
          <a:prstGeom prst="rect">
            <a:avLst/>
          </a:prstGeom>
          <a:solidFill>
            <a:schemeClr val="bg1"/>
          </a:solidFill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algn="ctr"/>
            <a:r>
              <a:rPr lang="pl-PL" sz="2000" dirty="0" err="1">
                <a:highlight>
                  <a:scrgbClr r="0" g="0" b="0">
                    <a:alpha val="0"/>
                  </a:scrgbClr>
                </a:highlight>
              </a:rPr>
              <a:t>Support</a:t>
            </a:r>
            <a:r>
              <a:rPr lang="pl-PL" sz="2000" dirty="0">
                <a:highlight>
                  <a:scrgbClr r="0" g="0" b="0">
                    <a:alpha val="0"/>
                  </a:scrgbClr>
                </a:highlight>
              </a:rPr>
              <a:t> for General </a:t>
            </a:r>
            <a:r>
              <a:rPr lang="pl-PL" sz="2000" dirty="0" err="1">
                <a:highlight>
                  <a:scrgbClr r="0" g="0" b="0">
                    <a:alpha val="0"/>
                  </a:scrgbClr>
                </a:highlight>
              </a:rPr>
              <a:t>Aviation</a:t>
            </a:r>
            <a:r>
              <a:rPr lang="pl-PL" sz="2000" dirty="0">
                <a:highlight>
                  <a:scrgbClr r="0" g="0" b="0">
                    <a:alpha val="0"/>
                  </a:scrgbClr>
                </a:highlight>
              </a:rPr>
              <a:t>, </a:t>
            </a:r>
            <a:r>
              <a:rPr lang="pl-PL" sz="2000" i="1" dirty="0" err="1">
                <a:highlight>
                  <a:scrgbClr r="0" g="0" b="0">
                    <a:alpha val="0"/>
                  </a:scrgbClr>
                </a:highlight>
              </a:rPr>
              <a:t>i.a</a:t>
            </a:r>
            <a:r>
              <a:rPr lang="pl-PL" sz="2000" i="1" dirty="0">
                <a:highlight>
                  <a:scrgbClr r="0" g="0" b="0">
                    <a:alpha val="0"/>
                  </a:scrgbClr>
                </a:highlight>
              </a:rPr>
              <a:t>.</a:t>
            </a:r>
            <a:r>
              <a:rPr lang="pl-PL" sz="2000" dirty="0">
                <a:highlight>
                  <a:scrgbClr r="0" g="0" b="0">
                    <a:alpha val="0"/>
                  </a:scrgbClr>
                </a:highlight>
              </a:rPr>
              <a:t> 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</a:rPr>
              <a:t>non-engine aircraft users</a:t>
            </a:r>
            <a:r>
              <a:rPr lang="pl-PL" sz="2000" dirty="0">
                <a:highlight>
                  <a:scrgbClr r="0" g="0" b="0">
                    <a:alpha val="0"/>
                  </a:scrgbClr>
                </a:highlight>
              </a:rPr>
              <a:t> 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</a:rPr>
              <a:t>based on numerical forecasts, with particular emphasis on the description of convection on a local</a:t>
            </a:r>
            <a:r>
              <a:rPr lang="pl-PL" sz="2000" dirty="0">
                <a:highlight>
                  <a:scrgbClr r="0" g="0" b="0">
                    <a:alpha val="0"/>
                  </a:scrgbClr>
                </a:highlight>
              </a:rPr>
              <a:t>/</a:t>
            </a:r>
            <a:r>
              <a:rPr lang="en-US" sz="2000" dirty="0">
                <a:highlight>
                  <a:scrgbClr r="0" g="0" b="0">
                    <a:alpha val="0"/>
                  </a:scrgbClr>
                </a:highlight>
              </a:rPr>
              <a:t>regional scale</a:t>
            </a:r>
            <a:endParaRPr lang="pl-PL" sz="2000" dirty="0">
              <a:highlight>
                <a:scrgbClr r="0" g="0" b="0">
                  <a:alpha val="0"/>
                </a:scrgbClr>
              </a:highlight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BFA336C-78EE-AE19-8904-65C905D3A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0489" y="3957903"/>
            <a:ext cx="4092631" cy="2880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2E486C8-123B-025A-8CE6-A1D8F2280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0489" y="1065840"/>
            <a:ext cx="4092635" cy="28800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AA5B92E4-2D56-7A87-3B2F-11CCC5F09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2721" y="3816000"/>
            <a:ext cx="3276000" cy="304127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F03F058-7B1B-36F4-EE1A-15F94D58A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2720" y="1066082"/>
            <a:ext cx="3276000" cy="304053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B16E82B-397E-D36F-CE10-9719F2052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9" y="4445294"/>
            <a:ext cx="4102463" cy="2412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78772D2-39B7-B5C6-DF3D-23CB58E882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70" y="1156658"/>
            <a:ext cx="4274239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384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4313</TotalTime>
  <Words>1534</Words>
  <Application>Microsoft Office PowerPoint</Application>
  <PresentationFormat>Panoramiczny</PresentationFormat>
  <Paragraphs>237</Paragraphs>
  <Slides>19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19</vt:i4>
      </vt:variant>
    </vt:vector>
  </HeadingPairs>
  <TitlesOfParts>
    <vt:vector size="32" baseType="lpstr">
      <vt:lpstr>Aptos</vt:lpstr>
      <vt:lpstr>Arial</vt:lpstr>
      <vt:lpstr>Arial Narrow</vt:lpstr>
      <vt:lpstr>Calibri</vt:lpstr>
      <vt:lpstr>Cambria Math</vt:lpstr>
      <vt:lpstr>Droid Sans Fallback</vt:lpstr>
      <vt:lpstr>Liberation Serif</vt:lpstr>
      <vt:lpstr>StarSymbol</vt:lpstr>
      <vt:lpstr>Times New Roman</vt:lpstr>
      <vt:lpstr>TTE227A178o00</vt:lpstr>
      <vt:lpstr>Wingdings</vt:lpstr>
      <vt:lpstr>Office Theme</vt:lpstr>
      <vt:lpstr>Office Theme</vt:lpstr>
      <vt:lpstr>Andrzej Mazur (on behalf of Andrzej Wyszogrodzki) COSMO General Meeting 2026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Andrzej Mazur</cp:lastModifiedBy>
  <cp:revision>123</cp:revision>
  <dcterms:modified xsi:type="dcterms:W3CDTF">2026-09-16T05:44:24Z</dcterms:modified>
</cp:coreProperties>
</file>