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4" r:id="rId2"/>
    <p:sldMasterId id="2147483712" r:id="rId3"/>
    <p:sldMasterId id="2147483717" r:id="rId4"/>
    <p:sldMasterId id="2147483729" r:id="rId5"/>
    <p:sldMasterId id="2147483744" r:id="rId6"/>
    <p:sldMasterId id="2147483758" r:id="rId7"/>
    <p:sldMasterId id="2147483780" r:id="rId8"/>
  </p:sldMasterIdLst>
  <p:notesMasterIdLst>
    <p:notesMasterId r:id="rId51"/>
  </p:notesMasterIdLst>
  <p:handoutMasterIdLst>
    <p:handoutMasterId r:id="rId52"/>
  </p:handoutMasterIdLst>
  <p:sldIdLst>
    <p:sldId id="774" r:id="rId9"/>
    <p:sldId id="1396" r:id="rId10"/>
    <p:sldId id="1442" r:id="rId11"/>
    <p:sldId id="1443" r:id="rId12"/>
    <p:sldId id="1444" r:id="rId13"/>
    <p:sldId id="265" r:id="rId14"/>
    <p:sldId id="266" r:id="rId15"/>
    <p:sldId id="1445" r:id="rId16"/>
    <p:sldId id="1459" r:id="rId17"/>
    <p:sldId id="1447" r:id="rId18"/>
    <p:sldId id="1452" r:id="rId19"/>
    <p:sldId id="1453" r:id="rId20"/>
    <p:sldId id="268" r:id="rId21"/>
    <p:sldId id="263" r:id="rId22"/>
    <p:sldId id="1449" r:id="rId23"/>
    <p:sldId id="1450" r:id="rId24"/>
    <p:sldId id="1451" r:id="rId25"/>
    <p:sldId id="1393" r:id="rId26"/>
    <p:sldId id="1420" r:id="rId27"/>
    <p:sldId id="1460" r:id="rId28"/>
    <p:sldId id="1422" r:id="rId29"/>
    <p:sldId id="1455" r:id="rId30"/>
    <p:sldId id="269" r:id="rId31"/>
    <p:sldId id="270" r:id="rId32"/>
    <p:sldId id="1405" r:id="rId33"/>
    <p:sldId id="1402" r:id="rId34"/>
    <p:sldId id="1416" r:id="rId35"/>
    <p:sldId id="1407" r:id="rId36"/>
    <p:sldId id="1425" r:id="rId37"/>
    <p:sldId id="1412" r:id="rId38"/>
    <p:sldId id="256" r:id="rId39"/>
    <p:sldId id="257" r:id="rId40"/>
    <p:sldId id="258" r:id="rId41"/>
    <p:sldId id="260" r:id="rId42"/>
    <p:sldId id="1383" r:id="rId43"/>
    <p:sldId id="1384" r:id="rId44"/>
    <p:sldId id="1438" r:id="rId45"/>
    <p:sldId id="1385" r:id="rId46"/>
    <p:sldId id="1456" r:id="rId47"/>
    <p:sldId id="276" r:id="rId48"/>
    <p:sldId id="1458" r:id="rId49"/>
    <p:sldId id="1440" r:id="rId50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4B9B"/>
    <a:srgbClr val="000000"/>
    <a:srgbClr val="008000"/>
    <a:srgbClr val="FFFFCC"/>
    <a:srgbClr val="FF33CC"/>
    <a:srgbClr val="0000FF"/>
    <a:srgbClr val="CC0000"/>
    <a:srgbClr val="0099CC"/>
    <a:srgbClr val="3C62D6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5" autoAdjust="0"/>
    <p:restoredTop sz="95986" autoAdjust="0"/>
  </p:normalViewPr>
  <p:slideViewPr>
    <p:cSldViewPr>
      <p:cViewPr varScale="1">
        <p:scale>
          <a:sx n="63" d="100"/>
          <a:sy n="63" d="100"/>
        </p:scale>
        <p:origin x="64" y="3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9" d="100"/>
          <a:sy n="69" d="100"/>
        </p:scale>
        <p:origin x="33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5" tIns="47778" rIns="95555" bIns="4777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55" tIns="47778" rIns="95555" bIns="47778" rtlCol="0"/>
          <a:lstStyle>
            <a:lvl1pPr algn="r">
              <a:defRPr sz="1200"/>
            </a:lvl1pPr>
          </a:lstStyle>
          <a:p>
            <a:fld id="{68755043-3B71-4002-8820-29B2432228FC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5" tIns="47778" rIns="95555" bIns="4777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55" tIns="47778" rIns="95555" bIns="47778" rtlCol="0" anchor="b"/>
          <a:lstStyle>
            <a:lvl1pPr algn="r">
              <a:defRPr sz="1200"/>
            </a:lvl1pPr>
          </a:lstStyle>
          <a:p>
            <a:fld id="{44F923BF-C61A-4456-8B00-930A1CEBE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1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5" tIns="47778" rIns="95555" bIns="47778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55" tIns="47778" rIns="95555" bIns="47778" rtlCol="0"/>
          <a:lstStyle>
            <a:lvl1pPr algn="r">
              <a:defRPr sz="1200"/>
            </a:lvl1pPr>
          </a:lstStyle>
          <a:p>
            <a:fld id="{66528B6F-B89E-4E8F-810A-499CA5C79A27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5" tIns="47778" rIns="95555" bIns="4777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55" tIns="47778" rIns="95555" bIns="47778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5" tIns="47778" rIns="95555" bIns="47778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55" tIns="47778" rIns="95555" bIns="47778" rtlCol="0" anchor="b"/>
          <a:lstStyle>
            <a:lvl1pPr algn="r">
              <a:defRPr sz="1200"/>
            </a:lvl1pPr>
          </a:lstStyle>
          <a:p>
            <a:fld id="{F9485611-F4DE-43EB-A1C1-C04B2C990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761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98513" y="1241425"/>
            <a:ext cx="5956300" cy="3349625"/>
          </a:xfrm>
          <a:prstGeom prst="rect">
            <a:avLst/>
          </a:prstGeom>
          <a:ln w="0">
            <a:noFill/>
          </a:ln>
        </p:spPr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755297" y="4777292"/>
            <a:ext cx="6041981" cy="3908125"/>
          </a:xfrm>
          <a:prstGeom prst="rect">
            <a:avLst/>
          </a:prstGeom>
          <a:noFill/>
          <a:ln w="0">
            <a:noFill/>
          </a:ln>
        </p:spPr>
        <p:txBody>
          <a:bodyPr lIns="99843" tIns="49922" rIns="99843" bIns="49922" anchor="t">
            <a:noAutofit/>
          </a:bodyPr>
          <a:lstStyle/>
          <a:p>
            <a:endParaRPr lang="en-US" sz="2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sldNum" idx="37"/>
          </p:nvPr>
        </p:nvSpPr>
        <p:spPr>
          <a:xfrm>
            <a:off x="4278432" y="9428743"/>
            <a:ext cx="3272558" cy="497504"/>
          </a:xfrm>
          <a:prstGeom prst="rect">
            <a:avLst/>
          </a:prstGeom>
          <a:noFill/>
          <a:ln w="0">
            <a:noFill/>
          </a:ln>
        </p:spPr>
        <p:txBody>
          <a:bodyPr lIns="99843" tIns="49922" rIns="99843" bIns="49922" anchor="b">
            <a:noAutofit/>
          </a:bodyPr>
          <a:lstStyle>
            <a:lvl1pPr indent="0" algn="r" defTabSz="998433">
              <a:lnSpc>
                <a:spcPct val="100000"/>
              </a:lnSpc>
              <a:buNone/>
              <a:defRPr lang="it-IT" sz="13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>
              <a:defRPr/>
            </a:pPr>
            <a:fld id="{3AD2867E-D6F9-42F4-8D5F-A75465DA2379}" type="slidenum">
              <a:rPr lang="it-IT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  <a:latin typeface="Times New Roman"/>
              <a:ea typeface="DejaVu Sans"/>
              <a:cs typeface="DejaVu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E39EB1-69EC-45D1-8FFC-654371010036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DejaVu Sans"/>
              <a:cs typeface="DejaVu San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98513" y="1241425"/>
            <a:ext cx="5956300" cy="3349625"/>
          </a:xfrm>
          <a:prstGeom prst="rect">
            <a:avLst/>
          </a:prstGeom>
          <a:ln w="0">
            <a:noFill/>
          </a:ln>
        </p:spPr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755297" y="4777292"/>
            <a:ext cx="6041981" cy="3908125"/>
          </a:xfrm>
          <a:prstGeom prst="rect">
            <a:avLst/>
          </a:prstGeom>
          <a:noFill/>
          <a:ln w="0">
            <a:noFill/>
          </a:ln>
        </p:spPr>
        <p:txBody>
          <a:bodyPr lIns="99843" tIns="49922" rIns="99843" bIns="49922" anchor="t">
            <a:noAutofit/>
          </a:bodyPr>
          <a:lstStyle/>
          <a:p>
            <a:endParaRPr lang="en-US" sz="2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sldNum" idx="39"/>
          </p:nvPr>
        </p:nvSpPr>
        <p:spPr>
          <a:xfrm>
            <a:off x="4278432" y="9428743"/>
            <a:ext cx="3272558" cy="497504"/>
          </a:xfrm>
          <a:prstGeom prst="rect">
            <a:avLst/>
          </a:prstGeom>
          <a:noFill/>
          <a:ln w="0">
            <a:noFill/>
          </a:ln>
        </p:spPr>
        <p:txBody>
          <a:bodyPr lIns="99843" tIns="49922" rIns="99843" bIns="49922" anchor="b">
            <a:noAutofit/>
          </a:bodyPr>
          <a:lstStyle>
            <a:lvl1pPr indent="0" algn="r" defTabSz="998433">
              <a:lnSpc>
                <a:spcPct val="100000"/>
              </a:lnSpc>
              <a:buNone/>
              <a:defRPr lang="it-IT" sz="13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>
              <a:defRPr/>
            </a:pPr>
            <a:fld id="{E9B6616E-1D06-44AE-8011-2E8D69F20061}" type="slidenum">
              <a:rPr lang="it-IT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  <a:latin typeface="Times New Roman"/>
              <a:ea typeface="DejaVu Sans"/>
              <a:cs typeface="DejaVu San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12bc1b7e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412bc1b7e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77778">
              <a:defRPr/>
            </a:pPr>
            <a:fld id="{F9485611-F4DE-43EB-A1C1-C04B2C9906BB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477778">
                <a:defRPr/>
              </a:pPr>
              <a:t>25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74790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77778">
              <a:defRPr/>
            </a:pPr>
            <a:fld id="{F9485611-F4DE-43EB-A1C1-C04B2C9906BB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477778">
                <a:defRPr/>
              </a:pPr>
              <a:t>26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4636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77778">
              <a:defRPr/>
            </a:pPr>
            <a:fld id="{F9485611-F4DE-43EB-A1C1-C04B2C9906BB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477778">
                <a:defRPr/>
              </a:pPr>
              <a:t>27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80451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05196">
              <a:defRPr/>
            </a:pPr>
            <a:fld id="{F9485611-F4DE-43EB-A1C1-C04B2C9906BB}" type="slidenum">
              <a:rPr lang="de-DE" sz="1100">
                <a:solidFill>
                  <a:prstClr val="black"/>
                </a:solidFill>
                <a:latin typeface="Calibri" panose="020F0502020204030204"/>
              </a:rPr>
              <a:pPr defTabSz="405196">
                <a:defRPr/>
              </a:pPr>
              <a:t>28</a:t>
            </a:fld>
            <a:endParaRPr lang="de-DE" sz="11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25035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Typisches Felix-Tool verwendet. Gebiet wie bei FG Verifikation eingeschränkt. Daher lead-times für diesen Plot auch nicht bis 24h berücksichtigt (aber berechnet)</a:t>
            </a:r>
          </a:p>
          <a:p>
            <a:r>
              <a:rPr lang="de-DE" dirty="0"/>
              <a:t>Negative Einflüsse noch unklar. Echte Signifikanz nur zum Teil gegeben.</a:t>
            </a:r>
          </a:p>
          <a:p>
            <a:r>
              <a:rPr lang="de-DE" dirty="0"/>
              <a:t>Winterperiode noch im Bearbeitung.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99217">
              <a:defRPr/>
            </a:pPr>
            <a:fld id="{F9485611-F4DE-43EB-A1C1-C04B2C9906BB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499217">
                <a:defRPr/>
              </a:pPr>
              <a:t>29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52630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Typisches Felix-Tool verwendet. Gebiet wie bei FG Verifikation eingeschränkt. Daher lead-times für diesen Plot auch nicht bis 24h berücksichtigt (aber berechnet)</a:t>
            </a:r>
          </a:p>
          <a:p>
            <a:r>
              <a:rPr lang="de-DE" dirty="0"/>
              <a:t>Negative Einflüsse noch unklar. Echte Signifikanz nur zum Teil gegeben.</a:t>
            </a:r>
          </a:p>
          <a:p>
            <a:r>
              <a:rPr lang="de-DE" dirty="0"/>
              <a:t>Winterperiode noch im Bearbeitung.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99217">
              <a:defRPr/>
            </a:pPr>
            <a:fld id="{F9485611-F4DE-43EB-A1C1-C04B2C9906BB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499217">
                <a:defRPr/>
              </a:pPr>
              <a:t>30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7230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5963" y="923925"/>
            <a:ext cx="4414837" cy="2482850"/>
          </a:xfrm>
          <a:prstGeom prst="rect">
            <a:avLst/>
          </a:prstGeom>
          <a:ln w="0">
            <a:noFill/>
          </a:ln>
        </p:spPr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1093099" y="3551313"/>
            <a:ext cx="8740831" cy="290061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35850" indent="-235850">
              <a:tabLst>
                <a:tab pos="0" algn="l"/>
              </a:tabLst>
            </a:pPr>
            <a:r>
              <a:rPr lang="de-DE" sz="2200">
                <a:solidFill>
                  <a:srgbClr val="000000"/>
                </a:solidFill>
                <a:latin typeface="Calibri"/>
              </a:rPr>
              <a:t>Monthly updates planned to be available with 5 days delay to realtime</a:t>
            </a:r>
            <a:endParaRPr lang="en-US" sz="22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sldNum" idx="40"/>
          </p:nvPr>
        </p:nvSpPr>
        <p:spPr>
          <a:xfrm>
            <a:off x="6192644" y="7009222"/>
            <a:ext cx="4732403" cy="3650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e-DE" sz="13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fld id="{6B4BA498-5209-4D61-8929-6B0B95B9A01A}" type="slidenum">
              <a:rPr lang="de-DE"/>
              <a:pPr/>
              <a:t>31</a:t>
            </a:fld>
            <a:endParaRPr lang="en-US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5963" y="923925"/>
            <a:ext cx="4414837" cy="2482850"/>
          </a:xfrm>
          <a:prstGeom prst="rect">
            <a:avLst/>
          </a:prstGeom>
          <a:ln w="0">
            <a:noFill/>
          </a:ln>
        </p:spPr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1093099" y="3551313"/>
            <a:ext cx="8740831" cy="290061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35850" indent="-235850">
              <a:tabLst>
                <a:tab pos="0" algn="l"/>
              </a:tabLst>
            </a:pPr>
            <a:r>
              <a:rPr lang="de-DE" sz="2200">
                <a:solidFill>
                  <a:srgbClr val="000000"/>
                </a:solidFill>
                <a:latin typeface="Calibri"/>
              </a:rPr>
              <a:t>Monthly updates planned to be available with 5 days delay to realtime</a:t>
            </a:r>
            <a:endParaRPr lang="en-US" sz="22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sldNum" idx="41"/>
          </p:nvPr>
        </p:nvSpPr>
        <p:spPr>
          <a:xfrm>
            <a:off x="6192644" y="7009222"/>
            <a:ext cx="4732403" cy="3650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e-DE" sz="13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fld id="{15DFEAF6-FF32-47BE-BD9C-FF1EC7CF0B2A}" type="slidenum">
              <a:rPr lang="de-DE"/>
              <a:pPr/>
              <a:t>32</a:t>
            </a:fld>
            <a:endParaRPr lang="en-US"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5963" y="923925"/>
            <a:ext cx="4414837" cy="2482850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1093099" y="3551313"/>
            <a:ext cx="8740831" cy="290061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35850" indent="-235850">
              <a:tabLst>
                <a:tab pos="0" algn="l"/>
              </a:tabLst>
            </a:pPr>
            <a:r>
              <a:rPr lang="de-DE" sz="2200">
                <a:solidFill>
                  <a:srgbClr val="000000"/>
                </a:solidFill>
                <a:latin typeface="Calibri"/>
              </a:rPr>
              <a:t>Monthly updates planned to be available with 5 days delay to realtime</a:t>
            </a:r>
            <a:endParaRPr lang="en-US" sz="22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sldNum" idx="42"/>
          </p:nvPr>
        </p:nvSpPr>
        <p:spPr>
          <a:xfrm>
            <a:off x="6192644" y="7009222"/>
            <a:ext cx="4732403" cy="3650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e-DE" sz="13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fld id="{C805DE9F-DF64-468C-A714-BFBC18E50052}" type="slidenum">
              <a:rPr lang="de-DE"/>
              <a:pPr/>
              <a:t>33</a:t>
            </a:fld>
            <a:endParaRPr lang="en-US"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255963" y="923925"/>
            <a:ext cx="4414837" cy="2482850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1093099" y="3551313"/>
            <a:ext cx="8740831" cy="290061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35850" indent="-235850">
              <a:tabLst>
                <a:tab pos="0" algn="l"/>
              </a:tabLst>
            </a:pPr>
            <a:r>
              <a:rPr lang="de-DE" sz="2200">
                <a:solidFill>
                  <a:srgbClr val="000000"/>
                </a:solidFill>
                <a:latin typeface="Calibri"/>
              </a:rPr>
              <a:t>Monthly updates planned to be available with 5 days delay to realtime</a:t>
            </a:r>
            <a:endParaRPr lang="en-US" sz="22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44"/>
          </p:nvPr>
        </p:nvSpPr>
        <p:spPr>
          <a:xfrm>
            <a:off x="6192644" y="7009222"/>
            <a:ext cx="4732403" cy="3650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e-DE" sz="13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fld id="{AF4EB2CA-409A-4303-B6D6-6C98429AE39B}" type="slidenum">
              <a:rPr lang="de-DE"/>
              <a:pPr/>
              <a:t>34</a:t>
            </a:fld>
            <a:endParaRPr lang="en-US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w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wmf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468313" y="915988"/>
            <a:ext cx="8207375" cy="360045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3984374"/>
            <a:ext cx="8353425" cy="651784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3262312" y="4739302"/>
            <a:ext cx="5413375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861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16974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32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011678" y="4739302"/>
            <a:ext cx="4137451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ctr">
              <a:defRPr sz="1000">
                <a:solidFill>
                  <a:srgbClr val="2D4B9B"/>
                </a:solidFill>
              </a:defRPr>
            </a:lvl1pPr>
          </a:lstStyle>
          <a:p>
            <a:r>
              <a:rPr lang="de-DE" dirty="0"/>
              <a:t>COSMO </a:t>
            </a:r>
            <a:r>
              <a:rPr lang="de-DE" dirty="0" err="1"/>
              <a:t>consortium</a:t>
            </a:r>
            <a:r>
              <a:rPr lang="de-DE" dirty="0"/>
              <a:t> / KENDA</a:t>
            </a:r>
          </a:p>
          <a:p>
            <a:r>
              <a:rPr lang="de-DE" dirty="0"/>
              <a:t>Obs-SET 2022</a:t>
            </a:r>
          </a:p>
        </p:txBody>
      </p:sp>
    </p:spTree>
    <p:extLst>
      <p:ext uri="{BB962C8B-B14F-4D97-AF65-F5344CB8AC3E}">
        <p14:creationId xmlns:p14="http://schemas.microsoft.com/office/powerpoint/2010/main" val="381565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defRPr sz="18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zweispaltig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2308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. Raster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7560713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7560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0" name="Schmuckbild" descr="Ein breiter Balken am rechten Rand der Präsentation, der von oben nach unten aus Linien aufgebaut ist. Oben sind die Linien hellblau und verlaufen dann nach unten hin nach Weiß. " title="Schmuckbild Raster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00" y="864000"/>
            <a:ext cx="1047872" cy="36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96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Kern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24407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7" y="3810000"/>
            <a:ext cx="8353425" cy="72000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Setzen Sie hier ein Fazit oder die Kernaussage der Folie ein.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733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385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gleich 1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4176713" cy="3600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Vergleich 1</a:t>
            </a:r>
          </a:p>
        </p:txBody>
      </p:sp>
      <p:sp>
        <p:nvSpPr>
          <p:cNvPr id="3" name="Inhalt 1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Vergleich 2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864000"/>
            <a:ext cx="4118400" cy="3600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6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Vergleich 2</a:t>
            </a:r>
          </a:p>
        </p:txBody>
      </p:sp>
      <p:sp>
        <p:nvSpPr>
          <p:cNvPr id="4" name="Inhalt 2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55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u.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395288" y="864000"/>
            <a:ext cx="3183732" cy="387798"/>
          </a:xfrm>
        </p:spPr>
        <p:txBody>
          <a:bodyPr/>
          <a:lstStyle/>
          <a:p>
            <a:r>
              <a:rPr lang="de-DE" dirty="0"/>
              <a:t>Folientitel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8" y="1543049"/>
            <a:ext cx="3183731" cy="2973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8" name="Bildplatzhalter 6" descr="Schmuckbild ohne inhaltlichen Bezug zum Vortrag." title="Schmuckbild"/>
          <p:cNvSpPr>
            <a:spLocks noGrp="1"/>
          </p:cNvSpPr>
          <p:nvPr>
            <p:ph type="pic" sz="quarter" idx="13"/>
          </p:nvPr>
        </p:nvSpPr>
        <p:spPr>
          <a:xfrm>
            <a:off x="3887390" y="864000"/>
            <a:ext cx="4861323" cy="3652438"/>
          </a:xfrm>
          <a:solidFill>
            <a:schemeClr val="bg2"/>
          </a:solidFill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887388" y="4259069"/>
            <a:ext cx="4861323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1352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 und Info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87798"/>
          </a:xfrm>
        </p:spPr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8353424" cy="314721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Platzhalter durch Klick auf ein Icon füllen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95288" y="4259069"/>
            <a:ext cx="8353424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Abbildung/Chart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0043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4176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2" name="Faktenbox Überschrift"/>
          <p:cNvSpPr txBox="1"/>
          <p:nvPr userDrawn="1"/>
        </p:nvSpPr>
        <p:spPr>
          <a:xfrm>
            <a:off x="6782584" y="3317714"/>
            <a:ext cx="1985177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de-DE" b="1" dirty="0">
                <a:solidFill>
                  <a:srgbClr val="D1051B"/>
                </a:solidFill>
              </a:rPr>
              <a:t>FAKTEN</a:t>
            </a:r>
            <a:endParaRPr lang="de-DE" dirty="0"/>
          </a:p>
        </p:txBody>
      </p:sp>
      <p:sp>
        <p:nvSpPr>
          <p:cNvPr id="4" name="Faktenbox Inhalt"/>
          <p:cNvSpPr>
            <a:spLocks noGrp="1"/>
          </p:cNvSpPr>
          <p:nvPr>
            <p:ph type="body" sz="quarter" idx="13" hasCustomPrompt="1"/>
          </p:nvPr>
        </p:nvSpPr>
        <p:spPr>
          <a:xfrm>
            <a:off x="4686685" y="3618523"/>
            <a:ext cx="4062027" cy="897914"/>
          </a:xfrm>
        </p:spPr>
        <p:txBody>
          <a:bodyPr/>
          <a:lstStyle>
            <a:lvl1pPr marL="0" indent="0" algn="r">
              <a:buNone/>
              <a:defRPr baseline="0"/>
            </a:lvl1pPr>
          </a:lstStyle>
          <a:p>
            <a:pPr lvl="0"/>
            <a:r>
              <a:rPr lang="de-DE" dirty="0"/>
              <a:t>Fakten-/Zitat durch klicken eingeben</a:t>
            </a:r>
          </a:p>
        </p:txBody>
      </p:sp>
      <p:pic>
        <p:nvPicPr>
          <p:cNvPr id="10" name="Faktenbox Schmuck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396" y="3363913"/>
            <a:ext cx="136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95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1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30273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pic>
        <p:nvPicPr>
          <p:cNvPr id="13" name="Schmuckbild Infokasten Hintergrun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4981" r="5607" b="18337"/>
          <a:stretch/>
        </p:blipFill>
        <p:spPr bwMode="auto">
          <a:xfrm>
            <a:off x="3422613" y="1251799"/>
            <a:ext cx="5344206" cy="33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nfo Überschrift"/>
          <p:cNvSpPr txBox="1"/>
          <p:nvPr userDrawn="1"/>
        </p:nvSpPr>
        <p:spPr>
          <a:xfrm>
            <a:off x="3549391" y="1445740"/>
            <a:ext cx="1022610" cy="40011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l"/>
            <a:r>
              <a:rPr lang="de-DE" sz="2600" b="0" dirty="0">
                <a:solidFill>
                  <a:schemeClr val="bg1"/>
                </a:solidFill>
                <a:latin typeface="+mj-lt"/>
              </a:rPr>
              <a:t>INFO</a:t>
            </a:r>
          </a:p>
        </p:txBody>
      </p:sp>
      <p:sp>
        <p:nvSpPr>
          <p:cNvPr id="17" name="Info Inhalt"/>
          <p:cNvSpPr>
            <a:spLocks noGrp="1"/>
          </p:cNvSpPr>
          <p:nvPr>
            <p:ph type="body" sz="quarter" idx="14" hasCustomPrompt="1"/>
          </p:nvPr>
        </p:nvSpPr>
        <p:spPr>
          <a:xfrm>
            <a:off x="3568847" y="1965324"/>
            <a:ext cx="5106841" cy="25511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Fakten als Text eingeben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67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395286" y="864000"/>
            <a:ext cx="5040000" cy="360099"/>
          </a:xfrm>
        </p:spPr>
        <p:txBody>
          <a:bodyPr/>
          <a:lstStyle/>
          <a:p>
            <a:r>
              <a:rPr lang="de-DE" sz="2600" dirty="0">
                <a:latin typeface="+mj-lt"/>
              </a:rPr>
              <a:t>Ihr Ansprechpartner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543050"/>
            <a:ext cx="5040000" cy="29733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318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Hans Mustermann</a:t>
            </a:r>
          </a:p>
          <a:p>
            <a:pPr lvl="0"/>
            <a:r>
              <a:rPr lang="de-DE" dirty="0"/>
              <a:t>Referat XX </a:t>
            </a:r>
            <a:r>
              <a:rPr lang="de-DE" dirty="0" err="1"/>
              <a:t>XX</a:t>
            </a:r>
            <a:endParaRPr lang="de-DE" dirty="0"/>
          </a:p>
          <a:p>
            <a:pPr lvl="0"/>
            <a:r>
              <a:rPr lang="de-DE" dirty="0"/>
              <a:t>Blindtextstraße 135</a:t>
            </a:r>
          </a:p>
          <a:p>
            <a:pPr lvl="0"/>
            <a:r>
              <a:rPr lang="de-DE" dirty="0"/>
              <a:t>12345 Musterstadt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hans.mustermann@dwd.de</a:t>
            </a:r>
          </a:p>
          <a:p>
            <a:pPr lvl="0"/>
            <a:r>
              <a:rPr lang="de-DE" dirty="0"/>
              <a:t>Tel.: +49 (0) 6789 / 10 11 -12</a:t>
            </a:r>
          </a:p>
        </p:txBody>
      </p:sp>
      <p:pic>
        <p:nvPicPr>
          <p:cNvPr id="10" name="Schmuckbild" descr="Das Bild soll zur Kontaktaufnahme anregen und zeigt Tippende Finger auf einem Laptop, Eine Hand an einem Telefonhörer und eine Dame beim Telefonieren." title="Schmuckbild zur Kontaktaufnah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977" y="915988"/>
            <a:ext cx="2776711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3809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8256917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Inhalt beginnt"/>
          <p:cNvSpPr/>
          <p:nvPr/>
        </p:nvSpPr>
        <p:spPr>
          <a:xfrm>
            <a:off x="144000" y="720000"/>
            <a:ext cx="8855640" cy="360"/>
          </a:xfrm>
          <a:custGeom>
            <a:avLst/>
            <a:gdLst>
              <a:gd name="textAreaLeft" fmla="*/ 0 w 8855640"/>
              <a:gd name="textAreaRight" fmla="*/ 8856000 w 885564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2D4B9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280" rIns="90000" bIns="-4428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Inhalt endet"/>
          <p:cNvSpPr/>
          <p:nvPr/>
        </p:nvSpPr>
        <p:spPr>
          <a:xfrm>
            <a:off x="144000" y="4658760"/>
            <a:ext cx="8855640" cy="360"/>
          </a:xfrm>
          <a:custGeom>
            <a:avLst/>
            <a:gdLst>
              <a:gd name="textAreaLeft" fmla="*/ 0 w 8855640"/>
              <a:gd name="textAreaRight" fmla="*/ 8856000 w 885564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2D4B9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280" rIns="90000" bIns="-4428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" name="Bundesadler"/>
          <p:cNvPicPr/>
          <p:nvPr/>
        </p:nvPicPr>
        <p:blipFill>
          <a:blip r:embed="rId2"/>
          <a:stretch/>
        </p:blipFill>
        <p:spPr>
          <a:xfrm>
            <a:off x="144720" y="4732560"/>
            <a:ext cx="303480" cy="28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" name="PlaceHolder 1"/>
          <p:cNvSpPr>
            <a:spLocks noGrp="1"/>
          </p:cNvSpPr>
          <p:nvPr>
            <p:ph type="ftr" idx="19"/>
          </p:nvPr>
        </p:nvSpPr>
        <p:spPr>
          <a:xfrm>
            <a:off x="2685960" y="4739400"/>
            <a:ext cx="5534640" cy="270000"/>
          </a:xfrm>
          <a:prstGeom prst="rect">
            <a:avLst/>
          </a:prstGeom>
          <a:noFill/>
          <a:ln w="0">
            <a:noFill/>
          </a:ln>
        </p:spPr>
        <p:txBody>
          <a:bodyPr lIns="90000" tIns="14400" rIns="9000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e-DE" sz="1000" b="0" u="none" strike="noStrike">
                <a:solidFill>
                  <a:srgbClr val="8E95BA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000" b="0" u="none" strike="noStrike">
                <a:solidFill>
                  <a:srgbClr val="8E95BA"/>
                </a:solidFill>
                <a:effectLst/>
                <a:uFillTx/>
                <a:latin typeface="Arial"/>
              </a:rPr>
              <a:t>&lt;footer&gt;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ldNum" idx="20"/>
          </p:nvPr>
        </p:nvSpPr>
        <p:spPr>
          <a:xfrm>
            <a:off x="8225280" y="4739400"/>
            <a:ext cx="518760" cy="270000"/>
          </a:xfrm>
          <a:prstGeom prst="rect">
            <a:avLst/>
          </a:prstGeom>
          <a:noFill/>
          <a:ln w="0">
            <a:noFill/>
          </a:ln>
        </p:spPr>
        <p:txBody>
          <a:bodyPr lIns="90000" tIns="14400" rIns="90000" bIns="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e-DE" sz="1000" b="0" u="none" strike="noStrike">
                <a:solidFill>
                  <a:srgbClr val="8E95BA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CF2AC0C-D3AF-443B-911C-73D44C7AD934}" type="slidenum">
              <a:rPr lang="de-DE" sz="1000" b="0" u="none" strike="noStrike">
                <a:solidFill>
                  <a:srgbClr val="8E95BA"/>
                </a:solidFill>
                <a:effectLst/>
                <a:uFillTx/>
                <a:latin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dt" idx="21"/>
          </p:nvPr>
        </p:nvSpPr>
        <p:spPr>
          <a:xfrm>
            <a:off x="542160" y="4739400"/>
            <a:ext cx="2139120" cy="270000"/>
          </a:xfrm>
          <a:prstGeom prst="rect">
            <a:avLst/>
          </a:prstGeom>
          <a:noFill/>
          <a:ln w="0">
            <a:noFill/>
          </a:ln>
        </p:spPr>
        <p:txBody>
          <a:bodyPr lIns="90000" tIns="14400" rIns="90000" bIns="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78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4020166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468313" y="915988"/>
            <a:ext cx="8207375" cy="360045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3984374"/>
            <a:ext cx="8353425" cy="651784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3262312" y="4739302"/>
            <a:ext cx="5413375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4802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16974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94753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011678" y="4739302"/>
            <a:ext cx="4137451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ctr">
              <a:defRPr sz="1000">
                <a:solidFill>
                  <a:srgbClr val="2D4B9B"/>
                </a:solidFill>
              </a:defRPr>
            </a:lvl1pPr>
          </a:lstStyle>
          <a:p>
            <a:r>
              <a:rPr lang="de-DE" dirty="0"/>
              <a:t>COSMO </a:t>
            </a:r>
            <a:r>
              <a:rPr lang="de-DE" dirty="0" err="1"/>
              <a:t>consortium</a:t>
            </a:r>
            <a:r>
              <a:rPr lang="de-DE" dirty="0"/>
              <a:t> / KENDA</a:t>
            </a:r>
          </a:p>
          <a:p>
            <a:r>
              <a:rPr lang="de-DE" dirty="0"/>
              <a:t>Obs-SET 2022</a:t>
            </a:r>
          </a:p>
        </p:txBody>
      </p:sp>
    </p:spTree>
    <p:extLst>
      <p:ext uri="{BB962C8B-B14F-4D97-AF65-F5344CB8AC3E}">
        <p14:creationId xmlns:p14="http://schemas.microsoft.com/office/powerpoint/2010/main" val="2824115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defRPr sz="18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zweispaltig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4683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. Raster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7560713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7560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0" name="Schmuckbild" descr="Ein breiter Balken am rechten Rand der Präsentation, der von oben nach unten aus Linien aufgebaut ist. Oben sind die Linien hellblau und verlaufen dann nach unten hin nach Weiß. " title="Schmuckbild Raster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00" y="864000"/>
            <a:ext cx="1047872" cy="36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18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Kern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24407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7" y="3810000"/>
            <a:ext cx="8353425" cy="72000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Setzen Sie hier ein Fazit oder die Kernaussage der Folie ein.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7862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2566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gleich 1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4176713" cy="3600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Vergleich 1</a:t>
            </a:r>
          </a:p>
        </p:txBody>
      </p:sp>
      <p:sp>
        <p:nvSpPr>
          <p:cNvPr id="3" name="Inhalt 1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Vergleich 2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864000"/>
            <a:ext cx="4118400" cy="3600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6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Vergleich 2</a:t>
            </a:r>
          </a:p>
        </p:txBody>
      </p:sp>
      <p:sp>
        <p:nvSpPr>
          <p:cNvPr id="4" name="Inhalt 2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2749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u.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395288" y="864000"/>
            <a:ext cx="3183732" cy="387798"/>
          </a:xfrm>
        </p:spPr>
        <p:txBody>
          <a:bodyPr/>
          <a:lstStyle/>
          <a:p>
            <a:r>
              <a:rPr lang="de-DE" dirty="0"/>
              <a:t>Folientitel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8" y="1543049"/>
            <a:ext cx="3183731" cy="2973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8" name="Bildplatzhalter 6" descr="Schmuckbild ohne inhaltlichen Bezug zum Vortrag." title="Schmuckbild"/>
          <p:cNvSpPr>
            <a:spLocks noGrp="1"/>
          </p:cNvSpPr>
          <p:nvPr>
            <p:ph type="pic" sz="quarter" idx="13"/>
          </p:nvPr>
        </p:nvSpPr>
        <p:spPr>
          <a:xfrm>
            <a:off x="3887390" y="864000"/>
            <a:ext cx="4861323" cy="3652438"/>
          </a:xfrm>
          <a:solidFill>
            <a:schemeClr val="bg2"/>
          </a:solidFill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887388" y="4259069"/>
            <a:ext cx="4861323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63283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 und Info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87798"/>
          </a:xfrm>
        </p:spPr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8353424" cy="314721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Platzhalter durch Klick auf ein Icon füllen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95288" y="4259069"/>
            <a:ext cx="8353424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Abbildung/Chart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5004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4176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2" name="Faktenbox Überschrift"/>
          <p:cNvSpPr txBox="1"/>
          <p:nvPr userDrawn="1"/>
        </p:nvSpPr>
        <p:spPr>
          <a:xfrm>
            <a:off x="6782584" y="3317714"/>
            <a:ext cx="1985177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de-DE" b="1" dirty="0">
                <a:solidFill>
                  <a:srgbClr val="D1051B"/>
                </a:solidFill>
              </a:rPr>
              <a:t>FAKTEN</a:t>
            </a:r>
            <a:endParaRPr lang="de-DE" dirty="0"/>
          </a:p>
        </p:txBody>
      </p:sp>
      <p:sp>
        <p:nvSpPr>
          <p:cNvPr id="4" name="Faktenbox Inhalt"/>
          <p:cNvSpPr>
            <a:spLocks noGrp="1"/>
          </p:cNvSpPr>
          <p:nvPr>
            <p:ph type="body" sz="quarter" idx="13" hasCustomPrompt="1"/>
          </p:nvPr>
        </p:nvSpPr>
        <p:spPr>
          <a:xfrm>
            <a:off x="4686685" y="3618523"/>
            <a:ext cx="4062027" cy="897914"/>
          </a:xfrm>
        </p:spPr>
        <p:txBody>
          <a:bodyPr/>
          <a:lstStyle>
            <a:lvl1pPr marL="0" indent="0" algn="r">
              <a:buNone/>
              <a:defRPr baseline="0"/>
            </a:lvl1pPr>
          </a:lstStyle>
          <a:p>
            <a:pPr lvl="0"/>
            <a:r>
              <a:rPr lang="de-DE" dirty="0"/>
              <a:t>Fakten-/Zitat durch klicken eingeben</a:t>
            </a:r>
          </a:p>
        </p:txBody>
      </p:sp>
      <p:pic>
        <p:nvPicPr>
          <p:cNvPr id="10" name="Faktenbox Schmuck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396" y="3363913"/>
            <a:ext cx="136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7668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1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30273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pic>
        <p:nvPicPr>
          <p:cNvPr id="13" name="Schmuckbild Infokasten Hintergrun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4981" r="5607" b="18337"/>
          <a:stretch/>
        </p:blipFill>
        <p:spPr bwMode="auto">
          <a:xfrm>
            <a:off x="3422613" y="1251799"/>
            <a:ext cx="5344206" cy="33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nfo Überschrift"/>
          <p:cNvSpPr txBox="1"/>
          <p:nvPr userDrawn="1"/>
        </p:nvSpPr>
        <p:spPr>
          <a:xfrm>
            <a:off x="3549391" y="1445740"/>
            <a:ext cx="1022610" cy="40011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l"/>
            <a:r>
              <a:rPr lang="de-DE" sz="2600" b="0" dirty="0">
                <a:solidFill>
                  <a:schemeClr val="bg1"/>
                </a:solidFill>
                <a:latin typeface="+mj-lt"/>
              </a:rPr>
              <a:t>INFO</a:t>
            </a:r>
          </a:p>
        </p:txBody>
      </p:sp>
      <p:sp>
        <p:nvSpPr>
          <p:cNvPr id="17" name="Info Inhalt"/>
          <p:cNvSpPr>
            <a:spLocks noGrp="1"/>
          </p:cNvSpPr>
          <p:nvPr>
            <p:ph type="body" sz="quarter" idx="14" hasCustomPrompt="1"/>
          </p:nvPr>
        </p:nvSpPr>
        <p:spPr>
          <a:xfrm>
            <a:off x="3568847" y="1965324"/>
            <a:ext cx="5106841" cy="25511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Fakten als Text eingeben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87930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395286" y="864000"/>
            <a:ext cx="5040000" cy="360099"/>
          </a:xfrm>
        </p:spPr>
        <p:txBody>
          <a:bodyPr/>
          <a:lstStyle/>
          <a:p>
            <a:r>
              <a:rPr lang="de-DE" sz="2600" dirty="0">
                <a:latin typeface="+mj-lt"/>
              </a:rPr>
              <a:t>Ihr Ansprechpartner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543050"/>
            <a:ext cx="5040000" cy="29733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318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Hans Mustermann</a:t>
            </a:r>
          </a:p>
          <a:p>
            <a:pPr lvl="0"/>
            <a:r>
              <a:rPr lang="de-DE" dirty="0"/>
              <a:t>Referat XX </a:t>
            </a:r>
            <a:r>
              <a:rPr lang="de-DE" dirty="0" err="1"/>
              <a:t>XX</a:t>
            </a:r>
            <a:endParaRPr lang="de-DE" dirty="0"/>
          </a:p>
          <a:p>
            <a:pPr lvl="0"/>
            <a:r>
              <a:rPr lang="de-DE" dirty="0"/>
              <a:t>Blindtextstraße 135</a:t>
            </a:r>
          </a:p>
          <a:p>
            <a:pPr lvl="0"/>
            <a:r>
              <a:rPr lang="de-DE" dirty="0"/>
              <a:t>12345 Musterstadt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hans.mustermann@dwd.de</a:t>
            </a:r>
          </a:p>
          <a:p>
            <a:pPr lvl="0"/>
            <a:r>
              <a:rPr lang="de-DE" dirty="0"/>
              <a:t>Tel.: +49 (0) 6789 / 10 11 -12</a:t>
            </a:r>
          </a:p>
        </p:txBody>
      </p:sp>
      <p:pic>
        <p:nvPicPr>
          <p:cNvPr id="10" name="Schmuckbild" descr="Das Bild soll zur Kontaktaufnahme anregen und zeigt Tippende Finger auf einem Laptop, Eine Hand an einem Telefonhörer und eine Dame beim Telefonieren." title="Schmuckbild zur Kontaktaufnah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977" y="915988"/>
            <a:ext cx="2776711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4640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3357641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5573013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C01023F-50E2-41F2-BA5E-329F2CA03B80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16237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263470"/>
          </a:xfrm>
        </p:spPr>
        <p:txBody>
          <a:bodyPr lIns="0" tIns="0" rIns="0" bIns="0"/>
          <a:lstStyle>
            <a:lvl1pPr>
              <a:defRPr sz="1902" b="1" i="0">
                <a:solidFill>
                  <a:srgbClr val="2C4B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85" b="0" i="0">
                <a:solidFill>
                  <a:srgbClr val="2C4B9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93" b="1" i="0">
                <a:solidFill>
                  <a:srgbClr val="2C4B9A"/>
                </a:solidFill>
                <a:latin typeface="Arial"/>
                <a:cs typeface="Arial"/>
              </a:defRPr>
            </a:lvl1pPr>
          </a:lstStyle>
          <a:p>
            <a:pPr marL="60392">
              <a:spcBef>
                <a:spcPts val="111"/>
              </a:spcBef>
            </a:pPr>
            <a:fld id="{81D60167-4931-47E6-BA6A-407CBD079E47}" type="slidenum">
              <a:rPr lang="de-DE" smtClean="0"/>
              <a:pPr marL="60392">
                <a:spcBef>
                  <a:spcPts val="111"/>
                </a:spcBef>
              </a:pPr>
              <a:t>‹Nr.›</a:t>
            </a:fld>
            <a:r>
              <a:rPr lang="de-DE" spc="-24"/>
              <a:t> </a:t>
            </a:r>
            <a:r>
              <a:rPr lang="de-DE"/>
              <a:t>/</a:t>
            </a:r>
            <a:r>
              <a:rPr lang="de-DE" spc="-8"/>
              <a:t> </a:t>
            </a:r>
            <a:r>
              <a:rPr lang="de-DE" spc="-79"/>
              <a:t>9</a:t>
            </a:r>
            <a:endParaRPr lang="de-DE" spc="-79" dirty="0"/>
          </a:p>
        </p:txBody>
      </p:sp>
    </p:spTree>
    <p:extLst>
      <p:ext uri="{BB962C8B-B14F-4D97-AF65-F5344CB8AC3E}">
        <p14:creationId xmlns:p14="http://schemas.microsoft.com/office/powerpoint/2010/main" val="362524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+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48"/>
          <p:cNvPicPr/>
          <p:nvPr/>
        </p:nvPicPr>
        <p:blipFill>
          <a:blip r:embed="rId2"/>
          <a:stretch/>
        </p:blipFill>
        <p:spPr>
          <a:xfrm>
            <a:off x="0" y="0"/>
            <a:ext cx="9143640" cy="10256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itle 1"/>
          <p:cNvSpPr/>
          <p:nvPr/>
        </p:nvSpPr>
        <p:spPr>
          <a:xfrm>
            <a:off x="1081080" y="480092"/>
            <a:ext cx="7434000" cy="7129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594">
              <a:lnSpc>
                <a:spcPct val="90000"/>
              </a:lnSpc>
            </a:pPr>
            <a:r>
              <a:rPr lang="de-DE" sz="2999" b="1" u="none" strike="noStrike">
                <a:solidFill>
                  <a:schemeClr val="dk1">
                    <a:alpha val="0"/>
                  </a:schemeClr>
                </a:solidFill>
                <a:effectLst/>
                <a:uFillTx/>
                <a:latin typeface="Arial"/>
              </a:rPr>
              <a:t>Mastertitelformat bearbeiten</a:t>
            </a:r>
            <a:endParaRPr lang="en-US" sz="299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Rechteck 15"/>
          <p:cNvSpPr/>
          <p:nvPr/>
        </p:nvSpPr>
        <p:spPr>
          <a:xfrm>
            <a:off x="224280" y="1104499"/>
            <a:ext cx="907560" cy="70286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5" name="Rechteck 26"/>
          <p:cNvSpPr/>
          <p:nvPr/>
        </p:nvSpPr>
        <p:spPr>
          <a:xfrm>
            <a:off x="1022760" y="4635369"/>
            <a:ext cx="1269000" cy="2846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056240" y="1590349"/>
            <a:ext cx="6690960" cy="13078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685594">
              <a:lnSpc>
                <a:spcPct val="90000"/>
              </a:lnSpc>
              <a:buNone/>
              <a:defRPr/>
            </a:lvl1pPr>
          </a:lstStyle>
          <a:p>
            <a:pPr indent="0" defTabSz="685800">
              <a:lnSpc>
                <a:spcPct val="90000"/>
              </a:lnSpc>
              <a:buNone/>
            </a:pPr>
            <a:r>
              <a:rPr lang="de-DE" sz="4499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Mastertitelformat bearbeiten</a:t>
            </a:r>
            <a:br>
              <a:rPr sz="4499"/>
            </a:br>
            <a:endParaRPr lang="en-US" sz="4499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dt" idx="1"/>
          </p:nvPr>
        </p:nvSpPr>
        <p:spPr>
          <a:xfrm>
            <a:off x="2822760" y="4722102"/>
            <a:ext cx="2057040" cy="2735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457063">
              <a:lnSpc>
                <a:spcPct val="100000"/>
              </a:lnSpc>
              <a:buNone/>
              <a:defRPr lang="de-CH" sz="900" b="0" u="none" strike="noStrike">
                <a:solidFill>
                  <a:schemeClr val="dk1">
                    <a:tint val="75000"/>
                    <a:alpha val="0"/>
                  </a:schemeClr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2"/>
          </p:nvPr>
        </p:nvSpPr>
        <p:spPr>
          <a:xfrm>
            <a:off x="5114520" y="4722102"/>
            <a:ext cx="2787120" cy="273516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457063">
              <a:lnSpc>
                <a:spcPct val="100000"/>
              </a:lnSpc>
              <a:buNone/>
              <a:defRPr lang="nb-NO" sz="1799" b="0" u="none" strike="noStrike">
                <a:solidFill>
                  <a:schemeClr val="dk1">
                    <a:alpha val="0"/>
                  </a:schemeClr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&lt;footer&gt;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sldNum" idx="3"/>
          </p:nvPr>
        </p:nvSpPr>
        <p:spPr>
          <a:xfrm>
            <a:off x="7994880" y="4722102"/>
            <a:ext cx="539280" cy="2735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90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0" name="Grafik 8"/>
          <p:cNvPicPr/>
          <p:nvPr/>
        </p:nvPicPr>
        <p:blipFill>
          <a:blip r:embed="rId3">
            <a:alphaModFix amt="40000"/>
          </a:blip>
          <a:stretch/>
        </p:blipFill>
        <p:spPr>
          <a:xfrm>
            <a:off x="65880" y="1828235"/>
            <a:ext cx="9055440" cy="325987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" name="Bild 6"/>
          <p:cNvPicPr/>
          <p:nvPr/>
        </p:nvPicPr>
        <p:blipFill>
          <a:blip r:embed="rId4"/>
          <a:stretch/>
        </p:blipFill>
        <p:spPr>
          <a:xfrm>
            <a:off x="786960" y="529756"/>
            <a:ext cx="4012920" cy="60893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457200" y="1203468"/>
            <a:ext cx="8229240" cy="298275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marL="431870" indent="-323903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/>
            </a:lvl1pPr>
          </a:lstStyle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99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3741" lvl="1" indent="-323903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5611" lvl="2" indent="-287914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7482" lvl="3" indent="-215935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5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59352" lvl="4" indent="-215935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9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1222" lvl="5" indent="-215935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9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3093" lvl="6" indent="-215935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99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16430740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+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48"/>
          <p:cNvPicPr/>
          <p:nvPr/>
        </p:nvPicPr>
        <p:blipFill>
          <a:blip r:embed="rId2"/>
          <a:stretch/>
        </p:blipFill>
        <p:spPr>
          <a:xfrm>
            <a:off x="0" y="0"/>
            <a:ext cx="9143640" cy="10256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Title 1"/>
          <p:cNvSpPr/>
          <p:nvPr/>
        </p:nvSpPr>
        <p:spPr>
          <a:xfrm>
            <a:off x="1081080" y="480092"/>
            <a:ext cx="7434000" cy="7129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594">
              <a:lnSpc>
                <a:spcPct val="90000"/>
              </a:lnSpc>
            </a:pPr>
            <a:r>
              <a:rPr lang="de-DE" sz="2999" b="1" u="none" strike="noStrike">
                <a:solidFill>
                  <a:schemeClr val="dk1">
                    <a:alpha val="0"/>
                  </a:schemeClr>
                </a:solidFill>
                <a:effectLst/>
                <a:uFillTx/>
                <a:latin typeface="Arial"/>
              </a:rPr>
              <a:t>Mastertitelformat bearbeiten</a:t>
            </a:r>
            <a:endParaRPr lang="en-US" sz="299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Rechteck 15"/>
          <p:cNvSpPr/>
          <p:nvPr/>
        </p:nvSpPr>
        <p:spPr>
          <a:xfrm>
            <a:off x="224280" y="1104499"/>
            <a:ext cx="907560" cy="70286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6" name="Rechteck 26"/>
          <p:cNvSpPr/>
          <p:nvPr/>
        </p:nvSpPr>
        <p:spPr>
          <a:xfrm>
            <a:off x="1022760" y="4635369"/>
            <a:ext cx="1269000" cy="2846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1"/>
          <p:cNvSpPr>
            <a:spLocks noGrp="1"/>
          </p:cNvSpPr>
          <p:nvPr>
            <p:ph type="dt" idx="4"/>
          </p:nvPr>
        </p:nvSpPr>
        <p:spPr>
          <a:xfrm>
            <a:off x="2822760" y="4722102"/>
            <a:ext cx="2057040" cy="2735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457063">
              <a:lnSpc>
                <a:spcPct val="100000"/>
              </a:lnSpc>
              <a:buNone/>
              <a:defRPr lang="de-CH" sz="900" b="0" u="none" strike="noStrike">
                <a:solidFill>
                  <a:schemeClr val="dk1">
                    <a:tint val="75000"/>
                    <a:alpha val="0"/>
                  </a:schemeClr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ldNum" idx="5"/>
          </p:nvPr>
        </p:nvSpPr>
        <p:spPr>
          <a:xfrm>
            <a:off x="7994880" y="4722102"/>
            <a:ext cx="539280" cy="2735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457063">
              <a:lnSpc>
                <a:spcPct val="100000"/>
              </a:lnSpc>
              <a:buNone/>
              <a:defRPr lang="de-DE" sz="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fld id="{E59FE29D-6B3E-43D8-BDCD-74542C961D69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title"/>
          </p:nvPr>
        </p:nvSpPr>
        <p:spPr>
          <a:xfrm>
            <a:off x="1081080" y="470375"/>
            <a:ext cx="7434000" cy="629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685594">
              <a:lnSpc>
                <a:spcPct val="90000"/>
              </a:lnSpc>
              <a:buNone/>
              <a:defRPr/>
            </a:lvl1pPr>
          </a:lstStyle>
          <a:p>
            <a:pPr indent="0" defTabSz="685800">
              <a:lnSpc>
                <a:spcPct val="90000"/>
              </a:lnSpc>
              <a:buNone/>
            </a:pPr>
            <a:r>
              <a:rPr lang="de-DE" sz="2999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Mastertitelformat bearbeiten</a:t>
            </a:r>
            <a:endParaRPr lang="en-US" sz="2999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081080" y="1383773"/>
            <a:ext cx="7434000" cy="32631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71309" indent="-171309" defTabSz="685594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171360" indent="-17136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99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Mastertextformat ADF</a:t>
            </a:r>
            <a:endParaRPr lang="en-US" sz="2099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de-DE" sz="1799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  <a:endParaRPr lang="en-US" sz="1799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56903" lvl="2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de-DE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199880" lvl="3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de-DE" sz="135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542497" lvl="4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de-DE" sz="135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  <a:endParaRPr lang="en-US" sz="135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21" name="Bild 8"/>
          <p:cNvPicPr/>
          <p:nvPr/>
        </p:nvPicPr>
        <p:blipFill>
          <a:blip r:embed="rId3"/>
          <a:stretch/>
        </p:blipFill>
        <p:spPr>
          <a:xfrm>
            <a:off x="525960" y="533355"/>
            <a:ext cx="240840" cy="240766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Rechteck 15"/>
          <p:cNvSpPr/>
          <p:nvPr/>
        </p:nvSpPr>
        <p:spPr>
          <a:xfrm>
            <a:off x="1010880" y="4594701"/>
            <a:ext cx="1149120" cy="31202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3" name="Bild 64"/>
          <p:cNvPicPr/>
          <p:nvPr/>
        </p:nvPicPr>
        <p:blipFill>
          <a:blip r:embed="rId4"/>
          <a:stretch/>
        </p:blipFill>
        <p:spPr>
          <a:xfrm>
            <a:off x="1078560" y="4687912"/>
            <a:ext cx="948960" cy="143596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3947818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 Zita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 48"/>
          <p:cNvPicPr/>
          <p:nvPr/>
        </p:nvPicPr>
        <p:blipFill>
          <a:blip r:embed="rId2"/>
          <a:stretch/>
        </p:blipFill>
        <p:spPr>
          <a:xfrm>
            <a:off x="0" y="0"/>
            <a:ext cx="9143640" cy="10256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itle 1"/>
          <p:cNvSpPr/>
          <p:nvPr/>
        </p:nvSpPr>
        <p:spPr>
          <a:xfrm>
            <a:off x="1081080" y="480092"/>
            <a:ext cx="7434000" cy="7129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594">
              <a:lnSpc>
                <a:spcPct val="90000"/>
              </a:lnSpc>
            </a:pPr>
            <a:r>
              <a:rPr lang="de-DE" sz="2999" b="1" u="none" strike="noStrike">
                <a:solidFill>
                  <a:schemeClr val="dk1">
                    <a:alpha val="0"/>
                  </a:schemeClr>
                </a:solidFill>
                <a:effectLst/>
                <a:uFillTx/>
                <a:latin typeface="Arial"/>
              </a:rPr>
              <a:t>Mastertitelformat bearbeiten</a:t>
            </a:r>
            <a:endParaRPr lang="en-US" sz="299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Rechteck 15"/>
          <p:cNvSpPr/>
          <p:nvPr/>
        </p:nvSpPr>
        <p:spPr>
          <a:xfrm>
            <a:off x="224280" y="1104499"/>
            <a:ext cx="907560" cy="70286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1022760" y="4635369"/>
            <a:ext cx="1269000" cy="2846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8" name="Rechteck 13"/>
          <p:cNvSpPr/>
          <p:nvPr/>
        </p:nvSpPr>
        <p:spPr>
          <a:xfrm>
            <a:off x="-4680" y="0"/>
            <a:ext cx="9143640" cy="5143172"/>
          </a:xfrm>
          <a:prstGeom prst="rect">
            <a:avLst/>
          </a:prstGeom>
          <a:solidFill>
            <a:srgbClr val="7D6E5F"/>
          </a:solidFill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dt" idx="6"/>
          </p:nvPr>
        </p:nvSpPr>
        <p:spPr>
          <a:xfrm>
            <a:off x="2822760" y="4722102"/>
            <a:ext cx="2057040" cy="2735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457063">
              <a:lnSpc>
                <a:spcPct val="100000"/>
              </a:lnSpc>
              <a:buNone/>
              <a:defRPr lang="de-CH" sz="900" b="0" u="none" strike="noStrike">
                <a:solidFill>
                  <a:schemeClr val="dk1">
                    <a:tint val="75000"/>
                    <a:alpha val="0"/>
                  </a:schemeClr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ftr" idx="7"/>
          </p:nvPr>
        </p:nvSpPr>
        <p:spPr>
          <a:xfrm>
            <a:off x="5114520" y="4722102"/>
            <a:ext cx="2787120" cy="273516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457063">
              <a:lnSpc>
                <a:spcPct val="100000"/>
              </a:lnSpc>
              <a:buNone/>
              <a:defRPr lang="nb-NO" sz="1799" b="0" u="none" strike="noStrike">
                <a:solidFill>
                  <a:schemeClr val="dk1">
                    <a:alpha val="0"/>
                  </a:schemeClr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&lt;footer&gt;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sldNum" idx="8"/>
          </p:nvPr>
        </p:nvSpPr>
        <p:spPr>
          <a:xfrm>
            <a:off x="7994880" y="4722102"/>
            <a:ext cx="539280" cy="2735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90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393750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+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Bild 48"/>
          <p:cNvPicPr/>
          <p:nvPr/>
        </p:nvPicPr>
        <p:blipFill>
          <a:blip r:embed="rId2"/>
          <a:stretch/>
        </p:blipFill>
        <p:spPr>
          <a:xfrm>
            <a:off x="0" y="0"/>
            <a:ext cx="9143640" cy="10256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Title 1"/>
          <p:cNvSpPr/>
          <p:nvPr/>
        </p:nvSpPr>
        <p:spPr>
          <a:xfrm>
            <a:off x="1081080" y="480092"/>
            <a:ext cx="7434000" cy="7129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594">
              <a:lnSpc>
                <a:spcPct val="90000"/>
              </a:lnSpc>
            </a:pPr>
            <a:r>
              <a:rPr lang="de-DE" sz="2999" b="1" u="none" strike="noStrike">
                <a:solidFill>
                  <a:schemeClr val="dk1">
                    <a:alpha val="0"/>
                  </a:schemeClr>
                </a:solidFill>
                <a:effectLst/>
                <a:uFillTx/>
                <a:latin typeface="Arial"/>
              </a:rPr>
              <a:t>Mastertitelformat bearbeiten</a:t>
            </a:r>
            <a:endParaRPr lang="en-US" sz="299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Rechteck 15"/>
          <p:cNvSpPr/>
          <p:nvPr/>
        </p:nvSpPr>
        <p:spPr>
          <a:xfrm>
            <a:off x="224280" y="1104499"/>
            <a:ext cx="907560" cy="70286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5" name="Rechteck 26"/>
          <p:cNvSpPr/>
          <p:nvPr/>
        </p:nvSpPr>
        <p:spPr>
          <a:xfrm>
            <a:off x="1022760" y="4635369"/>
            <a:ext cx="1269000" cy="2846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1"/>
          <p:cNvSpPr>
            <a:spLocks noGrp="1"/>
          </p:cNvSpPr>
          <p:nvPr>
            <p:ph type="dt" idx="9"/>
          </p:nvPr>
        </p:nvSpPr>
        <p:spPr>
          <a:xfrm>
            <a:off x="2822760" y="4722102"/>
            <a:ext cx="2057040" cy="2735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457063">
              <a:lnSpc>
                <a:spcPct val="100000"/>
              </a:lnSpc>
              <a:buNone/>
              <a:defRPr lang="de-CH" sz="900" b="0" u="none" strike="noStrike">
                <a:solidFill>
                  <a:schemeClr val="dk1">
                    <a:tint val="75000"/>
                    <a:alpha val="0"/>
                  </a:schemeClr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sldNum" idx="10"/>
          </p:nvPr>
        </p:nvSpPr>
        <p:spPr>
          <a:xfrm>
            <a:off x="7994880" y="4722102"/>
            <a:ext cx="539280" cy="2735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457063">
              <a:lnSpc>
                <a:spcPct val="100000"/>
              </a:lnSpc>
              <a:buNone/>
              <a:defRPr lang="de-DE" sz="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fld id="{EA92A78D-5DAF-4F36-B5F1-4E9A3130D866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8" name="Bild 6"/>
          <p:cNvPicPr/>
          <p:nvPr/>
        </p:nvPicPr>
        <p:blipFill>
          <a:blip r:embed="rId3"/>
          <a:stretch/>
        </p:blipFill>
        <p:spPr>
          <a:xfrm>
            <a:off x="786960" y="529756"/>
            <a:ext cx="4012920" cy="60893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Rechteck 23"/>
          <p:cNvSpPr/>
          <p:nvPr/>
        </p:nvSpPr>
        <p:spPr>
          <a:xfrm>
            <a:off x="1078560" y="1583511"/>
            <a:ext cx="3440880" cy="12304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126">
              <a:lnSpc>
                <a:spcPct val="100000"/>
              </a:lnSpc>
            </a:pPr>
            <a:r>
              <a:rPr lang="de-DE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MeteoSchweiz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Operation Center 1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CH-8058 Zürich-Flughafen 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 +41 58 460 91 11 www.meteoschweiz.ch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Rechteck 24"/>
          <p:cNvSpPr/>
          <p:nvPr/>
        </p:nvSpPr>
        <p:spPr>
          <a:xfrm>
            <a:off x="1085400" y="3167022"/>
            <a:ext cx="2283480" cy="9227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126">
              <a:lnSpc>
                <a:spcPct val="100000"/>
              </a:lnSpc>
            </a:pPr>
            <a:r>
              <a:rPr lang="de-DE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MeteoSvizzera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Via ai Monti 146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CH-6605 Locarno-Monti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 +41 58 460 92 22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www.meteosvizzera.ch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Rechteck 25"/>
          <p:cNvSpPr/>
          <p:nvPr/>
        </p:nvSpPr>
        <p:spPr>
          <a:xfrm>
            <a:off x="3815280" y="3167022"/>
            <a:ext cx="2005200" cy="9227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126">
              <a:lnSpc>
                <a:spcPct val="100000"/>
              </a:lnSpc>
            </a:pPr>
            <a:r>
              <a:rPr lang="de-DE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MétéoSuisse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7bis, av. de la Paix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CH-1211 Genève 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 +41 58 460 98 88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www.meteosuisse.ch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Rechteck 26"/>
          <p:cNvSpPr/>
          <p:nvPr/>
        </p:nvSpPr>
        <p:spPr>
          <a:xfrm>
            <a:off x="6285600" y="3167022"/>
            <a:ext cx="2102400" cy="9227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126">
              <a:lnSpc>
                <a:spcPct val="100000"/>
              </a:lnSpc>
            </a:pPr>
            <a:r>
              <a:rPr lang="de-DE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MétéoSuisse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Chemin de l‘Aérologie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CH-1530 Payerne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 +41 58 460 94 44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126">
              <a:lnSpc>
                <a:spcPct val="100000"/>
              </a:lnSpc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www.meteosuisse.ch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Rechteck 28"/>
          <p:cNvSpPr/>
          <p:nvPr/>
        </p:nvSpPr>
        <p:spPr>
          <a:xfrm>
            <a:off x="1010880" y="4594701"/>
            <a:ext cx="1149120" cy="31202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pPr defTabSz="914126">
              <a:lnSpc>
                <a:spcPct val="100000"/>
              </a:lnSpc>
              <a:tabLst>
                <a:tab pos="0" algn="l"/>
              </a:tabLst>
            </a:pPr>
            <a:endParaRPr lang="de-DE" sz="2099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44" name="Bild 64"/>
          <p:cNvPicPr/>
          <p:nvPr/>
        </p:nvPicPr>
        <p:blipFill>
          <a:blip r:embed="rId4"/>
          <a:stretch/>
        </p:blipFill>
        <p:spPr>
          <a:xfrm>
            <a:off x="1078560" y="4687912"/>
            <a:ext cx="948960" cy="14359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" name="Bild 16"/>
          <p:cNvPicPr/>
          <p:nvPr/>
        </p:nvPicPr>
        <p:blipFill>
          <a:blip r:embed="rId5">
            <a:alphaModFix amt="40000"/>
          </a:blip>
          <a:srcRect r="-184" b="74921"/>
          <a:stretch/>
        </p:blipFill>
        <p:spPr>
          <a:xfrm>
            <a:off x="71640" y="4082579"/>
            <a:ext cx="9045360" cy="1023884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1659071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142910" y="841860"/>
            <a:ext cx="6857730" cy="17903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685800">
              <a:lnSpc>
                <a:spcPct val="90000"/>
              </a:lnSpc>
              <a:buNone/>
              <a:defRPr/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it-IT" sz="45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45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A4217190-40BA-4F6E-8686-399C9799D886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43735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28560" y="273780"/>
            <a:ext cx="7886430" cy="9938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33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3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28560" y="1369170"/>
            <a:ext cx="7886430" cy="32632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marL="171450" indent="-17145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</a:p>
          <a:p>
            <a:pPr marL="857250" lvl="2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</a:p>
          <a:p>
            <a:pPr marL="1200150" lvl="3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</a:p>
          <a:p>
            <a:pPr marL="1543050" lvl="4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80FC3748-9DE4-4DB9-845E-8FD5B594041C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65782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543720" y="273780"/>
            <a:ext cx="1971540" cy="435861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33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3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28560" y="273780"/>
            <a:ext cx="5800410" cy="435861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marL="171450" indent="-17145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</a:p>
          <a:p>
            <a:pPr marL="857250" lvl="2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</a:p>
          <a:p>
            <a:pPr marL="1200150" lvl="3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</a:p>
          <a:p>
            <a:pPr marL="1543050" lvl="4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2D7A322C-8CE4-4166-B89D-57C585EF75B3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58259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28560" y="273780"/>
            <a:ext cx="7886430" cy="9938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33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3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28560" y="1369170"/>
            <a:ext cx="7886430" cy="32632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171450" indent="-17145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</a:p>
          <a:p>
            <a:pPr marL="857250" lvl="2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</a:p>
          <a:p>
            <a:pPr marL="1200150" lvl="3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</a:p>
          <a:p>
            <a:pPr marL="1543050" lvl="4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D7F2A6E2-CAE8-4BB4-ACDF-EF10A2240D40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92295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testazione sezio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23970" y="1282230"/>
            <a:ext cx="7886430" cy="21392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45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45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23970" y="3442230"/>
            <a:ext cx="7886430" cy="11248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</a:tabLst>
              <a:defRPr/>
            </a:lvl1pPr>
          </a:lstStyle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16E6BB69-C3E4-4F0B-89A4-D38BB0AF0CDB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22824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273780"/>
            <a:ext cx="7886430" cy="9938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33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3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28560" y="1369170"/>
            <a:ext cx="3885840" cy="32632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171450" indent="-17145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</a:p>
          <a:p>
            <a:pPr marL="857250" lvl="2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</a:p>
          <a:p>
            <a:pPr marL="1200150" lvl="3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</a:p>
          <a:p>
            <a:pPr marL="1543050" lvl="4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29150" y="1369170"/>
            <a:ext cx="3885840" cy="32632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171450" indent="-17145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</a:p>
          <a:p>
            <a:pPr marL="857250" lvl="2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</a:p>
          <a:p>
            <a:pPr marL="1200150" lvl="3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</a:p>
          <a:p>
            <a:pPr marL="1543050" lvl="4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11052186-43A8-4D3A-A1C0-B9EDEF6F9343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0171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fron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29910" y="273780"/>
            <a:ext cx="7886430" cy="9938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33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3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29910" y="1260900"/>
            <a:ext cx="3868020" cy="617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</a:tabLst>
              <a:defRPr/>
            </a:lvl1pPr>
          </a:lstStyle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8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29910" y="1878930"/>
            <a:ext cx="3868020" cy="27631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171450" indent="-17145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</a:p>
          <a:p>
            <a:pPr marL="857250" lvl="2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</a:p>
          <a:p>
            <a:pPr marL="1200150" lvl="3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</a:p>
          <a:p>
            <a:pPr marL="1543050" lvl="4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29150" y="1260900"/>
            <a:ext cx="3887190" cy="617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</a:tabLst>
              <a:defRPr/>
            </a:lvl1pPr>
          </a:lstStyle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8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29150" y="1878930"/>
            <a:ext cx="3887190" cy="27631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171450" indent="-17145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</a:p>
          <a:p>
            <a:pPr marL="857250" lvl="2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</a:p>
          <a:p>
            <a:pPr marL="1200150" lvl="3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</a:p>
          <a:p>
            <a:pPr marL="1543050" lvl="4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DD47D3B9-0DB2-4982-B1CB-4EED03A9CEB8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5582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28560" y="273780"/>
            <a:ext cx="7886430" cy="9938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33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3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B3CCAA84-1D27-46BE-A43A-7EA7A85AB779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679282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E5256BB8-FA12-41F4-912A-2BD70332CFA2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/>
            </a:lvl1pPr>
          </a:lstStyle>
          <a:p>
            <a:pPr indent="0">
              <a:buNone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457110" y="1203390"/>
            <a:ext cx="822933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marL="324000" indent="-243000">
              <a:lnSpc>
                <a:spcPct val="90000"/>
              </a:lnSpc>
              <a:spcBef>
                <a:spcPts val="10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/>
            </a:lvl1pPr>
          </a:lstStyle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648000" lvl="1" indent="-243000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972000" lvl="2" indent="-216000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296000" lvl="3" indent="-162000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35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1620000" lvl="4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1944000" lvl="5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2268000" lvl="6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8542662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uto con didascal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29910" y="342900"/>
            <a:ext cx="2948940" cy="1199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887460" y="740610"/>
            <a:ext cx="4628880" cy="365499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171450" indent="-171450" defTabSz="6858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21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</a:p>
          <a:p>
            <a:pPr marL="857250" lvl="2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</a:p>
          <a:p>
            <a:pPr marL="1200150" lvl="3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</a:p>
          <a:p>
            <a:pPr marL="1543050" lvl="4" indent="-171450" defTabSz="685800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it-IT" sz="15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9910" y="1543050"/>
            <a:ext cx="2948940" cy="285849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</a:tabLst>
              <a:defRPr/>
            </a:lvl1pPr>
          </a:lstStyle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FB0962BB-FBF2-48DD-9A37-370DEFB0319B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68204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magine con didascal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29910" y="342900"/>
            <a:ext cx="2948940" cy="1199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defTabSz="68580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Fare clic per modificare lo stile del titolo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887460" y="740610"/>
            <a:ext cx="4628880" cy="365499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324000" indent="-243000">
              <a:lnSpc>
                <a:spcPct val="90000"/>
              </a:lnSpc>
              <a:spcBef>
                <a:spcPts val="10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/>
            </a:lvl1pPr>
          </a:lstStyle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648000" lvl="1" indent="-243000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972000" lvl="2" indent="-216000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296000" lvl="3" indent="-162000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1620000" lvl="4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1944000" lvl="5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2268000" lvl="6" indent="-162000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9910" y="1543050"/>
            <a:ext cx="2948940" cy="285849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defTabSz="685800">
              <a:lnSpc>
                <a:spcPct val="90000"/>
              </a:lnSpc>
              <a:spcBef>
                <a:spcPts val="751"/>
              </a:spcBef>
              <a:buNone/>
              <a:tabLst>
                <a:tab pos="0" algn="l"/>
              </a:tabLst>
              <a:defRPr/>
            </a:lvl1pPr>
          </a:lstStyle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6285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r>
              <a:rPr lang="de-DE"/>
              <a:t>&lt;date/time&gt;</a:t>
            </a:r>
            <a:endParaRPr lang="de-D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028860" y="4767390"/>
            <a:ext cx="30858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05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de-DE"/>
              <a:t>&lt;footer&gt;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457860" y="4767390"/>
            <a:ext cx="2057130" cy="27351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defRPr lang="it-IT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fld id="{B790DFB4-4519-4BE6-BC18-B3CE1395D5C1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42425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468313" y="915988"/>
            <a:ext cx="8207375" cy="360045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3984374"/>
            <a:ext cx="8353425" cy="651784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3262312" y="4739302"/>
            <a:ext cx="5413375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834794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16974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94577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011678" y="4739302"/>
            <a:ext cx="4137451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ctr">
              <a:defRPr sz="1000">
                <a:solidFill>
                  <a:srgbClr val="2D4B9B"/>
                </a:solidFill>
              </a:defRPr>
            </a:lvl1pPr>
          </a:lstStyle>
          <a:p>
            <a:r>
              <a:rPr lang="de-DE" dirty="0"/>
              <a:t>COSMO </a:t>
            </a:r>
            <a:r>
              <a:rPr lang="de-DE" dirty="0" err="1"/>
              <a:t>consortium</a:t>
            </a:r>
            <a:r>
              <a:rPr lang="de-DE" dirty="0"/>
              <a:t> / KENDA</a:t>
            </a:r>
          </a:p>
          <a:p>
            <a:r>
              <a:rPr lang="de-DE" dirty="0"/>
              <a:t>Obs-SET 2022</a:t>
            </a:r>
          </a:p>
        </p:txBody>
      </p:sp>
    </p:spTree>
    <p:extLst>
      <p:ext uri="{BB962C8B-B14F-4D97-AF65-F5344CB8AC3E}">
        <p14:creationId xmlns:p14="http://schemas.microsoft.com/office/powerpoint/2010/main" val="37209251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defRPr sz="18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zweispaltig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97949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. Raster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7560713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7560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0" name="Schmuckbild" descr="Ein breiter Balken am rechten Rand der Präsentation, der von oben nach unten aus Linien aufgebaut ist. Oben sind die Linien hellblau und verlaufen dann nach unten hin nach Weiß. " title="Schmuckbild Raster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00" y="864000"/>
            <a:ext cx="1047872" cy="36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8852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Kern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24407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7" y="3810000"/>
            <a:ext cx="8353425" cy="72000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Setzen Sie hier ein Fazit oder die Kernaussage der Folie ein.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14896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66582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gleich 1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4176713" cy="3600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Vergleich 1</a:t>
            </a:r>
          </a:p>
        </p:txBody>
      </p:sp>
      <p:sp>
        <p:nvSpPr>
          <p:cNvPr id="3" name="Inhalt 1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Vergleich 2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864000"/>
            <a:ext cx="4118400" cy="3600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6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Vergleich 2</a:t>
            </a:r>
          </a:p>
        </p:txBody>
      </p:sp>
      <p:sp>
        <p:nvSpPr>
          <p:cNvPr id="4" name="Inhalt 2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47953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u.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395288" y="864000"/>
            <a:ext cx="3183732" cy="387798"/>
          </a:xfrm>
        </p:spPr>
        <p:txBody>
          <a:bodyPr/>
          <a:lstStyle/>
          <a:p>
            <a:r>
              <a:rPr lang="de-DE" dirty="0"/>
              <a:t>Folientitel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8" y="1543049"/>
            <a:ext cx="3183731" cy="2973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8" name="Bildplatzhalter 6" descr="Schmuckbild ohne inhaltlichen Bezug zum Vortrag." title="Schmuckbild"/>
          <p:cNvSpPr>
            <a:spLocks noGrp="1"/>
          </p:cNvSpPr>
          <p:nvPr>
            <p:ph type="pic" sz="quarter" idx="13"/>
          </p:nvPr>
        </p:nvSpPr>
        <p:spPr>
          <a:xfrm>
            <a:off x="3887390" y="864000"/>
            <a:ext cx="4861323" cy="3652438"/>
          </a:xfrm>
          <a:solidFill>
            <a:schemeClr val="bg2"/>
          </a:solidFill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887388" y="4259069"/>
            <a:ext cx="4861323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4486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 und Info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87798"/>
          </a:xfrm>
        </p:spPr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8353424" cy="314721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Platzhalter durch Klick auf ein Icon füllen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95288" y="4259069"/>
            <a:ext cx="8353424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Abbildung/Chart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08376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4176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2" name="Faktenbox Überschrift"/>
          <p:cNvSpPr txBox="1"/>
          <p:nvPr userDrawn="1"/>
        </p:nvSpPr>
        <p:spPr>
          <a:xfrm>
            <a:off x="6782584" y="3317714"/>
            <a:ext cx="1985177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de-DE" b="1" dirty="0">
                <a:solidFill>
                  <a:srgbClr val="D1051B"/>
                </a:solidFill>
              </a:rPr>
              <a:t>FAKTEN</a:t>
            </a:r>
            <a:endParaRPr lang="de-DE" dirty="0"/>
          </a:p>
        </p:txBody>
      </p:sp>
      <p:sp>
        <p:nvSpPr>
          <p:cNvPr id="4" name="Faktenbox Inhalt"/>
          <p:cNvSpPr>
            <a:spLocks noGrp="1"/>
          </p:cNvSpPr>
          <p:nvPr>
            <p:ph type="body" sz="quarter" idx="13" hasCustomPrompt="1"/>
          </p:nvPr>
        </p:nvSpPr>
        <p:spPr>
          <a:xfrm>
            <a:off x="4686685" y="3618523"/>
            <a:ext cx="4062027" cy="897914"/>
          </a:xfrm>
        </p:spPr>
        <p:txBody>
          <a:bodyPr/>
          <a:lstStyle>
            <a:lvl1pPr marL="0" indent="0" algn="r">
              <a:buNone/>
              <a:defRPr baseline="0"/>
            </a:lvl1pPr>
          </a:lstStyle>
          <a:p>
            <a:pPr lvl="0"/>
            <a:r>
              <a:rPr lang="de-DE" dirty="0"/>
              <a:t>Fakten-/Zitat durch klicken eingeben</a:t>
            </a:r>
          </a:p>
        </p:txBody>
      </p:sp>
      <p:pic>
        <p:nvPicPr>
          <p:cNvPr id="10" name="Faktenbox Schmuck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396" y="3363913"/>
            <a:ext cx="136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7957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19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30273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pic>
        <p:nvPicPr>
          <p:cNvPr id="13" name="Schmuckbild Infokasten Hintergrun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4981" r="5607" b="18337"/>
          <a:stretch/>
        </p:blipFill>
        <p:spPr bwMode="auto">
          <a:xfrm>
            <a:off x="3422613" y="1251799"/>
            <a:ext cx="5344206" cy="33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nfo Überschrift"/>
          <p:cNvSpPr txBox="1"/>
          <p:nvPr userDrawn="1"/>
        </p:nvSpPr>
        <p:spPr>
          <a:xfrm>
            <a:off x="3549391" y="1445740"/>
            <a:ext cx="1022610" cy="40011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l"/>
            <a:r>
              <a:rPr lang="de-DE" sz="2600" b="0" dirty="0">
                <a:solidFill>
                  <a:schemeClr val="bg1"/>
                </a:solidFill>
                <a:latin typeface="+mj-lt"/>
              </a:rPr>
              <a:t>INFO</a:t>
            </a:r>
          </a:p>
        </p:txBody>
      </p:sp>
      <p:sp>
        <p:nvSpPr>
          <p:cNvPr id="17" name="Info Inhalt"/>
          <p:cNvSpPr>
            <a:spLocks noGrp="1"/>
          </p:cNvSpPr>
          <p:nvPr>
            <p:ph type="body" sz="quarter" idx="14" hasCustomPrompt="1"/>
          </p:nvPr>
        </p:nvSpPr>
        <p:spPr>
          <a:xfrm>
            <a:off x="3568847" y="1965324"/>
            <a:ext cx="5106841" cy="25511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Fakten als Text eingeben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9964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395286" y="864000"/>
            <a:ext cx="5040000" cy="360099"/>
          </a:xfrm>
        </p:spPr>
        <p:txBody>
          <a:bodyPr/>
          <a:lstStyle/>
          <a:p>
            <a:r>
              <a:rPr lang="de-DE" sz="2600" dirty="0">
                <a:latin typeface="+mj-lt"/>
              </a:rPr>
              <a:t>Ihr Ansprechpartner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543050"/>
            <a:ext cx="5040000" cy="29733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318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Hans Mustermann</a:t>
            </a:r>
          </a:p>
          <a:p>
            <a:pPr lvl="0"/>
            <a:r>
              <a:rPr lang="de-DE" dirty="0"/>
              <a:t>Referat XX </a:t>
            </a:r>
            <a:r>
              <a:rPr lang="de-DE" dirty="0" err="1"/>
              <a:t>XX</a:t>
            </a:r>
            <a:endParaRPr lang="de-DE" dirty="0"/>
          </a:p>
          <a:p>
            <a:pPr lvl="0"/>
            <a:r>
              <a:rPr lang="de-DE" dirty="0"/>
              <a:t>Blindtextstraße 135</a:t>
            </a:r>
          </a:p>
          <a:p>
            <a:pPr lvl="0"/>
            <a:r>
              <a:rPr lang="de-DE" dirty="0"/>
              <a:t>12345 Musterstadt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hans.mustermann@dwd.de</a:t>
            </a:r>
          </a:p>
          <a:p>
            <a:pPr lvl="0"/>
            <a:r>
              <a:rPr lang="de-DE" dirty="0"/>
              <a:t>Tel.: +49 (0) 6789 / 10 11 -12</a:t>
            </a:r>
          </a:p>
        </p:txBody>
      </p:sp>
      <p:pic>
        <p:nvPicPr>
          <p:cNvPr id="10" name="Schmuckbild" descr="Das Bild soll zur Kontaktaufnahme anregen und zeigt Tippende Finger auf einem Laptop, Eine Hand an einem Telefonhörer und eine Dame beim Telefonieren." title="Schmuckbild zur Kontaktaufnah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977" y="915988"/>
            <a:ext cx="2776711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106268" y="4739302"/>
            <a:ext cx="4567801" cy="27463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61101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19426087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buNone/>
            </a:pPr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D0B51B0-0FC4-44EF-834C-557BFF28E241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75996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G_NUMB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11760" y="1106280"/>
            <a:ext cx="8520120" cy="1963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lnSpcReduction="9999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1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xx%</a:t>
            </a:r>
            <a:endParaRPr lang="en-US" sz="1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11760" y="3152160"/>
            <a:ext cx="8520120" cy="130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B459BDB-7E08-4223-A731-1DECCA6B2BD8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41608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sldNum" idx="3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B284744-345C-4685-9722-94E452E9FF06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979221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One Section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49280" y="431280"/>
            <a:ext cx="365724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Autofit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ftr" idx="4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sldNum" idx="5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9C51AB1-8F5A-4E3A-AD5C-41A4D9DEFE95}" type="slidenum">
              <a:rPr lang="en" sz="9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4338000" y="0"/>
            <a:ext cx="4348800" cy="514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446040" y="2304720"/>
            <a:ext cx="3472920" cy="2397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3" name="PlaceHolder 6"/>
          <p:cNvSpPr>
            <a:spLocks noGrp="1"/>
          </p:cNvSpPr>
          <p:nvPr>
            <p:ph type="body"/>
          </p:nvPr>
        </p:nvSpPr>
        <p:spPr>
          <a:xfrm>
            <a:off x="446040" y="1992240"/>
            <a:ext cx="3476160" cy="2768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40658261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positiva titolo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0560" y="131040"/>
            <a:ext cx="8856720" cy="40212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rmAutofit lnSpcReduction="9999"/>
          </a:bodyPr>
          <a:lstStyle/>
          <a:p>
            <a:pPr indent="0">
              <a:buNone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890739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2151000"/>
            <a:ext cx="8520120" cy="84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sldNum" idx="6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494E8C6-630C-4A95-B488-EAFC88A30BE1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037594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sldNum" idx="7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D5E2F83-4BC1-4A24-965F-EBC85871F6B8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109017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AND_TWO_COLUMNS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8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4B31AE8-E48D-4EE0-B639-9DC56C7365A1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151462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sldNum" idx="9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55E8B2F-ED0E-4BC5-8258-DD7C14260393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276335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_COLUMN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555480"/>
            <a:ext cx="2807640" cy="755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85000" lnSpcReduction="9999"/>
          </a:bodyPr>
          <a:lstStyle/>
          <a:p>
            <a:pPr indent="0">
              <a:buNone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11760" y="1389600"/>
            <a:ext cx="2807640" cy="31791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3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sldNum" idx="10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1F152AA-969B-4682-842E-C681F782FEA7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94368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_POI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90320" y="450000"/>
            <a:ext cx="6367320" cy="409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buNone/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sldNum" idx="1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649F776-9136-47DF-9D04-E0A301E94956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39411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TITLE_AND_DESCRIPTION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6;p9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buNone/>
            </a:pPr>
            <a:r>
              <a:rPr lang="en-US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939560" y="72396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850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AEDEA89-51CD-40B4-AFBE-5A1BF7070EFD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62812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PTION_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body"/>
          </p:nvPr>
        </p:nvSpPr>
        <p:spPr>
          <a:xfrm>
            <a:off x="311760" y="4230720"/>
            <a:ext cx="5998320" cy="604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sldNum" idx="13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2E2EEE8-4AB6-491E-B452-C44DA6F8A9AD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51356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0C49E56-043F-4ABF-ABF4-2C200F89FA77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5890164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_POI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90320" y="450000"/>
            <a:ext cx="6367320" cy="409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buNone/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D2A13A3-6824-4174-8ED9-348647F1F92D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667268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TITLE_AND_DESCRIPTION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8;p16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buNone/>
            </a:pPr>
            <a:r>
              <a:rPr lang="en-US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939560" y="72396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850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sldNum" idx="3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D745CE1-E50B-4129-8AF7-C98451825525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595609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PTION_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body"/>
          </p:nvPr>
        </p:nvSpPr>
        <p:spPr>
          <a:xfrm>
            <a:off x="311760" y="4230720"/>
            <a:ext cx="5998320" cy="604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sldNum" idx="4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DE05819-AB10-449E-BCA2-84FE66311BB0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81917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G_NUMB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11760" y="1106280"/>
            <a:ext cx="8520120" cy="1963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lnSpcReduction="9999"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en-US" sz="1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xx%</a:t>
            </a:r>
            <a:endParaRPr lang="en-US" sz="1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11760" y="3152160"/>
            <a:ext cx="8520120" cy="130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5" name="PlaceHolder 3"/>
          <p:cNvSpPr>
            <a:spLocks noGrp="1"/>
          </p:cNvSpPr>
          <p:nvPr>
            <p:ph type="sldNum" idx="5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62A636C-BF7C-4F2D-9D6A-793CADA9C732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57702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ldNum" idx="6"/>
          </p:nvPr>
        </p:nvSpPr>
        <p:spPr>
          <a:xfrm>
            <a:off x="7048440" y="485064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2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09E9415-D531-40A9-9690-62D8A3B5502F}" type="slidenum">
              <a:rPr lang="it" sz="12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" name="Google Shape;62;p19"/>
          <p:cNvPicPr/>
          <p:nvPr/>
        </p:nvPicPr>
        <p:blipFill>
          <a:blip r:embed="rId2"/>
          <a:stretch/>
        </p:blipFill>
        <p:spPr>
          <a:xfrm>
            <a:off x="8057880" y="0"/>
            <a:ext cx="971280" cy="51192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3793015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7886520" cy="32630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68151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1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90720D-39B7-4980-83F1-15DB95EE5ACF}" type="slidenum">
              <a:rPr lang="it" sz="11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11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2141934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34400" y="430200"/>
            <a:ext cx="7674840" cy="776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34400" y="1333800"/>
            <a:ext cx="7674840" cy="26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sldNum" idx="10"/>
          </p:nvPr>
        </p:nvSpPr>
        <p:spPr>
          <a:xfrm>
            <a:off x="8556840" y="474984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3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F38F6EC-CA80-4CC4-A3C8-1556F6BC5133}" type="slidenum">
              <a:rPr lang="it" sz="13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3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59621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7886520" cy="32630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dt" idx="11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sldNum" idx="12"/>
          </p:nvPr>
        </p:nvSpPr>
        <p:spPr>
          <a:xfrm>
            <a:off x="6972480" y="485064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5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B8DCA54-8BAA-400F-885B-0D212C8469A1}" type="slidenum">
              <a:rPr lang="it" sz="15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0" name="Google Shape;78;g412ba61211c_0_446"/>
          <p:cNvPicPr/>
          <p:nvPr/>
        </p:nvPicPr>
        <p:blipFill>
          <a:blip r:embed="rId2"/>
          <a:stretch/>
        </p:blipFill>
        <p:spPr>
          <a:xfrm>
            <a:off x="8057880" y="55800"/>
            <a:ext cx="971280" cy="51192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1403734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7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52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rmAutofit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7886520" cy="32630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dt" idx="13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sldNum" idx="14"/>
          </p:nvPr>
        </p:nvSpPr>
        <p:spPr>
          <a:xfrm>
            <a:off x="6972480" y="485064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5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FC9C32D-D6B4-4AD2-BBCB-EB8256D6AE44}" type="slidenum">
              <a:rPr lang="it" sz="15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5" name="Google Shape;84;g412bb5aff58_0_552"/>
          <p:cNvPicPr/>
          <p:nvPr/>
        </p:nvPicPr>
        <p:blipFill>
          <a:blip r:embed="rId2"/>
          <a:stretch/>
        </p:blipFill>
        <p:spPr>
          <a:xfrm>
            <a:off x="8057880" y="55800"/>
            <a:ext cx="971280" cy="51192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8627213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8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225720" y="1875960"/>
            <a:ext cx="8689320" cy="57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171800"/>
            <a:ext cx="82267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8" name="PlaceHolder 3"/>
          <p:cNvSpPr>
            <a:spLocks noGrp="1"/>
          </p:cNvSpPr>
          <p:nvPr>
            <p:ph type="ftr" idx="15"/>
          </p:nvPr>
        </p:nvSpPr>
        <p:spPr>
          <a:xfrm>
            <a:off x="3108960" y="4738320"/>
            <a:ext cx="2922840" cy="2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9" name="PlaceHolder 4"/>
          <p:cNvSpPr>
            <a:spLocks noGrp="1"/>
          </p:cNvSpPr>
          <p:nvPr>
            <p:ph type="dt" idx="16"/>
          </p:nvPr>
        </p:nvSpPr>
        <p:spPr>
          <a:xfrm>
            <a:off x="457200" y="4738320"/>
            <a:ext cx="2099880" cy="2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40" name="PlaceHolder 5"/>
          <p:cNvSpPr>
            <a:spLocks noGrp="1"/>
          </p:cNvSpPr>
          <p:nvPr>
            <p:ph type="sldNum" idx="17"/>
          </p:nvPr>
        </p:nvSpPr>
        <p:spPr>
          <a:xfrm>
            <a:off x="6583680" y="4738320"/>
            <a:ext cx="2099880" cy="25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8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FBAFD12-A42E-4380-8831-946155696010}" type="slidenum">
              <a:rPr lang="it" sz="8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982968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5_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Num" idx="18"/>
          </p:nvPr>
        </p:nvSpPr>
        <p:spPr>
          <a:xfrm>
            <a:off x="7048440" y="485064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2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BD0B5B5-CBD4-4BC2-9D44-EF67422E0BEB}" type="slidenum">
              <a:rPr lang="it" sz="12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42" name="Google Shape;13;g412bb5aff58_0_558"/>
          <p:cNvPicPr/>
          <p:nvPr/>
        </p:nvPicPr>
        <p:blipFill>
          <a:blip r:embed="rId2"/>
          <a:stretch/>
        </p:blipFill>
        <p:spPr>
          <a:xfrm>
            <a:off x="8057880" y="0"/>
            <a:ext cx="971280" cy="51192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43" name="Google Shape;14;g412bb5aff58_0_558"/>
          <p:cNvCxnSpPr/>
          <p:nvPr/>
        </p:nvCxnSpPr>
        <p:spPr>
          <a:xfrm>
            <a:off x="-38880" y="509760"/>
            <a:ext cx="9235440" cy="360"/>
          </a:xfrm>
          <a:prstGeom prst="straightConnector1">
            <a:avLst/>
          </a:prstGeom>
          <a:ln w="14300">
            <a:solidFill>
              <a:srgbClr val="00B050"/>
            </a:solidFill>
            <a:round/>
          </a:ln>
        </p:spPr>
      </p:cxnSp>
    </p:spTree>
    <p:extLst>
      <p:ext uri="{BB962C8B-B14F-4D97-AF65-F5344CB8AC3E}">
        <p14:creationId xmlns:p14="http://schemas.microsoft.com/office/powerpoint/2010/main" val="31893332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92;g412bca08d85_0_713"/>
          <p:cNvSpPr/>
          <p:nvPr/>
        </p:nvSpPr>
        <p:spPr>
          <a:xfrm rot="16200000">
            <a:off x="8682480" y="4651560"/>
            <a:ext cx="346680" cy="6379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69867"/>
          </a:solidFill>
          <a:ln w="0">
            <a:noFill/>
          </a:ln>
          <a:effectLst>
            <a:outerShdw blurRad="85680" dist="4752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Google Shape;93;g412bca08d85_0_713"/>
          <p:cNvSpPr/>
          <p:nvPr/>
        </p:nvSpPr>
        <p:spPr>
          <a:xfrm>
            <a:off x="8541360" y="4748040"/>
            <a:ext cx="548280" cy="40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277CD27B-F8A0-4943-AC85-E12B1029555E}" type="slidenum">
              <a:rPr lang="it" sz="2000" b="1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Google Shape;94;g412bca08d85_0_713"/>
          <p:cNvSpPr/>
          <p:nvPr/>
        </p:nvSpPr>
        <p:spPr>
          <a:xfrm rot="5400000">
            <a:off x="3879360" y="-3879000"/>
            <a:ext cx="271440" cy="802944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69867"/>
          </a:solidFill>
          <a:ln w="0">
            <a:noFill/>
          </a:ln>
          <a:effectLst>
            <a:outerShdw blurRad="85680" dist="4752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7" name="Google Shape;95;g412bca08d85_0_713"/>
          <p:cNvPicPr/>
          <p:nvPr/>
        </p:nvPicPr>
        <p:blipFill>
          <a:blip r:embed="rId2"/>
          <a:stretch/>
        </p:blipFill>
        <p:spPr>
          <a:xfrm>
            <a:off x="56880" y="4748040"/>
            <a:ext cx="1113840" cy="34668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1044067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97;g412bca08d85_0_718"/>
          <p:cNvSpPr/>
          <p:nvPr/>
        </p:nvSpPr>
        <p:spPr>
          <a:xfrm rot="16200000">
            <a:off x="8682480" y="4651560"/>
            <a:ext cx="346680" cy="6379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69867"/>
          </a:solidFill>
          <a:ln w="0">
            <a:noFill/>
          </a:ln>
          <a:effectLst>
            <a:outerShdw blurRad="85680" dist="4752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Google Shape;98;g412bca08d85_0_718"/>
          <p:cNvSpPr/>
          <p:nvPr/>
        </p:nvSpPr>
        <p:spPr>
          <a:xfrm>
            <a:off x="8541360" y="4748040"/>
            <a:ext cx="548280" cy="40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E953E60-B1D6-41F4-9C2B-49C016B80364}" type="slidenum">
              <a:rPr lang="it" sz="2000" b="1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50080" y="446400"/>
            <a:ext cx="7410600" cy="783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50080" y="1756800"/>
            <a:ext cx="7144920" cy="2574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2" name="Google Shape;101;g412bca08d85_0_718"/>
          <p:cNvSpPr/>
          <p:nvPr/>
        </p:nvSpPr>
        <p:spPr>
          <a:xfrm rot="5400000">
            <a:off x="3879360" y="-3879000"/>
            <a:ext cx="271440" cy="802944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69867"/>
          </a:solidFill>
          <a:ln w="0">
            <a:noFill/>
          </a:ln>
          <a:effectLst>
            <a:outerShdw blurRad="85680" dist="47520" dir="5400000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" name="Google Shape;102;g412bca08d85_0_718"/>
          <p:cNvPicPr/>
          <p:nvPr/>
        </p:nvPicPr>
        <p:blipFill>
          <a:blip r:embed="rId2"/>
          <a:stretch/>
        </p:blipFill>
        <p:spPr>
          <a:xfrm>
            <a:off x="56880" y="4748040"/>
            <a:ext cx="1113840" cy="34668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58232951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body"/>
          </p:nvPr>
        </p:nvSpPr>
        <p:spPr>
          <a:xfrm>
            <a:off x="272520" y="699840"/>
            <a:ext cx="8593920" cy="406728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5" name="PlaceHolder 2"/>
          <p:cNvSpPr>
            <a:spLocks noGrp="1"/>
          </p:cNvSpPr>
          <p:nvPr>
            <p:ph type="dt" idx="19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56" name="PlaceHolder 3"/>
          <p:cNvSpPr>
            <a:spLocks noGrp="1"/>
          </p:cNvSpPr>
          <p:nvPr>
            <p:ph type="sldNum" idx="20"/>
          </p:nvPr>
        </p:nvSpPr>
        <p:spPr>
          <a:xfrm>
            <a:off x="6972480" y="4850640"/>
            <a:ext cx="2057040" cy="27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5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8FDFBA1-FA39-49C0-8C97-BB52E5D0F352}" type="slidenum">
              <a:rPr lang="it" sz="15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‹Nr.›</a:t>
            </a:fld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7" name="Google Shape;19;p21"/>
          <p:cNvPicPr/>
          <p:nvPr/>
        </p:nvPicPr>
        <p:blipFill>
          <a:blip r:embed="rId2"/>
          <a:stretch/>
        </p:blipFill>
        <p:spPr>
          <a:xfrm>
            <a:off x="8057880" y="55800"/>
            <a:ext cx="971280" cy="51192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58" name="Google Shape;20;p21"/>
          <p:cNvCxnSpPr/>
          <p:nvPr/>
        </p:nvCxnSpPr>
        <p:spPr>
          <a:xfrm>
            <a:off x="-38880" y="509760"/>
            <a:ext cx="9235440" cy="360"/>
          </a:xfrm>
          <a:prstGeom prst="straightConnector1">
            <a:avLst/>
          </a:prstGeom>
          <a:ln w="19050">
            <a:solidFill>
              <a:srgbClr val="000000"/>
            </a:solidFill>
            <a:round/>
          </a:ln>
        </p:spPr>
      </p:cxnSp>
    </p:spTree>
    <p:extLst>
      <p:ext uri="{BB962C8B-B14F-4D97-AF65-F5344CB8AC3E}">
        <p14:creationId xmlns:p14="http://schemas.microsoft.com/office/powerpoint/2010/main" val="98699081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buNone/>
            </a:pPr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0" name="PlaceHolder 2"/>
          <p:cNvSpPr>
            <a:spLocks noGrp="1"/>
          </p:cNvSpPr>
          <p:nvPr>
            <p:ph type="sldNum" idx="2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D4054AB-5AFD-400E-9870-006B4F0FEFAB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641342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11760" y="2151000"/>
            <a:ext cx="8520120" cy="84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buNone/>
            </a:pPr>
            <a:r>
              <a:rPr lang="en-US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sldNum" idx="2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D969978-7ED5-422C-BA33-4771605B3AA6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15780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5" name="PlaceHolder 3"/>
          <p:cNvSpPr>
            <a:spLocks noGrp="1"/>
          </p:cNvSpPr>
          <p:nvPr>
            <p:ph type="sldNum" idx="23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50F197F-1D5F-42D6-9036-86EA377409BD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85418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AND_TWO_COLUMNS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9" name="PlaceHolder 4"/>
          <p:cNvSpPr>
            <a:spLocks noGrp="1"/>
          </p:cNvSpPr>
          <p:nvPr>
            <p:ph type="sldNum" idx="24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43595CE-C9A8-463A-8C78-F0B5DED100C6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48866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/>
          <a:p>
            <a:pPr indent="0">
              <a:buNone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1" name="PlaceHolder 2"/>
          <p:cNvSpPr>
            <a:spLocks noGrp="1"/>
          </p:cNvSpPr>
          <p:nvPr>
            <p:ph type="sldNum" idx="25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11B9B72-2283-410A-8248-9C68E9AF531E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66425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_COLUMN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11760" y="555480"/>
            <a:ext cx="2807640" cy="755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85000" lnSpcReduction="9999"/>
          </a:bodyPr>
          <a:lstStyle/>
          <a:p>
            <a:pPr indent="0">
              <a:buNone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11760" y="1389600"/>
            <a:ext cx="2807640" cy="31791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3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74" name="PlaceHolder 3"/>
          <p:cNvSpPr>
            <a:spLocks noGrp="1"/>
          </p:cNvSpPr>
          <p:nvPr>
            <p:ph type="sldNum" idx="26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12EFCF6-5B67-4CAE-B980-0A8670A38668}" type="slidenum">
              <a: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‹Nr.›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588262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11473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0992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297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281931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38271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161401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5918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664370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81078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6407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514150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Titolo e contenut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7048500" y="485060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  <p:pic>
        <p:nvPicPr>
          <p:cNvPr id="52" name="Google Shape;52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7893" y="0"/>
            <a:ext cx="971807" cy="512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51204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 1">
  <p:cSld name="Titolo e contenuto 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sldNum" idx="12"/>
          </p:nvPr>
        </p:nvSpPr>
        <p:spPr>
          <a:xfrm>
            <a:off x="6815138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468702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 4">
  <p:cSld name="Titolo e contenuto 4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272681" y="699675"/>
            <a:ext cx="8594400" cy="40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sldNum" idx="12"/>
          </p:nvPr>
        </p:nvSpPr>
        <p:spPr>
          <a:xfrm>
            <a:off x="6972300" y="485060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  <p:pic>
        <p:nvPicPr>
          <p:cNvPr id="63" name="Google Shape;63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7893" y="55960"/>
            <a:ext cx="971807" cy="5122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21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3993110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>
  <p:cSld name="Title,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734305" y="430358"/>
            <a:ext cx="76752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body" idx="1"/>
          </p:nvPr>
        </p:nvSpPr>
        <p:spPr>
          <a:xfrm>
            <a:off x="734305" y="1333693"/>
            <a:ext cx="7675200" cy="26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708736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 2">
  <p:cSld name="Titolo e contenuto 2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12ba61211c_0_44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412ba61211c_0_44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g412ba61211c_0_4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3" name="Google Shape;73;g412ba61211c_0_446"/>
          <p:cNvSpPr txBox="1">
            <a:spLocks noGrp="1"/>
          </p:cNvSpPr>
          <p:nvPr>
            <p:ph type="sldNum" idx="12"/>
          </p:nvPr>
        </p:nvSpPr>
        <p:spPr>
          <a:xfrm>
            <a:off x="6972300" y="485060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  <p:pic>
        <p:nvPicPr>
          <p:cNvPr id="74" name="Google Shape;74;g412ba61211c_0_4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7893" y="55960"/>
            <a:ext cx="971807" cy="512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725301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 3">
  <p:cSld name="Titolo e contenuto 3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12bb5aff58_0_55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g412bb5aff58_0_55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g412bb5aff58_0_55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9" name="Google Shape;79;g412bb5aff58_0_552"/>
          <p:cNvSpPr txBox="1">
            <a:spLocks noGrp="1"/>
          </p:cNvSpPr>
          <p:nvPr>
            <p:ph type="sldNum" idx="12"/>
          </p:nvPr>
        </p:nvSpPr>
        <p:spPr>
          <a:xfrm>
            <a:off x="6972300" y="485060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  <p:pic>
        <p:nvPicPr>
          <p:cNvPr id="80" name="Google Shape;80;g412bb5aff58_0_5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7893" y="55960"/>
            <a:ext cx="971807" cy="512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99330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 5">
  <p:cSld name="Titolo e contenuto 5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12bb5aff58_0_558"/>
          <p:cNvSpPr txBox="1">
            <a:spLocks noGrp="1"/>
          </p:cNvSpPr>
          <p:nvPr>
            <p:ph type="sldNum" idx="12"/>
          </p:nvPr>
        </p:nvSpPr>
        <p:spPr>
          <a:xfrm>
            <a:off x="7048500" y="4850606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  <p:pic>
        <p:nvPicPr>
          <p:cNvPr id="83" name="Google Shape;83;g412bb5aff58_0_5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7893" y="0"/>
            <a:ext cx="971807" cy="5122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g412bb5aff58_0_558"/>
          <p:cNvCxnSpPr/>
          <p:nvPr/>
        </p:nvCxnSpPr>
        <p:spPr>
          <a:xfrm>
            <a:off x="-39200" y="510000"/>
            <a:ext cx="9235500" cy="0"/>
          </a:xfrm>
          <a:prstGeom prst="straightConnector1">
            <a:avLst/>
          </a:prstGeom>
          <a:noFill/>
          <a:ln w="143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50557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21" Type="http://schemas.openxmlformats.org/officeDocument/2006/relationships/image" Target="../media/image3.jpeg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8">
            <a:extLst>
              <a:ext uri="{FF2B5EF4-FFF2-40B4-BE49-F238E27FC236}">
                <a16:creationId xmlns:a16="http://schemas.microsoft.com/office/drawing/2014/main" id="{2D5DEF15-01B3-4742-86EC-488867F9F38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021" y="0"/>
            <a:ext cx="4579526" cy="710053"/>
          </a:xfrm>
          <a:prstGeom prst="rect">
            <a:avLst/>
          </a:prstGeom>
          <a:solidFill>
            <a:srgbClr val="EFF1F7"/>
          </a:soli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1" name="Rectangle 47">
            <a:extLst>
              <a:ext uri="{FF2B5EF4-FFF2-40B4-BE49-F238E27FC236}">
                <a16:creationId xmlns:a16="http://schemas.microsoft.com/office/drawing/2014/main" id="{76D54EFF-7600-4A2A-872A-5658DD839197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5472547" y="0"/>
            <a:ext cx="3569018" cy="71004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FF1F7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22" name="Rectangle 37">
            <a:extLst>
              <a:ext uri="{FF2B5EF4-FFF2-40B4-BE49-F238E27FC236}">
                <a16:creationId xmlns:a16="http://schemas.microsoft.com/office/drawing/2014/main" id="{F9572820-498C-4FFF-BD22-6F59085859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4" y="1"/>
            <a:ext cx="893024" cy="71005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FF1F7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7" name="Rectangle 48">
            <a:extLst>
              <a:ext uri="{FF2B5EF4-FFF2-40B4-BE49-F238E27FC236}">
                <a16:creationId xmlns:a16="http://schemas.microsoft.com/office/drawing/2014/main" id="{B89870A9-823F-4DE8-8621-29CA539E89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50124" y="4674811"/>
            <a:ext cx="4645573" cy="468687"/>
          </a:xfrm>
          <a:prstGeom prst="rect">
            <a:avLst/>
          </a:prstGeom>
          <a:solidFill>
            <a:srgbClr val="EBEEF5"/>
          </a:soli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Rectangle 47">
            <a:extLst>
              <a:ext uri="{FF2B5EF4-FFF2-40B4-BE49-F238E27FC236}">
                <a16:creationId xmlns:a16="http://schemas.microsoft.com/office/drawing/2014/main" id="{93B55B6F-8C93-482B-8A65-5712D6F567F3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6201326" y="4674805"/>
            <a:ext cx="882646" cy="4686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BEEF5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19" name="Rectangle 37">
            <a:extLst>
              <a:ext uri="{FF2B5EF4-FFF2-40B4-BE49-F238E27FC236}">
                <a16:creationId xmlns:a16="http://schemas.microsoft.com/office/drawing/2014/main" id="{8ED51CE3-E04D-4FFD-AE06-6C069B8FD20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74808"/>
            <a:ext cx="1749741" cy="46869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BEEF5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0" descr="NeuLogo_Wortbildmarke_png_rgb_45-75-155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115893"/>
            <a:ext cx="2013966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0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486" y="4695818"/>
            <a:ext cx="1223963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Foliennummernplatzhalter"/>
          <p:cNvSpPr txBox="1">
            <a:spLocks/>
          </p:cNvSpPr>
          <p:nvPr userDrawn="1"/>
        </p:nvSpPr>
        <p:spPr>
          <a:xfrm>
            <a:off x="835871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2D4B9B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8FC84-22FA-4F5E-86B7-A7761BE44B02}" type="slidenum">
              <a:rPr lang="de-DE" sz="1200" smtClean="0"/>
              <a:pPr/>
              <a:t>‹Nr.›</a:t>
            </a:fld>
            <a:endParaRPr lang="de-DE" sz="1200" dirty="0"/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AC0A59E3-2446-4E53-8C1D-6E37E2A23B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90804" y="4737865"/>
            <a:ext cx="19081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186" tIns="43093" rIns="86186" bIns="43093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buClr>
                <a:srgbClr val="FFFFFF"/>
              </a:buClr>
              <a:buFont typeface="Arial" charset="0"/>
              <a:buNone/>
              <a:defRPr/>
            </a:pPr>
            <a:r>
              <a:rPr kumimoji="0" lang="en-GB" altLang="de-DE" sz="700" b="0" baseline="0" dirty="0">
                <a:solidFill>
                  <a:srgbClr val="2D4B9B"/>
                </a:solidFill>
                <a:ea typeface="Lucida Sans Unicode" pitchFamily="34" charset="0"/>
                <a:cs typeface="Lucida Sans Unicode" pitchFamily="34" charset="0"/>
              </a:rPr>
              <a:t>christoph.schraff_at_dwd.de</a:t>
            </a:r>
          </a:p>
        </p:txBody>
      </p:sp>
      <p:sp>
        <p:nvSpPr>
          <p:cNvPr id="24" name="Fußzeilenplatzhalter 2">
            <a:extLst>
              <a:ext uri="{FF2B5EF4-FFF2-40B4-BE49-F238E27FC236}">
                <a16:creationId xmlns:a16="http://schemas.microsoft.com/office/drawing/2014/main" id="{9CAC9112-A07F-4722-B4DD-1ACE3126ECF3}"/>
              </a:ext>
            </a:extLst>
          </p:cNvPr>
          <p:cNvSpPr txBox="1">
            <a:spLocks/>
          </p:cNvSpPr>
          <p:nvPr userDrawn="1"/>
        </p:nvSpPr>
        <p:spPr>
          <a:xfrm>
            <a:off x="2123090" y="4751852"/>
            <a:ext cx="4666112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rgbClr val="2D4B9B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/>
              <a:t>KENDA developments at DWD</a:t>
            </a:r>
          </a:p>
          <a:p>
            <a:r>
              <a:rPr lang="en-GB" noProof="0" dirty="0"/>
              <a:t>WG DA Parallel Session, COSMO GM, Rome, 14 Sept. 2026</a:t>
            </a:r>
          </a:p>
        </p:txBody>
      </p:sp>
    </p:spTree>
    <p:extLst>
      <p:ext uri="{BB962C8B-B14F-4D97-AF65-F5344CB8AC3E}">
        <p14:creationId xmlns:p14="http://schemas.microsoft.com/office/powerpoint/2010/main" val="183486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1" r:id="rId2"/>
    <p:sldLayoutId id="2147483662" r:id="rId3"/>
    <p:sldLayoutId id="2147483671" r:id="rId4"/>
    <p:sldLayoutId id="2147483678" r:id="rId5"/>
    <p:sldLayoutId id="2147483675" r:id="rId6"/>
    <p:sldLayoutId id="2147483664" r:id="rId7"/>
    <p:sldLayoutId id="2147483677" r:id="rId8"/>
    <p:sldLayoutId id="2147483669" r:id="rId9"/>
    <p:sldLayoutId id="2147483673" r:id="rId10"/>
    <p:sldLayoutId id="2147483672" r:id="rId11"/>
    <p:sldLayoutId id="2147483676" r:id="rId12"/>
    <p:sldLayoutId id="2147483674" r:id="rId13"/>
    <p:sldLayoutId id="2147483692" r:id="rId14"/>
    <p:sldLayoutId id="2147483693" r:id="rId15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577" userDrawn="1">
          <p15:clr>
            <a:srgbClr val="F26B43"/>
          </p15:clr>
        </p15:guide>
        <p15:guide id="3" orient="horz" pos="2867" userDrawn="1">
          <p15:clr>
            <a:srgbClr val="F26B43"/>
          </p15:clr>
        </p15:guide>
        <p15:guide id="4" pos="551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5465" userDrawn="1">
          <p15:clr>
            <a:srgbClr val="F26B43"/>
          </p15:clr>
        </p15:guide>
        <p15:guide id="7" pos="29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8">
            <a:extLst>
              <a:ext uri="{FF2B5EF4-FFF2-40B4-BE49-F238E27FC236}">
                <a16:creationId xmlns:a16="http://schemas.microsoft.com/office/drawing/2014/main" id="{2D5DEF15-01B3-4742-86EC-488867F9F38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021" y="0"/>
            <a:ext cx="4579526" cy="710053"/>
          </a:xfrm>
          <a:prstGeom prst="rect">
            <a:avLst/>
          </a:prstGeom>
          <a:solidFill>
            <a:srgbClr val="EFF1F7"/>
          </a:soli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1" name="Rectangle 47">
            <a:extLst>
              <a:ext uri="{FF2B5EF4-FFF2-40B4-BE49-F238E27FC236}">
                <a16:creationId xmlns:a16="http://schemas.microsoft.com/office/drawing/2014/main" id="{76D54EFF-7600-4A2A-872A-5658DD839197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5472547" y="0"/>
            <a:ext cx="3569018" cy="71004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FF1F7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22" name="Rectangle 37">
            <a:extLst>
              <a:ext uri="{FF2B5EF4-FFF2-40B4-BE49-F238E27FC236}">
                <a16:creationId xmlns:a16="http://schemas.microsoft.com/office/drawing/2014/main" id="{F9572820-498C-4FFF-BD22-6F59085859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4" y="1"/>
            <a:ext cx="893024" cy="71005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FF1F7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7" name="Rectangle 48">
            <a:extLst>
              <a:ext uri="{FF2B5EF4-FFF2-40B4-BE49-F238E27FC236}">
                <a16:creationId xmlns:a16="http://schemas.microsoft.com/office/drawing/2014/main" id="{B89870A9-823F-4DE8-8621-29CA539E89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50124" y="4674811"/>
            <a:ext cx="4645573" cy="468687"/>
          </a:xfrm>
          <a:prstGeom prst="rect">
            <a:avLst/>
          </a:prstGeom>
          <a:solidFill>
            <a:srgbClr val="EBEEF5"/>
          </a:soli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Rectangle 47">
            <a:extLst>
              <a:ext uri="{FF2B5EF4-FFF2-40B4-BE49-F238E27FC236}">
                <a16:creationId xmlns:a16="http://schemas.microsoft.com/office/drawing/2014/main" id="{93B55B6F-8C93-482B-8A65-5712D6F567F3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6201326" y="4674805"/>
            <a:ext cx="882646" cy="4686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BEEF5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19" name="Rectangle 37">
            <a:extLst>
              <a:ext uri="{FF2B5EF4-FFF2-40B4-BE49-F238E27FC236}">
                <a16:creationId xmlns:a16="http://schemas.microsoft.com/office/drawing/2014/main" id="{8ED51CE3-E04D-4FFD-AE06-6C069B8FD20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74808"/>
            <a:ext cx="1749741" cy="46869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BEEF5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0" descr="NeuLogo_Wortbildmarke_png_rgb_45-75-155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115893"/>
            <a:ext cx="2013966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0"/>
          <p:cNvPicPr>
            <a:picLocks noChangeAspect="1"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486" y="4695818"/>
            <a:ext cx="1223963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Foliennummernplatzhalter"/>
          <p:cNvSpPr txBox="1">
            <a:spLocks/>
          </p:cNvSpPr>
          <p:nvPr userDrawn="1"/>
        </p:nvSpPr>
        <p:spPr>
          <a:xfrm>
            <a:off x="835871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2D4B9B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8FC84-22FA-4F5E-86B7-A7761BE44B02}" type="slidenum">
              <a:rPr lang="de-DE" sz="1200" smtClean="0"/>
              <a:pPr/>
              <a:t>‹Nr.›</a:t>
            </a:fld>
            <a:endParaRPr lang="de-DE" sz="1200" dirty="0"/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AC0A59E3-2446-4E53-8C1D-6E37E2A23B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90804" y="4737865"/>
            <a:ext cx="19081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186" tIns="43093" rIns="86186" bIns="43093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buClr>
                <a:srgbClr val="FFFFFF"/>
              </a:buClr>
              <a:buFont typeface="Arial" charset="0"/>
              <a:buNone/>
              <a:defRPr/>
            </a:pPr>
            <a:r>
              <a:rPr kumimoji="0" lang="en-GB" altLang="de-DE" sz="700" b="0" baseline="0" dirty="0">
                <a:solidFill>
                  <a:srgbClr val="2D4B9B"/>
                </a:solidFill>
                <a:ea typeface="Lucida Sans Unicode" pitchFamily="34" charset="0"/>
                <a:cs typeface="Lucida Sans Unicode" pitchFamily="34" charset="0"/>
              </a:rPr>
              <a:t>christoph.schraff_at_dwd.de</a:t>
            </a:r>
          </a:p>
        </p:txBody>
      </p:sp>
      <p:sp>
        <p:nvSpPr>
          <p:cNvPr id="24" name="Fußzeilenplatzhalter 2">
            <a:extLst>
              <a:ext uri="{FF2B5EF4-FFF2-40B4-BE49-F238E27FC236}">
                <a16:creationId xmlns:a16="http://schemas.microsoft.com/office/drawing/2014/main" id="{9CAC9112-A07F-4722-B4DD-1ACE3126ECF3}"/>
              </a:ext>
            </a:extLst>
          </p:cNvPr>
          <p:cNvSpPr txBox="1">
            <a:spLocks/>
          </p:cNvSpPr>
          <p:nvPr userDrawn="1"/>
        </p:nvSpPr>
        <p:spPr>
          <a:xfrm>
            <a:off x="2123090" y="4751852"/>
            <a:ext cx="4666112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rgbClr val="2D4B9B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WG Data Assimilation / KENDA</a:t>
            </a:r>
          </a:p>
          <a:p>
            <a:r>
              <a:rPr lang="de-DE" dirty="0"/>
              <a:t>COSMO SMC Meeting, Offenbach, 26 – 27 Jan. 2026</a:t>
            </a:r>
          </a:p>
        </p:txBody>
      </p:sp>
    </p:spTree>
    <p:extLst>
      <p:ext uri="{BB962C8B-B14F-4D97-AF65-F5344CB8AC3E}">
        <p14:creationId xmlns:p14="http://schemas.microsoft.com/office/powerpoint/2010/main" val="417264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577">
          <p15:clr>
            <a:srgbClr val="F26B43"/>
          </p15:clr>
        </p15:guide>
        <p15:guide id="3" orient="horz" pos="2867">
          <p15:clr>
            <a:srgbClr val="F26B43"/>
          </p15:clr>
        </p15:guide>
        <p15:guide id="4" pos="5511">
          <p15:clr>
            <a:srgbClr val="F26B43"/>
          </p15:clr>
        </p15:guide>
        <p15:guide id="5" pos="249">
          <p15:clr>
            <a:srgbClr val="F26B43"/>
          </p15:clr>
        </p15:guide>
        <p15:guide id="6" pos="5465">
          <p15:clr>
            <a:srgbClr val="F26B43"/>
          </p15:clr>
        </p15:guide>
        <p15:guide id="7" pos="29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52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17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8">
            <a:extLst>
              <a:ext uri="{FF2B5EF4-FFF2-40B4-BE49-F238E27FC236}">
                <a16:creationId xmlns:a16="http://schemas.microsoft.com/office/drawing/2014/main" id="{2D5DEF15-01B3-4742-86EC-488867F9F38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3021" y="0"/>
            <a:ext cx="4579526" cy="710053"/>
          </a:xfrm>
          <a:prstGeom prst="rect">
            <a:avLst/>
          </a:prstGeom>
          <a:solidFill>
            <a:srgbClr val="EFF1F7"/>
          </a:soli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1" name="Rectangle 47">
            <a:extLst>
              <a:ext uri="{FF2B5EF4-FFF2-40B4-BE49-F238E27FC236}">
                <a16:creationId xmlns:a16="http://schemas.microsoft.com/office/drawing/2014/main" id="{76D54EFF-7600-4A2A-872A-5658DD839197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5472547" y="0"/>
            <a:ext cx="3569018" cy="71004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FF1F7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22" name="Rectangle 37">
            <a:extLst>
              <a:ext uri="{FF2B5EF4-FFF2-40B4-BE49-F238E27FC236}">
                <a16:creationId xmlns:a16="http://schemas.microsoft.com/office/drawing/2014/main" id="{F9572820-498C-4FFF-BD22-6F59085859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4" y="1"/>
            <a:ext cx="893024" cy="71005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FF1F7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7" name="Rectangle 48">
            <a:extLst>
              <a:ext uri="{FF2B5EF4-FFF2-40B4-BE49-F238E27FC236}">
                <a16:creationId xmlns:a16="http://schemas.microsoft.com/office/drawing/2014/main" id="{B89870A9-823F-4DE8-8621-29CA539E89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50124" y="4674811"/>
            <a:ext cx="4645573" cy="468687"/>
          </a:xfrm>
          <a:prstGeom prst="rect">
            <a:avLst/>
          </a:prstGeom>
          <a:solidFill>
            <a:srgbClr val="EBEEF5"/>
          </a:soli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Rectangle 47">
            <a:extLst>
              <a:ext uri="{FF2B5EF4-FFF2-40B4-BE49-F238E27FC236}">
                <a16:creationId xmlns:a16="http://schemas.microsoft.com/office/drawing/2014/main" id="{93B55B6F-8C93-482B-8A65-5712D6F567F3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6201326" y="4674805"/>
            <a:ext cx="882646" cy="4686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BEEF5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19" name="Rectangle 37">
            <a:extLst>
              <a:ext uri="{FF2B5EF4-FFF2-40B4-BE49-F238E27FC236}">
                <a16:creationId xmlns:a16="http://schemas.microsoft.com/office/drawing/2014/main" id="{8ED51CE3-E04D-4FFD-AE06-6C069B8FD20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674808"/>
            <a:ext cx="1749741" cy="46869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BEEF5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de-DE" altLang="de-DE" sz="1800" b="1" i="1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charset="0"/>
            </a:endParaRPr>
          </a:p>
        </p:txBody>
      </p:sp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0" descr="NeuLogo_Wortbildmarke_png_rgb_45-75-155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115893"/>
            <a:ext cx="2013966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0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486" y="4695818"/>
            <a:ext cx="1223963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Foliennummernplatzhalter"/>
          <p:cNvSpPr txBox="1">
            <a:spLocks/>
          </p:cNvSpPr>
          <p:nvPr userDrawn="1"/>
        </p:nvSpPr>
        <p:spPr>
          <a:xfrm>
            <a:off x="835871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rgbClr val="2D4B9B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8FC84-22FA-4F5E-86B7-A7761BE44B02}" type="slidenum">
              <a:rPr lang="de-DE" sz="1200" smtClean="0"/>
              <a:pPr/>
              <a:t>‹Nr.›</a:t>
            </a:fld>
            <a:endParaRPr lang="de-DE" sz="1200" dirty="0"/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AC0A59E3-2446-4E53-8C1D-6E37E2A23B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90804" y="4737865"/>
            <a:ext cx="19081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186" tIns="43093" rIns="86186" bIns="43093" anchor="ctr"/>
          <a:lstStyle>
            <a:lvl1pPr>
              <a:defRPr kumimoji="1" b="1" i="1">
                <a:solidFill>
                  <a:schemeClr val="bg2"/>
                </a:solidFill>
                <a:latin typeface="Arial" charset="0"/>
              </a:defRPr>
            </a:lvl1pPr>
            <a:lvl2pPr marL="742950" indent="-285750">
              <a:defRPr kumimoji="1" b="1" i="1">
                <a:solidFill>
                  <a:schemeClr val="bg2"/>
                </a:solidFill>
                <a:latin typeface="Arial" charset="0"/>
              </a:defRPr>
            </a:lvl2pPr>
            <a:lvl3pPr marL="1143000" indent="-228600">
              <a:defRPr kumimoji="1" b="1" i="1">
                <a:solidFill>
                  <a:schemeClr val="bg2"/>
                </a:solidFill>
                <a:latin typeface="Arial" charset="0"/>
              </a:defRPr>
            </a:lvl3pPr>
            <a:lvl4pPr marL="1600200" indent="-228600">
              <a:defRPr kumimoji="1" b="1" i="1">
                <a:solidFill>
                  <a:schemeClr val="bg2"/>
                </a:solidFill>
                <a:latin typeface="Arial" charset="0"/>
              </a:defRPr>
            </a:lvl4pPr>
            <a:lvl5pPr marL="2057400" indent="-228600">
              <a:defRPr kumimoji="1" b="1" i="1">
                <a:solidFill>
                  <a:schemeClr val="bg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 i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buClr>
                <a:srgbClr val="FFFFFF"/>
              </a:buClr>
              <a:buFont typeface="Arial" charset="0"/>
              <a:buNone/>
              <a:defRPr/>
            </a:pPr>
            <a:r>
              <a:rPr kumimoji="0" lang="en-GB" altLang="de-DE" sz="700" b="0" baseline="0" dirty="0">
                <a:solidFill>
                  <a:srgbClr val="2D4B9B"/>
                </a:solidFill>
                <a:ea typeface="Lucida Sans Unicode" pitchFamily="34" charset="0"/>
                <a:cs typeface="Lucida Sans Unicode" pitchFamily="34" charset="0"/>
              </a:rPr>
              <a:t>christoph.schraff_at_dwd.de</a:t>
            </a:r>
          </a:p>
        </p:txBody>
      </p:sp>
      <p:sp>
        <p:nvSpPr>
          <p:cNvPr id="24" name="Fußzeilenplatzhalter 2">
            <a:extLst>
              <a:ext uri="{FF2B5EF4-FFF2-40B4-BE49-F238E27FC236}">
                <a16:creationId xmlns:a16="http://schemas.microsoft.com/office/drawing/2014/main" id="{9CAC9112-A07F-4722-B4DD-1ACE3126ECF3}"/>
              </a:ext>
            </a:extLst>
          </p:cNvPr>
          <p:cNvSpPr txBox="1">
            <a:spLocks/>
          </p:cNvSpPr>
          <p:nvPr userDrawn="1"/>
        </p:nvSpPr>
        <p:spPr>
          <a:xfrm>
            <a:off x="2123090" y="4751852"/>
            <a:ext cx="4666112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000" kern="1200">
                <a:solidFill>
                  <a:srgbClr val="2D4B9B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/>
              <a:t>WG DA for STC Sept. 2026</a:t>
            </a:r>
          </a:p>
        </p:txBody>
      </p:sp>
    </p:spTree>
    <p:extLst>
      <p:ext uri="{BB962C8B-B14F-4D97-AF65-F5344CB8AC3E}">
        <p14:creationId xmlns:p14="http://schemas.microsoft.com/office/powerpoint/2010/main" val="150249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577">
          <p15:clr>
            <a:srgbClr val="F26B43"/>
          </p15:clr>
        </p15:guide>
        <p15:guide id="3" orient="horz" pos="2867">
          <p15:clr>
            <a:srgbClr val="F26B43"/>
          </p15:clr>
        </p15:guide>
        <p15:guide id="4" pos="5511">
          <p15:clr>
            <a:srgbClr val="F26B43"/>
          </p15:clr>
        </p15:guide>
        <p15:guide id="5" pos="249">
          <p15:clr>
            <a:srgbClr val="F26B43"/>
          </p15:clr>
        </p15:guide>
        <p15:guide id="6" pos="5465">
          <p15:clr>
            <a:srgbClr val="F26B43"/>
          </p15:clr>
        </p15:guide>
        <p15:guide id="7" pos="29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1600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4845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  <p:sldLayoutId id="2147483776" r:id="rId18"/>
    <p:sldLayoutId id="2147483777" r:id="rId19"/>
    <p:sldLayoutId id="2147483778" r:id="rId20"/>
    <p:sldLayoutId id="214748377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82213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6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3" name="Text Box 3"/>
          <p:cNvSpPr txBox="1">
            <a:spLocks noChangeArrowheads="1"/>
          </p:cNvSpPr>
          <p:nvPr/>
        </p:nvSpPr>
        <p:spPr bwMode="auto">
          <a:xfrm>
            <a:off x="467544" y="1111514"/>
            <a:ext cx="7992888" cy="3179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7500" tIns="35100" rIns="0" bIns="35100">
            <a:spAutoFit/>
          </a:bodyPr>
          <a:lstStyle>
            <a:lvl1pPr marL="457200" indent="-457200" defTabSz="449263"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449263"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449263"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449263"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449263"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828800" algn="l"/>
                <a:tab pos="2157413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03597" marR="0" lvl="0" indent="-203597" algn="just" defTabSz="44926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342900" algn="l"/>
                <a:tab pos="685800" algn="l"/>
                <a:tab pos="941785" algn="l"/>
                <a:tab pos="161806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kumimoji="0" lang="en-US" altLang="de-DE" sz="1600" dirty="0">
                <a:solidFill>
                  <a:srgbClr val="000000"/>
                </a:solidFill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Activities at </a:t>
            </a:r>
            <a:r>
              <a:rPr kumimoji="0" lang="en-US" altLang="de-DE" sz="1600" dirty="0" err="1">
                <a:solidFill>
                  <a:srgbClr val="000000"/>
                </a:solidFill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MeteoSwiss</a:t>
            </a:r>
            <a:r>
              <a:rPr kumimoji="0" lang="en-US" altLang="de-DE" sz="1600" dirty="0">
                <a:solidFill>
                  <a:srgbClr val="000000"/>
                </a:solidFill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, CNMCA, ARPAE, CMCC</a:t>
            </a:r>
          </a:p>
          <a:p>
            <a:pPr marL="203597" marR="0" lvl="0" indent="-203597" algn="just" defTabSz="44926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342900" algn="l"/>
                <a:tab pos="685800" algn="l"/>
                <a:tab pos="941785" algn="l"/>
                <a:tab pos="161806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Satellite DA: only overview</a:t>
            </a:r>
          </a:p>
          <a:p>
            <a:pPr marL="203597" marR="0" lvl="0" indent="-203597" algn="just" defTabSz="44926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342900" algn="l"/>
                <a:tab pos="685800" algn="l"/>
                <a:tab pos="941785" algn="l"/>
                <a:tab pos="161806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Partial Analysis Increments (ARPAE)  </a:t>
            </a:r>
          </a:p>
          <a:p>
            <a:pPr marL="203597" marR="0" lvl="0" indent="-203597" algn="just" defTabSz="44926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342900" algn="l"/>
                <a:tab pos="685800" algn="l"/>
                <a:tab pos="941785" algn="l"/>
                <a:tab pos="161806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DA of wind lidar and DIAL … and verification pitfalls</a:t>
            </a:r>
          </a:p>
          <a:p>
            <a:pPr marL="203597" marR="0" lvl="0" indent="-203597" algn="just" defTabSz="44926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342900" algn="l"/>
                <a:tab pos="685800" algn="l"/>
                <a:tab pos="941785" algn="l"/>
                <a:tab pos="161806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kumimoji="0" lang="en-US" altLang="de-DE" sz="1600" dirty="0">
                <a:solidFill>
                  <a:srgbClr val="000000"/>
                </a:solidFill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New snow analysis</a:t>
            </a:r>
            <a:endParaRPr kumimoji="0" lang="en-US" alt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Lucida Sans Unicode" pitchFamily="34" charset="0"/>
              <a:cs typeface="Lucida Sans Unicode" pitchFamily="34" charset="0"/>
              <a:sym typeface="Symbol" pitchFamily="18" charset="2"/>
            </a:endParaRPr>
          </a:p>
          <a:p>
            <a:pPr marL="203597" marR="0" lvl="0" indent="-203597" algn="just" defTabSz="44926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342900" algn="l"/>
                <a:tab pos="685800" algn="l"/>
                <a:tab pos="941785" algn="l"/>
                <a:tab pos="161806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Re-analysis </a:t>
            </a:r>
          </a:p>
          <a:p>
            <a:pPr marL="203597" marR="0" lvl="0" indent="-203597" algn="just" defTabSz="44926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342900" algn="l"/>
                <a:tab pos="685800" algn="l"/>
                <a:tab pos="941785" algn="l"/>
                <a:tab pos="161806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Lucida Sans Unicode" pitchFamily="34" charset="0"/>
                <a:cs typeface="Lucida Sans Unicode" pitchFamily="34" charset="0"/>
                <a:sym typeface="Symbol" pitchFamily="18" charset="2"/>
              </a:rPr>
              <a:t>AI-Var (1 slide)</a:t>
            </a:r>
            <a:endParaRPr kumimoji="0" lang="en-US" altLang="de-DE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Lucida Sans Unicode" pitchFamily="34" charset="0"/>
              <a:cs typeface="Lucida Sans Unicode" pitchFamily="34" charset="0"/>
              <a:sym typeface="Symbol" pitchFamily="18" charset="2"/>
            </a:endParaRPr>
          </a:p>
        </p:txBody>
      </p:sp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1331119" y="141685"/>
            <a:ext cx="3888581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1" lang="en-GB" altLang="de-DE" sz="20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WG DA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1" lang="en-GB" sz="1400" b="0" i="1" u="none" strike="noStrike" kern="1200" cap="none" spc="0" normalizeH="0" baseline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Christoph Schraff et al</a:t>
            </a:r>
            <a:r>
              <a:rPr kumimoji="1" lang="en-GB" sz="1200" b="0" i="1" u="none" strike="noStrike" kern="1200" cap="none" spc="0" normalizeH="0" baseline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73843" y="115309"/>
            <a:ext cx="5831681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de-DE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WG DA</a:t>
            </a:r>
            <a:endParaRPr kumimoji="0" lang="de-DE" sz="1400" b="0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7560822" y="1051139"/>
            <a:ext cx="486054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586936" y="4205259"/>
            <a:ext cx="378042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45175" y="1288380"/>
            <a:ext cx="8791321" cy="1723549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1884363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Disclaimer: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265113" algn="l"/>
                <a:tab pos="719138" algn="l"/>
                <a:tab pos="1614488" algn="l"/>
                <a:tab pos="1884363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	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new PP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KENDAexodus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, which will consist of </a:t>
            </a:r>
          </a:p>
          <a:p>
            <a:pPr marL="742950" lvl="1" indent="-285750" defTabSz="685800"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65113" algn="l"/>
                <a:tab pos="719138" algn="l"/>
                <a:tab pos="1614488" algn="l"/>
                <a:tab pos="1884363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 (very) small algorithmic part (refinements of LETKF) </a:t>
            </a:r>
          </a:p>
          <a:p>
            <a:pPr marL="742950" lvl="1" indent="-285750" defTabSz="685800"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65113" algn="l"/>
                <a:tab pos="719138" algn="l"/>
                <a:tab pos="1614488" algn="l"/>
                <a:tab pos="1884363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 major part on observations, in particular satellite data</a:t>
            </a:r>
          </a:p>
          <a:p>
            <a:pPr marL="742950" lvl="1" indent="-285750" defTabSz="685800"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65113" algn="l"/>
                <a:tab pos="719138" algn="l"/>
                <a:tab pos="1614488" algn="l"/>
                <a:tab pos="1884363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(but excludes AI-emulators of DA itself)</a:t>
            </a:r>
          </a:p>
          <a:p>
            <a:pPr marL="265113" marR="0" lvl="1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628650" algn="l"/>
                <a:tab pos="1614488" algn="l"/>
                <a:tab pos="1884363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PP plan not yet finished (autumn hopefully)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D73B3A6-90A3-4EEB-A404-EB2987DFF43B}"/>
              </a:ext>
            </a:extLst>
          </p:cNvPr>
          <p:cNvSpPr txBox="1"/>
          <p:nvPr/>
        </p:nvSpPr>
        <p:spPr>
          <a:xfrm>
            <a:off x="251520" y="3678292"/>
            <a:ext cx="8791321" cy="261610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1884363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(successful) visit of Koby Shpund in July to prepare implementation of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KENDA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at ATOS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for IMS</a:t>
            </a:r>
          </a:p>
        </p:txBody>
      </p:sp>
    </p:spTree>
    <p:extLst>
      <p:ext uri="{BB962C8B-B14F-4D97-AF65-F5344CB8AC3E}">
        <p14:creationId xmlns:p14="http://schemas.microsoft.com/office/powerpoint/2010/main" val="17744576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082157" y="470374"/>
            <a:ext cx="7431706" cy="629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CH" sz="2999" b="1">
                <a:solidFill>
                  <a:schemeClr val="dk1"/>
                </a:solidFill>
                <a:latin typeface="Arial"/>
              </a:rPr>
              <a:t>Operational Changes to KENDA-CH1</a:t>
            </a:r>
            <a:endParaRPr lang="en-US" sz="2999">
              <a:solidFill>
                <a:schemeClr val="dk1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1043608" y="1373336"/>
            <a:ext cx="4893410" cy="29072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171309" indent="-171309"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99" dirty="0">
                <a:solidFill>
                  <a:schemeClr val="dk1"/>
                </a:solidFill>
                <a:latin typeface="Arial"/>
              </a:rPr>
              <a:t>2026-03-31: Swiss MODE-S receivers</a:t>
            </a:r>
          </a:p>
        </p:txBody>
      </p:sp>
      <p:pic>
        <p:nvPicPr>
          <p:cNvPr id="50" name="Picture 4"/>
          <p:cNvPicPr/>
          <p:nvPr/>
        </p:nvPicPr>
        <p:blipFill>
          <a:blip r:embed="rId2"/>
          <a:stretch/>
        </p:blipFill>
        <p:spPr>
          <a:xfrm>
            <a:off x="4091471" y="1986928"/>
            <a:ext cx="4584985" cy="1924686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feld 7"/>
          <p:cNvSpPr/>
          <p:nvPr/>
        </p:nvSpPr>
        <p:spPr>
          <a:xfrm>
            <a:off x="4930790" y="1719291"/>
            <a:ext cx="3025586" cy="2763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9972" tIns="44986" rIns="89972" bIns="44986" anchor="t">
            <a:spAutoFit/>
          </a:bodyPr>
          <a:lstStyle/>
          <a:p>
            <a:pPr defTabSz="457063"/>
            <a:r>
              <a:rPr lang="en-GB" sz="1200" dirty="0">
                <a:solidFill>
                  <a:srgbClr val="000000"/>
                </a:solidFill>
                <a:latin typeface="Arial"/>
              </a:rPr>
              <a:t>Number of MODE-S </a:t>
            </a:r>
            <a:r>
              <a:rPr lang="en-GB" sz="1200" dirty="0" err="1">
                <a:solidFill>
                  <a:srgbClr val="000000"/>
                </a:solidFill>
                <a:latin typeface="Arial"/>
              </a:rPr>
              <a:t>obs</a:t>
            </a:r>
            <a:r>
              <a:rPr lang="en-GB" sz="1200" dirty="0">
                <a:solidFill>
                  <a:srgbClr val="000000"/>
                </a:solidFill>
                <a:latin typeface="Arial"/>
              </a:rPr>
              <a:t> over Switzerland</a:t>
            </a:r>
          </a:p>
        </p:txBody>
      </p:sp>
      <p:sp>
        <p:nvSpPr>
          <p:cNvPr id="52" name="Footer Placeholder 1"/>
          <p:cNvSpPr/>
          <p:nvPr/>
        </p:nvSpPr>
        <p:spPr>
          <a:xfrm>
            <a:off x="5466324" y="4722102"/>
            <a:ext cx="2786260" cy="2735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063"/>
            <a:r>
              <a:rPr lang="nb-NO" sz="900">
                <a:solidFill>
                  <a:srgbClr val="000000"/>
                </a:solidFill>
                <a:latin typeface="Arial"/>
              </a:rPr>
              <a:t>COSMO GM 2026, Rome, Daniel Leuenberger et al.</a:t>
            </a:r>
            <a:endParaRPr lang="en-US" sz="90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3" name="Straight Arrow Connector 1"/>
          <p:cNvCxnSpPr/>
          <p:nvPr/>
        </p:nvCxnSpPr>
        <p:spPr>
          <a:xfrm flipH="1">
            <a:off x="6342577" y="2375247"/>
            <a:ext cx="3239" cy="1258532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sp>
        <p:nvSpPr>
          <p:cNvPr id="54" name="TextBox 8"/>
          <p:cNvSpPr/>
          <p:nvPr/>
        </p:nvSpPr>
        <p:spPr>
          <a:xfrm>
            <a:off x="5558019" y="2378127"/>
            <a:ext cx="1351023" cy="2458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063"/>
            <a:r>
              <a:rPr lang="en-US" sz="1000" b="1">
                <a:solidFill>
                  <a:srgbClr val="000000"/>
                </a:solidFill>
                <a:latin typeface="Arial"/>
              </a:rPr>
              <a:t>2026-03-31</a:t>
            </a:r>
            <a:endParaRPr lang="en-US" sz="1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F0C9A39-B58F-4E7E-8FF7-D6A576D6753E}" type="slidenum">
              <a:rPr lang="de-DE">
                <a:solidFill>
                  <a:srgbClr val="000000"/>
                </a:solidFill>
              </a:rPr>
              <a:pPr/>
              <a:t>3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10" name="PlaceHolder 2">
            <a:extLst>
              <a:ext uri="{FF2B5EF4-FFF2-40B4-BE49-F238E27FC236}">
                <a16:creationId xmlns:a16="http://schemas.microsoft.com/office/drawing/2014/main" id="{DC10E23D-4C8F-47F0-938A-55DD701BA15B}"/>
              </a:ext>
            </a:extLst>
          </p:cNvPr>
          <p:cNvSpPr txBox="1">
            <a:spLocks/>
          </p:cNvSpPr>
          <p:nvPr/>
        </p:nvSpPr>
        <p:spPr>
          <a:xfrm>
            <a:off x="1043608" y="4050368"/>
            <a:ext cx="4893410" cy="3000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 defTabSz="68559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309" indent="-171309"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99" dirty="0">
                <a:solidFill>
                  <a:schemeClr val="dk1"/>
                </a:solidFill>
                <a:latin typeface="Arial"/>
              </a:rPr>
              <a:t>2026-08-12: Introduction of APT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12FFD6C-9894-4B3F-9B46-AB99E229C1B1}"/>
              </a:ext>
            </a:extLst>
          </p:cNvPr>
          <p:cNvSpPr txBox="1"/>
          <p:nvPr/>
        </p:nvSpPr>
        <p:spPr>
          <a:xfrm>
            <a:off x="475004" y="100915"/>
            <a:ext cx="8604448" cy="300082"/>
          </a:xfrm>
          <a:prstGeom prst="rect">
            <a:avLst/>
          </a:prstGeom>
          <a:noFill/>
        </p:spPr>
        <p:txBody>
          <a:bodyPr wrap="square" rIns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500" b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DA activities: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Daniel </a:t>
            </a:r>
            <a:r>
              <a:rPr kumimoji="0" lang="en-US" sz="15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Leuenberger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, Alina Yapparova, Julien </a:t>
            </a:r>
            <a:r>
              <a:rPr kumimoji="0" lang="en-US" sz="15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Delbeke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, Claire </a:t>
            </a:r>
            <a:r>
              <a:rPr kumimoji="0" lang="en-US" sz="15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Merker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, Marco </a:t>
            </a:r>
            <a:r>
              <a:rPr kumimoji="0" lang="en-US" sz="15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Arpagaus</a:t>
            </a:r>
            <a:endParaRPr kumimoji="0" lang="en-US" sz="15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82157" y="470374"/>
            <a:ext cx="7431706" cy="629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999" b="1">
                <a:solidFill>
                  <a:schemeClr val="dk1"/>
                </a:solidFill>
                <a:latin typeface="Arial"/>
              </a:rPr>
              <a:t>Adaptive Parameter Tuning Setup</a:t>
            </a:r>
            <a:endParaRPr lang="en-US" sz="2999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1082157" y="1383772"/>
            <a:ext cx="7426308" cy="313219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171309" indent="-171309"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99" dirty="0">
                <a:solidFill>
                  <a:schemeClr val="dk1"/>
                </a:solidFill>
                <a:latin typeface="Arial"/>
              </a:rPr>
              <a:t>tuned parameters using </a:t>
            </a:r>
            <a:r>
              <a:rPr lang="en-US" sz="2099" dirty="0">
                <a:solidFill>
                  <a:srgbClr val="2D4B9B"/>
                </a:solidFill>
                <a:latin typeface="Arial"/>
              </a:rPr>
              <a:t>T2m</a:t>
            </a:r>
            <a:r>
              <a:rPr lang="en-US" sz="2099" dirty="0">
                <a:solidFill>
                  <a:schemeClr val="dk1"/>
                </a:solidFill>
                <a:latin typeface="Arial"/>
              </a:rPr>
              <a:t> and </a:t>
            </a:r>
            <a:r>
              <a:rPr lang="en-US" sz="2099" dirty="0">
                <a:solidFill>
                  <a:srgbClr val="2D4B9B"/>
                </a:solidFill>
                <a:latin typeface="Arial"/>
              </a:rPr>
              <a:t>RH2m</a:t>
            </a:r>
            <a:r>
              <a:rPr lang="en-US" sz="2099" dirty="0">
                <a:solidFill>
                  <a:schemeClr val="dk1"/>
                </a:solidFill>
                <a:latin typeface="Arial"/>
              </a:rPr>
              <a:t> </a:t>
            </a:r>
            <a:r>
              <a:rPr lang="en-US" sz="2099" dirty="0" err="1">
                <a:solidFill>
                  <a:schemeClr val="dk1"/>
                </a:solidFill>
                <a:latin typeface="Arial"/>
              </a:rPr>
              <a:t>obs</a:t>
            </a:r>
            <a:r>
              <a:rPr lang="en-US" sz="2099" dirty="0">
                <a:solidFill>
                  <a:schemeClr val="dk1"/>
                </a:solidFill>
                <a:latin typeface="Arial"/>
              </a:rPr>
              <a:t> increments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Courier New"/>
              <a:buChar char="o"/>
            </a:pPr>
            <a:r>
              <a:rPr lang="en-US" sz="1799" dirty="0">
                <a:solidFill>
                  <a:schemeClr val="dk1"/>
                </a:solidFill>
                <a:latin typeface="Arial"/>
              </a:rPr>
              <a:t>Evapotranspiration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Courier New"/>
              <a:buChar char="o"/>
            </a:pPr>
            <a:r>
              <a:rPr lang="en-US" sz="1799" dirty="0">
                <a:solidFill>
                  <a:schemeClr val="dk1"/>
                </a:solidFill>
                <a:latin typeface="Arial"/>
              </a:rPr>
              <a:t>Heat conductivity and capacity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Courier New"/>
              <a:buChar char="o"/>
            </a:pPr>
            <a:r>
              <a:rPr lang="en-US" sz="1799" dirty="0">
                <a:solidFill>
                  <a:schemeClr val="dk1"/>
                </a:solidFill>
                <a:latin typeface="Arial"/>
              </a:rPr>
              <a:t>Land and snow albedo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Courier New"/>
              <a:buChar char="o"/>
            </a:pPr>
            <a:r>
              <a:rPr lang="en-US" sz="1799" dirty="0">
                <a:solidFill>
                  <a:schemeClr val="dk1"/>
                </a:solidFill>
                <a:latin typeface="Arial"/>
              </a:rPr>
              <a:t>Near-surface minimum diffusion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Courier New"/>
              <a:buChar char="o"/>
            </a:pPr>
            <a:r>
              <a:rPr lang="en-US" sz="1799" dirty="0">
                <a:solidFill>
                  <a:srgbClr val="2D4B9B"/>
                </a:solidFill>
                <a:latin typeface="Arial"/>
              </a:rPr>
              <a:t>Soil moisture</a:t>
            </a:r>
          </a:p>
          <a:p>
            <a:pPr marL="171309" indent="-171309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99" dirty="0">
                <a:solidFill>
                  <a:srgbClr val="C00000"/>
                </a:solidFill>
                <a:latin typeface="Arial"/>
              </a:rPr>
              <a:t>surface friction </a:t>
            </a:r>
            <a:r>
              <a:rPr lang="en-US" sz="2099" dirty="0">
                <a:solidFill>
                  <a:schemeClr val="dk1"/>
                </a:solidFill>
                <a:latin typeface="Arial"/>
              </a:rPr>
              <a:t>tuning has not yet worked satisfactorily in complex terrain and is thus currently </a:t>
            </a:r>
            <a:r>
              <a:rPr lang="en-US" sz="2099" dirty="0">
                <a:solidFill>
                  <a:srgbClr val="C00000"/>
                </a:solidFill>
                <a:latin typeface="Arial"/>
              </a:rPr>
              <a:t>not used</a:t>
            </a:r>
          </a:p>
          <a:p>
            <a:pPr marL="171309" indent="-171309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99" dirty="0">
                <a:solidFill>
                  <a:schemeClr val="dk1"/>
                </a:solidFill>
                <a:latin typeface="Arial"/>
              </a:rPr>
              <a:t>wind assimilation still restricted to stations below 100masl</a:t>
            </a:r>
          </a:p>
          <a:p>
            <a:pPr marL="171309" indent="-171309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99" dirty="0">
                <a:solidFill>
                  <a:schemeClr val="dk1"/>
                </a:solidFill>
                <a:latin typeface="Arial"/>
              </a:rPr>
              <a:t>e-suites for 6-week Summer and 2-week Winter periods</a:t>
            </a:r>
          </a:p>
          <a:p>
            <a:pPr>
              <a:spcBef>
                <a:spcPts val="751"/>
              </a:spcBef>
            </a:pPr>
            <a:endParaRPr lang="en-US" sz="2099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57" name="Footer Placeholder 1"/>
          <p:cNvSpPr/>
          <p:nvPr/>
        </p:nvSpPr>
        <p:spPr>
          <a:xfrm>
            <a:off x="5466324" y="4722102"/>
            <a:ext cx="2786260" cy="2735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063"/>
            <a:r>
              <a:rPr lang="nb-NO" sz="900">
                <a:solidFill>
                  <a:srgbClr val="000000"/>
                </a:solidFill>
                <a:latin typeface="Arial"/>
              </a:rPr>
              <a:t>COSMO GM 2026, Rome, Daniel Leuenberger et al.</a:t>
            </a:r>
            <a:endParaRPr lang="en-US" sz="9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2FE096D-8D58-46D7-B3FD-EAC7DC49F6B4}" type="slidenum">
              <a:rPr lang="de-DE">
                <a:solidFill>
                  <a:srgbClr val="000000"/>
                </a:solidFill>
              </a:rPr>
              <a:pPr/>
              <a:t>4</a:t>
            </a:fld>
            <a:endParaRPr lang="de-D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082157" y="470374"/>
            <a:ext cx="7431706" cy="629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999" b="1">
                <a:solidFill>
                  <a:schemeClr val="dk1"/>
                </a:solidFill>
                <a:latin typeface="Arial"/>
              </a:rPr>
              <a:t>Adaptive Parameter Tuning Results</a:t>
            </a:r>
            <a:endParaRPr lang="en-US" sz="2999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TextBox 7"/>
          <p:cNvSpPr/>
          <p:nvPr/>
        </p:nvSpPr>
        <p:spPr>
          <a:xfrm>
            <a:off x="2142030" y="1063112"/>
            <a:ext cx="2741994" cy="3690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063"/>
            <a:r>
              <a:rPr lang="en-US" sz="1799">
                <a:solidFill>
                  <a:srgbClr val="000000"/>
                </a:solidFill>
                <a:latin typeface="Arial"/>
              </a:rPr>
              <a:t>ICON-CH1-EPS</a:t>
            </a:r>
          </a:p>
        </p:txBody>
      </p:sp>
      <p:sp>
        <p:nvSpPr>
          <p:cNvPr id="69" name="TextBox 8"/>
          <p:cNvSpPr/>
          <p:nvPr/>
        </p:nvSpPr>
        <p:spPr>
          <a:xfrm>
            <a:off x="5603801" y="1062752"/>
            <a:ext cx="2741994" cy="3690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063"/>
            <a:r>
              <a:rPr lang="en-US" sz="1799">
                <a:solidFill>
                  <a:srgbClr val="000000"/>
                </a:solidFill>
                <a:latin typeface="Arial"/>
              </a:rPr>
              <a:t>ICON-CH2-EPS</a:t>
            </a:r>
          </a:p>
        </p:txBody>
      </p:sp>
      <p:sp>
        <p:nvSpPr>
          <p:cNvPr id="70" name="TextBox 9"/>
          <p:cNvSpPr/>
          <p:nvPr/>
        </p:nvSpPr>
        <p:spPr>
          <a:xfrm>
            <a:off x="389846" y="2737315"/>
            <a:ext cx="2741994" cy="3690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063"/>
            <a:r>
              <a:rPr lang="en-US" sz="1799" dirty="0">
                <a:solidFill>
                  <a:srgbClr val="000000"/>
                </a:solidFill>
                <a:latin typeface="Arial"/>
              </a:rPr>
              <a:t>Summer</a:t>
            </a:r>
          </a:p>
        </p:txBody>
      </p:sp>
      <p:sp>
        <p:nvSpPr>
          <p:cNvPr id="71" name="Footer Placeholder 1"/>
          <p:cNvSpPr/>
          <p:nvPr/>
        </p:nvSpPr>
        <p:spPr>
          <a:xfrm>
            <a:off x="5466324" y="4722102"/>
            <a:ext cx="2786260" cy="2735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063"/>
            <a:r>
              <a:rPr lang="nb-NO" sz="900">
                <a:solidFill>
                  <a:srgbClr val="000000"/>
                </a:solidFill>
                <a:latin typeface="Arial"/>
              </a:rPr>
              <a:t>COSMO GM 2026, Rome, Daniel Leuenberger et al.</a:t>
            </a:r>
            <a:endParaRPr lang="en-US" sz="90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2" name="Picture 1"/>
          <p:cNvPicPr/>
          <p:nvPr/>
        </p:nvPicPr>
        <p:blipFill>
          <a:blip r:embed="rId2"/>
          <a:stretch/>
        </p:blipFill>
        <p:spPr>
          <a:xfrm>
            <a:off x="2089486" y="1380894"/>
            <a:ext cx="1987667" cy="30777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Picture 4"/>
          <p:cNvPicPr/>
          <p:nvPr/>
        </p:nvPicPr>
        <p:blipFill>
          <a:blip r:embed="rId3"/>
          <a:stretch/>
        </p:blipFill>
        <p:spPr>
          <a:xfrm>
            <a:off x="5130547" y="1412924"/>
            <a:ext cx="2800656" cy="308856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DF4FD51-3B6A-4C2D-87A3-703741495BA0}" type="slidenum">
              <a:rPr lang="de-DE">
                <a:solidFill>
                  <a:srgbClr val="000000"/>
                </a:solidFill>
              </a:rPr>
              <a:pPr/>
              <a:t>5</a:t>
            </a:fld>
            <a:endParaRPr lang="de-D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082156" y="470374"/>
            <a:ext cx="7954339" cy="629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999" b="1" dirty="0">
                <a:solidFill>
                  <a:schemeClr val="dk1"/>
                </a:solidFill>
                <a:latin typeface="Arial"/>
              </a:rPr>
              <a:t>Conclusions on DA of 3D Radar reflectivity</a:t>
            </a:r>
            <a:endParaRPr lang="en-US" sz="2999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TextBox 7"/>
          <p:cNvSpPr/>
          <p:nvPr/>
        </p:nvSpPr>
        <p:spPr>
          <a:xfrm>
            <a:off x="683568" y="1108817"/>
            <a:ext cx="5688632" cy="33227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square" numCol="1" spcCol="0" anchor="t">
            <a:spAutoFit/>
          </a:bodyPr>
          <a:lstStyle/>
          <a:p>
            <a:pPr marL="285754" indent="-285754" defTabSz="457063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99" dirty="0">
                <a:solidFill>
                  <a:srgbClr val="2D4B9B"/>
                </a:solidFill>
                <a:latin typeface="Arial"/>
              </a:rPr>
              <a:t>small but consistent improvement </a:t>
            </a:r>
            <a:r>
              <a:rPr lang="en-US" sz="1799" dirty="0">
                <a:solidFill>
                  <a:srgbClr val="000000"/>
                </a:solidFill>
                <a:latin typeface="Arial"/>
              </a:rPr>
              <a:t>in many scores for total </a:t>
            </a:r>
            <a:r>
              <a:rPr lang="en-US" sz="1799" dirty="0">
                <a:solidFill>
                  <a:srgbClr val="2D4B9B"/>
                </a:solidFill>
                <a:latin typeface="Arial"/>
              </a:rPr>
              <a:t>precipitation</a:t>
            </a:r>
            <a:r>
              <a:rPr lang="en-US" sz="1799" dirty="0">
                <a:solidFill>
                  <a:srgbClr val="000000"/>
                </a:solidFill>
                <a:latin typeface="Arial"/>
              </a:rPr>
              <a:t> in </a:t>
            </a:r>
            <a:r>
              <a:rPr lang="en-US" sz="1799" dirty="0">
                <a:solidFill>
                  <a:srgbClr val="2D4B9B"/>
                </a:solidFill>
                <a:latin typeface="Arial"/>
              </a:rPr>
              <a:t>summer convective </a:t>
            </a:r>
            <a:r>
              <a:rPr lang="en-US" sz="1799" dirty="0">
                <a:solidFill>
                  <a:srgbClr val="000000"/>
                </a:solidFill>
                <a:latin typeface="Arial"/>
              </a:rPr>
              <a:t>period </a:t>
            </a:r>
          </a:p>
          <a:p>
            <a:pPr marL="285754" indent="-285754" defTabSz="457063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99" dirty="0">
                <a:solidFill>
                  <a:srgbClr val="000000"/>
                </a:solidFill>
                <a:latin typeface="Arial"/>
              </a:rPr>
              <a:t>reduction of excess light rain</a:t>
            </a:r>
          </a:p>
          <a:p>
            <a:pPr marL="285754" indent="-285754" defTabSz="457063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99" dirty="0">
                <a:solidFill>
                  <a:srgbClr val="000000"/>
                </a:solidFill>
                <a:latin typeface="Arial"/>
              </a:rPr>
              <a:t>improvement apparent for short lead times (</a:t>
            </a:r>
            <a:r>
              <a:rPr lang="en-US" sz="1799" dirty="0">
                <a:solidFill>
                  <a:srgbClr val="2D4B9B"/>
                </a:solidFill>
                <a:latin typeface="Arial"/>
              </a:rPr>
              <a:t>≤ +6 h</a:t>
            </a:r>
            <a:r>
              <a:rPr lang="en-US" sz="1799" dirty="0">
                <a:solidFill>
                  <a:srgbClr val="000000"/>
                </a:solidFill>
                <a:latin typeface="Arial"/>
              </a:rPr>
              <a:t>)</a:t>
            </a:r>
          </a:p>
          <a:p>
            <a:pPr marL="285754" marR="0" lvl="0" indent="-285754" algn="l" defTabSz="45706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minor impact in winter period</a:t>
            </a:r>
            <a:endParaRPr lang="en-US" sz="1799" dirty="0">
              <a:solidFill>
                <a:schemeClr val="bg1">
                  <a:lumMod val="50000"/>
                </a:schemeClr>
              </a:solidFill>
              <a:latin typeface="Arial"/>
            </a:endParaRPr>
          </a:p>
          <a:p>
            <a:pPr marL="285754" indent="-285754" defTabSz="457063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99" dirty="0">
                <a:solidFill>
                  <a:schemeClr val="bg1">
                    <a:lumMod val="50000"/>
                  </a:schemeClr>
                </a:solidFill>
                <a:latin typeface="Arial"/>
              </a:rPr>
              <a:t>no degradation in other parameters or scores</a:t>
            </a:r>
          </a:p>
          <a:p>
            <a:pPr marL="285754" indent="-285754" defTabSz="457063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99" dirty="0">
                <a:solidFill>
                  <a:srgbClr val="000000"/>
                </a:solidFill>
                <a:latin typeface="Arial"/>
              </a:rPr>
              <a:t>LHN still needed </a:t>
            </a:r>
          </a:p>
          <a:p>
            <a:pPr marL="285754" indent="-285754" defTabSz="457063"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99" dirty="0">
                <a:solidFill>
                  <a:srgbClr val="000000"/>
                </a:solidFill>
                <a:latin typeface="Arial"/>
              </a:rPr>
              <a:t>pre-processing of reflectivity observations with </a:t>
            </a:r>
            <a:r>
              <a:rPr lang="en-US" sz="1799" dirty="0">
                <a:solidFill>
                  <a:srgbClr val="2D4B9B"/>
                </a:solidFill>
                <a:latin typeface="Arial"/>
              </a:rPr>
              <a:t>quality flags from frequency maps </a:t>
            </a:r>
            <a:r>
              <a:rPr lang="en-US" sz="1799" dirty="0">
                <a:solidFill>
                  <a:srgbClr val="000000"/>
                </a:solidFill>
                <a:latin typeface="Arial"/>
              </a:rPr>
              <a:t>implemented in EMVORADO (in master) </a:t>
            </a:r>
            <a:r>
              <a:rPr lang="en-US" sz="1799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 </a:t>
            </a:r>
            <a:r>
              <a:rPr lang="en-US" sz="1799" dirty="0">
                <a:solidFill>
                  <a:srgbClr val="000000"/>
                </a:solidFill>
                <a:latin typeface="Arial"/>
              </a:rPr>
              <a:t>available to everyone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CEBF196-2FC6-439A-AECD-240145EA8714}" type="slidenum">
              <a:rPr lang="de-DE">
                <a:solidFill>
                  <a:srgbClr val="000000"/>
                </a:solidFill>
              </a:rPr>
              <a:pPr/>
              <a:t>6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62FC7E-34F6-42CA-8B24-122548C6172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72200" y="1266754"/>
            <a:ext cx="2736304" cy="2097084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1672996C-E742-44C5-887A-D357F39E3965}"/>
              </a:ext>
            </a:extLst>
          </p:cNvPr>
          <p:cNvSpPr/>
          <p:nvPr/>
        </p:nvSpPr>
        <p:spPr>
          <a:xfrm>
            <a:off x="7884368" y="1789628"/>
            <a:ext cx="936104" cy="66172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square" numCol="1" spcCol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800" b="1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3D radar DA</a:t>
            </a: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Bef>
                <a:spcPts val="600"/>
              </a:spcBef>
            </a:pPr>
            <a:r>
              <a:rPr lang="en-US" sz="800" b="1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opr</a:t>
            </a: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82D07FC-B937-43B8-B4AD-BF3761C8D5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52" t="11543" r="32675" b="29883"/>
          <a:stretch/>
        </p:blipFill>
        <p:spPr>
          <a:xfrm>
            <a:off x="6480372" y="3420000"/>
            <a:ext cx="1682796" cy="169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082157" y="470374"/>
            <a:ext cx="7777200" cy="629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CH" sz="2399" b="1">
                <a:solidFill>
                  <a:schemeClr val="dk1"/>
                </a:solidFill>
                <a:latin typeface="Arial"/>
              </a:rPr>
              <a:t>Plans for next year</a:t>
            </a:r>
            <a:endParaRPr lang="en-US" sz="2399">
              <a:solidFill>
                <a:schemeClr val="dk1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1082157" y="1100180"/>
            <a:ext cx="7431706" cy="3059271"/>
          </a:xfrm>
          <a:prstGeom prst="rect">
            <a:avLst/>
          </a:prstGeom>
          <a:noFill/>
          <a:ln w="0">
            <a:noFill/>
          </a:ln>
        </p:spPr>
        <p:txBody>
          <a:bodyPr lIns="91412" tIns="45706" rIns="91412" bIns="45706" anchor="t">
            <a:spAutoFit/>
          </a:bodyPr>
          <a:lstStyle/>
          <a:p>
            <a:pPr marL="171309" indent="-171309"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Radar Data Assimilation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en-US" sz="1400" dirty="0">
                <a:solidFill>
                  <a:schemeClr val="dk1"/>
                </a:solidFill>
                <a:latin typeface="Arial"/>
              </a:rPr>
              <a:t>Bring 3D radar reflectivity data assimilation to operations</a:t>
            </a:r>
          </a:p>
          <a:p>
            <a:pPr marL="171309" indent="-171309">
              <a:spcBef>
                <a:spcPts val="18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Continue APT tests with newest APT version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en-US" sz="1400" dirty="0">
                <a:solidFill>
                  <a:schemeClr val="dk1"/>
                </a:solidFill>
                <a:latin typeface="Arial"/>
              </a:rPr>
              <a:t>Add wind </a:t>
            </a:r>
            <a:r>
              <a:rPr lang="en-US" sz="1300" dirty="0">
                <a:solidFill>
                  <a:schemeClr val="dk1"/>
                </a:solidFill>
                <a:latin typeface="Arial"/>
              </a:rPr>
              <a:t>(not yet included) 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00" dirty="0">
                <a:solidFill>
                  <a:schemeClr val="dk1"/>
                </a:solidFill>
                <a:latin typeface="Arial"/>
              </a:rPr>
              <a:t>Revisit setup for ICON-CH2-EPS </a:t>
            </a:r>
          </a:p>
          <a:p>
            <a:pPr marL="171309" indent="-171309">
              <a:spcBef>
                <a:spcPts val="18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Prepare for the reanalysis of the </a:t>
            </a:r>
            <a:r>
              <a:rPr lang="en-US" sz="1600" dirty="0" err="1">
                <a:solidFill>
                  <a:schemeClr val="dk1"/>
                </a:solidFill>
                <a:latin typeface="Arial"/>
              </a:rPr>
              <a:t>TEAMx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 EOP’s (GREAT)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00" dirty="0">
                <a:solidFill>
                  <a:schemeClr val="dk1"/>
                </a:solidFill>
                <a:latin typeface="Arial"/>
              </a:rPr>
              <a:t>Port KENDA-CH1 to a new (elastic) platform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00" dirty="0">
                <a:solidFill>
                  <a:schemeClr val="dk1"/>
                </a:solidFill>
                <a:latin typeface="Arial"/>
              </a:rPr>
              <a:t>Do KENDA-CH1 experiments with additional datasets</a:t>
            </a:r>
          </a:p>
          <a:p>
            <a:pPr marL="171309" indent="-171309">
              <a:spcBef>
                <a:spcPts val="18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Train ML models with observations</a:t>
            </a:r>
          </a:p>
          <a:p>
            <a:pPr marL="514286" lvl="1" indent="-171309" defTabSz="685594">
              <a:lnSpc>
                <a:spcPct val="90000"/>
              </a:lnSpc>
              <a:spcBef>
                <a:spcPts val="374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00" dirty="0">
                <a:solidFill>
                  <a:schemeClr val="dk1"/>
                </a:solidFill>
                <a:latin typeface="Arial"/>
              </a:rPr>
              <a:t>Upgrade REA-L-CH1 (2005-2024) to version 2 (details to be defined)</a:t>
            </a:r>
          </a:p>
        </p:txBody>
      </p:sp>
      <p:sp>
        <p:nvSpPr>
          <p:cNvPr id="100" name="Footer Placeholder 1"/>
          <p:cNvSpPr/>
          <p:nvPr/>
        </p:nvSpPr>
        <p:spPr>
          <a:xfrm>
            <a:off x="5466324" y="4722102"/>
            <a:ext cx="2786260" cy="2735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063"/>
            <a:r>
              <a:rPr lang="nb-NO" sz="900">
                <a:solidFill>
                  <a:srgbClr val="000000"/>
                </a:solidFill>
                <a:latin typeface="Arial"/>
              </a:rPr>
              <a:t>COSMO GM 2026, Rome, Daniel Leuenberger et al.</a:t>
            </a:r>
            <a:endParaRPr lang="en-US" sz="90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3" descr="C:\Users\bato\Documents\aeronautica\Corso_professionale\4)faseAM\tesina\tesi_latex\imma\meteo1.jpg"/>
          <p:cNvPicPr/>
          <p:nvPr/>
        </p:nvPicPr>
        <p:blipFill>
          <a:blip r:embed="rId3"/>
          <a:stretch/>
        </p:blipFill>
        <p:spPr>
          <a:xfrm>
            <a:off x="7901820" y="25650"/>
            <a:ext cx="1242000" cy="12255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" name="Immagine 4"/>
          <p:cNvPicPr/>
          <p:nvPr/>
        </p:nvPicPr>
        <p:blipFill>
          <a:blip r:embed="rId4"/>
          <a:stretch/>
        </p:blipFill>
        <p:spPr>
          <a:xfrm>
            <a:off x="7560" y="4577850"/>
            <a:ext cx="2466990" cy="561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" name="Immagine 5"/>
          <p:cNvPicPr/>
          <p:nvPr/>
        </p:nvPicPr>
        <p:blipFill>
          <a:blip r:embed="rId5"/>
          <a:stretch/>
        </p:blipFill>
        <p:spPr>
          <a:xfrm>
            <a:off x="8559270" y="4396140"/>
            <a:ext cx="584550" cy="74331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 Box 2"/>
          <p:cNvSpPr/>
          <p:nvPr/>
        </p:nvSpPr>
        <p:spPr>
          <a:xfrm>
            <a:off x="1241190" y="114750"/>
            <a:ext cx="6017490" cy="991489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algn="ctr" defTabSz="685800"/>
            <a:r>
              <a:rPr lang="en-US" sz="3000" b="1">
                <a:solidFill>
                  <a:srgbClr val="000000"/>
                </a:solidFill>
                <a:latin typeface="Calibri"/>
              </a:rPr>
              <a:t>ICON-IT ITAF operational setup</a:t>
            </a:r>
            <a:endParaRPr lang="en-US" sz="3000">
              <a:solidFill>
                <a:srgbClr val="000000"/>
              </a:solidFill>
              <a:latin typeface="Arial"/>
            </a:endParaRPr>
          </a:p>
          <a:p>
            <a:pPr algn="ctr" defTabSz="685800"/>
            <a:endParaRPr lang="en-US" sz="300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Immagine 16"/>
          <p:cNvPicPr/>
          <p:nvPr/>
        </p:nvPicPr>
        <p:blipFill>
          <a:blip r:embed="rId6"/>
          <a:stretch/>
        </p:blipFill>
        <p:spPr>
          <a:xfrm>
            <a:off x="7020" y="4860"/>
            <a:ext cx="931230" cy="12393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CasellaDiTesto 17"/>
          <p:cNvSpPr/>
          <p:nvPr/>
        </p:nvSpPr>
        <p:spPr>
          <a:xfrm>
            <a:off x="3057597" y="4720140"/>
            <a:ext cx="3977947" cy="2759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algn="ctr" defTabSz="685800"/>
            <a:r>
              <a:rPr lang="it-IT" sz="1350" b="1">
                <a:solidFill>
                  <a:srgbClr val="000000"/>
                </a:solidFill>
                <a:latin typeface="Calibri"/>
              </a:rPr>
              <a:t>COSMO GM 2026,  14-18 September 2026 Rome, Italy</a:t>
            </a:r>
            <a:endParaRPr lang="en-US" sz="135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Text Box 9"/>
          <p:cNvSpPr/>
          <p:nvPr/>
        </p:nvSpPr>
        <p:spPr>
          <a:xfrm>
            <a:off x="2807730" y="2795850"/>
            <a:ext cx="3410100" cy="4171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 defTabSz="685800">
              <a:tabLst>
                <a:tab pos="0" algn="l"/>
                <a:tab pos="335880" algn="l"/>
                <a:tab pos="672570" algn="l"/>
                <a:tab pos="1009530" algn="l"/>
                <a:tab pos="1346490" algn="l"/>
                <a:tab pos="1683450" algn="l"/>
                <a:tab pos="2020410" algn="l"/>
                <a:tab pos="2357370" algn="l"/>
                <a:tab pos="2694330" algn="l"/>
                <a:tab pos="3031290" algn="l"/>
                <a:tab pos="3368250" algn="l"/>
                <a:tab pos="3705210" algn="l"/>
                <a:tab pos="4042170" algn="l"/>
                <a:tab pos="4379130" algn="l"/>
                <a:tab pos="4716090" algn="l"/>
                <a:tab pos="5053050" algn="l"/>
                <a:tab pos="5390010" algn="l"/>
                <a:tab pos="5726970" algn="l"/>
                <a:tab pos="6063930" algn="l"/>
                <a:tab pos="6400890" algn="l"/>
                <a:tab pos="6737850" algn="l"/>
              </a:tabLst>
            </a:pPr>
            <a:r>
              <a:rPr lang="it-IT" sz="1050" b="1">
                <a:solidFill>
                  <a:srgbClr val="CC0000"/>
                </a:solidFill>
                <a:latin typeface="Arial"/>
                <a:ea typeface="Source Han Sans CN Regular"/>
              </a:rPr>
              <a:t>Ensemble Data Assimilation:</a:t>
            </a:r>
            <a:endParaRPr lang="en-US" sz="105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Rettangolo 37"/>
          <p:cNvSpPr/>
          <p:nvPr/>
        </p:nvSpPr>
        <p:spPr>
          <a:xfrm>
            <a:off x="2807730" y="2758590"/>
            <a:ext cx="3431700" cy="1500660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 defTabSz="685800"/>
            <a:endParaRPr lang="it-IT" sz="135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75" name="Gruppo 60"/>
          <p:cNvGrpSpPr/>
          <p:nvPr/>
        </p:nvGrpSpPr>
        <p:grpSpPr>
          <a:xfrm>
            <a:off x="1719900" y="1760940"/>
            <a:ext cx="3720600" cy="528390"/>
            <a:chOff x="2293200" y="2347920"/>
            <a:chExt cx="4960800" cy="704520"/>
          </a:xfrm>
        </p:grpSpPr>
        <p:sp>
          <p:nvSpPr>
            <p:cNvPr id="76" name="Rettangolo 49"/>
            <p:cNvSpPr/>
            <p:nvPr/>
          </p:nvSpPr>
          <p:spPr>
            <a:xfrm>
              <a:off x="2293200" y="2347920"/>
              <a:ext cx="4960800" cy="704520"/>
            </a:xfrm>
            <a:prstGeom prst="rect">
              <a:avLst/>
            </a:prstGeom>
            <a:noFill/>
            <a:ln w="12700">
              <a:solidFill>
                <a:srgbClr val="00B050"/>
              </a:solidFill>
              <a:prstDash val="dash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algn="ctr" defTabSz="685800"/>
              <a:endParaRPr lang="it-IT" sz="315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77" name="Picture 2" descr="http://www.irishjobs.ie/Logos/ECMWF-5713.gif"/>
            <p:cNvPicPr/>
            <p:nvPr/>
          </p:nvPicPr>
          <p:blipFill>
            <a:blip r:embed="rId7"/>
            <a:stretch/>
          </p:blipFill>
          <p:spPr>
            <a:xfrm>
              <a:off x="2383920" y="2383200"/>
              <a:ext cx="2427840" cy="669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8" name="CasellaDiTesto 40"/>
            <p:cNvSpPr/>
            <p:nvPr/>
          </p:nvSpPr>
          <p:spPr>
            <a:xfrm>
              <a:off x="4821840" y="2421720"/>
              <a:ext cx="2343240" cy="521767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anchor="t">
              <a:spAutoFit/>
            </a:bodyPr>
            <a:lstStyle/>
            <a:p>
              <a:pPr defTabSz="685800"/>
              <a:r>
                <a:rPr lang="it-IT" sz="1050">
                  <a:solidFill>
                    <a:srgbClr val="002060"/>
                  </a:solidFill>
                  <a:latin typeface="Calibri"/>
                </a:rPr>
                <a:t>Boundary Conditions</a:t>
              </a:r>
              <a:endParaRPr lang="en-US" sz="1050">
                <a:solidFill>
                  <a:srgbClr val="000000"/>
                </a:solidFill>
                <a:latin typeface="Arial"/>
              </a:endParaRPr>
            </a:p>
            <a:p>
              <a:pPr defTabSz="685800"/>
              <a:r>
                <a:rPr lang="it-IT" sz="750">
                  <a:solidFill>
                    <a:srgbClr val="002060"/>
                  </a:solidFill>
                  <a:latin typeface="Calibri"/>
                </a:rPr>
                <a:t>(CTRL, ENS)</a:t>
              </a:r>
              <a:r>
                <a:rPr lang="it-IT" sz="1050">
                  <a:solidFill>
                    <a:srgbClr val="002060"/>
                  </a:solidFill>
                  <a:latin typeface="Calibri"/>
                </a:rPr>
                <a:t> </a:t>
              </a:r>
              <a:endParaRPr lang="en-US" sz="105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79" name="Immagine 56"/>
          <p:cNvPicPr/>
          <p:nvPr/>
        </p:nvPicPr>
        <p:blipFill>
          <a:blip r:embed="rId8"/>
          <a:srcRect t="6421" b="6421"/>
          <a:stretch/>
        </p:blipFill>
        <p:spPr>
          <a:xfrm>
            <a:off x="2982690" y="3110400"/>
            <a:ext cx="1609200" cy="103761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Text Box 16"/>
          <p:cNvSpPr/>
          <p:nvPr/>
        </p:nvSpPr>
        <p:spPr>
          <a:xfrm>
            <a:off x="4887270" y="3207330"/>
            <a:ext cx="1095930" cy="809549"/>
          </a:xfrm>
          <a:prstGeom prst="rect">
            <a:avLst/>
          </a:prstGeom>
          <a:solidFill>
            <a:srgbClr val="99CC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 anchor="t">
            <a:spAutoFit/>
          </a:bodyPr>
          <a:lstStyle/>
          <a:p>
            <a:pPr defTabSz="685800">
              <a:tabLst>
                <a:tab pos="0" algn="l"/>
                <a:tab pos="335880" algn="l"/>
                <a:tab pos="672570" algn="l"/>
                <a:tab pos="1009530" algn="l"/>
                <a:tab pos="1346490" algn="l"/>
                <a:tab pos="1683450" algn="l"/>
                <a:tab pos="2020410" algn="l"/>
                <a:tab pos="2357370" algn="l"/>
                <a:tab pos="2694330" algn="l"/>
                <a:tab pos="3031290" algn="l"/>
                <a:tab pos="3368250" algn="l"/>
                <a:tab pos="3705210" algn="l"/>
                <a:tab pos="4042170" algn="l"/>
                <a:tab pos="4379130" algn="l"/>
                <a:tab pos="4716090" algn="l"/>
                <a:tab pos="5053050" algn="l"/>
                <a:tab pos="5390010" algn="l"/>
                <a:tab pos="5726970" algn="l"/>
                <a:tab pos="6063930" algn="l"/>
                <a:tab pos="6400890" algn="l"/>
                <a:tab pos="6737850" algn="l"/>
              </a:tabLst>
            </a:pPr>
            <a:r>
              <a:rPr lang="it-IT" sz="1200" b="1">
                <a:solidFill>
                  <a:srgbClr val="FFFFFF"/>
                </a:solidFill>
                <a:latin typeface="Calibri"/>
                <a:ea typeface="Source Han Sans CN Regular"/>
              </a:rPr>
              <a:t>1h cycle</a:t>
            </a:r>
            <a:endParaRPr lang="en-US" sz="1200">
              <a:solidFill>
                <a:srgbClr val="000000"/>
              </a:solidFill>
              <a:latin typeface="Arial"/>
            </a:endParaRPr>
          </a:p>
          <a:p>
            <a:pPr defTabSz="685800">
              <a:tabLst>
                <a:tab pos="0" algn="l"/>
                <a:tab pos="335880" algn="l"/>
                <a:tab pos="672570" algn="l"/>
                <a:tab pos="1009530" algn="l"/>
                <a:tab pos="1346490" algn="l"/>
                <a:tab pos="1683450" algn="l"/>
                <a:tab pos="2020410" algn="l"/>
                <a:tab pos="2357370" algn="l"/>
                <a:tab pos="2694330" algn="l"/>
                <a:tab pos="3031290" algn="l"/>
                <a:tab pos="3368250" algn="l"/>
                <a:tab pos="3705210" algn="l"/>
                <a:tab pos="4042170" algn="l"/>
                <a:tab pos="4379130" algn="l"/>
                <a:tab pos="4716090" algn="l"/>
                <a:tab pos="5053050" algn="l"/>
                <a:tab pos="5390010" algn="l"/>
                <a:tab pos="5726970" algn="l"/>
                <a:tab pos="6063930" algn="l"/>
                <a:tab pos="6400890" algn="l"/>
                <a:tab pos="6737850" algn="l"/>
              </a:tabLst>
            </a:pPr>
            <a:r>
              <a:rPr lang="it-IT" sz="1200" b="1">
                <a:solidFill>
                  <a:srgbClr val="FFFFFF"/>
                </a:solidFill>
                <a:latin typeface="Calibri"/>
                <a:ea typeface="Source Han Sans CN Regular"/>
              </a:rPr>
              <a:t>2.2 km</a:t>
            </a:r>
            <a:endParaRPr lang="en-US" sz="1200">
              <a:solidFill>
                <a:srgbClr val="000000"/>
              </a:solidFill>
              <a:latin typeface="Arial"/>
            </a:endParaRPr>
          </a:p>
          <a:p>
            <a:pPr defTabSz="685800">
              <a:tabLst>
                <a:tab pos="0" algn="l"/>
                <a:tab pos="335880" algn="l"/>
                <a:tab pos="672570" algn="l"/>
                <a:tab pos="1009530" algn="l"/>
                <a:tab pos="1346490" algn="l"/>
                <a:tab pos="1683450" algn="l"/>
                <a:tab pos="2020410" algn="l"/>
                <a:tab pos="2357370" algn="l"/>
                <a:tab pos="2694330" algn="l"/>
                <a:tab pos="3031290" algn="l"/>
                <a:tab pos="3368250" algn="l"/>
                <a:tab pos="3705210" algn="l"/>
                <a:tab pos="4042170" algn="l"/>
                <a:tab pos="4379130" algn="l"/>
                <a:tab pos="4716090" algn="l"/>
                <a:tab pos="5053050" algn="l"/>
                <a:tab pos="5390010" algn="l"/>
                <a:tab pos="5726970" algn="l"/>
                <a:tab pos="6063930" algn="l"/>
                <a:tab pos="6400890" algn="l"/>
                <a:tab pos="6737850" algn="l"/>
              </a:tabLst>
            </a:pPr>
            <a:r>
              <a:rPr lang="it-IT" sz="1200" b="1">
                <a:solidFill>
                  <a:srgbClr val="FFFFFF"/>
                </a:solidFill>
                <a:latin typeface="Calibri"/>
                <a:ea typeface="Source Han Sans CN Regular"/>
              </a:rPr>
              <a:t>65 v.l.</a:t>
            </a:r>
            <a:endParaRPr lang="en-US" sz="1200">
              <a:solidFill>
                <a:srgbClr val="000000"/>
              </a:solidFill>
              <a:latin typeface="Arial"/>
            </a:endParaRPr>
          </a:p>
          <a:p>
            <a:pPr defTabSz="685800">
              <a:tabLst>
                <a:tab pos="0" algn="l"/>
                <a:tab pos="335880" algn="l"/>
                <a:tab pos="672570" algn="l"/>
                <a:tab pos="1009530" algn="l"/>
                <a:tab pos="1346490" algn="l"/>
                <a:tab pos="1683450" algn="l"/>
                <a:tab pos="2020410" algn="l"/>
                <a:tab pos="2357370" algn="l"/>
                <a:tab pos="2694330" algn="l"/>
                <a:tab pos="3031290" algn="l"/>
                <a:tab pos="3368250" algn="l"/>
                <a:tab pos="3705210" algn="l"/>
                <a:tab pos="4042170" algn="l"/>
                <a:tab pos="4379130" algn="l"/>
                <a:tab pos="4716090" algn="l"/>
                <a:tab pos="5053050" algn="l"/>
                <a:tab pos="5390010" algn="l"/>
                <a:tab pos="5726970" algn="l"/>
                <a:tab pos="6063930" algn="l"/>
                <a:tab pos="6400890" algn="l"/>
                <a:tab pos="6737850" algn="l"/>
              </a:tabLst>
            </a:pPr>
            <a:r>
              <a:rPr lang="it-IT" sz="1200" b="1">
                <a:solidFill>
                  <a:srgbClr val="FFFFFF"/>
                </a:solidFill>
                <a:latin typeface="Calibri"/>
                <a:ea typeface="Source Han Sans CN Regular"/>
              </a:rPr>
              <a:t>40+1 members</a:t>
            </a:r>
            <a:endParaRPr lang="en-US" sz="12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asellaDiTesto 51"/>
          <p:cNvSpPr/>
          <p:nvPr/>
        </p:nvSpPr>
        <p:spPr>
          <a:xfrm>
            <a:off x="2835000" y="3407670"/>
            <a:ext cx="1904580" cy="5298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algn="ctr" defTabSz="685800"/>
            <a:r>
              <a:rPr lang="it-IT" sz="1200" b="1">
                <a:solidFill>
                  <a:srgbClr val="00007D"/>
                </a:solidFill>
                <a:latin typeface="Calibri"/>
              </a:rPr>
              <a:t>1h</a:t>
            </a:r>
            <a:endParaRPr lang="en-US" sz="1200">
              <a:solidFill>
                <a:srgbClr val="000000"/>
              </a:solidFill>
              <a:latin typeface="Arial"/>
            </a:endParaRPr>
          </a:p>
          <a:p>
            <a:pPr algn="ctr" defTabSz="685800"/>
            <a:r>
              <a:rPr lang="it-IT" sz="1200" b="1">
                <a:solidFill>
                  <a:srgbClr val="00007D"/>
                </a:solidFill>
                <a:latin typeface="Calibri"/>
              </a:rPr>
              <a:t>LETKF</a:t>
            </a:r>
            <a:endParaRPr lang="en-US" sz="1200">
              <a:solidFill>
                <a:srgbClr val="000000"/>
              </a:solidFill>
              <a:latin typeface="Arial"/>
            </a:endParaRPr>
          </a:p>
          <a:p>
            <a:pPr algn="ctr" defTabSz="685800"/>
            <a:endParaRPr lang="en-US" sz="6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 Box 39"/>
          <p:cNvSpPr/>
          <p:nvPr/>
        </p:nvSpPr>
        <p:spPr>
          <a:xfrm>
            <a:off x="1719900" y="959310"/>
            <a:ext cx="3723030" cy="809549"/>
          </a:xfrm>
          <a:prstGeom prst="rect">
            <a:avLst/>
          </a:prstGeom>
          <a:noFill/>
          <a:ln w="9360" cap="sq">
            <a:solidFill>
              <a:srgbClr val="CC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5100" rIns="67500" bIns="35100" anchor="t">
            <a:spAutoFit/>
          </a:bodyPr>
          <a:lstStyle/>
          <a:p>
            <a:pPr defTabSz="685800">
              <a:tabLst>
                <a:tab pos="542970" algn="l"/>
                <a:tab pos="1085940" algn="l"/>
                <a:tab pos="1628910" algn="l"/>
                <a:tab pos="2171610" algn="l"/>
                <a:tab pos="2714580" algn="l"/>
                <a:tab pos="3257550" algn="l"/>
                <a:tab pos="3800520" algn="l"/>
                <a:tab pos="4343490" algn="l"/>
              </a:tabLst>
            </a:pPr>
            <a:endParaRPr lang="en-US" sz="600">
              <a:solidFill>
                <a:srgbClr val="000000"/>
              </a:solidFill>
              <a:latin typeface="Arial"/>
            </a:endParaRPr>
          </a:p>
          <a:p>
            <a:pPr defTabSz="685800">
              <a:tabLst>
                <a:tab pos="542970" algn="l"/>
                <a:tab pos="1085940" algn="l"/>
                <a:tab pos="1628910" algn="l"/>
                <a:tab pos="2171610" algn="l"/>
                <a:tab pos="2714580" algn="l"/>
                <a:tab pos="3257550" algn="l"/>
                <a:tab pos="3800520" algn="l"/>
                <a:tab pos="4343490" algn="l"/>
              </a:tabLst>
            </a:pPr>
            <a:endParaRPr lang="en-US" sz="600">
              <a:solidFill>
                <a:srgbClr val="000000"/>
              </a:solidFill>
              <a:latin typeface="Arial"/>
            </a:endParaRPr>
          </a:p>
          <a:p>
            <a:pPr defTabSz="685800">
              <a:tabLst>
                <a:tab pos="542970" algn="l"/>
                <a:tab pos="1085940" algn="l"/>
                <a:tab pos="1628910" algn="l"/>
                <a:tab pos="2171610" algn="l"/>
                <a:tab pos="2714580" algn="l"/>
                <a:tab pos="3257550" algn="l"/>
                <a:tab pos="3800520" algn="l"/>
                <a:tab pos="4343490" algn="l"/>
              </a:tabLst>
            </a:pPr>
            <a:r>
              <a:rPr lang="it-IT" sz="900">
                <a:solidFill>
                  <a:srgbClr val="000000"/>
                </a:solidFill>
                <a:latin typeface="Arial"/>
                <a:ea typeface="Source Han Sans CN Regular"/>
              </a:rPr>
              <a:t>RAOB, PILOT, SYNOP, SHIP, BUOY, Wind Profilers, </a:t>
            </a:r>
            <a:r>
              <a:rPr lang="it-IT" sz="900" b="1">
                <a:solidFill>
                  <a:srgbClr val="000000"/>
                </a:solidFill>
                <a:latin typeface="Arial"/>
                <a:ea typeface="Source Han Sans CN Regular"/>
              </a:rPr>
              <a:t>Radars</a:t>
            </a:r>
            <a:r>
              <a:rPr lang="it-IT" sz="900">
                <a:solidFill>
                  <a:srgbClr val="000000"/>
                </a:solidFill>
                <a:latin typeface="Arial"/>
                <a:ea typeface="Source Han Sans CN Regular"/>
              </a:rPr>
              <a:t>, AMDAR-AIREP, Mode-S, Meteosat AMV</a:t>
            </a:r>
            <a:r>
              <a:rPr lang="it-IT" sz="900" b="1">
                <a:solidFill>
                  <a:srgbClr val="000000"/>
                </a:solidFill>
                <a:latin typeface="Arial"/>
                <a:ea typeface="Source Han Sans CN Regular"/>
              </a:rPr>
              <a:t>, non-conventional sfc obs</a:t>
            </a:r>
            <a:r>
              <a:rPr lang="it-IT" sz="900">
                <a:solidFill>
                  <a:srgbClr val="000000"/>
                </a:solidFill>
                <a:latin typeface="Arial"/>
                <a:ea typeface="Source Han Sans CN Regular"/>
              </a:rPr>
              <a:t>, Metop scatt. winds, NOAA/Metop </a:t>
            </a:r>
            <a:r>
              <a:rPr lang="en-GB" sz="900">
                <a:solidFill>
                  <a:srgbClr val="000000"/>
                </a:solidFill>
                <a:latin typeface="Arial"/>
                <a:ea typeface="Source Han Sans CN Regular"/>
              </a:rPr>
              <a:t>AMSUA/MHS and NPP ATMS</a:t>
            </a:r>
            <a:r>
              <a:rPr lang="it-IT" sz="900">
                <a:solidFill>
                  <a:srgbClr val="000000"/>
                </a:solidFill>
                <a:latin typeface="Arial"/>
                <a:ea typeface="Source Han Sans CN Regular"/>
              </a:rPr>
              <a:t> radiances. </a:t>
            </a:r>
            <a:endParaRPr lang="en-US" sz="90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3" name="Connettore 2 35"/>
          <p:cNvCxnSpPr/>
          <p:nvPr/>
        </p:nvCxnSpPr>
        <p:spPr>
          <a:xfrm>
            <a:off x="4591620" y="2361150"/>
            <a:ext cx="3780" cy="342630"/>
          </a:xfrm>
          <a:prstGeom prst="straightConnector1">
            <a:avLst/>
          </a:prstGeom>
          <a:ln w="38100">
            <a:solidFill>
              <a:srgbClr val="002060"/>
            </a:solidFill>
            <a:tailEnd type="triangle" w="med" len="med"/>
          </a:ln>
        </p:spPr>
      </p:cxnSp>
      <p:sp>
        <p:nvSpPr>
          <p:cNvPr id="84" name="CasellaDiTesto 36"/>
          <p:cNvSpPr/>
          <p:nvPr/>
        </p:nvSpPr>
        <p:spPr>
          <a:xfrm>
            <a:off x="1719900" y="959310"/>
            <a:ext cx="1476090" cy="2528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defTabSz="685800"/>
            <a:r>
              <a:rPr lang="it-IT" sz="1200" b="1">
                <a:solidFill>
                  <a:srgbClr val="002060"/>
                </a:solidFill>
                <a:latin typeface="Calibri"/>
              </a:rPr>
              <a:t>Observations</a:t>
            </a:r>
            <a:endParaRPr lang="en-US" sz="12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Text Box 2"/>
          <p:cNvSpPr/>
          <p:nvPr/>
        </p:nvSpPr>
        <p:spPr>
          <a:xfrm>
            <a:off x="5569020" y="1366471"/>
            <a:ext cx="2560410" cy="117615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algn="ctr" defTabSz="685800"/>
            <a:r>
              <a:rPr lang="en-US" sz="2100">
                <a:solidFill>
                  <a:srgbClr val="000000"/>
                </a:solidFill>
                <a:latin typeface="Calibri"/>
              </a:rPr>
              <a:t>Latent Heat Nudging </a:t>
            </a:r>
            <a:endParaRPr lang="en-US" sz="2100">
              <a:solidFill>
                <a:srgbClr val="000000"/>
              </a:solidFill>
              <a:latin typeface="Arial"/>
            </a:endParaRPr>
          </a:p>
          <a:p>
            <a:pPr algn="ctr" defTabSz="685800"/>
            <a:r>
              <a:rPr lang="en-US" sz="2100">
                <a:solidFill>
                  <a:srgbClr val="000000"/>
                </a:solidFill>
                <a:latin typeface="Calibri"/>
              </a:rPr>
              <a:t>implemented last july</a:t>
            </a:r>
            <a:endParaRPr lang="en-US" sz="2100">
              <a:solidFill>
                <a:srgbClr val="000000"/>
              </a:solidFill>
              <a:latin typeface="Arial"/>
            </a:endParaRPr>
          </a:p>
          <a:p>
            <a:pPr algn="ctr" defTabSz="685800"/>
            <a:endParaRPr lang="en-US" sz="300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magine 19"/>
          <p:cNvPicPr/>
          <p:nvPr/>
        </p:nvPicPr>
        <p:blipFill rotWithShape="1">
          <a:blip r:embed="rId3"/>
          <a:srcRect l="-6" r="60328"/>
          <a:stretch/>
        </p:blipFill>
        <p:spPr>
          <a:xfrm>
            <a:off x="433890" y="1160460"/>
            <a:ext cx="3348000" cy="31409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7" name="Picture 3" descr="C:\Users\bato\Documents\aeronautica\Corso_professionale\4)faseAM\tesina\tesi_latex\imma\meteo1.jpg"/>
          <p:cNvPicPr/>
          <p:nvPr/>
        </p:nvPicPr>
        <p:blipFill>
          <a:blip r:embed="rId4"/>
          <a:stretch/>
        </p:blipFill>
        <p:spPr>
          <a:xfrm>
            <a:off x="7776540" y="30240"/>
            <a:ext cx="1242000" cy="12255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8" name="Immagine 4"/>
          <p:cNvPicPr/>
          <p:nvPr/>
        </p:nvPicPr>
        <p:blipFill>
          <a:blip r:embed="rId5"/>
          <a:stretch/>
        </p:blipFill>
        <p:spPr>
          <a:xfrm>
            <a:off x="7560" y="4577850"/>
            <a:ext cx="2466990" cy="561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Immagine 5"/>
          <p:cNvPicPr/>
          <p:nvPr/>
        </p:nvPicPr>
        <p:blipFill>
          <a:blip r:embed="rId6"/>
          <a:stretch/>
        </p:blipFill>
        <p:spPr>
          <a:xfrm>
            <a:off x="8559270" y="4396140"/>
            <a:ext cx="584550" cy="7433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0" name="Immagine 16"/>
          <p:cNvPicPr/>
          <p:nvPr/>
        </p:nvPicPr>
        <p:blipFill>
          <a:blip r:embed="rId7"/>
          <a:stretch/>
        </p:blipFill>
        <p:spPr>
          <a:xfrm>
            <a:off x="7020" y="4860"/>
            <a:ext cx="931230" cy="12393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CasellaDiTesto 17"/>
          <p:cNvSpPr/>
          <p:nvPr/>
        </p:nvSpPr>
        <p:spPr>
          <a:xfrm>
            <a:off x="3057597" y="4720140"/>
            <a:ext cx="3977947" cy="2759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algn="ctr" defTabSz="685800"/>
            <a:r>
              <a:rPr lang="it-IT" sz="1350" b="1">
                <a:solidFill>
                  <a:srgbClr val="000000"/>
                </a:solidFill>
                <a:latin typeface="Calibri"/>
              </a:rPr>
              <a:t>COSMO GM 2026,  14-18 September 2026 Rome, Italy</a:t>
            </a:r>
            <a:endParaRPr lang="en-US" sz="135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 Box 2"/>
          <p:cNvSpPr/>
          <p:nvPr/>
        </p:nvSpPr>
        <p:spPr>
          <a:xfrm>
            <a:off x="1127790" y="220050"/>
            <a:ext cx="6695460" cy="529824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algn="ctr" defTabSz="685800"/>
            <a:r>
              <a:rPr lang="en-US" sz="3000" b="1">
                <a:solidFill>
                  <a:srgbClr val="00153E"/>
                </a:solidFill>
                <a:latin typeface="Calibri"/>
                <a:ea typeface="Noto Serif CJK SC"/>
              </a:rPr>
              <a:t>Problem: Artificial low clouds generation</a:t>
            </a:r>
            <a:endParaRPr lang="en-US" sz="300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Immagine 7">
            <a:extLst>
              <a:ext uri="{FF2B5EF4-FFF2-40B4-BE49-F238E27FC236}">
                <a16:creationId xmlns:a16="http://schemas.microsoft.com/office/drawing/2014/main" id="{5699DAC8-AC6E-4FF3-9F26-1B4A46370FC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9114" r="17324" b="10427"/>
          <a:stretch/>
        </p:blipFill>
        <p:spPr>
          <a:xfrm>
            <a:off x="4194454" y="1097905"/>
            <a:ext cx="4176464" cy="2947689"/>
          </a:xfrm>
          <a:prstGeom prst="rect">
            <a:avLst/>
          </a:prstGeom>
        </p:spPr>
      </p:pic>
      <p:sp>
        <p:nvSpPr>
          <p:cNvPr id="10" name="Rettangolo 2">
            <a:extLst>
              <a:ext uri="{FF2B5EF4-FFF2-40B4-BE49-F238E27FC236}">
                <a16:creationId xmlns:a16="http://schemas.microsoft.com/office/drawing/2014/main" id="{CD1CECB6-3A68-4D2C-83EF-C681A45A8D5E}"/>
              </a:ext>
            </a:extLst>
          </p:cNvPr>
          <p:cNvSpPr/>
          <p:nvPr/>
        </p:nvSpPr>
        <p:spPr>
          <a:xfrm>
            <a:off x="4194454" y="1217374"/>
            <a:ext cx="3818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large temperature spread at lowest model level:</a:t>
            </a:r>
          </a:p>
          <a:p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up to 3 K in area where low cloud appears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1" name="Rettangolo 2">
            <a:extLst>
              <a:ext uri="{FF2B5EF4-FFF2-40B4-BE49-F238E27FC236}">
                <a16:creationId xmlns:a16="http://schemas.microsoft.com/office/drawing/2014/main" id="{564120A7-BAAF-4DE0-9F63-8B53A583098B}"/>
              </a:ext>
            </a:extLst>
          </p:cNvPr>
          <p:cNvSpPr/>
          <p:nvPr/>
        </p:nvSpPr>
        <p:spPr>
          <a:xfrm>
            <a:off x="4210273" y="4136762"/>
            <a:ext cx="38181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sym typeface="Symbol" panose="05050102010706020507" pitchFamily="18" charset="2"/>
              </a:rPr>
              <a:t>  look at spread of SST?</a:t>
            </a:r>
            <a:endParaRPr lang="en-GB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3" descr="C:\Users\bato\Documents\aeronautica\Corso_professionale\4)faseAM\tesina\tesi_latex\imma\meteo1.jpg"/>
          <p:cNvPicPr/>
          <p:nvPr/>
        </p:nvPicPr>
        <p:blipFill>
          <a:blip r:embed="rId3"/>
          <a:stretch/>
        </p:blipFill>
        <p:spPr>
          <a:xfrm>
            <a:off x="7901820" y="25650"/>
            <a:ext cx="1242000" cy="12255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4" name="Immagine 4"/>
          <p:cNvPicPr/>
          <p:nvPr/>
        </p:nvPicPr>
        <p:blipFill>
          <a:blip r:embed="rId4"/>
          <a:stretch/>
        </p:blipFill>
        <p:spPr>
          <a:xfrm>
            <a:off x="7560" y="4577850"/>
            <a:ext cx="2466990" cy="561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Immagine 5"/>
          <p:cNvPicPr/>
          <p:nvPr/>
        </p:nvPicPr>
        <p:blipFill>
          <a:blip r:embed="rId5"/>
          <a:stretch/>
        </p:blipFill>
        <p:spPr>
          <a:xfrm>
            <a:off x="8559270" y="4396140"/>
            <a:ext cx="584550" cy="7433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Immagine 16"/>
          <p:cNvPicPr/>
          <p:nvPr/>
        </p:nvPicPr>
        <p:blipFill>
          <a:blip r:embed="rId6"/>
          <a:stretch/>
        </p:blipFill>
        <p:spPr>
          <a:xfrm>
            <a:off x="7020" y="4860"/>
            <a:ext cx="931230" cy="12393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7" name="CasellaDiTesto 17"/>
          <p:cNvSpPr/>
          <p:nvPr/>
        </p:nvSpPr>
        <p:spPr>
          <a:xfrm>
            <a:off x="3057597" y="4720140"/>
            <a:ext cx="3977947" cy="2759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algn="ctr" defTabSz="685800"/>
            <a:r>
              <a:rPr lang="it-IT" sz="1350" b="1">
                <a:solidFill>
                  <a:srgbClr val="000000"/>
                </a:solidFill>
                <a:latin typeface="Calibri"/>
              </a:rPr>
              <a:t>COSMO GM 2026,  14-18 September 2026 Rome, Italy</a:t>
            </a:r>
            <a:endParaRPr lang="en-US" sz="135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Text Box 2"/>
          <p:cNvSpPr/>
          <p:nvPr/>
        </p:nvSpPr>
        <p:spPr>
          <a:xfrm>
            <a:off x="938520" y="638550"/>
            <a:ext cx="6963030" cy="3253647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algn="ctr" defTabSz="685800"/>
            <a:r>
              <a:rPr lang="en-US" sz="3000" b="1">
                <a:solidFill>
                  <a:srgbClr val="000000"/>
                </a:solidFill>
                <a:latin typeface="Calibri"/>
              </a:rPr>
              <a:t>Future plans</a:t>
            </a:r>
            <a:endParaRPr lang="en-US" sz="3000">
              <a:solidFill>
                <a:srgbClr val="000000"/>
              </a:solidFill>
              <a:latin typeface="Arial"/>
            </a:endParaRPr>
          </a:p>
          <a:p>
            <a:pPr algn="ctr" defTabSz="685800"/>
            <a:endParaRPr lang="en-US" sz="3000">
              <a:solidFill>
                <a:srgbClr val="000000"/>
              </a:solidFill>
              <a:latin typeface="Arial"/>
            </a:endParaRPr>
          </a:p>
          <a:p>
            <a:pPr marL="342900" indent="-342900" defTabSz="685800">
              <a:buClr>
                <a:srgbClr val="000000"/>
              </a:buClr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alibri"/>
              </a:rPr>
              <a:t>Assimilation of GPS observations</a:t>
            </a:r>
            <a:endParaRPr lang="en-US" sz="2100">
              <a:solidFill>
                <a:srgbClr val="000000"/>
              </a:solidFill>
              <a:latin typeface="Arial"/>
            </a:endParaRPr>
          </a:p>
          <a:p>
            <a:pPr defTabSz="685800"/>
            <a:endParaRPr lang="en-US" sz="2100">
              <a:solidFill>
                <a:srgbClr val="000000"/>
              </a:solidFill>
              <a:latin typeface="Arial"/>
            </a:endParaRPr>
          </a:p>
          <a:p>
            <a:pPr marL="342900" indent="-342900" defTabSz="685800">
              <a:buClr>
                <a:srgbClr val="000000"/>
              </a:buClr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alibri"/>
              </a:rPr>
              <a:t>Further use of non conventional observations</a:t>
            </a:r>
            <a:endParaRPr lang="en-US" sz="2100">
              <a:solidFill>
                <a:srgbClr val="000000"/>
              </a:solidFill>
              <a:latin typeface="Arial"/>
            </a:endParaRPr>
          </a:p>
          <a:p>
            <a:pPr defTabSz="685800"/>
            <a:endParaRPr lang="en-US" sz="2100">
              <a:solidFill>
                <a:srgbClr val="000000"/>
              </a:solidFill>
              <a:latin typeface="Arial"/>
            </a:endParaRPr>
          </a:p>
          <a:p>
            <a:pPr marL="342900" indent="-342900" defTabSz="685800">
              <a:buClr>
                <a:srgbClr val="000000"/>
              </a:buClr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alibri"/>
              </a:rPr>
              <a:t>Interest in testing/implementation of geostationary satellite data assimilation</a:t>
            </a:r>
            <a:endParaRPr lang="en-US" sz="2100">
              <a:solidFill>
                <a:srgbClr val="000000"/>
              </a:solidFill>
              <a:latin typeface="Arial"/>
            </a:endParaRPr>
          </a:p>
          <a:p>
            <a:pPr defTabSz="685800"/>
            <a:endParaRPr lang="en-US" sz="210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107;p1"/>
          <p:cNvSpPr/>
          <p:nvPr/>
        </p:nvSpPr>
        <p:spPr>
          <a:xfrm>
            <a:off x="692280" y="1131590"/>
            <a:ext cx="7758720" cy="17503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Data Assimilation at Arpae: </a:t>
            </a:r>
            <a:br>
              <a: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it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recent updates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Thomas Gastaldo, Virginia Poli, Marcello Grenzi, Antonio Giordani,</a:t>
            </a:r>
            <a:b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Ludovico Mattavelli, Davide Cesari, Chiara Marsigli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6" name="Google Shape;108;p1"/>
          <p:cNvCxnSpPr/>
          <p:nvPr/>
        </p:nvCxnSpPr>
        <p:spPr>
          <a:xfrm>
            <a:off x="-45720" y="933480"/>
            <a:ext cx="9235800" cy="360"/>
          </a:xfrm>
          <a:prstGeom prst="straightConnector1">
            <a:avLst/>
          </a:prstGeom>
          <a:ln w="19050">
            <a:solidFill>
              <a:srgbClr val="00B050"/>
            </a:solidFill>
            <a:round/>
          </a:ln>
        </p:spPr>
      </p:cxnSp>
      <p:pic>
        <p:nvPicPr>
          <p:cNvPr id="77" name="Google Shape;109;p1"/>
          <p:cNvPicPr/>
          <p:nvPr/>
        </p:nvPicPr>
        <p:blipFill>
          <a:blip r:embed="rId2"/>
          <a:stretch/>
        </p:blipFill>
        <p:spPr>
          <a:xfrm>
            <a:off x="789120" y="96480"/>
            <a:ext cx="2461320" cy="766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8" name="Google Shape;110;p1"/>
          <p:cNvPicPr/>
          <p:nvPr/>
        </p:nvPicPr>
        <p:blipFill>
          <a:blip r:embed="rId3"/>
          <a:stretch/>
        </p:blipFill>
        <p:spPr>
          <a:xfrm>
            <a:off x="4784400" y="79920"/>
            <a:ext cx="3552480" cy="79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Google Shape;442;g3fa6eab82fe_3_188">
            <a:extLst>
              <a:ext uri="{FF2B5EF4-FFF2-40B4-BE49-F238E27FC236}">
                <a16:creationId xmlns:a16="http://schemas.microsoft.com/office/drawing/2014/main" id="{5C755687-EEFD-4CEF-B001-286E0297A2DC}"/>
              </a:ext>
            </a:extLst>
          </p:cNvPr>
          <p:cNvSpPr/>
          <p:nvPr/>
        </p:nvSpPr>
        <p:spPr>
          <a:xfrm>
            <a:off x="669400" y="3064650"/>
            <a:ext cx="8583120" cy="11743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t">
            <a:spAutoFit/>
          </a:bodyPr>
          <a:lstStyle/>
          <a:p>
            <a:pPr marL="6372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</a:pPr>
            <a:r>
              <a:rPr lang="it" sz="1800" b="0" u="none" strike="noStrike" dirty="0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Plans: </a:t>
            </a:r>
          </a:p>
          <a:p>
            <a:pPr marL="343080" indent="-27936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Calibri"/>
              <a:buChar char="●"/>
            </a:pPr>
            <a:r>
              <a:rPr lang="it" sz="1800" b="0" u="none" strike="noStrike" dirty="0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DA of Synop- T2M/RH2M:  re-run experiments with soil moisture nudging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279360" algn="just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  <a:buClr>
                <a:srgbClr val="000000"/>
              </a:buClr>
              <a:buFont typeface="Calibri"/>
              <a:buChar char="●"/>
            </a:pPr>
            <a:r>
              <a:rPr lang="it" sz="1800" b="0" u="none" strike="noStrike" dirty="0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DA of radar data: adapt to renewal of Italian network; extend to OPERA data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127;g412bb5aff58_0_722"/>
          <p:cNvSpPr/>
          <p:nvPr/>
        </p:nvSpPr>
        <p:spPr>
          <a:xfrm>
            <a:off x="196200" y="0"/>
            <a:ext cx="78058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Soil moisture (SM) nudging: motivation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88" name="Google Shape;128;g412bb5aff58_0_722"/>
          <p:cNvCxnSpPr/>
          <p:nvPr/>
        </p:nvCxnSpPr>
        <p:spPr>
          <a:xfrm>
            <a:off x="-45720" y="529200"/>
            <a:ext cx="9235800" cy="360"/>
          </a:xfrm>
          <a:prstGeom prst="straightConnector1">
            <a:avLst/>
          </a:prstGeom>
          <a:ln w="19050">
            <a:solidFill>
              <a:srgbClr val="00B050"/>
            </a:solidFill>
            <a:round/>
          </a:ln>
        </p:spPr>
      </p:cxnSp>
      <p:pic>
        <p:nvPicPr>
          <p:cNvPr id="89" name="Google Shape;129;g412bb5aff58_0_722"/>
          <p:cNvPicPr/>
          <p:nvPr/>
        </p:nvPicPr>
        <p:blipFill>
          <a:blip r:embed="rId2"/>
          <a:stretch/>
        </p:blipFill>
        <p:spPr>
          <a:xfrm>
            <a:off x="7872120" y="77760"/>
            <a:ext cx="1194480" cy="37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PlaceHolder 1"/>
          <p:cNvSpPr>
            <a:spLocks noGrp="1"/>
          </p:cNvSpPr>
          <p:nvPr>
            <p:ph type="sldNum" idx="28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FFEA7EEA-D1EB-4A02-BE39-A8115DEEF7C3}" type="slidenum">
              <a:rPr kumimoji="0" lang="it" sz="1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12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+mn-cs"/>
            </a:endParaRPr>
          </a:p>
        </p:txBody>
      </p:sp>
      <p:sp>
        <p:nvSpPr>
          <p:cNvPr id="91" name="Google Shape;131;g412bb5aff58_0_722"/>
          <p:cNvSpPr/>
          <p:nvPr/>
        </p:nvSpPr>
        <p:spPr>
          <a:xfrm>
            <a:off x="683568" y="555526"/>
            <a:ext cx="5638320" cy="4151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ICON-2I overestimates maximum T2M in summer</a:t>
            </a:r>
            <a:endParaRPr lang="it" dirty="0">
              <a:solidFill>
                <a:srgbClr val="C00000"/>
              </a:solidFill>
              <a:latin typeface="Calibri"/>
              <a:ea typeface="Calibri"/>
            </a:endParaRPr>
          </a:p>
        </p:txBody>
      </p:sp>
      <p:pic>
        <p:nvPicPr>
          <p:cNvPr id="92" name="Google Shape;132;g412bb5aff58_0_722"/>
          <p:cNvPicPr/>
          <p:nvPr/>
        </p:nvPicPr>
        <p:blipFill>
          <a:blip r:embed="rId3"/>
          <a:srcRect t="8145"/>
          <a:stretch/>
        </p:blipFill>
        <p:spPr>
          <a:xfrm>
            <a:off x="280080" y="2153160"/>
            <a:ext cx="6322320" cy="2903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Google Shape;133;g412bb5aff58_0_722"/>
          <p:cNvPicPr/>
          <p:nvPr/>
        </p:nvPicPr>
        <p:blipFill>
          <a:blip r:embed="rId4"/>
          <a:stretch/>
        </p:blipFill>
        <p:spPr>
          <a:xfrm>
            <a:off x="5998680" y="608760"/>
            <a:ext cx="3022200" cy="185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Google Shape;134;g412bb5aff58_0_722"/>
          <p:cNvSpPr/>
          <p:nvPr/>
        </p:nvSpPr>
        <p:spPr>
          <a:xfrm>
            <a:off x="679320" y="933060"/>
            <a:ext cx="5188824" cy="6305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68400" rIns="0" bIns="684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good agreement during/after rainy days; increasing T2M overestimation at persistent stable anticyclonic conditions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Google Shape;135;g412bb5aff58_0_722"/>
          <p:cNvSpPr/>
          <p:nvPr/>
        </p:nvSpPr>
        <p:spPr>
          <a:xfrm>
            <a:off x="280440" y="1871280"/>
            <a:ext cx="6322320" cy="44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T2M at 12 UTC + daily precipitation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3080" marR="0" lvl="0" indent="0" algn="just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3080" marR="0" lvl="0" indent="0" algn="just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3080" marR="0" lvl="0" indent="0" algn="just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3080" marR="0" lvl="0" indent="0" algn="just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3080" marR="0" lvl="0" indent="0" algn="just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Google Shape;136;g412bb5aff58_0_722"/>
          <p:cNvSpPr/>
          <p:nvPr/>
        </p:nvSpPr>
        <p:spPr>
          <a:xfrm>
            <a:off x="1096920" y="2269080"/>
            <a:ext cx="1194480" cy="82368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0" tIns="18000" rIns="18000" bIns="18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T2M ICON-2I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T2M observed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ICON-2I soil re-initialization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Prec.ICON-2I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Prec. observed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Google Shape;131;g412bb5aff58_0_722">
            <a:extLst>
              <a:ext uri="{FF2B5EF4-FFF2-40B4-BE49-F238E27FC236}">
                <a16:creationId xmlns:a16="http://schemas.microsoft.com/office/drawing/2014/main" id="{07D97B3A-0357-4BCF-B2CC-D4A090B2DA53}"/>
              </a:ext>
            </a:extLst>
          </p:cNvPr>
          <p:cNvSpPr/>
          <p:nvPr/>
        </p:nvSpPr>
        <p:spPr>
          <a:xfrm>
            <a:off x="1763688" y="1563638"/>
            <a:ext cx="3435016" cy="3843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68400" rIns="68400" bIns="6840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9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+12 h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forecasts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, San Pietro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Capofiume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Google Shape;134;g412bb5aff58_0_722">
            <a:extLst>
              <a:ext uri="{FF2B5EF4-FFF2-40B4-BE49-F238E27FC236}">
                <a16:creationId xmlns:a16="http://schemas.microsoft.com/office/drawing/2014/main" id="{A521C6D1-C6BA-43A1-B267-94674A64ADAE}"/>
              </a:ext>
            </a:extLst>
          </p:cNvPr>
          <p:cNvSpPr/>
          <p:nvPr/>
        </p:nvSpPr>
        <p:spPr>
          <a:xfrm>
            <a:off x="6619472" y="3147814"/>
            <a:ext cx="2447128" cy="16154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68400" rIns="0" bIns="684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de-DE" sz="1600" dirty="0">
                <a:solidFill>
                  <a:srgbClr val="000000"/>
                </a:solidFill>
                <a:latin typeface="Calibri"/>
                <a:ea typeface="Calibri"/>
              </a:rPr>
              <a:t>I</a:t>
            </a:r>
            <a:r>
              <a:rPr lang="it" sz="1600" dirty="0">
                <a:solidFill>
                  <a:srgbClr val="000000"/>
                </a:solidFill>
                <a:latin typeface="Calibri"/>
                <a:ea typeface="Calibri"/>
              </a:rPr>
              <a:t>mplementation as at DWD: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SM ‘nudging’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(50% weighting)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1 x / day (03 UTC)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de-DE" sz="1600" dirty="0" err="1">
                <a:solidFill>
                  <a:srgbClr val="000000"/>
                </a:solidFill>
                <a:latin typeface="Calibri"/>
                <a:ea typeface="Calibri"/>
              </a:rPr>
              <a:t>towards</a:t>
            </a:r>
            <a:r>
              <a:rPr lang="it" sz="1600" dirty="0">
                <a:solidFill>
                  <a:srgbClr val="000000"/>
                </a:solidFill>
                <a:latin typeface="Calibri"/>
                <a:ea typeface="Calibri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it" sz="1600" dirty="0">
                <a:solidFill>
                  <a:srgbClr val="000000"/>
                </a:solidFill>
                <a:latin typeface="Calibri"/>
                <a:ea typeface="Calibri"/>
              </a:rPr>
              <a:t>ICON-EU soil moisture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12bc1b7e4a_0_0"/>
          <p:cNvSpPr txBox="1"/>
          <p:nvPr/>
        </p:nvSpPr>
        <p:spPr>
          <a:xfrm>
            <a:off x="196200" y="0"/>
            <a:ext cx="8049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it" sz="2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/>
                <a:ea typeface="Montserrat SemiBold"/>
                <a:cs typeface="Montserrat SemiBold"/>
                <a:sym typeface="Montserrat SemiBold"/>
              </a:rPr>
              <a:t>SM nudging: upper-air temperature (RMSE)</a:t>
            </a:r>
            <a:endParaRPr kumimoji="0" sz="2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2" name="Google Shape;232;g412bc1b7e4a_0_0"/>
          <p:cNvCxnSpPr/>
          <p:nvPr/>
        </p:nvCxnSpPr>
        <p:spPr>
          <a:xfrm>
            <a:off x="-45750" y="529375"/>
            <a:ext cx="9235500" cy="0"/>
          </a:xfrm>
          <a:prstGeom prst="straightConnector1">
            <a:avLst/>
          </a:prstGeom>
          <a:noFill/>
          <a:ln w="1905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33" name="Google Shape;233;g412bc1b7e4a_0_0" title="logo_arpae_30_anni_def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2250" y="77851"/>
            <a:ext cx="1194900" cy="3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412bc1b7e4a_0_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it" sz="1000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13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5" name="Google Shape;235;g412bc1b7e4a_0_0"/>
          <p:cNvSpPr txBox="1"/>
          <p:nvPr/>
        </p:nvSpPr>
        <p:spPr>
          <a:xfrm>
            <a:off x="254440" y="600525"/>
            <a:ext cx="87525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it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Plot difference: RMSE(</a:t>
            </a:r>
            <a:r>
              <a:rPr kumimoji="0" lang="it" sz="17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ope</a:t>
            </a:r>
            <a:r>
              <a:rPr kumimoji="0" lang="it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 - RMSE(</a:t>
            </a:r>
            <a:r>
              <a:rPr kumimoji="0" lang="it" sz="17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ope+nudg</a:t>
            </a:r>
            <a:r>
              <a:rPr kumimoji="0" lang="it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).  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tabLst/>
              <a:defRPr/>
            </a:pPr>
            <a:r>
              <a:rPr kumimoji="0" lang="it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Positive values (green) → </a:t>
            </a:r>
            <a:r>
              <a:rPr kumimoji="0" lang="it" sz="17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ope+nudg</a:t>
            </a:r>
            <a:r>
              <a:rPr kumimoji="0" lang="it" sz="1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better than </a:t>
            </a:r>
            <a:r>
              <a:rPr kumimoji="0" lang="it" sz="17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ope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g412bc1b7e4a_0_0" title="confronto_rmse_box2_giu2025_3h_AIREP_T_minbox7_minptibox10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" y="1473975"/>
            <a:ext cx="8915400" cy="3008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98;g412bca08d85_0_139"/>
          <p:cNvSpPr/>
          <p:nvPr/>
        </p:nvSpPr>
        <p:spPr>
          <a:xfrm>
            <a:off x="196200" y="2520"/>
            <a:ext cx="387936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SM nudging: conclusions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9" name="Google Shape;199;g412bca08d85_0_139"/>
          <p:cNvCxnSpPr/>
          <p:nvPr/>
        </p:nvCxnSpPr>
        <p:spPr>
          <a:xfrm>
            <a:off x="-45720" y="529200"/>
            <a:ext cx="9235800" cy="360"/>
          </a:xfrm>
          <a:prstGeom prst="straightConnector1">
            <a:avLst/>
          </a:prstGeom>
          <a:ln w="19050">
            <a:solidFill>
              <a:srgbClr val="00B050"/>
            </a:solidFill>
            <a:round/>
          </a:ln>
        </p:spPr>
      </p:cxnSp>
      <p:pic>
        <p:nvPicPr>
          <p:cNvPr id="140" name="Google Shape;200;g412bca08d85_0_139"/>
          <p:cNvPicPr/>
          <p:nvPr/>
        </p:nvPicPr>
        <p:blipFill>
          <a:blip r:embed="rId2"/>
          <a:stretch/>
        </p:blipFill>
        <p:spPr>
          <a:xfrm>
            <a:off x="7872120" y="77760"/>
            <a:ext cx="1194480" cy="37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PlaceHolder 1"/>
          <p:cNvSpPr>
            <a:spLocks noGrp="1"/>
          </p:cNvSpPr>
          <p:nvPr>
            <p:ph type="sldNum" idx="33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6EC99E55-1CA3-4048-830D-4655807DE2C6}" type="slidenum">
              <a:rPr kumimoji="0" lang="it" sz="1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14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+mn-cs"/>
            </a:endParaRPr>
          </a:p>
        </p:txBody>
      </p:sp>
      <p:sp>
        <p:nvSpPr>
          <p:cNvPr id="142" name="Google Shape;202;g412bca08d85_0_139"/>
          <p:cNvSpPr/>
          <p:nvPr/>
        </p:nvSpPr>
        <p:spPr>
          <a:xfrm>
            <a:off x="272520" y="571680"/>
            <a:ext cx="8583120" cy="296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68400" rIns="68400" bIns="6840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Implementation of soil moisture nudging: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3080" marR="0" lvl="0" indent="-279360" algn="just" defTabSz="914400" rtl="0" eaLnBrk="1" fontAlgn="auto" latinLnBrk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Char char="●"/>
              <a:tabLst>
                <a:tab pos="0" algn="l"/>
                <a:tab pos="1435100" algn="l"/>
              </a:tabLst>
              <a:defRPr/>
            </a:pP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Synop: 	</a:t>
            </a: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T2M, TD2M, PS </a:t>
            </a: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strongly improved,  10-m wind speed neutral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3080" marR="0" lvl="0" indent="-279360" algn="just" defTabSz="914400" rtl="0" eaLnBrk="1" fontAlgn="auto" latinLnBrk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Char char="●"/>
              <a:tabLst>
                <a:tab pos="0" algn="l"/>
                <a:tab pos="1435100" algn="l"/>
              </a:tabLst>
              <a:defRPr/>
            </a:pP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upper-air: 	</a:t>
            </a: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T, RH, wind </a:t>
            </a: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improved, in particular below 2 – 4 km.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3080" marR="0" lvl="0" indent="-279360" algn="just" defTabSz="914400" rtl="0" eaLnBrk="1" fontAlgn="auto" latinLnBrk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Char char="●"/>
              <a:tabLst>
                <a:tab pos="0" algn="l"/>
              </a:tabLst>
              <a:defRPr/>
            </a:pP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slightly improves precipitation.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®"/>
              <a:tabLst>
                <a:tab pos="0" algn="l"/>
                <a:tab pos="452438" algn="l"/>
              </a:tabLst>
              <a:defRPr/>
            </a:pPr>
            <a:r>
              <a:rPr kumimoji="0" lang="it" sz="1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	soil moisture nudging operational since 17/06/2026</a:t>
            </a: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>
                <a:tab pos="0" algn="l"/>
                <a:tab pos="452438" algn="l"/>
              </a:tabLst>
              <a:defRPr/>
            </a:pPr>
            <a:r>
              <a:rPr lang="it" dirty="0">
                <a:solidFill>
                  <a:srgbClr val="000000"/>
                </a:solidFill>
                <a:latin typeface="Calibri"/>
                <a:ea typeface="Calibri"/>
              </a:rPr>
              <a:t>		</a:t>
            </a: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to overcome the issue of overestimation of maximum temperatures during summer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52438" algn="l"/>
              </a:tabLst>
              <a:defRPr/>
            </a:pP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		However, experiments are running to evaluate impact on other seasons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/>
          </p:nvPr>
        </p:nvSpPr>
        <p:spPr>
          <a:xfrm>
            <a:off x="446040" y="1992240"/>
            <a:ext cx="3476160" cy="2768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b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900" b="1" u="none" strike="noStrike">
              <a:solidFill>
                <a:schemeClr val="dk2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46040" y="2304720"/>
            <a:ext cx="3472920" cy="2397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800" b="0" u="none" strike="noStrike">
              <a:solidFill>
                <a:schemeClr val="dk2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title"/>
          </p:nvPr>
        </p:nvSpPr>
        <p:spPr>
          <a:xfrm>
            <a:off x="449280" y="431280"/>
            <a:ext cx="3657240" cy="9939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Autofit/>
          </a:bodyPr>
          <a:lstStyle/>
          <a:p>
            <a:pPr indent="0">
              <a:buNone/>
            </a:pPr>
            <a:endParaRPr lang="en-US" sz="2800" b="0" u="none" strike="noStrike">
              <a:solidFill>
                <a:schemeClr val="dk1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41" name="Google Shape;66;p15" descr="Immagine che contiene Terra, pianeta, Spazio esterno, Oggetto astronomico  Descrizione generata automaticamente"/>
          <p:cNvPicPr/>
          <p:nvPr/>
        </p:nvPicPr>
        <p:blipFill>
          <a:blip r:embed="rId2"/>
          <a:stretch/>
        </p:blipFill>
        <p:spPr>
          <a:xfrm>
            <a:off x="0" y="0"/>
            <a:ext cx="9160200" cy="514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Google Shape;67;p15"/>
          <p:cNvPicPr/>
          <p:nvPr/>
        </p:nvPicPr>
        <p:blipFill>
          <a:blip r:embed="rId3"/>
          <a:stretch/>
        </p:blipFill>
        <p:spPr>
          <a:xfrm>
            <a:off x="-498960" y="-516960"/>
            <a:ext cx="4926240" cy="341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Google Shape;68;p15"/>
          <p:cNvSpPr/>
          <p:nvPr/>
        </p:nvSpPr>
        <p:spPr>
          <a:xfrm>
            <a:off x="72000" y="1774080"/>
            <a:ext cx="8822520" cy="2577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t">
            <a:spAutoFit/>
          </a:bodyPr>
          <a:lstStyle/>
          <a:p>
            <a:pPr marL="66024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2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Data Assimilation activities at CMCC/REMHI: current developments and ongoing work - </a:t>
            </a:r>
            <a:r>
              <a:rPr kumimoji="0" lang="en" sz="2300" b="1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RECAP FOR PLENARY</a:t>
            </a: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6024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3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6024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6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Francesca Vittorioso</a:t>
            </a:r>
            <a:r>
              <a:rPr kumimoji="0" lang="e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, </a:t>
            </a:r>
            <a:r>
              <a:rPr kumimoji="0" lang="en" sz="16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Alessandro Sebastianelli</a:t>
            </a:r>
            <a:r>
              <a:rPr kumimoji="0" lang="e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, Mario Raffa, Oliver Carlo, Gabriella Ceci, Ilenia Manco, Otavio Feitosa, Paola Mercogliano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6024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3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    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3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    francesca.vittorioso@cmcc.it; alessandro.sebastianelli@cmcc.it 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6024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Google Shape;69;p15"/>
          <p:cNvSpPr/>
          <p:nvPr/>
        </p:nvSpPr>
        <p:spPr>
          <a:xfrm>
            <a:off x="94320" y="4446360"/>
            <a:ext cx="1958400" cy="29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t">
            <a:spAutoFit/>
          </a:bodyPr>
          <a:lstStyle/>
          <a:p>
            <a:pPr marL="6602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www.cmcc.it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5" name="Google Shape;70;p15" descr="Immagine che contiene Carattere, Elementi grafici, cerchio, simbolo  Descrizione generata automaticamente"/>
          <p:cNvPicPr/>
          <p:nvPr/>
        </p:nvPicPr>
        <p:blipFill>
          <a:blip r:embed="rId4"/>
          <a:stretch/>
        </p:blipFill>
        <p:spPr>
          <a:xfrm>
            <a:off x="7661160" y="4354200"/>
            <a:ext cx="1233360" cy="30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Google Shape;71;p15"/>
          <p:cNvSpPr/>
          <p:nvPr/>
        </p:nvSpPr>
        <p:spPr>
          <a:xfrm>
            <a:off x="713601" y="4106520"/>
            <a:ext cx="44805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660240" marR="0" lvl="0" indent="-71748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CMCC — Institute for Climate Resilience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76;p16"/>
          <p:cNvPicPr/>
          <p:nvPr/>
        </p:nvPicPr>
        <p:blipFill>
          <a:blip r:embed="rId2"/>
          <a:stretch/>
        </p:blipFill>
        <p:spPr>
          <a:xfrm>
            <a:off x="-8280" y="0"/>
            <a:ext cx="9151920" cy="76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Google Shape;77;p16"/>
          <p:cNvSpPr/>
          <p:nvPr/>
        </p:nvSpPr>
        <p:spPr>
          <a:xfrm>
            <a:off x="-113760" y="764640"/>
            <a:ext cx="9362520" cy="3384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16920" rIns="68400" bIns="169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Google Shape;78;p16"/>
          <p:cNvSpPr/>
          <p:nvPr/>
        </p:nvSpPr>
        <p:spPr>
          <a:xfrm>
            <a:off x="-8280" y="5090040"/>
            <a:ext cx="9152280" cy="666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3480" rIns="68400" bIns="3348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0" name="Google Shape;79;p16"/>
          <p:cNvPicPr/>
          <p:nvPr/>
        </p:nvPicPr>
        <p:blipFill>
          <a:blip r:embed="rId3"/>
          <a:stretch/>
        </p:blipFill>
        <p:spPr>
          <a:xfrm>
            <a:off x="7295760" y="155880"/>
            <a:ext cx="1483560" cy="50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Google Shape;80;p16"/>
          <p:cNvSpPr/>
          <p:nvPr/>
        </p:nvSpPr>
        <p:spPr>
          <a:xfrm>
            <a:off x="284040" y="176400"/>
            <a:ext cx="7452000" cy="46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+mn-cs"/>
              </a:rPr>
              <a:t>Data Assimilation in ICON </a:t>
            </a: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+mn-cs"/>
              </a:rPr>
              <a:t>- ongoing activities</a:t>
            </a:r>
            <a:r>
              <a:rPr kumimoji="0" lang="en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+mn-cs"/>
              </a:rPr>
              <a:t> 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Google Shape;81;p16"/>
          <p:cNvSpPr/>
          <p:nvPr/>
        </p:nvSpPr>
        <p:spPr>
          <a:xfrm>
            <a:off x="438480" y="947520"/>
            <a:ext cx="3738960" cy="156852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0">
            <a:noFill/>
          </a:ln>
          <a:effectLst>
            <a:outerShdw blurRad="85680" dist="28257" dir="2045698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200" b="1" i="0" u="sng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Model &amp; Assimilation set-up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ICON over Italy</a:t>
            </a: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: 2.2 km resolution, L65, ERA5 LBC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Initial conditions</a:t>
            </a: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: LETKF / KENDA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20 ensemble members</a:t>
            </a: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 (under testing — is it enough for long periods at high resolution?)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3h assimilation cycle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Google Shape;82;p16"/>
          <p:cNvSpPr/>
          <p:nvPr/>
        </p:nvSpPr>
        <p:spPr>
          <a:xfrm>
            <a:off x="438480" y="2676600"/>
            <a:ext cx="3738960" cy="2265120"/>
          </a:xfrm>
          <a:prstGeom prst="roundRect">
            <a:avLst>
              <a:gd name="adj" fmla="val 16667"/>
            </a:avLst>
          </a:prstGeom>
          <a:solidFill>
            <a:srgbClr val="9DFF9D"/>
          </a:solidFill>
          <a:ln w="0">
            <a:noFill/>
          </a:ln>
          <a:effectLst>
            <a:outerShdw blurRad="85680" dist="28257" dir="2045698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300" b="1" i="0" u="sng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Collaboration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ARPAE</a:t>
            </a: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: active joint work on part of the scientific chain (See </a:t>
            </a:r>
            <a:r>
              <a:rPr kumimoji="0" lang="en" sz="1100" b="0" i="1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T. Gastaldo </a:t>
            </a: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- ARPAE results for ICON-2I MHS data assimilation for operational)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DWD</a:t>
            </a: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: independent development with regular exchange of results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Plan to run similar implementation on CMCC HPC for CMCC/REMHI-focused research activities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(e.g.  re-analysis and analysis of extreme events).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4" name="Google Shape;83;p16"/>
          <p:cNvCxnSpPr/>
          <p:nvPr/>
        </p:nvCxnSpPr>
        <p:spPr>
          <a:xfrm>
            <a:off x="4613400" y="1649160"/>
            <a:ext cx="4120560" cy="24480"/>
          </a:xfrm>
          <a:prstGeom prst="straightConnector1">
            <a:avLst/>
          </a:prstGeom>
          <a:ln w="9525">
            <a:solidFill>
              <a:srgbClr val="595959"/>
            </a:solidFill>
            <a:prstDash val="dash"/>
            <a:round/>
            <a:tailEnd type="triangle" w="med" len="med"/>
          </a:ln>
        </p:spPr>
      </p:cxnSp>
      <p:sp>
        <p:nvSpPr>
          <p:cNvPr id="55" name="Google Shape;84;p16"/>
          <p:cNvSpPr/>
          <p:nvPr/>
        </p:nvSpPr>
        <p:spPr>
          <a:xfrm>
            <a:off x="4945680" y="1462680"/>
            <a:ext cx="367200" cy="367200"/>
          </a:xfrm>
          <a:prstGeom prst="flowChartConnector">
            <a:avLst/>
          </a:prstGeom>
          <a:solidFill>
            <a:srgbClr val="FF7600"/>
          </a:solidFill>
          <a:ln w="9525">
            <a:solidFill>
              <a:srgbClr val="5959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Google Shape;85;p16"/>
          <p:cNvSpPr/>
          <p:nvPr/>
        </p:nvSpPr>
        <p:spPr>
          <a:xfrm>
            <a:off x="6451200" y="1483920"/>
            <a:ext cx="367200" cy="367200"/>
          </a:xfrm>
          <a:prstGeom prst="flowChartConnector">
            <a:avLst/>
          </a:prstGeom>
          <a:solidFill>
            <a:srgbClr val="F9B542">
              <a:alpha val="95000"/>
            </a:srgbClr>
          </a:solidFill>
          <a:ln w="9525">
            <a:solidFill>
              <a:srgbClr val="5959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Google Shape;86;p16"/>
          <p:cNvSpPr/>
          <p:nvPr/>
        </p:nvSpPr>
        <p:spPr>
          <a:xfrm>
            <a:off x="7957080" y="1504800"/>
            <a:ext cx="367200" cy="367200"/>
          </a:xfrm>
          <a:prstGeom prst="flowChartConnector">
            <a:avLst/>
          </a:prstGeom>
          <a:solidFill>
            <a:srgbClr val="F4C93C">
              <a:alpha val="77000"/>
            </a:srgbClr>
          </a:solidFill>
          <a:ln w="9525">
            <a:solidFill>
              <a:srgbClr val="5959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Google Shape;87;p16"/>
          <p:cNvSpPr/>
          <p:nvPr/>
        </p:nvSpPr>
        <p:spPr>
          <a:xfrm>
            <a:off x="4518000" y="1859760"/>
            <a:ext cx="1154520" cy="5065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200" b="1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MHS</a:t>
            </a:r>
            <a:r>
              <a:rPr kumimoji="0" lang="en" sz="1000" b="1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Microwave Humidity Sounder 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9" name="Google Shape;88;p16"/>
          <p:cNvPicPr/>
          <p:nvPr/>
        </p:nvPicPr>
        <p:blipFill>
          <a:blip r:embed="rId4"/>
          <a:stretch/>
        </p:blipFill>
        <p:spPr>
          <a:xfrm>
            <a:off x="4672800" y="2443680"/>
            <a:ext cx="912600" cy="464760"/>
          </a:xfrm>
          <a:prstGeom prst="rect">
            <a:avLst/>
          </a:prstGeom>
          <a:noFill/>
          <a:ln w="0">
            <a:noFill/>
          </a:ln>
          <a:effectLst>
            <a:outerShdw blurRad="57240" dist="47242" dir="1781443" algn="bl" rotWithShape="0">
              <a:srgbClr val="000000">
                <a:alpha val="50000"/>
              </a:srgbClr>
            </a:outerShdw>
          </a:effectLst>
        </p:spPr>
      </p:pic>
      <p:sp>
        <p:nvSpPr>
          <p:cNvPr id="60" name="Google Shape;89;p16"/>
          <p:cNvSpPr/>
          <p:nvPr/>
        </p:nvSpPr>
        <p:spPr>
          <a:xfrm>
            <a:off x="6206400" y="848880"/>
            <a:ext cx="835560" cy="338040"/>
          </a:xfrm>
          <a:prstGeom prst="rect">
            <a:avLst/>
          </a:prstGeom>
          <a:solidFill>
            <a:srgbClr val="FFE28B"/>
          </a:solidFill>
          <a:ln w="0">
            <a:noFill/>
          </a:ln>
          <a:effectLst>
            <a:outerShdw blurRad="85680" dist="66248" dir="2156148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300" b="1" i="0" u="none" strike="noStrike" kern="1200" cap="none" spc="0" normalizeH="0" baseline="0" noProof="0">
                <a:ln>
                  <a:noFill/>
                </a:ln>
                <a:solidFill>
                  <a:srgbClr val="C878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DATA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Google Shape;90;p16"/>
          <p:cNvSpPr/>
          <p:nvPr/>
        </p:nvSpPr>
        <p:spPr>
          <a:xfrm>
            <a:off x="6239880" y="2291400"/>
            <a:ext cx="768960" cy="768960"/>
          </a:xfrm>
          <a:prstGeom prst="ellipse">
            <a:avLst/>
          </a:prstGeom>
          <a:blipFill rotWithShape="0">
            <a:blip r:embed="rId5"/>
            <a:srcRect/>
            <a:stretch/>
          </a:blipFill>
          <a:ln w="0">
            <a:noFill/>
          </a:ln>
          <a:effectLst>
            <a:outerShdw blurRad="57240" dist="47242" dir="1781443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Google Shape;91;p16"/>
          <p:cNvSpPr/>
          <p:nvPr/>
        </p:nvSpPr>
        <p:spPr>
          <a:xfrm>
            <a:off x="5865120" y="1870200"/>
            <a:ext cx="1539720" cy="5065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000" b="1" i="0" u="none" strike="noStrike" kern="1200" cap="none" spc="0" normalizeH="0" baseline="0" noProof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SEVIR-MSG/ FCI-MTG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Geostationary Imagers (VIS-IR)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Google Shape;92;p16"/>
          <p:cNvSpPr/>
          <p:nvPr/>
        </p:nvSpPr>
        <p:spPr>
          <a:xfrm>
            <a:off x="7515639" y="1803515"/>
            <a:ext cx="1393560" cy="50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000" b="1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CONVENTIONAL DATA </a:t>
            </a:r>
            <a:r>
              <a:rPr kumimoji="0" lang="e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(STNOP+..)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Google Shape;93;p16"/>
          <p:cNvSpPr/>
          <p:nvPr/>
        </p:nvSpPr>
        <p:spPr>
          <a:xfrm>
            <a:off x="4612680" y="1083240"/>
            <a:ext cx="1033560" cy="50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0" i="0" u="none" strike="noStrike" kern="1200" cap="none" spc="0" normalizeH="0" baseline="0" noProof="0">
                <a:ln>
                  <a:noFill/>
                </a:ln>
                <a:solidFill>
                  <a:srgbClr val="B45F06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In progress 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Google Shape;94;p16"/>
          <p:cNvSpPr/>
          <p:nvPr/>
        </p:nvSpPr>
        <p:spPr>
          <a:xfrm>
            <a:off x="6156720" y="1103760"/>
            <a:ext cx="1033560" cy="50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0" i="0" u="none" strike="noStrike" kern="1200" cap="none" spc="0" normalizeH="0" baseline="0" noProof="0">
                <a:ln>
                  <a:noFill/>
                </a:ln>
                <a:solidFill>
                  <a:srgbClr val="B45F06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Next step 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Google Shape;95;p16"/>
          <p:cNvSpPr/>
          <p:nvPr/>
        </p:nvSpPr>
        <p:spPr>
          <a:xfrm>
            <a:off x="7624080" y="1107360"/>
            <a:ext cx="1033560" cy="50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0" i="0" u="none" strike="noStrike" kern="1200" cap="none" spc="0" normalizeH="0" baseline="0" noProof="0">
                <a:ln>
                  <a:noFill/>
                </a:ln>
                <a:solidFill>
                  <a:srgbClr val="B45F06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Exploring 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7" name="Google Shape;96;p16"/>
          <p:cNvPicPr/>
          <p:nvPr/>
        </p:nvPicPr>
        <p:blipFill>
          <a:blip r:embed="rId6"/>
          <a:stretch/>
        </p:blipFill>
        <p:spPr>
          <a:xfrm>
            <a:off x="7809840" y="2368440"/>
            <a:ext cx="661320" cy="6152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68" name="Google Shape;97;p16"/>
          <p:cNvCxnSpPr>
            <a:stCxn id="69" idx="3"/>
            <a:endCxn id="70" idx="2"/>
          </p:cNvCxnSpPr>
          <p:nvPr/>
        </p:nvCxnSpPr>
        <p:spPr>
          <a:xfrm>
            <a:off x="6860880" y="4569840"/>
            <a:ext cx="876960" cy="360"/>
          </a:xfrm>
          <a:prstGeom prst="straightConnector1">
            <a:avLst/>
          </a:prstGeom>
          <a:ln w="5875">
            <a:solidFill>
              <a:srgbClr val="741B47"/>
            </a:solidFill>
            <a:round/>
            <a:tailEnd type="triangle" w="med" len="med"/>
          </a:ln>
        </p:spPr>
      </p:cxnSp>
      <p:sp>
        <p:nvSpPr>
          <p:cNvPr id="71" name="Google Shape;100;p16"/>
          <p:cNvSpPr/>
          <p:nvPr/>
        </p:nvSpPr>
        <p:spPr>
          <a:xfrm>
            <a:off x="5021280" y="4092840"/>
            <a:ext cx="758520" cy="426960"/>
          </a:xfrm>
          <a:prstGeom prst="rect">
            <a:avLst/>
          </a:prstGeom>
          <a:solidFill>
            <a:srgbClr val="EDE3E8"/>
          </a:solidFill>
          <a:ln w="11750">
            <a:solidFill>
              <a:srgbClr val="741B47"/>
            </a:solidFill>
            <a:round/>
          </a:ln>
          <a:effectLst>
            <a:outerShdw blurRad="35280" dist="40686" dir="3547391" algn="bl" rotWithShape="0">
              <a:srgbClr val="000000">
                <a:alpha val="3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6520" tIns="56520" rIns="56520" bIns="565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680" b="1" i="0" u="none" strike="noStrike" kern="1200" cap="none" spc="0" normalizeH="0" baseline="0" noProof="0">
                <a:ln>
                  <a:noFill/>
                </a:ln>
                <a:solidFill>
                  <a:srgbClr val="4C113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HPC environment set-up</a:t>
            </a:r>
            <a:endParaRPr kumimoji="0" lang="en-US" sz="6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Google Shape;98;p16"/>
          <p:cNvSpPr/>
          <p:nvPr/>
        </p:nvSpPr>
        <p:spPr>
          <a:xfrm>
            <a:off x="6045840" y="4356360"/>
            <a:ext cx="815040" cy="426960"/>
          </a:xfrm>
          <a:prstGeom prst="rect">
            <a:avLst/>
          </a:prstGeom>
          <a:solidFill>
            <a:srgbClr val="EDE3E8"/>
          </a:solidFill>
          <a:ln w="11750">
            <a:solidFill>
              <a:srgbClr val="741B47"/>
            </a:solidFill>
            <a:round/>
          </a:ln>
          <a:effectLst>
            <a:outerShdw blurRad="35280" dist="40686" dir="3547391" algn="bl" rotWithShape="0">
              <a:srgbClr val="000000">
                <a:alpha val="3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6520" tIns="56520" rIns="56520" bIns="565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740" b="1" i="0" u="none" strike="noStrike" kern="1200" cap="none" spc="0" normalizeH="0" baseline="0" noProof="0">
                <a:ln>
                  <a:noFill/>
                </a:ln>
                <a:solidFill>
                  <a:srgbClr val="4C113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Workflow deployment</a:t>
            </a:r>
            <a:endParaRPr kumimoji="0" lang="en-US" sz="74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Google Shape;101;p16"/>
          <p:cNvSpPr/>
          <p:nvPr/>
        </p:nvSpPr>
        <p:spPr>
          <a:xfrm>
            <a:off x="6861240" y="3938400"/>
            <a:ext cx="875520" cy="270720"/>
          </a:xfrm>
          <a:prstGeom prst="rect">
            <a:avLst/>
          </a:prstGeom>
          <a:solidFill>
            <a:srgbClr val="EDE3E8"/>
          </a:solidFill>
          <a:ln w="11750">
            <a:solidFill>
              <a:srgbClr val="741B47"/>
            </a:solidFill>
            <a:round/>
          </a:ln>
          <a:effectLst>
            <a:outerShdw blurRad="35280" dist="40686" dir="3547391" algn="bl" rotWithShape="0">
              <a:srgbClr val="000000">
                <a:alpha val="3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6520" tIns="56520" rIns="56520" bIns="565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740" b="1" i="0" u="none" strike="noStrike" kern="1200" cap="none" spc="0" normalizeH="0" baseline="0" noProof="0">
                <a:ln>
                  <a:noFill/>
                </a:ln>
                <a:solidFill>
                  <a:srgbClr val="4C113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Pre-processing</a:t>
            </a:r>
            <a:endParaRPr kumimoji="0" lang="en-US" sz="74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3" name="Google Shape;102;p16"/>
          <p:cNvCxnSpPr>
            <a:stCxn id="71" idx="3"/>
            <a:endCxn id="69" idx="1"/>
          </p:cNvCxnSpPr>
          <p:nvPr/>
        </p:nvCxnSpPr>
        <p:spPr>
          <a:xfrm>
            <a:off x="5779800" y="4306320"/>
            <a:ext cx="266400" cy="263880"/>
          </a:xfrm>
          <a:prstGeom prst="bentConnector3">
            <a:avLst>
              <a:gd name="adj1" fmla="val 50202"/>
            </a:avLst>
          </a:prstGeom>
          <a:ln w="5875">
            <a:solidFill>
              <a:srgbClr val="741B47"/>
            </a:solidFill>
            <a:round/>
            <a:tailEnd type="triangle" w="med" len="med"/>
          </a:ln>
        </p:spPr>
      </p:cxnSp>
      <p:cxnSp>
        <p:nvCxnSpPr>
          <p:cNvPr id="74" name="Google Shape;103;p16"/>
          <p:cNvCxnSpPr>
            <a:stCxn id="72" idx="3"/>
            <a:endCxn id="70" idx="0"/>
          </p:cNvCxnSpPr>
          <p:nvPr/>
        </p:nvCxnSpPr>
        <p:spPr>
          <a:xfrm>
            <a:off x="7736760" y="4073760"/>
            <a:ext cx="353520" cy="218160"/>
          </a:xfrm>
          <a:prstGeom prst="bentConnector2">
            <a:avLst/>
          </a:prstGeom>
          <a:ln w="5875">
            <a:solidFill>
              <a:srgbClr val="741B47"/>
            </a:solidFill>
            <a:round/>
            <a:tailEnd type="triangle" w="med" len="med"/>
          </a:ln>
        </p:spPr>
      </p:cxnSp>
      <p:pic>
        <p:nvPicPr>
          <p:cNvPr id="75" name="Google Shape;104;p16"/>
          <p:cNvPicPr/>
          <p:nvPr/>
        </p:nvPicPr>
        <p:blipFill>
          <a:blip r:embed="rId7"/>
          <a:stretch/>
        </p:blipFill>
        <p:spPr>
          <a:xfrm>
            <a:off x="8251200" y="4074120"/>
            <a:ext cx="473400" cy="426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Google Shape;99;p16"/>
          <p:cNvSpPr/>
          <p:nvPr/>
        </p:nvSpPr>
        <p:spPr>
          <a:xfrm>
            <a:off x="7737480" y="4291560"/>
            <a:ext cx="704880" cy="556200"/>
          </a:xfrm>
          <a:prstGeom prst="ellipse">
            <a:avLst/>
          </a:prstGeom>
          <a:solidFill>
            <a:srgbClr val="F3F3F3"/>
          </a:solidFill>
          <a:ln w="17625">
            <a:solidFill>
              <a:srgbClr val="999999"/>
            </a:solidFill>
            <a:round/>
          </a:ln>
          <a:effectLst>
            <a:outerShdw blurRad="35280" dist="40686" dir="3547391" algn="bl" rotWithShape="0">
              <a:srgbClr val="000000">
                <a:alpha val="3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6520" tIns="56520" rIns="56520" bIns="565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86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Ready to run</a:t>
            </a:r>
            <a:endParaRPr kumimoji="0" lang="en-US" sz="86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Google Shape;105;p16"/>
          <p:cNvSpPr/>
          <p:nvPr/>
        </p:nvSpPr>
        <p:spPr>
          <a:xfrm>
            <a:off x="4821840" y="3560760"/>
            <a:ext cx="1689480" cy="245160"/>
          </a:xfrm>
          <a:prstGeom prst="rect">
            <a:avLst/>
          </a:prstGeom>
          <a:solidFill>
            <a:srgbClr val="DEBFCE"/>
          </a:solidFill>
          <a:ln w="0">
            <a:noFill/>
          </a:ln>
          <a:effectLst>
            <a:outerShdw blurRad="85680" dist="66248" dir="2156148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300" b="1" i="0" u="none" strike="noStrike" kern="1200" cap="none" spc="0" normalizeH="0" baseline="0" noProof="0">
                <a:ln>
                  <a:noFill/>
                </a:ln>
                <a:solidFill>
                  <a:srgbClr val="4C113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Technical pipeline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Google Shape;106;p16"/>
          <p:cNvSpPr/>
          <p:nvPr/>
        </p:nvSpPr>
        <p:spPr>
          <a:xfrm>
            <a:off x="6619680" y="3445200"/>
            <a:ext cx="211356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Preparation of the HPC env was necessary to run the experiments: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111;p17"/>
          <p:cNvPicPr/>
          <p:nvPr/>
        </p:nvPicPr>
        <p:blipFill>
          <a:blip r:embed="rId2"/>
          <a:stretch/>
        </p:blipFill>
        <p:spPr>
          <a:xfrm>
            <a:off x="-8280" y="0"/>
            <a:ext cx="9151920" cy="76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Google Shape;112;p17"/>
          <p:cNvSpPr/>
          <p:nvPr/>
        </p:nvSpPr>
        <p:spPr>
          <a:xfrm>
            <a:off x="-113760" y="764640"/>
            <a:ext cx="9362520" cy="3384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16920" rIns="68400" bIns="169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Google Shape;113;p17"/>
          <p:cNvSpPr/>
          <p:nvPr/>
        </p:nvSpPr>
        <p:spPr>
          <a:xfrm>
            <a:off x="-8280" y="5090040"/>
            <a:ext cx="9152280" cy="666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3480" rIns="68400" bIns="3348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1" name="Google Shape;114;p17"/>
          <p:cNvPicPr/>
          <p:nvPr/>
        </p:nvPicPr>
        <p:blipFill>
          <a:blip r:embed="rId3"/>
          <a:stretch/>
        </p:blipFill>
        <p:spPr>
          <a:xfrm>
            <a:off x="7295760" y="155880"/>
            <a:ext cx="1483560" cy="50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Google Shape;115;p17"/>
          <p:cNvSpPr/>
          <p:nvPr/>
        </p:nvSpPr>
        <p:spPr>
          <a:xfrm>
            <a:off x="284040" y="176400"/>
            <a:ext cx="6599520" cy="46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2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+mn-cs"/>
              </a:rPr>
              <a:t>Machine Learning Approach</a:t>
            </a: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Google Shape;116;p17"/>
          <p:cNvSpPr/>
          <p:nvPr/>
        </p:nvSpPr>
        <p:spPr>
          <a:xfrm>
            <a:off x="438480" y="998640"/>
            <a:ext cx="3569760" cy="175572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0">
            <a:noFill/>
          </a:ln>
          <a:effectLst>
            <a:outerShdw blurRad="85680" dist="28257" dir="2045698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200" b="1" i="0" u="sng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End-to-end framework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Modular design</a:t>
            </a: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: usable with ICON, COSMO and WRF with proper pre-processing (a model-based retrain is needed for each).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0" i="0" u="none" strike="noStrike" kern="120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Custom U-Net architecture that accommodates heterogeneous inputs via multi-branching — currently configured with an NWP branch and an EO branch.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Google Shape;117;p17"/>
          <p:cNvSpPr/>
          <p:nvPr/>
        </p:nvSpPr>
        <p:spPr>
          <a:xfrm>
            <a:off x="438480" y="2987280"/>
            <a:ext cx="3569760" cy="1935360"/>
          </a:xfrm>
          <a:prstGeom prst="roundRect">
            <a:avLst>
              <a:gd name="adj" fmla="val 16667"/>
            </a:avLst>
          </a:prstGeom>
          <a:solidFill>
            <a:srgbClr val="9DFF9D"/>
          </a:solidFill>
          <a:ln w="0">
            <a:noFill/>
          </a:ln>
          <a:effectLst>
            <a:outerShdw blurRad="85680" dist="28257" dir="2045698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300" b="1" i="0" u="sng" strike="noStrike" kern="1200" cap="none" spc="0" normalizeH="0" baseline="0" noProof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CURRENT RESULTS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29844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Tx/>
              <a:buFont typeface="Arial"/>
              <a:buChar char="●"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Initial tests on T2M</a:t>
            </a:r>
            <a:r>
              <a:rPr kumimoji="0" lang="en" sz="1100" b="0" i="0" u="none" strike="noStrike" kern="1200" cap="none" spc="0" normalizeH="0" baseline="0" noProof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 (configurable to other variables). 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29844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Tx/>
              <a:buFont typeface="Arial"/>
              <a:buChar char="●"/>
              <a:tabLst>
                <a:tab pos="0" algn="l"/>
              </a:tabLst>
              <a:defRPr/>
            </a:pPr>
            <a:r>
              <a:rPr kumimoji="0" lang="en" sz="1100" b="0" i="0" u="none" strike="noStrike" kern="1200" cap="none" spc="0" normalizeH="0" baseline="0" noProof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Three model variants tested and evaluated against station observations, with encouraging performance. 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29844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Tx/>
              <a:buFont typeface="Arial"/>
              <a:buChar char="●"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Next important step</a:t>
            </a:r>
            <a:r>
              <a:rPr kumimoji="0" lang="en" sz="1100" b="0" i="0" u="none" strike="noStrike" kern="1200" cap="none" spc="0" normalizeH="0" baseline="0" noProof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: moving to a multivariate approach.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Google Shape;118;p17"/>
          <p:cNvSpPr/>
          <p:nvPr/>
        </p:nvSpPr>
        <p:spPr>
          <a:xfrm>
            <a:off x="5860080" y="985680"/>
            <a:ext cx="1560960" cy="294840"/>
          </a:xfrm>
          <a:prstGeom prst="rect">
            <a:avLst/>
          </a:prstGeom>
          <a:solidFill>
            <a:srgbClr val="FFE28B"/>
          </a:solidFill>
          <a:ln w="0">
            <a:noFill/>
          </a:ln>
          <a:effectLst>
            <a:outerShdw blurRad="85680" dist="66248" dir="2156148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300" b="1" i="0" u="none" strike="noStrike" kern="1200" cap="none" spc="0" normalizeH="0" baseline="0" noProof="0">
                <a:ln>
                  <a:noFill/>
                </a:ln>
                <a:solidFill>
                  <a:srgbClr val="C878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Data sources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Google Shape;119;p17"/>
          <p:cNvSpPr/>
          <p:nvPr/>
        </p:nvSpPr>
        <p:spPr>
          <a:xfrm>
            <a:off x="4424040" y="1446480"/>
            <a:ext cx="1560960" cy="573840"/>
          </a:xfrm>
          <a:prstGeom prst="rect">
            <a:avLst/>
          </a:prstGeom>
          <a:solidFill>
            <a:srgbClr val="E3EFF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200" b="1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NWP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ICON / WRF / COSMO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Google Shape;120;p17"/>
          <p:cNvSpPr/>
          <p:nvPr/>
        </p:nvSpPr>
        <p:spPr>
          <a:xfrm>
            <a:off x="6203880" y="1446480"/>
            <a:ext cx="1091520" cy="573840"/>
          </a:xfrm>
          <a:prstGeom prst="rect">
            <a:avLst/>
          </a:prstGeom>
          <a:solidFill>
            <a:srgbClr val="FFF2C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200" b="1" i="0" u="none" strike="noStrike" kern="1200" cap="none" spc="0" normalizeH="0" baseline="0" noProof="0">
                <a:ln>
                  <a:noFill/>
                </a:ln>
                <a:solidFill>
                  <a:srgbClr val="FF76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Earth Obs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MSG-SEVIRI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Google Shape;121;p17"/>
          <p:cNvSpPr/>
          <p:nvPr/>
        </p:nvSpPr>
        <p:spPr>
          <a:xfrm>
            <a:off x="7570440" y="1446480"/>
            <a:ext cx="1312560" cy="573840"/>
          </a:xfrm>
          <a:prstGeom prst="rect">
            <a:avLst/>
          </a:prstGeom>
          <a:solidFill>
            <a:srgbClr val="D9EAD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100" b="1" i="0" u="none" strike="noStrike" kern="1200" cap="none" spc="0" normalizeH="0" baseline="0" noProof="0">
                <a:ln>
                  <a:noFill/>
                </a:ln>
                <a:solidFill>
                  <a:srgbClr val="38761D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Ground Stations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NOAA ISD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Google Shape;122;p17"/>
          <p:cNvSpPr/>
          <p:nvPr/>
        </p:nvSpPr>
        <p:spPr>
          <a:xfrm>
            <a:off x="5969160" y="2525040"/>
            <a:ext cx="1560960" cy="294840"/>
          </a:xfrm>
          <a:prstGeom prst="rect">
            <a:avLst/>
          </a:prstGeom>
          <a:solidFill>
            <a:srgbClr val="073763"/>
          </a:solidFill>
          <a:ln w="0">
            <a:noFill/>
          </a:ln>
          <a:effectLst>
            <a:outerShdw blurRad="85680" dist="66248" dir="2156148" algn="bl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Future directions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Google Shape;123;p17"/>
          <p:cNvSpPr/>
          <p:nvPr/>
        </p:nvSpPr>
        <p:spPr>
          <a:xfrm>
            <a:off x="4283280" y="2939400"/>
            <a:ext cx="1488960" cy="20311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Multivariate NWP input (e.g. T2M + humidity)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Add auxiliary data (e.g. day-of-year/time encoding)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Physics-aware loss (orography, seasonal weighting, DA-oriented)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Google Shape;124;p17"/>
          <p:cNvSpPr/>
          <p:nvPr/>
        </p:nvSpPr>
        <p:spPr>
          <a:xfrm>
            <a:off x="6046920" y="2891160"/>
            <a:ext cx="1523520" cy="212724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Attention mechanism on the U-Net bottleneck (adaptive EO/NWP weighting)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Test resilience to missing input sources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Add further sources to be assimilated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125;p17"/>
          <p:cNvSpPr/>
          <p:nvPr/>
        </p:nvSpPr>
        <p:spPr>
          <a:xfrm>
            <a:off x="7725960" y="3049920"/>
            <a:ext cx="1312560" cy="18097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Expand the training period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Run a proper hyperparameter search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360" marR="0" lvl="0" indent="-120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Tx/>
              <a:buFont typeface="Arial"/>
              <a:buChar char="➔"/>
              <a:tabLst/>
              <a:defRPr/>
            </a:pPr>
            <a:r>
              <a:rPr kumimoji="0" lang="en" sz="10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Draft a paper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73843" y="115309"/>
            <a:ext cx="6962453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lang="en-US" altLang="de-DE" dirty="0">
                <a:solidFill>
                  <a:srgbClr val="2D4B9B"/>
                </a:solidFill>
              </a:rPr>
              <a:t>Overview on activities / plans for </a:t>
            </a:r>
            <a:r>
              <a:rPr lang="en-US" altLang="de-DE" b="1" dirty="0">
                <a:solidFill>
                  <a:srgbClr val="2D4B9B"/>
                </a:solidFill>
              </a:rPr>
              <a:t>satellite DA </a:t>
            </a:r>
            <a:r>
              <a:rPr lang="en-US" altLang="de-DE" dirty="0">
                <a:solidFill>
                  <a:srgbClr val="2D4B9B"/>
                </a:solidFill>
              </a:rPr>
              <a:t>in KENDA</a:t>
            </a:r>
            <a:endParaRPr kumimoji="1" lang="en-US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7560822" y="1051139"/>
            <a:ext cx="486054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586936" y="4205259"/>
            <a:ext cx="378042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45175" y="1013996"/>
            <a:ext cx="8791321" cy="484748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all-sky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MTG 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FCI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IR-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WV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+ 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VIS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data (to replace operational SEVIRI)    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cloud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information</a:t>
            </a:r>
          </a:p>
          <a:p>
            <a:pPr lvl="1" defTabSz="685800">
              <a:spcBef>
                <a:spcPts val="300"/>
              </a:spcBef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  50-day impact experiment:  underestimation of precipitation slightly improved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639C648-5D68-430A-A812-ABCAA2A21314}"/>
              </a:ext>
            </a:extLst>
          </p:cNvPr>
          <p:cNvSpPr txBox="1"/>
          <p:nvPr/>
        </p:nvSpPr>
        <p:spPr>
          <a:xfrm>
            <a:off x="251520" y="1696184"/>
            <a:ext cx="8791321" cy="515526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all-sky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MTG FCI 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NIR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data    info on 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cloud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+ IWV ( low-level humidity)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®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lang="en-US" sz="13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project planned at LMU Munich </a:t>
            </a:r>
            <a:r>
              <a:rPr lang="en-US" sz="1300" dirty="0" err="1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HErZ</a:t>
            </a:r>
            <a:r>
              <a:rPr lang="en-US" sz="13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</a:t>
            </a:r>
            <a:endParaRPr kumimoji="0" lang="en-US" sz="1300" b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79628A3-E3E9-41FC-A9D4-BEDB0FD78BD1}"/>
              </a:ext>
            </a:extLst>
          </p:cNvPr>
          <p:cNvSpPr txBox="1"/>
          <p:nvPr/>
        </p:nvSpPr>
        <p:spPr>
          <a:xfrm>
            <a:off x="251520" y="2391197"/>
            <a:ext cx="8791321" cy="948978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MW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channels from 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polar-orbiting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 satellites   (non-rainy) (temperature +) </a:t>
            </a:r>
            <a:r>
              <a:rPr lang="en-US" sz="1400" dirty="0">
                <a:solidFill>
                  <a:srgbClr val="2D4B9B"/>
                </a:solidFill>
                <a:latin typeface="Arial"/>
                <a:sym typeface="Symbol" panose="05050102010706020507" pitchFamily="18" charset="2"/>
              </a:rPr>
              <a:t>humidity profile 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information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tabLst>
                <a:tab pos="266700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	(Arctic Weather Satellite (AWS), future EPS Sterna; EPS-SG/MWS (Europe), JPSS/ATMS (USA), FY3/MWHS (China))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®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DA run technically</a:t>
            </a:r>
            <a:r>
              <a:rPr kumimoji="0" lang="en-US" sz="12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at DWD, next: monitoring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®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ARPAE:</a:t>
            </a:r>
            <a:r>
              <a:rPr kumimoji="0" lang="en-US" sz="12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extreme flood event case strongly improved;  </a:t>
            </a:r>
            <a:r>
              <a:rPr kumimoji="0" lang="en-US" sz="12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first impact experiments over ~ 16 days, results</a:t>
            </a: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~ neutral</a:t>
            </a:r>
          </a:p>
        </p:txBody>
      </p:sp>
    </p:spTree>
    <p:extLst>
      <p:ext uri="{BB962C8B-B14F-4D97-AF65-F5344CB8AC3E}">
        <p14:creationId xmlns:p14="http://schemas.microsoft.com/office/powerpoint/2010/main" val="15961255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>
            <a:extLst>
              <a:ext uri="{FF2B5EF4-FFF2-40B4-BE49-F238E27FC236}">
                <a16:creationId xmlns:a16="http://schemas.microsoft.com/office/drawing/2014/main" id="{6D8D430C-183E-4BD6-8387-8CF6D97865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7" b="16540"/>
          <a:stretch/>
        </p:blipFill>
        <p:spPr>
          <a:xfrm>
            <a:off x="6146554" y="2124000"/>
            <a:ext cx="2817934" cy="133200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45F8518B-4FCA-4120-8380-12A9881209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7" b="16128"/>
          <a:stretch/>
        </p:blipFill>
        <p:spPr>
          <a:xfrm>
            <a:off x="6146554" y="3465663"/>
            <a:ext cx="2817934" cy="11880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A4C2A89E-AFB8-40B7-9F82-4FC8B35257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7" b="16540"/>
          <a:stretch/>
        </p:blipFill>
        <p:spPr>
          <a:xfrm>
            <a:off x="3529518" y="2124000"/>
            <a:ext cx="2817934" cy="13320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37538A1F-5C11-4F8E-8315-C5F8D03C85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1" b="16474"/>
          <a:stretch/>
        </p:blipFill>
        <p:spPr>
          <a:xfrm>
            <a:off x="3544327" y="3471982"/>
            <a:ext cx="2817934" cy="1188000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73843" y="115309"/>
            <a:ext cx="6962453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All-sky </a:t>
            </a:r>
            <a:r>
              <a:rPr kumimoji="1" lang="en-US" alt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MW humidity </a:t>
            </a:r>
            <a:r>
              <a:rPr kumimoji="1" lang="en-US" altLang="de-DE" sz="180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channels from polar-orbiting satellites.</a:t>
            </a:r>
            <a:endParaRPr kumimoji="1" lang="en-US" altLang="de-DE" sz="180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Tx/>
              <a:buNone/>
              <a:tabLst/>
              <a:defRPr/>
            </a:pPr>
            <a:r>
              <a:rPr kumimoji="0" lang="de-DE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Annika Schomburg</a:t>
            </a:r>
            <a:r>
              <a:rPr kumimoji="0" lang="de-DE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  </a:t>
            </a:r>
            <a:r>
              <a:rPr kumimoji="0" lang="de-DE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kumimoji="0" lang="de-DE" sz="1400" b="0" i="1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7E4AC72-50C7-4EC8-8634-91AA8A5AE87B}"/>
              </a:ext>
            </a:extLst>
          </p:cNvPr>
          <p:cNvSpPr txBox="1"/>
          <p:nvPr/>
        </p:nvSpPr>
        <p:spPr>
          <a:xfrm>
            <a:off x="251520" y="771550"/>
            <a:ext cx="8892480" cy="1646605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Goal: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all-sky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assimilation of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microwave humidity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information (possibly also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temperature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) 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start with clear-sky DA of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MHS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(on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Metop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-B,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Metop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-C) &amp;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ATMS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(on Suomi-NPP, NOAA-20,  NOAA-21)  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DA runs technically, adaptations needed for bias correction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Next:  MHS + ATMS: monitoring, DA experiments (incl. bias correction)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(‚clear-sky‘ as long as RTTOV-14 not ready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/>
                <a:sym typeface="Symbol" panose="05050102010706020507" pitchFamily="18" charset="2"/>
              </a:rPr>
              <a:t>												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at DWD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9235F039-774E-4DED-BBC4-631DA19ECD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9" b="15617"/>
          <a:stretch/>
        </p:blipFill>
        <p:spPr>
          <a:xfrm>
            <a:off x="882022" y="2124000"/>
            <a:ext cx="2858134" cy="1368000"/>
          </a:xfrm>
          <a:prstGeom prst="rect">
            <a:avLst/>
          </a:prstGeom>
        </p:spPr>
      </p:pic>
      <p:sp>
        <p:nvSpPr>
          <p:cNvPr id="22" name="Foliennummernplatzhalter 3">
            <a:extLst>
              <a:ext uri="{FF2B5EF4-FFF2-40B4-BE49-F238E27FC236}">
                <a16:creationId xmlns:a16="http://schemas.microsoft.com/office/drawing/2014/main" id="{24785E59-A114-4A79-A39C-AD382349AE2F}"/>
              </a:ext>
            </a:extLst>
          </p:cNvPr>
          <p:cNvSpPr txBox="1">
            <a:spLocks/>
          </p:cNvSpPr>
          <p:nvPr/>
        </p:nvSpPr>
        <p:spPr>
          <a:xfrm>
            <a:off x="8512237" y="4968220"/>
            <a:ext cx="236475" cy="4571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8FC84-22FA-4F5E-86B7-A7761BE44B02}" type="slidenum">
              <a:rPr lang="de-DE" smtClean="0"/>
              <a:pPr/>
              <a:t>19</a:t>
            </a:fld>
            <a:endParaRPr lang="de-DE" dirty="0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0231BE35-5C35-4DC1-8FF2-9E1579617F3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2" b="16724"/>
          <a:stretch/>
        </p:blipFill>
        <p:spPr>
          <a:xfrm>
            <a:off x="942100" y="3471982"/>
            <a:ext cx="2817934" cy="1188000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A231238C-95CE-409C-9462-D2FE76B786D9}"/>
              </a:ext>
            </a:extLst>
          </p:cNvPr>
          <p:cNvSpPr txBox="1"/>
          <p:nvPr/>
        </p:nvSpPr>
        <p:spPr>
          <a:xfrm>
            <a:off x="393101" y="1979206"/>
            <a:ext cx="6768751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Coverage by MHS (morning (09, 10, 11 UTC upper row) and evening overpass (20, 21, 22 UTC))</a:t>
            </a:r>
          </a:p>
        </p:txBody>
      </p:sp>
    </p:spTree>
    <p:extLst>
      <p:ext uri="{BB962C8B-B14F-4D97-AF65-F5344CB8AC3E}">
        <p14:creationId xmlns:p14="http://schemas.microsoft.com/office/powerpoint/2010/main" val="290233806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73843" y="115309"/>
            <a:ext cx="6962453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Overview on activities / plans for </a:t>
            </a:r>
            <a:r>
              <a:rPr kumimoji="1" lang="en-US" alt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satellite DA </a:t>
            </a: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 KENDA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7560822" y="1051139"/>
            <a:ext cx="486054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586936" y="4205259"/>
            <a:ext cx="378042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45175" y="1013996"/>
            <a:ext cx="8791321" cy="484748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all-sky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MTG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FCI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IR-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WV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+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VIS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data (to replace operational SEVIRI)  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cloud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information</a:t>
            </a:r>
          </a:p>
          <a:p>
            <a:pPr marL="457200" marR="0" lvl="1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  50-day impact experiment:  underestimation of precipitation slightly improved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639C648-5D68-430A-A812-ABCAA2A21314}"/>
              </a:ext>
            </a:extLst>
          </p:cNvPr>
          <p:cNvSpPr txBox="1"/>
          <p:nvPr/>
        </p:nvSpPr>
        <p:spPr>
          <a:xfrm>
            <a:off x="251520" y="1696184"/>
            <a:ext cx="8791321" cy="515526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all-sky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MTG FCI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NIR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data    info on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cloud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+ IWV ( low-level humidity)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®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project planned at LMU Munich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HErZ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79628A3-E3E9-41FC-A9D4-BEDB0FD78BD1}"/>
              </a:ext>
            </a:extLst>
          </p:cNvPr>
          <p:cNvSpPr txBox="1"/>
          <p:nvPr/>
        </p:nvSpPr>
        <p:spPr>
          <a:xfrm>
            <a:off x="251520" y="2391197"/>
            <a:ext cx="8791321" cy="948978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channels from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polar-orbiting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satellites   (non-rainy) (temperature +)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humidity profile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information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6700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	(Arctic Weather Satellite (AWS), future EPS Sterna; EPS-SG/MWS (Europe), JPSS/ATMS (USA), FY3/MWHS (China))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®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DA run technically at DWD, next: monitoring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®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ARPAE: extreme flood event case strongly improved;  first impact experiments over ~ 16 days, results ~ neutral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F2C7B94-D85A-4283-9797-79556CE172EC}"/>
              </a:ext>
            </a:extLst>
          </p:cNvPr>
          <p:cNvSpPr txBox="1"/>
          <p:nvPr/>
        </p:nvSpPr>
        <p:spPr>
          <a:xfrm>
            <a:off x="251520" y="3525564"/>
            <a:ext cx="8791321" cy="846386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Hyperspectral IR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sounders: focus on clear-sky DA for temperature + humidity profile information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IASI-(NG) (polar-orbiting sat.)  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(ARPAE; DWD for global system)</a:t>
            </a:r>
          </a:p>
          <a:p>
            <a:pPr marL="742950" marR="0" lvl="1" indent="-28575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MTG IRS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0376792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E6C8C5-9E81-4B72-8745-624DE0BAF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19" y="1430521"/>
            <a:ext cx="4631297" cy="1019116"/>
          </a:xfrm>
        </p:spPr>
        <p:txBody>
          <a:bodyPr wrap="square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IRS load tests (all available 70000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fovs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, 120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ch.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MM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0" indent="0">
              <a:spcBef>
                <a:spcPts val="300"/>
              </a:spcBef>
              <a:buNone/>
              <a:tabLst>
                <a:tab pos="271463" algn="l"/>
                <a:tab pos="1433513" algn="l"/>
              </a:tabLst>
            </a:pPr>
            <a:r>
              <a:rPr lang="en-GB" sz="1300" dirty="0">
                <a:solidFill>
                  <a:srgbClr val="7030A0"/>
                </a:solidFill>
              </a:rPr>
              <a:t>	</a:t>
            </a:r>
            <a:r>
              <a:rPr lang="en-GB" sz="1400" dirty="0">
                <a:solidFill>
                  <a:srgbClr val="7030A0"/>
                </a:solidFill>
              </a:rPr>
              <a:t>cost increase</a:t>
            </a:r>
            <a:r>
              <a:rPr lang="en-GB" sz="1400" dirty="0"/>
              <a:t>: </a:t>
            </a:r>
            <a:r>
              <a:rPr lang="en-GB" sz="1300" dirty="0"/>
              <a:t>	</a:t>
            </a:r>
            <a:r>
              <a:rPr lang="en-GB" sz="1300" dirty="0">
                <a:sym typeface="Symbol" panose="05050102010706020507" pitchFamily="18" charset="2"/>
              </a:rPr>
              <a:t>  </a:t>
            </a:r>
            <a:r>
              <a:rPr lang="en-GB" sz="1300" dirty="0"/>
              <a:t>ICON: 1-h FG run: + 65 %</a:t>
            </a:r>
          </a:p>
          <a:p>
            <a:pPr marL="431800" lvl="1" indent="0">
              <a:spcBef>
                <a:spcPts val="300"/>
              </a:spcBef>
              <a:buNone/>
              <a:tabLst>
                <a:tab pos="271463" algn="l"/>
                <a:tab pos="1433513" algn="l"/>
              </a:tabLst>
            </a:pPr>
            <a:r>
              <a:rPr lang="en-GB" sz="1300" dirty="0"/>
              <a:t>	</a:t>
            </a:r>
            <a:r>
              <a:rPr lang="en-GB" sz="1300" dirty="0">
                <a:sym typeface="Symbol" panose="05050102010706020507" pitchFamily="18" charset="2"/>
              </a:rPr>
              <a:t>  </a:t>
            </a:r>
            <a:r>
              <a:rPr lang="en-GB" sz="1300" dirty="0"/>
              <a:t>LETKF:   + 100 %</a:t>
            </a:r>
          </a:p>
          <a:p>
            <a:pPr marL="271463" lvl="1" indent="0">
              <a:spcBef>
                <a:spcPts val="300"/>
              </a:spcBef>
              <a:buNone/>
              <a:tabLst>
                <a:tab pos="271463" algn="l"/>
                <a:tab pos="1433513" algn="l"/>
              </a:tabLst>
            </a:pPr>
            <a:r>
              <a:rPr lang="en-GB" sz="1300" dirty="0">
                <a:solidFill>
                  <a:srgbClr val="2D4B9B"/>
                </a:solidFill>
                <a:sym typeface="Symbol" panose="05050102010706020507" pitchFamily="18" charset="2"/>
              </a:rPr>
              <a:t>  c</a:t>
            </a:r>
            <a:r>
              <a:rPr lang="en-GB" sz="1300" dirty="0">
                <a:solidFill>
                  <a:srgbClr val="2D4B9B"/>
                </a:solidFill>
              </a:rPr>
              <a:t>ost optimization needed   </a:t>
            </a:r>
            <a:r>
              <a:rPr lang="en-GB" sz="1200" dirty="0"/>
              <a:t>(parallelized </a:t>
            </a:r>
            <a:r>
              <a:rPr lang="en-GB" sz="1200" dirty="0" err="1"/>
              <a:t>obs</a:t>
            </a:r>
            <a:r>
              <a:rPr lang="en-GB" sz="1200" dirty="0"/>
              <a:t> reading?)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77CC123-6B1C-4C37-BFB8-541584F12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7631881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MTG IRS  </a:t>
            </a:r>
            <a:r>
              <a:rPr kumimoji="1" lang="en-US" alt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(hyperspectral IR sounder)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Thomas Deppisch, </a:t>
            </a:r>
            <a:r>
              <a:rPr kumimoji="1" lang="en-US" altLang="de-D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Mahdiyeh</a:t>
            </a:r>
            <a:r>
              <a:rPr kumimoji="1" lang="en-US" altLang="de-DE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Mousavi, Robin </a:t>
            </a:r>
            <a:r>
              <a:rPr kumimoji="1" lang="en-US" altLang="de-D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Faulwetter</a:t>
            </a:r>
            <a:r>
              <a:rPr kumimoji="1" lang="en-US" altLang="de-DE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Anne </a:t>
            </a:r>
            <a:r>
              <a:rPr kumimoji="1" lang="en-US" altLang="de-D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Rojahn</a:t>
            </a:r>
            <a:r>
              <a:rPr kumimoji="1" lang="en-US" altLang="de-DE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Olaf Stiller,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Christina Köpken-Watts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F7ECDC93-E092-479E-8858-BEC69C96E8F4}"/>
              </a:ext>
            </a:extLst>
          </p:cNvPr>
          <p:cNvSpPr txBox="1">
            <a:spLocks/>
          </p:cNvSpPr>
          <p:nvPr/>
        </p:nvSpPr>
        <p:spPr>
          <a:xfrm>
            <a:off x="251520" y="2893784"/>
            <a:ext cx="4536508" cy="542062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352425" marR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"/>
              <a:tabLst/>
              <a:defRPr sz="1800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92150" marR="0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satellite pre-processing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sat_pp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is adjusted 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(RF, AR)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431800" marR="0" lvl="1" indent="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>
                <a:tab pos="1438275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 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pre-thinning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34BD4FDB-18C5-4C69-BE32-A799291E0D96}"/>
              </a:ext>
            </a:extLst>
          </p:cNvPr>
          <p:cNvSpPr txBox="1">
            <a:spLocks/>
          </p:cNvSpPr>
          <p:nvPr/>
        </p:nvSpPr>
        <p:spPr>
          <a:xfrm>
            <a:off x="251520" y="3696585"/>
            <a:ext cx="6552728" cy="891389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352425" marR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"/>
              <a:tabLst/>
              <a:defRPr sz="1800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92150" marR="0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refinement of cloud detection for real-data  (incl. model top extension),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None/>
              <a:tabLst>
                <a:tab pos="271463" algn="l"/>
              </a:tabLst>
              <a:defRPr/>
            </a:pPr>
            <a:r>
              <a:rPr lang="en-GB" sz="1400" dirty="0">
                <a:latin typeface="Arial"/>
              </a:rPr>
              <a:t>	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(restrictive?)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channel selection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>
                <a:tab pos="266700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specification of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inter-channel observation error cross covariances 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(OS, MM)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3A72A79-75E3-49D2-A110-258FCF60C2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4" b="19754"/>
          <a:stretch/>
        </p:blipFill>
        <p:spPr>
          <a:xfrm>
            <a:off x="4788027" y="1551038"/>
            <a:ext cx="4320477" cy="1774793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C2E6D7B5-9B59-411C-812C-0391933ECDBE}"/>
              </a:ext>
            </a:extLst>
          </p:cNvPr>
          <p:cNvSpPr txBox="1"/>
          <p:nvPr/>
        </p:nvSpPr>
        <p:spPr>
          <a:xfrm>
            <a:off x="7522994" y="1395932"/>
            <a:ext cx="1008000" cy="544183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36000" tIns="36000" rIns="36000" bIns="0" rtlCol="0">
            <a:spAutoFit/>
          </a:bodyPr>
          <a:lstStyle/>
          <a:p>
            <a:pPr indent="-190500"/>
            <a:r>
              <a:rPr lang="en-GB" sz="1100" dirty="0">
                <a:solidFill>
                  <a:srgbClr val="000000"/>
                </a:solidFill>
              </a:rPr>
              <a:t>70’000 </a:t>
            </a:r>
            <a:r>
              <a:rPr lang="en-GB" sz="1100" dirty="0" err="1">
                <a:solidFill>
                  <a:srgbClr val="000000"/>
                </a:solidFill>
              </a:rPr>
              <a:t>fovs</a:t>
            </a:r>
            <a:r>
              <a:rPr lang="en-GB" sz="1100" dirty="0">
                <a:solidFill>
                  <a:srgbClr val="000000"/>
                </a:solidFill>
              </a:rPr>
              <a:t> </a:t>
            </a:r>
          </a:p>
          <a:p>
            <a:pPr indent="-190500"/>
            <a:r>
              <a:rPr lang="en-GB" sz="1100" dirty="0">
                <a:solidFill>
                  <a:srgbClr val="000000"/>
                </a:solidFill>
              </a:rPr>
              <a:t>over ICON-D2 </a:t>
            </a:r>
          </a:p>
          <a:p>
            <a:pPr indent="-190500"/>
            <a:r>
              <a:rPr lang="en-GB" sz="1100" dirty="0">
                <a:solidFill>
                  <a:srgbClr val="000000"/>
                </a:solidFill>
              </a:rPr>
              <a:t>from 6 “dwells” </a:t>
            </a:r>
          </a:p>
        </p:txBody>
      </p:sp>
      <p:sp>
        <p:nvSpPr>
          <p:cNvPr id="23" name="Flussdiagramm: Manuelle Verarbeitung 26">
            <a:extLst>
              <a:ext uri="{FF2B5EF4-FFF2-40B4-BE49-F238E27FC236}">
                <a16:creationId xmlns:a16="http://schemas.microsoft.com/office/drawing/2014/main" id="{234B52FA-5F61-4DBC-9198-ED1C64A32566}"/>
              </a:ext>
            </a:extLst>
          </p:cNvPr>
          <p:cNvSpPr/>
          <p:nvPr/>
        </p:nvSpPr>
        <p:spPr>
          <a:xfrm>
            <a:off x="6554401" y="2348256"/>
            <a:ext cx="753903" cy="4195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1744"/>
              <a:gd name="connsiteY0" fmla="*/ 493 h 10493"/>
              <a:gd name="connsiteX1" fmla="*/ 11744 w 11744"/>
              <a:gd name="connsiteY1" fmla="*/ 0 h 10493"/>
              <a:gd name="connsiteX2" fmla="*/ 8000 w 11744"/>
              <a:gd name="connsiteY2" fmla="*/ 10493 h 10493"/>
              <a:gd name="connsiteX3" fmla="*/ 2000 w 11744"/>
              <a:gd name="connsiteY3" fmla="*/ 10493 h 10493"/>
              <a:gd name="connsiteX4" fmla="*/ 0 w 11744"/>
              <a:gd name="connsiteY4" fmla="*/ 493 h 10493"/>
              <a:gd name="connsiteX0" fmla="*/ 0 w 11744"/>
              <a:gd name="connsiteY0" fmla="*/ 493 h 10493"/>
              <a:gd name="connsiteX1" fmla="*/ 11744 w 11744"/>
              <a:gd name="connsiteY1" fmla="*/ 0 h 10493"/>
              <a:gd name="connsiteX2" fmla="*/ 8000 w 11744"/>
              <a:gd name="connsiteY2" fmla="*/ 10493 h 10493"/>
              <a:gd name="connsiteX3" fmla="*/ 1820 w 11744"/>
              <a:gd name="connsiteY3" fmla="*/ 10246 h 10493"/>
              <a:gd name="connsiteX4" fmla="*/ 0 w 11744"/>
              <a:gd name="connsiteY4" fmla="*/ 493 h 10493"/>
              <a:gd name="connsiteX0" fmla="*/ 0 w 11744"/>
              <a:gd name="connsiteY0" fmla="*/ 493 h 10863"/>
              <a:gd name="connsiteX1" fmla="*/ 11744 w 11744"/>
              <a:gd name="connsiteY1" fmla="*/ 0 h 10863"/>
              <a:gd name="connsiteX2" fmla="*/ 8000 w 11744"/>
              <a:gd name="connsiteY2" fmla="*/ 10493 h 10863"/>
              <a:gd name="connsiteX3" fmla="*/ 1226 w 11744"/>
              <a:gd name="connsiteY3" fmla="*/ 10863 h 10863"/>
              <a:gd name="connsiteX4" fmla="*/ 0 w 11744"/>
              <a:gd name="connsiteY4" fmla="*/ 493 h 10863"/>
              <a:gd name="connsiteX0" fmla="*/ 0 w 11744"/>
              <a:gd name="connsiteY0" fmla="*/ 493 h 10863"/>
              <a:gd name="connsiteX1" fmla="*/ 11744 w 11744"/>
              <a:gd name="connsiteY1" fmla="*/ 0 h 10863"/>
              <a:gd name="connsiteX2" fmla="*/ 7406 w 11744"/>
              <a:gd name="connsiteY2" fmla="*/ 10616 h 10863"/>
              <a:gd name="connsiteX3" fmla="*/ 1226 w 11744"/>
              <a:gd name="connsiteY3" fmla="*/ 10863 h 10863"/>
              <a:gd name="connsiteX4" fmla="*/ 0 w 11744"/>
              <a:gd name="connsiteY4" fmla="*/ 493 h 10863"/>
              <a:gd name="connsiteX0" fmla="*/ 0 w 11744"/>
              <a:gd name="connsiteY0" fmla="*/ 493 h 10863"/>
              <a:gd name="connsiteX1" fmla="*/ 11744 w 11744"/>
              <a:gd name="connsiteY1" fmla="*/ 0 h 10863"/>
              <a:gd name="connsiteX2" fmla="*/ 7406 w 11744"/>
              <a:gd name="connsiteY2" fmla="*/ 10616 h 10863"/>
              <a:gd name="connsiteX3" fmla="*/ 1226 w 11744"/>
              <a:gd name="connsiteY3" fmla="*/ 10863 h 10863"/>
              <a:gd name="connsiteX4" fmla="*/ 0 w 11744"/>
              <a:gd name="connsiteY4" fmla="*/ 493 h 10863"/>
              <a:gd name="connsiteX0" fmla="*/ 0 w 11744"/>
              <a:gd name="connsiteY0" fmla="*/ 493 h 10863"/>
              <a:gd name="connsiteX1" fmla="*/ 11744 w 11744"/>
              <a:gd name="connsiteY1" fmla="*/ 0 h 10863"/>
              <a:gd name="connsiteX2" fmla="*/ 7406 w 11744"/>
              <a:gd name="connsiteY2" fmla="*/ 10616 h 10863"/>
              <a:gd name="connsiteX3" fmla="*/ 1226 w 11744"/>
              <a:gd name="connsiteY3" fmla="*/ 10863 h 10863"/>
              <a:gd name="connsiteX4" fmla="*/ 0 w 11744"/>
              <a:gd name="connsiteY4" fmla="*/ 493 h 10863"/>
              <a:gd name="connsiteX0" fmla="*/ 0 w 11744"/>
              <a:gd name="connsiteY0" fmla="*/ 493 h 10863"/>
              <a:gd name="connsiteX1" fmla="*/ 11744 w 11744"/>
              <a:gd name="connsiteY1" fmla="*/ 0 h 10863"/>
              <a:gd name="connsiteX2" fmla="*/ 7406 w 11744"/>
              <a:gd name="connsiteY2" fmla="*/ 10616 h 10863"/>
              <a:gd name="connsiteX3" fmla="*/ 1226 w 11744"/>
              <a:gd name="connsiteY3" fmla="*/ 10863 h 10863"/>
              <a:gd name="connsiteX4" fmla="*/ 0 w 11744"/>
              <a:gd name="connsiteY4" fmla="*/ 493 h 10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44" h="10863">
                <a:moveTo>
                  <a:pt x="0" y="493"/>
                </a:moveTo>
                <a:lnTo>
                  <a:pt x="11744" y="0"/>
                </a:lnTo>
                <a:cubicBezTo>
                  <a:pt x="9704" y="4156"/>
                  <a:pt x="8852" y="5227"/>
                  <a:pt x="7406" y="10616"/>
                </a:cubicBezTo>
                <a:lnTo>
                  <a:pt x="1226" y="10863"/>
                </a:lnTo>
                <a:lnTo>
                  <a:pt x="0" y="493"/>
                </a:lnTo>
                <a:close/>
              </a:path>
            </a:pathLst>
          </a:custGeom>
          <a:noFill/>
          <a:ln w="254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DE53712D-B000-4627-986A-4CFEAE0D5F4E}"/>
              </a:ext>
            </a:extLst>
          </p:cNvPr>
          <p:cNvSpPr txBox="1">
            <a:spLocks/>
          </p:cNvSpPr>
          <p:nvPr/>
        </p:nvSpPr>
        <p:spPr>
          <a:xfrm>
            <a:off x="251520" y="843443"/>
            <a:ext cx="8784976" cy="288147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352425" marR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"/>
              <a:tabLst/>
              <a:defRPr sz="1800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92150" marR="0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IRS real data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DWD data base since 03 Aug. 2026</a:t>
            </a:r>
            <a:r>
              <a:rPr lang="en-GB" sz="1200" i="1" dirty="0">
                <a:solidFill>
                  <a:prstClr val="white">
                    <a:lumMod val="50000"/>
                  </a:prstClr>
                </a:solidFill>
                <a:latin typeface="Arial"/>
              </a:rPr>
              <a:t>;         </a:t>
            </a:r>
            <a:r>
              <a:rPr lang="en-GB" sz="1200" dirty="0">
                <a:latin typeface="Arial"/>
              </a:rPr>
              <a:t>use </a:t>
            </a:r>
            <a:r>
              <a:rPr lang="en-GB" sz="1200" dirty="0" err="1">
                <a:latin typeface="Arial"/>
              </a:rPr>
              <a:t>obs</a:t>
            </a:r>
            <a:r>
              <a:rPr lang="en-GB" sz="1200" dirty="0">
                <a:latin typeface="Arial"/>
              </a:rPr>
              <a:t> available at t</a:t>
            </a:r>
            <a:r>
              <a:rPr lang="en-GB" sz="1200" baseline="-25000" dirty="0">
                <a:latin typeface="Arial"/>
              </a:rPr>
              <a:t>ana</a:t>
            </a:r>
            <a:r>
              <a:rPr lang="en-GB" sz="1200" dirty="0">
                <a:latin typeface="Arial"/>
              </a:rPr>
              <a:t> – 20 min over ICON-D2 domain</a:t>
            </a:r>
            <a:endParaRPr kumimoji="0" lang="en-GB" sz="1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977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257;g412bca08d85_0_244"/>
          <p:cNvSpPr/>
          <p:nvPr/>
        </p:nvSpPr>
        <p:spPr>
          <a:xfrm>
            <a:off x="196200" y="633960"/>
            <a:ext cx="8707320" cy="7327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Algorithm developed by </a:t>
            </a: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Diefenbach et al., 2023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. Estimates the 3D analysis increment </a:t>
            </a:r>
            <a:r>
              <a:rPr kumimoji="0" lang="it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δ</a:t>
            </a:r>
            <a:r>
              <a:rPr kumimoji="0" lang="it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x</a:t>
            </a:r>
            <a:r>
              <a:rPr kumimoji="0" lang="it" sz="16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j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attributed to each </a:t>
            </a:r>
            <a:r>
              <a:rPr kumimoji="0" lang="it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j</a:t>
            </a:r>
            <a:r>
              <a:rPr kumimoji="0" lang="it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th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-observation, using the Kalman gain (</a:t>
            </a: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K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) based on ensemble analysis perturbations.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3" name="Google Shape;253;g412bca08d85_0_244"/>
          <p:cNvSpPr/>
          <p:nvPr/>
        </p:nvSpPr>
        <p:spPr>
          <a:xfrm>
            <a:off x="196200" y="2520"/>
            <a:ext cx="7445880" cy="50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2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Partial Analysis Increments (PAI): original formulation</a:t>
            </a:r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74" name="Google Shape;254;g412bca08d85_0_244"/>
          <p:cNvCxnSpPr/>
          <p:nvPr/>
        </p:nvCxnSpPr>
        <p:spPr>
          <a:xfrm>
            <a:off x="-45720" y="529200"/>
            <a:ext cx="9235800" cy="360"/>
          </a:xfrm>
          <a:prstGeom prst="straightConnector1">
            <a:avLst/>
          </a:prstGeom>
          <a:ln w="19050">
            <a:solidFill>
              <a:srgbClr val="00B050"/>
            </a:solidFill>
            <a:round/>
          </a:ln>
        </p:spPr>
      </p:cxnSp>
      <p:pic>
        <p:nvPicPr>
          <p:cNvPr id="175" name="Google Shape;255;g412bca08d85_0_244"/>
          <p:cNvPicPr/>
          <p:nvPr/>
        </p:nvPicPr>
        <p:blipFill>
          <a:blip r:embed="rId2"/>
          <a:stretch/>
        </p:blipFill>
        <p:spPr>
          <a:xfrm>
            <a:off x="7872120" y="77760"/>
            <a:ext cx="1194480" cy="37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6" name="PlaceHolder 1"/>
          <p:cNvSpPr>
            <a:spLocks noGrp="1"/>
          </p:cNvSpPr>
          <p:nvPr>
            <p:ph type="sldNum" idx="38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9EC39B8C-B808-4744-8F4C-DE7C8B28067D}" type="slidenum">
              <a:rPr kumimoji="0" lang="it" sz="1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22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+mn-cs"/>
            </a:endParaRPr>
          </a:p>
        </p:txBody>
      </p:sp>
      <p:sp>
        <p:nvSpPr>
          <p:cNvPr id="178" name="Google Shape;258;g412bca08d85_0_244"/>
          <p:cNvSpPr/>
          <p:nvPr/>
        </p:nvSpPr>
        <p:spPr>
          <a:xfrm>
            <a:off x="179512" y="3498574"/>
            <a:ext cx="7149600" cy="7493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736560" marR="0" lvl="0" indent="-30780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/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computable from standard LETKF output​ of KENDA!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36560" marR="0" lvl="0" indent="-32076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/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avoids expensive single-observation experiments</a:t>
            </a:r>
            <a:r>
              <a:rPr kumimoji="0" lang="it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​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9" name="Google Shape;259;g412bca08d85_0_244" descr="A black and white text&#10;&#10;AI-generated content may be incorrect."/>
          <p:cNvPicPr/>
          <p:nvPr/>
        </p:nvPicPr>
        <p:blipFill>
          <a:blip r:embed="rId3"/>
          <a:stretch/>
        </p:blipFill>
        <p:spPr>
          <a:xfrm>
            <a:off x="5102280" y="1491630"/>
            <a:ext cx="3027960" cy="371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0" name="Google Shape;260;g412bca08d85_0_244" descr="A mathematical equation with numbers and symbols&#10;&#10;AI-generated content may be incorrect."/>
          <p:cNvPicPr/>
          <p:nvPr/>
        </p:nvPicPr>
        <p:blipFill>
          <a:blip r:embed="rId4"/>
          <a:stretch/>
        </p:blipFill>
        <p:spPr>
          <a:xfrm>
            <a:off x="3792600" y="2148990"/>
            <a:ext cx="1130040" cy="625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Google Shape;261;g412bca08d85_0_244"/>
          <p:cNvPicPr/>
          <p:nvPr/>
        </p:nvPicPr>
        <p:blipFill>
          <a:blip r:embed="rId5"/>
          <a:stretch/>
        </p:blipFill>
        <p:spPr>
          <a:xfrm>
            <a:off x="1496160" y="1516110"/>
            <a:ext cx="2151360" cy="322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2" name="Google Shape;262;g412bca08d85_0_244"/>
          <p:cNvSpPr/>
          <p:nvPr/>
        </p:nvSpPr>
        <p:spPr>
          <a:xfrm>
            <a:off x="258120" y="2793974"/>
            <a:ext cx="8470440" cy="7327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Where </a:t>
            </a: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X</a:t>
            </a:r>
            <a:r>
              <a:rPr kumimoji="0" lang="it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, </a:t>
            </a: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Y</a:t>
            </a:r>
            <a:r>
              <a:rPr kumimoji="0" lang="it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</a:t>
            </a: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are the ensemble analysis perturbations in model and observation space, </a:t>
            </a: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R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the observation error covariance, </a:t>
            </a:r>
            <a:r>
              <a:rPr kumimoji="0" lang="it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ρ 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the localization matrix, </a:t>
            </a:r>
            <a:r>
              <a:rPr kumimoji="0" lang="it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k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the number of ensemble members.​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83" name="Google Shape;263;g412bca08d85_0_244"/>
          <p:cNvSpPr/>
          <p:nvPr/>
        </p:nvSpPr>
        <p:spPr>
          <a:xfrm rot="1815600">
            <a:off x="3022200" y="2017590"/>
            <a:ext cx="640800" cy="1101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>
            <a:solidFill>
              <a:srgbClr val="5959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27720" bIns="27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" name="Google Shape;264;g412bca08d85_0_244"/>
          <p:cNvSpPr/>
          <p:nvPr/>
        </p:nvSpPr>
        <p:spPr>
          <a:xfrm rot="8694000">
            <a:off x="4974480" y="1997430"/>
            <a:ext cx="640800" cy="1101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>
            <a:solidFill>
              <a:srgbClr val="5959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27720" bIns="27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5" name="Google Shape;265;g412bca08d85_0_244" descr="A logo with text on it&#10;&#10;AI-generated content may be incorrect."/>
          <p:cNvPicPr/>
          <p:nvPr/>
        </p:nvPicPr>
        <p:blipFill>
          <a:blip r:embed="rId6"/>
          <a:srcRect b="23753"/>
          <a:stretch/>
        </p:blipFill>
        <p:spPr>
          <a:xfrm>
            <a:off x="7192800" y="64800"/>
            <a:ext cx="723240" cy="40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Google Shape;258;g412bca08d85_0_244">
            <a:extLst>
              <a:ext uri="{FF2B5EF4-FFF2-40B4-BE49-F238E27FC236}">
                <a16:creationId xmlns:a16="http://schemas.microsoft.com/office/drawing/2014/main" id="{857AC4DD-4385-43A4-BA0F-7D5AE2FCF353}"/>
              </a:ext>
            </a:extLst>
          </p:cNvPr>
          <p:cNvSpPr/>
          <p:nvPr/>
        </p:nvSpPr>
        <p:spPr>
          <a:xfrm>
            <a:off x="179512" y="4218654"/>
            <a:ext cx="8964488" cy="7327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tIns="91440" bIns="91440" anchor="t">
            <a:spAutoFit/>
          </a:bodyPr>
          <a:lstStyle/>
          <a:p>
            <a:pPr marL="736560" marR="0" lvl="0" indent="-30780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can help to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detect detrimental observation influence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(e.g. due to ‘incorrect’ localization settings)</a:t>
            </a:r>
          </a:p>
          <a:p>
            <a:pPr marL="736560" marR="0" lvl="0" indent="-307800" algn="l" defTabSz="914400" rtl="0" eaLnBrk="1" fontAlgn="auto" latinLnBrk="0" hangingPunct="1">
              <a:lnSpc>
                <a:spcPct val="115000"/>
              </a:lnSpc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can help to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optimize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(e.g. vertical) localization &amp; guide modifications to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assimilation settings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0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270;g412bca08d85_0_259"/>
          <p:cNvSpPr/>
          <p:nvPr/>
        </p:nvSpPr>
        <p:spPr>
          <a:xfrm>
            <a:off x="196200" y="2520"/>
            <a:ext cx="716004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PAI: updates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87" name="Google Shape;271;g412bca08d85_0_259"/>
          <p:cNvCxnSpPr/>
          <p:nvPr/>
        </p:nvCxnSpPr>
        <p:spPr>
          <a:xfrm>
            <a:off x="-45720" y="529200"/>
            <a:ext cx="9235800" cy="360"/>
          </a:xfrm>
          <a:prstGeom prst="straightConnector1">
            <a:avLst/>
          </a:prstGeom>
          <a:ln w="19050">
            <a:solidFill>
              <a:srgbClr val="00B050"/>
            </a:solidFill>
            <a:round/>
          </a:ln>
        </p:spPr>
      </p:cxnSp>
      <p:pic>
        <p:nvPicPr>
          <p:cNvPr id="188" name="Google Shape;272;g412bca08d85_0_259"/>
          <p:cNvPicPr/>
          <p:nvPr/>
        </p:nvPicPr>
        <p:blipFill>
          <a:blip r:embed="rId2"/>
          <a:stretch/>
        </p:blipFill>
        <p:spPr>
          <a:xfrm>
            <a:off x="7872120" y="77760"/>
            <a:ext cx="1194480" cy="37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9" name="PlaceHolder 1"/>
          <p:cNvSpPr>
            <a:spLocks noGrp="1"/>
          </p:cNvSpPr>
          <p:nvPr>
            <p:ph type="sldNum" idx="39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5BECE26F-2240-4526-9E4F-EB60B686EB1D}" type="slidenum">
              <a:rPr kumimoji="0" lang="it" sz="1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+mn-cs"/>
            </a:endParaRPr>
          </a:p>
        </p:txBody>
      </p:sp>
      <p:sp>
        <p:nvSpPr>
          <p:cNvPr id="190" name="Google Shape;274;g412bca08d85_0_259"/>
          <p:cNvSpPr/>
          <p:nvPr/>
        </p:nvSpPr>
        <p:spPr>
          <a:xfrm>
            <a:off x="471960" y="633960"/>
            <a:ext cx="8870760" cy="397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​</a:t>
            </a: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Original PAI formulation does not take into account two important components of the DA cycle:​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36560" marR="0" lvl="0" indent="-30780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>
                <a:tab pos="0" algn="l"/>
              </a:tabLst>
              <a:defRPr/>
            </a:pPr>
            <a:r>
              <a:rPr kumimoji="0" lang="it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Covariance inflation</a:t>
            </a: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36560" marR="0" lvl="0" indent="-3078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>
                <a:tab pos="0" algn="l"/>
              </a:tabLst>
              <a:defRPr/>
            </a:pPr>
            <a:r>
              <a:rPr kumimoji="0" lang="it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Localization contribution on Y</a:t>
            </a:r>
            <a:r>
              <a:rPr kumimoji="0" lang="it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</a:t>
            </a:r>
            <a:r>
              <a:rPr kumimoji="0" lang="it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matrix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This implies the sum of PAI contributions can deviate from the total LETKF increment: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1" name="Google Shape;275;g412bca08d85_0_259"/>
          <p:cNvPicPr/>
          <p:nvPr/>
        </p:nvPicPr>
        <p:blipFill>
          <a:blip r:embed="rId3"/>
          <a:stretch/>
        </p:blipFill>
        <p:spPr>
          <a:xfrm>
            <a:off x="7666200" y="1708920"/>
            <a:ext cx="1194480" cy="66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Google Shape;276;g412bca08d85_0_259"/>
          <p:cNvSpPr/>
          <p:nvPr/>
        </p:nvSpPr>
        <p:spPr>
          <a:xfrm>
            <a:off x="1624320" y="2321640"/>
            <a:ext cx="5895000" cy="71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We have implemented a mathematically consistent correction of PAI to account for </a:t>
            </a:r>
            <a:r>
              <a:rPr kumimoji="0" lang="it" sz="1600" b="1" i="1" u="none" strike="noStrike" kern="1200" cap="none" spc="0" normalizeH="0" baseline="0" noProof="0">
                <a:ln>
                  <a:noFill/>
                </a:ln>
                <a:solidFill>
                  <a:srgbClr val="D6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RTPS covariance</a:t>
            </a:r>
            <a:r>
              <a:rPr kumimoji="0" lang="it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  <a:r>
              <a:rPr kumimoji="0" lang="it" sz="1600" b="1" i="1" u="none" strike="noStrike" kern="1200" cap="none" spc="0" normalizeH="0" baseline="0" noProof="0">
                <a:ln>
                  <a:noFill/>
                </a:ln>
                <a:solidFill>
                  <a:srgbClr val="D6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inflation</a:t>
            </a:r>
            <a:r>
              <a:rPr kumimoji="0" lang="it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and</a:t>
            </a:r>
            <a:r>
              <a:rPr kumimoji="0" lang="it" sz="1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  <a:r>
              <a:rPr kumimoji="0" lang="it" sz="16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localization</a:t>
            </a: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​ effects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3" name="Google Shape;277;g412bca08d85_0_259" descr="A black and white text&#10;&#10;AI-generated content may be incorrect."/>
          <p:cNvPicPr/>
          <p:nvPr/>
        </p:nvPicPr>
        <p:blipFill>
          <a:blip r:embed="rId4"/>
          <a:stretch/>
        </p:blipFill>
        <p:spPr>
          <a:xfrm>
            <a:off x="639360" y="3216600"/>
            <a:ext cx="2692800" cy="33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Google Shape;278;g412bca08d85_0_259"/>
          <p:cNvPicPr/>
          <p:nvPr/>
        </p:nvPicPr>
        <p:blipFill>
          <a:blip r:embed="rId5"/>
          <a:stretch/>
        </p:blipFill>
        <p:spPr>
          <a:xfrm>
            <a:off x="4572000" y="3216600"/>
            <a:ext cx="4022280" cy="330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Google Shape;279;g412bca08d85_0_259"/>
          <p:cNvSpPr/>
          <p:nvPr/>
        </p:nvSpPr>
        <p:spPr>
          <a:xfrm>
            <a:off x="585000" y="3797280"/>
            <a:ext cx="8170920" cy="101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This improves the agreement with total LETKF increment </a:t>
            </a:r>
            <a:r>
              <a:rPr kumimoji="0" lang="it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δ</a:t>
            </a:r>
            <a:r>
              <a:rPr kumimoji="0" lang="it" sz="1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x 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by </a:t>
            </a: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more than 10%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for most prognostic variables (</a:t>
            </a:r>
            <a:r>
              <a:rPr kumimoji="0" lang="it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T, u, v, qr, p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).​ See more details in presentation “Partial Analysis Increments: Theoretical Advances and Case Study Applications” during WG-DA by </a:t>
            </a:r>
            <a:r>
              <a:rPr kumimoji="0" lang="it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Poli &amp; Grenzi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6" name="Google Shape;280;g412bca08d85_0_259"/>
          <p:cNvSpPr/>
          <p:nvPr/>
        </p:nvSpPr>
        <p:spPr>
          <a:xfrm>
            <a:off x="3594600" y="3350880"/>
            <a:ext cx="732960" cy="13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>
            <a:solidFill>
              <a:srgbClr val="5959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32760" bIns="3276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97" name="Google Shape;281;g412bca08d85_0_259"/>
          <p:cNvCxnSpPr/>
          <p:nvPr/>
        </p:nvCxnSpPr>
        <p:spPr>
          <a:xfrm flipV="1">
            <a:off x="6818760" y="3550680"/>
            <a:ext cx="262080" cy="7200"/>
          </a:xfrm>
          <a:prstGeom prst="straightConnector1">
            <a:avLst/>
          </a:prstGeom>
          <a:ln w="19050">
            <a:solidFill>
              <a:srgbClr val="D60000"/>
            </a:solidFill>
            <a:round/>
          </a:ln>
        </p:spPr>
      </p:cxnSp>
      <p:cxnSp>
        <p:nvCxnSpPr>
          <p:cNvPr id="198" name="Google Shape;282;g412bca08d85_0_259"/>
          <p:cNvCxnSpPr/>
          <p:nvPr/>
        </p:nvCxnSpPr>
        <p:spPr>
          <a:xfrm flipV="1">
            <a:off x="7219440" y="3550680"/>
            <a:ext cx="262080" cy="7200"/>
          </a:xfrm>
          <a:prstGeom prst="straightConnector1">
            <a:avLst/>
          </a:prstGeom>
          <a:ln w="19050">
            <a:solidFill>
              <a:srgbClr val="0070C0"/>
            </a:solidFill>
            <a:round/>
          </a:ln>
        </p:spPr>
      </p:cxnSp>
      <p:pic>
        <p:nvPicPr>
          <p:cNvPr id="199" name="Google Shape;283;g412bca08d85_0_259" descr="A logo with text on it&#10;&#10;AI-generated content may be incorrect."/>
          <p:cNvPicPr/>
          <p:nvPr/>
        </p:nvPicPr>
        <p:blipFill>
          <a:blip r:embed="rId6"/>
          <a:srcRect b="23753"/>
          <a:stretch/>
        </p:blipFill>
        <p:spPr>
          <a:xfrm>
            <a:off x="7192800" y="64800"/>
            <a:ext cx="723240" cy="40248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945442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0" name="Google Shape;288;g412bca08d85_0_275"/>
          <p:cNvCxnSpPr/>
          <p:nvPr/>
        </p:nvCxnSpPr>
        <p:spPr>
          <a:xfrm>
            <a:off x="-45720" y="529200"/>
            <a:ext cx="9235800" cy="360"/>
          </a:xfrm>
          <a:prstGeom prst="straightConnector1">
            <a:avLst/>
          </a:prstGeom>
          <a:ln w="19050">
            <a:solidFill>
              <a:srgbClr val="00B050"/>
            </a:solidFill>
            <a:round/>
          </a:ln>
        </p:spPr>
      </p:cxnSp>
      <p:pic>
        <p:nvPicPr>
          <p:cNvPr id="201" name="Google Shape;289;g412bca08d85_0_275"/>
          <p:cNvPicPr/>
          <p:nvPr/>
        </p:nvPicPr>
        <p:blipFill>
          <a:blip r:embed="rId2"/>
          <a:stretch/>
        </p:blipFill>
        <p:spPr>
          <a:xfrm>
            <a:off x="7872120" y="77760"/>
            <a:ext cx="1194480" cy="37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2" name="PlaceHolder 1"/>
          <p:cNvSpPr>
            <a:spLocks noGrp="1"/>
          </p:cNvSpPr>
          <p:nvPr>
            <p:ph type="sldNum" idx="40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CBAD6BAD-AEDF-4362-B23F-5388A29E72D8}" type="slidenum">
              <a:rPr kumimoji="0" lang="it" sz="1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24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+mn-cs"/>
            </a:endParaRPr>
          </a:p>
        </p:txBody>
      </p:sp>
      <p:sp>
        <p:nvSpPr>
          <p:cNvPr id="203" name="Google Shape;291;g412bca08d85_0_275"/>
          <p:cNvSpPr/>
          <p:nvPr/>
        </p:nvSpPr>
        <p:spPr>
          <a:xfrm>
            <a:off x="207720" y="3768518"/>
            <a:ext cx="7887240" cy="99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736560" marR="0" lvl="0" indent="-30780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/>
              <a:defRPr/>
            </a:pP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SEVIRI dominating </a:t>
            </a:r>
            <a:r>
              <a:rPr kumimoji="0" lang="it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high</a:t>
            </a: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troposphere​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36560" marR="0" lvl="0" indent="-3078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/>
              <a:defRPr/>
            </a:pP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MHS dominating </a:t>
            </a:r>
            <a:r>
              <a:rPr kumimoji="0" lang="it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mid </a:t>
            </a: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troposphere​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36560" marR="0" lvl="0" indent="-3078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●"/>
              <a:tabLst/>
              <a:defRPr/>
            </a:pP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RADAR and conventional dominating </a:t>
            </a:r>
            <a:r>
              <a:rPr kumimoji="0" lang="it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low </a:t>
            </a: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troposphere​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4" name="Google Shape;292;g412bca08d85_0_275"/>
          <p:cNvPicPr/>
          <p:nvPr/>
        </p:nvPicPr>
        <p:blipFill>
          <a:blip r:embed="rId3"/>
          <a:stretch/>
        </p:blipFill>
        <p:spPr>
          <a:xfrm>
            <a:off x="1040040" y="1208198"/>
            <a:ext cx="7063920" cy="247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5" name="Google Shape;293;g412bca08d85_0_275"/>
          <p:cNvSpPr/>
          <p:nvPr/>
        </p:nvSpPr>
        <p:spPr>
          <a:xfrm>
            <a:off x="207720" y="483518"/>
            <a:ext cx="8859240" cy="7327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PAI results for the analysis used as initial condition of the ICON-2I forecast. </a:t>
            </a: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Severe convection case study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​(15/09/2022 00UTC, Central Italy). Assimilating MHS &amp; SEVIRI satellites, radar &amp; conventional data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6" name="Google Shape;294;g412bca08d85_0_275"/>
          <p:cNvSpPr/>
          <p:nvPr/>
        </p:nvSpPr>
        <p:spPr>
          <a:xfrm>
            <a:off x="0" y="0"/>
            <a:ext cx="2999520" cy="39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7" name="Google Shape;295;g412bca08d85_0_275"/>
          <p:cNvSpPr/>
          <p:nvPr/>
        </p:nvSpPr>
        <p:spPr>
          <a:xfrm>
            <a:off x="6067080" y="3768518"/>
            <a:ext cx="2999520" cy="99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1" i="0" u="none" strike="noStrike" kern="1200" cap="none" spc="0" normalizeH="0" baseline="0" noProof="0">
                <a:ln>
                  <a:noFill/>
                </a:ln>
                <a:solidFill>
                  <a:srgbClr val="FF6F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Complementary contribution</a:t>
            </a:r>
            <a:r>
              <a:rPr kumimoji="0" lang="it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coming from infrared and microwaves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8" name="Google Shape;296;g412bca08d85_0_275"/>
          <p:cNvSpPr/>
          <p:nvPr/>
        </p:nvSpPr>
        <p:spPr>
          <a:xfrm>
            <a:off x="5497560" y="4201598"/>
            <a:ext cx="732960" cy="13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>
            <a:solidFill>
              <a:srgbClr val="59595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32760" bIns="3276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9" name="Google Shape;297;g412bca08d85_0_275"/>
          <p:cNvSpPr/>
          <p:nvPr/>
        </p:nvSpPr>
        <p:spPr>
          <a:xfrm>
            <a:off x="196200" y="2520"/>
            <a:ext cx="679464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PAI: Relative impact at different altitudes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10" name="Google Shape;298;g412bca08d85_0_275" descr="A logo with text on it&#10;&#10;AI-generated content may be incorrect."/>
          <p:cNvPicPr/>
          <p:nvPr/>
        </p:nvPicPr>
        <p:blipFill>
          <a:blip r:embed="rId4"/>
          <a:srcRect b="23753"/>
          <a:stretch/>
        </p:blipFill>
        <p:spPr>
          <a:xfrm>
            <a:off x="7192800" y="64800"/>
            <a:ext cx="723240" cy="40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Google Shape;258;g412bca08d85_0_244">
            <a:extLst>
              <a:ext uri="{FF2B5EF4-FFF2-40B4-BE49-F238E27FC236}">
                <a16:creationId xmlns:a16="http://schemas.microsoft.com/office/drawing/2014/main" id="{46C8C44F-E5A0-4645-B41E-B7C3C3E9950C}"/>
              </a:ext>
            </a:extLst>
          </p:cNvPr>
          <p:cNvSpPr/>
          <p:nvPr/>
        </p:nvSpPr>
        <p:spPr>
          <a:xfrm>
            <a:off x="216024" y="4719369"/>
            <a:ext cx="7092280" cy="4495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tIns="91440" bIns="91440" anchor="t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  <a:ea typeface="Calibri"/>
              </a:rPr>
              <a:t>Plan: test PAI on multiple case studies; tests for </a:t>
            </a:r>
            <a:r>
              <a:rPr lang="en-US" sz="1600" dirty="0" err="1">
                <a:solidFill>
                  <a:srgbClr val="000000"/>
                </a:solidFill>
                <a:latin typeface="Calibri"/>
                <a:ea typeface="Calibri"/>
              </a:rPr>
              <a:t>optimising</a:t>
            </a:r>
            <a:r>
              <a:rPr lang="en-US" sz="1600" dirty="0">
                <a:solidFill>
                  <a:srgbClr val="000000"/>
                </a:solidFill>
                <a:latin typeface="Calibri"/>
                <a:ea typeface="Calibri"/>
              </a:rPr>
              <a:t> localization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833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A50D8CD-8961-418A-900B-4AB308A46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87" y="1131590"/>
            <a:ext cx="6916011" cy="35010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24A7F7-1652-471A-991B-F8CE1C6D1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831681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PBL profiler	 </a:t>
            </a:r>
            <a:r>
              <a:rPr kumimoji="1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obs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  </a:t>
            </a:r>
            <a:r>
              <a:rPr kumimoji="1" lang="en-US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Doppler wind lidar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Michael Bender </a:t>
            </a:r>
            <a:r>
              <a:rPr kumimoji="1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618911-CD1E-45FD-8E93-376D8EFE3F4B}"/>
              </a:ext>
            </a:extLst>
          </p:cNvPr>
          <p:cNvSpPr txBox="1">
            <a:spLocks/>
          </p:cNvSpPr>
          <p:nvPr/>
        </p:nvSpPr>
        <p:spPr bwMode="auto">
          <a:xfrm>
            <a:off x="179512" y="844604"/>
            <a:ext cx="3672408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monitoring May 2025  (</a:t>
            </a: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here: Lindenberg):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7411D6A-558D-4CAF-ADE0-4E2D3AC80332}"/>
              </a:ext>
            </a:extLst>
          </p:cNvPr>
          <p:cNvSpPr txBox="1">
            <a:spLocks/>
          </p:cNvSpPr>
          <p:nvPr/>
        </p:nvSpPr>
        <p:spPr bwMode="auto">
          <a:xfrm>
            <a:off x="7236296" y="844604"/>
            <a:ext cx="1656184" cy="145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66700" marR="0" lvl="0" indent="-203200" algn="l" defTabSz="4572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most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obs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	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below 2 – 3 km</a:t>
            </a:r>
          </a:p>
          <a:p>
            <a:pPr marL="266700" marR="0" lvl="0" indent="-203200" algn="l" defTabSz="4572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low biases 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	(low levels)</a:t>
            </a:r>
          </a:p>
          <a:p>
            <a:pPr marL="266700" marR="0" lvl="0" indent="-203200" algn="l" defTabSz="4572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very low </a:t>
            </a:r>
            <a:r>
              <a:rPr lang="en-GB" sz="1400" dirty="0" err="1">
                <a:solidFill>
                  <a:srgbClr val="000000"/>
                </a:solidFill>
                <a:latin typeface="Arial"/>
                <a:ea typeface="ＭＳ Ｐゴシック"/>
              </a:rPr>
              <a:t>stdev</a:t>
            </a: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0966422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24A7F7-1652-471A-991B-F8CE1C6D1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831681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PBL profiler	 </a:t>
            </a:r>
            <a:r>
              <a:rPr kumimoji="1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obs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  </a:t>
            </a:r>
            <a:r>
              <a:rPr kumimoji="1" lang="en-US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Doppler wind lidar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Michael Bender </a:t>
            </a:r>
            <a:r>
              <a:rPr kumimoji="1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1C37602-222F-4DC5-9155-14AD18B172DA}"/>
              </a:ext>
            </a:extLst>
          </p:cNvPr>
          <p:cNvGrpSpPr/>
          <p:nvPr/>
        </p:nvGrpSpPr>
        <p:grpSpPr>
          <a:xfrm>
            <a:off x="180000" y="936000"/>
            <a:ext cx="4032000" cy="3600000"/>
            <a:chOff x="180000" y="936000"/>
            <a:chExt cx="4032000" cy="3600000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DA6A1196-7FBF-4DFB-83E1-B766F02C660E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" t="1919" r="21120" b="1928"/>
            <a:stretch/>
          </p:blipFill>
          <p:spPr>
            <a:xfrm>
              <a:off x="180000" y="936000"/>
              <a:ext cx="4032000" cy="3600000"/>
            </a:xfrm>
            <a:prstGeom prst="rect">
              <a:avLst/>
            </a:prstGeom>
          </p:spPr>
        </p:pic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0338BEFE-8ED9-4613-852F-83593AF63C0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987824" y="1131590"/>
              <a:ext cx="1152128" cy="63372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  <a:extLst>
              <a:ext uri="{FAA26D3D-D897-4be2-8F04-BA451C77F1D7}"/>
            </a:extLst>
          </p:spPr>
          <p:txBody>
            <a:bodyPr wrap="square" lIns="0" tIns="18000" rIns="0" bIns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2B2B2"/>
                </a:buClr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DDDDD"/>
                </a:buClr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DDDDD"/>
                </a:buClr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DDDDD"/>
                </a:buClr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DDDDD"/>
                </a:buClr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DDDDDD"/>
                </a:buClr>
                <a:buChar char="•"/>
                <a:defRPr sz="21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65087" indent="0">
                <a:lnSpc>
                  <a:spcPts val="1200"/>
                </a:lnSpc>
                <a:spcBef>
                  <a:spcPts val="0"/>
                </a:spcBef>
                <a:buNone/>
                <a:tabLst>
                  <a:tab pos="266700" algn="l"/>
                  <a:tab pos="1346200" algn="l"/>
                </a:tabLst>
                <a:defRPr/>
              </a:pPr>
              <a:r>
                <a:rPr lang="en-GB" sz="1200" dirty="0">
                  <a:solidFill>
                    <a:srgbClr val="008000"/>
                  </a:solidFill>
                  <a:ea typeface="ＭＳ Ｐゴシック"/>
                  <a:sym typeface="Wingdings 2" panose="05020102010507070707" pitchFamily="18" charset="2"/>
                </a:rPr>
                <a:t>	</a:t>
              </a:r>
              <a:r>
                <a:rPr lang="en-GB" sz="900" dirty="0">
                  <a:solidFill>
                    <a:srgbClr val="000000"/>
                  </a:solidFill>
                  <a:ea typeface="ＭＳ Ｐゴシック"/>
                  <a:sym typeface="Wingdings 2" panose="05020102010507070707" pitchFamily="18" charset="2"/>
                </a:rPr>
                <a:t>DWL assimilated </a:t>
              </a:r>
            </a:p>
            <a:p>
              <a:pPr marL="90488" indent="-26988">
                <a:lnSpc>
                  <a:spcPts val="1200"/>
                </a:lnSpc>
                <a:spcBef>
                  <a:spcPts val="0"/>
                </a:spcBef>
                <a:buFont typeface="Wingdings 2" panose="05020102010507070707" pitchFamily="18" charset="2"/>
                <a:buChar char="À"/>
                <a:tabLst>
                  <a:tab pos="266700" algn="l"/>
                  <a:tab pos="1346200" algn="l"/>
                </a:tabLst>
                <a:defRPr/>
              </a:pPr>
              <a:r>
                <a:rPr kumimoji="0" lang="en-GB" sz="1200" i="0" u="none" strike="noStrike" kern="1200" cap="none" spc="0" normalizeH="0" baseline="0" noProof="0" dirty="0">
                  <a:ln>
                    <a:noFill/>
                  </a:ln>
                  <a:solidFill>
                    <a:srgbClr val="3C62D6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  <a:sym typeface="Wingdings 2" panose="05020102010507070707" pitchFamily="18" charset="2"/>
                </a:rPr>
                <a:t> 	</a:t>
              </a:r>
              <a:r>
                <a:rPr kumimoji="0" lang="en-GB" sz="9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  <a:sym typeface="Wingdings 2" panose="05020102010507070707" pitchFamily="18" charset="2"/>
                </a:rPr>
                <a:t>DWL passive</a:t>
              </a:r>
            </a:p>
            <a:p>
              <a:pPr marL="90488" indent="-26988">
                <a:lnSpc>
                  <a:spcPts val="1200"/>
                </a:lnSpc>
                <a:spcBef>
                  <a:spcPts val="0"/>
                </a:spcBef>
                <a:buFont typeface="Wingdings 2" panose="05020102010507070707" pitchFamily="18" charset="2"/>
                <a:buChar char=""/>
                <a:tabLst>
                  <a:tab pos="266700" algn="l"/>
                  <a:tab pos="1346200" algn="l"/>
                </a:tabLst>
                <a:defRPr/>
              </a:pPr>
              <a:r>
                <a:rPr kumimoji="0" lang="en-GB" sz="90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  <a:sym typeface="Wingdings 2" panose="05020102010507070707" pitchFamily="18" charset="2"/>
                </a:rPr>
                <a:t>  	</a:t>
              </a:r>
              <a:r>
                <a:rPr kumimoji="0" lang="en-GB" sz="9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  <a:sym typeface="Wingdings 2" panose="05020102010507070707" pitchFamily="18" charset="2"/>
                </a:rPr>
                <a:t>Wind Profiler</a:t>
              </a:r>
            </a:p>
            <a:p>
              <a:pPr marL="63500" indent="0">
                <a:lnSpc>
                  <a:spcPts val="1200"/>
                </a:lnSpc>
                <a:spcBef>
                  <a:spcPts val="0"/>
                </a:spcBef>
                <a:buNone/>
                <a:tabLst>
                  <a:tab pos="266700" algn="l"/>
                  <a:tab pos="1346200" algn="l"/>
                </a:tabLst>
                <a:defRPr/>
              </a:pPr>
              <a:r>
                <a:rPr lang="en-GB" sz="900" dirty="0">
                  <a:solidFill>
                    <a:srgbClr val="FF0000"/>
                  </a:solidFill>
                  <a:latin typeface="Arial"/>
                  <a:ea typeface="ＭＳ Ｐゴシック"/>
                  <a:sym typeface="Wingdings 2" panose="05020102010507070707" pitchFamily="18" charset="2"/>
                </a:rPr>
                <a:t></a:t>
              </a:r>
              <a:r>
                <a:rPr lang="en-GB" sz="900" dirty="0">
                  <a:solidFill>
                    <a:srgbClr val="000000"/>
                  </a:solidFill>
                  <a:latin typeface="Arial"/>
                  <a:ea typeface="ＭＳ Ｐゴシック"/>
                  <a:sym typeface="Wingdings 2" panose="05020102010507070707" pitchFamily="18" charset="2"/>
                </a:rPr>
                <a:t> 	W-Prof passive</a:t>
              </a:r>
              <a:endParaRPr kumimoji="0" lang="en-GB" sz="9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  <a:sym typeface="Wingdings 2" panose="05020102010507070707" pitchFamily="18" charset="2"/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3C2786C-B158-4C74-AE34-08229F8EE51B}"/>
                </a:ext>
              </a:extLst>
            </p:cNvPr>
            <p:cNvSpPr/>
            <p:nvPr/>
          </p:nvSpPr>
          <p:spPr>
            <a:xfrm>
              <a:off x="1357929" y="3094858"/>
              <a:ext cx="45719" cy="457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3E92E735-6117-4FA0-94B4-AC51F894C8F7}"/>
                </a:ext>
              </a:extLst>
            </p:cNvPr>
            <p:cNvSpPr/>
            <p:nvPr/>
          </p:nvSpPr>
          <p:spPr>
            <a:xfrm>
              <a:off x="1484534" y="3758425"/>
              <a:ext cx="45719" cy="457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A791940-A820-41B8-B4D8-837EED27A090}"/>
                </a:ext>
              </a:extLst>
            </p:cNvPr>
            <p:cNvSpPr/>
            <p:nvPr/>
          </p:nvSpPr>
          <p:spPr>
            <a:xfrm>
              <a:off x="3206007" y="2719096"/>
              <a:ext cx="45719" cy="457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873B78A-684F-4381-9C0E-8F9679C9203A}"/>
                </a:ext>
              </a:extLst>
            </p:cNvPr>
            <p:cNvSpPr/>
            <p:nvPr/>
          </p:nvSpPr>
          <p:spPr>
            <a:xfrm>
              <a:off x="3150230" y="3962402"/>
              <a:ext cx="45719" cy="457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7E064EA-6044-4EC0-9E6B-C6A3F2BD4774}"/>
                </a:ext>
              </a:extLst>
            </p:cNvPr>
            <p:cNvSpPr/>
            <p:nvPr/>
          </p:nvSpPr>
          <p:spPr>
            <a:xfrm>
              <a:off x="3580651" y="3236585"/>
              <a:ext cx="45719" cy="457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8004D4C-519A-4723-A844-2A3675F27B3D}"/>
              </a:ext>
            </a:extLst>
          </p:cNvPr>
          <p:cNvSpPr txBox="1">
            <a:spLocks/>
          </p:cNvSpPr>
          <p:nvPr/>
        </p:nvSpPr>
        <p:spPr bwMode="auto">
          <a:xfrm>
            <a:off x="2756221" y="4488105"/>
            <a:ext cx="1544310" cy="21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3500" indent="0">
              <a:spcBef>
                <a:spcPts val="0"/>
              </a:spcBef>
              <a:buNone/>
              <a:tabLst>
                <a:tab pos="267891" algn="l"/>
                <a:tab pos="1346597" algn="l"/>
              </a:tabLst>
              <a:defRPr/>
            </a:pPr>
            <a:r>
              <a:rPr lang="en-GB" sz="900" dirty="0">
                <a:solidFill>
                  <a:schemeClr val="bg1">
                    <a:lumMod val="85000"/>
                  </a:schemeClr>
                </a:solidFill>
                <a:ea typeface="ＭＳ Ｐゴシック"/>
              </a:rPr>
              <a:t>incl. ACTRIS DWL stations</a:t>
            </a:r>
          </a:p>
        </p:txBody>
      </p:sp>
    </p:spTree>
    <p:extLst>
      <p:ext uri="{BB962C8B-B14F-4D97-AF65-F5344CB8AC3E}">
        <p14:creationId xmlns:p14="http://schemas.microsoft.com/office/powerpoint/2010/main" val="2767627531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24A7F7-1652-471A-991B-F8CE1C6D1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831681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PBL profiler	 </a:t>
            </a:r>
            <a:r>
              <a:rPr kumimoji="1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obs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  </a:t>
            </a:r>
            <a:r>
              <a:rPr kumimoji="1" lang="en-US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Doppler wind lidar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Michael Bender, Klaus Stephan </a:t>
            </a:r>
            <a:r>
              <a:rPr kumimoji="1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618911-CD1E-45FD-8E93-376D8EFE3F4B}"/>
              </a:ext>
            </a:extLst>
          </p:cNvPr>
          <p:cNvSpPr txBox="1">
            <a:spLocks/>
          </p:cNvSpPr>
          <p:nvPr/>
        </p:nvSpPr>
        <p:spPr bwMode="auto">
          <a:xfrm>
            <a:off x="107504" y="844604"/>
            <a:ext cx="4608024" cy="71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66700" marR="0" lvl="0" indent="-2032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NUMEX impact experiment for July 2025: </a:t>
            </a:r>
          </a:p>
          <a:p>
            <a:pPr marL="65087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strong local positive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impact on wind at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+1h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,</a:t>
            </a:r>
          </a:p>
          <a:p>
            <a:pPr marL="65087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very rapidly decreasing to ~zero after 4 h  (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short-lived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)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2EE31B0-451B-4611-AE03-67F44D5964DB}"/>
              </a:ext>
            </a:extLst>
          </p:cNvPr>
          <p:cNvGrpSpPr/>
          <p:nvPr/>
        </p:nvGrpSpPr>
        <p:grpSpPr>
          <a:xfrm>
            <a:off x="227796" y="1851670"/>
            <a:ext cx="4272196" cy="2628426"/>
            <a:chOff x="4267085" y="1943556"/>
            <a:chExt cx="4272196" cy="262842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F6CF535F-DACC-4F21-8978-9AECD53157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" t="17710" r="72350" b="6139"/>
            <a:stretch/>
          </p:blipFill>
          <p:spPr>
            <a:xfrm>
              <a:off x="4267085" y="1952733"/>
              <a:ext cx="3118589" cy="2592000"/>
            </a:xfrm>
            <a:prstGeom prst="rect">
              <a:avLst/>
            </a:prstGeom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B7BADFE4-40F7-4C4E-9C88-D0B83EEAB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14" t="17710" r="1003" b="5069"/>
            <a:stretch/>
          </p:blipFill>
          <p:spPr>
            <a:xfrm>
              <a:off x="7387281" y="1943556"/>
              <a:ext cx="1152000" cy="2628426"/>
            </a:xfrm>
            <a:prstGeom prst="rect">
              <a:avLst/>
            </a:prstGeom>
          </p:spPr>
        </p:pic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723A012-A34D-4738-8961-C233542562E7}"/>
              </a:ext>
            </a:extLst>
          </p:cNvPr>
          <p:cNvSpPr txBox="1">
            <a:spLocks/>
          </p:cNvSpPr>
          <p:nvPr/>
        </p:nvSpPr>
        <p:spPr bwMode="auto">
          <a:xfrm>
            <a:off x="3424066" y="2053195"/>
            <a:ext cx="787894" cy="6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(box width 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is related to 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statistical 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significance)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023429D-6962-4ECB-8AC1-1222E45EEE3B}"/>
              </a:ext>
            </a:extLst>
          </p:cNvPr>
          <p:cNvSpPr txBox="1">
            <a:spLocks/>
          </p:cNvSpPr>
          <p:nvPr/>
        </p:nvSpPr>
        <p:spPr bwMode="auto">
          <a:xfrm>
            <a:off x="4932040" y="844604"/>
            <a:ext cx="4608024" cy="315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66700" marR="0" lvl="0" indent="-2032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all wind lidar data (available ~ every 10 min)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	assimilated in 1-hourly KENDA, 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	and used in MEC verification !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	i.e. </a:t>
            </a:r>
            <a:r>
              <a:rPr lang="en-GB" sz="1400" dirty="0">
                <a:solidFill>
                  <a:srgbClr val="C00000"/>
                </a:solidFill>
                <a:latin typeface="Arial"/>
                <a:ea typeface="ＭＳ Ｐゴシック"/>
              </a:rPr>
              <a:t>score at 1-hr lead time is in fact a mixture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C00000"/>
                </a:solidFill>
                <a:latin typeface="Arial"/>
                <a:ea typeface="ＭＳ Ｐゴシック"/>
              </a:rPr>
              <a:t>	of 10’, 20’, 30’, 40’, 50’, 60’ lead times! (pitfall!)</a:t>
            </a:r>
          </a:p>
          <a:p>
            <a:pPr marL="266700" lvl="0" indent="-203200">
              <a:spcBef>
                <a:spcPts val="1200"/>
              </a:spcBef>
              <a:tabLst>
                <a:tab pos="267891" algn="l"/>
                <a:tab pos="1346597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ea typeface="ＭＳ Ｐゴシック"/>
              </a:rPr>
              <a:t>weak negative impact on low-level T, RH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266700" marR="0" lvl="0" indent="-203200" algn="l" defTabSz="4572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new experiment: active assimilation </a:t>
            </a:r>
          </a:p>
          <a:p>
            <a:pPr marL="6350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	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of only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1 profile per hour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near analysis </a:t>
            </a: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time:</a:t>
            </a:r>
          </a:p>
          <a:p>
            <a:pPr marL="749300" lvl="1">
              <a:spcBef>
                <a:spcPts val="600"/>
              </a:spcBef>
              <a:buClrTx/>
              <a:buFont typeface="Symbol" panose="05050102010706020507" pitchFamily="18" charset="2"/>
              <a:buChar char="-"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/>
              </a:rPr>
              <a:t>no negative impact on T, RH any more</a:t>
            </a:r>
          </a:p>
          <a:p>
            <a:pPr marL="749300" lvl="1">
              <a:spcBef>
                <a:spcPts val="300"/>
              </a:spcBef>
              <a:buClrTx/>
              <a:buFont typeface="Symbol" panose="05050102010706020507" pitchFamily="18" charset="2"/>
              <a:buChar char="-"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/>
              </a:rPr>
              <a:t>~ no positive impact on wind (?!)</a:t>
            </a:r>
          </a:p>
          <a:p>
            <a:pPr marL="749300" lvl="1">
              <a:spcBef>
                <a:spcPts val="300"/>
              </a:spcBef>
              <a:buClrTx/>
              <a:buFont typeface="Symbol" panose="05050102010706020507" pitchFamily="18" charset="2"/>
              <a:buChar char="-"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/>
              </a:rPr>
              <a:t>~ no positive impact of exp 12050 when</a:t>
            </a:r>
          </a:p>
          <a:p>
            <a:pPr marL="463550" lvl="1" indent="0">
              <a:spcBef>
                <a:spcPts val="300"/>
              </a:spcBef>
              <a:buClrTx/>
              <a:buNone/>
              <a:tabLst>
                <a:tab pos="266700" algn="l"/>
                <a:tab pos="715963" algn="l"/>
                <a:tab pos="1346200" algn="l"/>
              </a:tabLst>
              <a:defRPr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/>
              </a:rPr>
              <a:t>	 verifying against reduced set of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/>
              </a:rPr>
              <a:t>obs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/>
              </a:rPr>
              <a:t> (!!?)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FA0668A-867E-46F9-9CCC-1D7A21E4F2F6}"/>
              </a:ext>
            </a:extLst>
          </p:cNvPr>
          <p:cNvSpPr txBox="1">
            <a:spLocks/>
          </p:cNvSpPr>
          <p:nvPr/>
        </p:nvSpPr>
        <p:spPr bwMode="auto">
          <a:xfrm>
            <a:off x="3995936" y="4083918"/>
            <a:ext cx="4968552" cy="54206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/>
          </a:extLst>
        </p:spPr>
        <p:txBody>
          <a:bodyPr wrap="square" lIns="72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1" indent="0">
              <a:spcBef>
                <a:spcPts val="600"/>
              </a:spcBef>
              <a:buClr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C00000"/>
                </a:solidFill>
                <a:latin typeface="Arial"/>
                <a:ea typeface="ＭＳ Ｐゴシック"/>
              </a:rPr>
              <a:t>however: inconsistencies in the verification results</a:t>
            </a:r>
          </a:p>
          <a:p>
            <a:pPr marL="0" lvl="1" indent="0">
              <a:spcBef>
                <a:spcPts val="300"/>
              </a:spcBef>
              <a:buClr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C00000"/>
                </a:solidFill>
                <a:latin typeface="Arial"/>
                <a:ea typeface="ＭＳ Ｐゴシック"/>
              </a:rPr>
              <a:t>first need to understand the experiments / verification / results 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0733B74-E4A4-46E5-9154-2BE7F177C651}"/>
              </a:ext>
            </a:extLst>
          </p:cNvPr>
          <p:cNvSpPr txBox="1">
            <a:spLocks/>
          </p:cNvSpPr>
          <p:nvPr/>
        </p:nvSpPr>
        <p:spPr bwMode="auto">
          <a:xfrm>
            <a:off x="119594" y="1851670"/>
            <a:ext cx="852006" cy="446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3500" marR="0" lvl="0" indent="0" algn="ctr" defTabSz="4572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against </a:t>
            </a:r>
          </a:p>
          <a:p>
            <a:pPr marL="63500" marR="0" lvl="0" indent="0" algn="ctr" defTabSz="4572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lidar + profiler wind speed</a:t>
            </a:r>
          </a:p>
        </p:txBody>
      </p:sp>
    </p:spTree>
    <p:extLst>
      <p:ext uri="{BB962C8B-B14F-4D97-AF65-F5344CB8AC3E}">
        <p14:creationId xmlns:p14="http://schemas.microsoft.com/office/powerpoint/2010/main" val="27113408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6F6E05A-1E6D-4503-A8AA-BB7C58D7B9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9" t="36140" r="4542" b="34679"/>
          <a:stretch/>
        </p:blipFill>
        <p:spPr>
          <a:xfrm>
            <a:off x="5065275" y="879742"/>
            <a:ext cx="4043229" cy="162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24A7F7-1652-471A-991B-F8CE1C6D1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975697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PBL profiler </a:t>
            </a:r>
            <a:r>
              <a:rPr kumimoji="1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obs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 </a:t>
            </a:r>
            <a:r>
              <a:rPr kumimoji="1" lang="en-US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DIAL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(Differential Absorption Lidar)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Jens </a:t>
            </a:r>
            <a:r>
              <a:rPr kumimoji="1" lang="en-US" altLang="de-DE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Pruschke</a:t>
            </a: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  <a:r>
              <a:rPr kumimoji="1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BA42A34-B1BE-4414-9F31-C51B7FDF56FA}"/>
              </a:ext>
            </a:extLst>
          </p:cNvPr>
          <p:cNvGrpSpPr/>
          <p:nvPr/>
        </p:nvGrpSpPr>
        <p:grpSpPr>
          <a:xfrm>
            <a:off x="251760" y="2197640"/>
            <a:ext cx="2160000" cy="2448000"/>
            <a:chOff x="6162538" y="1682130"/>
            <a:chExt cx="2232208" cy="2507332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707DFF82-6137-41E1-B8E9-F5110AC4B9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5" t="2153" r="3919" b="2924"/>
            <a:stretch/>
          </p:blipFill>
          <p:spPr>
            <a:xfrm>
              <a:off x="6198746" y="1705462"/>
              <a:ext cx="2196000" cy="2484000"/>
            </a:xfrm>
            <a:prstGeom prst="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6BD3CED1-001F-4AFA-B277-C1BB7739CA61}"/>
                </a:ext>
              </a:extLst>
            </p:cNvPr>
            <p:cNvSpPr txBox="1"/>
            <p:nvPr/>
          </p:nvSpPr>
          <p:spPr>
            <a:xfrm>
              <a:off x="6162538" y="1682130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5BA3499C-4E28-442F-9522-7FF3E883F242}"/>
                </a:ext>
              </a:extLst>
            </p:cNvPr>
            <p:cNvSpPr txBox="1"/>
            <p:nvPr/>
          </p:nvSpPr>
          <p:spPr>
            <a:xfrm>
              <a:off x="6363532" y="1724887"/>
              <a:ext cx="5838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rgbClr val="FF0000"/>
                  </a:solidFill>
                </a:rPr>
                <a:t>DIAL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9A48CAB-A0F5-4782-A3CC-DB121DC7F56A}"/>
              </a:ext>
            </a:extLst>
          </p:cNvPr>
          <p:cNvSpPr txBox="1">
            <a:spLocks/>
          </p:cNvSpPr>
          <p:nvPr/>
        </p:nvSpPr>
        <p:spPr bwMode="auto">
          <a:xfrm>
            <a:off x="179510" y="843558"/>
            <a:ext cx="5472610" cy="138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5484" marR="0" lvl="0" indent="0" algn="l" defTabSz="4572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  <a:tab pos="890588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DIAL  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  <a:sym typeface="Symbol" panose="05050102010706020507" pitchFamily="18" charset="2"/>
              </a:rPr>
              <a:t>  	vertical profiles of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  <a:sym typeface="Symbol" panose="05050102010706020507" pitchFamily="18" charset="2"/>
              </a:rPr>
              <a:t>water vapour mixing ratio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  <a:sym typeface="Symbol" panose="05050102010706020507" pitchFamily="18" charset="2"/>
              </a:rPr>
              <a:t>(MXR) </a:t>
            </a:r>
          </a:p>
          <a:p>
            <a:pPr marL="65484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  <a:tab pos="890588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  <a:sym typeface="Symbol" panose="05050102010706020507" pitchFamily="18" charset="2"/>
              </a:rPr>
              <a:t>		in lowest 2 – 4 km (or up to low cloud base), </a:t>
            </a:r>
          </a:p>
          <a:p>
            <a:pPr marL="65484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  <a:tab pos="890588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  <a:sym typeface="Symbol" panose="05050102010706020507" pitchFamily="18" charset="2"/>
              </a:rPr>
              <a:t>		resolution 10 m (30 m?), every 20 min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279797" marR="0" lvl="0" indent="-214313" algn="l" defTabSz="4572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DWD plans to buy ~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13 DIAL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instruments </a:t>
            </a:r>
          </a:p>
          <a:p>
            <a:pPr marL="65484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for locations across Germany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(as for DWL)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7F06161-AA44-4857-BF4E-213666671066}"/>
              </a:ext>
            </a:extLst>
          </p:cNvPr>
          <p:cNvSpPr txBox="1">
            <a:spLocks/>
          </p:cNvSpPr>
          <p:nvPr/>
        </p:nvSpPr>
        <p:spPr bwMode="auto">
          <a:xfrm>
            <a:off x="2591054" y="2716232"/>
            <a:ext cx="5976664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79797" marR="0" lvl="0" indent="-214313" algn="l" defTabSz="4572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1 testbed DIAL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(Vaisala DL10)  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at Lindenberg observatory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2F8B905-45B2-44FD-84B2-1106425125D6}"/>
              </a:ext>
            </a:extLst>
          </p:cNvPr>
          <p:cNvSpPr txBox="1">
            <a:spLocks/>
          </p:cNvSpPr>
          <p:nvPr/>
        </p:nvSpPr>
        <p:spPr bwMode="auto">
          <a:xfrm>
            <a:off x="2591053" y="3220288"/>
            <a:ext cx="6445443" cy="71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79797" marR="0" lvl="0" indent="-214313" algn="l" defTabSz="4572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Impact experiment July 2025: </a:t>
            </a:r>
          </a:p>
          <a:p>
            <a:pPr marL="65484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	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positive impact on humidity </a:t>
            </a: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in FG (large vs. DIAL mixing ratio</a:t>
            </a:r>
          </a:p>
          <a:p>
            <a:pPr marL="65484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					     small vs. Lindenberg radiosonde RH)</a:t>
            </a:r>
          </a:p>
        </p:txBody>
      </p:sp>
    </p:spTree>
    <p:extLst>
      <p:ext uri="{BB962C8B-B14F-4D97-AF65-F5344CB8AC3E}">
        <p14:creationId xmlns:p14="http://schemas.microsoft.com/office/powerpoint/2010/main" val="36418819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E4E695-4B9A-47B7-8F8D-11543DEF2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0100" y="1995686"/>
            <a:ext cx="5142340" cy="1429998"/>
          </a:xfrm>
        </p:spPr>
        <p:txBody>
          <a:bodyPr wrap="square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en-US" sz="1400" dirty="0"/>
              <a:t>forecast runs every 6 h</a:t>
            </a:r>
          </a:p>
          <a:p>
            <a:pPr marL="177800" indent="-177800"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en-US" sz="1400" dirty="0"/>
              <a:t>RMSE averaged over lead times ≤ 6 h:</a:t>
            </a:r>
          </a:p>
          <a:p>
            <a:pPr marL="0" indent="0">
              <a:spcBef>
                <a:spcPts val="0"/>
              </a:spcBef>
              <a:buNone/>
              <a:tabLst>
                <a:tab pos="177800" algn="l"/>
              </a:tabLst>
            </a:pPr>
            <a:r>
              <a:rPr lang="en-US" sz="1400" dirty="0"/>
              <a:t>	~ 30% +2h , ~ 70% </a:t>
            </a:r>
            <a:r>
              <a:rPr lang="en-US" sz="1400" dirty="0">
                <a:solidFill>
                  <a:srgbClr val="2D4B9B"/>
                </a:solidFill>
              </a:rPr>
              <a:t>+5h   </a:t>
            </a:r>
            <a:r>
              <a:rPr lang="en-US" sz="1300" dirty="0"/>
              <a:t>(Lindenberg radiosonde 6-hrly)</a:t>
            </a:r>
          </a:p>
          <a:p>
            <a:pPr marL="177800" indent="-177800">
              <a:buFont typeface="Arial" panose="020B0604020202020204" pitchFamily="34" charset="0"/>
              <a:buChar char="•"/>
              <a:tabLst>
                <a:tab pos="177800" algn="l"/>
              </a:tabLst>
            </a:pPr>
            <a:r>
              <a:rPr lang="en-US" sz="1400" dirty="0"/>
              <a:t>strong error reduction in relative humidity &amp; temperature</a:t>
            </a:r>
          </a:p>
          <a:p>
            <a:pPr marL="0" indent="0">
              <a:spcBef>
                <a:spcPts val="600"/>
              </a:spcBef>
              <a:buNone/>
              <a:tabLst>
                <a:tab pos="177800" algn="l"/>
              </a:tabLst>
            </a:pPr>
            <a:r>
              <a:rPr lang="en-US" sz="1400" dirty="0">
                <a:solidFill>
                  <a:srgbClr val="C00000"/>
                </a:solidFill>
              </a:rPr>
              <a:t>	(but not statistically significant in available scores)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F09EFF6-3E4D-4B7D-B692-C98B40BDC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975697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PBL profiler </a:t>
            </a:r>
            <a:r>
              <a:rPr kumimoji="1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obs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 </a:t>
            </a:r>
            <a:r>
              <a:rPr kumimoji="1" lang="en-US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DIAL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(Differential Absorption Lidar)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Jens </a:t>
            </a:r>
            <a:r>
              <a:rPr kumimoji="1" lang="en-US" altLang="de-DE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Pruschke</a:t>
            </a: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  <a:r>
              <a:rPr kumimoji="1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AFC14F8-2DD7-469E-A637-0A49DC72AF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" t="6303" r="4264" b="612"/>
          <a:stretch/>
        </p:blipFill>
        <p:spPr>
          <a:xfrm>
            <a:off x="323528" y="1250894"/>
            <a:ext cx="2772000" cy="3382454"/>
          </a:xfrm>
          <a:prstGeom prst="rect">
            <a:avLst/>
          </a:prstGeom>
        </p:spPr>
      </p:pic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6E63D1D8-33B6-47C7-A5D3-39D4E9C2E25D}"/>
              </a:ext>
            </a:extLst>
          </p:cNvPr>
          <p:cNvSpPr txBox="1">
            <a:spLocks/>
          </p:cNvSpPr>
          <p:nvPr/>
        </p:nvSpPr>
        <p:spPr>
          <a:xfrm>
            <a:off x="179512" y="842280"/>
            <a:ext cx="8640959" cy="795978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352425" marR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"/>
              <a:tabLst/>
              <a:defRPr sz="1800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92150" marR="0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Forecast verification vs. radiosonde 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(restricted area around Lindenberg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   (~ 100 km radius))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  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</a:t>
            </a:r>
            <a:r>
              <a:rPr lang="en-GB" sz="1400" dirty="0">
                <a:latin typeface="Arial"/>
              </a:rPr>
              <a:t>July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2025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10E2EA1-49AB-4A12-B52C-7F30D649A5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" t="13806" r="7258" b="11512"/>
          <a:stretch/>
        </p:blipFill>
        <p:spPr>
          <a:xfrm>
            <a:off x="6876256" y="843558"/>
            <a:ext cx="2003898" cy="169806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93A21CF-214E-43DB-AA4C-C0CB53EDAC39}"/>
              </a:ext>
            </a:extLst>
          </p:cNvPr>
          <p:cNvSpPr txBox="1"/>
          <p:nvPr/>
        </p:nvSpPr>
        <p:spPr>
          <a:xfrm>
            <a:off x="8491543" y="1439829"/>
            <a:ext cx="5741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Lindenberg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BBAD659-F8E3-4849-8F40-0E4DA1F56085}"/>
              </a:ext>
            </a:extLst>
          </p:cNvPr>
          <p:cNvSpPr txBox="1"/>
          <p:nvPr/>
        </p:nvSpPr>
        <p:spPr>
          <a:xfrm>
            <a:off x="7350364" y="1668227"/>
            <a:ext cx="152979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verification over a small region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(+/-1° in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/Lon)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58D212AF-EDC0-4B46-A40F-B01A8163AE42}"/>
              </a:ext>
            </a:extLst>
          </p:cNvPr>
          <p:cNvSpPr txBox="1">
            <a:spLocks/>
          </p:cNvSpPr>
          <p:nvPr/>
        </p:nvSpPr>
        <p:spPr>
          <a:xfrm>
            <a:off x="3220323" y="3579862"/>
            <a:ext cx="5845415" cy="1011422"/>
          </a:xfrm>
          <a:prstGeom prst="rect">
            <a:avLst/>
          </a:prstGeom>
        </p:spPr>
        <p:txBody>
          <a:bodyPr vert="horz" wrap="square" lIns="72000" tIns="36000" rIns="36000" bIns="36000" rtlCol="0">
            <a:spAutoFit/>
          </a:bodyPr>
          <a:lstStyle>
            <a:lvl1pPr marL="352425" marR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"/>
              <a:tabLst/>
              <a:defRPr sz="1800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92150" marR="0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>
                <a:tab pos="177800" algn="l"/>
                <a:tab pos="1433513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	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 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ime series:	improvement only from single forecasts;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>
                <a:tab pos="180975" algn="l"/>
                <a:tab pos="444500" algn="l"/>
                <a:tab pos="1433513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at each level another forecast with reduced RMSE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>
                <a:tab pos="1778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 results look great but are rather 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nconclusive !  </a:t>
            </a:r>
            <a:r>
              <a:rPr lang="en-US" sz="1400" dirty="0">
                <a:solidFill>
                  <a:srgbClr val="C00000"/>
                </a:solidFill>
                <a:latin typeface="Arial"/>
              </a:rPr>
              <a:t>(pitfall)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>
                <a:tab pos="177800" algn="l"/>
              </a:tabLst>
              <a:defRPr/>
            </a:pPr>
            <a:r>
              <a:rPr lang="en-US" sz="1400" dirty="0">
                <a:solidFill>
                  <a:srgbClr val="C00000"/>
                </a:solidFill>
                <a:latin typeface="Arial"/>
              </a:rPr>
              <a:t>	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(noise rather than signal ?!)</a:t>
            </a:r>
          </a:p>
        </p:txBody>
      </p:sp>
    </p:spTree>
    <p:extLst>
      <p:ext uri="{BB962C8B-B14F-4D97-AF65-F5344CB8AC3E}">
        <p14:creationId xmlns:p14="http://schemas.microsoft.com/office/powerpoint/2010/main" val="1836693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id="{2F09EFF6-3E4D-4B7D-B692-C98B40BDC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975697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PBL profiler </a:t>
            </a:r>
            <a:r>
              <a:rPr kumimoji="1" lang="en-US" alt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obs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 </a:t>
            </a:r>
            <a:r>
              <a:rPr kumimoji="1" lang="en-US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DIAL</a:t>
            </a: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(Differential Absorption Lidar)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Jens </a:t>
            </a:r>
            <a:r>
              <a:rPr kumimoji="1" lang="en-US" altLang="de-DE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Pruschke</a:t>
            </a: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  <a:r>
              <a:rPr kumimoji="1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6E63D1D8-33B6-47C7-A5D3-39D4E9C2E25D}"/>
              </a:ext>
            </a:extLst>
          </p:cNvPr>
          <p:cNvSpPr txBox="1">
            <a:spLocks/>
          </p:cNvSpPr>
          <p:nvPr/>
        </p:nvSpPr>
        <p:spPr>
          <a:xfrm>
            <a:off x="179513" y="842280"/>
            <a:ext cx="5400600" cy="288147"/>
          </a:xfrm>
          <a:prstGeom prst="rect">
            <a:avLst/>
          </a:prstGeom>
        </p:spPr>
        <p:txBody>
          <a:bodyPr vert="horz" wrap="square" lIns="72000" tIns="36000" rIns="72000" bIns="36000" rtlCol="0">
            <a:spAutoFit/>
          </a:bodyPr>
          <a:lstStyle>
            <a:lvl1pPr marL="352425" marR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Char char=""/>
              <a:tabLst/>
              <a:defRPr sz="1800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92150" marR="0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/>
            </a:pPr>
            <a:r>
              <a:rPr lang="en-GB" sz="1400" dirty="0">
                <a:latin typeface="Arial"/>
              </a:rPr>
              <a:t>NUMEX experiment for new 2-month period: July + August 2025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3A81BB1-56BF-4812-83AD-77C08B4A63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3" r="47247" b="1669"/>
          <a:stretch/>
        </p:blipFill>
        <p:spPr>
          <a:xfrm>
            <a:off x="270796" y="1419622"/>
            <a:ext cx="4099715" cy="309032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551D302-3F30-4326-8B9C-525B3A706296}"/>
              </a:ext>
            </a:extLst>
          </p:cNvPr>
          <p:cNvSpPr txBox="1">
            <a:spLocks/>
          </p:cNvSpPr>
          <p:nvPr/>
        </p:nvSpPr>
        <p:spPr bwMode="auto">
          <a:xfrm>
            <a:off x="2483768" y="1394908"/>
            <a:ext cx="1886743" cy="22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3500" marR="0" lvl="0" indent="0" defTabSz="4572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7891" algn="l"/>
                <a:tab pos="1346597" algn="l"/>
              </a:tabLst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against </a:t>
            </a:r>
            <a:r>
              <a:rPr lang="en-GB" sz="1100" dirty="0">
                <a:solidFill>
                  <a:srgbClr val="000000"/>
                </a:solidFill>
                <a:latin typeface="Arial"/>
                <a:ea typeface="ＭＳ Ｐゴシック"/>
              </a:rPr>
              <a:t>DIAL mixing ratio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173A4C9-3383-478F-953F-D64BC8D613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03" t="13853" r="1411" b="1669"/>
          <a:stretch/>
        </p:blipFill>
        <p:spPr>
          <a:xfrm>
            <a:off x="4355976" y="1419622"/>
            <a:ext cx="1188000" cy="3090329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D07A78F-4F3F-495C-B9C3-9BF03E1BA6AB}"/>
              </a:ext>
            </a:extLst>
          </p:cNvPr>
          <p:cNvSpPr txBox="1">
            <a:spLocks/>
          </p:cNvSpPr>
          <p:nvPr/>
        </p:nvSpPr>
        <p:spPr bwMode="auto">
          <a:xfrm>
            <a:off x="5004536" y="1563638"/>
            <a:ext cx="3959951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wrap="square" lIns="36000" tIns="36000" rIns="36000" bIns="360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66700" marR="0" lvl="0" indent="-2032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first hour: mixture of 20’, 40’, 60’ lead times</a:t>
            </a:r>
          </a:p>
          <a:p>
            <a:pPr marL="266700" marR="0" lvl="0" indent="-2032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67891" algn="l"/>
                <a:tab pos="1346597" algn="l"/>
              </a:tabLst>
              <a:defRPr/>
            </a:pPr>
            <a:r>
              <a:rPr lang="en-GB" sz="1400" dirty="0">
                <a:solidFill>
                  <a:srgbClr val="000000"/>
                </a:solidFill>
                <a:latin typeface="Arial"/>
                <a:ea typeface="ＭＳ Ｐゴシック"/>
              </a:rPr>
              <a:t>still some positive impact up to 8 – 11 h</a:t>
            </a:r>
            <a:endParaRPr lang="en-GB" sz="1400" dirty="0">
              <a:solidFill>
                <a:schemeClr val="bg1">
                  <a:lumMod val="50000"/>
                </a:schemeClr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3032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rafik 127"/>
          <p:cNvPicPr/>
          <p:nvPr/>
        </p:nvPicPr>
        <p:blipFill>
          <a:blip r:embed="rId3"/>
          <a:stretch/>
        </p:blipFill>
        <p:spPr>
          <a:xfrm>
            <a:off x="2676240" y="743040"/>
            <a:ext cx="6355800" cy="229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274320" y="1059582"/>
            <a:ext cx="2370240" cy="1196088"/>
          </a:xfrm>
          <a:prstGeom prst="rect">
            <a:avLst/>
          </a:prstGeom>
          <a:noFill/>
          <a:ln w="0">
            <a:noFill/>
          </a:ln>
        </p:spPr>
        <p:txBody>
          <a:bodyPr lIns="72000" tIns="36000" rIns="72000" bIns="36000" anchor="t">
            <a:spAutoFit/>
          </a:bodyPr>
          <a:lstStyle/>
          <a:p>
            <a:pPr indent="0">
              <a:lnSpc>
                <a:spcPct val="100000"/>
              </a:lnSpc>
              <a:spcBef>
                <a:spcPts val="720"/>
              </a:spcBef>
              <a:buNone/>
            </a:pPr>
            <a:r>
              <a:rPr lang="en-GB" sz="16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Operational: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b="0" u="none" strike="noStrike" dirty="0" err="1">
                <a:solidFill>
                  <a:srgbClr val="000000"/>
                </a:solidFill>
                <a:effectLst/>
                <a:uFillTx/>
                <a:latin typeface="Arial"/>
              </a:rPr>
              <a:t>Cressman</a:t>
            </a:r>
            <a:r>
              <a:rPr lang="en-GB" sz="16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 Analysis </a:t>
            </a:r>
            <a:endParaRPr lang="de-DE" sz="1800" dirty="0"/>
          </a:p>
          <a:p>
            <a:pPr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1200" b="0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</a:rPr>
              <a:t>with successive correction methods due to the lack of true spatial covariance matrix (B)</a:t>
            </a:r>
            <a:endParaRPr lang="en-US" sz="1200" b="0" u="none" strike="noStrike" dirty="0">
              <a:solidFill>
                <a:schemeClr val="bg1">
                  <a:lumMod val="5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4"/>
          <p:cNvSpPr/>
          <p:nvPr/>
        </p:nvSpPr>
        <p:spPr>
          <a:xfrm>
            <a:off x="6891774" y="3235818"/>
            <a:ext cx="2194560" cy="1384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0" rIns="0" bIns="0" anchor="t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GB" sz="1000" b="0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DejaVu Sans"/>
              </a:rPr>
              <a:t>FE1 – plot catalogue – Helmut Frank</a:t>
            </a:r>
            <a:endParaRPr lang="en-US" sz="1000" b="0" u="none" strike="noStrike" dirty="0">
              <a:solidFill>
                <a:schemeClr val="bg1">
                  <a:lumMod val="5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5"/>
          <p:cNvSpPr/>
          <p:nvPr/>
        </p:nvSpPr>
        <p:spPr>
          <a:xfrm>
            <a:off x="274320" y="3147814"/>
            <a:ext cx="3730320" cy="1288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36000" rIns="72000" bIns="36000" anchor="t">
            <a:spAutoFit/>
          </a:bodyPr>
          <a:lstStyle/>
          <a:p>
            <a:pPr>
              <a:lnSpc>
                <a:spcPct val="100000"/>
              </a:lnSpc>
              <a:spcBef>
                <a:spcPts val="720"/>
              </a:spcBef>
            </a:pPr>
            <a:r>
              <a:rPr lang="en-GB" sz="16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Pre-operational (last winter):</a:t>
            </a:r>
          </a:p>
          <a:p>
            <a:pPr>
              <a:lnSpc>
                <a:spcPct val="100000"/>
              </a:lnSpc>
            </a:pPr>
            <a:r>
              <a:rPr lang="de-DE" sz="16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2D-Var</a:t>
            </a:r>
            <a:endParaRPr lang="de-DE" sz="18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using isotropic horizontal B-matrix </a:t>
            </a:r>
          </a:p>
          <a:p>
            <a:pPr>
              <a:lnSpc>
                <a:spcPct val="100000"/>
              </a:lnSpc>
            </a:pPr>
            <a:r>
              <a:rPr lang="en-GB" sz="1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with vertical displacement penalty, </a:t>
            </a:r>
          </a:p>
          <a:p>
            <a:pPr>
              <a:lnSpc>
                <a:spcPct val="100000"/>
              </a:lnSpc>
            </a:pPr>
            <a:r>
              <a:rPr lang="en-GB" sz="1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but </a:t>
            </a:r>
            <a:r>
              <a:rPr lang="en-GB" sz="1400" b="0" u="none" strike="noStrike" dirty="0">
                <a:solidFill>
                  <a:srgbClr val="C00000"/>
                </a:solidFill>
                <a:effectLst/>
                <a:uFillTx/>
                <a:latin typeface="Arial"/>
                <a:ea typeface="DejaVu Sans"/>
              </a:rPr>
              <a:t>terrain blind</a:t>
            </a:r>
            <a:endParaRPr lang="en-US" sz="1400" b="0" u="none" strike="noStrike" dirty="0">
              <a:solidFill>
                <a:srgbClr val="C00000"/>
              </a:solidFill>
              <a:effectLst/>
              <a:uFillTx/>
              <a:latin typeface="Arial"/>
            </a:endParaRPr>
          </a:p>
        </p:txBody>
      </p:sp>
      <p:pic>
        <p:nvPicPr>
          <p:cNvPr id="133" name="Grafik 132"/>
          <p:cNvPicPr/>
          <p:nvPr/>
        </p:nvPicPr>
        <p:blipFill>
          <a:blip r:embed="rId4"/>
          <a:stretch/>
        </p:blipFill>
        <p:spPr>
          <a:xfrm>
            <a:off x="4101120" y="3011400"/>
            <a:ext cx="2751840" cy="209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PlaceHolder 6"/>
          <p:cNvSpPr/>
          <p:nvPr/>
        </p:nvSpPr>
        <p:spPr>
          <a:xfrm>
            <a:off x="1070919" y="4453650"/>
            <a:ext cx="3024441" cy="1384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0" rIns="72000" bIns="0" anchor="t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GB" sz="1000" b="0" i="1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DejaVu Sans"/>
              </a:rPr>
              <a:t>T. </a:t>
            </a:r>
            <a:r>
              <a:rPr lang="en-GB" sz="1000" b="0" i="1" u="none" strike="noStrike" dirty="0" err="1"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DejaVu Sans"/>
              </a:rPr>
              <a:t>Hüther</a:t>
            </a:r>
            <a:r>
              <a:rPr lang="en-GB" sz="1000" b="0" i="1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DejaVu Sans"/>
              </a:rPr>
              <a:t>, G. </a:t>
            </a:r>
            <a:r>
              <a:rPr lang="en-GB" sz="1000" b="0" i="1" u="none" strike="noStrike" dirty="0" err="1"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DejaVu Sans"/>
              </a:rPr>
              <a:t>Geppert</a:t>
            </a:r>
            <a:r>
              <a:rPr lang="en-GB" sz="1000" b="0" i="1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DejaVu Sans"/>
              </a:rPr>
              <a:t>, M. Lange, R. Williams et al.</a:t>
            </a:r>
            <a:endParaRPr lang="en-US" sz="1000" b="0" i="1" u="none" strike="noStrike" dirty="0">
              <a:solidFill>
                <a:schemeClr val="bg1">
                  <a:lumMod val="5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5">
            <a:extLst>
              <a:ext uri="{FF2B5EF4-FFF2-40B4-BE49-F238E27FC236}">
                <a16:creationId xmlns:a16="http://schemas.microsoft.com/office/drawing/2014/main" id="{FE2F349F-E5DB-4E47-B9A0-E0C13AF043E7}"/>
              </a:ext>
            </a:extLst>
          </p:cNvPr>
          <p:cNvSpPr/>
          <p:nvPr/>
        </p:nvSpPr>
        <p:spPr>
          <a:xfrm>
            <a:off x="6910626" y="3536729"/>
            <a:ext cx="2076856" cy="11499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36000" rIns="72000" bIns="36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400" b="0" u="none" strike="noStrike" dirty="0">
                <a:solidFill>
                  <a:srgbClr val="C00000"/>
                </a:solidFill>
                <a:effectLst/>
                <a:uFillTx/>
                <a:latin typeface="Arial"/>
                <a:ea typeface="DejaVu Sans"/>
              </a:rPr>
              <a:t>code not compliant </a:t>
            </a:r>
            <a:r>
              <a:rPr lang="en-GB" sz="1400" dirty="0">
                <a:solidFill>
                  <a:srgbClr val="C00000"/>
                </a:solidFill>
                <a:latin typeface="Arial"/>
                <a:ea typeface="DejaVu Sans"/>
              </a:rPr>
              <a:t>with </a:t>
            </a:r>
          </a:p>
          <a:p>
            <a:pPr>
              <a:lnSpc>
                <a:spcPct val="100000"/>
              </a:lnSpc>
            </a:pPr>
            <a:r>
              <a:rPr lang="en-GB" sz="1400" dirty="0">
                <a:solidFill>
                  <a:srgbClr val="C00000"/>
                </a:solidFill>
                <a:latin typeface="Arial"/>
                <a:ea typeface="DejaVu Sans"/>
              </a:rPr>
              <a:t>“DACE requirements,</a:t>
            </a:r>
          </a:p>
          <a:p>
            <a:pPr>
              <a:lnSpc>
                <a:spcPct val="100000"/>
              </a:lnSpc>
            </a:pPr>
            <a:r>
              <a:rPr lang="en-GB" sz="1400" b="0" u="none" strike="noStrike" dirty="0">
                <a:solidFill>
                  <a:srgbClr val="C00000"/>
                </a:solidFill>
                <a:effectLst/>
                <a:uFillTx/>
                <a:latin typeface="Arial"/>
                <a:ea typeface="DejaVu Sans"/>
              </a:rPr>
              <a:t>did not allow for developing MEC with consistent </a:t>
            </a:r>
            <a:r>
              <a:rPr lang="en-GB" sz="1400" b="0" u="none" strike="noStrike" dirty="0" err="1">
                <a:solidFill>
                  <a:srgbClr val="C00000"/>
                </a:solidFill>
                <a:effectLst/>
                <a:uFillTx/>
                <a:latin typeface="Arial"/>
                <a:ea typeface="DejaVu Sans"/>
              </a:rPr>
              <a:t>obs</a:t>
            </a:r>
            <a:r>
              <a:rPr lang="en-GB" sz="1400" b="0" u="none" strike="noStrike" dirty="0">
                <a:solidFill>
                  <a:srgbClr val="C00000"/>
                </a:solidFill>
                <a:effectLst/>
                <a:uFillTx/>
                <a:latin typeface="Arial"/>
                <a:ea typeface="DejaVu Sans"/>
              </a:rPr>
              <a:t> operator</a:t>
            </a:r>
            <a:endParaRPr lang="en-US" sz="1400" b="0" u="none" strike="noStrike" dirty="0">
              <a:solidFill>
                <a:srgbClr val="C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06706A1-45CB-46DC-B547-E8D0623DC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975697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Why a new snow analysis 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T. </a:t>
            </a:r>
            <a:r>
              <a:rPr kumimoji="1" lang="en-US" altLang="de-DE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Hüther</a:t>
            </a: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, G. </a:t>
            </a:r>
            <a:r>
              <a:rPr kumimoji="1" lang="en-US" altLang="de-DE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Geppert</a:t>
            </a: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, M. Lange, R. Williams et al.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2"/>
          <p:cNvSpPr/>
          <p:nvPr/>
        </p:nvSpPr>
        <p:spPr>
          <a:xfrm>
            <a:off x="2988720" y="203040"/>
            <a:ext cx="4178160" cy="145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274320" y="946809"/>
            <a:ext cx="2923920" cy="472813"/>
          </a:xfrm>
          <a:prstGeom prst="rect">
            <a:avLst/>
          </a:prstGeom>
          <a:noFill/>
          <a:ln w="0">
            <a:noFill/>
          </a:ln>
        </p:spPr>
        <p:txBody>
          <a:bodyPr wrap="square" lIns="72000" tIns="36000" rIns="72000" bIns="36000" anchor="t">
            <a:spAutoFit/>
          </a:bodyPr>
          <a:lstStyle/>
          <a:p>
            <a:pPr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400" dirty="0">
                <a:solidFill>
                  <a:srgbClr val="000000"/>
                </a:solidFill>
                <a:latin typeface="Arial"/>
              </a:rPr>
              <a:t>us</a:t>
            </a:r>
            <a:r>
              <a:rPr lang="en-GB" sz="1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es: ”Curving spacetime”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(i.e. going across mountains takes effort) </a:t>
            </a:r>
            <a:endParaRPr lang="en-US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itel 5"/>
          <p:cNvSpPr/>
          <p:nvPr/>
        </p:nvSpPr>
        <p:spPr>
          <a:xfrm>
            <a:off x="289440" y="191880"/>
            <a:ext cx="6587640" cy="355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Datumsplatzhalter 7"/>
          <p:cNvSpPr/>
          <p:nvPr/>
        </p:nvSpPr>
        <p:spPr>
          <a:xfrm>
            <a:off x="542160" y="4739400"/>
            <a:ext cx="2139120" cy="27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3" name="Grafik 142"/>
          <p:cNvPicPr/>
          <p:nvPr/>
        </p:nvPicPr>
        <p:blipFill>
          <a:blip r:embed="rId3"/>
          <a:stretch/>
        </p:blipFill>
        <p:spPr>
          <a:xfrm>
            <a:off x="3200400" y="902838"/>
            <a:ext cx="5849640" cy="210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PlaceHolder 20"/>
          <p:cNvSpPr/>
          <p:nvPr/>
        </p:nvSpPr>
        <p:spPr>
          <a:xfrm>
            <a:off x="274320" y="1645885"/>
            <a:ext cx="8869680" cy="22220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36000" rIns="72000" bIns="36000" anchor="t">
            <a:spAutoFit/>
          </a:bodyPr>
          <a:lstStyle/>
          <a:p>
            <a:pPr>
              <a:lnSpc>
                <a:spcPct val="100000"/>
              </a:lnSpc>
              <a:spcBef>
                <a:spcPts val="720"/>
              </a:spcBef>
            </a:pPr>
            <a:r>
              <a:rPr lang="en-GB" sz="140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Diffusive B-matrix:</a:t>
            </a:r>
            <a:endParaRPr lang="en-US" sz="14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68288" indent="-268288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5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new snow analysis </a:t>
            </a:r>
          </a:p>
          <a:p>
            <a:pPr>
              <a:lnSpc>
                <a:spcPct val="100000"/>
              </a:lnSpc>
              <a:tabLst>
                <a:tab pos="271463" algn="l"/>
              </a:tabLst>
            </a:pPr>
            <a:r>
              <a:rPr lang="en-GB" sz="1500" dirty="0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en-GB" sz="15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embeds a 2D-Var analysis </a:t>
            </a:r>
          </a:p>
          <a:p>
            <a:pPr>
              <a:lnSpc>
                <a:spcPct val="100000"/>
              </a:lnSpc>
              <a:tabLst>
                <a:tab pos="271463" algn="l"/>
              </a:tabLst>
            </a:pPr>
            <a:r>
              <a:rPr lang="en-GB" sz="1500" dirty="0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en-GB" sz="15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in higher-dimensional space </a:t>
            </a:r>
          </a:p>
          <a:p>
            <a:pPr>
              <a:lnSpc>
                <a:spcPct val="100000"/>
              </a:lnSpc>
              <a:tabLst>
                <a:tab pos="268288" algn="l"/>
              </a:tabLst>
            </a:pPr>
            <a:r>
              <a:rPr lang="en-GB" sz="15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	using conductance to dictate </a:t>
            </a:r>
          </a:p>
          <a:p>
            <a:pPr>
              <a:lnSpc>
                <a:spcPct val="100000"/>
              </a:lnSpc>
              <a:tabLst>
                <a:tab pos="268288" algn="l"/>
              </a:tabLst>
            </a:pPr>
            <a:r>
              <a:rPr lang="en-GB" sz="1500" dirty="0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en-GB" sz="15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the B-matrix influence</a:t>
            </a:r>
          </a:p>
          <a:p>
            <a:pPr marL="268288" indent="-268288">
              <a:lnSpc>
                <a:spcPct val="100000"/>
              </a:lnSpc>
              <a:spcBef>
                <a:spcPts val="720"/>
              </a:spcBef>
              <a:buFont typeface="Arial" panose="020B0604020202020204" pitchFamily="34" charset="0"/>
              <a:buChar char="•"/>
            </a:pPr>
            <a:r>
              <a:rPr lang="en-GB" sz="1500" b="1" dirty="0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lang="en-GB" sz="15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arriers</a:t>
            </a:r>
            <a:r>
              <a:rPr lang="en-GB" sz="15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(e.g. water, ocean) and </a:t>
            </a:r>
            <a:r>
              <a:rPr lang="en-GB" sz="15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orography</a:t>
            </a:r>
            <a:r>
              <a:rPr lang="en-GB" sz="15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(e.g. mountain ridges) can now be seen</a:t>
            </a:r>
            <a:endParaRPr lang="en-GB" sz="1500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68288" indent="-268288">
              <a:lnSpc>
                <a:spcPct val="100000"/>
              </a:lnSpc>
              <a:spcBef>
                <a:spcPts val="720"/>
              </a:spcBef>
              <a:buFont typeface="Arial" panose="020B0604020202020204" pitchFamily="34" charset="0"/>
              <a:buChar char="•"/>
            </a:pPr>
            <a:r>
              <a:rPr lang="en-GB" sz="1500" dirty="0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n-GB" sz="15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t very negligible cost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56709101-69FC-416B-81A8-E557602D8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975697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New snow analysis:  topography penalty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Richard Williams </a:t>
            </a:r>
            <a:r>
              <a:rPr kumimoji="1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3"/>
          <p:cNvSpPr/>
          <p:nvPr/>
        </p:nvSpPr>
        <p:spPr>
          <a:xfrm>
            <a:off x="2988720" y="203040"/>
            <a:ext cx="4178160" cy="145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itel 7"/>
          <p:cNvSpPr/>
          <p:nvPr/>
        </p:nvSpPr>
        <p:spPr>
          <a:xfrm>
            <a:off x="289440" y="191880"/>
            <a:ext cx="6587640" cy="355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Fußzeilenplatzhalter 8"/>
          <p:cNvSpPr/>
          <p:nvPr/>
        </p:nvSpPr>
        <p:spPr>
          <a:xfrm>
            <a:off x="1702800" y="4764600"/>
            <a:ext cx="6643440" cy="27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1" name="Grafik 150"/>
          <p:cNvPicPr/>
          <p:nvPr/>
        </p:nvPicPr>
        <p:blipFill>
          <a:blip r:embed="rId3"/>
          <a:stretch/>
        </p:blipFill>
        <p:spPr>
          <a:xfrm>
            <a:off x="365760" y="731520"/>
            <a:ext cx="8364960" cy="365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PlaceHolder 13"/>
          <p:cNvSpPr/>
          <p:nvPr/>
        </p:nvSpPr>
        <p:spPr>
          <a:xfrm>
            <a:off x="7115760" y="4405680"/>
            <a:ext cx="182664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0" rIns="72000" bIns="0" anchor="t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GB" sz="1200" b="0" i="1" u="none" strike="noStrike" dirty="0"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DejaVu Sans"/>
              </a:rPr>
              <a:t>Richard Williams</a:t>
            </a:r>
            <a:endParaRPr lang="en-US" sz="1200" b="0" i="1" u="none" strike="noStrike" dirty="0">
              <a:solidFill>
                <a:schemeClr val="bg1">
                  <a:lumMod val="5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0DC5E0C-5963-48C1-B67D-C3173B882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975697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New snow analysis:  topography penalty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Richard Williams </a:t>
            </a:r>
            <a:r>
              <a:rPr kumimoji="1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1FD004E-DCD2-4516-96DD-AE0DE2FB11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972" t="53624" r="20117" b="32991"/>
          <a:stretch/>
        </p:blipFill>
        <p:spPr>
          <a:xfrm>
            <a:off x="6444208" y="799086"/>
            <a:ext cx="2629969" cy="126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4"/>
          <p:cNvSpPr/>
          <p:nvPr/>
        </p:nvSpPr>
        <p:spPr>
          <a:xfrm>
            <a:off x="2988720" y="203040"/>
            <a:ext cx="4178160" cy="145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Fußzeilenplatzhalter 9"/>
          <p:cNvSpPr/>
          <p:nvPr/>
        </p:nvSpPr>
        <p:spPr>
          <a:xfrm>
            <a:off x="1702800" y="4764600"/>
            <a:ext cx="6643440" cy="27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0588E7FA-6492-4C6B-9F05-8FABC66C9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975697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New snow analysis:  stability tests using ICON-DREAM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Arianna Valmassoi, Richard Williams</a:t>
            </a:r>
            <a:r>
              <a:rPr kumimoji="1" lang="en-US" altLang="de-DE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86D2E3B-456D-43AA-9DBF-384754828A98}"/>
              </a:ext>
            </a:extLst>
          </p:cNvPr>
          <p:cNvSpPr txBox="1"/>
          <p:nvPr/>
        </p:nvSpPr>
        <p:spPr>
          <a:xfrm>
            <a:off x="245175" y="1006733"/>
            <a:ext cx="8791321" cy="2103140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offline stability tests by applying new snow analysis to 16 years of first guesses from ICON-DREAM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	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Arial"/>
                <a:sym typeface="Symbol" panose="05050102010706020507" pitchFamily="18" charset="2"/>
              </a:rPr>
              <a:t>(Arianna </a:t>
            </a: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  <a:latin typeface="Arial"/>
                <a:sym typeface="Symbol" panose="05050102010706020507" pitchFamily="18" charset="2"/>
              </a:rPr>
              <a:t>Valmossoi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Arial"/>
                <a:sym typeface="Symbol" panose="05050102010706020507" pitchFamily="18" charset="2"/>
              </a:rPr>
              <a:t>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	  	blacklisting is the main issue;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		buddy checks introduced, tests with more observation (e.g. </a:t>
            </a:r>
            <a:r>
              <a:rPr lang="en-US" sz="1400" dirty="0" err="1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Snotel</a:t>
            </a: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</a:p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being tested now in NUMEX experiment (for the global system)</a:t>
            </a:r>
          </a:p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new code is ‘hard-coded’ for snow analysis exclusively (not in DACE)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:p15="http://schemas.microsoft.com/office/powerpoint/2012/main"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3">
            <a:extLst>
              <a:ext uri="{FF2B5EF4-FFF2-40B4-BE49-F238E27FC236}">
                <a16:creationId xmlns:a16="http://schemas.microsoft.com/office/drawing/2014/main" id="{E9363391-DDFC-4227-8121-186498C3BA8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1491630"/>
            <a:ext cx="3226381" cy="3126857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1520" y="915566"/>
            <a:ext cx="8280919" cy="312021"/>
          </a:xfrm>
          <a:prstGeom prst="rect">
            <a:avLst/>
          </a:prstGeom>
        </p:spPr>
        <p:txBody>
          <a:bodyPr vert="horz" wrap="square" lIns="0" tIns="19125" rIns="0" bIns="0" rtlCol="0" anchor="t" anchorCtr="0">
            <a:spAutoFit/>
          </a:bodyPr>
          <a:lstStyle/>
          <a:p>
            <a:pPr marL="20131">
              <a:lnSpc>
                <a:spcPct val="100000"/>
              </a:lnSpc>
              <a:spcBef>
                <a:spcPts val="151"/>
              </a:spcBef>
            </a:pPr>
            <a:r>
              <a:rPr b="0" spc="-16" dirty="0"/>
              <a:t>ICON-</a:t>
            </a:r>
            <a:r>
              <a:rPr lang="de-DE" b="0" spc="-16" dirty="0"/>
              <a:t>DREAM:   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ual resolution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eanalysis for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mulators,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pplications and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onitoring</a:t>
            </a:r>
            <a:r>
              <a:rPr lang="en-GB" sz="1600" b="0" spc="-16" dirty="0"/>
              <a:t> 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51520" y="1275606"/>
            <a:ext cx="7992888" cy="649681"/>
          </a:xfrm>
          <a:prstGeom prst="rect">
            <a:avLst/>
          </a:prstGeom>
        </p:spPr>
        <p:txBody>
          <a:bodyPr vert="horz" wrap="square" lIns="0" tIns="79518" rIns="0" bIns="0" rtlCol="0">
            <a:spAutoFit/>
          </a:bodyPr>
          <a:lstStyle/>
          <a:p>
            <a:pPr marL="447675" lvl="0" indent="-274638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2010 – 2025, 20 ensemble members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;   DOI: 10.5676/</a:t>
            </a:r>
            <a:r>
              <a:rPr lang="en-US" sz="1600" dirty="0" err="1">
                <a:solidFill>
                  <a:srgbClr val="000000"/>
                </a:solidFill>
                <a:cs typeface="Arial"/>
              </a:rPr>
              <a:t>dwd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/icon-dream_v1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47675" marR="0" lvl="0" indent="-274638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subset of variables is available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opendata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Google Shape;120;p16">
            <a:extLst>
              <a:ext uri="{FF2B5EF4-FFF2-40B4-BE49-F238E27FC236}">
                <a16:creationId xmlns:a16="http://schemas.microsoft.com/office/drawing/2014/main" id="{0814C272-3D41-45C9-954D-4A560C88E8E1}"/>
              </a:ext>
            </a:extLst>
          </p:cNvPr>
          <p:cNvSpPr/>
          <p:nvPr/>
        </p:nvSpPr>
        <p:spPr>
          <a:xfrm>
            <a:off x="230040" y="131842"/>
            <a:ext cx="6358413" cy="567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90" tIns="0" rIns="72090" bIns="0" anchor="t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0" i="0" u="none" strike="noStrike" kern="120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Re-analysis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b="0" i="1" u="none" strike="noStrike" kern="1200" cap="none" spc="-1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Arianna Valmassoi </a:t>
            </a:r>
            <a:r>
              <a:rPr kumimoji="0" lang="en-US" sz="1400" b="0" i="1" u="none" strike="noStrike" kern="1200" cap="none" spc="-1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a.o.</a:t>
            </a:r>
            <a:endParaRPr kumimoji="0" lang="de-DE" sz="1400" b="0" i="1" u="none" strike="noStrike" kern="1200" cap="none" spc="-1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6E205CC5-31E6-41B8-B46F-C6E6DC35D889}"/>
              </a:ext>
            </a:extLst>
          </p:cNvPr>
          <p:cNvSpPr txBox="1"/>
          <p:nvPr/>
        </p:nvSpPr>
        <p:spPr>
          <a:xfrm>
            <a:off x="251520" y="2153189"/>
            <a:ext cx="5904656" cy="2434785"/>
          </a:xfrm>
          <a:prstGeom prst="rect">
            <a:avLst/>
          </a:prstGeom>
        </p:spPr>
        <p:txBody>
          <a:bodyPr vert="horz" wrap="square" lIns="0" tIns="79518" rIns="0" bIns="0" rtlCol="0">
            <a:spAutoFit/>
          </a:bodyPr>
          <a:lstStyle/>
          <a:p>
            <a:pPr marL="447675" marR="0" lvl="0" indent="-274638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ICON-DREAM v2 developments:</a:t>
            </a:r>
          </a:p>
          <a:p>
            <a:pPr marL="173038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447675" algn="l"/>
                <a:tab pos="715963" algn="l"/>
              </a:tabLst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 panose="05050102010706020507" pitchFamily="18" charset="2"/>
              </a:rPr>
              <a:t> 	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extended period 1982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 current</a:t>
            </a:r>
          </a:p>
          <a:p>
            <a:pPr marL="173038" marR="0" lvl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447675" algn="l"/>
                <a:tab pos="715963" algn="l"/>
              </a:tabLs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Symbol" panose="05050102010706020507" pitchFamily="18" charset="2"/>
              </a:rPr>
              <a:t> 	new features: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984250" lvl="2" indent="-268288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include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radiances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assimilation: AMSU-A/B, MHS, ATMS, HIRS, MSU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(thanks to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Bill Bell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</a:p>
          <a:p>
            <a:pPr marL="984250" lvl="2" indent="-268288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if available, use new Climate Data Records (CDR) </a:t>
            </a:r>
          </a:p>
          <a:p>
            <a:pPr marL="984250" lvl="2" indent="-268288">
              <a:tabLst>
                <a:tab pos="984250" algn="l"/>
              </a:tabLst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i.e. reprocessed observations</a:t>
            </a:r>
          </a:p>
          <a:p>
            <a:pPr marL="984250" lvl="2" indent="-268288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improve ensemble representation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6988755"/>
      </p:ext>
    </p:extLst>
  </p:cSld>
  <p:clrMapOvr>
    <a:masterClrMapping/>
  </p:clrMapOvr>
  <p:transition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1520" y="915566"/>
            <a:ext cx="8208911" cy="312021"/>
          </a:xfrm>
          <a:prstGeom prst="rect">
            <a:avLst/>
          </a:prstGeom>
        </p:spPr>
        <p:txBody>
          <a:bodyPr vert="horz" wrap="square" lIns="0" tIns="19125" rIns="0" bIns="0" rtlCol="0" anchor="t" anchorCtr="0">
            <a:spAutoFit/>
          </a:bodyPr>
          <a:lstStyle/>
          <a:p>
            <a:pPr marL="20131">
              <a:lnSpc>
                <a:spcPct val="100000"/>
              </a:lnSpc>
              <a:spcBef>
                <a:spcPts val="151"/>
              </a:spcBef>
            </a:pPr>
            <a:r>
              <a:rPr b="0" spc="-16" dirty="0"/>
              <a:t>ICON-</a:t>
            </a:r>
            <a:r>
              <a:rPr b="0" dirty="0"/>
              <a:t>FORCE</a:t>
            </a:r>
            <a:r>
              <a:rPr lang="de-DE" b="0" dirty="0"/>
              <a:t>:  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ine-scale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bservation-based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eanalysis for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entral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urope</a:t>
            </a:r>
            <a:r>
              <a:rPr lang="en-GB" sz="1600" b="0" dirty="0"/>
              <a:t> </a:t>
            </a:r>
            <a:endParaRPr lang="en-GB" sz="1600" b="0" spc="-16" dirty="0"/>
          </a:p>
        </p:txBody>
      </p:sp>
      <p:sp>
        <p:nvSpPr>
          <p:cNvPr id="13" name="object 13"/>
          <p:cNvSpPr txBox="1"/>
          <p:nvPr/>
        </p:nvSpPr>
        <p:spPr>
          <a:xfrm>
            <a:off x="251520" y="1269351"/>
            <a:ext cx="8784976" cy="1388858"/>
          </a:xfrm>
          <a:prstGeom prst="rect">
            <a:avLst/>
          </a:prstGeom>
        </p:spPr>
        <p:txBody>
          <a:bodyPr vert="horz" wrap="square" lIns="0" tIns="79518" rIns="0" bIns="0" rtlCol="0">
            <a:spAutoFit/>
          </a:bodyPr>
          <a:lstStyle/>
          <a:p>
            <a:pPr marL="531813" marR="0" lvl="0" indent="-358775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r>
              <a:rPr kumimoji="0" lang="en-GB" sz="1600" b="0" i="0" u="none" strike="noStrike" kern="1200" cap="none" spc="-2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km</a:t>
            </a:r>
            <a:r>
              <a:rPr kumimoji="0" lang="en-GB" sz="1600" b="0" i="0" u="none" strike="noStrike" kern="1200" cap="none" spc="-1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resolution,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deterministic</a:t>
            </a:r>
            <a:r>
              <a:rPr kumimoji="0" lang="en-GB" sz="1600" b="0" i="0" u="none" strike="noStrike" kern="1200" cap="none" spc="-2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kumimoji="0" lang="en-GB" sz="1600" b="0" i="0" u="none" strike="noStrike" kern="1200" cap="none" spc="-1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</a:t>
            </a:r>
            <a:r>
              <a:rPr kumimoji="0" lang="en-GB" sz="1600" b="0" i="0" u="none" strike="noStrike" kern="1200" cap="none" spc="-24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ensemble</a:t>
            </a:r>
            <a:r>
              <a:rPr kumimoji="0" lang="en-GB" sz="1600" b="0" i="0" u="none" strike="noStrike" kern="1200" cap="none" spc="-16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members </a:t>
            </a:r>
          </a:p>
          <a:p>
            <a:pPr marL="531813" marR="0" lvl="0" indent="-358775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3403600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observations</a:t>
            </a:r>
            <a:r>
              <a:rPr kumimoji="0" lang="en-GB" sz="1600" b="0" i="0" u="none" strike="noStrike" kern="1200" cap="none" spc="-4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used:</a:t>
            </a:r>
            <a:r>
              <a:rPr kumimoji="0" lang="en-GB" sz="1600" b="0" i="0" u="none" strike="noStrike" kern="1200" cap="none" spc="7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same</a:t>
            </a:r>
            <a:r>
              <a:rPr kumimoji="0" lang="en-GB" sz="1600" b="0" i="0" u="none" strike="noStrike" kern="1200" cap="none" spc="-3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</a:t>
            </a:r>
            <a:r>
              <a:rPr kumimoji="0" lang="en-GB" sz="1600" b="0" i="0" u="none" strike="noStrike" kern="1200" cap="none" spc="-3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ILAM-D2 / RUC,</a:t>
            </a:r>
            <a:r>
              <a:rPr kumimoji="0" lang="en-GB" sz="1600" b="0" i="0" u="none" strike="noStrike" kern="1200" cap="none" spc="-2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but</a:t>
            </a:r>
            <a:r>
              <a:rPr kumimoji="0" lang="en-GB" sz="1600" b="0" i="0" u="none" strike="noStrike" kern="1200" cap="none" spc="-3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</a:t>
            </a:r>
            <a:r>
              <a:rPr kumimoji="0" lang="en-GB" sz="1600" b="1" i="0" u="none" strike="noStrike" kern="1200" cap="none" spc="-3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time</a:t>
            </a:r>
            <a:r>
              <a:rPr kumimoji="0" lang="en-GB" sz="1600" b="0" i="0" u="none" strike="noStrike" kern="1200" cap="none" spc="-2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1" i="0" u="none" strike="noStrike" kern="1200" cap="none" spc="-16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cutoff</a:t>
            </a:r>
            <a:r>
              <a:rPr kumimoji="0" lang="en-GB" sz="1600" b="1" i="0" u="none" strike="noStrike" kern="1200" cap="none" spc="-1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; </a:t>
            </a:r>
            <a:r>
              <a:rPr kumimoji="0" lang="en-GB" sz="1600" b="0" i="0" u="none" strike="noStrike" kern="1200" cap="none" spc="-1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reprocessed LHN input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31813" marR="8052" lvl="0" indent="-358775" algn="l" defTabSz="457200" rtl="0" eaLnBrk="1" fontAlgn="auto" latinLnBrk="0" hangingPunct="1">
              <a:lnSpc>
                <a:spcPct val="1245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ICON</a:t>
            </a:r>
            <a:r>
              <a:rPr kumimoji="0" lang="en-GB" sz="1600" b="0" i="0" u="none" strike="noStrike" kern="1200" cap="none" spc="-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configuration:</a:t>
            </a:r>
            <a:r>
              <a:rPr kumimoji="0" lang="en-GB" sz="1600" b="0" i="0" u="none" strike="noStrike" kern="1200" cap="none" spc="4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SINFONY</a:t>
            </a:r>
            <a:r>
              <a:rPr kumimoji="0" lang="en-GB" sz="1600" b="0" i="0" u="none" strike="noStrike" kern="1200" cap="none" spc="-4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physics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lang="en-GB" sz="1600" b="0" i="0" u="none" strike="noStrike" kern="1200" cap="none" spc="-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i.e.</a:t>
            </a:r>
            <a:r>
              <a:rPr kumimoji="0" lang="en-GB" sz="1600" b="0" i="0" u="none" strike="noStrike" kern="1200" cap="none" spc="4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-16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2-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moment</a:t>
            </a:r>
            <a:r>
              <a:rPr kumimoji="0" lang="en-GB" sz="1600" b="0" i="0" u="none" strike="noStrike" kern="1200" cap="none" spc="-48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b="0" i="0" u="none" strike="noStrike" kern="1200" cap="none" spc="-16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microphysics</a:t>
            </a:r>
          </a:p>
          <a:p>
            <a:pPr marL="531813" marR="8052" lvl="0" indent="-358775" algn="l" defTabSz="457200" rtl="0" eaLnBrk="1" fontAlgn="auto" latinLnBrk="0" hangingPunct="1">
              <a:lnSpc>
                <a:spcPct val="1245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IC / LBC:</a:t>
            </a:r>
            <a:r>
              <a:rPr kumimoji="0" lang="en-GB" sz="1600" b="0" i="0" u="none" strike="noStrike" kern="1200" cap="none" spc="1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GB" sz="1600" i="0" u="none" strike="noStrike" kern="1200" cap="none" spc="-1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ICON-DREAM;  available 2019 – 2025  (2016 – 2018 planned)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230493" y="4722653"/>
            <a:ext cx="8674498" cy="357327"/>
            <a:chOff x="143999" y="2979352"/>
            <a:chExt cx="5472430" cy="22542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409" y="3011296"/>
              <a:ext cx="207622" cy="19304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43999" y="2986944"/>
              <a:ext cx="5472430" cy="0"/>
            </a:xfrm>
            <a:custGeom>
              <a:avLst/>
              <a:gdLst/>
              <a:ahLst/>
              <a:cxnLst/>
              <a:rect l="l" t="t" r="r" b="b"/>
              <a:pathLst>
                <a:path w="5472430">
                  <a:moveTo>
                    <a:pt x="0" y="0"/>
                  </a:moveTo>
                  <a:lnTo>
                    <a:pt x="5472074" y="0"/>
                  </a:lnTo>
                </a:path>
              </a:pathLst>
            </a:custGeom>
            <a:ln w="15183">
              <a:solidFill>
                <a:srgbClr val="2E4EA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53" b="0" i="0" u="none" strike="noStrike" kern="1200" cap="none" spc="0" normalizeH="0" baseline="0" noProof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9" name="Google Shape;120;p16">
            <a:extLst>
              <a:ext uri="{FF2B5EF4-FFF2-40B4-BE49-F238E27FC236}">
                <a16:creationId xmlns:a16="http://schemas.microsoft.com/office/drawing/2014/main" id="{0814C272-3D41-45C9-954D-4A560C88E8E1}"/>
              </a:ext>
            </a:extLst>
          </p:cNvPr>
          <p:cNvSpPr/>
          <p:nvPr/>
        </p:nvSpPr>
        <p:spPr>
          <a:xfrm>
            <a:off x="230040" y="131842"/>
            <a:ext cx="6358413" cy="567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90" tIns="0" rIns="72090" bIns="0" anchor="t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0" i="0" u="none" strike="noStrike" kern="120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Re-analysis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b="0" i="1" u="none" strike="noStrike" kern="1200" cap="none" spc="-1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Arianna Valmassoi </a:t>
            </a:r>
            <a:r>
              <a:rPr kumimoji="0" lang="en-US" sz="1400" b="0" i="1" u="none" strike="noStrike" kern="1200" cap="none" spc="-1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a.o.</a:t>
            </a:r>
            <a:endParaRPr kumimoji="0" lang="de-DE" sz="1400" b="0" i="1" u="none" strike="noStrike" kern="1200" cap="none" spc="-1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2" descr="$PPTXTitle">
            <a:extLst>
              <a:ext uri="{FF2B5EF4-FFF2-40B4-BE49-F238E27FC236}">
                <a16:creationId xmlns:a16="http://schemas.microsoft.com/office/drawing/2014/main" id="{4F34AF3B-4965-45C8-8E0D-FC6A2446862A}"/>
              </a:ext>
            </a:extLst>
          </p:cNvPr>
          <p:cNvSpPr txBox="1">
            <a:spLocks/>
          </p:cNvSpPr>
          <p:nvPr/>
        </p:nvSpPr>
        <p:spPr>
          <a:xfrm>
            <a:off x="251520" y="3123825"/>
            <a:ext cx="8892480" cy="312021"/>
          </a:xfrm>
          <a:prstGeom prst="rect">
            <a:avLst/>
          </a:prstGeom>
        </p:spPr>
        <p:txBody>
          <a:bodyPr vert="horz" wrap="square" lIns="0" tIns="19125" rIns="0" bIns="0" rtlCol="0" anchor="t" anchorCtr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02" b="1" i="0" kern="1200">
                <a:solidFill>
                  <a:srgbClr val="2C4B9A"/>
                </a:solidFill>
                <a:latin typeface="Arial"/>
                <a:ea typeface="+mj-ea"/>
                <a:cs typeface="Arial"/>
              </a:defRPr>
            </a:lvl1pPr>
          </a:lstStyle>
          <a:p>
            <a:pPr marL="20131">
              <a:lnSpc>
                <a:spcPct val="100000"/>
              </a:lnSpc>
              <a:spcBef>
                <a:spcPts val="151"/>
              </a:spcBef>
            </a:pPr>
            <a:r>
              <a:rPr lang="en-US" b="0" spc="-16" dirty="0"/>
              <a:t>ICON-</a:t>
            </a:r>
            <a:r>
              <a:rPr lang="en-US" b="0" dirty="0"/>
              <a:t>FORCE-c:   </a:t>
            </a:r>
            <a:r>
              <a:rPr lang="en-US" sz="1600" dirty="0">
                <a:solidFill>
                  <a:srgbClr val="000000"/>
                </a:solidFill>
                <a:ea typeface="DejaVu Sans"/>
                <a:cs typeface="DejaVu Sans"/>
              </a:rPr>
              <a:t>F</a:t>
            </a:r>
            <a:r>
              <a:rPr lang="en-US" sz="1600" b="0" dirty="0">
                <a:solidFill>
                  <a:srgbClr val="000000"/>
                </a:solidFill>
                <a:ea typeface="DejaVu Sans"/>
                <a:cs typeface="DejaVu Sans"/>
              </a:rPr>
              <a:t>ine-scale </a:t>
            </a:r>
            <a:r>
              <a:rPr lang="en-US" sz="1600" dirty="0">
                <a:solidFill>
                  <a:srgbClr val="000000"/>
                </a:solidFill>
                <a:ea typeface="DejaVu Sans"/>
                <a:cs typeface="DejaVu Sans"/>
              </a:rPr>
              <a:t>O</a:t>
            </a:r>
            <a:r>
              <a:rPr lang="en-US" sz="1600" b="0" dirty="0">
                <a:solidFill>
                  <a:srgbClr val="000000"/>
                </a:solidFill>
                <a:ea typeface="DejaVu Sans"/>
                <a:cs typeface="DejaVu Sans"/>
              </a:rPr>
              <a:t>bservation-based </a:t>
            </a:r>
            <a:r>
              <a:rPr lang="en-US" sz="1600" dirty="0">
                <a:solidFill>
                  <a:srgbClr val="000000"/>
                </a:solidFill>
                <a:ea typeface="DejaVu Sans"/>
                <a:cs typeface="DejaVu Sans"/>
              </a:rPr>
              <a:t>R</a:t>
            </a:r>
            <a:r>
              <a:rPr lang="en-US" sz="1600" b="0" dirty="0">
                <a:solidFill>
                  <a:srgbClr val="000000"/>
                </a:solidFill>
                <a:ea typeface="DejaVu Sans"/>
                <a:cs typeface="DejaVu Sans"/>
              </a:rPr>
              <a:t>eanalysis for </a:t>
            </a:r>
            <a:r>
              <a:rPr lang="en-US" sz="1600" dirty="0">
                <a:solidFill>
                  <a:srgbClr val="000000"/>
                </a:solidFill>
                <a:ea typeface="DejaVu Sans"/>
                <a:cs typeface="DejaVu Sans"/>
              </a:rPr>
              <a:t>C</a:t>
            </a:r>
            <a:r>
              <a:rPr lang="en-US" sz="1600" b="0" dirty="0">
                <a:solidFill>
                  <a:srgbClr val="000000"/>
                </a:solidFill>
                <a:ea typeface="DejaVu Sans"/>
                <a:cs typeface="DejaVu Sans"/>
              </a:rPr>
              <a:t>entral </a:t>
            </a:r>
            <a:r>
              <a:rPr lang="en-US" sz="1600" dirty="0">
                <a:solidFill>
                  <a:srgbClr val="000000"/>
                </a:solidFill>
                <a:ea typeface="DejaVu Sans"/>
                <a:cs typeface="DejaVu Sans"/>
              </a:rPr>
              <a:t>E</a:t>
            </a:r>
            <a:r>
              <a:rPr lang="en-US" sz="1600" b="0" dirty="0">
                <a:solidFill>
                  <a:srgbClr val="000000"/>
                </a:solidFill>
                <a:ea typeface="DejaVu Sans"/>
                <a:cs typeface="DejaVu Sans"/>
              </a:rPr>
              <a:t>urope </a:t>
            </a:r>
            <a:r>
              <a:rPr lang="en-US" sz="1600" dirty="0">
                <a:solidFill>
                  <a:srgbClr val="000000"/>
                </a:solidFill>
                <a:ea typeface="DejaVu Sans"/>
                <a:cs typeface="DejaVu Sans"/>
              </a:rPr>
              <a:t>- c</a:t>
            </a:r>
            <a:r>
              <a:rPr lang="en-US" sz="1600" b="0" dirty="0">
                <a:solidFill>
                  <a:srgbClr val="000000"/>
                </a:solidFill>
                <a:ea typeface="DejaVu Sans"/>
                <a:cs typeface="DejaVu Sans"/>
              </a:rPr>
              <a:t>onventional</a:t>
            </a:r>
            <a:r>
              <a:rPr lang="en-US" sz="1600" b="0" dirty="0"/>
              <a:t> </a:t>
            </a:r>
            <a:endParaRPr lang="en-US" sz="1600" b="0" spc="-16" dirty="0"/>
          </a:p>
        </p:txBody>
      </p:sp>
    </p:spTree>
    <p:extLst>
      <p:ext uri="{BB962C8B-B14F-4D97-AF65-F5344CB8AC3E}">
        <p14:creationId xmlns:p14="http://schemas.microsoft.com/office/powerpoint/2010/main" val="1541151850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517" y="4773288"/>
            <a:ext cx="329107" cy="305993"/>
          </a:xfrm>
          <a:prstGeom prst="rect">
            <a:avLst/>
          </a:prstGeom>
        </p:spPr>
      </p:pic>
      <p:sp>
        <p:nvSpPr>
          <p:cNvPr id="19" name="Google Shape;120;p16">
            <a:extLst>
              <a:ext uri="{FF2B5EF4-FFF2-40B4-BE49-F238E27FC236}">
                <a16:creationId xmlns:a16="http://schemas.microsoft.com/office/drawing/2014/main" id="{0814C272-3D41-45C9-954D-4A560C88E8E1}"/>
              </a:ext>
            </a:extLst>
          </p:cNvPr>
          <p:cNvSpPr/>
          <p:nvPr/>
        </p:nvSpPr>
        <p:spPr>
          <a:xfrm>
            <a:off x="230040" y="131842"/>
            <a:ext cx="6358413" cy="567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90" tIns="0" rIns="72090" bIns="0" anchor="t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0" i="0" u="none" strike="noStrike" kern="120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Re-analysis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b="0" i="1" u="none" strike="noStrike" kern="1200" cap="none" spc="-1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Arianna Valmassoi, Alexander </a:t>
            </a:r>
            <a:r>
              <a:rPr kumimoji="0" lang="en-US" sz="1400" b="0" i="1" u="none" strike="noStrike" kern="1200" cap="none" spc="-1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Kelbch</a:t>
            </a:r>
            <a:r>
              <a:rPr kumimoji="0" lang="en-US" sz="1400" b="0" i="1" u="none" strike="noStrike" kern="1200" cap="none" spc="-1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1" u="none" strike="noStrike" kern="1200" cap="none" spc="-1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a.o.</a:t>
            </a:r>
            <a:endParaRPr kumimoji="0" lang="de-DE" sz="1400" b="0" i="1" u="none" strike="noStrike" kern="1200" cap="none" spc="-1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feld 2">
            <a:extLst>
              <a:ext uri="{FF2B5EF4-FFF2-40B4-BE49-F238E27FC236}">
                <a16:creationId xmlns:a16="http://schemas.microsoft.com/office/drawing/2014/main" id="{1382E935-01C4-4536-B5F6-4A416C392697}"/>
              </a:ext>
            </a:extLst>
          </p:cNvPr>
          <p:cNvSpPr/>
          <p:nvPr/>
        </p:nvSpPr>
        <p:spPr>
          <a:xfrm>
            <a:off x="5192176" y="4285574"/>
            <a:ext cx="2575042" cy="275545"/>
          </a:xfrm>
          <a:prstGeom prst="rect">
            <a:avLst/>
          </a:prstGeom>
          <a:noFill/>
          <a:ln w="0">
            <a:noFill/>
          </a:ln>
          <a:effectLst/>
        </p:spPr>
        <p:txBody>
          <a:bodyPr wrap="none" lIns="90000" tIns="45000" rIns="90000" bIns="4500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A. Valmassoi et al., A. </a:t>
            </a:r>
            <a:r>
              <a:rPr kumimoji="0" lang="de-DE" sz="1200" b="0" i="1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Kelbch</a:t>
            </a:r>
            <a:r>
              <a:rPr kumimoji="0" lang="de-DE" sz="1200" b="0" i="1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et al.</a:t>
            </a: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1A97199-4214-43F7-898B-3BCA93017A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95536" y="987574"/>
            <a:ext cx="4066920" cy="337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1DBA64EF-8477-4A06-A9C7-70757E5A8466}"/>
              </a:ext>
            </a:extLst>
          </p:cNvPr>
          <p:cNvSpPr/>
          <p:nvPr/>
        </p:nvSpPr>
        <p:spPr>
          <a:xfrm>
            <a:off x="5022456" y="1059582"/>
            <a:ext cx="3654000" cy="337100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90000" tIns="45000" rIns="90000" bIns="4500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Why splitting the regional reanalyses?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FDE3B4A-10AD-4EB0-AC52-63D10AF10D0E}"/>
              </a:ext>
            </a:extLst>
          </p:cNvPr>
          <p:cNvSpPr/>
          <p:nvPr/>
        </p:nvSpPr>
        <p:spPr>
          <a:xfrm>
            <a:off x="4968256" y="1491630"/>
            <a:ext cx="3425400" cy="998820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90000" tIns="45000" rIns="90000" bIns="45000" anchor="t">
            <a:spAutoFit/>
          </a:bodyPr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en-GB" sz="15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ICON-FORCE</a:t>
            </a:r>
            <a:r>
              <a:rPr kumimoji="0" lang="en-GB" sz="15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: </a:t>
            </a: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Aims for </a:t>
            </a: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best possible </a:t>
            </a: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representation of atmospheric state!</a:t>
            </a:r>
          </a:p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Full observational input including              3-D radar scans, LHN, MODE-S, SEVIRI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DA9DEDA5-CE86-438E-90AF-30B35BDDCB94}"/>
              </a:ext>
            </a:extLst>
          </p:cNvPr>
          <p:cNvSpPr/>
          <p:nvPr/>
        </p:nvSpPr>
        <p:spPr>
          <a:xfrm>
            <a:off x="4968256" y="2715766"/>
            <a:ext cx="3425400" cy="1398929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90000" tIns="45000" rIns="90000" bIns="45000" anchor="t">
            <a:spAutoFit/>
          </a:bodyPr>
          <a:lstStyle/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en-GB" sz="15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ICON-FORCE-c</a:t>
            </a:r>
            <a:r>
              <a:rPr kumimoji="0" lang="en-GB" sz="15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: </a:t>
            </a: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Aims for </a:t>
            </a: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max. consistency</a:t>
            </a: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regarding the observational input! </a:t>
            </a:r>
            <a:r>
              <a:rPr kumimoji="0" lang="en-GB" sz="1300" b="0" i="1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(sparse: only conventional observations are assimilated!)</a:t>
            </a:r>
            <a:endParaRPr kumimoji="0" lang="en-GB" sz="13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216000" marR="0" lvl="0" indent="-21600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Designed for </a:t>
            </a: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climate monitoring </a:t>
            </a:r>
            <a:r>
              <a:rPr kumimoji="0" lang="en-GB" sz="13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and related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354784147"/>
      </p:ext>
    </p:extLst>
  </p:cSld>
  <p:clrMapOvr>
    <a:masterClrMapping/>
  </p:clrMapOvr>
  <p:transition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92238" y="699542"/>
            <a:ext cx="6020616" cy="312021"/>
          </a:xfrm>
          <a:prstGeom prst="rect">
            <a:avLst/>
          </a:prstGeom>
        </p:spPr>
        <p:txBody>
          <a:bodyPr vert="horz" wrap="square" lIns="0" tIns="19125" rIns="0" bIns="0" rtlCol="0" anchor="t" anchorCtr="0">
            <a:spAutoFit/>
          </a:bodyPr>
          <a:lstStyle/>
          <a:p>
            <a:pPr marL="20131">
              <a:lnSpc>
                <a:spcPct val="100000"/>
              </a:lnSpc>
              <a:spcBef>
                <a:spcPts val="151"/>
              </a:spcBef>
            </a:pPr>
            <a:r>
              <a:rPr lang="en-GB" b="0" spc="71"/>
              <a:t>precipitation daily </a:t>
            </a:r>
            <a:r>
              <a:rPr lang="en-GB" b="0"/>
              <a:t>sum:</a:t>
            </a:r>
            <a:r>
              <a:rPr lang="en-GB" b="0" spc="388"/>
              <a:t> </a:t>
            </a:r>
            <a:r>
              <a:rPr lang="en-GB" b="0"/>
              <a:t>05.06.2022</a:t>
            </a:r>
            <a:r>
              <a:rPr lang="en-GB" b="0" spc="79"/>
              <a:t> </a:t>
            </a:r>
            <a:r>
              <a:rPr lang="en-GB" b="0" spc="-16"/>
              <a:t>(ICON-FORCE)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28" y="1032225"/>
            <a:ext cx="3309045" cy="33508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91360" y="4375080"/>
            <a:ext cx="564678" cy="263225"/>
          </a:xfrm>
          <a:prstGeom prst="rect">
            <a:avLst/>
          </a:prstGeom>
        </p:spPr>
        <p:txBody>
          <a:bodyPr vert="horz" wrap="square" lIns="0" tIns="19125" rIns="0" bIns="0" rtlCol="0">
            <a:spAutoFit/>
          </a:bodyPr>
          <a:lstStyle/>
          <a:p>
            <a:pPr marL="20131" marR="0" lvl="0" indent="0" algn="l" defTabSz="457200" rtl="0" eaLnBrk="1" fontAlgn="auto" latinLnBrk="0" hangingPunct="1">
              <a:lnSpc>
                <a:spcPct val="100000"/>
              </a:lnSpc>
              <a:spcBef>
                <a:spcPts val="1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85" b="0" i="0" u="none" strike="noStrike" kern="1200" cap="none" spc="-32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ERA5</a:t>
            </a:r>
            <a:endParaRPr kumimoji="0" sz="1585" b="0" i="0" u="none" strike="noStrike" kern="1200" cap="none" spc="0" normalizeH="0" baseline="0" noProof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6303" y="1032225"/>
            <a:ext cx="3309045" cy="335081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861004" y="4375080"/>
            <a:ext cx="1310534" cy="263225"/>
          </a:xfrm>
          <a:prstGeom prst="rect">
            <a:avLst/>
          </a:prstGeom>
        </p:spPr>
        <p:txBody>
          <a:bodyPr vert="horz" wrap="square" lIns="0" tIns="19125" rIns="0" bIns="0" rtlCol="0">
            <a:spAutoFit/>
          </a:bodyPr>
          <a:lstStyle/>
          <a:p>
            <a:pPr marL="20131" marR="0" lvl="0" indent="0" algn="l" defTabSz="457200" rtl="0" eaLnBrk="1" fontAlgn="auto" latinLnBrk="0" hangingPunct="1">
              <a:lnSpc>
                <a:spcPct val="100000"/>
              </a:lnSpc>
              <a:spcBef>
                <a:spcPts val="1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85" b="0" i="0" u="none" strike="noStrike" kern="1200" cap="none" spc="-16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ICON-FORCE</a:t>
            </a:r>
            <a:endParaRPr kumimoji="0" sz="1585" b="0" i="0" u="none" strike="noStrike" kern="1200" cap="none" spc="0" normalizeH="0" baseline="0" noProof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58591" y="3383280"/>
            <a:ext cx="1492722" cy="994707"/>
          </a:xfrm>
          <a:prstGeom prst="rect">
            <a:avLst/>
          </a:prstGeom>
        </p:spPr>
        <p:txBody>
          <a:bodyPr vert="horz" wrap="square" lIns="0" tIns="19125" rIns="0" bIns="0" rtlCol="0">
            <a:spAutoFit/>
          </a:bodyPr>
          <a:lstStyle/>
          <a:p>
            <a:pPr marL="20131" marR="8052" lvl="0" indent="0" algn="l" defTabSz="457200" rtl="0" eaLnBrk="1" fontAlgn="auto" latinLnBrk="0" hangingPunct="1">
              <a:lnSpc>
                <a:spcPct val="100000"/>
              </a:lnSpc>
              <a:spcBef>
                <a:spcPts val="1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85" b="0" i="0" u="none" strike="noStrike" kern="1200" cap="none" spc="-16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Qualitative </a:t>
            </a:r>
            <a:r>
              <a:rPr kumimoji="0" sz="1585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comparison</a:t>
            </a:r>
            <a:r>
              <a:rPr kumimoji="0" sz="1585" b="0" i="0" u="none" strike="noStrike" kern="1200" cap="none" spc="-48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585" b="0" i="0" u="none" strike="noStrike" kern="1200" cap="none" spc="-32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with </a:t>
            </a:r>
            <a:r>
              <a:rPr kumimoji="0" sz="1585" b="0" i="0" u="none" strike="noStrike" kern="1200" cap="none" spc="-4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DWD-CDC</a:t>
            </a:r>
            <a:endParaRPr kumimoji="0" sz="1585" b="0" i="0" u="none" strike="noStrike" kern="1200" cap="none" spc="0" normalizeH="0" baseline="0" noProof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0131" marR="0" lvl="0" indent="0" algn="l" defTabSz="457200" rtl="0" eaLnBrk="1" fontAlgn="auto" latinLnBrk="0" hangingPunct="1">
              <a:lnSpc>
                <a:spcPts val="187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85" b="0" i="0" u="none" strike="noStrike" kern="1200" cap="none" spc="-16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stations</a:t>
            </a:r>
            <a:endParaRPr kumimoji="0" sz="1585" b="0" i="0" u="none" strike="noStrike" kern="1200" cap="none" spc="0" normalizeH="0" baseline="0" noProof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Google Shape;120;p16">
            <a:extLst>
              <a:ext uri="{FF2B5EF4-FFF2-40B4-BE49-F238E27FC236}">
                <a16:creationId xmlns:a16="http://schemas.microsoft.com/office/drawing/2014/main" id="{73191A83-480C-42B4-B1A9-69A5022277AE}"/>
              </a:ext>
            </a:extLst>
          </p:cNvPr>
          <p:cNvSpPr/>
          <p:nvPr/>
        </p:nvSpPr>
        <p:spPr>
          <a:xfrm>
            <a:off x="230040" y="131842"/>
            <a:ext cx="6358413" cy="567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90" tIns="0" rIns="72090" bIns="0" anchor="t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0" i="0" u="none" strike="noStrike" kern="120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Re-analysis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b="0" i="1" u="none" strike="noStrike" kern="1200" cap="none" spc="-1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Arianna Valmassoi </a:t>
            </a:r>
            <a:r>
              <a:rPr kumimoji="0" lang="en-US" sz="1400" b="0" i="1" u="none" strike="noStrike" kern="1200" cap="none" spc="-1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a.o.</a:t>
            </a:r>
            <a:endParaRPr kumimoji="0" lang="de-DE" sz="1400" b="0" i="1" u="none" strike="noStrike" kern="1200" cap="none" spc="-1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614428"/>
      </p:ext>
    </p:extLst>
  </p:cSld>
  <p:clrMapOvr>
    <a:masterClrMapping/>
  </p:clrMapOvr>
  <p:transition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7560822" y="1051139"/>
            <a:ext cx="486054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586936" y="4205259"/>
            <a:ext cx="378042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45175" y="2427734"/>
            <a:ext cx="8791321" cy="1800493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continued collaboration at DWD,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MeteoSwiss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, ARPAE on (facilitating) production of regional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reanalyses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(sharing knowledge, historic and non-GTS observations, observation pre-processing, etc.),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	coordinated by </a:t>
            </a:r>
            <a:r>
              <a:rPr lang="en-US" sz="1400" i="1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Arianna Valmassoi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currently a problem:  easily accessible location to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share large data sets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between partners,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			i.e. LBC/IC from DREAM for ARPA and from FORCE for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Meteo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-Swiss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			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(ATOS?  storage quota?)</a:t>
            </a:r>
          </a:p>
        </p:txBody>
      </p:sp>
      <p:sp>
        <p:nvSpPr>
          <p:cNvPr id="6" name="Google Shape;120;p16">
            <a:extLst>
              <a:ext uri="{FF2B5EF4-FFF2-40B4-BE49-F238E27FC236}">
                <a16:creationId xmlns:a16="http://schemas.microsoft.com/office/drawing/2014/main" id="{FC6A9C86-80D1-401A-83A3-144DA4452D16}"/>
              </a:ext>
            </a:extLst>
          </p:cNvPr>
          <p:cNvSpPr/>
          <p:nvPr/>
        </p:nvSpPr>
        <p:spPr>
          <a:xfrm>
            <a:off x="230040" y="131842"/>
            <a:ext cx="6358413" cy="5677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90" tIns="0" rIns="72090" bIns="0" anchor="t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0" i="0" u="none" strike="noStrike" kern="1200" cap="none" spc="-1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Re-analysis</a:t>
            </a:r>
            <a:r>
              <a:rPr kumimoji="0" lang="en-US" sz="1400" b="0" i="1" u="none" strike="noStrike" kern="1200" cap="none" spc="-1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de-DE" sz="1400" b="0" i="1" u="none" strike="noStrike" kern="1200" cap="none" spc="-1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B5B51F2-FBB0-4B2F-85AD-FDD7C5ADF5FA}"/>
              </a:ext>
            </a:extLst>
          </p:cNvPr>
          <p:cNvSpPr txBox="1"/>
          <p:nvPr/>
        </p:nvSpPr>
        <p:spPr>
          <a:xfrm>
            <a:off x="251520" y="975087"/>
            <a:ext cx="8791321" cy="1092607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highlights DWD: </a:t>
            </a:r>
          </a:p>
          <a:p>
            <a:pPr marL="536575" lvl="1" indent="-268288" defTabSz="685800"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71463" algn="l"/>
                <a:tab pos="536575" algn="l"/>
                <a:tab pos="1614488" algn="l"/>
                <a:tab pos="2333625" algn="l"/>
              </a:tabLst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initialized analyses from all ICON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reanalyses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outperform ERA5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wrt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. surface scores (vs. assimilated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Synop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obs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)</a:t>
            </a:r>
          </a:p>
          <a:p>
            <a:pPr marL="536575" lvl="1" indent="-268288" defTabSz="685800"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71463" algn="l"/>
                <a:tab pos="536575" algn="l"/>
                <a:tab pos="1614488" algn="l"/>
                <a:tab pos="2333625" algn="l"/>
              </a:tabLst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ICON-DREAM (global) used for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many external applications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(e.g. private renewable energy sector)</a:t>
            </a:r>
          </a:p>
          <a:p>
            <a:pPr marL="536575" lvl="1" indent="-268288" defTabSz="685800">
              <a:spcBef>
                <a:spcPts val="600"/>
              </a:spcBef>
              <a:buFont typeface="Symbol" panose="05050102010706020507" pitchFamily="18" charset="2"/>
              <a:buChar char="-"/>
              <a:tabLst>
                <a:tab pos="271463" algn="l"/>
                <a:tab pos="536575" algn="l"/>
                <a:tab pos="1614488" algn="l"/>
                <a:tab pos="2333625" algn="l"/>
              </a:tabLst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great interest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for FORCE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(ICON-D2) (e.g. hydrology)</a:t>
            </a:r>
          </a:p>
        </p:txBody>
      </p:sp>
    </p:spTree>
    <p:extLst>
      <p:ext uri="{BB962C8B-B14F-4D97-AF65-F5344CB8AC3E}">
        <p14:creationId xmlns:p14="http://schemas.microsoft.com/office/powerpoint/2010/main" val="3409586074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384;g3fa6eab82fe_3_2"/>
          <p:cNvSpPr/>
          <p:nvPr/>
        </p:nvSpPr>
        <p:spPr>
          <a:xfrm>
            <a:off x="196200" y="2520"/>
            <a:ext cx="78289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xend"/>
                <a:ea typeface="Lexend"/>
                <a:cs typeface="+mn-cs"/>
              </a:rPr>
              <a:t>ITINERE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73" name="Google Shape;385;g3fa6eab82fe_3_2"/>
          <p:cNvCxnSpPr/>
          <p:nvPr/>
        </p:nvCxnSpPr>
        <p:spPr>
          <a:xfrm>
            <a:off x="-45720" y="529200"/>
            <a:ext cx="9235800" cy="360"/>
          </a:xfrm>
          <a:prstGeom prst="straightConnector1">
            <a:avLst/>
          </a:prstGeom>
          <a:ln w="19050">
            <a:solidFill>
              <a:srgbClr val="00B050"/>
            </a:solidFill>
            <a:round/>
          </a:ln>
        </p:spPr>
      </p:cxnSp>
      <p:pic>
        <p:nvPicPr>
          <p:cNvPr id="274" name="Google Shape;386;g3fa6eab82fe_3_2"/>
          <p:cNvPicPr/>
          <p:nvPr/>
        </p:nvPicPr>
        <p:blipFill>
          <a:blip r:embed="rId2"/>
          <a:stretch/>
        </p:blipFill>
        <p:spPr>
          <a:xfrm>
            <a:off x="7872120" y="77760"/>
            <a:ext cx="1194480" cy="37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5" name="PlaceHolder 1"/>
          <p:cNvSpPr>
            <a:spLocks noGrp="1"/>
          </p:cNvSpPr>
          <p:nvPr>
            <p:ph type="sldNum" idx="46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13CCF1C8-D0BA-451F-9BCC-40EDDDE65E9A}" type="slidenum">
              <a:rPr kumimoji="0" lang="it" sz="1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40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+mn-cs"/>
            </a:endParaRPr>
          </a:p>
        </p:txBody>
      </p:sp>
      <p:pic>
        <p:nvPicPr>
          <p:cNvPr id="276" name="Google Shape;388;g3fa6eab82fe_3_2" descr="A map of italy with green and brown colors&#10;&#10;AI-generated content may be incorrect."/>
          <p:cNvPicPr/>
          <p:nvPr/>
        </p:nvPicPr>
        <p:blipFill>
          <a:blip r:embed="rId3"/>
          <a:stretch/>
        </p:blipFill>
        <p:spPr>
          <a:xfrm>
            <a:off x="32400" y="1059582"/>
            <a:ext cx="3648240" cy="2481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7" name="Google Shape;389;g3fa6eab82fe_3_2"/>
          <p:cNvSpPr/>
          <p:nvPr/>
        </p:nvSpPr>
        <p:spPr>
          <a:xfrm>
            <a:off x="3648600" y="1033270"/>
            <a:ext cx="5474880" cy="2436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40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Technical setup: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Built upon operational config. of</a:t>
            </a:r>
            <a:r>
              <a:rPr kumimoji="0" lang="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ICON-2I 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model: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03040" marR="0" lvl="0" indent="-20304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it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Horizontal resolution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~2.2km, L65, model top at 22km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03040" marR="0" lvl="0" indent="-20304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it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Temporal range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: 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2010 – 2025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, with near-real time extension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03040" marR="0" lvl="0" indent="-20304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it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Ensemble members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: 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20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+1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03040" marR="0" lvl="0" indent="-20304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it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LBC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: </a:t>
            </a:r>
            <a:r>
              <a:rPr kumimoji="0" lang="it" sz="14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ICON-DREAM EU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nest (det. 6.5km + 20-memb. ens. 20km)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03040" marR="0" lvl="0" indent="-20304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it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DA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: </a:t>
            </a:r>
            <a:r>
              <a:rPr kumimoji="0" lang="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LETKF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of conventional observations (SYNOP, TEMP, AIREP) + </a:t>
            </a:r>
            <a:r>
              <a:rPr kumimoji="0" lang="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LHN</a:t>
            </a: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of radar-estimated rainfall, daily SST + SMA &amp; 3-h SNW analyses. </a:t>
            </a:r>
            <a:b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Possibly additional assimilation of T2m and satellite data (SEVIRI)(?)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9" name="Google Shape;391;g3fa6eab82fe_3_2"/>
          <p:cNvSpPr/>
          <p:nvPr/>
        </p:nvSpPr>
        <p:spPr>
          <a:xfrm>
            <a:off x="196200" y="567360"/>
            <a:ext cx="8870400" cy="4826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tIns="91440" bIns="9144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ITalian Icon-based Near-real time Ensemble 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e</a:t>
            </a:r>
            <a:r>
              <a:rPr kumimoji="0" lang="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analysis</a:t>
            </a:r>
            <a:r>
              <a:rPr lang="it" dirty="0">
                <a:solidFill>
                  <a:srgbClr val="000000"/>
                </a:solidFill>
                <a:latin typeface="Calibri"/>
                <a:ea typeface="Calibri"/>
              </a:rPr>
              <a:t>  </a:t>
            </a:r>
            <a:r>
              <a:rPr lang="it" sz="1600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</a:rPr>
              <a:t>(in collab. </a:t>
            </a:r>
            <a:r>
              <a:rPr lang="de-DE" sz="1600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</a:rPr>
              <a:t>w. </a:t>
            </a:r>
            <a:r>
              <a:rPr kumimoji="0" lang="it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Antonio Giordani</a:t>
            </a:r>
            <a:r>
              <a:rPr kumimoji="0" lang="it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, Unibo)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80" name="Google Shape;392;g3fa6eab82fe_3_2" descr="A logo with text on it&#10;&#10;AI-generated content may be incorrect."/>
          <p:cNvPicPr/>
          <p:nvPr/>
        </p:nvPicPr>
        <p:blipFill>
          <a:blip r:embed="rId4"/>
          <a:srcRect b="23753"/>
          <a:stretch/>
        </p:blipFill>
        <p:spPr>
          <a:xfrm>
            <a:off x="7192800" y="64800"/>
            <a:ext cx="723240" cy="40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Google Shape;390;g3fa6eab82fe_3_2">
            <a:extLst>
              <a:ext uri="{FF2B5EF4-FFF2-40B4-BE49-F238E27FC236}">
                <a16:creationId xmlns:a16="http://schemas.microsoft.com/office/drawing/2014/main" id="{F1DFB633-63D5-4352-9382-F19B91E28D1D}"/>
              </a:ext>
            </a:extLst>
          </p:cNvPr>
          <p:cNvSpPr/>
          <p:nvPr/>
        </p:nvSpPr>
        <p:spPr>
          <a:xfrm>
            <a:off x="179512" y="3691710"/>
            <a:ext cx="8831520" cy="11596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400" rIns="0" bIns="0" anchor="t">
            <a:spAutoFit/>
          </a:bodyPr>
          <a:lstStyle/>
          <a:p>
            <a:pPr marL="10152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Noto Sans Symbols"/>
              <a:buChar char="∙"/>
              <a:tabLst/>
              <a:defRPr/>
            </a:pPr>
            <a:r>
              <a:rPr kumimoji="0" lang="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1st test: 8 days Marche flood event: 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ITINERE closer to 24-h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precip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obs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than ICON-DREAM, ICON-2I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ope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, </a:t>
            </a:r>
          </a:p>
          <a:p>
            <a:pPr marL="1822320" lvl="4" defTabSz="914400">
              <a:buClr>
                <a:srgbClr val="000000"/>
              </a:buClr>
            </a:pPr>
            <a:r>
              <a:rPr lang="en-US" sz="1500" dirty="0">
                <a:solidFill>
                  <a:srgbClr val="000000"/>
                </a:solidFill>
                <a:latin typeface="Calibri"/>
                <a:ea typeface="Calibri"/>
              </a:rPr>
              <a:t>		    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IFS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ope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&amp; all 5 Italian regional reanalysis recently produced!</a:t>
            </a:r>
            <a:r>
              <a:rPr kumimoji="0" lang="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1520" marR="0" lvl="0" indent="-10800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SzTx/>
              <a:buFont typeface="Noto Sans Symbols"/>
              <a:buChar char="∙"/>
              <a:tabLst/>
              <a:defRPr/>
            </a:pPr>
            <a:r>
              <a:rPr lang="it" sz="1500" dirty="0">
                <a:solidFill>
                  <a:srgbClr val="000000"/>
                </a:solidFill>
                <a:latin typeface="Calibri"/>
                <a:ea typeface="Calibri"/>
              </a:rPr>
              <a:t>n</a:t>
            </a:r>
            <a:r>
              <a:rPr kumimoji="0" lang="it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ext: add soil moisture nudging, SST + snow analsis, TERRA-URB</a:t>
            </a:r>
          </a:p>
          <a:p>
            <a:pPr marL="101520" marR="0" lvl="0" indent="-108000" algn="l" defTabSz="914400" rtl="0" eaLnBrk="1" fontAlgn="auto" latinLnBrk="0" hangingPunct="1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SzTx/>
              <a:buFont typeface="Noto Sans Symbols"/>
              <a:buChar char="∙"/>
              <a:tabLst/>
              <a:defRPr/>
            </a:pPr>
            <a:r>
              <a:rPr lang="en-US" sz="1500" dirty="0">
                <a:solidFill>
                  <a:srgbClr val="2D4B9B"/>
                </a:solidFill>
                <a:latin typeface="Calibri"/>
                <a:ea typeface="Calibri"/>
              </a:rPr>
              <a:t>s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tart production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of first 5-year stream by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end of 2026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(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ecFlow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 suite on ATOS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, Special Project SPITGIOR (2026-2028)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+mn-cs"/>
              </a:rPr>
              <a:t>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082157" y="470374"/>
            <a:ext cx="7431706" cy="629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999" b="1" dirty="0">
                <a:solidFill>
                  <a:schemeClr val="dk1"/>
                </a:solidFill>
                <a:latin typeface="Arial"/>
              </a:rPr>
              <a:t>REA-L-CH1</a:t>
            </a:r>
            <a:endParaRPr lang="en-US" sz="2999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1082156" y="1383773"/>
            <a:ext cx="7738315" cy="326756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 marL="171309" indent="-171309"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V1: 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deterministic </a:t>
            </a:r>
            <a:r>
              <a:rPr lang="en-US" sz="1600" dirty="0" err="1">
                <a:solidFill>
                  <a:schemeClr val="dk1"/>
                </a:solidFill>
                <a:latin typeface="Arial"/>
              </a:rPr>
              <a:t>downscaler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 from ERA5 to 1 km, except for applying LHN</a:t>
            </a:r>
          </a:p>
          <a:p>
            <a:pPr>
              <a:spcBef>
                <a:spcPts val="751"/>
              </a:spcBef>
              <a:buClr>
                <a:srgbClr val="000000"/>
              </a:buClr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stakeholders: wind energy sector for wind climatology; ML</a:t>
            </a:r>
          </a:p>
          <a:p>
            <a:pPr>
              <a:spcBef>
                <a:spcPts val="751"/>
              </a:spcBef>
              <a:buClr>
                <a:srgbClr val="000000"/>
              </a:buClr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2005 – 2024,  </a:t>
            </a:r>
            <a:r>
              <a:rPr lang="en-US" sz="1600" dirty="0">
                <a:solidFill>
                  <a:schemeClr val="dk1"/>
                </a:solidFill>
              </a:rPr>
              <a:t>open access hopefully soonish (early 2027?)</a:t>
            </a:r>
            <a:endParaRPr lang="en-US" sz="1600" dirty="0">
              <a:solidFill>
                <a:schemeClr val="dk1"/>
              </a:solidFill>
              <a:latin typeface="Arial"/>
            </a:endParaRPr>
          </a:p>
          <a:p>
            <a:pPr marL="171309" indent="-171309">
              <a:spcBef>
                <a:spcPts val="1800"/>
              </a:spcBef>
              <a:buClr>
                <a:srgbClr val="000000"/>
              </a:buClr>
              <a:buFont typeface="Arial"/>
              <a:buChar char="•"/>
              <a:tabLst>
                <a:tab pos="1166813" algn="l"/>
              </a:tabLst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V2 plans: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add TERRA-URB</a:t>
            </a:r>
          </a:p>
          <a:p>
            <a:pPr>
              <a:spcBef>
                <a:spcPts val="751"/>
              </a:spcBef>
              <a:buClr>
                <a:srgbClr val="000000"/>
              </a:buClr>
              <a:tabLst>
                <a:tab pos="1166813" algn="l"/>
              </a:tabLst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add </a:t>
            </a:r>
            <a:r>
              <a:rPr lang="en-US" sz="1600" dirty="0">
                <a:latin typeface="Arial"/>
              </a:rPr>
              <a:t>EUCOM / OPERA for </a:t>
            </a:r>
            <a:r>
              <a:rPr lang="en-US" sz="1600" dirty="0">
                <a:solidFill>
                  <a:srgbClr val="2D4B9B"/>
                </a:solidFill>
                <a:latin typeface="Arial"/>
              </a:rPr>
              <a:t>LHN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(2016 ff)</a:t>
            </a:r>
          </a:p>
          <a:p>
            <a:pPr>
              <a:spcBef>
                <a:spcPts val="751"/>
              </a:spcBef>
              <a:buClr>
                <a:srgbClr val="000000"/>
              </a:buClr>
              <a:tabLst>
                <a:tab pos="1166813" algn="l"/>
              </a:tabLst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add multi-layer snow model NIX</a:t>
            </a:r>
          </a:p>
          <a:p>
            <a:pPr>
              <a:spcBef>
                <a:spcPts val="751"/>
              </a:spcBef>
              <a:buClr>
                <a:srgbClr val="000000"/>
              </a:buClr>
              <a:tabLst>
                <a:tab pos="1166813" algn="l"/>
              </a:tabLst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assess quality of new 2d-Var snow analysis</a:t>
            </a:r>
          </a:p>
          <a:p>
            <a:pPr>
              <a:spcBef>
                <a:spcPts val="751"/>
              </a:spcBef>
              <a:buClr>
                <a:srgbClr val="000000"/>
              </a:buClr>
              <a:tabLst>
                <a:tab pos="1166813" algn="l"/>
              </a:tabLst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use APT climatology (?)</a:t>
            </a:r>
          </a:p>
          <a:p>
            <a:pPr>
              <a:spcBef>
                <a:spcPts val="751"/>
              </a:spcBef>
              <a:buClr>
                <a:srgbClr val="000000"/>
              </a:buClr>
              <a:tabLst>
                <a:tab pos="1166813" algn="l"/>
              </a:tabLst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use ERA6 (instead of ERA5; promised for end of 2027) as LBC</a:t>
            </a:r>
          </a:p>
          <a:p>
            <a:pPr>
              <a:spcBef>
                <a:spcPts val="751"/>
              </a:spcBef>
              <a:buClr>
                <a:srgbClr val="000000"/>
              </a:buClr>
              <a:tabLst>
                <a:tab pos="1166813" algn="l"/>
              </a:tabLst>
            </a:pPr>
            <a:r>
              <a:rPr lang="en-US" sz="1600" dirty="0">
                <a:solidFill>
                  <a:schemeClr val="dk1"/>
                </a:solidFill>
                <a:latin typeface="Arial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Arial"/>
                <a:sym typeface="Symbol" panose="05050102010706020507" pitchFamily="18" charset="2"/>
              </a:rPr>
              <a:t>  </a:t>
            </a:r>
            <a:r>
              <a:rPr lang="en-US" sz="1600" dirty="0">
                <a:solidFill>
                  <a:schemeClr val="dk1"/>
                </a:solidFill>
                <a:latin typeface="Arial"/>
              </a:rPr>
              <a:t>start production towards end of 2027 </a:t>
            </a:r>
          </a:p>
        </p:txBody>
      </p:sp>
      <p:sp>
        <p:nvSpPr>
          <p:cNvPr id="106" name="Footer Placeholder 1"/>
          <p:cNvSpPr/>
          <p:nvPr/>
        </p:nvSpPr>
        <p:spPr>
          <a:xfrm>
            <a:off x="5466324" y="4722102"/>
            <a:ext cx="2786260" cy="2735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0" marR="0" lvl="0" indent="0" algn="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COSMO GM 2026, Rome, Daniel Leuenberger et al.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0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E438D0-BE53-48B6-A15B-AFD481CDE4D6}" type="slidenum">
              <a: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0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0479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7560822" y="1051139"/>
            <a:ext cx="486054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586936" y="4205259"/>
            <a:ext cx="378042" cy="25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4640" tIns="32320" rIns="64640" bIns="3232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</a:t>
            </a:r>
            <a:endParaRPr kumimoji="1" lang="en-GB" altLang="de-DE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45175" y="1054353"/>
            <a:ext cx="8791321" cy="1954381"/>
          </a:xfrm>
          <a:prstGeom prst="rect">
            <a:avLst/>
          </a:prstGeom>
          <a:noFill/>
        </p:spPr>
        <p:txBody>
          <a:bodyPr wrap="square" rIns="0" bIns="0" rtlCol="0">
            <a:spAutoFit/>
          </a:bodyPr>
          <a:lstStyle/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so far: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global T2M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analysis,   DA of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upper air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observations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for smaller domains</a:t>
            </a:r>
          </a:p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for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global 3D atmospheric DA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at analysis resolution:  parallelization required,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	however ‘old’ code could not parallelize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	  	new AI-Var code written (Richard Williams  snow analysis, therefore limited resources in AI-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VAr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)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		with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parallel data structures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, allowing for parallelized B-matrix (in Python)</a:t>
            </a:r>
          </a:p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71463" algn="l"/>
                <a:tab pos="719138" algn="l"/>
                <a:tab pos="1614488" algn="l"/>
                <a:tab pos="2333625" algn="l"/>
              </a:tabLst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in 2027, significantly more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resources will be available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2C8F541-BB47-4866-A077-0ECF9B04D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87" y="115309"/>
            <a:ext cx="5831681" cy="53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>
            <a:lvl1pPr>
              <a:spcBef>
                <a:spcPct val="20000"/>
              </a:spcBef>
              <a:buClr>
                <a:schemeClr val="tx2"/>
              </a:buClr>
              <a:buSzPct val="105000"/>
              <a:buChar char="•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76325" algn="l"/>
              </a:tabLst>
              <a:defRPr/>
            </a:pPr>
            <a:r>
              <a:rPr kumimoji="1" lang="en-US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AI-Var</a:t>
            </a:r>
          </a:p>
        </p:txBody>
      </p:sp>
    </p:spTree>
    <p:extLst>
      <p:ext uri="{BB962C8B-B14F-4D97-AF65-F5344CB8AC3E}">
        <p14:creationId xmlns:p14="http://schemas.microsoft.com/office/powerpoint/2010/main" val="85276545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21F2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3960</Words>
  <Application>Microsoft Office PowerPoint</Application>
  <PresentationFormat>Bildschirmpräsentation (16:9)</PresentationFormat>
  <Paragraphs>498</Paragraphs>
  <Slides>42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19</vt:i4>
      </vt:variant>
      <vt:variant>
        <vt:lpstr>Design</vt:lpstr>
      </vt:variant>
      <vt:variant>
        <vt:i4>8</vt:i4>
      </vt:variant>
      <vt:variant>
        <vt:lpstr>Folientitel</vt:lpstr>
      </vt:variant>
      <vt:variant>
        <vt:i4>42</vt:i4>
      </vt:variant>
    </vt:vector>
  </HeadingPairs>
  <TitlesOfParts>
    <vt:vector size="69" baseType="lpstr">
      <vt:lpstr>ＭＳ Ｐゴシック</vt:lpstr>
      <vt:lpstr>Arial</vt:lpstr>
      <vt:lpstr>Calibri</vt:lpstr>
      <vt:lpstr>Calibri Light</vt:lpstr>
      <vt:lpstr>Courier New</vt:lpstr>
      <vt:lpstr>DejaVu Sans</vt:lpstr>
      <vt:lpstr>Lexend</vt:lpstr>
      <vt:lpstr>Lucida Sans Unicode</vt:lpstr>
      <vt:lpstr>Montserrat</vt:lpstr>
      <vt:lpstr>Montserrat Medium</vt:lpstr>
      <vt:lpstr>Montserrat SemiBold</vt:lpstr>
      <vt:lpstr>Noto Sans Symbols</vt:lpstr>
      <vt:lpstr>Noto Serif CJK SC</vt:lpstr>
      <vt:lpstr>Roboto</vt:lpstr>
      <vt:lpstr>Source Han Sans CN Regular</vt:lpstr>
      <vt:lpstr>Symbol</vt:lpstr>
      <vt:lpstr>Times New Roman</vt:lpstr>
      <vt:lpstr>Wingdings</vt:lpstr>
      <vt:lpstr>Wingdings 2</vt:lpstr>
      <vt:lpstr>DWD-PowerPoint</vt:lpstr>
      <vt:lpstr>1_DWD-PowerPoint</vt:lpstr>
      <vt:lpstr>Office</vt:lpstr>
      <vt:lpstr>Tema di Office</vt:lpstr>
      <vt:lpstr>2_DWD-PowerPoint</vt:lpstr>
      <vt:lpstr>Simple Light</vt:lpstr>
      <vt:lpstr>1_Simple Light</vt:lpstr>
      <vt:lpstr>2_Simple Light</vt:lpstr>
      <vt:lpstr>PowerPoint-Präsentation</vt:lpstr>
      <vt:lpstr>PowerPoint-Präsentation</vt:lpstr>
      <vt:lpstr>Operational Changes to KENDA-CH1</vt:lpstr>
      <vt:lpstr>Adaptive Parameter Tuning Setup</vt:lpstr>
      <vt:lpstr>Adaptive Parameter Tuning Results</vt:lpstr>
      <vt:lpstr>Conclusions on DA of 3D Radar reflectivity</vt:lpstr>
      <vt:lpstr>Plans for next year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ICON-DREAM:    Dual resolution Reanalysis for Emulators, Applications and Monitoring </vt:lpstr>
      <vt:lpstr>ICON-FORCE:   Fine-scale Observation-based Reanalysis for Central Europe </vt:lpstr>
      <vt:lpstr>PowerPoint-Präsentation</vt:lpstr>
      <vt:lpstr>precipitation daily sum: 05.06.2022 (ICON-FORCE)</vt:lpstr>
      <vt:lpstr>PowerPoint-Präsentation</vt:lpstr>
      <vt:lpstr>PowerPoint-Präsentation</vt:lpstr>
      <vt:lpstr>REA-L-CH1</vt:lpstr>
      <vt:lpstr>PowerPoint-Präsentation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DWD</dc:creator>
  <cp:lastModifiedBy>Schraff Christoph</cp:lastModifiedBy>
  <cp:revision>628</cp:revision>
  <cp:lastPrinted>2026-03-30T13:05:41Z</cp:lastPrinted>
  <dcterms:created xsi:type="dcterms:W3CDTF">2020-05-28T07:34:32Z</dcterms:created>
  <dcterms:modified xsi:type="dcterms:W3CDTF">2026-09-14T22:54:58Z</dcterms:modified>
</cp:coreProperties>
</file>