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26" r:id="rId4"/>
    <p:sldMasterId id="2147483736" r:id="rId5"/>
  </p:sldMasterIdLst>
  <p:notesMasterIdLst>
    <p:notesMasterId r:id="rId28"/>
  </p:notesMasterIdLst>
  <p:handoutMasterIdLst>
    <p:handoutMasterId r:id="rId29"/>
  </p:handoutMasterIdLst>
  <p:sldIdLst>
    <p:sldId id="260" r:id="rId6"/>
    <p:sldId id="2147473598" r:id="rId7"/>
    <p:sldId id="2147473479" r:id="rId8"/>
    <p:sldId id="2147473478" r:id="rId9"/>
    <p:sldId id="256" r:id="rId10"/>
    <p:sldId id="257" r:id="rId11"/>
    <p:sldId id="258" r:id="rId12"/>
    <p:sldId id="2147473599" r:id="rId13"/>
    <p:sldId id="343" r:id="rId14"/>
    <p:sldId id="2147473597" r:id="rId15"/>
    <p:sldId id="1014" r:id="rId16"/>
    <p:sldId id="2147473604" r:id="rId17"/>
    <p:sldId id="2147473517" r:id="rId18"/>
    <p:sldId id="2147473602" r:id="rId19"/>
    <p:sldId id="2147480608" r:id="rId20"/>
    <p:sldId id="311" r:id="rId21"/>
    <p:sldId id="2147480646" r:id="rId22"/>
    <p:sldId id="2147480644" r:id="rId23"/>
    <p:sldId id="2147480643" r:id="rId24"/>
    <p:sldId id="2147480614" r:id="rId25"/>
    <p:sldId id="2147480633" r:id="rId26"/>
    <p:sldId id="259" r:id="rId27"/>
  </p:sldIdLst>
  <p:sldSz cx="9144000" cy="5143500" type="screen16x9"/>
  <p:notesSz cx="7023100" cy="9309100"/>
  <p:defaultTextStyle>
    <a:defPPr>
      <a:defRPr lang="de-CH"/>
    </a:defPPr>
    <a:lvl1pPr algn="l" rtl="0" eaLnBrk="0" fontAlgn="base" hangingPunct="0">
      <a:spcBef>
        <a:spcPct val="0"/>
      </a:spcBef>
      <a:spcAft>
        <a:spcPct val="0"/>
      </a:spcAft>
      <a:defRPr sz="2100" kern="1200">
        <a:solidFill>
          <a:schemeClr val="tx1"/>
        </a:solidFill>
        <a:latin typeface="Arial" charset="0"/>
        <a:ea typeface="+mn-ea"/>
        <a:cs typeface="+mn-cs"/>
      </a:defRPr>
    </a:lvl1pPr>
    <a:lvl2pPr marL="457200" algn="l" rtl="0" eaLnBrk="0" fontAlgn="base" hangingPunct="0">
      <a:spcBef>
        <a:spcPct val="0"/>
      </a:spcBef>
      <a:spcAft>
        <a:spcPct val="0"/>
      </a:spcAft>
      <a:defRPr sz="2100" kern="1200">
        <a:solidFill>
          <a:schemeClr val="tx1"/>
        </a:solidFill>
        <a:latin typeface="Arial" charset="0"/>
        <a:ea typeface="+mn-ea"/>
        <a:cs typeface="+mn-cs"/>
      </a:defRPr>
    </a:lvl2pPr>
    <a:lvl3pPr marL="914400" algn="l" rtl="0" eaLnBrk="0" fontAlgn="base" hangingPunct="0">
      <a:spcBef>
        <a:spcPct val="0"/>
      </a:spcBef>
      <a:spcAft>
        <a:spcPct val="0"/>
      </a:spcAft>
      <a:defRPr sz="2100" kern="1200">
        <a:solidFill>
          <a:schemeClr val="tx1"/>
        </a:solidFill>
        <a:latin typeface="Arial" charset="0"/>
        <a:ea typeface="+mn-ea"/>
        <a:cs typeface="+mn-cs"/>
      </a:defRPr>
    </a:lvl3pPr>
    <a:lvl4pPr marL="1371600" algn="l" rtl="0" eaLnBrk="0" fontAlgn="base" hangingPunct="0">
      <a:spcBef>
        <a:spcPct val="0"/>
      </a:spcBef>
      <a:spcAft>
        <a:spcPct val="0"/>
      </a:spcAft>
      <a:defRPr sz="2100" kern="1200">
        <a:solidFill>
          <a:schemeClr val="tx1"/>
        </a:solidFill>
        <a:latin typeface="Arial" charset="0"/>
        <a:ea typeface="+mn-ea"/>
        <a:cs typeface="+mn-cs"/>
      </a:defRPr>
    </a:lvl4pPr>
    <a:lvl5pPr marL="1828800" algn="l" rtl="0" eaLnBrk="0" fontAlgn="base" hangingPunct="0">
      <a:spcBef>
        <a:spcPct val="0"/>
      </a:spcBef>
      <a:spcAft>
        <a:spcPct val="0"/>
      </a:spcAft>
      <a:defRPr sz="2100" kern="1200">
        <a:solidFill>
          <a:schemeClr val="tx1"/>
        </a:solidFill>
        <a:latin typeface="Arial" charset="0"/>
        <a:ea typeface="+mn-ea"/>
        <a:cs typeface="+mn-cs"/>
      </a:defRPr>
    </a:lvl5pPr>
    <a:lvl6pPr marL="2286000" algn="l" defTabSz="914400" rtl="0" eaLnBrk="1" latinLnBrk="0" hangingPunct="1">
      <a:defRPr sz="2100" kern="1200">
        <a:solidFill>
          <a:schemeClr val="tx1"/>
        </a:solidFill>
        <a:latin typeface="Arial" charset="0"/>
        <a:ea typeface="+mn-ea"/>
        <a:cs typeface="+mn-cs"/>
      </a:defRPr>
    </a:lvl6pPr>
    <a:lvl7pPr marL="2743200" algn="l" defTabSz="914400" rtl="0" eaLnBrk="1" latinLnBrk="0" hangingPunct="1">
      <a:defRPr sz="2100" kern="1200">
        <a:solidFill>
          <a:schemeClr val="tx1"/>
        </a:solidFill>
        <a:latin typeface="Arial" charset="0"/>
        <a:ea typeface="+mn-ea"/>
        <a:cs typeface="+mn-cs"/>
      </a:defRPr>
    </a:lvl7pPr>
    <a:lvl8pPr marL="3200400" algn="l" defTabSz="914400" rtl="0" eaLnBrk="1" latinLnBrk="0" hangingPunct="1">
      <a:defRPr sz="2100" kern="1200">
        <a:solidFill>
          <a:schemeClr val="tx1"/>
        </a:solidFill>
        <a:latin typeface="Arial" charset="0"/>
        <a:ea typeface="+mn-ea"/>
        <a:cs typeface="+mn-cs"/>
      </a:defRPr>
    </a:lvl8pPr>
    <a:lvl9pPr marL="3657600" algn="l" defTabSz="914400" rtl="0" eaLnBrk="1" latinLnBrk="0" hangingPunct="1">
      <a:defRPr sz="21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1">
          <p15:clr>
            <a:srgbClr val="A4A3A4"/>
          </p15:clr>
        </p15:guide>
        <p15:guide id="4" pos="2881">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41BD48-3B32-745A-EED4-F17DD3BCC9E4}" name="Nerini Daniele" initials="ND" userId="S::daniele.nerini@meteoswiss.ch::f3391a85-80d5-4f34-a903-f5913a98c052" providerId="AD"/>
  <p188:author id="{84973D51-D229-1EEC-264B-1050B5472829}" name="Michel Adrien" initials="MA" userId="S::adrien.michel@meteoswiss.ch::3cebe1dc-6589-40ee-90cd-e9ba143f9d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Durrer Bettina" initials="dub"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BFBF"/>
    <a:srgbClr val="FF0000"/>
    <a:srgbClr val="640000"/>
    <a:srgbClr val="39B1DB"/>
    <a:srgbClr val="60B4B2"/>
    <a:srgbClr val="08CDE8"/>
    <a:srgbClr val="CDCDCD"/>
    <a:srgbClr val="F0494A"/>
    <a:srgbClr val="F3BE91"/>
    <a:srgbClr val="88B0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033" autoAdjust="0"/>
  </p:normalViewPr>
  <p:slideViewPr>
    <p:cSldViewPr snapToGrid="0" showGuides="1">
      <p:cViewPr varScale="1">
        <p:scale>
          <a:sx n="155" d="100"/>
          <a:sy n="155" d="100"/>
        </p:scale>
        <p:origin x="184" y="328"/>
      </p:cViewPr>
      <p:guideLst>
        <p:guide orient="horz" pos="2160"/>
        <p:guide pos="2880"/>
        <p:guide orient="horz" pos="1621"/>
        <p:guide pos="2881"/>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howGuides="1">
      <p:cViewPr varScale="1">
        <p:scale>
          <a:sx n="122" d="100"/>
          <a:sy n="122" d="100"/>
        </p:scale>
        <p:origin x="4932" y="90"/>
      </p:cViewPr>
      <p:guideLst>
        <p:guide orient="horz" pos="2932"/>
        <p:guide pos="221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8/10/relationships/authors" Target="author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04334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t" anchorCtr="0" compatLnSpc="1">
            <a:prstTxWarp prst="textNoShape">
              <a:avLst/>
            </a:prstTxWarp>
          </a:bodyPr>
          <a:lstStyle>
            <a:lvl1pPr>
              <a:defRPr sz="1200">
                <a:latin typeface="Times" pitchFamily="18" charset="0"/>
              </a:defRPr>
            </a:lvl1pPr>
          </a:lstStyle>
          <a:p>
            <a:pPr>
              <a:defRPr/>
            </a:pPr>
            <a:endParaRPr lang="en-GB"/>
          </a:p>
        </p:txBody>
      </p:sp>
      <p:sp>
        <p:nvSpPr>
          <p:cNvPr id="20483" name="Rectangle 3"/>
          <p:cNvSpPr>
            <a:spLocks noGrp="1" noChangeArrowheads="1"/>
          </p:cNvSpPr>
          <p:nvPr>
            <p:ph type="dt" sz="quarter" idx="1"/>
          </p:nvPr>
        </p:nvSpPr>
        <p:spPr bwMode="auto">
          <a:xfrm>
            <a:off x="3979758" y="0"/>
            <a:ext cx="304334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t" anchorCtr="0" compatLnSpc="1">
            <a:prstTxWarp prst="textNoShape">
              <a:avLst/>
            </a:prstTxWarp>
          </a:bodyPr>
          <a:lstStyle>
            <a:lvl1pPr algn="r">
              <a:defRPr sz="1200">
                <a:latin typeface="Times" pitchFamily="18" charset="0"/>
              </a:defRPr>
            </a:lvl1pPr>
          </a:lstStyle>
          <a:p>
            <a:pPr>
              <a:defRPr/>
            </a:pPr>
            <a:endParaRPr lang="en-GB"/>
          </a:p>
        </p:txBody>
      </p:sp>
      <p:sp>
        <p:nvSpPr>
          <p:cNvPr id="20484" name="Rectangle 4"/>
          <p:cNvSpPr>
            <a:spLocks noGrp="1" noChangeArrowheads="1"/>
          </p:cNvSpPr>
          <p:nvPr>
            <p:ph type="ftr" sz="quarter" idx="2"/>
          </p:nvPr>
        </p:nvSpPr>
        <p:spPr bwMode="auto">
          <a:xfrm>
            <a:off x="0" y="8843645"/>
            <a:ext cx="304334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b" anchorCtr="0" compatLnSpc="1">
            <a:prstTxWarp prst="textNoShape">
              <a:avLst/>
            </a:prstTxWarp>
          </a:bodyPr>
          <a:lstStyle>
            <a:lvl1pPr>
              <a:defRPr sz="1200">
                <a:latin typeface="Times" pitchFamily="18" charset="0"/>
              </a:defRPr>
            </a:lvl1pPr>
          </a:lstStyle>
          <a:p>
            <a:pPr>
              <a:defRPr/>
            </a:pPr>
            <a:endParaRPr lang="en-GB"/>
          </a:p>
        </p:txBody>
      </p:sp>
      <p:sp>
        <p:nvSpPr>
          <p:cNvPr id="20485" name="Rectangle 5"/>
          <p:cNvSpPr>
            <a:spLocks noGrp="1" noChangeArrowheads="1"/>
          </p:cNvSpPr>
          <p:nvPr>
            <p:ph type="sldNum" sz="quarter" idx="3"/>
          </p:nvPr>
        </p:nvSpPr>
        <p:spPr bwMode="auto">
          <a:xfrm>
            <a:off x="3979758" y="8843645"/>
            <a:ext cx="304334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b" anchorCtr="0" compatLnSpc="1">
            <a:prstTxWarp prst="textNoShape">
              <a:avLst/>
            </a:prstTxWarp>
          </a:bodyPr>
          <a:lstStyle>
            <a:lvl1pPr algn="r">
              <a:defRPr sz="1200">
                <a:latin typeface="Times" pitchFamily="18" charset="0"/>
              </a:defRPr>
            </a:lvl1pPr>
          </a:lstStyle>
          <a:p>
            <a:pPr>
              <a:defRPr/>
            </a:pPr>
            <a:fld id="{5539B3AE-4F5B-4C8A-901D-39FC07883CC1}" type="slidenum">
              <a:rPr lang="en-GB"/>
              <a:pPr>
                <a:defRPr/>
              </a:pPr>
              <a:t>‹#›</a:t>
            </a:fld>
            <a:endParaRPr lang="en-GB"/>
          </a:p>
        </p:txBody>
      </p:sp>
    </p:spTree>
    <p:extLst>
      <p:ext uri="{BB962C8B-B14F-4D97-AF65-F5344CB8AC3E}">
        <p14:creationId xmlns:p14="http://schemas.microsoft.com/office/powerpoint/2010/main" val="34238045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4334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t" anchorCtr="0" compatLnSpc="1">
            <a:prstTxWarp prst="textNoShape">
              <a:avLst/>
            </a:prstTxWarp>
          </a:bodyPr>
          <a:lstStyle>
            <a:lvl1pPr>
              <a:defRPr sz="1200">
                <a:latin typeface="Times" pitchFamily="18" charset="0"/>
              </a:defRPr>
            </a:lvl1pPr>
          </a:lstStyle>
          <a:p>
            <a:pPr>
              <a:defRPr/>
            </a:pPr>
            <a:endParaRPr lang="de-CH"/>
          </a:p>
        </p:txBody>
      </p:sp>
      <p:sp>
        <p:nvSpPr>
          <p:cNvPr id="8195" name="Rectangle 3"/>
          <p:cNvSpPr>
            <a:spLocks noGrp="1" noChangeArrowheads="1"/>
          </p:cNvSpPr>
          <p:nvPr>
            <p:ph type="dt" idx="1"/>
          </p:nvPr>
        </p:nvSpPr>
        <p:spPr bwMode="auto">
          <a:xfrm>
            <a:off x="3979758" y="0"/>
            <a:ext cx="304334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t" anchorCtr="0" compatLnSpc="1">
            <a:prstTxWarp prst="textNoShape">
              <a:avLst/>
            </a:prstTxWarp>
          </a:bodyPr>
          <a:lstStyle>
            <a:lvl1pPr algn="r">
              <a:defRPr sz="1200">
                <a:latin typeface="Times" pitchFamily="18" charset="0"/>
              </a:defRPr>
            </a:lvl1pPr>
          </a:lstStyle>
          <a:p>
            <a:pPr>
              <a:defRPr/>
            </a:pPr>
            <a:endParaRPr lang="de-CH"/>
          </a:p>
        </p:txBody>
      </p:sp>
      <p:sp>
        <p:nvSpPr>
          <p:cNvPr id="10244" name="Rectangle 4"/>
          <p:cNvSpPr>
            <a:spLocks noGrp="1" noRot="1" noChangeAspect="1" noChangeArrowheads="1" noTextEdit="1"/>
          </p:cNvSpPr>
          <p:nvPr>
            <p:ph type="sldImg" idx="2"/>
          </p:nvPr>
        </p:nvSpPr>
        <p:spPr bwMode="auto">
          <a:xfrm>
            <a:off x="411163" y="698500"/>
            <a:ext cx="6200775" cy="34893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936415" y="4421824"/>
            <a:ext cx="5150273" cy="4189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t" anchorCtr="0" compatLnSpc="1">
            <a:prstTxWarp prst="textNoShape">
              <a:avLst/>
            </a:prstTxWarp>
          </a:bodyPr>
          <a:lstStyle/>
          <a:p>
            <a:pPr lvl="0"/>
            <a:r>
              <a:rPr lang="de-CH" noProof="0"/>
              <a:t>Mastertextformat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8198" name="Rectangle 6"/>
          <p:cNvSpPr>
            <a:spLocks noGrp="1" noChangeArrowheads="1"/>
          </p:cNvSpPr>
          <p:nvPr>
            <p:ph type="ftr" sz="quarter" idx="4"/>
          </p:nvPr>
        </p:nvSpPr>
        <p:spPr bwMode="auto">
          <a:xfrm>
            <a:off x="0" y="8843645"/>
            <a:ext cx="304334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b" anchorCtr="0" compatLnSpc="1">
            <a:prstTxWarp prst="textNoShape">
              <a:avLst/>
            </a:prstTxWarp>
          </a:bodyPr>
          <a:lstStyle>
            <a:lvl1pPr>
              <a:defRPr sz="1200">
                <a:latin typeface="Times" pitchFamily="18" charset="0"/>
              </a:defRPr>
            </a:lvl1pPr>
          </a:lstStyle>
          <a:p>
            <a:pPr>
              <a:defRPr/>
            </a:pPr>
            <a:endParaRPr lang="de-CH"/>
          </a:p>
        </p:txBody>
      </p:sp>
      <p:sp>
        <p:nvSpPr>
          <p:cNvPr id="8199" name="Rectangle 7"/>
          <p:cNvSpPr>
            <a:spLocks noGrp="1" noChangeArrowheads="1"/>
          </p:cNvSpPr>
          <p:nvPr>
            <p:ph type="sldNum" sz="quarter" idx="5"/>
          </p:nvPr>
        </p:nvSpPr>
        <p:spPr bwMode="auto">
          <a:xfrm>
            <a:off x="3979758" y="8843645"/>
            <a:ext cx="3043344"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0" tIns="45715" rIns="91430" bIns="45715" numCol="1" anchor="b" anchorCtr="0" compatLnSpc="1">
            <a:prstTxWarp prst="textNoShape">
              <a:avLst/>
            </a:prstTxWarp>
          </a:bodyPr>
          <a:lstStyle>
            <a:lvl1pPr algn="r">
              <a:defRPr sz="1200">
                <a:latin typeface="Times" pitchFamily="18" charset="0"/>
              </a:defRPr>
            </a:lvl1pPr>
          </a:lstStyle>
          <a:p>
            <a:pPr>
              <a:defRPr/>
            </a:pPr>
            <a:fld id="{A1435824-F435-405F-82FC-C5B86CD5CBFE}" type="slidenum">
              <a:rPr lang="de-CH"/>
              <a:pPr>
                <a:defRPr/>
              </a:pPr>
              <a:t>‹#›</a:t>
            </a:fld>
            <a:endParaRPr lang="de-CH"/>
          </a:p>
        </p:txBody>
      </p:sp>
    </p:spTree>
    <p:extLst>
      <p:ext uri="{BB962C8B-B14F-4D97-AF65-F5344CB8AC3E}">
        <p14:creationId xmlns:p14="http://schemas.microsoft.com/office/powerpoint/2010/main" val="207055105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1435824-F435-405F-82FC-C5B86CD5CBFE}" type="slidenum">
              <a:rPr lang="de-CH" smtClean="0"/>
              <a:pPr>
                <a:defRPr/>
              </a:pPr>
              <a:t>1</a:t>
            </a:fld>
            <a:endParaRPr lang="de-CH"/>
          </a:p>
        </p:txBody>
      </p:sp>
    </p:spTree>
    <p:extLst>
      <p:ext uri="{BB962C8B-B14F-4D97-AF65-F5344CB8AC3E}">
        <p14:creationId xmlns:p14="http://schemas.microsoft.com/office/powerpoint/2010/main" val="1806934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A1435824-F435-405F-82FC-C5B86CD5CBFE}" type="slidenum">
              <a:rPr lang="de-CH" smtClean="0"/>
              <a:pPr>
                <a:defRPr/>
              </a:pPr>
              <a:t>3</a:t>
            </a:fld>
            <a:endParaRPr lang="de-CH"/>
          </a:p>
        </p:txBody>
      </p:sp>
    </p:spTree>
    <p:extLst>
      <p:ext uri="{BB962C8B-B14F-4D97-AF65-F5344CB8AC3E}">
        <p14:creationId xmlns:p14="http://schemas.microsoft.com/office/powerpoint/2010/main" val="1306032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A1435824-F435-405F-82FC-C5B86CD5CBFE}" type="slidenum">
              <a:rPr lang="de-CH" smtClean="0"/>
              <a:pPr>
                <a:defRPr/>
              </a:pPr>
              <a:t>4</a:t>
            </a:fld>
            <a:endParaRPr lang="de-CH"/>
          </a:p>
        </p:txBody>
      </p:sp>
    </p:spTree>
    <p:extLst>
      <p:ext uri="{BB962C8B-B14F-4D97-AF65-F5344CB8AC3E}">
        <p14:creationId xmlns:p14="http://schemas.microsoft.com/office/powerpoint/2010/main" val="609616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Scope: ICON-CH1-EPS, ICON-CH2-EPS and KENDA-CH1. Status 16 September 2026.</a:t>
            </a:r>
          </a:p>
          <a:p>
            <a:r>
              <a:rPr dirty="0"/>
              <a:t>24 March 2026: KENDA 10 UTC, forecasts 12 UTC. ICON icon-2024.10-mch-1.0, DACE 2.23. Supersaturation allowed at 1% per 2 m/s updraft, constrained by QC/QV. Rain DSD depends on QR. Snow-to-graupel riming efficiency reduced and terminal snow fall velocity reduced. Orographic shading changes DURSUN. New _OS output fields retain horizontal-plane radiation with shading. Surface humidity observations above 96% no longer forced to saturation. Correct pressure assignment for stations without pressure observations. Exclude SYNOP above 3000 m and sub-hourly SYNOP. Some deterioration of intense winter precipitation and mountain cold/moist bias. Technical changes: CSCS stack v8, </a:t>
            </a:r>
            <a:r>
              <a:rPr dirty="0" err="1"/>
              <a:t>emme</a:t>
            </a:r>
            <a:r>
              <a:rPr dirty="0"/>
              <a:t> to inn, CUDA graphs in forecast models, LV03/LV95 interpolation fix.</a:t>
            </a:r>
          </a:p>
          <a:p>
            <a:r>
              <a:rPr dirty="0"/>
              <a:t>12 August 2026: KENDA 10 UTC, forecasts 12 UTC. ICON icon-2025.10-mch-1.0, DACE 2.27. APT gains largest in KENDA, smaller in CH1, smallest in CH2. Slight degradation of dewpoint STDE. Little impact on precipitation/wind/cloudiness. Additional stratocumulus and interception-store tuning, AMDAR thinning and DA configuration alignment with DWD.</a:t>
            </a:r>
          </a:p>
          <a:p>
            <a:r>
              <a:rPr dirty="0"/>
              <a:t>Sources:</a:t>
            </a:r>
          </a:p>
          <a:p>
            <a:r>
              <a:rPr dirty="0"/>
              <a:t>2025-11-12 ICON-Info.pdf, pp. 4–6, 9.</a:t>
            </a:r>
          </a:p>
          <a:p>
            <a:r>
              <a:rPr dirty="0"/>
              <a:t>2026-07-28 ICON-Info.pdf, pp. 4–5.</a:t>
            </a:r>
          </a:p>
          <a:p>
            <a:r>
              <a:rPr dirty="0"/>
              <a:t>https://meteoswiss.atlassian.net/wiki/spaces/NO/pages/368345922</a:t>
            </a:r>
          </a:p>
          <a:p>
            <a:r>
              <a:rPr dirty="0"/>
              <a:t>https://meteoswiss.atlassian.net/wiki/spaces/NO/pages/737739230</a:t>
            </a:r>
          </a:p>
          <a:p>
            <a:r>
              <a:rPr dirty="0"/>
              <a:t>https://meteoswiss.atlassian.net/wiki/spaces/NO/pages/1992359988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Status: 16 September 2026. Intended autumn release package, not a formally approved deployment commitment. Detailed release planning updated 10 September has empty Next Deployment and QRM-approved parallel phase tables. KENDA suite 857 started 13 August, added single-precision ecRad and revised APT-SMA on 25 August, TERRA-URB on 1 September, restarted 10 September.</a:t>
            </a:r>
          </a:p>
          <a:p>
            <a:r>
              <a:t>Technical settings: a_hshr 2.0 to 1.25 in all systems. imode_snowsmot 1 to 2. Updated CO2, CH4, N2O and CFC concentrations. Rayleigh coefficient 5 to 8 in KENDA/CH1. SSO tune_gfrcrit 0.333 to 0.5 in KENDA/CH1, tune_gkwake 0.25 to 0.1 in CH2. itune_vis_diag 1 to 2. Gust diagnostic itune_gust_diag=4, tune_gustlim_agl=1500, ff10m_interval=600, tune_gustlim_fac=1.5 (CH1), 1.75 (CH2). itype_dissip_heat=2. TERRA-URB currently uses climatological T2m for anthropogenic heat.</a:t>
            </a:r>
          </a:p>
          <a:p>
            <a:r>
              <a:t>PTYPE uses the Bourgouin/Firdewsa method as named in the release-planning record.</a:t>
            </a:r>
          </a:p>
          <a:p>
            <a:r>
              <a:t>Additional planned platform work: ecCodes 2.47, libaec 1.1.7, eccodes-cosmo-resources 2.47.0.2, refreshed stack and separate ICON uenv. These are coordination inputs, not confirmed deployment approvals.</a:t>
            </a:r>
          </a:p>
          <a:p>
            <a:r>
              <a:t>Sources:</a:t>
            </a:r>
          </a:p>
          <a:p>
            <a:r>
              <a:t>https://meteoswiss.atlassian.net/wiki/spaces/APN/pages/235209143</a:t>
            </a:r>
          </a:p>
          <a:p>
            <a:r>
              <a:t>https://meteoswiss.atlassian.net/wiki/spaces/NO/pages/1747157144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Status: 16 September 2026. These items are not confirmed contents of the core autumn package. Some may still enter a late-2026 release.</a:t>
            </a:r>
          </a:p>
          <a:p>
            <a:r>
              <a:t>Subgrid radiation-topography corrections are distinct from the grid-scale slope/shading corrections operational since March. Improvements expected particularly for valley radiation, sunshine and near-surface temperature. Latest coordination note flags ICON/EXTPAR code availability as unresolved on 26 August.</a:t>
            </a:r>
          </a:p>
          <a:p>
            <a:r>
              <a:t>3D radar reflectivity DA has an explicit end-2026 objective, with parallel suite 315 running and suite 830 (August operational baseline plus radar DA) in preparation as of 11 September. The goal is assimilation, not synthetic radar products in operational forecasts.</a:t>
            </a:r>
          </a:p>
          <a:p>
            <a:r>
              <a:t>NIX: multilayer snow scheme targeting improved snow evolution and spring melt. Requires full cycling and forecast tests. APT coupling had implementations marked untested on 1 September.</a:t>
            </a:r>
          </a:p>
          <a:p>
            <a:r>
              <a:t>Longer term: SPPT tests exclude rain, snow and graupel tendencies. No deployment commitment. EUCOM/OPERA LHN intended to extend radar constraints beyond Switzerland. Mode-S tuning motivated by increased data volume. New snow analysis conditional on benefit beyond NIX. Improved topography/SSO fields, land cover and soil properties need assessment. Wind-based APT depends on better SSO external parameters. CAMS mineral dust and other aerosol tracers remain development priorities.</a:t>
            </a:r>
          </a:p>
          <a:p>
            <a:r>
              <a:t>Sources:</a:t>
            </a:r>
          </a:p>
          <a:p>
            <a:r>
              <a:t>https://meteoswiss.atlassian.net/wiki/spaces/NO/pages/1747157144</a:t>
            </a:r>
          </a:p>
          <a:p>
            <a:r>
              <a:t>https://meteoswiss.atlassian.net/wiki/spaces/APN/pages/1752498628</a:t>
            </a:r>
          </a:p>
          <a:p>
            <a:r>
              <a:t>https://meteoswiss.atlassian.net/wiki/spaces/APN/pages/1305412036</a:t>
            </a:r>
          </a:p>
          <a:p>
            <a:r>
              <a:t>https://meteoswiss.atlassian.net/wiki/spaces/APN/pages/318571144</a:t>
            </a:r>
          </a:p>
          <a:p>
            <a:r>
              <a:t>https://meteoswiss.atlassian.net/wiki/spaces/APN/pages/263458147</a:t>
            </a:r>
          </a:p>
          <a:p>
            <a:r>
              <a:t>https://meteoswiss.atlassian.net/wiki/spaces/APN/pages/902629288</a:t>
            </a:r>
          </a:p>
          <a:p>
            <a:r>
              <a:t>https://meteoswiss.atlassian.net/wiki/spaces/APN/pages/1968898109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D45E04AF-F65F-E74C-B5E1-0DB102AD052B}" type="slidenum">
              <a:rPr lang="de-DE" smtClean="0"/>
              <a:t>16</a:t>
            </a:fld>
            <a:endParaRPr lang="de-DE"/>
          </a:p>
        </p:txBody>
      </p:sp>
    </p:spTree>
    <p:extLst>
      <p:ext uri="{BB962C8B-B14F-4D97-AF65-F5344CB8AC3E}">
        <p14:creationId xmlns:p14="http://schemas.microsoft.com/office/powerpoint/2010/main" val="795117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1435824-F435-405F-82FC-C5B86CD5CBFE}" type="slidenum">
              <a:rPr lang="de-CH" smtClean="0"/>
              <a:pPr>
                <a:defRPr/>
              </a:pPr>
              <a:t>22</a:t>
            </a:fld>
            <a:endParaRPr lang="de-CH"/>
          </a:p>
        </p:txBody>
      </p:sp>
    </p:spTree>
    <p:extLst>
      <p:ext uri="{BB962C8B-B14F-4D97-AF65-F5344CB8AC3E}">
        <p14:creationId xmlns:p14="http://schemas.microsoft.com/office/powerpoint/2010/main" val="11727781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0.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10.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10.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10.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10.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10.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10.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2.xml"/><Relationship Id="rId4" Type="http://schemas.openxmlformats.org/officeDocument/2006/relationships/image" Target="../media/image10.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4" name="Textplatzhalter 3"/>
          <p:cNvSpPr>
            <a:spLocks noGrp="1"/>
          </p:cNvSpPr>
          <p:nvPr>
            <p:ph type="body" sz="quarter" idx="10" hasCustomPrompt="1"/>
          </p:nvPr>
        </p:nvSpPr>
        <p:spPr>
          <a:xfrm>
            <a:off x="1188981" y="3604312"/>
            <a:ext cx="6858000" cy="648000"/>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buNone/>
              <a:defRPr kumimoji="0" lang="de-DE" sz="2200" b="0" i="0" u="none" strike="noStrike" kern="1200" cap="none" spc="0" normalizeH="0" baseline="0" dirty="0" smtClean="0">
                <a:ln>
                  <a:noFill/>
                </a:ln>
                <a:solidFill>
                  <a:srgbClr val="000000"/>
                </a:solidFill>
                <a:effectLst/>
                <a:uLnTx/>
                <a:uFillTx/>
                <a:latin typeface="Arial"/>
              </a:defRPr>
            </a:lvl1pPr>
          </a:lstStyle>
          <a:p>
            <a:pPr marL="0" marR="0" lvl="0" indent="0" defTabSz="685800" eaLnBrk="1" fontAlgn="auto" latinLnBrk="0" hangingPunct="1">
              <a:lnSpc>
                <a:spcPct val="90000"/>
              </a:lnSpc>
              <a:spcBef>
                <a:spcPts val="750"/>
              </a:spcBef>
              <a:spcAft>
                <a:spcPts val="0"/>
              </a:spcAft>
              <a:buClrTx/>
              <a:buSzTx/>
              <a:tabLst/>
            </a:pPr>
            <a:r>
              <a:rPr lang="de-DE" dirty="0"/>
              <a:t>Untertitel Arial, 22 Punkt</a:t>
            </a:r>
          </a:p>
        </p:txBody>
      </p:sp>
      <p:sp>
        <p:nvSpPr>
          <p:cNvPr id="2" name="Titel 1"/>
          <p:cNvSpPr>
            <a:spLocks noGrp="1"/>
          </p:cNvSpPr>
          <p:nvPr>
            <p:ph type="title" hasCustomPrompt="1"/>
          </p:nvPr>
        </p:nvSpPr>
        <p:spPr>
          <a:xfrm>
            <a:off x="1147051" y="1843923"/>
            <a:ext cx="7617600" cy="1638000"/>
          </a:xfrm>
          <a:prstGeom prst="rect">
            <a:avLst/>
          </a:prstGeom>
        </p:spPr>
        <p:txBody>
          <a:bodyPr/>
          <a:lstStyle>
            <a:lvl1pPr>
              <a:defRPr kumimoji="0" lang="de-DE" sz="5200" b="0" i="0" u="none" strike="noStrike" kern="1200" cap="none" spc="0" normalizeH="0" baseline="0" dirty="0" smtClean="0">
                <a:ln>
                  <a:noFill/>
                </a:ln>
                <a:solidFill>
                  <a:srgbClr val="000000"/>
                </a:solidFill>
                <a:effectLst/>
                <a:uLnTx/>
                <a:uFillTx/>
                <a:latin typeface="+mj-lt"/>
                <a:ea typeface="+mj-ea"/>
                <a:cs typeface="+mj-cs"/>
              </a:defRPr>
            </a:lvl1pPr>
          </a:lstStyle>
          <a:p>
            <a:r>
              <a:rPr lang="de-DE" dirty="0"/>
              <a:t>Präsentationstitel Arial, 52 Punkt</a:t>
            </a:r>
          </a:p>
        </p:txBody>
      </p:sp>
      <p:sp>
        <p:nvSpPr>
          <p:cNvPr id="9" name="Text Box 32"/>
          <p:cNvSpPr txBox="1">
            <a:spLocks noChangeArrowheads="1"/>
          </p:cNvSpPr>
          <p:nvPr userDrawn="1"/>
        </p:nvSpPr>
        <p:spPr bwMode="auto">
          <a:xfrm>
            <a:off x="4572000" y="378804"/>
            <a:ext cx="358140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100">
                <a:solidFill>
                  <a:schemeClr val="tx1"/>
                </a:solidFill>
                <a:latin typeface="Arial"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fontAlgn="base" hangingPunct="0">
              <a:spcBef>
                <a:spcPct val="0"/>
              </a:spcBef>
              <a:spcAft>
                <a:spcPct val="0"/>
              </a:spcAft>
              <a:defRPr sz="2100">
                <a:solidFill>
                  <a:schemeClr val="tx1"/>
                </a:solidFill>
                <a:latin typeface="Arial" charset="0"/>
              </a:defRPr>
            </a:lvl6pPr>
            <a:lvl7pPr marL="2971800" indent="-228600" eaLnBrk="0" fontAlgn="base" hangingPunct="0">
              <a:spcBef>
                <a:spcPct val="0"/>
              </a:spcBef>
              <a:spcAft>
                <a:spcPct val="0"/>
              </a:spcAft>
              <a:defRPr sz="2100">
                <a:solidFill>
                  <a:schemeClr val="tx1"/>
                </a:solidFill>
                <a:latin typeface="Arial" charset="0"/>
              </a:defRPr>
            </a:lvl7pPr>
            <a:lvl8pPr marL="3429000" indent="-228600" eaLnBrk="0" fontAlgn="base" hangingPunct="0">
              <a:spcBef>
                <a:spcPct val="0"/>
              </a:spcBef>
              <a:spcAft>
                <a:spcPct val="0"/>
              </a:spcAft>
              <a:defRPr sz="2100">
                <a:solidFill>
                  <a:schemeClr val="tx1"/>
                </a:solidFill>
                <a:latin typeface="Arial" charset="0"/>
              </a:defRPr>
            </a:lvl8pPr>
            <a:lvl9pPr marL="3886200" indent="-228600" eaLnBrk="0" fontAlgn="base" hangingPunct="0">
              <a:spcBef>
                <a:spcPct val="0"/>
              </a:spcBef>
              <a:spcAft>
                <a:spcPct val="0"/>
              </a:spcAft>
              <a:defRPr sz="2100">
                <a:solidFill>
                  <a:schemeClr val="tx1"/>
                </a:solidFill>
                <a:latin typeface="Arial" charset="0"/>
              </a:defRPr>
            </a:lvl9pPr>
          </a:lstStyle>
          <a:p>
            <a:pPr>
              <a:lnSpc>
                <a:spcPct val="105000"/>
              </a:lnSpc>
              <a:spcBef>
                <a:spcPct val="50000"/>
              </a:spcBef>
              <a:defRPr/>
            </a:pPr>
            <a:r>
              <a:rPr lang="de-CH" sz="800" dirty="0"/>
              <a:t>Eidgenössisches Departement des Innern EDI</a:t>
            </a:r>
            <a:br>
              <a:rPr lang="de-CH" sz="800" dirty="0"/>
            </a:br>
            <a:r>
              <a:rPr lang="de-CH" sz="800" b="1" dirty="0"/>
              <a:t>Bundesamt für Meteorologie und Klimatologie </a:t>
            </a:r>
            <a:r>
              <a:rPr lang="de-CH" sz="800" b="1" dirty="0" err="1"/>
              <a:t>MeteoSchweiz</a:t>
            </a:r>
            <a:endParaRPr lang="de-CH" sz="800" dirty="0"/>
          </a:p>
        </p:txBody>
      </p:sp>
      <p:grpSp>
        <p:nvGrpSpPr>
          <p:cNvPr id="3" name="Gruppieren 2"/>
          <p:cNvGrpSpPr/>
          <p:nvPr userDrawn="1"/>
        </p:nvGrpSpPr>
        <p:grpSpPr>
          <a:xfrm>
            <a:off x="911188" y="362579"/>
            <a:ext cx="2011958" cy="523875"/>
            <a:chOff x="911188" y="362579"/>
            <a:chExt cx="2011958" cy="523875"/>
          </a:xfrm>
        </p:grpSpPr>
        <p:pic>
          <p:nvPicPr>
            <p:cNvPr id="11" name="Picture 37" descr="Logo_CMYK_pos"/>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26071" y="378454"/>
              <a:ext cx="19970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4" descr="Wappen"/>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1118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Grafik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759" y="1837782"/>
            <a:ext cx="9108000" cy="3280164"/>
          </a:xfrm>
          <a:prstGeom prst="rect">
            <a:avLst/>
          </a:prstGeom>
        </p:spPr>
      </p:pic>
    </p:spTree>
    <p:extLst>
      <p:ext uri="{BB962C8B-B14F-4D97-AF65-F5344CB8AC3E}">
        <p14:creationId xmlns:p14="http://schemas.microsoft.com/office/powerpoint/2010/main" val="2376033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tatement">
    <p:spTree>
      <p:nvGrpSpPr>
        <p:cNvPr id="1" name=""/>
        <p:cNvGrpSpPr/>
        <p:nvPr/>
      </p:nvGrpSpPr>
      <p:grpSpPr>
        <a:xfrm>
          <a:off x="0" y="0"/>
          <a:ext cx="0" cy="0"/>
          <a:chOff x="0" y="0"/>
          <a:chExt cx="0" cy="0"/>
        </a:xfrm>
      </p:grpSpPr>
      <p:sp>
        <p:nvSpPr>
          <p:cNvPr id="5" name="Rechteck 4"/>
          <p:cNvSpPr/>
          <p:nvPr userDrawn="1"/>
        </p:nvSpPr>
        <p:spPr bwMode="auto">
          <a:xfrm>
            <a:off x="0" y="-6410"/>
            <a:ext cx="9162000" cy="5157000"/>
          </a:xfrm>
          <a:prstGeom prst="rect">
            <a:avLst/>
          </a:prstGeom>
          <a:solidFill>
            <a:srgbClr val="7D6E5F">
              <a:lumMod val="60000"/>
              <a:lumOff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de-DE" sz="2100" b="0" i="0" u="none" strike="noStrike" kern="0" cap="none" spc="0" normalizeH="0" baseline="0" noProof="0">
              <a:ln>
                <a:noFill/>
              </a:ln>
              <a:solidFill>
                <a:srgbClr val="B4A89C"/>
              </a:solidFill>
              <a:effectLst/>
              <a:uLnTx/>
              <a:uFillTx/>
              <a:latin typeface="Arial"/>
            </a:endParaRPr>
          </a:p>
        </p:txBody>
      </p:sp>
      <p:sp>
        <p:nvSpPr>
          <p:cNvPr id="4" name="Rectangle 17"/>
          <p:cNvSpPr>
            <a:spLocks noGrp="1" noChangeArrowheads="1"/>
          </p:cNvSpPr>
          <p:nvPr>
            <p:ph type="subTitle" idx="1" hasCustomPrompt="1"/>
          </p:nvPr>
        </p:nvSpPr>
        <p:spPr>
          <a:xfrm>
            <a:off x="1532413" y="1808163"/>
            <a:ext cx="6081933" cy="2133875"/>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0" indent="0">
              <a:buNone/>
              <a:defRPr lang="de-CH" sz="1800" baseline="0">
                <a:solidFill>
                  <a:schemeClr val="bg1"/>
                </a:solidFill>
              </a:defRPr>
            </a:lvl1pPr>
          </a:lstStyle>
          <a:p>
            <a:pPr lvl="0"/>
            <a:r>
              <a:rPr lang="de-CH" dirty="0"/>
              <a:t>Statement Arial normal 18. </a:t>
            </a:r>
            <a:r>
              <a:rPr lang="de-CH" dirty="0" err="1"/>
              <a:t>Feugiamet</a:t>
            </a:r>
            <a:r>
              <a:rPr lang="de-CH" dirty="0"/>
              <a:t> ad </a:t>
            </a:r>
            <a:r>
              <a:rPr lang="de-CH" dirty="0" err="1"/>
              <a:t>delisl</a:t>
            </a:r>
            <a:r>
              <a:rPr lang="de-CH" dirty="0"/>
              <a:t> in </a:t>
            </a:r>
            <a:r>
              <a:rPr lang="de-CH" dirty="0" err="1"/>
              <a:t>hent</a:t>
            </a:r>
            <a:r>
              <a:rPr lang="de-CH" dirty="0"/>
              <a:t> ad </a:t>
            </a:r>
            <a:r>
              <a:rPr lang="de-CH" dirty="0" err="1"/>
              <a:t>estion</a:t>
            </a:r>
            <a:r>
              <a:rPr lang="de-CH" dirty="0"/>
              <a:t> </a:t>
            </a:r>
            <a:r>
              <a:rPr lang="de-CH" dirty="0" err="1"/>
              <a:t>hent</a:t>
            </a:r>
            <a:r>
              <a:rPr lang="de-CH" dirty="0"/>
              <a:t> </a:t>
            </a:r>
            <a:r>
              <a:rPr lang="de-CH" dirty="0" err="1"/>
              <a:t>prat</a:t>
            </a:r>
            <a:r>
              <a:rPr lang="de-CH" dirty="0"/>
              <a:t> </a:t>
            </a:r>
            <a:r>
              <a:rPr lang="de-CH" dirty="0" err="1"/>
              <a:t>lortincilit</a:t>
            </a:r>
            <a:r>
              <a:rPr lang="de-CH" dirty="0"/>
              <a:t> </a:t>
            </a:r>
            <a:r>
              <a:rPr lang="de-CH" dirty="0" err="1"/>
              <a:t>utem</a:t>
            </a:r>
            <a:r>
              <a:rPr lang="de-CH" dirty="0"/>
              <a:t> </a:t>
            </a:r>
            <a:r>
              <a:rPr lang="de-CH" dirty="0" err="1"/>
              <a:t>doloreet</a:t>
            </a:r>
            <a:r>
              <a:rPr lang="de-CH" dirty="0"/>
              <a:t> </a:t>
            </a:r>
            <a:r>
              <a:rPr lang="de-CH" dirty="0" err="1"/>
              <a:t>alisis</a:t>
            </a:r>
            <a:r>
              <a:rPr lang="de-CH" dirty="0"/>
              <a:t> </a:t>
            </a:r>
            <a:r>
              <a:rPr lang="de-CH" dirty="0" err="1"/>
              <a:t>auguerc</a:t>
            </a:r>
            <a:r>
              <a:rPr lang="de-CH" dirty="0"/>
              <a:t> </a:t>
            </a:r>
            <a:r>
              <a:rPr lang="de-CH" dirty="0" err="1"/>
              <a:t>iliquatum</a:t>
            </a:r>
            <a:r>
              <a:rPr lang="de-CH" dirty="0"/>
              <a:t> </a:t>
            </a:r>
            <a:r>
              <a:rPr lang="de-CH" dirty="0" err="1"/>
              <a:t>euipsuscilis</a:t>
            </a:r>
            <a:r>
              <a:rPr lang="de-CH" dirty="0"/>
              <a:t> </a:t>
            </a:r>
            <a:r>
              <a:rPr lang="de-CH" dirty="0" err="1"/>
              <a:t>augue</a:t>
            </a:r>
            <a:r>
              <a:rPr lang="de-CH" dirty="0"/>
              <a:t> do </a:t>
            </a:r>
            <a:r>
              <a:rPr lang="de-CH" dirty="0" err="1"/>
              <a:t>consequipis</a:t>
            </a:r>
            <a:r>
              <a:rPr lang="de-CH" dirty="0"/>
              <a:t> </a:t>
            </a:r>
            <a:r>
              <a:rPr lang="de-CH" dirty="0" err="1"/>
              <a:t>nulputpat</a:t>
            </a:r>
            <a:r>
              <a:rPr lang="de-CH" dirty="0"/>
              <a:t> </a:t>
            </a:r>
            <a:r>
              <a:rPr lang="de-CH" dirty="0" err="1"/>
              <a:t>lum</a:t>
            </a:r>
            <a:r>
              <a:rPr lang="de-CH" dirty="0"/>
              <a:t> </a:t>
            </a:r>
            <a:r>
              <a:rPr lang="de-CH" dirty="0" err="1"/>
              <a:t>dolobore</a:t>
            </a:r>
            <a:r>
              <a:rPr lang="de-CH" dirty="0"/>
              <a:t> </a:t>
            </a:r>
            <a:r>
              <a:rPr lang="de-CH" dirty="0" err="1"/>
              <a:t>diodolorem</a:t>
            </a:r>
            <a:r>
              <a:rPr lang="de-CH" dirty="0"/>
              <a:t> </a:t>
            </a:r>
            <a:r>
              <a:rPr lang="de-CH" dirty="0" err="1"/>
              <a:t>nullam</a:t>
            </a:r>
            <a:r>
              <a:rPr lang="de-CH" dirty="0"/>
              <a:t>, </a:t>
            </a:r>
            <a:r>
              <a:rPr lang="de-CH" dirty="0" err="1"/>
              <a:t>susting</a:t>
            </a:r>
            <a:r>
              <a:rPr lang="de-CH" dirty="0"/>
              <a:t> </a:t>
            </a:r>
            <a:r>
              <a:rPr lang="de-CH" dirty="0" err="1"/>
              <a:t>eumsan</a:t>
            </a:r>
            <a:r>
              <a:rPr lang="de-CH" dirty="0"/>
              <a:t> </a:t>
            </a:r>
            <a:r>
              <a:rPr lang="de-CH" dirty="0" err="1"/>
              <a:t>veliquismod</a:t>
            </a:r>
            <a:r>
              <a:rPr lang="de-CH" dirty="0"/>
              <a:t> </a:t>
            </a:r>
            <a:r>
              <a:rPr lang="de-CH" dirty="0" err="1"/>
              <a:t>mincin</a:t>
            </a:r>
            <a:r>
              <a:rPr lang="de-CH" dirty="0"/>
              <a:t> </a:t>
            </a:r>
            <a:r>
              <a:rPr lang="de-CH" dirty="0" err="1"/>
              <a:t>ulluptat</a:t>
            </a:r>
            <a:r>
              <a:rPr lang="de-CH" dirty="0"/>
              <a:t>. </a:t>
            </a:r>
            <a:r>
              <a:rPr lang="de-CH" dirty="0" err="1"/>
              <a:t>Nulla</a:t>
            </a:r>
            <a:r>
              <a:rPr lang="de-CH" dirty="0"/>
              <a:t> </a:t>
            </a:r>
            <a:r>
              <a:rPr lang="de-CH" dirty="0" err="1"/>
              <a:t>commy</a:t>
            </a:r>
            <a:r>
              <a:rPr lang="de-CH" dirty="0"/>
              <a:t> </a:t>
            </a:r>
            <a:r>
              <a:rPr lang="de-CH" dirty="0" err="1"/>
              <a:t>niam</a:t>
            </a:r>
            <a:r>
              <a:rPr lang="de-CH" dirty="0"/>
              <a:t>, </a:t>
            </a:r>
            <a:r>
              <a:rPr lang="de-CH" dirty="0" err="1"/>
              <a:t>quismodit</a:t>
            </a:r>
            <a:r>
              <a:rPr lang="de-CH" dirty="0"/>
              <a:t> </a:t>
            </a:r>
            <a:r>
              <a:rPr lang="de-CH" dirty="0" err="1"/>
              <a:t>irilit</a:t>
            </a:r>
            <a:r>
              <a:rPr lang="de-CH" dirty="0"/>
              <a:t> </a:t>
            </a:r>
            <a:r>
              <a:rPr lang="de-CH" dirty="0" err="1"/>
              <a:t>incinim</a:t>
            </a:r>
            <a:r>
              <a:rPr lang="de-CH" dirty="0"/>
              <a:t> </a:t>
            </a:r>
            <a:r>
              <a:rPr lang="de-CH" dirty="0" err="1"/>
              <a:t>velisi</a:t>
            </a:r>
            <a:r>
              <a:rPr lang="de-CH" dirty="0"/>
              <a:t> </a:t>
            </a:r>
            <a:r>
              <a:rPr lang="de-CH" dirty="0" err="1"/>
              <a:t>exero</a:t>
            </a:r>
            <a:r>
              <a:rPr lang="de-CH" dirty="0"/>
              <a:t>,</a:t>
            </a:r>
          </a:p>
        </p:txBody>
      </p:sp>
    </p:spTree>
    <p:extLst>
      <p:ext uri="{BB962C8B-B14F-4D97-AF65-F5344CB8AC3E}">
        <p14:creationId xmlns:p14="http://schemas.microsoft.com/office/powerpoint/2010/main" val="81801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ody">
    <p:spTree>
      <p:nvGrpSpPr>
        <p:cNvPr id="1" name=""/>
        <p:cNvGrpSpPr/>
        <p:nvPr/>
      </p:nvGrpSpPr>
      <p:grpSpPr>
        <a:xfrm>
          <a:off x="0" y="0"/>
          <a:ext cx="0" cy="0"/>
          <a:chOff x="0" y="0"/>
          <a:chExt cx="0" cy="0"/>
        </a:xfrm>
      </p:grpSpPr>
      <p:sp>
        <p:nvSpPr>
          <p:cNvPr id="13" name="Textplatzhalter 16"/>
          <p:cNvSpPr>
            <a:spLocks noGrp="1"/>
          </p:cNvSpPr>
          <p:nvPr>
            <p:ph type="body" sz="quarter" idx="15" hasCustomPrompt="1"/>
          </p:nvPr>
        </p:nvSpPr>
        <p:spPr>
          <a:xfrm>
            <a:off x="1179830" y="1394459"/>
            <a:ext cx="7527926" cy="2484121"/>
          </a:xfrm>
          <a:prstGeom prst="rect">
            <a:avLst/>
          </a:prstGeom>
        </p:spPr>
        <p:txBody>
          <a:bodyPr/>
          <a:lstStyle>
            <a:lvl1pPr marL="266700" marR="0" indent="-2667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sz="1600"/>
            </a:lvl1pPr>
            <a:lvl2pPr marL="714375" indent="-257175">
              <a:buClrTx/>
              <a:buFont typeface="Symbol" panose="05050102010706020507" pitchFamily="18" charset="2"/>
              <a:buChar char="-"/>
              <a:defRPr sz="1600" baseline="0">
                <a:solidFill>
                  <a:schemeClr val="tx1"/>
                </a:solidFill>
              </a:defRPr>
            </a:lvl2pPr>
            <a:lvl3pPr>
              <a:buClrTx/>
              <a:defRPr sz="1600">
                <a:solidFill>
                  <a:schemeClr val="tx1"/>
                </a:solidFill>
              </a:defRPr>
            </a:lvl3pPr>
          </a:lstStyle>
          <a:p>
            <a:pPr lvl="0"/>
            <a:r>
              <a:rPr lang="de-CH" dirty="0"/>
              <a:t>Grundschrift mit Aufzählung, Arial normal, 16 Punkt</a:t>
            </a:r>
          </a:p>
          <a:p>
            <a:pPr lvl="1"/>
            <a:r>
              <a:rPr lang="de-CH" dirty="0"/>
              <a:t>Ebene zwei, 16 Punkt</a:t>
            </a:r>
          </a:p>
          <a:p>
            <a:pPr lvl="2"/>
            <a:endParaRPr lang="de-CH" dirty="0"/>
          </a:p>
        </p:txBody>
      </p:sp>
      <p:sp>
        <p:nvSpPr>
          <p:cNvPr id="14" name="Titel 3"/>
          <p:cNvSpPr>
            <a:spLocks noGrp="1"/>
          </p:cNvSpPr>
          <p:nvPr>
            <p:ph type="title" hasCustomPrompt="1"/>
          </p:nvPr>
        </p:nvSpPr>
        <p:spPr>
          <a:xfrm>
            <a:off x="1186180" y="185710"/>
            <a:ext cx="7516008" cy="708082"/>
          </a:xfrm>
          <a:prstGeom prst="rect">
            <a:avLst/>
          </a:prstGeom>
        </p:spPr>
        <p:txBody>
          <a:bodyPr/>
          <a:lstStyle>
            <a:lvl1pPr>
              <a:defRPr sz="3200" b="0"/>
            </a:lvl1pPr>
          </a:lstStyle>
          <a:p>
            <a:r>
              <a:rPr lang="de-DE" dirty="0"/>
              <a:t>Titel, Arial, normal, 32 Punkt</a:t>
            </a:r>
          </a:p>
        </p:txBody>
      </p:sp>
      <p:pic>
        <p:nvPicPr>
          <p:cNvPr id="7" name="Picture 44" descr="Wapp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832" y="374457"/>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533734"/>
      </p:ext>
    </p:extLst>
  </p:cSld>
  <p:clrMapOvr>
    <a:masterClrMapping/>
  </p:clrMapOvr>
  <p:extLst>
    <p:ext uri="{DCECCB84-F9BA-43D5-87BE-67443E8EF086}">
      <p15:sldGuideLst xmlns:p15="http://schemas.microsoft.com/office/powerpoint/2012/main">
        <p15:guide id="1" orient="horz" pos="2935" userDrawn="1">
          <p15:clr>
            <a:srgbClr val="FBAE40"/>
          </p15:clr>
        </p15:guide>
        <p15:guide id="2" pos="81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st page">
    <p:spTree>
      <p:nvGrpSpPr>
        <p:cNvPr id="1" name=""/>
        <p:cNvGrpSpPr/>
        <p:nvPr/>
      </p:nvGrpSpPr>
      <p:grpSpPr>
        <a:xfrm>
          <a:off x="0" y="0"/>
          <a:ext cx="0" cy="0"/>
          <a:chOff x="0" y="0"/>
          <a:chExt cx="0" cy="0"/>
        </a:xfrm>
      </p:grpSpPr>
      <p:sp>
        <p:nvSpPr>
          <p:cNvPr id="13" name="Rechteck 12"/>
          <p:cNvSpPr/>
          <p:nvPr userDrawn="1"/>
        </p:nvSpPr>
        <p:spPr>
          <a:xfrm>
            <a:off x="1290227" y="3001610"/>
            <a:ext cx="2284015" cy="1077218"/>
          </a:xfrm>
          <a:prstGeom prst="rect">
            <a:avLst/>
          </a:prstGeom>
        </p:spPr>
        <p:txBody>
          <a:bodyPr wrap="square" lIns="0" tIns="0" rIns="0" bIns="0">
            <a:spAutoFit/>
          </a:bodyPr>
          <a:lstStyle/>
          <a:p>
            <a:pPr defTabSz="914400" eaLnBrk="0" fontAlgn="base" hangingPunct="0">
              <a:spcBef>
                <a:spcPct val="0"/>
              </a:spcBef>
              <a:spcAft>
                <a:spcPct val="0"/>
              </a:spcAft>
            </a:pPr>
            <a:r>
              <a:rPr lang="de-DE" sz="1400" b="1" dirty="0" err="1">
                <a:solidFill>
                  <a:srgbClr val="000000"/>
                </a:solidFill>
                <a:latin typeface="Arial" charset="0"/>
              </a:rPr>
              <a:t>MeteoSvizzera</a:t>
            </a:r>
            <a:endParaRPr lang="de-DE" sz="1400" dirty="0">
              <a:solidFill>
                <a:srgbClr val="000000"/>
              </a:solidFill>
              <a:latin typeface="Arial" charset="0"/>
            </a:endParaRPr>
          </a:p>
          <a:p>
            <a:pPr defTabSz="914400" eaLnBrk="0" fontAlgn="base" hangingPunct="0">
              <a:spcBef>
                <a:spcPct val="0"/>
              </a:spcBef>
              <a:spcAft>
                <a:spcPct val="0"/>
              </a:spcAft>
            </a:pPr>
            <a:r>
              <a:rPr lang="de-DE" sz="1400" dirty="0">
                <a:solidFill>
                  <a:srgbClr val="000000"/>
                </a:solidFill>
                <a:latin typeface="Arial" charset="0"/>
              </a:rPr>
              <a:t>Via ai Monti 146</a:t>
            </a:r>
          </a:p>
          <a:p>
            <a:pPr defTabSz="914400" eaLnBrk="0" fontAlgn="base" hangingPunct="0">
              <a:spcBef>
                <a:spcPct val="0"/>
              </a:spcBef>
              <a:spcAft>
                <a:spcPct val="0"/>
              </a:spcAft>
            </a:pPr>
            <a:r>
              <a:rPr lang="de-DE" sz="1400" dirty="0">
                <a:solidFill>
                  <a:srgbClr val="000000"/>
                </a:solidFill>
                <a:latin typeface="Arial" charset="0"/>
              </a:rPr>
              <a:t>CH-6605 Locarno-Monti</a:t>
            </a:r>
          </a:p>
          <a:p>
            <a:pPr defTabSz="914400" eaLnBrk="0" fontAlgn="base" hangingPunct="0">
              <a:spcBef>
                <a:spcPct val="0"/>
              </a:spcBef>
              <a:spcAft>
                <a:spcPct val="0"/>
              </a:spcAft>
            </a:pPr>
            <a:r>
              <a:rPr lang="de-DE" sz="1400" dirty="0">
                <a:solidFill>
                  <a:srgbClr val="000000"/>
                </a:solidFill>
                <a:latin typeface="Arial" charset="0"/>
              </a:rPr>
              <a:t>T +41 58 460 92 22</a:t>
            </a:r>
          </a:p>
          <a:p>
            <a:pPr defTabSz="914400" eaLnBrk="0" fontAlgn="base" hangingPunct="0">
              <a:spcBef>
                <a:spcPct val="0"/>
              </a:spcBef>
              <a:spcAft>
                <a:spcPct val="0"/>
              </a:spcAft>
            </a:pPr>
            <a:r>
              <a:rPr lang="de-DE" sz="1400" dirty="0" err="1">
                <a:solidFill>
                  <a:srgbClr val="000000"/>
                </a:solidFill>
                <a:latin typeface="Arial" charset="0"/>
              </a:rPr>
              <a:t>www.meteosvizzera.ch</a:t>
            </a:r>
            <a:endParaRPr lang="de-DE" sz="1400" dirty="0">
              <a:solidFill>
                <a:srgbClr val="000000"/>
              </a:solidFill>
              <a:latin typeface="Arial" charset="0"/>
            </a:endParaRPr>
          </a:p>
        </p:txBody>
      </p:sp>
      <p:sp>
        <p:nvSpPr>
          <p:cNvPr id="15" name="Rechteck 14"/>
          <p:cNvSpPr/>
          <p:nvPr userDrawn="1"/>
        </p:nvSpPr>
        <p:spPr>
          <a:xfrm>
            <a:off x="4014378" y="3001610"/>
            <a:ext cx="2005422" cy="1077218"/>
          </a:xfrm>
          <a:prstGeom prst="rect">
            <a:avLst/>
          </a:prstGeom>
        </p:spPr>
        <p:txBody>
          <a:bodyPr wrap="square" lIns="0" tIns="0" rIns="0" bIns="0">
            <a:spAutoFit/>
          </a:bodyPr>
          <a:lstStyle/>
          <a:p>
            <a:pPr defTabSz="914400" eaLnBrk="0" fontAlgn="base" hangingPunct="0">
              <a:spcBef>
                <a:spcPct val="0"/>
              </a:spcBef>
              <a:spcAft>
                <a:spcPct val="0"/>
              </a:spcAft>
            </a:pPr>
            <a:r>
              <a:rPr lang="de-DE" sz="1400" b="1" dirty="0" err="1">
                <a:solidFill>
                  <a:srgbClr val="000000"/>
                </a:solidFill>
                <a:latin typeface="Arial" charset="0"/>
              </a:rPr>
              <a:t>MétéoSuisse</a:t>
            </a:r>
            <a:endParaRPr lang="de-DE" sz="1400" dirty="0">
              <a:solidFill>
                <a:srgbClr val="000000"/>
              </a:solidFill>
              <a:latin typeface="Arial" charset="0"/>
            </a:endParaRPr>
          </a:p>
          <a:p>
            <a:pPr defTabSz="914400" eaLnBrk="0" fontAlgn="base" hangingPunct="0">
              <a:spcBef>
                <a:spcPct val="0"/>
              </a:spcBef>
              <a:spcAft>
                <a:spcPct val="0"/>
              </a:spcAft>
            </a:pPr>
            <a:r>
              <a:rPr lang="de-DE" sz="1400" dirty="0">
                <a:solidFill>
                  <a:srgbClr val="000000"/>
                </a:solidFill>
                <a:latin typeface="Arial" charset="0"/>
              </a:rPr>
              <a:t>7bis, </a:t>
            </a:r>
            <a:r>
              <a:rPr lang="de-DE" sz="1400" dirty="0" err="1">
                <a:solidFill>
                  <a:srgbClr val="000000"/>
                </a:solidFill>
                <a:latin typeface="Arial" charset="0"/>
              </a:rPr>
              <a:t>av</a:t>
            </a:r>
            <a:r>
              <a:rPr lang="de-DE" sz="1400" dirty="0">
                <a:solidFill>
                  <a:srgbClr val="000000"/>
                </a:solidFill>
                <a:latin typeface="Arial" charset="0"/>
              </a:rPr>
              <a:t>. de la </a:t>
            </a:r>
            <a:r>
              <a:rPr lang="de-DE" sz="1400" dirty="0" err="1">
                <a:solidFill>
                  <a:srgbClr val="000000"/>
                </a:solidFill>
                <a:latin typeface="Arial" charset="0"/>
              </a:rPr>
              <a:t>Paix</a:t>
            </a:r>
            <a:endParaRPr lang="de-DE" sz="1400" dirty="0">
              <a:solidFill>
                <a:srgbClr val="000000"/>
              </a:solidFill>
              <a:latin typeface="Arial" charset="0"/>
            </a:endParaRPr>
          </a:p>
          <a:p>
            <a:pPr defTabSz="914400" eaLnBrk="0" fontAlgn="base" hangingPunct="0">
              <a:spcBef>
                <a:spcPct val="0"/>
              </a:spcBef>
              <a:spcAft>
                <a:spcPct val="0"/>
              </a:spcAft>
            </a:pPr>
            <a:r>
              <a:rPr lang="fr-FR" sz="1400" dirty="0">
                <a:solidFill>
                  <a:srgbClr val="000000"/>
                </a:solidFill>
                <a:latin typeface="Arial" charset="0"/>
              </a:rPr>
              <a:t>CH-1211 Genève 2</a:t>
            </a:r>
          </a:p>
          <a:p>
            <a:pPr defTabSz="914400" eaLnBrk="0" fontAlgn="base" hangingPunct="0">
              <a:spcBef>
                <a:spcPct val="0"/>
              </a:spcBef>
              <a:spcAft>
                <a:spcPct val="0"/>
              </a:spcAft>
            </a:pPr>
            <a:r>
              <a:rPr lang="fr-FR" sz="1400" dirty="0">
                <a:solidFill>
                  <a:srgbClr val="000000"/>
                </a:solidFill>
                <a:latin typeface="Arial" charset="0"/>
              </a:rPr>
              <a:t>T +41 58 460 98 88</a:t>
            </a:r>
          </a:p>
          <a:p>
            <a:pPr defTabSz="914400" eaLnBrk="0" fontAlgn="base" hangingPunct="0">
              <a:spcBef>
                <a:spcPct val="0"/>
              </a:spcBef>
              <a:spcAft>
                <a:spcPct val="0"/>
              </a:spcAft>
            </a:pPr>
            <a:r>
              <a:rPr lang="fr-FR" sz="1400" dirty="0" err="1">
                <a:solidFill>
                  <a:srgbClr val="000000"/>
                </a:solidFill>
                <a:latin typeface="Arial" charset="0"/>
              </a:rPr>
              <a:t>www.meteosuisse.ch</a:t>
            </a:r>
            <a:endParaRPr lang="de-DE" sz="1400" dirty="0">
              <a:solidFill>
                <a:srgbClr val="000000"/>
              </a:solidFill>
              <a:latin typeface="Arial" charset="0"/>
            </a:endParaRPr>
          </a:p>
        </p:txBody>
      </p:sp>
      <p:sp>
        <p:nvSpPr>
          <p:cNvPr id="16" name="Rechteck 15"/>
          <p:cNvSpPr/>
          <p:nvPr userDrawn="1"/>
        </p:nvSpPr>
        <p:spPr>
          <a:xfrm>
            <a:off x="6484528" y="3001610"/>
            <a:ext cx="2102930" cy="1077218"/>
          </a:xfrm>
          <a:prstGeom prst="rect">
            <a:avLst/>
          </a:prstGeom>
        </p:spPr>
        <p:txBody>
          <a:bodyPr wrap="square" lIns="0" tIns="0" rIns="0" bIns="0">
            <a:spAutoFit/>
          </a:bodyPr>
          <a:lstStyle/>
          <a:p>
            <a:pPr defTabSz="914400" eaLnBrk="0" fontAlgn="base" hangingPunct="0">
              <a:spcBef>
                <a:spcPct val="0"/>
              </a:spcBef>
              <a:spcAft>
                <a:spcPct val="0"/>
              </a:spcAft>
            </a:pPr>
            <a:r>
              <a:rPr lang="de-DE" sz="1400" b="1" dirty="0" err="1">
                <a:solidFill>
                  <a:srgbClr val="000000"/>
                </a:solidFill>
                <a:latin typeface="Arial" charset="0"/>
              </a:rPr>
              <a:t>MétéoSuisse</a:t>
            </a:r>
            <a:endParaRPr lang="de-DE" sz="1400" dirty="0">
              <a:solidFill>
                <a:srgbClr val="000000"/>
              </a:solidFill>
              <a:latin typeface="Arial" charset="0"/>
            </a:endParaRPr>
          </a:p>
          <a:p>
            <a:pPr defTabSz="914400" eaLnBrk="0" fontAlgn="base" hangingPunct="0">
              <a:spcBef>
                <a:spcPct val="0"/>
              </a:spcBef>
              <a:spcAft>
                <a:spcPct val="0"/>
              </a:spcAft>
            </a:pPr>
            <a:r>
              <a:rPr lang="de-DE" sz="1400" dirty="0" err="1">
                <a:solidFill>
                  <a:srgbClr val="000000"/>
                </a:solidFill>
                <a:latin typeface="Arial" charset="0"/>
              </a:rPr>
              <a:t>Chemin</a:t>
            </a:r>
            <a:r>
              <a:rPr lang="de-DE" sz="1400" dirty="0">
                <a:solidFill>
                  <a:srgbClr val="000000"/>
                </a:solidFill>
                <a:latin typeface="Arial" charset="0"/>
              </a:rPr>
              <a:t> de </a:t>
            </a:r>
            <a:r>
              <a:rPr lang="de-DE" sz="1400" dirty="0" err="1">
                <a:solidFill>
                  <a:srgbClr val="000000"/>
                </a:solidFill>
                <a:latin typeface="Arial" charset="0"/>
              </a:rPr>
              <a:t>l‘Aérologie</a:t>
            </a:r>
            <a:endParaRPr lang="de-DE" sz="1400" dirty="0">
              <a:solidFill>
                <a:srgbClr val="000000"/>
              </a:solidFill>
              <a:latin typeface="Arial" charset="0"/>
            </a:endParaRPr>
          </a:p>
          <a:p>
            <a:pPr defTabSz="914400" eaLnBrk="0" fontAlgn="base" hangingPunct="0">
              <a:spcBef>
                <a:spcPct val="0"/>
              </a:spcBef>
              <a:spcAft>
                <a:spcPct val="0"/>
              </a:spcAft>
            </a:pPr>
            <a:r>
              <a:rPr lang="de-DE" sz="1400" dirty="0">
                <a:solidFill>
                  <a:srgbClr val="000000"/>
                </a:solidFill>
                <a:latin typeface="Arial" charset="0"/>
              </a:rPr>
              <a:t>CH-1530 Payerne</a:t>
            </a:r>
          </a:p>
          <a:p>
            <a:pPr defTabSz="914400" eaLnBrk="0" fontAlgn="base" hangingPunct="0">
              <a:spcBef>
                <a:spcPct val="0"/>
              </a:spcBef>
              <a:spcAft>
                <a:spcPct val="0"/>
              </a:spcAft>
            </a:pPr>
            <a:r>
              <a:rPr lang="de-DE" sz="1400" dirty="0">
                <a:solidFill>
                  <a:srgbClr val="000000"/>
                </a:solidFill>
                <a:latin typeface="Arial" charset="0"/>
              </a:rPr>
              <a:t>T +41 58 460 94 44</a:t>
            </a:r>
          </a:p>
          <a:p>
            <a:pPr defTabSz="914400" eaLnBrk="0" fontAlgn="base" hangingPunct="0">
              <a:spcBef>
                <a:spcPct val="0"/>
              </a:spcBef>
              <a:spcAft>
                <a:spcPct val="0"/>
              </a:spcAft>
            </a:pPr>
            <a:r>
              <a:rPr lang="de-DE" sz="1400" dirty="0" err="1">
                <a:solidFill>
                  <a:srgbClr val="000000"/>
                </a:solidFill>
                <a:latin typeface="Arial" charset="0"/>
              </a:rPr>
              <a:t>www.meteosuisse.ch</a:t>
            </a:r>
            <a:endParaRPr lang="de-DE" sz="1400" dirty="0">
              <a:solidFill>
                <a:srgbClr val="000000"/>
              </a:solidFill>
              <a:latin typeface="Arial" charset="0"/>
            </a:endParaRPr>
          </a:p>
        </p:txBody>
      </p:sp>
      <p:sp>
        <p:nvSpPr>
          <p:cNvPr id="20" name="Rechteck 19"/>
          <p:cNvSpPr/>
          <p:nvPr userDrawn="1"/>
        </p:nvSpPr>
        <p:spPr>
          <a:xfrm>
            <a:off x="1277766" y="1217260"/>
            <a:ext cx="3441290" cy="1231106"/>
          </a:xfrm>
          <a:prstGeom prst="rect">
            <a:avLst/>
          </a:prstGeom>
        </p:spPr>
        <p:txBody>
          <a:bodyPr wrap="square" lIns="0" tIns="0" rIns="0" bIns="0">
            <a:spAutoFit/>
          </a:bodyPr>
          <a:lstStyle/>
          <a:p>
            <a:pPr defTabSz="914400" eaLnBrk="0" fontAlgn="base" hangingPunct="0">
              <a:spcBef>
                <a:spcPct val="0"/>
              </a:spcBef>
              <a:spcAft>
                <a:spcPct val="0"/>
              </a:spcAft>
            </a:pPr>
            <a:r>
              <a:rPr lang="de-DE" sz="1600" b="1" dirty="0" err="1">
                <a:solidFill>
                  <a:srgbClr val="000000"/>
                </a:solidFill>
                <a:latin typeface="Arial" charset="0"/>
              </a:rPr>
              <a:t>MeteoSchweiz</a:t>
            </a:r>
            <a:r>
              <a:rPr lang="de-DE" sz="1600" b="1" dirty="0">
                <a:solidFill>
                  <a:srgbClr val="000000"/>
                </a:solidFill>
                <a:latin typeface="Arial" charset="0"/>
              </a:rPr>
              <a:t> </a:t>
            </a:r>
          </a:p>
          <a:p>
            <a:pPr defTabSz="914400" eaLnBrk="0" fontAlgn="base" hangingPunct="0">
              <a:spcBef>
                <a:spcPct val="0"/>
              </a:spcBef>
              <a:spcAft>
                <a:spcPct val="0"/>
              </a:spcAft>
            </a:pPr>
            <a:r>
              <a:rPr lang="de-DE" sz="1600" dirty="0">
                <a:solidFill>
                  <a:srgbClr val="000000"/>
                </a:solidFill>
                <a:latin typeface="Arial" charset="0"/>
              </a:rPr>
              <a:t>Operation Center 1 </a:t>
            </a:r>
          </a:p>
          <a:p>
            <a:pPr defTabSz="914400" eaLnBrk="0" fontAlgn="base" hangingPunct="0">
              <a:spcBef>
                <a:spcPct val="0"/>
              </a:spcBef>
              <a:spcAft>
                <a:spcPct val="0"/>
              </a:spcAft>
            </a:pPr>
            <a:r>
              <a:rPr lang="de-DE" sz="1600" dirty="0">
                <a:solidFill>
                  <a:srgbClr val="000000"/>
                </a:solidFill>
                <a:latin typeface="Arial" charset="0"/>
              </a:rPr>
              <a:t>CH-8058 Zürich-Flughafen </a:t>
            </a:r>
          </a:p>
          <a:p>
            <a:pPr defTabSz="914400" eaLnBrk="0" fontAlgn="base" hangingPunct="0">
              <a:spcBef>
                <a:spcPct val="0"/>
              </a:spcBef>
              <a:spcAft>
                <a:spcPct val="0"/>
              </a:spcAft>
            </a:pPr>
            <a:r>
              <a:rPr lang="de-DE" sz="1600" dirty="0">
                <a:solidFill>
                  <a:srgbClr val="000000"/>
                </a:solidFill>
                <a:latin typeface="Arial" charset="0"/>
              </a:rPr>
              <a:t>T +41 58 460 91 11 www.meteoschweiz.ch</a:t>
            </a:r>
          </a:p>
        </p:txBody>
      </p:sp>
      <p:grpSp>
        <p:nvGrpSpPr>
          <p:cNvPr id="14" name="Gruppieren 13"/>
          <p:cNvGrpSpPr/>
          <p:nvPr userDrawn="1"/>
        </p:nvGrpSpPr>
        <p:grpSpPr>
          <a:xfrm>
            <a:off x="911188" y="362579"/>
            <a:ext cx="2011958" cy="523875"/>
            <a:chOff x="911188" y="362579"/>
            <a:chExt cx="2011958" cy="523875"/>
          </a:xfrm>
        </p:grpSpPr>
        <p:pic>
          <p:nvPicPr>
            <p:cNvPr id="17" name="Picture 37" descr="Logo_CMYK_pos"/>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26071" y="378454"/>
              <a:ext cx="19970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4" descr="Wappen"/>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11188" y="362579"/>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 name="Grafik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275" y="4106635"/>
            <a:ext cx="9028091" cy="1017548"/>
          </a:xfrm>
          <a:prstGeom prst="rect">
            <a:avLst/>
          </a:prstGeom>
        </p:spPr>
      </p:pic>
    </p:spTree>
    <p:extLst>
      <p:ext uri="{BB962C8B-B14F-4D97-AF65-F5344CB8AC3E}">
        <p14:creationId xmlns:p14="http://schemas.microsoft.com/office/powerpoint/2010/main" val="283210569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90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3FE8A2-F43A-114D-8F28-20990F9F62E5}" type="datetime1">
              <a:rPr lang="de-CH" smtClean="0"/>
              <a:t>17.09.26</a:t>
            </a:fld>
            <a:endParaRPr lang="de-DE"/>
          </a:p>
        </p:txBody>
      </p:sp>
      <p:sp>
        <p:nvSpPr>
          <p:cNvPr id="3" name="Footer Placeholder 2"/>
          <p:cNvSpPr>
            <a:spLocks noGrp="1"/>
          </p:cNvSpPr>
          <p:nvPr>
            <p:ph type="ftr" sz="quarter" idx="11"/>
          </p:nvPr>
        </p:nvSpPr>
        <p:spPr/>
        <p:txBody>
          <a:bodyPr/>
          <a:lstStyle/>
          <a:p>
            <a:r>
              <a:rPr lang="de-DE"/>
              <a:t>© Ort, Monat 2024, Autor/in </a:t>
            </a:r>
            <a:endParaRPr lang="de-DE" dirty="0"/>
          </a:p>
        </p:txBody>
      </p:sp>
      <p:sp>
        <p:nvSpPr>
          <p:cNvPr id="4" name="Slide Number Placeholder 3"/>
          <p:cNvSpPr>
            <a:spLocks noGrp="1"/>
          </p:cNvSpPr>
          <p:nvPr>
            <p:ph type="sldNum" sz="quarter" idx="12"/>
          </p:nvPr>
        </p:nvSpPr>
        <p:spPr/>
        <p:txBody>
          <a:bodyPr/>
          <a:lstStyle/>
          <a:p>
            <a:fld id="{C6C8278F-EB32-9049-808B-99841320EF9D}" type="slidenum">
              <a:rPr lang="de-DE" smtClean="0"/>
              <a:t>‹#›</a:t>
            </a:fld>
            <a:endParaRPr lang="de-DE"/>
          </a:p>
        </p:txBody>
      </p:sp>
      <p:sp>
        <p:nvSpPr>
          <p:cNvPr id="8" name="Title 1">
            <a:extLst>
              <a:ext uri="{FF2B5EF4-FFF2-40B4-BE49-F238E27FC236}">
                <a16:creationId xmlns:a16="http://schemas.microsoft.com/office/drawing/2014/main" id="{65B97170-6B8B-847A-E351-3FDDD9DF4C26}"/>
              </a:ext>
            </a:extLst>
          </p:cNvPr>
          <p:cNvSpPr>
            <a:spLocks noGrp="1"/>
          </p:cNvSpPr>
          <p:nvPr>
            <p:ph type="title"/>
          </p:nvPr>
        </p:nvSpPr>
        <p:spPr>
          <a:xfrm>
            <a:off x="1081089" y="470331"/>
            <a:ext cx="7434263" cy="629848"/>
          </a:xfrm>
          <a:prstGeom prst="rect">
            <a:avLst/>
          </a:prstGeom>
        </p:spPr>
        <p:txBody>
          <a:bodyPr lIns="0" tIns="0" rIns="0" bIns="0"/>
          <a:lstStyle/>
          <a:p>
            <a:r>
              <a:rPr lang="de-DE"/>
              <a:t>Mastertitelformat bearbeiten</a:t>
            </a:r>
            <a:endParaRPr lang="en-US" dirty="0"/>
          </a:p>
        </p:txBody>
      </p:sp>
      <p:sp>
        <p:nvSpPr>
          <p:cNvPr id="9" name="Content Placeholder 2">
            <a:extLst>
              <a:ext uri="{FF2B5EF4-FFF2-40B4-BE49-F238E27FC236}">
                <a16:creationId xmlns:a16="http://schemas.microsoft.com/office/drawing/2014/main" id="{C8197690-C1C6-6281-1DB8-53564567F822}"/>
              </a:ext>
            </a:extLst>
          </p:cNvPr>
          <p:cNvSpPr>
            <a:spLocks noGrp="1"/>
          </p:cNvSpPr>
          <p:nvPr>
            <p:ph idx="1" hasCustomPrompt="1"/>
          </p:nvPr>
        </p:nvSpPr>
        <p:spPr>
          <a:xfrm>
            <a:off x="1081089" y="1383873"/>
            <a:ext cx="7434263" cy="3263503"/>
          </a:xfrm>
        </p:spPr>
        <p:txBody>
          <a:bodyPr lIns="0" tIns="0" rIns="0" bIns="0"/>
          <a:lstStyle/>
          <a:p>
            <a:pPr lvl="0"/>
            <a:r>
              <a:rPr lang="de-DE" dirty="0"/>
              <a:t>Mastertextformat ADF</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pic>
        <p:nvPicPr>
          <p:cNvPr id="14" name="Bild 8">
            <a:extLst>
              <a:ext uri="{FF2B5EF4-FFF2-40B4-BE49-F238E27FC236}">
                <a16:creationId xmlns:a16="http://schemas.microsoft.com/office/drawing/2014/main" id="{238A25BE-3181-4923-B97F-67781E8FD4DC}"/>
              </a:ext>
            </a:extLst>
          </p:cNvPr>
          <p:cNvPicPr>
            <a:picLocks noChangeAspect="1"/>
          </p:cNvPicPr>
          <p:nvPr userDrawn="1"/>
        </p:nvPicPr>
        <p:blipFill>
          <a:blip r:embed="rId2"/>
          <a:stretch>
            <a:fillRect/>
          </a:stretch>
        </p:blipFill>
        <p:spPr>
          <a:xfrm>
            <a:off x="525902" y="533265"/>
            <a:ext cx="241300" cy="241226"/>
          </a:xfrm>
          <a:prstGeom prst="rect">
            <a:avLst/>
          </a:prstGeom>
        </p:spPr>
      </p:pic>
      <p:sp>
        <p:nvSpPr>
          <p:cNvPr id="16" name="Rechteck 15">
            <a:extLst>
              <a:ext uri="{FF2B5EF4-FFF2-40B4-BE49-F238E27FC236}">
                <a16:creationId xmlns:a16="http://schemas.microsoft.com/office/drawing/2014/main" id="{D122F69F-EF6C-CFA6-DD35-356EC952827E}"/>
              </a:ext>
            </a:extLst>
          </p:cNvPr>
          <p:cNvSpPr/>
          <p:nvPr userDrawn="1"/>
        </p:nvSpPr>
        <p:spPr bwMode="auto">
          <a:xfrm>
            <a:off x="1010992" y="4594625"/>
            <a:ext cx="1149440"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dirty="0">
              <a:ln>
                <a:noFill/>
              </a:ln>
              <a:solidFill>
                <a:schemeClr val="bg1"/>
              </a:solidFill>
              <a:effectLst/>
              <a:latin typeface="Arial" charset="0"/>
            </a:endParaRPr>
          </a:p>
        </p:txBody>
      </p:sp>
      <p:pic>
        <p:nvPicPr>
          <p:cNvPr id="17" name="Bild 64">
            <a:extLst>
              <a:ext uri="{FF2B5EF4-FFF2-40B4-BE49-F238E27FC236}">
                <a16:creationId xmlns:a16="http://schemas.microsoft.com/office/drawing/2014/main" id="{84EF030A-C693-C885-5F10-C1CC8218FA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78706" y="4687770"/>
            <a:ext cx="949196" cy="143972"/>
          </a:xfrm>
          <a:prstGeom prst="rect">
            <a:avLst/>
          </a:prstGeom>
        </p:spPr>
      </p:pic>
    </p:spTree>
    <p:extLst>
      <p:ext uri="{BB962C8B-B14F-4D97-AF65-F5344CB8AC3E}">
        <p14:creationId xmlns:p14="http://schemas.microsoft.com/office/powerpoint/2010/main" val="720639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body">
    <p:spTree>
      <p:nvGrpSpPr>
        <p:cNvPr id="1" name=""/>
        <p:cNvGrpSpPr/>
        <p:nvPr/>
      </p:nvGrpSpPr>
      <p:grpSpPr>
        <a:xfrm>
          <a:off x="0" y="0"/>
          <a:ext cx="0" cy="0"/>
          <a:chOff x="0" y="0"/>
          <a:chExt cx="0" cy="0"/>
        </a:xfrm>
      </p:grpSpPr>
      <p:sp>
        <p:nvSpPr>
          <p:cNvPr id="13" name="Textplatzhalter 16"/>
          <p:cNvSpPr>
            <a:spLocks noGrp="1"/>
          </p:cNvSpPr>
          <p:nvPr>
            <p:ph type="body" sz="quarter" idx="15" hasCustomPrompt="1"/>
          </p:nvPr>
        </p:nvSpPr>
        <p:spPr>
          <a:xfrm>
            <a:off x="1179830" y="1130644"/>
            <a:ext cx="7527926" cy="3243649"/>
          </a:xfrm>
          <a:prstGeom prst="rect">
            <a:avLst/>
          </a:prstGeom>
        </p:spPr>
        <p:txBody>
          <a:bodyPr/>
          <a:lstStyle>
            <a:lvl1pPr marL="266620" marR="0" indent="-266620" algn="l" defTabSz="914126" rtl="0" eaLnBrk="0" fontAlgn="base" latinLnBrk="0" hangingPunct="0">
              <a:lnSpc>
                <a:spcPct val="100000"/>
              </a:lnSpc>
              <a:spcBef>
                <a:spcPct val="20000"/>
              </a:spcBef>
              <a:spcAft>
                <a:spcPct val="0"/>
              </a:spcAft>
              <a:buClrTx/>
              <a:buSzTx/>
              <a:buFont typeface="Arial" panose="020B0604020202020204" pitchFamily="34" charset="0"/>
              <a:buChar char="•"/>
              <a:tabLst/>
              <a:defRPr sz="1600"/>
            </a:lvl1pPr>
            <a:lvl2pPr marL="714161" indent="-257098">
              <a:buClrTx/>
              <a:buFont typeface="Symbol" panose="05050102010706020507" pitchFamily="18" charset="2"/>
              <a:buChar char="-"/>
              <a:defRPr sz="1600" baseline="0">
                <a:solidFill>
                  <a:schemeClr val="tx1"/>
                </a:solidFill>
              </a:defRPr>
            </a:lvl2pPr>
            <a:lvl3pPr>
              <a:buClrTx/>
              <a:defRPr sz="1600">
                <a:solidFill>
                  <a:schemeClr val="tx1"/>
                </a:solidFill>
              </a:defRPr>
            </a:lvl3pPr>
          </a:lstStyle>
          <a:p>
            <a:pPr lvl="0"/>
            <a:r>
              <a:rPr lang="de-CH" dirty="0"/>
              <a:t>Grundschrift mit Aufzählung, Arial normal, 16 Punkt</a:t>
            </a:r>
          </a:p>
          <a:p>
            <a:pPr lvl="1"/>
            <a:r>
              <a:rPr lang="de-CH" dirty="0"/>
              <a:t>Ebene zwei, 16 Punkt</a:t>
            </a:r>
          </a:p>
          <a:p>
            <a:pPr lvl="2"/>
            <a:endParaRPr lang="de-CH" dirty="0"/>
          </a:p>
        </p:txBody>
      </p:sp>
      <p:sp>
        <p:nvSpPr>
          <p:cNvPr id="14" name="Titel 3"/>
          <p:cNvSpPr>
            <a:spLocks noGrp="1"/>
          </p:cNvSpPr>
          <p:nvPr>
            <p:ph type="title" hasCustomPrompt="1"/>
          </p:nvPr>
        </p:nvSpPr>
        <p:spPr>
          <a:xfrm>
            <a:off x="1186180" y="185710"/>
            <a:ext cx="7516008" cy="708082"/>
          </a:xfrm>
          <a:prstGeom prst="rect">
            <a:avLst/>
          </a:prstGeom>
        </p:spPr>
        <p:txBody>
          <a:bodyPr/>
          <a:lstStyle>
            <a:lvl1pPr>
              <a:defRPr sz="3199" b="0"/>
            </a:lvl1pPr>
          </a:lstStyle>
          <a:p>
            <a:r>
              <a:rPr lang="de-DE" dirty="0"/>
              <a:t>Titel, Arial, normal, 32 Punkt</a:t>
            </a:r>
          </a:p>
        </p:txBody>
      </p:sp>
      <p:pic>
        <p:nvPicPr>
          <p:cNvPr id="7" name="Picture 44" descr="Wapp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832" y="374457"/>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5"/>
          <p:cNvSpPr/>
          <p:nvPr userDrawn="1"/>
        </p:nvSpPr>
        <p:spPr bwMode="auto">
          <a:xfrm>
            <a:off x="1237323" y="4644268"/>
            <a:ext cx="1274102" cy="261331"/>
          </a:xfrm>
          <a:prstGeom prst="rect">
            <a:avLst/>
          </a:prstGeom>
          <a:solidFill>
            <a:schemeClr val="bg1"/>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sp>
        <p:nvSpPr>
          <p:cNvPr id="8" name="Rechteck 7"/>
          <p:cNvSpPr/>
          <p:nvPr userDrawn="1"/>
        </p:nvSpPr>
        <p:spPr bwMode="auto">
          <a:xfrm>
            <a:off x="1331104" y="4557770"/>
            <a:ext cx="1265367" cy="89787"/>
          </a:xfrm>
          <a:prstGeom prst="rect">
            <a:avLst/>
          </a:prstGeom>
          <a:solidFill>
            <a:schemeClr val="bg1"/>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sp>
        <p:nvSpPr>
          <p:cNvPr id="11" name="Rechteck 10"/>
          <p:cNvSpPr/>
          <p:nvPr userDrawn="1"/>
        </p:nvSpPr>
        <p:spPr bwMode="auto">
          <a:xfrm>
            <a:off x="1124044" y="4626490"/>
            <a:ext cx="1265367" cy="89787"/>
          </a:xfrm>
          <a:prstGeom prst="rect">
            <a:avLst/>
          </a:prstGeom>
          <a:solidFill>
            <a:schemeClr val="bg1"/>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496140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body">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277" y="4106635"/>
            <a:ext cx="9028091" cy="1017548"/>
          </a:xfrm>
          <a:prstGeom prst="rect">
            <a:avLst/>
          </a:prstGeom>
        </p:spPr>
      </p:pic>
      <p:sp>
        <p:nvSpPr>
          <p:cNvPr id="13" name="Textplatzhalter 16"/>
          <p:cNvSpPr>
            <a:spLocks noGrp="1"/>
          </p:cNvSpPr>
          <p:nvPr>
            <p:ph type="body" sz="quarter" idx="15" hasCustomPrompt="1"/>
          </p:nvPr>
        </p:nvSpPr>
        <p:spPr>
          <a:xfrm>
            <a:off x="1179830" y="1394460"/>
            <a:ext cx="7527926" cy="2484121"/>
          </a:xfrm>
          <a:prstGeom prst="rect">
            <a:avLst/>
          </a:prstGeom>
        </p:spPr>
        <p:txBody>
          <a:bodyPr/>
          <a:lstStyle>
            <a:lvl1pPr marL="266620" marR="0" indent="-266620" algn="l" defTabSz="914126" rtl="0" eaLnBrk="0" fontAlgn="base" latinLnBrk="0" hangingPunct="0">
              <a:lnSpc>
                <a:spcPct val="100000"/>
              </a:lnSpc>
              <a:spcBef>
                <a:spcPct val="20000"/>
              </a:spcBef>
              <a:spcAft>
                <a:spcPct val="0"/>
              </a:spcAft>
              <a:buClrTx/>
              <a:buSzTx/>
              <a:buFont typeface="Arial" panose="020B0604020202020204" pitchFamily="34" charset="0"/>
              <a:buChar char="•"/>
              <a:tabLst/>
              <a:defRPr sz="1600"/>
            </a:lvl1pPr>
            <a:lvl2pPr marL="714161" indent="-257098">
              <a:buClrTx/>
              <a:buFont typeface="Symbol" panose="05050102010706020507" pitchFamily="18" charset="2"/>
              <a:buChar char="-"/>
              <a:defRPr sz="1600" baseline="0">
                <a:solidFill>
                  <a:schemeClr val="tx1"/>
                </a:solidFill>
              </a:defRPr>
            </a:lvl2pPr>
            <a:lvl3pPr>
              <a:buClrTx/>
              <a:defRPr sz="1600">
                <a:solidFill>
                  <a:schemeClr val="tx1"/>
                </a:solidFill>
              </a:defRPr>
            </a:lvl3pPr>
          </a:lstStyle>
          <a:p>
            <a:pPr lvl="0"/>
            <a:r>
              <a:rPr lang="de-CH"/>
              <a:t>Grundschrift mit Aufzählung, Arial normal, 16 Punkt</a:t>
            </a:r>
          </a:p>
          <a:p>
            <a:pPr lvl="1"/>
            <a:r>
              <a:rPr lang="de-CH"/>
              <a:t>Ebene zwei, 16 Punkt</a:t>
            </a:r>
          </a:p>
          <a:p>
            <a:pPr lvl="2"/>
            <a:endParaRPr lang="de-CH"/>
          </a:p>
        </p:txBody>
      </p:sp>
      <p:sp>
        <p:nvSpPr>
          <p:cNvPr id="14" name="Titel 3"/>
          <p:cNvSpPr>
            <a:spLocks noGrp="1"/>
          </p:cNvSpPr>
          <p:nvPr>
            <p:ph type="title" hasCustomPrompt="1"/>
          </p:nvPr>
        </p:nvSpPr>
        <p:spPr>
          <a:xfrm>
            <a:off x="1186180" y="185710"/>
            <a:ext cx="7516008" cy="708082"/>
          </a:xfrm>
          <a:prstGeom prst="rect">
            <a:avLst/>
          </a:prstGeom>
        </p:spPr>
        <p:txBody>
          <a:bodyPr/>
          <a:lstStyle>
            <a:lvl1pPr>
              <a:defRPr sz="3199" b="0"/>
            </a:lvl1pPr>
          </a:lstStyle>
          <a:p>
            <a:r>
              <a:rPr lang="de-DE"/>
              <a:t>Titel, Arial, normal, 32 Punkt</a:t>
            </a:r>
          </a:p>
        </p:txBody>
      </p:sp>
      <p:pic>
        <p:nvPicPr>
          <p:cNvPr id="7" name="Picture 44" descr="Wappen"/>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6832" y="374457"/>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226400"/>
      </p:ext>
    </p:extLst>
  </p:cSld>
  <p:clrMapOvr>
    <a:masterClrMapping/>
  </p:clrMapOvr>
  <p:extLst>
    <p:ext uri="{DCECCB84-F9BA-43D5-87BE-67443E8EF086}">
      <p15:sldGuideLst xmlns:p15="http://schemas.microsoft.com/office/powerpoint/2012/main">
        <p15:guide id="1" orient="horz" pos="2936">
          <p15:clr>
            <a:srgbClr val="FBAE40"/>
          </p15:clr>
        </p15:guide>
        <p15:guide id="2" pos="81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988B5FD-6A9D-44F4-9FA9-1F6976ED83FE}"/>
              </a:ext>
            </a:extLst>
          </p:cNvPr>
          <p:cNvSpPr>
            <a:spLocks noGrp="1"/>
          </p:cNvSpPr>
          <p:nvPr>
            <p:ph type="dt" idx="10"/>
          </p:nvPr>
        </p:nvSpPr>
        <p:spPr/>
        <p:txBody>
          <a:bodyPr/>
          <a:lstStyle/>
          <a:p>
            <a:fld id="{E178EE91-2783-1148-A521-0E751A639B35}" type="datetime1">
              <a:t>9/17/26</a:t>
            </a:fld>
            <a:endParaRPr/>
          </a:p>
        </p:txBody>
      </p:sp>
      <p:sp>
        <p:nvSpPr>
          <p:cNvPr id="4" name="Footer Placeholder 3">
            <a:extLst>
              <a:ext uri="{FF2B5EF4-FFF2-40B4-BE49-F238E27FC236}">
                <a16:creationId xmlns:a16="http://schemas.microsoft.com/office/drawing/2014/main" id="{218862ED-80DF-4291-A996-D6E824A9E54A}"/>
              </a:ext>
            </a:extLst>
          </p:cNvPr>
          <p:cNvSpPr>
            <a:spLocks noGrp="1"/>
          </p:cNvSpPr>
          <p:nvPr>
            <p:ph type="ftr" idx="11"/>
          </p:nvPr>
        </p:nvSpPr>
        <p:spPr/>
        <p:txBody>
          <a:bodyPr/>
          <a:lstStyle/>
          <a:p>
            <a:r>
              <a:t>© Ort, Monat 2024, Autor/in </a:t>
            </a:r>
          </a:p>
        </p:txBody>
      </p:sp>
      <p:sp>
        <p:nvSpPr>
          <p:cNvPr id="5" name="Slide Number Placeholder 4">
            <a:extLst>
              <a:ext uri="{FF2B5EF4-FFF2-40B4-BE49-F238E27FC236}">
                <a16:creationId xmlns:a16="http://schemas.microsoft.com/office/drawing/2014/main" id="{C904DB1E-36FD-4539-BDE2-18F147B3EFA2}"/>
              </a:ext>
            </a:extLst>
          </p:cNvPr>
          <p:cNvSpPr>
            <a:spLocks noGrp="1"/>
          </p:cNvSpPr>
          <p:nvPr>
            <p:ph type="sldNum" idx="12"/>
          </p:nvPr>
        </p:nvSpPr>
        <p:spPr/>
        <p:txBody>
          <a:bodyPr/>
          <a:lstStyle/>
          <a:p>
            <a:fld id="{C6C8278F-EB32-9049-808B-99841320EF9D}" type="slidenum">
              <a:t>‹#›</a:t>
            </a:fld>
            <a:endParaRPr/>
          </a:p>
        </p:txBody>
      </p:sp>
      <p:sp>
        <p:nvSpPr>
          <p:cNvPr id="8" name="Title 1">
            <a:extLst>
              <a:ext uri="{FF2B5EF4-FFF2-40B4-BE49-F238E27FC236}">
                <a16:creationId xmlns:a16="http://schemas.microsoft.com/office/drawing/2014/main" id="{273893E2-410A-8BCF-53BE-D7677E08E0BD}"/>
              </a:ext>
            </a:extLst>
          </p:cNvPr>
          <p:cNvSpPr>
            <a:spLocks noGrp="1"/>
          </p:cNvSpPr>
          <p:nvPr>
            <p:ph type="title"/>
          </p:nvPr>
        </p:nvSpPr>
        <p:spPr>
          <a:xfrm>
            <a:off x="1081089" y="470331"/>
            <a:ext cx="7434263" cy="629848"/>
          </a:xfrm>
          <a:prstGeom prst="rect">
            <a:avLst/>
          </a:prstGeom>
        </p:spPr>
        <p:txBody>
          <a:bodyPr lIns="0" tIns="0" rIns="0" bIns="0"/>
          <a:lstStyle/>
          <a:p>
            <a:r>
              <a:t>Mastertitelformat bearbeiten</a:t>
            </a:r>
          </a:p>
        </p:txBody>
      </p:sp>
      <p:sp>
        <p:nvSpPr>
          <p:cNvPr id="11" name="Text Placeholder 2">
            <a:extLst>
              <a:ext uri="{FF2B5EF4-FFF2-40B4-BE49-F238E27FC236}">
                <a16:creationId xmlns:a16="http://schemas.microsoft.com/office/drawing/2014/main" id="{DC72B1FE-6CE5-7483-AF4C-7DD314907890}"/>
              </a:ext>
            </a:extLst>
          </p:cNvPr>
          <p:cNvSpPr>
            <a:spLocks noGrp="1"/>
          </p:cNvSpPr>
          <p:nvPr>
            <p:ph type="body" idx="13"/>
          </p:nvPr>
        </p:nvSpPr>
        <p:spPr>
          <a:xfrm>
            <a:off x="1081088" y="1390235"/>
            <a:ext cx="3564484" cy="2907001"/>
          </a:xfrm>
        </p:spPr>
        <p:txBody>
          <a:bodyPr lIns="0" tIns="0" rIns="0" bIns="0"/>
          <a:lstStyle>
            <a:lvl1pPr marL="0" indent="0">
              <a:buNone/>
              <a:defRPr sz="1799" baseline="0">
                <a:solidFill>
                  <a:schemeClr val="tx1"/>
                </a:solidFill>
              </a:defRPr>
            </a:lvl1pPr>
            <a:lvl2pPr marL="342797" indent="0">
              <a:buNone/>
              <a:defRPr sz="1500">
                <a:solidFill>
                  <a:schemeClr val="tx1">
                    <a:tint val="75000"/>
                  </a:schemeClr>
                </a:solidFill>
              </a:defRPr>
            </a:lvl2pPr>
            <a:lvl3pPr marL="685594" indent="0">
              <a:buNone/>
              <a:defRPr sz="1350">
                <a:solidFill>
                  <a:schemeClr val="tx1">
                    <a:tint val="75000"/>
                  </a:schemeClr>
                </a:solidFill>
              </a:defRPr>
            </a:lvl3pPr>
            <a:lvl4pPr marL="1028391" indent="0">
              <a:buNone/>
              <a:defRPr sz="1200">
                <a:solidFill>
                  <a:schemeClr val="tx1">
                    <a:tint val="75000"/>
                  </a:schemeClr>
                </a:solidFill>
              </a:defRPr>
            </a:lvl4pPr>
            <a:lvl5pPr marL="1371189" indent="0">
              <a:buNone/>
              <a:defRPr sz="1200">
                <a:solidFill>
                  <a:schemeClr val="tx1">
                    <a:tint val="75000"/>
                  </a:schemeClr>
                </a:solidFill>
              </a:defRPr>
            </a:lvl5pPr>
            <a:lvl6pPr marL="1713986" indent="0">
              <a:buNone/>
              <a:defRPr sz="1200">
                <a:solidFill>
                  <a:schemeClr val="tx1">
                    <a:tint val="75000"/>
                  </a:schemeClr>
                </a:solidFill>
              </a:defRPr>
            </a:lvl6pPr>
            <a:lvl7pPr marL="2056783" indent="0">
              <a:buNone/>
              <a:defRPr sz="1200">
                <a:solidFill>
                  <a:schemeClr val="tx1">
                    <a:tint val="75000"/>
                  </a:schemeClr>
                </a:solidFill>
              </a:defRPr>
            </a:lvl7pPr>
            <a:lvl8pPr marL="2399580" indent="0">
              <a:buNone/>
              <a:defRPr sz="1200">
                <a:solidFill>
                  <a:schemeClr val="tx1">
                    <a:tint val="75000"/>
                  </a:schemeClr>
                </a:solidFill>
              </a:defRPr>
            </a:lvl8pPr>
            <a:lvl9pPr marL="2742377" indent="0">
              <a:buNone/>
              <a:defRPr sz="1200">
                <a:solidFill>
                  <a:schemeClr val="tx1">
                    <a:tint val="75000"/>
                  </a:schemeClr>
                </a:solidFill>
              </a:defRPr>
            </a:lvl9pPr>
          </a:lstStyle>
          <a:p>
            <a:pPr lvl="0">
              <a:buNone/>
            </a:pPr>
            <a:r>
              <a:t>Mastertextformat bearbeiten</a:t>
            </a:r>
          </a:p>
        </p:txBody>
      </p:sp>
      <p:sp>
        <p:nvSpPr>
          <p:cNvPr id="12" name="Text Placeholder 2">
            <a:extLst>
              <a:ext uri="{FF2B5EF4-FFF2-40B4-BE49-F238E27FC236}">
                <a16:creationId xmlns:a16="http://schemas.microsoft.com/office/drawing/2014/main" id="{6D52A117-D324-DD19-A2C3-F5BAC3789638}"/>
              </a:ext>
            </a:extLst>
          </p:cNvPr>
          <p:cNvSpPr>
            <a:spLocks noGrp="1"/>
          </p:cNvSpPr>
          <p:nvPr>
            <p:ph type="body" idx="14"/>
          </p:nvPr>
        </p:nvSpPr>
        <p:spPr>
          <a:xfrm>
            <a:off x="4875322" y="1390235"/>
            <a:ext cx="3564484" cy="2907001"/>
          </a:xfrm>
        </p:spPr>
        <p:txBody>
          <a:bodyPr lIns="0" tIns="0" rIns="0" bIns="0"/>
          <a:lstStyle>
            <a:lvl1pPr marL="0" indent="0">
              <a:buNone/>
              <a:defRPr sz="1799" baseline="0">
                <a:solidFill>
                  <a:schemeClr val="tx1"/>
                </a:solidFill>
              </a:defRPr>
            </a:lvl1pPr>
            <a:lvl2pPr marL="342797" indent="0">
              <a:buNone/>
              <a:defRPr sz="1500">
                <a:solidFill>
                  <a:schemeClr val="tx1">
                    <a:tint val="75000"/>
                  </a:schemeClr>
                </a:solidFill>
              </a:defRPr>
            </a:lvl2pPr>
            <a:lvl3pPr marL="685594" indent="0">
              <a:buNone/>
              <a:defRPr sz="1350">
                <a:solidFill>
                  <a:schemeClr val="tx1">
                    <a:tint val="75000"/>
                  </a:schemeClr>
                </a:solidFill>
              </a:defRPr>
            </a:lvl3pPr>
            <a:lvl4pPr marL="1028391" indent="0">
              <a:buNone/>
              <a:defRPr sz="1200">
                <a:solidFill>
                  <a:schemeClr val="tx1">
                    <a:tint val="75000"/>
                  </a:schemeClr>
                </a:solidFill>
              </a:defRPr>
            </a:lvl4pPr>
            <a:lvl5pPr marL="1371189" indent="0">
              <a:buNone/>
              <a:defRPr sz="1200">
                <a:solidFill>
                  <a:schemeClr val="tx1">
                    <a:tint val="75000"/>
                  </a:schemeClr>
                </a:solidFill>
              </a:defRPr>
            </a:lvl5pPr>
            <a:lvl6pPr marL="1713986" indent="0">
              <a:buNone/>
              <a:defRPr sz="1200">
                <a:solidFill>
                  <a:schemeClr val="tx1">
                    <a:tint val="75000"/>
                  </a:schemeClr>
                </a:solidFill>
              </a:defRPr>
            </a:lvl6pPr>
            <a:lvl7pPr marL="2056783" indent="0">
              <a:buNone/>
              <a:defRPr sz="1200">
                <a:solidFill>
                  <a:schemeClr val="tx1">
                    <a:tint val="75000"/>
                  </a:schemeClr>
                </a:solidFill>
              </a:defRPr>
            </a:lvl7pPr>
            <a:lvl8pPr marL="2399580" indent="0">
              <a:buNone/>
              <a:defRPr sz="1200">
                <a:solidFill>
                  <a:schemeClr val="tx1">
                    <a:tint val="75000"/>
                  </a:schemeClr>
                </a:solidFill>
              </a:defRPr>
            </a:lvl8pPr>
            <a:lvl9pPr marL="2742377" indent="0">
              <a:buNone/>
              <a:defRPr sz="1200">
                <a:solidFill>
                  <a:schemeClr val="tx1">
                    <a:tint val="75000"/>
                  </a:schemeClr>
                </a:solidFill>
              </a:defRPr>
            </a:lvl9pPr>
          </a:lstStyle>
          <a:p>
            <a:pPr lvl="0">
              <a:buNone/>
            </a:pPr>
            <a:r>
              <a:t>Mastertextformat bearbeiten</a:t>
            </a:r>
          </a:p>
        </p:txBody>
      </p:sp>
      <p:pic>
        <p:nvPicPr>
          <p:cNvPr id="26" name="Bild 8"/>
          <p:cNvPicPr>
            <a:picLocks noChangeAspect="1"/>
          </p:cNvPicPr>
          <p:nvPr/>
        </p:nvPicPr>
        <p:blipFill>
          <a:blip r:embed="rId2"/>
          <a:stretch>
            <a:fillRect/>
          </a:stretch>
        </p:blipFill>
        <p:spPr>
          <a:xfrm>
            <a:off x="525902" y="533265"/>
            <a:ext cx="241300" cy="241226"/>
          </a:xfrm>
          <a:prstGeom prst="rect">
            <a:avLst/>
          </a:prstGeom>
        </p:spPr>
      </p:pic>
      <p:sp>
        <p:nvSpPr>
          <p:cNvPr id="17" name="Rechteck 16">
            <a:extLst>
              <a:ext uri="{FF2B5EF4-FFF2-40B4-BE49-F238E27FC236}">
                <a16:creationId xmlns:a16="http://schemas.microsoft.com/office/drawing/2014/main" id="{9C804BDA-8F8A-74EE-EF9E-1E4D38C697FF}"/>
              </a:ext>
            </a:extLst>
          </p:cNvPr>
          <p:cNvSpPr>
            <a:spLocks noGrp="1"/>
          </p:cNvSpPr>
          <p:nvPr/>
        </p:nvSpPr>
        <p:spPr>
          <a:xfrm>
            <a:off x="1010992" y="4594625"/>
            <a:ext cx="1149440" cy="312410"/>
          </a:xfrm>
          <a:prstGeom prst="rect">
            <a:avLst/>
          </a:prstGeom>
          <a:solidFill>
            <a:schemeClr val="bg1"/>
          </a:solidFill>
          <a:ln w="9525" cmpd="sng">
            <a:noFill/>
            <a:prstDash val="solid"/>
            <a:headEnd type="none" w="med" len="med"/>
            <a:tailEnd type="none" w="med" len="med"/>
          </a:ln>
        </p:spPr>
        <p:txBody>
          <a:bodyPr vert="horz" wrap="square" lIns="91412" tIns="45706" rIns="91412" bIns="45706" anchor="t"/>
          <a:lstStyle/>
          <a:p>
            <a:pPr marL="0" marR="0" indent="0" algn="l" defTabSz="914126">
              <a:lnSpc>
                <a:spcPct val="100000"/>
              </a:lnSpc>
              <a:spcBef>
                <a:spcPct val="0"/>
              </a:spcBef>
              <a:spcAft>
                <a:spcPct val="0"/>
              </a:spcAft>
              <a:buClrTx/>
              <a:buSzTx/>
              <a:buFontTx/>
              <a:buNone/>
            </a:pPr>
            <a:endParaRPr sz="2099" b="0" i="0" u="none" cap="none" baseline="0">
              <a:ln>
                <a:noFill/>
              </a:ln>
              <a:solidFill>
                <a:schemeClr val="bg1"/>
              </a:solidFill>
              <a:latin typeface="Arial"/>
              <a:ea typeface="Arial"/>
              <a:cs typeface="Arial"/>
            </a:endParaRPr>
          </a:p>
        </p:txBody>
      </p:sp>
      <p:pic>
        <p:nvPicPr>
          <p:cNvPr id="28" name="Bild 64"/>
          <p:cNvPicPr>
            <a:picLocks noChangeAspect="1"/>
          </p:cNvPicPr>
          <p:nvPr/>
        </p:nvPicPr>
        <p:blipFill>
          <a:blip r:embed="rId3"/>
          <a:srcRect/>
          <a:stretch/>
        </p:blipFill>
        <p:spPr>
          <a:xfrm>
            <a:off x="1078706" y="4687770"/>
            <a:ext cx="949196" cy="143972"/>
          </a:xfrm>
          <a:prstGeom prst="rect">
            <a:avLst/>
          </a:prstGeom>
        </p:spPr>
      </p:pic>
    </p:spTree>
    <p:extLst>
      <p:ext uri="{BB962C8B-B14F-4D97-AF65-F5344CB8AC3E}">
        <p14:creationId xmlns:p14="http://schemas.microsoft.com/office/powerpoint/2010/main" val="4208955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9_body">
    <p:spTree>
      <p:nvGrpSpPr>
        <p:cNvPr id="1" name=""/>
        <p:cNvGrpSpPr/>
        <p:nvPr/>
      </p:nvGrpSpPr>
      <p:grpSpPr>
        <a:xfrm>
          <a:off x="0" y="0"/>
          <a:ext cx="0" cy="0"/>
          <a:chOff x="0" y="0"/>
          <a:chExt cx="0" cy="0"/>
        </a:xfrm>
      </p:grpSpPr>
      <p:sp>
        <p:nvSpPr>
          <p:cNvPr id="2" name="Textplatzhalter 16">
            <a:extLst>
              <a:ext uri="{38BDF020-FBD1-4F28-BE57-3AC9C44CE4A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2A55173-AD36-4E5F-ABF8-F0EA2DDB51CF}"/>
              </a:ext>
            </a:extLst>
          </p:cNvPr>
          <p:cNvSpPr>
            <a:spLocks noGrp="1"/>
          </p:cNvSpPr>
          <p:nvPr>
            <p:ph type="body"/>
          </p:nvPr>
        </p:nvSpPr>
        <p:spPr>
          <a:xfrm>
            <a:off x="1179829" y="1124465"/>
            <a:ext cx="7527926" cy="3256004"/>
          </a:xfrm>
          <a:prstGeom prst="rect">
            <a:avLst/>
          </a:prstGeom>
        </p:spPr>
        <p:txBody>
          <a:bodyPr rtlCol="0"/>
          <a:lstStyle>
            <a:lvl1pPr marL="266700" marR="0" lvl="0" indent="-266700" algn="l" rtl="0">
              <a:lnSpc>
                <a:spcPct val="100000"/>
              </a:lnSpc>
              <a:spcBef>
                <a:spcPct val="20000"/>
              </a:spcBef>
              <a:spcAft>
                <a:spcPct val="0"/>
              </a:spcAft>
              <a:buFont typeface="Arial"/>
              <a:buChar char="•"/>
              <a:defRPr lang="en-US" sz="1600" dirty="0"/>
            </a:lvl1pPr>
            <a:lvl2pPr marL="714375" lvl="1" indent="-257175">
              <a:buFont typeface="Symbol"/>
              <a:buChar char="-"/>
              <a:defRPr lang="en-US" sz="1600" baseline="0" dirty="0"/>
            </a:lvl2pPr>
            <a:lvl3pPr lvl="2">
              <a:defRPr lang="en-US" sz="1600" dirty="0"/>
            </a:lvl3pPr>
          </a:lstStyle>
          <a:p>
            <a:pPr lvl="0"/>
            <a:r>
              <a:rPr lang="en-US"/>
              <a:t>Grundschrift mit Aufzählung, Arial normal, 16 Punkt</a:t>
            </a:r>
          </a:p>
          <a:p>
            <a:pPr lvl="1"/>
            <a:r>
              <a:rPr lang="en-US"/>
              <a:t>Ebene zwei, 16 Punkt</a:t>
            </a:r>
          </a:p>
          <a:p>
            <a:pPr lvl="2"/>
            <a:endParaRPr lang="en-US"/>
          </a:p>
        </p:txBody>
      </p:sp>
      <p:sp>
        <p:nvSpPr>
          <p:cNvPr id="3" name="Titel 3">
            <a:extLst>
              <a:ext uri="{EB4FA9D7-B98B-4342-98A8-B5ABD2A98450}">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A3D3033-F5F1-4838-967D-967711EED1A2}"/>
              </a:ext>
            </a:extLst>
          </p:cNvPr>
          <p:cNvSpPr>
            <a:spLocks noGrp="1"/>
          </p:cNvSpPr>
          <p:nvPr>
            <p:ph type="title" idx="1"/>
          </p:nvPr>
        </p:nvSpPr>
        <p:spPr>
          <a:xfrm>
            <a:off x="1186180" y="185710"/>
            <a:ext cx="7516008" cy="708082"/>
          </a:xfrm>
          <a:prstGeom prst="rect">
            <a:avLst/>
          </a:prstGeom>
        </p:spPr>
        <p:txBody>
          <a:bodyPr rtlCol="0"/>
          <a:lstStyle>
            <a:lvl1pPr lvl="0">
              <a:defRPr lang="en-US" sz="3200" b="0" dirty="0">
                <a:latin typeface="+mj-lt"/>
              </a:defRPr>
            </a:lvl1pPr>
          </a:lstStyle>
          <a:p>
            <a:r>
              <a:rPr lang="en-US"/>
              <a:t>Title, Arial, normal, 32 point</a:t>
            </a:r>
          </a:p>
        </p:txBody>
      </p:sp>
      <p:sp>
        <p:nvSpPr>
          <p:cNvPr id="5" name="Rechteck 16">
            <a:extLst>
              <a:ext uri="{A5B88F49-2D0F-4C8E-BDA0-366BA6D9A8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A40CE0-4F21-48E4-928B-B683FEEA72D2}"/>
              </a:ext>
            </a:extLst>
          </p:cNvPr>
          <p:cNvSpPr/>
          <p:nvPr userDrawn="1"/>
        </p:nvSpPr>
        <p:spPr>
          <a:xfrm>
            <a:off x="1143070" y="4613704"/>
            <a:ext cx="1320488" cy="278889"/>
          </a:xfrm>
          <a:prstGeom prst="rect">
            <a:avLst/>
          </a:prstGeom>
          <a:solidFill>
            <a:schemeClr val="bg1"/>
          </a:solidFill>
          <a:ln w="9525" cap="flat">
            <a:noFill/>
            <a:prstDash val="solid"/>
            <a:round/>
          </a:ln>
        </p:spPr>
        <p:txBody>
          <a:bodyPr vert="horz" wrap="square" lIns="91440" tIns="45720" rIns="91440" bIns="45720" numCol="1" rtlCol="0" anchor="t"/>
          <a:lstStyle/>
          <a:p>
            <a:pPr marL="0" marR="0" indent="0" algn="l" rtl="0">
              <a:lnSpc>
                <a:spcPct val="100000"/>
              </a:lnSpc>
              <a:spcBef>
                <a:spcPct val="0"/>
              </a:spcBef>
              <a:spcAft>
                <a:spcPct val="0"/>
              </a:spcAft>
              <a:buNone/>
            </a:pPr>
            <a:endParaRPr lang="en-GB" sz="2100" b="0" i="0" u="none" strike="noStrike" cap="none" baseline="0">
              <a:ln>
                <a:noFill/>
              </a:ln>
              <a:solidFill>
                <a:schemeClr val="bg1"/>
              </a:solidFill>
              <a:latin typeface="Arial"/>
            </a:endParaRPr>
          </a:p>
        </p:txBody>
      </p:sp>
      <p:sp>
        <p:nvSpPr>
          <p:cNvPr id="6" name="Rechteck 17">
            <a:extLst>
              <a:ext uri="{27818C3F-91A3-46EF-B897-D5C6D1D7373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AAABC5A-9C46-4B27-8892-9179B6F95E11}"/>
              </a:ext>
            </a:extLst>
          </p:cNvPr>
          <p:cNvSpPr/>
          <p:nvPr userDrawn="1"/>
        </p:nvSpPr>
        <p:spPr>
          <a:xfrm>
            <a:off x="1228550" y="4527891"/>
            <a:ext cx="1265366" cy="89787"/>
          </a:xfrm>
          <a:prstGeom prst="rect">
            <a:avLst/>
          </a:prstGeom>
          <a:solidFill>
            <a:schemeClr val="bg1"/>
          </a:solidFill>
          <a:ln w="9525" cap="flat">
            <a:noFill/>
            <a:prstDash val="solid"/>
            <a:round/>
          </a:ln>
        </p:spPr>
        <p:txBody>
          <a:bodyPr vert="horz" wrap="square" lIns="91440" tIns="45720" rIns="91440" bIns="45720" numCol="1" rtlCol="0" anchor="t"/>
          <a:lstStyle/>
          <a:p>
            <a:pPr marL="0" marR="0" indent="0" algn="l" rtl="0">
              <a:lnSpc>
                <a:spcPct val="100000"/>
              </a:lnSpc>
              <a:spcBef>
                <a:spcPct val="0"/>
              </a:spcBef>
              <a:spcAft>
                <a:spcPct val="0"/>
              </a:spcAft>
              <a:buNone/>
            </a:pPr>
            <a:endParaRPr lang="en-GB" sz="2100" b="0" i="0" u="none" strike="noStrike" cap="none" baseline="0">
              <a:ln>
                <a:noFill/>
              </a:ln>
              <a:solidFill>
                <a:schemeClr val="bg1"/>
              </a:solidFill>
              <a:latin typeface="Arial"/>
            </a:endParaRPr>
          </a:p>
        </p:txBody>
      </p:sp>
      <p:pic>
        <p:nvPicPr>
          <p:cNvPr id="7" name="Picture 44" descr="Wapp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832" y="374457"/>
            <a:ext cx="2921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5535771"/>
      </p:ext>
      <p:ext uri="{93B0E6C3-F460-497E-8793-4D3D4D4261E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43790306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56069" y="1590446"/>
            <a:ext cx="6691399" cy="1308242"/>
          </a:xfrm>
          <a:prstGeom prst="rect">
            <a:avLst/>
          </a:prstGeom>
        </p:spPr>
        <p:txBody>
          <a:bodyPr lIns="0" tIns="0" rIns="0" bIns="0" anchor="t" anchorCtr="0"/>
          <a:lstStyle>
            <a:lvl1pPr algn="l">
              <a:defRPr sz="4499" b="1" i="0" baseline="0"/>
            </a:lvl1pPr>
          </a:lstStyle>
          <a:p>
            <a:r>
              <a:rPr lang="de-DE"/>
              <a:t>Mastertitelformat bearbeiten</a:t>
            </a:r>
            <a:br>
              <a:rPr lang="de-DE"/>
            </a:br>
            <a:endParaRPr lang="en-US"/>
          </a:p>
        </p:txBody>
      </p:sp>
      <p:sp>
        <p:nvSpPr>
          <p:cNvPr id="3" name="Subtitle 2"/>
          <p:cNvSpPr>
            <a:spLocks noGrp="1"/>
          </p:cNvSpPr>
          <p:nvPr>
            <p:ph type="subTitle" idx="1"/>
          </p:nvPr>
        </p:nvSpPr>
        <p:spPr>
          <a:xfrm>
            <a:off x="1099535" y="3219400"/>
            <a:ext cx="6691399" cy="1241822"/>
          </a:xfrm>
        </p:spPr>
        <p:txBody>
          <a:bodyPr lIns="0" tIns="0" rIns="0" bIns="0"/>
          <a:lstStyle>
            <a:lvl1pPr marL="0" indent="0" algn="l">
              <a:buNone/>
              <a:defRPr sz="1799"/>
            </a:lvl1pPr>
            <a:lvl2pPr marL="342797" indent="0" algn="ctr">
              <a:buNone/>
              <a:defRPr sz="1500"/>
            </a:lvl2pPr>
            <a:lvl3pPr marL="685594" indent="0" algn="ctr">
              <a:buNone/>
              <a:defRPr sz="1350"/>
            </a:lvl3pPr>
            <a:lvl4pPr marL="1028391" indent="0" algn="ctr">
              <a:buNone/>
              <a:defRPr sz="1200"/>
            </a:lvl4pPr>
            <a:lvl5pPr marL="1371188" indent="0" algn="ctr">
              <a:buNone/>
              <a:defRPr sz="1200"/>
            </a:lvl5pPr>
            <a:lvl6pPr marL="1713985" indent="0" algn="ctr">
              <a:buNone/>
              <a:defRPr sz="1200"/>
            </a:lvl6pPr>
            <a:lvl7pPr marL="2056783" indent="0" algn="ctr">
              <a:buNone/>
              <a:defRPr sz="1200"/>
            </a:lvl7pPr>
            <a:lvl8pPr marL="2399580" indent="0" algn="ctr">
              <a:buNone/>
              <a:defRPr sz="1200"/>
            </a:lvl8pPr>
            <a:lvl9pPr marL="2742377" indent="0" algn="ctr">
              <a:buNone/>
              <a:defRPr sz="1200"/>
            </a:lvl9pPr>
          </a:lstStyle>
          <a:p>
            <a:r>
              <a:rPr lang="de-DE"/>
              <a:t>Master-Untertitelformat bearbeiten</a:t>
            </a:r>
            <a:endParaRPr lang="en-US"/>
          </a:p>
        </p:txBody>
      </p:sp>
      <p:sp>
        <p:nvSpPr>
          <p:cNvPr id="4" name="Date Placeholder 3"/>
          <p:cNvSpPr>
            <a:spLocks noGrp="1"/>
          </p:cNvSpPr>
          <p:nvPr>
            <p:ph type="dt" sz="half" idx="10"/>
          </p:nvPr>
        </p:nvSpPr>
        <p:spPr/>
        <p:txBody>
          <a:bodyPr/>
          <a:lstStyle/>
          <a:p>
            <a:fld id="{82B8F0AC-4992-4795-9E26-F8012714D676}" type="datetime1">
              <a:rPr lang="de-CH" smtClean="0"/>
              <a:t>17.09.26</a:t>
            </a:fld>
            <a:endParaRPr lang="de-DE"/>
          </a:p>
        </p:txBody>
      </p:sp>
      <p:sp>
        <p:nvSpPr>
          <p:cNvPr id="5" name="Footer Placeholder 4"/>
          <p:cNvSpPr>
            <a:spLocks noGrp="1"/>
          </p:cNvSpPr>
          <p:nvPr>
            <p:ph type="ftr" sz="quarter" idx="11"/>
          </p:nvPr>
        </p:nvSpPr>
        <p:spPr/>
        <p:txBody>
          <a:bodyPr/>
          <a:lstStyle>
            <a:lvl1pPr>
              <a:defRPr>
                <a:solidFill>
                  <a:schemeClr val="tx1">
                    <a:alpha val="0"/>
                  </a:schemeClr>
                </a:solidFill>
              </a:defRPr>
            </a:lvl1pPr>
          </a:lstStyle>
          <a:p>
            <a:r>
              <a:rPr lang="de-DE"/>
              <a:t>© Geneva, August 2026, Leonarduzzi &amp; Ehlert</a:t>
            </a:r>
          </a:p>
        </p:txBody>
      </p:sp>
      <p:sp>
        <p:nvSpPr>
          <p:cNvPr id="6" name="Slide Number Placeholder 5"/>
          <p:cNvSpPr>
            <a:spLocks noGrp="1"/>
          </p:cNvSpPr>
          <p:nvPr>
            <p:ph type="sldNum" sz="quarter" idx="12"/>
          </p:nvPr>
        </p:nvSpPr>
        <p:spPr/>
        <p:txBody>
          <a:bodyPr/>
          <a:lstStyle>
            <a:lvl1pPr>
              <a:defRPr>
                <a:solidFill>
                  <a:schemeClr val="tx1">
                    <a:alpha val="0"/>
                  </a:schemeClr>
                </a:solidFill>
              </a:defRPr>
            </a:lvl1pPr>
          </a:lstStyle>
          <a:p>
            <a:endParaRPr lang="de-DE"/>
          </a:p>
        </p:txBody>
      </p:sp>
      <p:pic>
        <p:nvPicPr>
          <p:cNvPr id="11" name="Bild 6">
            <a:extLst>
              <a:ext uri="{FF2B5EF4-FFF2-40B4-BE49-F238E27FC236}">
                <a16:creationId xmlns:a16="http://schemas.microsoft.com/office/drawing/2014/main" id="{F6F008CE-4AC1-4444-ECDA-40560BB742EE}"/>
              </a:ext>
            </a:extLst>
          </p:cNvPr>
          <p:cNvPicPr>
            <a:picLocks noChangeAspect="1"/>
          </p:cNvPicPr>
          <p:nvPr userDrawn="1"/>
        </p:nvPicPr>
        <p:blipFill>
          <a:blip r:embed="rId2"/>
          <a:stretch>
            <a:fillRect/>
          </a:stretch>
        </p:blipFill>
        <p:spPr>
          <a:xfrm>
            <a:off x="787081" y="533266"/>
            <a:ext cx="4267448" cy="583640"/>
          </a:xfrm>
          <a:prstGeom prst="rect">
            <a:avLst/>
          </a:prstGeom>
        </p:spPr>
      </p:pic>
      <p:pic>
        <p:nvPicPr>
          <p:cNvPr id="9" name="Grafik 8">
            <a:extLst>
              <a:ext uri="{FF2B5EF4-FFF2-40B4-BE49-F238E27FC236}">
                <a16:creationId xmlns:a16="http://schemas.microsoft.com/office/drawing/2014/main" id="{EFBC618E-D49D-9A58-95A7-C904F42903D7}"/>
              </a:ext>
            </a:extLst>
          </p:cNvPr>
          <p:cNvPicPr>
            <a:picLocks noChangeAspect="1"/>
          </p:cNvPicPr>
          <p:nvPr userDrawn="1"/>
        </p:nvPicPr>
        <p:blipFill>
          <a:blip r:embed="rId3" cstate="print">
            <a:alphaModFix amt="40000"/>
            <a:extLst>
              <a:ext uri="{28A0092B-C50C-407E-A947-70E740481C1C}">
                <a14:useLocalDpi xmlns:a14="http://schemas.microsoft.com/office/drawing/2010/main" val="0"/>
              </a:ext>
            </a:extLst>
          </a:blip>
          <a:stretch>
            <a:fillRect/>
          </a:stretch>
        </p:blipFill>
        <p:spPr>
          <a:xfrm>
            <a:off x="66055" y="1828239"/>
            <a:ext cx="9055744" cy="3260338"/>
          </a:xfrm>
          <a:prstGeom prst="rect">
            <a:avLst/>
          </a:prstGeom>
        </p:spPr>
      </p:pic>
    </p:spTree>
    <p:extLst>
      <p:ext uri="{BB962C8B-B14F-4D97-AF65-F5344CB8AC3E}">
        <p14:creationId xmlns:p14="http://schemas.microsoft.com/office/powerpoint/2010/main" val="1204510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56069" y="1590446"/>
            <a:ext cx="6691399" cy="1308242"/>
          </a:xfrm>
          <a:prstGeom prst="rect">
            <a:avLst/>
          </a:prstGeom>
        </p:spPr>
        <p:txBody>
          <a:bodyPr lIns="0" tIns="0" rIns="0" bIns="0" anchor="t" anchorCtr="0"/>
          <a:lstStyle>
            <a:lvl1pPr algn="l">
              <a:defRPr sz="4499" b="1" i="0" baseline="0"/>
            </a:lvl1pPr>
          </a:lstStyle>
          <a:p>
            <a:r>
              <a:rPr lang="de-DE"/>
              <a:t>Mastertitelformat bearbeiten</a:t>
            </a:r>
            <a:br>
              <a:rPr lang="de-DE"/>
            </a:br>
            <a:endParaRPr lang="en-US"/>
          </a:p>
        </p:txBody>
      </p:sp>
      <p:sp>
        <p:nvSpPr>
          <p:cNvPr id="3" name="Subtitle 2"/>
          <p:cNvSpPr>
            <a:spLocks noGrp="1"/>
          </p:cNvSpPr>
          <p:nvPr>
            <p:ph type="subTitle" idx="1"/>
          </p:nvPr>
        </p:nvSpPr>
        <p:spPr>
          <a:xfrm>
            <a:off x="1099535" y="3219400"/>
            <a:ext cx="6691399" cy="1241822"/>
          </a:xfrm>
        </p:spPr>
        <p:txBody>
          <a:bodyPr lIns="0" tIns="0" rIns="0" bIns="0"/>
          <a:lstStyle>
            <a:lvl1pPr marL="0" indent="0" algn="l">
              <a:buNone/>
              <a:defRPr sz="1799"/>
            </a:lvl1pPr>
            <a:lvl2pPr marL="342797" indent="0" algn="ctr">
              <a:buNone/>
              <a:defRPr sz="1500"/>
            </a:lvl2pPr>
            <a:lvl3pPr marL="685594" indent="0" algn="ctr">
              <a:buNone/>
              <a:defRPr sz="1350"/>
            </a:lvl3pPr>
            <a:lvl4pPr marL="1028391" indent="0" algn="ctr">
              <a:buNone/>
              <a:defRPr sz="1200"/>
            </a:lvl4pPr>
            <a:lvl5pPr marL="1371188" indent="0" algn="ctr">
              <a:buNone/>
              <a:defRPr sz="1200"/>
            </a:lvl5pPr>
            <a:lvl6pPr marL="1713985" indent="0" algn="ctr">
              <a:buNone/>
              <a:defRPr sz="1200"/>
            </a:lvl6pPr>
            <a:lvl7pPr marL="2056783" indent="0" algn="ctr">
              <a:buNone/>
              <a:defRPr sz="1200"/>
            </a:lvl7pPr>
            <a:lvl8pPr marL="2399580" indent="0" algn="ctr">
              <a:buNone/>
              <a:defRPr sz="1200"/>
            </a:lvl8pPr>
            <a:lvl9pPr marL="2742377" indent="0" algn="ctr">
              <a:buNone/>
              <a:defRPr sz="1200"/>
            </a:lvl9pPr>
          </a:lstStyle>
          <a:p>
            <a:r>
              <a:rPr lang="de-DE"/>
              <a:t>Master-Untertitelformat bearbeiten</a:t>
            </a:r>
            <a:endParaRPr lang="en-US"/>
          </a:p>
        </p:txBody>
      </p:sp>
      <p:sp>
        <p:nvSpPr>
          <p:cNvPr id="4" name="Date Placeholder 3"/>
          <p:cNvSpPr>
            <a:spLocks noGrp="1"/>
          </p:cNvSpPr>
          <p:nvPr>
            <p:ph type="dt" sz="half" idx="10"/>
          </p:nvPr>
        </p:nvSpPr>
        <p:spPr/>
        <p:txBody>
          <a:bodyPr/>
          <a:lstStyle/>
          <a:p>
            <a:fld id="{772B2A96-7209-4F76-A25D-6EE109CC2DB3}" type="datetime1">
              <a:rPr lang="de-CH" smtClean="0"/>
              <a:t>17.09.26</a:t>
            </a:fld>
            <a:endParaRPr lang="de-DE"/>
          </a:p>
        </p:txBody>
      </p:sp>
      <p:sp>
        <p:nvSpPr>
          <p:cNvPr id="5" name="Footer Placeholder 4"/>
          <p:cNvSpPr>
            <a:spLocks noGrp="1"/>
          </p:cNvSpPr>
          <p:nvPr>
            <p:ph type="ftr" sz="quarter" idx="11"/>
          </p:nvPr>
        </p:nvSpPr>
        <p:spPr/>
        <p:txBody>
          <a:bodyPr/>
          <a:lstStyle>
            <a:lvl1pPr>
              <a:defRPr>
                <a:solidFill>
                  <a:schemeClr val="tx1">
                    <a:alpha val="0"/>
                  </a:schemeClr>
                </a:solidFill>
              </a:defRPr>
            </a:lvl1pPr>
          </a:lstStyle>
          <a:p>
            <a:r>
              <a:rPr lang="de-DE"/>
              <a:t>© Geneva, August 2026, Leonarduzzi &amp; Ehlert</a:t>
            </a:r>
          </a:p>
        </p:txBody>
      </p:sp>
      <p:sp>
        <p:nvSpPr>
          <p:cNvPr id="6" name="Slide Number Placeholder 5"/>
          <p:cNvSpPr>
            <a:spLocks noGrp="1"/>
          </p:cNvSpPr>
          <p:nvPr>
            <p:ph type="sldNum" sz="quarter" idx="12"/>
          </p:nvPr>
        </p:nvSpPr>
        <p:spPr/>
        <p:txBody>
          <a:bodyPr/>
          <a:lstStyle>
            <a:lvl1pPr>
              <a:defRPr>
                <a:solidFill>
                  <a:schemeClr val="tx1">
                    <a:alpha val="0"/>
                  </a:schemeClr>
                </a:solidFill>
              </a:defRPr>
            </a:lvl1pPr>
          </a:lstStyle>
          <a:p>
            <a:endParaRPr lang="de-DE"/>
          </a:p>
        </p:txBody>
      </p:sp>
      <p:pic>
        <p:nvPicPr>
          <p:cNvPr id="11" name="Bild 6">
            <a:extLst>
              <a:ext uri="{FF2B5EF4-FFF2-40B4-BE49-F238E27FC236}">
                <a16:creationId xmlns:a16="http://schemas.microsoft.com/office/drawing/2014/main" id="{F6F008CE-4AC1-4444-ECDA-40560BB742EE}"/>
              </a:ext>
            </a:extLst>
          </p:cNvPr>
          <p:cNvPicPr>
            <a:picLocks noChangeAspect="1"/>
          </p:cNvPicPr>
          <p:nvPr userDrawn="1"/>
        </p:nvPicPr>
        <p:blipFill>
          <a:blip r:embed="rId2"/>
          <a:stretch>
            <a:fillRect/>
          </a:stretch>
        </p:blipFill>
        <p:spPr>
          <a:xfrm>
            <a:off x="787081" y="533266"/>
            <a:ext cx="4267448" cy="583640"/>
          </a:xfrm>
          <a:prstGeom prst="rect">
            <a:avLst/>
          </a:prstGeom>
        </p:spPr>
      </p:pic>
    </p:spTree>
    <p:extLst>
      <p:ext uri="{BB962C8B-B14F-4D97-AF65-F5344CB8AC3E}">
        <p14:creationId xmlns:p14="http://schemas.microsoft.com/office/powerpoint/2010/main" val="2949754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pic>
        <p:nvPicPr>
          <p:cNvPr id="10" name="Bild 16">
            <a:extLst>
              <a:ext uri="{FF2B5EF4-FFF2-40B4-BE49-F238E27FC236}">
                <a16:creationId xmlns:a16="http://schemas.microsoft.com/office/drawing/2014/main" id="{CB961FC3-D348-0776-3906-681788C0DE48}"/>
              </a:ext>
            </a:extLst>
          </p:cNvPr>
          <p:cNvPicPr>
            <a:picLocks noChangeAspect="1"/>
          </p:cNvPicPr>
          <p:nvPr userDrawn="1"/>
        </p:nvPicPr>
        <p:blipFill rotWithShape="1">
          <a:blip r:embed="rId2" cstate="print">
            <a:alphaModFix amt="40000"/>
            <a:extLst>
              <a:ext uri="{28A0092B-C50C-407E-A947-70E740481C1C}">
                <a14:useLocalDpi xmlns:a14="http://schemas.microsoft.com/office/drawing/2010/main" val="0"/>
              </a:ext>
            </a:extLst>
          </a:blip>
          <a:srcRect l="-1" r="-185" b="74924"/>
          <a:stretch/>
        </p:blipFill>
        <p:spPr>
          <a:xfrm>
            <a:off x="71740" y="4082664"/>
            <a:ext cx="9045884" cy="1024090"/>
          </a:xfrm>
          <a:prstGeom prst="rect">
            <a:avLst/>
          </a:prstGeom>
        </p:spPr>
      </p:pic>
      <p:sp>
        <p:nvSpPr>
          <p:cNvPr id="2" name="Date Placeholder 1"/>
          <p:cNvSpPr>
            <a:spLocks noGrp="1"/>
          </p:cNvSpPr>
          <p:nvPr>
            <p:ph type="dt" sz="half" idx="10"/>
          </p:nvPr>
        </p:nvSpPr>
        <p:spPr/>
        <p:txBody>
          <a:bodyPr/>
          <a:lstStyle/>
          <a:p>
            <a:fld id="{E02E4E40-B0C3-41B5-9603-75FDDAC3FAEC}" type="datetime1">
              <a:rPr lang="de-CH" smtClean="0"/>
              <a:t>17.09.26</a:t>
            </a:fld>
            <a:endParaRPr lang="de-DE"/>
          </a:p>
        </p:txBody>
      </p:sp>
      <p:sp>
        <p:nvSpPr>
          <p:cNvPr id="3" name="Footer Placeholder 2"/>
          <p:cNvSpPr>
            <a:spLocks noGrp="1"/>
          </p:cNvSpPr>
          <p:nvPr>
            <p:ph type="ftr" sz="quarter" idx="11"/>
          </p:nvPr>
        </p:nvSpPr>
        <p:spPr/>
        <p:txBody>
          <a:bodyPr/>
          <a:lstStyle/>
          <a:p>
            <a:r>
              <a:rPr lang="de-DE"/>
              <a:t>© Geneva, August 2026, Leonarduzzi &amp; Ehlert</a:t>
            </a:r>
          </a:p>
        </p:txBody>
      </p:sp>
      <p:sp>
        <p:nvSpPr>
          <p:cNvPr id="4" name="Slide Number Placeholder 3"/>
          <p:cNvSpPr>
            <a:spLocks noGrp="1"/>
          </p:cNvSpPr>
          <p:nvPr>
            <p:ph type="sldNum" sz="quarter" idx="12"/>
          </p:nvPr>
        </p:nvSpPr>
        <p:spPr/>
        <p:txBody>
          <a:bodyPr/>
          <a:lstStyle/>
          <a:p>
            <a:fld id="{C6C8278F-EB32-9049-808B-99841320EF9D}" type="slidenum">
              <a:rPr lang="de-DE" smtClean="0"/>
              <a:t>‹#›</a:t>
            </a:fld>
            <a:endParaRPr lang="de-DE"/>
          </a:p>
        </p:txBody>
      </p:sp>
      <p:sp>
        <p:nvSpPr>
          <p:cNvPr id="8" name="Title 1">
            <a:extLst>
              <a:ext uri="{FF2B5EF4-FFF2-40B4-BE49-F238E27FC236}">
                <a16:creationId xmlns:a16="http://schemas.microsoft.com/office/drawing/2014/main" id="{65B97170-6B8B-847A-E351-3FDDD9DF4C26}"/>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sp>
        <p:nvSpPr>
          <p:cNvPr id="9" name="Content Placeholder 2">
            <a:extLst>
              <a:ext uri="{FF2B5EF4-FFF2-40B4-BE49-F238E27FC236}">
                <a16:creationId xmlns:a16="http://schemas.microsoft.com/office/drawing/2014/main" id="{C8197690-C1C6-6281-1DB8-53564567F822}"/>
              </a:ext>
            </a:extLst>
          </p:cNvPr>
          <p:cNvSpPr>
            <a:spLocks noGrp="1"/>
          </p:cNvSpPr>
          <p:nvPr>
            <p:ph idx="1" hasCustomPrompt="1"/>
          </p:nvPr>
        </p:nvSpPr>
        <p:spPr>
          <a:xfrm>
            <a:off x="1081088" y="1383878"/>
            <a:ext cx="7434263" cy="3263503"/>
          </a:xfrm>
        </p:spPr>
        <p:txBody>
          <a:bodyPr lIns="0" tIns="0" rIns="0" bIns="0"/>
          <a:lstStyle/>
          <a:p>
            <a:pPr lvl="0"/>
            <a:r>
              <a:rPr lang="de-DE"/>
              <a:t>Mastertextformat ADF</a:t>
            </a:r>
          </a:p>
          <a:p>
            <a:pPr lvl="1"/>
            <a:r>
              <a:rPr lang="de-DE"/>
              <a:t>Zweite Ebene</a:t>
            </a:r>
          </a:p>
          <a:p>
            <a:pPr lvl="2"/>
            <a:r>
              <a:rPr lang="de-DE"/>
              <a:t>Dritte Ebene</a:t>
            </a:r>
          </a:p>
          <a:p>
            <a:pPr lvl="3"/>
            <a:r>
              <a:rPr lang="de-DE"/>
              <a:t>Vierte Ebene</a:t>
            </a:r>
          </a:p>
          <a:p>
            <a:pPr lvl="4"/>
            <a:r>
              <a:rPr lang="de-DE"/>
              <a:t>Fünfte Ebene</a:t>
            </a:r>
            <a:endParaRPr lang="en-US"/>
          </a:p>
        </p:txBody>
      </p:sp>
      <p:pic>
        <p:nvPicPr>
          <p:cNvPr id="14" name="Bild 8">
            <a:extLst>
              <a:ext uri="{FF2B5EF4-FFF2-40B4-BE49-F238E27FC236}">
                <a16:creationId xmlns:a16="http://schemas.microsoft.com/office/drawing/2014/main" id="{238A25BE-3181-4923-B97F-67781E8FD4DC}"/>
              </a:ext>
            </a:extLst>
          </p:cNvPr>
          <p:cNvPicPr>
            <a:picLocks noChangeAspect="1"/>
          </p:cNvPicPr>
          <p:nvPr userDrawn="1"/>
        </p:nvPicPr>
        <p:blipFill>
          <a:blip r:embed="rId3"/>
          <a:stretch>
            <a:fillRect/>
          </a:stretch>
        </p:blipFill>
        <p:spPr>
          <a:xfrm>
            <a:off x="525903" y="533265"/>
            <a:ext cx="241300" cy="241226"/>
          </a:xfrm>
          <a:prstGeom prst="rect">
            <a:avLst/>
          </a:prstGeom>
        </p:spPr>
      </p:pic>
      <p:sp>
        <p:nvSpPr>
          <p:cNvPr id="11" name="Rechteck 10">
            <a:extLst>
              <a:ext uri="{FF2B5EF4-FFF2-40B4-BE49-F238E27FC236}">
                <a16:creationId xmlns:a16="http://schemas.microsoft.com/office/drawing/2014/main" id="{E519A552-4D6A-31F2-3618-2166E2C21445}"/>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2" name="Bild 64">
            <a:extLst>
              <a:ext uri="{FF2B5EF4-FFF2-40B4-BE49-F238E27FC236}">
                <a16:creationId xmlns:a16="http://schemas.microsoft.com/office/drawing/2014/main" id="{D4065992-5E7F-3812-9E79-69C49C5E23A0}"/>
              </a:ext>
            </a:extLst>
          </p:cNvPr>
          <p:cNvPicPr>
            <a:picLocks noChangeAspect="1"/>
          </p:cNvPicPr>
          <p:nvPr userDrawn="1"/>
        </p:nvPicPr>
        <p:blipFill>
          <a:blip r:embed="rId4"/>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330226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5E470C-76DB-4945-92FD-5B918754BC40}" type="datetime1">
              <a:rPr lang="de-CH" smtClean="0"/>
              <a:t>17.09.26</a:t>
            </a:fld>
            <a:endParaRPr lang="de-DE"/>
          </a:p>
        </p:txBody>
      </p:sp>
      <p:sp>
        <p:nvSpPr>
          <p:cNvPr id="3" name="Footer Placeholder 2"/>
          <p:cNvSpPr>
            <a:spLocks noGrp="1"/>
          </p:cNvSpPr>
          <p:nvPr>
            <p:ph type="ftr" sz="quarter" idx="11"/>
          </p:nvPr>
        </p:nvSpPr>
        <p:spPr/>
        <p:txBody>
          <a:bodyPr/>
          <a:lstStyle/>
          <a:p>
            <a:r>
              <a:rPr lang="de-DE"/>
              <a:t>© Geneva, August 2026, Leonarduzzi &amp; Ehlert</a:t>
            </a:r>
          </a:p>
        </p:txBody>
      </p:sp>
      <p:sp>
        <p:nvSpPr>
          <p:cNvPr id="4" name="Slide Number Placeholder 3"/>
          <p:cNvSpPr>
            <a:spLocks noGrp="1"/>
          </p:cNvSpPr>
          <p:nvPr>
            <p:ph type="sldNum" sz="quarter" idx="12"/>
          </p:nvPr>
        </p:nvSpPr>
        <p:spPr/>
        <p:txBody>
          <a:bodyPr/>
          <a:lstStyle/>
          <a:p>
            <a:fld id="{C6C8278F-EB32-9049-808B-99841320EF9D}" type="slidenum">
              <a:rPr lang="de-DE" smtClean="0"/>
              <a:t>‹#›</a:t>
            </a:fld>
            <a:endParaRPr lang="de-DE"/>
          </a:p>
        </p:txBody>
      </p:sp>
      <p:sp>
        <p:nvSpPr>
          <p:cNvPr id="8" name="Title 1">
            <a:extLst>
              <a:ext uri="{FF2B5EF4-FFF2-40B4-BE49-F238E27FC236}">
                <a16:creationId xmlns:a16="http://schemas.microsoft.com/office/drawing/2014/main" id="{65B97170-6B8B-847A-E351-3FDDD9DF4C26}"/>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sp>
        <p:nvSpPr>
          <p:cNvPr id="9" name="Content Placeholder 2">
            <a:extLst>
              <a:ext uri="{FF2B5EF4-FFF2-40B4-BE49-F238E27FC236}">
                <a16:creationId xmlns:a16="http://schemas.microsoft.com/office/drawing/2014/main" id="{C8197690-C1C6-6281-1DB8-53564567F822}"/>
              </a:ext>
            </a:extLst>
          </p:cNvPr>
          <p:cNvSpPr>
            <a:spLocks noGrp="1"/>
          </p:cNvSpPr>
          <p:nvPr>
            <p:ph idx="1" hasCustomPrompt="1"/>
          </p:nvPr>
        </p:nvSpPr>
        <p:spPr>
          <a:xfrm>
            <a:off x="1081088" y="1383878"/>
            <a:ext cx="7434263" cy="3263503"/>
          </a:xfrm>
        </p:spPr>
        <p:txBody>
          <a:bodyPr lIns="0" tIns="0" rIns="0" bIns="0"/>
          <a:lstStyle/>
          <a:p>
            <a:pPr lvl="0"/>
            <a:r>
              <a:rPr lang="de-DE"/>
              <a:t>Mastertextformat ADF</a:t>
            </a:r>
          </a:p>
          <a:p>
            <a:pPr lvl="1"/>
            <a:r>
              <a:rPr lang="de-DE"/>
              <a:t>Zweite Ebene</a:t>
            </a:r>
          </a:p>
          <a:p>
            <a:pPr lvl="2"/>
            <a:r>
              <a:rPr lang="de-DE"/>
              <a:t>Dritte Ebene</a:t>
            </a:r>
          </a:p>
          <a:p>
            <a:pPr lvl="3"/>
            <a:r>
              <a:rPr lang="de-DE"/>
              <a:t>Vierte Ebene</a:t>
            </a:r>
          </a:p>
          <a:p>
            <a:pPr lvl="4"/>
            <a:r>
              <a:rPr lang="de-DE"/>
              <a:t>Fünfte Ebene</a:t>
            </a:r>
            <a:endParaRPr lang="en-US"/>
          </a:p>
        </p:txBody>
      </p:sp>
      <p:pic>
        <p:nvPicPr>
          <p:cNvPr id="14" name="Bild 8">
            <a:extLst>
              <a:ext uri="{FF2B5EF4-FFF2-40B4-BE49-F238E27FC236}">
                <a16:creationId xmlns:a16="http://schemas.microsoft.com/office/drawing/2014/main" id="{238A25BE-3181-4923-B97F-67781E8FD4DC}"/>
              </a:ext>
            </a:extLst>
          </p:cNvPr>
          <p:cNvPicPr>
            <a:picLocks noChangeAspect="1"/>
          </p:cNvPicPr>
          <p:nvPr userDrawn="1"/>
        </p:nvPicPr>
        <p:blipFill>
          <a:blip r:embed="rId2"/>
          <a:stretch>
            <a:fillRect/>
          </a:stretch>
        </p:blipFill>
        <p:spPr>
          <a:xfrm>
            <a:off x="525903" y="533265"/>
            <a:ext cx="241300" cy="241226"/>
          </a:xfrm>
          <a:prstGeom prst="rect">
            <a:avLst/>
          </a:prstGeom>
        </p:spPr>
      </p:pic>
      <p:sp>
        <p:nvSpPr>
          <p:cNvPr id="11" name="Rechteck 10">
            <a:extLst>
              <a:ext uri="{FF2B5EF4-FFF2-40B4-BE49-F238E27FC236}">
                <a16:creationId xmlns:a16="http://schemas.microsoft.com/office/drawing/2014/main" id="{E519A552-4D6A-31F2-3618-2166E2C21445}"/>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2" name="Bild 64">
            <a:extLst>
              <a:ext uri="{FF2B5EF4-FFF2-40B4-BE49-F238E27FC236}">
                <a16:creationId xmlns:a16="http://schemas.microsoft.com/office/drawing/2014/main" id="{D4065992-5E7F-3812-9E79-69C49C5E23A0}"/>
              </a:ext>
            </a:extLst>
          </p:cNvPr>
          <p:cNvPicPr>
            <a:picLocks noChangeAspect="1"/>
          </p:cNvPicPr>
          <p:nvPr userDrawn="1"/>
        </p:nvPicPr>
        <p:blipFill>
          <a:blip r:embed="rId3"/>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2368626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C9B88A5-269C-4BB5-BAF0-12FA5A58BE44}" type="datetime1">
              <a:rPr lang="de-CH" smtClean="0"/>
              <a:t>17.09.26</a:t>
            </a:fld>
            <a:endParaRPr lang="de-DE"/>
          </a:p>
        </p:txBody>
      </p:sp>
      <p:sp>
        <p:nvSpPr>
          <p:cNvPr id="5" name="Footer Placeholder 4"/>
          <p:cNvSpPr>
            <a:spLocks noGrp="1"/>
          </p:cNvSpPr>
          <p:nvPr>
            <p:ph type="ftr" sz="quarter" idx="11"/>
          </p:nvPr>
        </p:nvSpPr>
        <p:spPr/>
        <p:txBody>
          <a:bodyPr/>
          <a:lstStyle/>
          <a:p>
            <a:r>
              <a:rPr lang="de-DE"/>
              <a:t>© Geneva, August 2026, Leonarduzzi &amp; Ehlert</a:t>
            </a:r>
          </a:p>
        </p:txBody>
      </p:sp>
      <p:sp>
        <p:nvSpPr>
          <p:cNvPr id="6" name="Slide Number Placeholder 5"/>
          <p:cNvSpPr>
            <a:spLocks noGrp="1"/>
          </p:cNvSpPr>
          <p:nvPr>
            <p:ph type="sldNum" sz="quarter" idx="12"/>
          </p:nvPr>
        </p:nvSpPr>
        <p:spPr/>
        <p:txBody>
          <a:bodyPr/>
          <a:lstStyle/>
          <a:p>
            <a:fld id="{C6C8278F-EB32-9049-808B-99841320EF9D}" type="slidenum">
              <a:rPr lang="de-DE" smtClean="0"/>
              <a:t>‹#›</a:t>
            </a:fld>
            <a:endParaRPr lang="de-DE"/>
          </a:p>
        </p:txBody>
      </p:sp>
      <p:sp>
        <p:nvSpPr>
          <p:cNvPr id="9" name="Text Placeholder 2">
            <a:extLst>
              <a:ext uri="{FF2B5EF4-FFF2-40B4-BE49-F238E27FC236}">
                <a16:creationId xmlns:a16="http://schemas.microsoft.com/office/drawing/2014/main" id="{C914E6BF-74AC-6DDD-5E51-3228D3248D16}"/>
              </a:ext>
            </a:extLst>
          </p:cNvPr>
          <p:cNvSpPr>
            <a:spLocks noGrp="1"/>
          </p:cNvSpPr>
          <p:nvPr>
            <p:ph type="body" idx="13"/>
          </p:nvPr>
        </p:nvSpPr>
        <p:spPr>
          <a:xfrm>
            <a:off x="1081089" y="1390399"/>
            <a:ext cx="5052426" cy="2907001"/>
          </a:xfrm>
        </p:spPr>
        <p:txBody>
          <a:bodyPr lIns="0" tIns="0" rIns="0" bIns="0"/>
          <a:lstStyle>
            <a:lvl1pPr marL="0" indent="0">
              <a:buNone/>
              <a:defRPr sz="1799" baseline="0">
                <a:solidFill>
                  <a:schemeClr val="tx1"/>
                </a:solidFill>
              </a:defRPr>
            </a:lvl1pPr>
            <a:lvl2pPr marL="342797" indent="0">
              <a:buNone/>
              <a:defRPr sz="1500">
                <a:solidFill>
                  <a:schemeClr val="tx1">
                    <a:tint val="75000"/>
                  </a:schemeClr>
                </a:solidFill>
              </a:defRPr>
            </a:lvl2pPr>
            <a:lvl3pPr marL="685594" indent="0">
              <a:buNone/>
              <a:defRPr sz="1350">
                <a:solidFill>
                  <a:schemeClr val="tx1">
                    <a:tint val="75000"/>
                  </a:schemeClr>
                </a:solidFill>
              </a:defRPr>
            </a:lvl3pPr>
            <a:lvl4pPr marL="1028391" indent="0">
              <a:buNone/>
              <a:defRPr sz="1200">
                <a:solidFill>
                  <a:schemeClr val="tx1">
                    <a:tint val="75000"/>
                  </a:schemeClr>
                </a:solidFill>
              </a:defRPr>
            </a:lvl4pPr>
            <a:lvl5pPr marL="1371188" indent="0">
              <a:buNone/>
              <a:defRPr sz="1200">
                <a:solidFill>
                  <a:schemeClr val="tx1">
                    <a:tint val="75000"/>
                  </a:schemeClr>
                </a:solidFill>
              </a:defRPr>
            </a:lvl5pPr>
            <a:lvl6pPr marL="1713985" indent="0">
              <a:buNone/>
              <a:defRPr sz="1200">
                <a:solidFill>
                  <a:schemeClr val="tx1">
                    <a:tint val="75000"/>
                  </a:schemeClr>
                </a:solidFill>
              </a:defRPr>
            </a:lvl6pPr>
            <a:lvl7pPr marL="2056783" indent="0">
              <a:buNone/>
              <a:defRPr sz="1200">
                <a:solidFill>
                  <a:schemeClr val="tx1">
                    <a:tint val="75000"/>
                  </a:schemeClr>
                </a:solidFill>
              </a:defRPr>
            </a:lvl7pPr>
            <a:lvl8pPr marL="2399580" indent="0">
              <a:buNone/>
              <a:defRPr sz="1200">
                <a:solidFill>
                  <a:schemeClr val="tx1">
                    <a:tint val="75000"/>
                  </a:schemeClr>
                </a:solidFill>
              </a:defRPr>
            </a:lvl8pPr>
            <a:lvl9pPr marL="2742377" indent="0">
              <a:buNone/>
              <a:defRPr sz="1200">
                <a:solidFill>
                  <a:schemeClr val="tx1">
                    <a:tint val="75000"/>
                  </a:schemeClr>
                </a:solidFill>
              </a:defRPr>
            </a:lvl9pPr>
          </a:lstStyle>
          <a:p>
            <a:pPr lvl="0"/>
            <a:r>
              <a:rPr lang="de-DE"/>
              <a:t>Mastertextformat bearbeiten</a:t>
            </a:r>
          </a:p>
        </p:txBody>
      </p:sp>
      <p:sp>
        <p:nvSpPr>
          <p:cNvPr id="10" name="Title 1">
            <a:extLst>
              <a:ext uri="{FF2B5EF4-FFF2-40B4-BE49-F238E27FC236}">
                <a16:creationId xmlns:a16="http://schemas.microsoft.com/office/drawing/2014/main" id="{018E900B-A219-1EA5-9044-F4A318FACE04}"/>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pic>
        <p:nvPicPr>
          <p:cNvPr id="12" name="Bild 8">
            <a:extLst>
              <a:ext uri="{FF2B5EF4-FFF2-40B4-BE49-F238E27FC236}">
                <a16:creationId xmlns:a16="http://schemas.microsoft.com/office/drawing/2014/main" id="{6E2367A9-A6A4-5572-FB07-D5B1656D1C9E}"/>
              </a:ext>
            </a:extLst>
          </p:cNvPr>
          <p:cNvPicPr>
            <a:picLocks noChangeAspect="1"/>
          </p:cNvPicPr>
          <p:nvPr userDrawn="1"/>
        </p:nvPicPr>
        <p:blipFill>
          <a:blip r:embed="rId2"/>
          <a:stretch>
            <a:fillRect/>
          </a:stretch>
        </p:blipFill>
        <p:spPr>
          <a:xfrm>
            <a:off x="525903" y="533265"/>
            <a:ext cx="241300" cy="241226"/>
          </a:xfrm>
          <a:prstGeom prst="rect">
            <a:avLst/>
          </a:prstGeom>
        </p:spPr>
      </p:pic>
      <p:pic>
        <p:nvPicPr>
          <p:cNvPr id="11" name="Bild 16">
            <a:extLst>
              <a:ext uri="{FF2B5EF4-FFF2-40B4-BE49-F238E27FC236}">
                <a16:creationId xmlns:a16="http://schemas.microsoft.com/office/drawing/2014/main" id="{2786D06A-821B-16D1-2570-29D8F15FF9B0}"/>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40" y="4082664"/>
            <a:ext cx="9045884" cy="1024090"/>
          </a:xfrm>
          <a:prstGeom prst="rect">
            <a:avLst/>
          </a:prstGeom>
        </p:spPr>
      </p:pic>
      <p:sp>
        <p:nvSpPr>
          <p:cNvPr id="13" name="Rechteck 12">
            <a:extLst>
              <a:ext uri="{FF2B5EF4-FFF2-40B4-BE49-F238E27FC236}">
                <a16:creationId xmlns:a16="http://schemas.microsoft.com/office/drawing/2014/main" id="{E7D663D3-B5DC-3928-56E9-B80E41B22D3A}"/>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5" name="Bild 64">
            <a:extLst>
              <a:ext uri="{FF2B5EF4-FFF2-40B4-BE49-F238E27FC236}">
                <a16:creationId xmlns:a16="http://schemas.microsoft.com/office/drawing/2014/main" id="{0E64C5E8-33A1-5178-85AA-7581EE762781}"/>
              </a:ext>
            </a:extLst>
          </p:cNvPr>
          <p:cNvPicPr>
            <a:picLocks noChangeAspect="1"/>
          </p:cNvPicPr>
          <p:nvPr userDrawn="1"/>
        </p:nvPicPr>
        <p:blipFill>
          <a:blip r:embed="rId4"/>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31599979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D4EE60E-2CF2-4FDD-A4FF-6C5DD35FE3A0}" type="datetime1">
              <a:rPr lang="de-CH" smtClean="0"/>
              <a:t>17.09.26</a:t>
            </a:fld>
            <a:endParaRPr lang="de-DE"/>
          </a:p>
        </p:txBody>
      </p:sp>
      <p:sp>
        <p:nvSpPr>
          <p:cNvPr id="5" name="Footer Placeholder 4"/>
          <p:cNvSpPr>
            <a:spLocks noGrp="1"/>
          </p:cNvSpPr>
          <p:nvPr>
            <p:ph type="ftr" sz="quarter" idx="11"/>
          </p:nvPr>
        </p:nvSpPr>
        <p:spPr/>
        <p:txBody>
          <a:bodyPr/>
          <a:lstStyle/>
          <a:p>
            <a:r>
              <a:rPr lang="de-DE"/>
              <a:t>© Geneva, August 2026, Leonarduzzi &amp; Ehlert</a:t>
            </a:r>
          </a:p>
        </p:txBody>
      </p:sp>
      <p:sp>
        <p:nvSpPr>
          <p:cNvPr id="6" name="Slide Number Placeholder 5"/>
          <p:cNvSpPr>
            <a:spLocks noGrp="1"/>
          </p:cNvSpPr>
          <p:nvPr>
            <p:ph type="sldNum" sz="quarter" idx="12"/>
          </p:nvPr>
        </p:nvSpPr>
        <p:spPr/>
        <p:txBody>
          <a:bodyPr/>
          <a:lstStyle/>
          <a:p>
            <a:fld id="{C6C8278F-EB32-9049-808B-99841320EF9D}" type="slidenum">
              <a:rPr lang="de-DE" smtClean="0"/>
              <a:t>‹#›</a:t>
            </a:fld>
            <a:endParaRPr lang="de-DE"/>
          </a:p>
        </p:txBody>
      </p:sp>
      <p:sp>
        <p:nvSpPr>
          <p:cNvPr id="9" name="Text Placeholder 2">
            <a:extLst>
              <a:ext uri="{FF2B5EF4-FFF2-40B4-BE49-F238E27FC236}">
                <a16:creationId xmlns:a16="http://schemas.microsoft.com/office/drawing/2014/main" id="{C914E6BF-74AC-6DDD-5E51-3228D3248D16}"/>
              </a:ext>
            </a:extLst>
          </p:cNvPr>
          <p:cNvSpPr>
            <a:spLocks noGrp="1"/>
          </p:cNvSpPr>
          <p:nvPr>
            <p:ph type="body" idx="13"/>
          </p:nvPr>
        </p:nvSpPr>
        <p:spPr>
          <a:xfrm>
            <a:off x="1081089" y="1390399"/>
            <a:ext cx="5052426" cy="2907001"/>
          </a:xfrm>
        </p:spPr>
        <p:txBody>
          <a:bodyPr lIns="0" tIns="0" rIns="0" bIns="0"/>
          <a:lstStyle>
            <a:lvl1pPr marL="0" indent="0">
              <a:buNone/>
              <a:defRPr sz="1799" baseline="0">
                <a:solidFill>
                  <a:schemeClr val="tx1"/>
                </a:solidFill>
              </a:defRPr>
            </a:lvl1pPr>
            <a:lvl2pPr marL="342797" indent="0">
              <a:buNone/>
              <a:defRPr sz="1500">
                <a:solidFill>
                  <a:schemeClr val="tx1">
                    <a:tint val="75000"/>
                  </a:schemeClr>
                </a:solidFill>
              </a:defRPr>
            </a:lvl2pPr>
            <a:lvl3pPr marL="685594" indent="0">
              <a:buNone/>
              <a:defRPr sz="1350">
                <a:solidFill>
                  <a:schemeClr val="tx1">
                    <a:tint val="75000"/>
                  </a:schemeClr>
                </a:solidFill>
              </a:defRPr>
            </a:lvl3pPr>
            <a:lvl4pPr marL="1028391" indent="0">
              <a:buNone/>
              <a:defRPr sz="1200">
                <a:solidFill>
                  <a:schemeClr val="tx1">
                    <a:tint val="75000"/>
                  </a:schemeClr>
                </a:solidFill>
              </a:defRPr>
            </a:lvl4pPr>
            <a:lvl5pPr marL="1371188" indent="0">
              <a:buNone/>
              <a:defRPr sz="1200">
                <a:solidFill>
                  <a:schemeClr val="tx1">
                    <a:tint val="75000"/>
                  </a:schemeClr>
                </a:solidFill>
              </a:defRPr>
            </a:lvl5pPr>
            <a:lvl6pPr marL="1713985" indent="0">
              <a:buNone/>
              <a:defRPr sz="1200">
                <a:solidFill>
                  <a:schemeClr val="tx1">
                    <a:tint val="75000"/>
                  </a:schemeClr>
                </a:solidFill>
              </a:defRPr>
            </a:lvl6pPr>
            <a:lvl7pPr marL="2056783" indent="0">
              <a:buNone/>
              <a:defRPr sz="1200">
                <a:solidFill>
                  <a:schemeClr val="tx1">
                    <a:tint val="75000"/>
                  </a:schemeClr>
                </a:solidFill>
              </a:defRPr>
            </a:lvl7pPr>
            <a:lvl8pPr marL="2399580" indent="0">
              <a:buNone/>
              <a:defRPr sz="1200">
                <a:solidFill>
                  <a:schemeClr val="tx1">
                    <a:tint val="75000"/>
                  </a:schemeClr>
                </a:solidFill>
              </a:defRPr>
            </a:lvl8pPr>
            <a:lvl9pPr marL="2742377" indent="0">
              <a:buNone/>
              <a:defRPr sz="1200">
                <a:solidFill>
                  <a:schemeClr val="tx1">
                    <a:tint val="75000"/>
                  </a:schemeClr>
                </a:solidFill>
              </a:defRPr>
            </a:lvl9pPr>
          </a:lstStyle>
          <a:p>
            <a:pPr lvl="0"/>
            <a:r>
              <a:rPr lang="de-DE"/>
              <a:t>Mastertextformat bearbeiten</a:t>
            </a:r>
          </a:p>
        </p:txBody>
      </p:sp>
      <p:sp>
        <p:nvSpPr>
          <p:cNvPr id="10" name="Title 1">
            <a:extLst>
              <a:ext uri="{FF2B5EF4-FFF2-40B4-BE49-F238E27FC236}">
                <a16:creationId xmlns:a16="http://schemas.microsoft.com/office/drawing/2014/main" id="{018E900B-A219-1EA5-9044-F4A318FACE04}"/>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pic>
        <p:nvPicPr>
          <p:cNvPr id="12" name="Bild 8">
            <a:extLst>
              <a:ext uri="{FF2B5EF4-FFF2-40B4-BE49-F238E27FC236}">
                <a16:creationId xmlns:a16="http://schemas.microsoft.com/office/drawing/2014/main" id="{6E2367A9-A6A4-5572-FB07-D5B1656D1C9E}"/>
              </a:ext>
            </a:extLst>
          </p:cNvPr>
          <p:cNvPicPr>
            <a:picLocks noChangeAspect="1"/>
          </p:cNvPicPr>
          <p:nvPr userDrawn="1"/>
        </p:nvPicPr>
        <p:blipFill>
          <a:blip r:embed="rId2"/>
          <a:stretch>
            <a:fillRect/>
          </a:stretch>
        </p:blipFill>
        <p:spPr>
          <a:xfrm>
            <a:off x="525903" y="533265"/>
            <a:ext cx="241300" cy="241226"/>
          </a:xfrm>
          <a:prstGeom prst="rect">
            <a:avLst/>
          </a:prstGeom>
        </p:spPr>
      </p:pic>
      <p:sp>
        <p:nvSpPr>
          <p:cNvPr id="13" name="Rechteck 12">
            <a:extLst>
              <a:ext uri="{FF2B5EF4-FFF2-40B4-BE49-F238E27FC236}">
                <a16:creationId xmlns:a16="http://schemas.microsoft.com/office/drawing/2014/main" id="{E7D663D3-B5DC-3928-56E9-B80E41B22D3A}"/>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5" name="Bild 64">
            <a:extLst>
              <a:ext uri="{FF2B5EF4-FFF2-40B4-BE49-F238E27FC236}">
                <a16:creationId xmlns:a16="http://schemas.microsoft.com/office/drawing/2014/main" id="{0E64C5E8-33A1-5178-85AA-7581EE762781}"/>
              </a:ext>
            </a:extLst>
          </p:cNvPr>
          <p:cNvPicPr>
            <a:picLocks noChangeAspect="1"/>
          </p:cNvPicPr>
          <p:nvPr userDrawn="1"/>
        </p:nvPicPr>
        <p:blipFill>
          <a:blip r:embed="rId3"/>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1441668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E78B327-90DF-4A17-889F-5ED35ABCEF3A}" type="datetime1">
              <a:rPr lang="de-CH" smtClean="0"/>
              <a:t>17.09.26</a:t>
            </a:fld>
            <a:endParaRPr lang="de-DE"/>
          </a:p>
        </p:txBody>
      </p:sp>
      <p:sp>
        <p:nvSpPr>
          <p:cNvPr id="5" name="Footer Placeholder 4"/>
          <p:cNvSpPr>
            <a:spLocks noGrp="1"/>
          </p:cNvSpPr>
          <p:nvPr>
            <p:ph type="ftr" sz="quarter" idx="11"/>
          </p:nvPr>
        </p:nvSpPr>
        <p:spPr/>
        <p:txBody>
          <a:bodyPr/>
          <a:lstStyle/>
          <a:p>
            <a:r>
              <a:rPr lang="de-DE"/>
              <a:t>© Geneva, August 2026, Leonarduzzi &amp; Ehlert</a:t>
            </a:r>
          </a:p>
        </p:txBody>
      </p:sp>
      <p:sp>
        <p:nvSpPr>
          <p:cNvPr id="6" name="Slide Number Placeholder 5"/>
          <p:cNvSpPr>
            <a:spLocks noGrp="1"/>
          </p:cNvSpPr>
          <p:nvPr>
            <p:ph type="sldNum" sz="quarter" idx="12"/>
          </p:nvPr>
        </p:nvSpPr>
        <p:spPr/>
        <p:txBody>
          <a:bodyPr/>
          <a:lstStyle/>
          <a:p>
            <a:fld id="{C6C8278F-EB32-9049-808B-99841320EF9D}" type="slidenum">
              <a:rPr lang="de-DE" smtClean="0"/>
              <a:t>‹#›</a:t>
            </a:fld>
            <a:endParaRPr lang="de-DE"/>
          </a:p>
        </p:txBody>
      </p:sp>
      <p:sp>
        <p:nvSpPr>
          <p:cNvPr id="9" name="Title 1">
            <a:extLst>
              <a:ext uri="{FF2B5EF4-FFF2-40B4-BE49-F238E27FC236}">
                <a16:creationId xmlns:a16="http://schemas.microsoft.com/office/drawing/2014/main" id="{102FA127-1D82-CBBD-20B2-9D5EA651DFAF}"/>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sp>
        <p:nvSpPr>
          <p:cNvPr id="10" name="Content Placeholder 2">
            <a:extLst>
              <a:ext uri="{FF2B5EF4-FFF2-40B4-BE49-F238E27FC236}">
                <a16:creationId xmlns:a16="http://schemas.microsoft.com/office/drawing/2014/main" id="{7B3CD3C2-36D9-D8FB-43EE-F245E68E48AF}"/>
              </a:ext>
            </a:extLst>
          </p:cNvPr>
          <p:cNvSpPr>
            <a:spLocks noGrp="1"/>
          </p:cNvSpPr>
          <p:nvPr>
            <p:ph sz="half" idx="1"/>
          </p:nvPr>
        </p:nvSpPr>
        <p:spPr>
          <a:xfrm>
            <a:off x="1081088" y="1393401"/>
            <a:ext cx="7434263" cy="309052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pic>
        <p:nvPicPr>
          <p:cNvPr id="12" name="Bild 8">
            <a:extLst>
              <a:ext uri="{FF2B5EF4-FFF2-40B4-BE49-F238E27FC236}">
                <a16:creationId xmlns:a16="http://schemas.microsoft.com/office/drawing/2014/main" id="{5690821A-C38D-5F99-D6F7-FFD526A347B9}"/>
              </a:ext>
            </a:extLst>
          </p:cNvPr>
          <p:cNvPicPr>
            <a:picLocks noChangeAspect="1"/>
          </p:cNvPicPr>
          <p:nvPr userDrawn="1"/>
        </p:nvPicPr>
        <p:blipFill>
          <a:blip r:embed="rId2"/>
          <a:stretch>
            <a:fillRect/>
          </a:stretch>
        </p:blipFill>
        <p:spPr>
          <a:xfrm>
            <a:off x="525903" y="533265"/>
            <a:ext cx="241300" cy="241226"/>
          </a:xfrm>
          <a:prstGeom prst="rect">
            <a:avLst/>
          </a:prstGeom>
        </p:spPr>
      </p:pic>
      <p:pic>
        <p:nvPicPr>
          <p:cNvPr id="11" name="Bild 16">
            <a:extLst>
              <a:ext uri="{FF2B5EF4-FFF2-40B4-BE49-F238E27FC236}">
                <a16:creationId xmlns:a16="http://schemas.microsoft.com/office/drawing/2014/main" id="{84D83A65-9C4E-E4F9-1E70-A8FB2D7E93AB}"/>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40" y="4082664"/>
            <a:ext cx="9045884" cy="1024090"/>
          </a:xfrm>
          <a:prstGeom prst="rect">
            <a:avLst/>
          </a:prstGeom>
        </p:spPr>
      </p:pic>
      <p:sp>
        <p:nvSpPr>
          <p:cNvPr id="13" name="Rechteck 12">
            <a:extLst>
              <a:ext uri="{FF2B5EF4-FFF2-40B4-BE49-F238E27FC236}">
                <a16:creationId xmlns:a16="http://schemas.microsoft.com/office/drawing/2014/main" id="{501CB89C-05DD-5CBA-6DFD-012726314656}"/>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5" name="Bild 64">
            <a:extLst>
              <a:ext uri="{FF2B5EF4-FFF2-40B4-BE49-F238E27FC236}">
                <a16:creationId xmlns:a16="http://schemas.microsoft.com/office/drawing/2014/main" id="{C5128909-0B7E-5A6B-B8FA-0ED98DD6BF11}"/>
              </a:ext>
            </a:extLst>
          </p:cNvPr>
          <p:cNvPicPr>
            <a:picLocks noChangeAspect="1"/>
          </p:cNvPicPr>
          <p:nvPr userDrawn="1"/>
        </p:nvPicPr>
        <p:blipFill>
          <a:blip r:embed="rId4"/>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4246305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D2C653D-64D9-4CC8-A83F-B7E3FB8D495C}" type="datetime1">
              <a:rPr lang="de-CH" smtClean="0"/>
              <a:t>17.09.26</a:t>
            </a:fld>
            <a:endParaRPr lang="de-DE"/>
          </a:p>
        </p:txBody>
      </p:sp>
      <p:sp>
        <p:nvSpPr>
          <p:cNvPr id="5" name="Footer Placeholder 4"/>
          <p:cNvSpPr>
            <a:spLocks noGrp="1"/>
          </p:cNvSpPr>
          <p:nvPr>
            <p:ph type="ftr" sz="quarter" idx="11"/>
          </p:nvPr>
        </p:nvSpPr>
        <p:spPr/>
        <p:txBody>
          <a:bodyPr/>
          <a:lstStyle/>
          <a:p>
            <a:r>
              <a:rPr lang="de-DE"/>
              <a:t>© Geneva, August 2026, Leonarduzzi &amp; Ehlert</a:t>
            </a:r>
          </a:p>
        </p:txBody>
      </p:sp>
      <p:sp>
        <p:nvSpPr>
          <p:cNvPr id="6" name="Slide Number Placeholder 5"/>
          <p:cNvSpPr>
            <a:spLocks noGrp="1"/>
          </p:cNvSpPr>
          <p:nvPr>
            <p:ph type="sldNum" sz="quarter" idx="12"/>
          </p:nvPr>
        </p:nvSpPr>
        <p:spPr/>
        <p:txBody>
          <a:bodyPr/>
          <a:lstStyle/>
          <a:p>
            <a:fld id="{C6C8278F-EB32-9049-808B-99841320EF9D}" type="slidenum">
              <a:rPr lang="de-DE" smtClean="0"/>
              <a:t>‹#›</a:t>
            </a:fld>
            <a:endParaRPr lang="de-DE"/>
          </a:p>
        </p:txBody>
      </p:sp>
      <p:sp>
        <p:nvSpPr>
          <p:cNvPr id="9" name="Title 1">
            <a:extLst>
              <a:ext uri="{FF2B5EF4-FFF2-40B4-BE49-F238E27FC236}">
                <a16:creationId xmlns:a16="http://schemas.microsoft.com/office/drawing/2014/main" id="{102FA127-1D82-CBBD-20B2-9D5EA651DFAF}"/>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sp>
        <p:nvSpPr>
          <p:cNvPr id="10" name="Content Placeholder 2">
            <a:extLst>
              <a:ext uri="{FF2B5EF4-FFF2-40B4-BE49-F238E27FC236}">
                <a16:creationId xmlns:a16="http://schemas.microsoft.com/office/drawing/2014/main" id="{7B3CD3C2-36D9-D8FB-43EE-F245E68E48AF}"/>
              </a:ext>
            </a:extLst>
          </p:cNvPr>
          <p:cNvSpPr>
            <a:spLocks noGrp="1"/>
          </p:cNvSpPr>
          <p:nvPr>
            <p:ph sz="half" idx="1"/>
          </p:nvPr>
        </p:nvSpPr>
        <p:spPr>
          <a:xfrm>
            <a:off x="1081088" y="1393401"/>
            <a:ext cx="7434263" cy="309052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pic>
        <p:nvPicPr>
          <p:cNvPr id="12" name="Bild 8">
            <a:extLst>
              <a:ext uri="{FF2B5EF4-FFF2-40B4-BE49-F238E27FC236}">
                <a16:creationId xmlns:a16="http://schemas.microsoft.com/office/drawing/2014/main" id="{5690821A-C38D-5F99-D6F7-FFD526A347B9}"/>
              </a:ext>
            </a:extLst>
          </p:cNvPr>
          <p:cNvPicPr>
            <a:picLocks noChangeAspect="1"/>
          </p:cNvPicPr>
          <p:nvPr userDrawn="1"/>
        </p:nvPicPr>
        <p:blipFill>
          <a:blip r:embed="rId2"/>
          <a:stretch>
            <a:fillRect/>
          </a:stretch>
        </p:blipFill>
        <p:spPr>
          <a:xfrm>
            <a:off x="525903" y="533265"/>
            <a:ext cx="241300" cy="241226"/>
          </a:xfrm>
          <a:prstGeom prst="rect">
            <a:avLst/>
          </a:prstGeom>
        </p:spPr>
      </p:pic>
      <p:sp>
        <p:nvSpPr>
          <p:cNvPr id="13" name="Rechteck 12">
            <a:extLst>
              <a:ext uri="{FF2B5EF4-FFF2-40B4-BE49-F238E27FC236}">
                <a16:creationId xmlns:a16="http://schemas.microsoft.com/office/drawing/2014/main" id="{501CB89C-05DD-5CBA-6DFD-012726314656}"/>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5" name="Bild 64">
            <a:extLst>
              <a:ext uri="{FF2B5EF4-FFF2-40B4-BE49-F238E27FC236}">
                <a16:creationId xmlns:a16="http://schemas.microsoft.com/office/drawing/2014/main" id="{C5128909-0B7E-5A6B-B8FA-0ED98DD6BF11}"/>
              </a:ext>
            </a:extLst>
          </p:cNvPr>
          <p:cNvPicPr>
            <a:picLocks noChangeAspect="1"/>
          </p:cNvPicPr>
          <p:nvPr userDrawn="1"/>
        </p:nvPicPr>
        <p:blipFill>
          <a:blip r:embed="rId3"/>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23124682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ED8250B-B2CA-4E49-8E02-1D6837FC7C96}" type="datetime1">
              <a:rPr lang="de-CH" smtClean="0"/>
              <a:t>17.09.26</a:t>
            </a:fld>
            <a:endParaRPr lang="de-DE"/>
          </a:p>
        </p:txBody>
      </p:sp>
      <p:sp>
        <p:nvSpPr>
          <p:cNvPr id="4" name="Footer Placeholder 3"/>
          <p:cNvSpPr>
            <a:spLocks noGrp="1"/>
          </p:cNvSpPr>
          <p:nvPr>
            <p:ph type="ftr" sz="quarter" idx="11"/>
          </p:nvPr>
        </p:nvSpPr>
        <p:spPr/>
        <p:txBody>
          <a:bodyPr/>
          <a:lstStyle/>
          <a:p>
            <a:r>
              <a:rPr lang="de-DE"/>
              <a:t>© Geneva, August 2026, Leonarduzzi &amp; Ehlert</a:t>
            </a:r>
          </a:p>
        </p:txBody>
      </p:sp>
      <p:sp>
        <p:nvSpPr>
          <p:cNvPr id="5" name="Slide Number Placeholder 4"/>
          <p:cNvSpPr>
            <a:spLocks noGrp="1"/>
          </p:cNvSpPr>
          <p:nvPr>
            <p:ph type="sldNum" sz="quarter" idx="12"/>
          </p:nvPr>
        </p:nvSpPr>
        <p:spPr/>
        <p:txBody>
          <a:bodyPr/>
          <a:lstStyle/>
          <a:p>
            <a:fld id="{C6C8278F-EB32-9049-808B-99841320EF9D}" type="slidenum">
              <a:rPr lang="de-DE" smtClean="0"/>
              <a:t>‹#›</a:t>
            </a:fld>
            <a:endParaRPr lang="de-DE"/>
          </a:p>
        </p:txBody>
      </p:sp>
      <p:sp>
        <p:nvSpPr>
          <p:cNvPr id="8" name="Title 1">
            <a:extLst>
              <a:ext uri="{FF2B5EF4-FFF2-40B4-BE49-F238E27FC236}">
                <a16:creationId xmlns:a16="http://schemas.microsoft.com/office/drawing/2014/main" id="{273893E2-410A-8BCF-53BE-D7677E08E0BD}"/>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sp>
        <p:nvSpPr>
          <p:cNvPr id="11" name="Text Placeholder 2">
            <a:extLst>
              <a:ext uri="{FF2B5EF4-FFF2-40B4-BE49-F238E27FC236}">
                <a16:creationId xmlns:a16="http://schemas.microsoft.com/office/drawing/2014/main" id="{DC72B1FE-6CE5-7483-AF4C-7DD314907890}"/>
              </a:ext>
            </a:extLst>
          </p:cNvPr>
          <p:cNvSpPr>
            <a:spLocks noGrp="1"/>
          </p:cNvSpPr>
          <p:nvPr>
            <p:ph type="body" idx="13"/>
          </p:nvPr>
        </p:nvSpPr>
        <p:spPr>
          <a:xfrm>
            <a:off x="1081088" y="1390235"/>
            <a:ext cx="3564484" cy="2907001"/>
          </a:xfrm>
        </p:spPr>
        <p:txBody>
          <a:bodyPr lIns="0" tIns="0" rIns="0" bIns="0"/>
          <a:lstStyle>
            <a:lvl1pPr marL="0" indent="0">
              <a:buNone/>
              <a:defRPr sz="1799" baseline="0">
                <a:solidFill>
                  <a:schemeClr val="tx1"/>
                </a:solidFill>
              </a:defRPr>
            </a:lvl1pPr>
            <a:lvl2pPr marL="342797" indent="0">
              <a:buNone/>
              <a:defRPr sz="1500">
                <a:solidFill>
                  <a:schemeClr val="tx1">
                    <a:tint val="75000"/>
                  </a:schemeClr>
                </a:solidFill>
              </a:defRPr>
            </a:lvl2pPr>
            <a:lvl3pPr marL="685594" indent="0">
              <a:buNone/>
              <a:defRPr sz="1350">
                <a:solidFill>
                  <a:schemeClr val="tx1">
                    <a:tint val="75000"/>
                  </a:schemeClr>
                </a:solidFill>
              </a:defRPr>
            </a:lvl3pPr>
            <a:lvl4pPr marL="1028391" indent="0">
              <a:buNone/>
              <a:defRPr sz="1200">
                <a:solidFill>
                  <a:schemeClr val="tx1">
                    <a:tint val="75000"/>
                  </a:schemeClr>
                </a:solidFill>
              </a:defRPr>
            </a:lvl4pPr>
            <a:lvl5pPr marL="1371188" indent="0">
              <a:buNone/>
              <a:defRPr sz="1200">
                <a:solidFill>
                  <a:schemeClr val="tx1">
                    <a:tint val="75000"/>
                  </a:schemeClr>
                </a:solidFill>
              </a:defRPr>
            </a:lvl5pPr>
            <a:lvl6pPr marL="1713985" indent="0">
              <a:buNone/>
              <a:defRPr sz="1200">
                <a:solidFill>
                  <a:schemeClr val="tx1">
                    <a:tint val="75000"/>
                  </a:schemeClr>
                </a:solidFill>
              </a:defRPr>
            </a:lvl6pPr>
            <a:lvl7pPr marL="2056783" indent="0">
              <a:buNone/>
              <a:defRPr sz="1200">
                <a:solidFill>
                  <a:schemeClr val="tx1">
                    <a:tint val="75000"/>
                  </a:schemeClr>
                </a:solidFill>
              </a:defRPr>
            </a:lvl7pPr>
            <a:lvl8pPr marL="2399580" indent="0">
              <a:buNone/>
              <a:defRPr sz="1200">
                <a:solidFill>
                  <a:schemeClr val="tx1">
                    <a:tint val="75000"/>
                  </a:schemeClr>
                </a:solidFill>
              </a:defRPr>
            </a:lvl8pPr>
            <a:lvl9pPr marL="2742377" indent="0">
              <a:buNone/>
              <a:defRPr sz="1200">
                <a:solidFill>
                  <a:schemeClr val="tx1">
                    <a:tint val="75000"/>
                  </a:schemeClr>
                </a:solidFill>
              </a:defRPr>
            </a:lvl9pPr>
          </a:lstStyle>
          <a:p>
            <a:pPr lvl="0"/>
            <a:r>
              <a:rPr lang="de-DE"/>
              <a:t>Mastertextformat bearbeiten</a:t>
            </a:r>
          </a:p>
        </p:txBody>
      </p:sp>
      <p:sp>
        <p:nvSpPr>
          <p:cNvPr id="12" name="Text Placeholder 2">
            <a:extLst>
              <a:ext uri="{FF2B5EF4-FFF2-40B4-BE49-F238E27FC236}">
                <a16:creationId xmlns:a16="http://schemas.microsoft.com/office/drawing/2014/main" id="{6D52A117-D324-DD19-A2C3-F5BAC3789638}"/>
              </a:ext>
            </a:extLst>
          </p:cNvPr>
          <p:cNvSpPr>
            <a:spLocks noGrp="1"/>
          </p:cNvSpPr>
          <p:nvPr>
            <p:ph type="body" idx="14"/>
          </p:nvPr>
        </p:nvSpPr>
        <p:spPr>
          <a:xfrm>
            <a:off x="4875322" y="1390235"/>
            <a:ext cx="3564484" cy="2907001"/>
          </a:xfrm>
        </p:spPr>
        <p:txBody>
          <a:bodyPr lIns="0" tIns="0" rIns="0" bIns="0"/>
          <a:lstStyle>
            <a:lvl1pPr marL="0" indent="0">
              <a:buNone/>
              <a:defRPr sz="1799" baseline="0">
                <a:solidFill>
                  <a:schemeClr val="tx1"/>
                </a:solidFill>
              </a:defRPr>
            </a:lvl1pPr>
            <a:lvl2pPr marL="342797" indent="0">
              <a:buNone/>
              <a:defRPr sz="1500">
                <a:solidFill>
                  <a:schemeClr val="tx1">
                    <a:tint val="75000"/>
                  </a:schemeClr>
                </a:solidFill>
              </a:defRPr>
            </a:lvl2pPr>
            <a:lvl3pPr marL="685594" indent="0">
              <a:buNone/>
              <a:defRPr sz="1350">
                <a:solidFill>
                  <a:schemeClr val="tx1">
                    <a:tint val="75000"/>
                  </a:schemeClr>
                </a:solidFill>
              </a:defRPr>
            </a:lvl3pPr>
            <a:lvl4pPr marL="1028391" indent="0">
              <a:buNone/>
              <a:defRPr sz="1200">
                <a:solidFill>
                  <a:schemeClr val="tx1">
                    <a:tint val="75000"/>
                  </a:schemeClr>
                </a:solidFill>
              </a:defRPr>
            </a:lvl4pPr>
            <a:lvl5pPr marL="1371188" indent="0">
              <a:buNone/>
              <a:defRPr sz="1200">
                <a:solidFill>
                  <a:schemeClr val="tx1">
                    <a:tint val="75000"/>
                  </a:schemeClr>
                </a:solidFill>
              </a:defRPr>
            </a:lvl5pPr>
            <a:lvl6pPr marL="1713985" indent="0">
              <a:buNone/>
              <a:defRPr sz="1200">
                <a:solidFill>
                  <a:schemeClr val="tx1">
                    <a:tint val="75000"/>
                  </a:schemeClr>
                </a:solidFill>
              </a:defRPr>
            </a:lvl6pPr>
            <a:lvl7pPr marL="2056783" indent="0">
              <a:buNone/>
              <a:defRPr sz="1200">
                <a:solidFill>
                  <a:schemeClr val="tx1">
                    <a:tint val="75000"/>
                  </a:schemeClr>
                </a:solidFill>
              </a:defRPr>
            </a:lvl7pPr>
            <a:lvl8pPr marL="2399580" indent="0">
              <a:buNone/>
              <a:defRPr sz="1200">
                <a:solidFill>
                  <a:schemeClr val="tx1">
                    <a:tint val="75000"/>
                  </a:schemeClr>
                </a:solidFill>
              </a:defRPr>
            </a:lvl8pPr>
            <a:lvl9pPr marL="2742377" indent="0">
              <a:buNone/>
              <a:defRPr sz="1200">
                <a:solidFill>
                  <a:schemeClr val="tx1">
                    <a:tint val="75000"/>
                  </a:schemeClr>
                </a:solidFill>
              </a:defRPr>
            </a:lvl9pPr>
          </a:lstStyle>
          <a:p>
            <a:pPr lvl="0"/>
            <a:r>
              <a:rPr lang="de-DE"/>
              <a:t>Mastertextformat bearbeiten</a:t>
            </a:r>
          </a:p>
        </p:txBody>
      </p:sp>
      <p:pic>
        <p:nvPicPr>
          <p:cNvPr id="13" name="Bild 8">
            <a:extLst>
              <a:ext uri="{FF2B5EF4-FFF2-40B4-BE49-F238E27FC236}">
                <a16:creationId xmlns:a16="http://schemas.microsoft.com/office/drawing/2014/main" id="{9A7F6B3D-6141-33A2-2827-BEECBC5CA5CE}"/>
              </a:ext>
            </a:extLst>
          </p:cNvPr>
          <p:cNvPicPr>
            <a:picLocks noChangeAspect="1"/>
          </p:cNvPicPr>
          <p:nvPr userDrawn="1"/>
        </p:nvPicPr>
        <p:blipFill>
          <a:blip r:embed="rId2"/>
          <a:stretch>
            <a:fillRect/>
          </a:stretch>
        </p:blipFill>
        <p:spPr>
          <a:xfrm>
            <a:off x="525903" y="533265"/>
            <a:ext cx="241300" cy="241226"/>
          </a:xfrm>
          <a:prstGeom prst="rect">
            <a:avLst/>
          </a:prstGeom>
        </p:spPr>
      </p:pic>
      <p:pic>
        <p:nvPicPr>
          <p:cNvPr id="10" name="Bild 16">
            <a:extLst>
              <a:ext uri="{FF2B5EF4-FFF2-40B4-BE49-F238E27FC236}">
                <a16:creationId xmlns:a16="http://schemas.microsoft.com/office/drawing/2014/main" id="{6D18F591-71DD-3450-D067-A444554FC90D}"/>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40" y="4082664"/>
            <a:ext cx="9045884" cy="1024090"/>
          </a:xfrm>
          <a:prstGeom prst="rect">
            <a:avLst/>
          </a:prstGeom>
        </p:spPr>
      </p:pic>
      <p:sp>
        <p:nvSpPr>
          <p:cNvPr id="14" name="Rechteck 13">
            <a:extLst>
              <a:ext uri="{FF2B5EF4-FFF2-40B4-BE49-F238E27FC236}">
                <a16:creationId xmlns:a16="http://schemas.microsoft.com/office/drawing/2014/main" id="{B33D204C-E638-EFEE-0B70-629D7EF2CB52}"/>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6" name="Bild 64">
            <a:extLst>
              <a:ext uri="{FF2B5EF4-FFF2-40B4-BE49-F238E27FC236}">
                <a16:creationId xmlns:a16="http://schemas.microsoft.com/office/drawing/2014/main" id="{FFC7A2A3-787C-0055-C376-00A23154EBF6}"/>
              </a:ext>
            </a:extLst>
          </p:cNvPr>
          <p:cNvPicPr>
            <a:picLocks noChangeAspect="1"/>
          </p:cNvPicPr>
          <p:nvPr userDrawn="1"/>
        </p:nvPicPr>
        <p:blipFill>
          <a:blip r:embed="rId4"/>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2193779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CE6419A-7DCD-47A2-A209-5507DF15E567}" type="datetime1">
              <a:rPr lang="de-CH" smtClean="0"/>
              <a:t>17.09.26</a:t>
            </a:fld>
            <a:endParaRPr lang="de-DE"/>
          </a:p>
        </p:txBody>
      </p:sp>
      <p:sp>
        <p:nvSpPr>
          <p:cNvPr id="4" name="Footer Placeholder 3"/>
          <p:cNvSpPr>
            <a:spLocks noGrp="1"/>
          </p:cNvSpPr>
          <p:nvPr>
            <p:ph type="ftr" sz="quarter" idx="11"/>
          </p:nvPr>
        </p:nvSpPr>
        <p:spPr/>
        <p:txBody>
          <a:bodyPr/>
          <a:lstStyle/>
          <a:p>
            <a:r>
              <a:rPr lang="de-DE"/>
              <a:t>© Geneva, August 2026, Leonarduzzi &amp; Ehlert</a:t>
            </a:r>
          </a:p>
        </p:txBody>
      </p:sp>
      <p:sp>
        <p:nvSpPr>
          <p:cNvPr id="5" name="Slide Number Placeholder 4"/>
          <p:cNvSpPr>
            <a:spLocks noGrp="1"/>
          </p:cNvSpPr>
          <p:nvPr>
            <p:ph type="sldNum" sz="quarter" idx="12"/>
          </p:nvPr>
        </p:nvSpPr>
        <p:spPr/>
        <p:txBody>
          <a:bodyPr/>
          <a:lstStyle/>
          <a:p>
            <a:fld id="{C6C8278F-EB32-9049-808B-99841320EF9D}" type="slidenum">
              <a:rPr lang="de-DE" smtClean="0"/>
              <a:t>‹#›</a:t>
            </a:fld>
            <a:endParaRPr lang="de-DE"/>
          </a:p>
        </p:txBody>
      </p:sp>
      <p:sp>
        <p:nvSpPr>
          <p:cNvPr id="8" name="Title 1">
            <a:extLst>
              <a:ext uri="{FF2B5EF4-FFF2-40B4-BE49-F238E27FC236}">
                <a16:creationId xmlns:a16="http://schemas.microsoft.com/office/drawing/2014/main" id="{273893E2-410A-8BCF-53BE-D7677E08E0BD}"/>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sp>
        <p:nvSpPr>
          <p:cNvPr id="11" name="Text Placeholder 2">
            <a:extLst>
              <a:ext uri="{FF2B5EF4-FFF2-40B4-BE49-F238E27FC236}">
                <a16:creationId xmlns:a16="http://schemas.microsoft.com/office/drawing/2014/main" id="{DC72B1FE-6CE5-7483-AF4C-7DD314907890}"/>
              </a:ext>
            </a:extLst>
          </p:cNvPr>
          <p:cNvSpPr>
            <a:spLocks noGrp="1"/>
          </p:cNvSpPr>
          <p:nvPr>
            <p:ph type="body" idx="13"/>
          </p:nvPr>
        </p:nvSpPr>
        <p:spPr>
          <a:xfrm>
            <a:off x="1081088" y="1390235"/>
            <a:ext cx="3564484" cy="2907001"/>
          </a:xfrm>
        </p:spPr>
        <p:txBody>
          <a:bodyPr lIns="0" tIns="0" rIns="0" bIns="0"/>
          <a:lstStyle>
            <a:lvl1pPr marL="0" indent="0">
              <a:buNone/>
              <a:defRPr sz="1799" baseline="0">
                <a:solidFill>
                  <a:schemeClr val="tx1"/>
                </a:solidFill>
              </a:defRPr>
            </a:lvl1pPr>
            <a:lvl2pPr marL="342797" indent="0">
              <a:buNone/>
              <a:defRPr sz="1500">
                <a:solidFill>
                  <a:schemeClr val="tx1">
                    <a:tint val="75000"/>
                  </a:schemeClr>
                </a:solidFill>
              </a:defRPr>
            </a:lvl2pPr>
            <a:lvl3pPr marL="685594" indent="0">
              <a:buNone/>
              <a:defRPr sz="1350">
                <a:solidFill>
                  <a:schemeClr val="tx1">
                    <a:tint val="75000"/>
                  </a:schemeClr>
                </a:solidFill>
              </a:defRPr>
            </a:lvl3pPr>
            <a:lvl4pPr marL="1028391" indent="0">
              <a:buNone/>
              <a:defRPr sz="1200">
                <a:solidFill>
                  <a:schemeClr val="tx1">
                    <a:tint val="75000"/>
                  </a:schemeClr>
                </a:solidFill>
              </a:defRPr>
            </a:lvl4pPr>
            <a:lvl5pPr marL="1371188" indent="0">
              <a:buNone/>
              <a:defRPr sz="1200">
                <a:solidFill>
                  <a:schemeClr val="tx1">
                    <a:tint val="75000"/>
                  </a:schemeClr>
                </a:solidFill>
              </a:defRPr>
            </a:lvl5pPr>
            <a:lvl6pPr marL="1713985" indent="0">
              <a:buNone/>
              <a:defRPr sz="1200">
                <a:solidFill>
                  <a:schemeClr val="tx1">
                    <a:tint val="75000"/>
                  </a:schemeClr>
                </a:solidFill>
              </a:defRPr>
            </a:lvl6pPr>
            <a:lvl7pPr marL="2056783" indent="0">
              <a:buNone/>
              <a:defRPr sz="1200">
                <a:solidFill>
                  <a:schemeClr val="tx1">
                    <a:tint val="75000"/>
                  </a:schemeClr>
                </a:solidFill>
              </a:defRPr>
            </a:lvl7pPr>
            <a:lvl8pPr marL="2399580" indent="0">
              <a:buNone/>
              <a:defRPr sz="1200">
                <a:solidFill>
                  <a:schemeClr val="tx1">
                    <a:tint val="75000"/>
                  </a:schemeClr>
                </a:solidFill>
              </a:defRPr>
            </a:lvl8pPr>
            <a:lvl9pPr marL="2742377" indent="0">
              <a:buNone/>
              <a:defRPr sz="1200">
                <a:solidFill>
                  <a:schemeClr val="tx1">
                    <a:tint val="75000"/>
                  </a:schemeClr>
                </a:solidFill>
              </a:defRPr>
            </a:lvl9pPr>
          </a:lstStyle>
          <a:p>
            <a:pPr lvl="0"/>
            <a:r>
              <a:rPr lang="de-DE"/>
              <a:t>Mastertextformat bearbeiten</a:t>
            </a:r>
          </a:p>
        </p:txBody>
      </p:sp>
      <p:sp>
        <p:nvSpPr>
          <p:cNvPr id="12" name="Text Placeholder 2">
            <a:extLst>
              <a:ext uri="{FF2B5EF4-FFF2-40B4-BE49-F238E27FC236}">
                <a16:creationId xmlns:a16="http://schemas.microsoft.com/office/drawing/2014/main" id="{6D52A117-D324-DD19-A2C3-F5BAC3789638}"/>
              </a:ext>
            </a:extLst>
          </p:cNvPr>
          <p:cNvSpPr>
            <a:spLocks noGrp="1"/>
          </p:cNvSpPr>
          <p:nvPr>
            <p:ph type="body" idx="14"/>
          </p:nvPr>
        </p:nvSpPr>
        <p:spPr>
          <a:xfrm>
            <a:off x="4875322" y="1390235"/>
            <a:ext cx="3564484" cy="2907001"/>
          </a:xfrm>
        </p:spPr>
        <p:txBody>
          <a:bodyPr lIns="0" tIns="0" rIns="0" bIns="0"/>
          <a:lstStyle>
            <a:lvl1pPr marL="0" indent="0">
              <a:buNone/>
              <a:defRPr sz="1799" baseline="0">
                <a:solidFill>
                  <a:schemeClr val="tx1"/>
                </a:solidFill>
              </a:defRPr>
            </a:lvl1pPr>
            <a:lvl2pPr marL="342797" indent="0">
              <a:buNone/>
              <a:defRPr sz="1500">
                <a:solidFill>
                  <a:schemeClr val="tx1">
                    <a:tint val="75000"/>
                  </a:schemeClr>
                </a:solidFill>
              </a:defRPr>
            </a:lvl2pPr>
            <a:lvl3pPr marL="685594" indent="0">
              <a:buNone/>
              <a:defRPr sz="1350">
                <a:solidFill>
                  <a:schemeClr val="tx1">
                    <a:tint val="75000"/>
                  </a:schemeClr>
                </a:solidFill>
              </a:defRPr>
            </a:lvl3pPr>
            <a:lvl4pPr marL="1028391" indent="0">
              <a:buNone/>
              <a:defRPr sz="1200">
                <a:solidFill>
                  <a:schemeClr val="tx1">
                    <a:tint val="75000"/>
                  </a:schemeClr>
                </a:solidFill>
              </a:defRPr>
            </a:lvl4pPr>
            <a:lvl5pPr marL="1371188" indent="0">
              <a:buNone/>
              <a:defRPr sz="1200">
                <a:solidFill>
                  <a:schemeClr val="tx1">
                    <a:tint val="75000"/>
                  </a:schemeClr>
                </a:solidFill>
              </a:defRPr>
            </a:lvl5pPr>
            <a:lvl6pPr marL="1713985" indent="0">
              <a:buNone/>
              <a:defRPr sz="1200">
                <a:solidFill>
                  <a:schemeClr val="tx1">
                    <a:tint val="75000"/>
                  </a:schemeClr>
                </a:solidFill>
              </a:defRPr>
            </a:lvl6pPr>
            <a:lvl7pPr marL="2056783" indent="0">
              <a:buNone/>
              <a:defRPr sz="1200">
                <a:solidFill>
                  <a:schemeClr val="tx1">
                    <a:tint val="75000"/>
                  </a:schemeClr>
                </a:solidFill>
              </a:defRPr>
            </a:lvl7pPr>
            <a:lvl8pPr marL="2399580" indent="0">
              <a:buNone/>
              <a:defRPr sz="1200">
                <a:solidFill>
                  <a:schemeClr val="tx1">
                    <a:tint val="75000"/>
                  </a:schemeClr>
                </a:solidFill>
              </a:defRPr>
            </a:lvl8pPr>
            <a:lvl9pPr marL="2742377" indent="0">
              <a:buNone/>
              <a:defRPr sz="1200">
                <a:solidFill>
                  <a:schemeClr val="tx1">
                    <a:tint val="75000"/>
                  </a:schemeClr>
                </a:solidFill>
              </a:defRPr>
            </a:lvl9pPr>
          </a:lstStyle>
          <a:p>
            <a:pPr lvl="0"/>
            <a:r>
              <a:rPr lang="de-DE"/>
              <a:t>Mastertextformat bearbeiten</a:t>
            </a:r>
          </a:p>
        </p:txBody>
      </p:sp>
      <p:pic>
        <p:nvPicPr>
          <p:cNvPr id="13" name="Bild 8">
            <a:extLst>
              <a:ext uri="{FF2B5EF4-FFF2-40B4-BE49-F238E27FC236}">
                <a16:creationId xmlns:a16="http://schemas.microsoft.com/office/drawing/2014/main" id="{9A7F6B3D-6141-33A2-2827-BEECBC5CA5CE}"/>
              </a:ext>
            </a:extLst>
          </p:cNvPr>
          <p:cNvPicPr>
            <a:picLocks noChangeAspect="1"/>
          </p:cNvPicPr>
          <p:nvPr userDrawn="1"/>
        </p:nvPicPr>
        <p:blipFill>
          <a:blip r:embed="rId2"/>
          <a:stretch>
            <a:fillRect/>
          </a:stretch>
        </p:blipFill>
        <p:spPr>
          <a:xfrm>
            <a:off x="525903" y="533265"/>
            <a:ext cx="241300" cy="241226"/>
          </a:xfrm>
          <a:prstGeom prst="rect">
            <a:avLst/>
          </a:prstGeom>
        </p:spPr>
      </p:pic>
      <p:sp>
        <p:nvSpPr>
          <p:cNvPr id="14" name="Rechteck 13">
            <a:extLst>
              <a:ext uri="{FF2B5EF4-FFF2-40B4-BE49-F238E27FC236}">
                <a16:creationId xmlns:a16="http://schemas.microsoft.com/office/drawing/2014/main" id="{B33D204C-E638-EFEE-0B70-629D7EF2CB52}"/>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6" name="Bild 64">
            <a:extLst>
              <a:ext uri="{FF2B5EF4-FFF2-40B4-BE49-F238E27FC236}">
                <a16:creationId xmlns:a16="http://schemas.microsoft.com/office/drawing/2014/main" id="{FFC7A2A3-787C-0055-C376-00A23154EBF6}"/>
              </a:ext>
            </a:extLst>
          </p:cNvPr>
          <p:cNvPicPr>
            <a:picLocks noChangeAspect="1"/>
          </p:cNvPicPr>
          <p:nvPr userDrawn="1"/>
        </p:nvPicPr>
        <p:blipFill>
          <a:blip r:embed="rId3"/>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16067879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EE7F34B-F790-4B6A-AAF3-8D594FBE2B6E}" type="datetime1">
              <a:rPr lang="de-CH" smtClean="0"/>
              <a:t>17.09.26</a:t>
            </a:fld>
            <a:endParaRPr lang="de-DE"/>
          </a:p>
        </p:txBody>
      </p:sp>
      <p:sp>
        <p:nvSpPr>
          <p:cNvPr id="6" name="Footer Placeholder 5"/>
          <p:cNvSpPr>
            <a:spLocks noGrp="1"/>
          </p:cNvSpPr>
          <p:nvPr>
            <p:ph type="ftr" sz="quarter" idx="11"/>
          </p:nvPr>
        </p:nvSpPr>
        <p:spPr/>
        <p:txBody>
          <a:bodyPr/>
          <a:lstStyle/>
          <a:p>
            <a:r>
              <a:rPr lang="de-DE"/>
              <a:t>© Geneva, August 2026, Leonarduzzi &amp; Ehlert</a:t>
            </a:r>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1" name="Inhaltsplatzhalter 10">
            <a:extLst>
              <a:ext uri="{FF2B5EF4-FFF2-40B4-BE49-F238E27FC236}">
                <a16:creationId xmlns:a16="http://schemas.microsoft.com/office/drawing/2014/main" id="{DE35F2C8-97AF-CFCC-1160-5294514B7839}"/>
              </a:ext>
            </a:extLst>
          </p:cNvPr>
          <p:cNvSpPr>
            <a:spLocks noGrp="1"/>
          </p:cNvSpPr>
          <p:nvPr>
            <p:ph sz="quarter" idx="13"/>
          </p:nvPr>
        </p:nvSpPr>
        <p:spPr>
          <a:xfrm>
            <a:off x="1081089" y="1388638"/>
            <a:ext cx="6796086" cy="279472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Title 1">
            <a:extLst>
              <a:ext uri="{FF2B5EF4-FFF2-40B4-BE49-F238E27FC236}">
                <a16:creationId xmlns:a16="http://schemas.microsoft.com/office/drawing/2014/main" id="{EE8447DC-457D-F21B-32F2-EEE7A6D70A84}"/>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pic>
        <p:nvPicPr>
          <p:cNvPr id="12" name="Bild 8">
            <a:extLst>
              <a:ext uri="{FF2B5EF4-FFF2-40B4-BE49-F238E27FC236}">
                <a16:creationId xmlns:a16="http://schemas.microsoft.com/office/drawing/2014/main" id="{3A24BDAB-BABC-0DAA-32BF-B48F588F7075}"/>
              </a:ext>
            </a:extLst>
          </p:cNvPr>
          <p:cNvPicPr>
            <a:picLocks noChangeAspect="1"/>
          </p:cNvPicPr>
          <p:nvPr userDrawn="1"/>
        </p:nvPicPr>
        <p:blipFill>
          <a:blip r:embed="rId2"/>
          <a:stretch>
            <a:fillRect/>
          </a:stretch>
        </p:blipFill>
        <p:spPr>
          <a:xfrm>
            <a:off x="525903" y="533265"/>
            <a:ext cx="241300" cy="241226"/>
          </a:xfrm>
          <a:prstGeom prst="rect">
            <a:avLst/>
          </a:prstGeom>
        </p:spPr>
      </p:pic>
      <p:pic>
        <p:nvPicPr>
          <p:cNvPr id="9" name="Bild 16">
            <a:extLst>
              <a:ext uri="{FF2B5EF4-FFF2-40B4-BE49-F238E27FC236}">
                <a16:creationId xmlns:a16="http://schemas.microsoft.com/office/drawing/2014/main" id="{E3683866-3399-1F44-0A23-6C56159ACD6C}"/>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40" y="4082664"/>
            <a:ext cx="9045884" cy="1024090"/>
          </a:xfrm>
          <a:prstGeom prst="rect">
            <a:avLst/>
          </a:prstGeom>
        </p:spPr>
      </p:pic>
      <p:sp>
        <p:nvSpPr>
          <p:cNvPr id="13" name="Rechteck 12">
            <a:extLst>
              <a:ext uri="{FF2B5EF4-FFF2-40B4-BE49-F238E27FC236}">
                <a16:creationId xmlns:a16="http://schemas.microsoft.com/office/drawing/2014/main" id="{1319BC73-AEF0-6FDC-A727-3A3ACE5D242E}"/>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4" name="Bild 64">
            <a:extLst>
              <a:ext uri="{FF2B5EF4-FFF2-40B4-BE49-F238E27FC236}">
                <a16:creationId xmlns:a16="http://schemas.microsoft.com/office/drawing/2014/main" id="{7C660FDF-663C-1D6A-0915-A509E61CCD69}"/>
              </a:ext>
            </a:extLst>
          </p:cNvPr>
          <p:cNvPicPr>
            <a:picLocks noChangeAspect="1"/>
          </p:cNvPicPr>
          <p:nvPr userDrawn="1"/>
        </p:nvPicPr>
        <p:blipFill>
          <a:blip r:embed="rId4"/>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9898016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059235C-A569-47AA-9FCF-7FF50CA9B2D4}" type="datetime1">
              <a:rPr lang="de-CH" smtClean="0"/>
              <a:t>17.09.26</a:t>
            </a:fld>
            <a:endParaRPr lang="de-DE"/>
          </a:p>
        </p:txBody>
      </p:sp>
      <p:sp>
        <p:nvSpPr>
          <p:cNvPr id="6" name="Footer Placeholder 5"/>
          <p:cNvSpPr>
            <a:spLocks noGrp="1"/>
          </p:cNvSpPr>
          <p:nvPr>
            <p:ph type="ftr" sz="quarter" idx="11"/>
          </p:nvPr>
        </p:nvSpPr>
        <p:spPr/>
        <p:txBody>
          <a:bodyPr/>
          <a:lstStyle/>
          <a:p>
            <a:r>
              <a:rPr lang="de-DE"/>
              <a:t>© Geneva, August 2026, Leonarduzzi &amp; Ehlert</a:t>
            </a:r>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1" name="Inhaltsplatzhalter 10">
            <a:extLst>
              <a:ext uri="{FF2B5EF4-FFF2-40B4-BE49-F238E27FC236}">
                <a16:creationId xmlns:a16="http://schemas.microsoft.com/office/drawing/2014/main" id="{DE35F2C8-97AF-CFCC-1160-5294514B7839}"/>
              </a:ext>
            </a:extLst>
          </p:cNvPr>
          <p:cNvSpPr>
            <a:spLocks noGrp="1"/>
          </p:cNvSpPr>
          <p:nvPr>
            <p:ph sz="quarter" idx="13"/>
          </p:nvPr>
        </p:nvSpPr>
        <p:spPr>
          <a:xfrm>
            <a:off x="1081089" y="1388638"/>
            <a:ext cx="6796086" cy="279472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Title 1">
            <a:extLst>
              <a:ext uri="{FF2B5EF4-FFF2-40B4-BE49-F238E27FC236}">
                <a16:creationId xmlns:a16="http://schemas.microsoft.com/office/drawing/2014/main" id="{EE8447DC-457D-F21B-32F2-EEE7A6D70A84}"/>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pic>
        <p:nvPicPr>
          <p:cNvPr id="12" name="Bild 8">
            <a:extLst>
              <a:ext uri="{FF2B5EF4-FFF2-40B4-BE49-F238E27FC236}">
                <a16:creationId xmlns:a16="http://schemas.microsoft.com/office/drawing/2014/main" id="{3A24BDAB-BABC-0DAA-32BF-B48F588F7075}"/>
              </a:ext>
            </a:extLst>
          </p:cNvPr>
          <p:cNvPicPr>
            <a:picLocks noChangeAspect="1"/>
          </p:cNvPicPr>
          <p:nvPr userDrawn="1"/>
        </p:nvPicPr>
        <p:blipFill>
          <a:blip r:embed="rId2"/>
          <a:stretch>
            <a:fillRect/>
          </a:stretch>
        </p:blipFill>
        <p:spPr>
          <a:xfrm>
            <a:off x="525903" y="533265"/>
            <a:ext cx="241300" cy="241226"/>
          </a:xfrm>
          <a:prstGeom prst="rect">
            <a:avLst/>
          </a:prstGeom>
        </p:spPr>
      </p:pic>
      <p:sp>
        <p:nvSpPr>
          <p:cNvPr id="13" name="Rechteck 12">
            <a:extLst>
              <a:ext uri="{FF2B5EF4-FFF2-40B4-BE49-F238E27FC236}">
                <a16:creationId xmlns:a16="http://schemas.microsoft.com/office/drawing/2014/main" id="{1319BC73-AEF0-6FDC-A727-3A3ACE5D242E}"/>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4" name="Bild 64">
            <a:extLst>
              <a:ext uri="{FF2B5EF4-FFF2-40B4-BE49-F238E27FC236}">
                <a16:creationId xmlns:a16="http://schemas.microsoft.com/office/drawing/2014/main" id="{7C660FDF-663C-1D6A-0915-A509E61CCD69}"/>
              </a:ext>
            </a:extLst>
          </p:cNvPr>
          <p:cNvPicPr>
            <a:picLocks noChangeAspect="1"/>
          </p:cNvPicPr>
          <p:nvPr userDrawn="1"/>
        </p:nvPicPr>
        <p:blipFill>
          <a:blip r:embed="rId3"/>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3559510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344591" y="1388634"/>
            <a:ext cx="4170760" cy="2858691"/>
          </a:xfrm>
        </p:spPr>
        <p:txBody>
          <a:bodyPr anchor="t"/>
          <a:lstStyle>
            <a:lvl1pPr marL="0" indent="0">
              <a:buNone/>
              <a:defRPr sz="2399"/>
            </a:lvl1pPr>
            <a:lvl2pPr marL="342797" indent="0">
              <a:buNone/>
              <a:defRPr sz="2099"/>
            </a:lvl2pPr>
            <a:lvl3pPr marL="685594" indent="0">
              <a:buNone/>
              <a:defRPr sz="1799"/>
            </a:lvl3pPr>
            <a:lvl4pPr marL="1028391" indent="0">
              <a:buNone/>
              <a:defRPr sz="1500"/>
            </a:lvl4pPr>
            <a:lvl5pPr marL="1371188" indent="0">
              <a:buNone/>
              <a:defRPr sz="1500"/>
            </a:lvl5pPr>
            <a:lvl6pPr marL="1713985" indent="0">
              <a:buNone/>
              <a:defRPr sz="1500"/>
            </a:lvl6pPr>
            <a:lvl7pPr marL="2056783" indent="0">
              <a:buNone/>
              <a:defRPr sz="1500"/>
            </a:lvl7pPr>
            <a:lvl8pPr marL="2399580" indent="0">
              <a:buNone/>
              <a:defRPr sz="1500"/>
            </a:lvl8pPr>
            <a:lvl9pPr marL="2742377" indent="0">
              <a:buNone/>
              <a:defRPr sz="1500"/>
            </a:lvl9pPr>
          </a:lstStyle>
          <a:p>
            <a:r>
              <a:rPr lang="de-DE"/>
              <a:t>Bild durch Klicken auf Symbol hinzufügen</a:t>
            </a:r>
            <a:endParaRPr lang="en-US"/>
          </a:p>
        </p:txBody>
      </p:sp>
      <p:sp>
        <p:nvSpPr>
          <p:cNvPr id="4" name="Text Placeholder 3"/>
          <p:cNvSpPr>
            <a:spLocks noGrp="1"/>
          </p:cNvSpPr>
          <p:nvPr>
            <p:ph type="body" sz="half" idx="2"/>
          </p:nvPr>
        </p:nvSpPr>
        <p:spPr>
          <a:xfrm>
            <a:off x="1087041" y="1394588"/>
            <a:ext cx="2949178" cy="2858691"/>
          </a:xfrm>
        </p:spPr>
        <p:txBody>
          <a:bodyPr/>
          <a:lstStyle>
            <a:lvl1pPr marL="0" indent="0">
              <a:buNone/>
              <a:defRPr sz="1200"/>
            </a:lvl1pPr>
            <a:lvl2pPr marL="342797" indent="0">
              <a:buNone/>
              <a:defRPr sz="1050"/>
            </a:lvl2pPr>
            <a:lvl3pPr marL="685594" indent="0">
              <a:buNone/>
              <a:defRPr sz="900"/>
            </a:lvl3pPr>
            <a:lvl4pPr marL="1028391" indent="0">
              <a:buNone/>
              <a:defRPr sz="750"/>
            </a:lvl4pPr>
            <a:lvl5pPr marL="1371188" indent="0">
              <a:buNone/>
              <a:defRPr sz="750"/>
            </a:lvl5pPr>
            <a:lvl6pPr marL="1713985" indent="0">
              <a:buNone/>
              <a:defRPr sz="750"/>
            </a:lvl6pPr>
            <a:lvl7pPr marL="2056783" indent="0">
              <a:buNone/>
              <a:defRPr sz="750"/>
            </a:lvl7pPr>
            <a:lvl8pPr marL="2399580" indent="0">
              <a:buNone/>
              <a:defRPr sz="750"/>
            </a:lvl8pPr>
            <a:lvl9pPr marL="2742377"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B4515946-DE7F-4586-852A-1EFB8D73C4E6}" type="datetime1">
              <a:rPr lang="de-CH" smtClean="0"/>
              <a:t>17.09.26</a:t>
            </a:fld>
            <a:endParaRPr lang="de-DE"/>
          </a:p>
        </p:txBody>
      </p:sp>
      <p:sp>
        <p:nvSpPr>
          <p:cNvPr id="6" name="Footer Placeholder 5"/>
          <p:cNvSpPr>
            <a:spLocks noGrp="1"/>
          </p:cNvSpPr>
          <p:nvPr>
            <p:ph type="ftr" sz="quarter" idx="11"/>
          </p:nvPr>
        </p:nvSpPr>
        <p:spPr/>
        <p:txBody>
          <a:bodyPr/>
          <a:lstStyle/>
          <a:p>
            <a:r>
              <a:rPr lang="de-DE"/>
              <a:t>© Geneva, August 2026, Leonarduzzi &amp; Ehlert</a:t>
            </a:r>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0" name="Title 1">
            <a:extLst>
              <a:ext uri="{FF2B5EF4-FFF2-40B4-BE49-F238E27FC236}">
                <a16:creationId xmlns:a16="http://schemas.microsoft.com/office/drawing/2014/main" id="{0EA80C68-A03D-14E1-DA41-A04FFB0D9107}"/>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pic>
        <p:nvPicPr>
          <p:cNvPr id="11" name="Bild 8">
            <a:extLst>
              <a:ext uri="{FF2B5EF4-FFF2-40B4-BE49-F238E27FC236}">
                <a16:creationId xmlns:a16="http://schemas.microsoft.com/office/drawing/2014/main" id="{B918451D-CC78-5BEF-C4C9-D07CAE749B2C}"/>
              </a:ext>
            </a:extLst>
          </p:cNvPr>
          <p:cNvPicPr>
            <a:picLocks noChangeAspect="1"/>
          </p:cNvPicPr>
          <p:nvPr userDrawn="1"/>
        </p:nvPicPr>
        <p:blipFill>
          <a:blip r:embed="rId2"/>
          <a:stretch>
            <a:fillRect/>
          </a:stretch>
        </p:blipFill>
        <p:spPr>
          <a:xfrm>
            <a:off x="525903" y="533265"/>
            <a:ext cx="241300" cy="241226"/>
          </a:xfrm>
          <a:prstGeom prst="rect">
            <a:avLst/>
          </a:prstGeom>
        </p:spPr>
      </p:pic>
      <p:pic>
        <p:nvPicPr>
          <p:cNvPr id="12" name="Bild 16">
            <a:extLst>
              <a:ext uri="{FF2B5EF4-FFF2-40B4-BE49-F238E27FC236}">
                <a16:creationId xmlns:a16="http://schemas.microsoft.com/office/drawing/2014/main" id="{0BEC9BDC-346D-51AA-2C15-C68336F89552}"/>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40" y="4082664"/>
            <a:ext cx="9045884" cy="1024090"/>
          </a:xfrm>
          <a:prstGeom prst="rect">
            <a:avLst/>
          </a:prstGeom>
        </p:spPr>
      </p:pic>
      <p:sp>
        <p:nvSpPr>
          <p:cNvPr id="13" name="Rechteck 12">
            <a:extLst>
              <a:ext uri="{FF2B5EF4-FFF2-40B4-BE49-F238E27FC236}">
                <a16:creationId xmlns:a16="http://schemas.microsoft.com/office/drawing/2014/main" id="{2A9C1F15-6F3A-70C3-12DA-BB1A51CE1262}"/>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5" name="Bild 64">
            <a:extLst>
              <a:ext uri="{FF2B5EF4-FFF2-40B4-BE49-F238E27FC236}">
                <a16:creationId xmlns:a16="http://schemas.microsoft.com/office/drawing/2014/main" id="{6E9A5EC3-CC5D-D990-DDC9-E517F74CCB10}"/>
              </a:ext>
            </a:extLst>
          </p:cNvPr>
          <p:cNvPicPr>
            <a:picLocks noChangeAspect="1"/>
          </p:cNvPicPr>
          <p:nvPr userDrawn="1"/>
        </p:nvPicPr>
        <p:blipFill>
          <a:blip r:embed="rId4"/>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10596399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344591" y="1388634"/>
            <a:ext cx="4170760" cy="2858691"/>
          </a:xfrm>
        </p:spPr>
        <p:txBody>
          <a:bodyPr anchor="t"/>
          <a:lstStyle>
            <a:lvl1pPr marL="0" indent="0">
              <a:buNone/>
              <a:defRPr sz="2399"/>
            </a:lvl1pPr>
            <a:lvl2pPr marL="342797" indent="0">
              <a:buNone/>
              <a:defRPr sz="2099"/>
            </a:lvl2pPr>
            <a:lvl3pPr marL="685594" indent="0">
              <a:buNone/>
              <a:defRPr sz="1799"/>
            </a:lvl3pPr>
            <a:lvl4pPr marL="1028391" indent="0">
              <a:buNone/>
              <a:defRPr sz="1500"/>
            </a:lvl4pPr>
            <a:lvl5pPr marL="1371188" indent="0">
              <a:buNone/>
              <a:defRPr sz="1500"/>
            </a:lvl5pPr>
            <a:lvl6pPr marL="1713985" indent="0">
              <a:buNone/>
              <a:defRPr sz="1500"/>
            </a:lvl6pPr>
            <a:lvl7pPr marL="2056783" indent="0">
              <a:buNone/>
              <a:defRPr sz="1500"/>
            </a:lvl7pPr>
            <a:lvl8pPr marL="2399580" indent="0">
              <a:buNone/>
              <a:defRPr sz="1500"/>
            </a:lvl8pPr>
            <a:lvl9pPr marL="2742377" indent="0">
              <a:buNone/>
              <a:defRPr sz="1500"/>
            </a:lvl9pPr>
          </a:lstStyle>
          <a:p>
            <a:r>
              <a:rPr lang="de-DE"/>
              <a:t>Bild durch Klicken auf Symbol hinzufügen</a:t>
            </a:r>
            <a:endParaRPr lang="en-US"/>
          </a:p>
        </p:txBody>
      </p:sp>
      <p:sp>
        <p:nvSpPr>
          <p:cNvPr id="4" name="Text Placeholder 3"/>
          <p:cNvSpPr>
            <a:spLocks noGrp="1"/>
          </p:cNvSpPr>
          <p:nvPr>
            <p:ph type="body" sz="half" idx="2"/>
          </p:nvPr>
        </p:nvSpPr>
        <p:spPr>
          <a:xfrm>
            <a:off x="1087041" y="1394588"/>
            <a:ext cx="2949178" cy="2858691"/>
          </a:xfrm>
        </p:spPr>
        <p:txBody>
          <a:bodyPr/>
          <a:lstStyle>
            <a:lvl1pPr marL="0" indent="0">
              <a:buNone/>
              <a:defRPr sz="1200"/>
            </a:lvl1pPr>
            <a:lvl2pPr marL="342797" indent="0">
              <a:buNone/>
              <a:defRPr sz="1050"/>
            </a:lvl2pPr>
            <a:lvl3pPr marL="685594" indent="0">
              <a:buNone/>
              <a:defRPr sz="900"/>
            </a:lvl3pPr>
            <a:lvl4pPr marL="1028391" indent="0">
              <a:buNone/>
              <a:defRPr sz="750"/>
            </a:lvl4pPr>
            <a:lvl5pPr marL="1371188" indent="0">
              <a:buNone/>
              <a:defRPr sz="750"/>
            </a:lvl5pPr>
            <a:lvl6pPr marL="1713985" indent="0">
              <a:buNone/>
              <a:defRPr sz="750"/>
            </a:lvl6pPr>
            <a:lvl7pPr marL="2056783" indent="0">
              <a:buNone/>
              <a:defRPr sz="750"/>
            </a:lvl7pPr>
            <a:lvl8pPr marL="2399580" indent="0">
              <a:buNone/>
              <a:defRPr sz="750"/>
            </a:lvl8pPr>
            <a:lvl9pPr marL="2742377"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8643FC32-CD01-48CF-B346-7A6BEDC20C89}" type="datetime1">
              <a:rPr lang="de-CH" smtClean="0"/>
              <a:t>17.09.26</a:t>
            </a:fld>
            <a:endParaRPr lang="de-DE"/>
          </a:p>
        </p:txBody>
      </p:sp>
      <p:sp>
        <p:nvSpPr>
          <p:cNvPr id="6" name="Footer Placeholder 5"/>
          <p:cNvSpPr>
            <a:spLocks noGrp="1"/>
          </p:cNvSpPr>
          <p:nvPr>
            <p:ph type="ftr" sz="quarter" idx="11"/>
          </p:nvPr>
        </p:nvSpPr>
        <p:spPr/>
        <p:txBody>
          <a:bodyPr/>
          <a:lstStyle/>
          <a:p>
            <a:r>
              <a:rPr lang="de-DE"/>
              <a:t>© Geneva, August 2026, Leonarduzzi &amp; Ehlert</a:t>
            </a:r>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0" name="Title 1">
            <a:extLst>
              <a:ext uri="{FF2B5EF4-FFF2-40B4-BE49-F238E27FC236}">
                <a16:creationId xmlns:a16="http://schemas.microsoft.com/office/drawing/2014/main" id="{0EA80C68-A03D-14E1-DA41-A04FFB0D9107}"/>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pic>
        <p:nvPicPr>
          <p:cNvPr id="11" name="Bild 8">
            <a:extLst>
              <a:ext uri="{FF2B5EF4-FFF2-40B4-BE49-F238E27FC236}">
                <a16:creationId xmlns:a16="http://schemas.microsoft.com/office/drawing/2014/main" id="{B918451D-CC78-5BEF-C4C9-D07CAE749B2C}"/>
              </a:ext>
            </a:extLst>
          </p:cNvPr>
          <p:cNvPicPr>
            <a:picLocks noChangeAspect="1"/>
          </p:cNvPicPr>
          <p:nvPr userDrawn="1"/>
        </p:nvPicPr>
        <p:blipFill>
          <a:blip r:embed="rId2"/>
          <a:stretch>
            <a:fillRect/>
          </a:stretch>
        </p:blipFill>
        <p:spPr>
          <a:xfrm>
            <a:off x="525903" y="533265"/>
            <a:ext cx="241300" cy="241226"/>
          </a:xfrm>
          <a:prstGeom prst="rect">
            <a:avLst/>
          </a:prstGeom>
        </p:spPr>
      </p:pic>
      <p:sp>
        <p:nvSpPr>
          <p:cNvPr id="13" name="Rechteck 12">
            <a:extLst>
              <a:ext uri="{FF2B5EF4-FFF2-40B4-BE49-F238E27FC236}">
                <a16:creationId xmlns:a16="http://schemas.microsoft.com/office/drawing/2014/main" id="{2A9C1F15-6F3A-70C3-12DA-BB1A51CE1262}"/>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5" name="Bild 64">
            <a:extLst>
              <a:ext uri="{FF2B5EF4-FFF2-40B4-BE49-F238E27FC236}">
                <a16:creationId xmlns:a16="http://schemas.microsoft.com/office/drawing/2014/main" id="{6E9A5EC3-CC5D-D990-DDC9-E517F74CCB10}"/>
              </a:ext>
            </a:extLst>
          </p:cNvPr>
          <p:cNvPicPr>
            <a:picLocks noChangeAspect="1"/>
          </p:cNvPicPr>
          <p:nvPr userDrawn="1"/>
        </p:nvPicPr>
        <p:blipFill>
          <a:blip r:embed="rId3"/>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10300436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A9A0806-FAF6-4C77-AD89-0D6AE7FDB742}" type="datetime1">
              <a:rPr lang="de-CH" smtClean="0"/>
              <a:t>17.09.26</a:t>
            </a:fld>
            <a:endParaRPr lang="de-DE"/>
          </a:p>
        </p:txBody>
      </p:sp>
      <p:sp>
        <p:nvSpPr>
          <p:cNvPr id="6" name="Footer Placeholder 5"/>
          <p:cNvSpPr>
            <a:spLocks noGrp="1"/>
          </p:cNvSpPr>
          <p:nvPr>
            <p:ph type="ftr" sz="quarter" idx="11"/>
          </p:nvPr>
        </p:nvSpPr>
        <p:spPr/>
        <p:txBody>
          <a:bodyPr/>
          <a:lstStyle/>
          <a:p>
            <a:r>
              <a:rPr lang="de-DE"/>
              <a:t>© Geneva, August 2026, Leonarduzzi &amp; Ehlert</a:t>
            </a:r>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0" name="Title 1">
            <a:extLst>
              <a:ext uri="{FF2B5EF4-FFF2-40B4-BE49-F238E27FC236}">
                <a16:creationId xmlns:a16="http://schemas.microsoft.com/office/drawing/2014/main" id="{0EA80C68-A03D-14E1-DA41-A04FFB0D9107}"/>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pic>
        <p:nvPicPr>
          <p:cNvPr id="11" name="Bild 8">
            <a:extLst>
              <a:ext uri="{FF2B5EF4-FFF2-40B4-BE49-F238E27FC236}">
                <a16:creationId xmlns:a16="http://schemas.microsoft.com/office/drawing/2014/main" id="{B918451D-CC78-5BEF-C4C9-D07CAE749B2C}"/>
              </a:ext>
            </a:extLst>
          </p:cNvPr>
          <p:cNvPicPr>
            <a:picLocks noChangeAspect="1"/>
          </p:cNvPicPr>
          <p:nvPr userDrawn="1"/>
        </p:nvPicPr>
        <p:blipFill>
          <a:blip r:embed="rId2"/>
          <a:stretch>
            <a:fillRect/>
          </a:stretch>
        </p:blipFill>
        <p:spPr>
          <a:xfrm>
            <a:off x="525903" y="533265"/>
            <a:ext cx="241300" cy="241226"/>
          </a:xfrm>
          <a:prstGeom prst="rect">
            <a:avLst/>
          </a:prstGeom>
        </p:spPr>
      </p:pic>
      <p:graphicFrame>
        <p:nvGraphicFramePr>
          <p:cNvPr id="15" name="Table 2">
            <a:extLst>
              <a:ext uri="{FF2B5EF4-FFF2-40B4-BE49-F238E27FC236}">
                <a16:creationId xmlns:a16="http://schemas.microsoft.com/office/drawing/2014/main" id="{FDE88454-2D30-37DD-548F-FA0F7B27EFC3}"/>
              </a:ext>
            </a:extLst>
          </p:cNvPr>
          <p:cNvGraphicFramePr>
            <a:graphicFrameLocks noGrp="1"/>
          </p:cNvGraphicFramePr>
          <p:nvPr userDrawn="1">
            <p:extLst>
              <p:ext uri="{D42A27DB-BD31-4B8C-83A1-F6EECF244321}">
                <p14:modId xmlns:p14="http://schemas.microsoft.com/office/powerpoint/2010/main" val="1012587403"/>
              </p:ext>
            </p:extLst>
          </p:nvPr>
        </p:nvGraphicFramePr>
        <p:xfrm>
          <a:off x="1081090" y="1307086"/>
          <a:ext cx="6371672" cy="3095353"/>
        </p:xfrm>
        <a:graphic>
          <a:graphicData uri="http://schemas.openxmlformats.org/drawingml/2006/table">
            <a:tbl>
              <a:tblPr firstRow="1" bandRow="1">
                <a:tableStyleId>{5C22544A-7EE6-4342-B048-85BDC9FD1C3A}</a:tableStyleId>
              </a:tblPr>
              <a:tblGrid>
                <a:gridCol w="2678338">
                  <a:extLst>
                    <a:ext uri="{9D8B030D-6E8A-4147-A177-3AD203B41FA5}">
                      <a16:colId xmlns:a16="http://schemas.microsoft.com/office/drawing/2014/main" val="20000"/>
                    </a:ext>
                  </a:extLst>
                </a:gridCol>
                <a:gridCol w="3693334">
                  <a:extLst>
                    <a:ext uri="{9D8B030D-6E8A-4147-A177-3AD203B41FA5}">
                      <a16:colId xmlns:a16="http://schemas.microsoft.com/office/drawing/2014/main" val="20001"/>
                    </a:ext>
                  </a:extLst>
                </a:gridCol>
              </a:tblGrid>
              <a:tr h="596944">
                <a:tc>
                  <a:txBody>
                    <a:bodyPr/>
                    <a:lstStyle/>
                    <a:p>
                      <a:r>
                        <a:rPr lang="de-CH" sz="1400" b="1">
                          <a:solidFill>
                            <a:srgbClr val="000000"/>
                          </a:solidFill>
                        </a:rPr>
                        <a:t>Publikationstitel</a:t>
                      </a:r>
                      <a:r>
                        <a:rPr lang="de-CH" sz="1400" b="1" baseline="0">
                          <a:solidFill>
                            <a:srgbClr val="000000"/>
                          </a:solidFill>
                        </a:rPr>
                        <a:t> </a:t>
                      </a:r>
                      <a:endParaRPr lang="de-CH" sz="1400" b="1">
                        <a:solidFill>
                          <a:srgbClr val="000000"/>
                        </a:solidFill>
                      </a:endParaRP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400">
                          <a:solidFill>
                            <a:srgbClr val="000000"/>
                          </a:solidFill>
                        </a:rPr>
                        <a:t>Beurteilung</a:t>
                      </a:r>
                      <a:r>
                        <a:rPr lang="de-CH" sz="1400" baseline="0">
                          <a:solidFill>
                            <a:srgbClr val="000000"/>
                          </a:solidFill>
                        </a:rPr>
                        <a:t> / Kommentar / Veränderung</a:t>
                      </a:r>
                      <a:endParaRPr lang="de-CH" sz="1400">
                        <a:solidFill>
                          <a:srgbClr val="000000"/>
                        </a:solidFill>
                      </a:endParaRP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78182">
                <a:tc>
                  <a:txBody>
                    <a:bodyPr/>
                    <a:lstStyle/>
                    <a:p>
                      <a:r>
                        <a:rPr lang="de-CH" sz="1300"/>
                        <a:t>Typische</a:t>
                      </a:r>
                      <a:r>
                        <a:rPr lang="de-CH" sz="1300" baseline="0"/>
                        <a:t> </a:t>
                      </a:r>
                      <a:r>
                        <a:rPr lang="de-CH" sz="1300" baseline="0">
                          <a:solidFill>
                            <a:schemeClr val="dk1"/>
                          </a:solidFill>
                        </a:rPr>
                        <a:t>Wetterlagen</a:t>
                      </a:r>
                      <a:r>
                        <a:rPr lang="de-CH" sz="1300" baseline="0"/>
                        <a:t> […]</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a:t>In</a:t>
                      </a:r>
                      <a:r>
                        <a:rPr lang="de-CH" sz="1300" baseline="0"/>
                        <a:t> Überarbeitung (Design + Inhalt) für Landesmuseum; iPad-Version, evtl. Video</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74300">
                <a:tc>
                  <a:txBody>
                    <a:bodyPr/>
                    <a:lstStyle/>
                    <a:p>
                      <a:r>
                        <a:rPr lang="de-CH" sz="1300"/>
                        <a:t>Wissenschaftliche</a:t>
                      </a:r>
                      <a:r>
                        <a:rPr lang="de-CH" sz="1300" baseline="0"/>
                        <a:t> Berichte, Klimaberichte, Klimabulletin, Broschüren INZ, Produkte-</a:t>
                      </a:r>
                      <a:r>
                        <a:rPr lang="de-CH" sz="1300" baseline="0" err="1"/>
                        <a:t>Factsheets</a:t>
                      </a:r>
                      <a:r>
                        <a:rPr lang="de-CH" sz="1300" baseline="0"/>
                        <a:t>, </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a:t>Vorlagen in Erarbeitung</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0124">
                <a:tc>
                  <a:txBody>
                    <a:bodyPr/>
                    <a:lstStyle/>
                    <a:p>
                      <a:r>
                        <a:rPr lang="de-CH" sz="1300"/>
                        <a:t>Flugwetterinformationen</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baseline="0"/>
                        <a:t>Neues Design – Erledigt</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80124">
                <a:tc>
                  <a:txBody>
                    <a:bodyPr/>
                    <a:lstStyle/>
                    <a:p>
                      <a:r>
                        <a:rPr lang="de-CH" sz="1300"/>
                        <a:t>Vorlagen</a:t>
                      </a:r>
                      <a:r>
                        <a:rPr lang="de-CH" sz="1300" baseline="0"/>
                        <a:t> </a:t>
                      </a:r>
                      <a:r>
                        <a:rPr lang="de-CH" sz="1300" baseline="0" err="1"/>
                        <a:t>Factsheets</a:t>
                      </a:r>
                      <a:r>
                        <a:rPr lang="de-CH" sz="1300" baseline="0"/>
                        <a:t> S/L</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baseline="0"/>
                        <a:t>Neues Design – Erledigt </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05557">
                <a:tc>
                  <a:txBody>
                    <a:bodyPr/>
                    <a:lstStyle/>
                    <a:p>
                      <a:r>
                        <a:rPr lang="de-CH" sz="1300"/>
                        <a:t>Klimafaltblatt Tag für Tag</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a:t>Neues Design</a:t>
                      </a:r>
                      <a:r>
                        <a:rPr lang="de-CH" sz="1300" baseline="0"/>
                        <a:t> – Erledigt </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80124">
                <a:tc>
                  <a:txBody>
                    <a:bodyPr/>
                    <a:lstStyle/>
                    <a:p>
                      <a:r>
                        <a:rPr lang="de-CH" sz="1300"/>
                        <a:t>Jahresbericht, Imagebroschüren</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a:t>Gelöscht</a:t>
                      </a:r>
                      <a:r>
                        <a:rPr lang="de-CH" sz="1300" baseline="0"/>
                        <a:t> </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pic>
        <p:nvPicPr>
          <p:cNvPr id="9" name="Bild 16">
            <a:extLst>
              <a:ext uri="{FF2B5EF4-FFF2-40B4-BE49-F238E27FC236}">
                <a16:creationId xmlns:a16="http://schemas.microsoft.com/office/drawing/2014/main" id="{272B1BE4-186F-2F1B-25D1-50A6DB11D833}"/>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40" y="4082664"/>
            <a:ext cx="9045884" cy="1024090"/>
          </a:xfrm>
          <a:prstGeom prst="rect">
            <a:avLst/>
          </a:prstGeom>
        </p:spPr>
      </p:pic>
      <p:sp>
        <p:nvSpPr>
          <p:cNvPr id="12" name="Rechteck 11">
            <a:extLst>
              <a:ext uri="{FF2B5EF4-FFF2-40B4-BE49-F238E27FC236}">
                <a16:creationId xmlns:a16="http://schemas.microsoft.com/office/drawing/2014/main" id="{7A4E1C3D-0D02-BA17-E9C4-A42E5032E5A2}"/>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3" name="Bild 64">
            <a:extLst>
              <a:ext uri="{FF2B5EF4-FFF2-40B4-BE49-F238E27FC236}">
                <a16:creationId xmlns:a16="http://schemas.microsoft.com/office/drawing/2014/main" id="{0FD14360-AE9D-E82B-DE59-C8DDE5037DA0}"/>
              </a:ext>
            </a:extLst>
          </p:cNvPr>
          <p:cNvPicPr>
            <a:picLocks noChangeAspect="1"/>
          </p:cNvPicPr>
          <p:nvPr userDrawn="1"/>
        </p:nvPicPr>
        <p:blipFill>
          <a:blip r:embed="rId4"/>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7700698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20BA34E-3A55-46FF-9952-AF4796473475}" type="datetime1">
              <a:rPr lang="de-CH" smtClean="0"/>
              <a:t>17.09.26</a:t>
            </a:fld>
            <a:endParaRPr lang="de-DE"/>
          </a:p>
        </p:txBody>
      </p:sp>
      <p:sp>
        <p:nvSpPr>
          <p:cNvPr id="6" name="Footer Placeholder 5"/>
          <p:cNvSpPr>
            <a:spLocks noGrp="1"/>
          </p:cNvSpPr>
          <p:nvPr>
            <p:ph type="ftr" sz="quarter" idx="11"/>
          </p:nvPr>
        </p:nvSpPr>
        <p:spPr/>
        <p:txBody>
          <a:bodyPr/>
          <a:lstStyle/>
          <a:p>
            <a:r>
              <a:rPr lang="de-DE"/>
              <a:t>© Geneva, August 2026, Leonarduzzi &amp; Ehlert</a:t>
            </a:r>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0" name="Title 1">
            <a:extLst>
              <a:ext uri="{FF2B5EF4-FFF2-40B4-BE49-F238E27FC236}">
                <a16:creationId xmlns:a16="http://schemas.microsoft.com/office/drawing/2014/main" id="{0EA80C68-A03D-14E1-DA41-A04FFB0D9107}"/>
              </a:ext>
            </a:extLst>
          </p:cNvPr>
          <p:cNvSpPr>
            <a:spLocks noGrp="1"/>
          </p:cNvSpPr>
          <p:nvPr>
            <p:ph type="title"/>
          </p:nvPr>
        </p:nvSpPr>
        <p:spPr>
          <a:xfrm>
            <a:off x="1081088" y="470331"/>
            <a:ext cx="7434263" cy="629848"/>
          </a:xfrm>
          <a:prstGeom prst="rect">
            <a:avLst/>
          </a:prstGeom>
        </p:spPr>
        <p:txBody>
          <a:bodyPr lIns="0" tIns="0" rIns="0" bIns="0"/>
          <a:lstStyle/>
          <a:p>
            <a:r>
              <a:rPr lang="de-DE"/>
              <a:t>Mastertitelformat bearbeiten</a:t>
            </a:r>
            <a:endParaRPr lang="en-US"/>
          </a:p>
        </p:txBody>
      </p:sp>
      <p:pic>
        <p:nvPicPr>
          <p:cNvPr id="11" name="Bild 8">
            <a:extLst>
              <a:ext uri="{FF2B5EF4-FFF2-40B4-BE49-F238E27FC236}">
                <a16:creationId xmlns:a16="http://schemas.microsoft.com/office/drawing/2014/main" id="{B918451D-CC78-5BEF-C4C9-D07CAE749B2C}"/>
              </a:ext>
            </a:extLst>
          </p:cNvPr>
          <p:cNvPicPr>
            <a:picLocks noChangeAspect="1"/>
          </p:cNvPicPr>
          <p:nvPr userDrawn="1"/>
        </p:nvPicPr>
        <p:blipFill>
          <a:blip r:embed="rId2"/>
          <a:stretch>
            <a:fillRect/>
          </a:stretch>
        </p:blipFill>
        <p:spPr>
          <a:xfrm>
            <a:off x="525903" y="533265"/>
            <a:ext cx="241300" cy="241226"/>
          </a:xfrm>
          <a:prstGeom prst="rect">
            <a:avLst/>
          </a:prstGeom>
        </p:spPr>
      </p:pic>
      <p:graphicFrame>
        <p:nvGraphicFramePr>
          <p:cNvPr id="15" name="Table 2">
            <a:extLst>
              <a:ext uri="{FF2B5EF4-FFF2-40B4-BE49-F238E27FC236}">
                <a16:creationId xmlns:a16="http://schemas.microsoft.com/office/drawing/2014/main" id="{FDE88454-2D30-37DD-548F-FA0F7B27EFC3}"/>
              </a:ext>
            </a:extLst>
          </p:cNvPr>
          <p:cNvGraphicFramePr>
            <a:graphicFrameLocks noGrp="1"/>
          </p:cNvGraphicFramePr>
          <p:nvPr userDrawn="1">
            <p:extLst>
              <p:ext uri="{D42A27DB-BD31-4B8C-83A1-F6EECF244321}">
                <p14:modId xmlns:p14="http://schemas.microsoft.com/office/powerpoint/2010/main" val="1012587403"/>
              </p:ext>
            </p:extLst>
          </p:nvPr>
        </p:nvGraphicFramePr>
        <p:xfrm>
          <a:off x="1081090" y="1307086"/>
          <a:ext cx="6371672" cy="3095353"/>
        </p:xfrm>
        <a:graphic>
          <a:graphicData uri="http://schemas.openxmlformats.org/drawingml/2006/table">
            <a:tbl>
              <a:tblPr firstRow="1" bandRow="1">
                <a:tableStyleId>{5C22544A-7EE6-4342-B048-85BDC9FD1C3A}</a:tableStyleId>
              </a:tblPr>
              <a:tblGrid>
                <a:gridCol w="2678338">
                  <a:extLst>
                    <a:ext uri="{9D8B030D-6E8A-4147-A177-3AD203B41FA5}">
                      <a16:colId xmlns:a16="http://schemas.microsoft.com/office/drawing/2014/main" val="20000"/>
                    </a:ext>
                  </a:extLst>
                </a:gridCol>
                <a:gridCol w="3693334">
                  <a:extLst>
                    <a:ext uri="{9D8B030D-6E8A-4147-A177-3AD203B41FA5}">
                      <a16:colId xmlns:a16="http://schemas.microsoft.com/office/drawing/2014/main" val="20001"/>
                    </a:ext>
                  </a:extLst>
                </a:gridCol>
              </a:tblGrid>
              <a:tr h="596944">
                <a:tc>
                  <a:txBody>
                    <a:bodyPr/>
                    <a:lstStyle/>
                    <a:p>
                      <a:r>
                        <a:rPr lang="de-CH" sz="1400" b="1">
                          <a:solidFill>
                            <a:srgbClr val="000000"/>
                          </a:solidFill>
                        </a:rPr>
                        <a:t>Publikationstitel</a:t>
                      </a:r>
                      <a:r>
                        <a:rPr lang="de-CH" sz="1400" b="1" baseline="0">
                          <a:solidFill>
                            <a:srgbClr val="000000"/>
                          </a:solidFill>
                        </a:rPr>
                        <a:t> </a:t>
                      </a:r>
                      <a:endParaRPr lang="de-CH" sz="1400" b="1">
                        <a:solidFill>
                          <a:srgbClr val="000000"/>
                        </a:solidFill>
                      </a:endParaRP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400">
                          <a:solidFill>
                            <a:srgbClr val="000000"/>
                          </a:solidFill>
                        </a:rPr>
                        <a:t>Beurteilung</a:t>
                      </a:r>
                      <a:r>
                        <a:rPr lang="de-CH" sz="1400" baseline="0">
                          <a:solidFill>
                            <a:srgbClr val="000000"/>
                          </a:solidFill>
                        </a:rPr>
                        <a:t> / Kommentar / Veränderung</a:t>
                      </a:r>
                      <a:endParaRPr lang="de-CH" sz="1400">
                        <a:solidFill>
                          <a:srgbClr val="000000"/>
                        </a:solidFill>
                      </a:endParaRP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78182">
                <a:tc>
                  <a:txBody>
                    <a:bodyPr/>
                    <a:lstStyle/>
                    <a:p>
                      <a:r>
                        <a:rPr lang="de-CH" sz="1300"/>
                        <a:t>Typische</a:t>
                      </a:r>
                      <a:r>
                        <a:rPr lang="de-CH" sz="1300" baseline="0"/>
                        <a:t> </a:t>
                      </a:r>
                      <a:r>
                        <a:rPr lang="de-CH" sz="1300" baseline="0">
                          <a:solidFill>
                            <a:schemeClr val="dk1"/>
                          </a:solidFill>
                        </a:rPr>
                        <a:t>Wetterlagen</a:t>
                      </a:r>
                      <a:r>
                        <a:rPr lang="de-CH" sz="1300" baseline="0"/>
                        <a:t> […]</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a:t>In</a:t>
                      </a:r>
                      <a:r>
                        <a:rPr lang="de-CH" sz="1300" baseline="0"/>
                        <a:t> Überarbeitung (Design + Inhalt) für Landesmuseum; iPad-Version, evtl. Video</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74300">
                <a:tc>
                  <a:txBody>
                    <a:bodyPr/>
                    <a:lstStyle/>
                    <a:p>
                      <a:r>
                        <a:rPr lang="de-CH" sz="1300"/>
                        <a:t>Wissenschaftliche</a:t>
                      </a:r>
                      <a:r>
                        <a:rPr lang="de-CH" sz="1300" baseline="0"/>
                        <a:t> Berichte, Klimaberichte, Klimabulletin, Broschüren INZ, Produkte-</a:t>
                      </a:r>
                      <a:r>
                        <a:rPr lang="de-CH" sz="1300" baseline="0" err="1"/>
                        <a:t>Factsheets</a:t>
                      </a:r>
                      <a:r>
                        <a:rPr lang="de-CH" sz="1300" baseline="0"/>
                        <a:t>, </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a:t>Vorlagen in Erarbeitung</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0124">
                <a:tc>
                  <a:txBody>
                    <a:bodyPr/>
                    <a:lstStyle/>
                    <a:p>
                      <a:r>
                        <a:rPr lang="de-CH" sz="1300"/>
                        <a:t>Flugwetterinformationen</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baseline="0"/>
                        <a:t>Neues Design – Erledigt</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80124">
                <a:tc>
                  <a:txBody>
                    <a:bodyPr/>
                    <a:lstStyle/>
                    <a:p>
                      <a:r>
                        <a:rPr lang="de-CH" sz="1300"/>
                        <a:t>Vorlagen</a:t>
                      </a:r>
                      <a:r>
                        <a:rPr lang="de-CH" sz="1300" baseline="0"/>
                        <a:t> </a:t>
                      </a:r>
                      <a:r>
                        <a:rPr lang="de-CH" sz="1300" baseline="0" err="1"/>
                        <a:t>Factsheets</a:t>
                      </a:r>
                      <a:r>
                        <a:rPr lang="de-CH" sz="1300" baseline="0"/>
                        <a:t> S/L</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baseline="0"/>
                        <a:t>Neues Design – Erledigt </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05557">
                <a:tc>
                  <a:txBody>
                    <a:bodyPr/>
                    <a:lstStyle/>
                    <a:p>
                      <a:r>
                        <a:rPr lang="de-CH" sz="1300"/>
                        <a:t>Klimafaltblatt Tag für Tag</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a:t>Neues Design</a:t>
                      </a:r>
                      <a:r>
                        <a:rPr lang="de-CH" sz="1300" baseline="0"/>
                        <a:t> – Erledigt </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80124">
                <a:tc>
                  <a:txBody>
                    <a:bodyPr/>
                    <a:lstStyle/>
                    <a:p>
                      <a:r>
                        <a:rPr lang="de-CH" sz="1300"/>
                        <a:t>Jahresbericht, Imagebroschüren</a:t>
                      </a:r>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a:t>Gelöscht</a:t>
                      </a:r>
                      <a:r>
                        <a:rPr lang="de-CH" sz="1300" baseline="0"/>
                        <a:t> </a:t>
                      </a:r>
                      <a:endParaRPr lang="de-CH" sz="1300"/>
                    </a:p>
                  </a:txBody>
                  <a:tcPr marL="82089" marR="82089" marT="41032" marB="41032">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2" name="Rechteck 11">
            <a:extLst>
              <a:ext uri="{FF2B5EF4-FFF2-40B4-BE49-F238E27FC236}">
                <a16:creationId xmlns:a16="http://schemas.microsoft.com/office/drawing/2014/main" id="{7A4E1C3D-0D02-BA17-E9C4-A42E5032E5A2}"/>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3" name="Bild 64">
            <a:extLst>
              <a:ext uri="{FF2B5EF4-FFF2-40B4-BE49-F238E27FC236}">
                <a16:creationId xmlns:a16="http://schemas.microsoft.com/office/drawing/2014/main" id="{0FD14360-AE9D-E82B-DE59-C8DDE5037DA0}"/>
              </a:ext>
            </a:extLst>
          </p:cNvPr>
          <p:cNvPicPr>
            <a:picLocks noChangeAspect="1"/>
          </p:cNvPicPr>
          <p:nvPr userDrawn="1"/>
        </p:nvPicPr>
        <p:blipFill>
          <a:blip r:embed="rId3"/>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293368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 Zitat">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E5BEB0CA-906F-409F-1B54-843D02C2E60D}"/>
              </a:ext>
            </a:extLst>
          </p:cNvPr>
          <p:cNvSpPr/>
          <p:nvPr userDrawn="1"/>
        </p:nvSpPr>
        <p:spPr bwMode="auto">
          <a:xfrm>
            <a:off x="-4763" y="0"/>
            <a:ext cx="9144000" cy="5143500"/>
          </a:xfrm>
          <a:prstGeom prst="rect">
            <a:avLst/>
          </a:prstGeom>
          <a:solidFill>
            <a:srgbClr val="7D6E5F"/>
          </a:solidFill>
          <a:ln w="9525" cap="flat" cmpd="sng" algn="ctr">
            <a:solidFill>
              <a:srgbClr val="000000"/>
            </a:solid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lvl="0" indent="0" defTabSz="914126" eaLnBrk="0" fontAlgn="base" latinLnBrk="0" hangingPunct="0">
              <a:lnSpc>
                <a:spcPct val="100000"/>
              </a:lnSpc>
              <a:spcBef>
                <a:spcPct val="0"/>
              </a:spcBef>
              <a:spcAft>
                <a:spcPct val="0"/>
              </a:spcAft>
              <a:buClrTx/>
              <a:buSzTx/>
              <a:buFontTx/>
              <a:buNone/>
              <a:tabLst/>
              <a:defRPr/>
            </a:pPr>
            <a:endParaRPr kumimoji="0" lang="de-DE" sz="2099" b="0" i="0" u="none" strike="noStrike" kern="0" cap="none" spc="0" normalizeH="0" baseline="0" noProof="0">
              <a:ln>
                <a:noFill/>
              </a:ln>
              <a:solidFill>
                <a:srgbClr val="000000"/>
              </a:solidFill>
              <a:effectLst/>
              <a:uLnTx/>
              <a:uFillTx/>
            </a:endParaRPr>
          </a:p>
        </p:txBody>
      </p:sp>
      <p:sp>
        <p:nvSpPr>
          <p:cNvPr id="3" name="Subtitle 2"/>
          <p:cNvSpPr>
            <a:spLocks noGrp="1"/>
          </p:cNvSpPr>
          <p:nvPr>
            <p:ph type="subTitle" idx="1"/>
          </p:nvPr>
        </p:nvSpPr>
        <p:spPr>
          <a:xfrm>
            <a:off x="1090010" y="1383873"/>
            <a:ext cx="6895195" cy="2753298"/>
          </a:xfrm>
        </p:spPr>
        <p:txBody>
          <a:bodyPr lIns="0" tIns="0" rIns="0" bIns="0"/>
          <a:lstStyle>
            <a:lvl1pPr marL="0" indent="0" algn="l">
              <a:buNone/>
              <a:defRPr sz="1799">
                <a:solidFill>
                  <a:schemeClr val="bg1"/>
                </a:solidFill>
              </a:defRPr>
            </a:lvl1pPr>
            <a:lvl2pPr marL="342797" indent="0" algn="ctr">
              <a:buNone/>
              <a:defRPr sz="1500"/>
            </a:lvl2pPr>
            <a:lvl3pPr marL="685594" indent="0" algn="ctr">
              <a:buNone/>
              <a:defRPr sz="1350"/>
            </a:lvl3pPr>
            <a:lvl4pPr marL="1028391" indent="0" algn="ctr">
              <a:buNone/>
              <a:defRPr sz="1200"/>
            </a:lvl4pPr>
            <a:lvl5pPr marL="1371188" indent="0" algn="ctr">
              <a:buNone/>
              <a:defRPr sz="1200"/>
            </a:lvl5pPr>
            <a:lvl6pPr marL="1713985" indent="0" algn="ctr">
              <a:buNone/>
              <a:defRPr sz="1200"/>
            </a:lvl6pPr>
            <a:lvl7pPr marL="2056783" indent="0" algn="ctr">
              <a:buNone/>
              <a:defRPr sz="1200"/>
            </a:lvl7pPr>
            <a:lvl8pPr marL="2399580" indent="0" algn="ctr">
              <a:buNone/>
              <a:defRPr sz="1200"/>
            </a:lvl8pPr>
            <a:lvl9pPr marL="2742377" indent="0" algn="ctr">
              <a:buNone/>
              <a:defRPr sz="1200"/>
            </a:lvl9pPr>
          </a:lstStyle>
          <a:p>
            <a:r>
              <a:rPr lang="de-DE"/>
              <a:t>Master-Untertitelformat bearbeiten</a:t>
            </a:r>
            <a:endParaRPr lang="en-US"/>
          </a:p>
        </p:txBody>
      </p:sp>
      <p:sp>
        <p:nvSpPr>
          <p:cNvPr id="4" name="Date Placeholder 3"/>
          <p:cNvSpPr>
            <a:spLocks noGrp="1"/>
          </p:cNvSpPr>
          <p:nvPr>
            <p:ph type="dt" sz="half" idx="10"/>
          </p:nvPr>
        </p:nvSpPr>
        <p:spPr/>
        <p:txBody>
          <a:bodyPr/>
          <a:lstStyle/>
          <a:p>
            <a:fld id="{6261D377-68B2-45FB-8F7E-8AF1AF40096C}" type="datetime1">
              <a:rPr lang="de-CH" smtClean="0"/>
              <a:t>17.09.26</a:t>
            </a:fld>
            <a:endParaRPr lang="de-DE"/>
          </a:p>
        </p:txBody>
      </p:sp>
      <p:sp>
        <p:nvSpPr>
          <p:cNvPr id="5" name="Footer Placeholder 4"/>
          <p:cNvSpPr>
            <a:spLocks noGrp="1"/>
          </p:cNvSpPr>
          <p:nvPr>
            <p:ph type="ftr" sz="quarter" idx="11"/>
          </p:nvPr>
        </p:nvSpPr>
        <p:spPr/>
        <p:txBody>
          <a:bodyPr/>
          <a:lstStyle>
            <a:lvl1pPr>
              <a:defRPr>
                <a:solidFill>
                  <a:schemeClr val="tx1">
                    <a:alpha val="0"/>
                  </a:schemeClr>
                </a:solidFill>
              </a:defRPr>
            </a:lvl1pPr>
          </a:lstStyle>
          <a:p>
            <a:r>
              <a:rPr lang="de-DE"/>
              <a:t>© Geneva, August 2026, Leonarduzzi &amp; Ehlert</a:t>
            </a:r>
          </a:p>
        </p:txBody>
      </p:sp>
      <p:sp>
        <p:nvSpPr>
          <p:cNvPr id="6" name="Slide Number Placeholder 5"/>
          <p:cNvSpPr>
            <a:spLocks noGrp="1"/>
          </p:cNvSpPr>
          <p:nvPr>
            <p:ph type="sldNum" sz="quarter" idx="12"/>
          </p:nvPr>
        </p:nvSpPr>
        <p:spPr/>
        <p:txBody>
          <a:bodyPr/>
          <a:lstStyle>
            <a:lvl1pPr>
              <a:defRPr>
                <a:solidFill>
                  <a:schemeClr val="tx1">
                    <a:alpha val="0"/>
                  </a:schemeClr>
                </a:solidFill>
              </a:defRPr>
            </a:lvl1pPr>
          </a:lstStyle>
          <a:p>
            <a:endParaRPr lang="de-DE"/>
          </a:p>
        </p:txBody>
      </p:sp>
    </p:spTree>
    <p:extLst>
      <p:ext uri="{BB962C8B-B14F-4D97-AF65-F5344CB8AC3E}">
        <p14:creationId xmlns:p14="http://schemas.microsoft.com/office/powerpoint/2010/main" val="37181806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06D85C8-6666-4A37-B48E-8B82E679472E}" type="datetime1">
              <a:rPr lang="de-CH" smtClean="0"/>
              <a:t>17.09.26</a:t>
            </a:fld>
            <a:endParaRPr lang="de-DE"/>
          </a:p>
        </p:txBody>
      </p:sp>
      <p:sp>
        <p:nvSpPr>
          <p:cNvPr id="6" name="Footer Placeholder 5"/>
          <p:cNvSpPr>
            <a:spLocks noGrp="1"/>
          </p:cNvSpPr>
          <p:nvPr>
            <p:ph type="ftr" sz="quarter" idx="11"/>
          </p:nvPr>
        </p:nvSpPr>
        <p:spPr/>
        <p:txBody>
          <a:bodyPr/>
          <a:lstStyle/>
          <a:p>
            <a:r>
              <a:rPr lang="de-DE"/>
              <a:t>© Geneva, August 2026, Leonarduzzi &amp; Ehlert</a:t>
            </a:r>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2" name="Rechteck 11">
            <a:extLst>
              <a:ext uri="{FF2B5EF4-FFF2-40B4-BE49-F238E27FC236}">
                <a16:creationId xmlns:a16="http://schemas.microsoft.com/office/drawing/2014/main" id="{941384E5-34BD-ACB5-8E94-3B47BD9ACD38}"/>
              </a:ext>
            </a:extLst>
          </p:cNvPr>
          <p:cNvSpPr/>
          <p:nvPr userDrawn="1"/>
        </p:nvSpPr>
        <p:spPr>
          <a:xfrm>
            <a:off x="1063567" y="3167022"/>
            <a:ext cx="2082390" cy="923045"/>
          </a:xfrm>
          <a:prstGeom prst="rect">
            <a:avLst/>
          </a:prstGeom>
        </p:spPr>
        <p:txBody>
          <a:bodyPr wrap="square" lIns="0" tIns="0" rIns="0" bIns="0">
            <a:spAutoFit/>
          </a:bodyPr>
          <a:lstStyle/>
          <a:p>
            <a:r>
              <a:rPr lang="de-DE" sz="1200" b="1" err="1"/>
              <a:t>MeteoSvizzera</a:t>
            </a:r>
            <a:endParaRPr lang="de-DE" sz="1200"/>
          </a:p>
          <a:p>
            <a:r>
              <a:rPr lang="de-DE" sz="1200"/>
              <a:t>Via ai Monti 146</a:t>
            </a:r>
          </a:p>
          <a:p>
            <a:r>
              <a:rPr lang="de-DE" sz="1200"/>
              <a:t>CH-6605 Locarno-Monti</a:t>
            </a:r>
          </a:p>
          <a:p>
            <a:r>
              <a:rPr lang="de-DE" sz="1200"/>
              <a:t>T +41 58 460 92 22</a:t>
            </a:r>
          </a:p>
          <a:p>
            <a:r>
              <a:rPr lang="de-DE" sz="1200" err="1"/>
              <a:t>www.meteosvizzera.ch</a:t>
            </a:r>
            <a:endParaRPr lang="de-DE" sz="1200"/>
          </a:p>
        </p:txBody>
      </p:sp>
      <p:sp>
        <p:nvSpPr>
          <p:cNvPr id="13" name="Rechteck 12">
            <a:extLst>
              <a:ext uri="{FF2B5EF4-FFF2-40B4-BE49-F238E27FC236}">
                <a16:creationId xmlns:a16="http://schemas.microsoft.com/office/drawing/2014/main" id="{165F3E23-B5E9-9D22-E64B-B69579F72793}"/>
              </a:ext>
            </a:extLst>
          </p:cNvPr>
          <p:cNvSpPr/>
          <p:nvPr userDrawn="1"/>
        </p:nvSpPr>
        <p:spPr>
          <a:xfrm>
            <a:off x="3787718" y="3167022"/>
            <a:ext cx="1828390" cy="923045"/>
          </a:xfrm>
          <a:prstGeom prst="rect">
            <a:avLst/>
          </a:prstGeom>
        </p:spPr>
        <p:txBody>
          <a:bodyPr wrap="square" lIns="0" tIns="0" rIns="0" bIns="0">
            <a:spAutoFit/>
          </a:bodyPr>
          <a:lstStyle/>
          <a:p>
            <a:r>
              <a:rPr lang="de-DE" sz="1200" b="1" err="1"/>
              <a:t>MétéoSuisse</a:t>
            </a:r>
            <a:endParaRPr lang="de-DE" sz="1200"/>
          </a:p>
          <a:p>
            <a:r>
              <a:rPr lang="de-DE" sz="1200"/>
              <a:t>7bis, </a:t>
            </a:r>
            <a:r>
              <a:rPr lang="de-DE" sz="1200" err="1"/>
              <a:t>av</a:t>
            </a:r>
            <a:r>
              <a:rPr lang="de-DE" sz="1200"/>
              <a:t>. de la </a:t>
            </a:r>
            <a:r>
              <a:rPr lang="de-DE" sz="1200" err="1"/>
              <a:t>Paix</a:t>
            </a:r>
            <a:endParaRPr lang="de-DE" sz="1200"/>
          </a:p>
          <a:p>
            <a:r>
              <a:rPr lang="fr-FR" sz="1200"/>
              <a:t>CH-1211 Genève 2</a:t>
            </a:r>
          </a:p>
          <a:p>
            <a:r>
              <a:rPr lang="fr-FR" sz="1200"/>
              <a:t>T +41 58 460 98 88</a:t>
            </a:r>
          </a:p>
          <a:p>
            <a:r>
              <a:rPr lang="fr-FR" sz="1200" err="1"/>
              <a:t>www.meteosuisse.ch</a:t>
            </a:r>
            <a:endParaRPr lang="de-DE" sz="1200"/>
          </a:p>
        </p:txBody>
      </p:sp>
      <p:sp>
        <p:nvSpPr>
          <p:cNvPr id="14" name="Rechteck 13">
            <a:extLst>
              <a:ext uri="{FF2B5EF4-FFF2-40B4-BE49-F238E27FC236}">
                <a16:creationId xmlns:a16="http://schemas.microsoft.com/office/drawing/2014/main" id="{22CC8B38-C8E1-6797-CF87-357D1B3939F6}"/>
              </a:ext>
            </a:extLst>
          </p:cNvPr>
          <p:cNvSpPr/>
          <p:nvPr userDrawn="1"/>
        </p:nvSpPr>
        <p:spPr>
          <a:xfrm>
            <a:off x="6257868" y="3167022"/>
            <a:ext cx="1917289" cy="923045"/>
          </a:xfrm>
          <a:prstGeom prst="rect">
            <a:avLst/>
          </a:prstGeom>
        </p:spPr>
        <p:txBody>
          <a:bodyPr wrap="square" lIns="0" tIns="0" rIns="0" bIns="0">
            <a:spAutoFit/>
          </a:bodyPr>
          <a:lstStyle/>
          <a:p>
            <a:r>
              <a:rPr lang="de-DE" sz="1200" b="1" err="1"/>
              <a:t>MétéoSuisse</a:t>
            </a:r>
            <a:endParaRPr lang="de-DE" sz="1200"/>
          </a:p>
          <a:p>
            <a:r>
              <a:rPr lang="de-DE" sz="1200" err="1"/>
              <a:t>Chemin</a:t>
            </a:r>
            <a:r>
              <a:rPr lang="de-DE" sz="1200"/>
              <a:t> de </a:t>
            </a:r>
            <a:r>
              <a:rPr lang="de-DE" sz="1200" err="1"/>
              <a:t>l‘Aérologie</a:t>
            </a:r>
            <a:endParaRPr lang="de-DE" sz="1200"/>
          </a:p>
          <a:p>
            <a:r>
              <a:rPr lang="de-DE" sz="1200"/>
              <a:t>CH-1530 Payerne</a:t>
            </a:r>
          </a:p>
          <a:p>
            <a:r>
              <a:rPr lang="de-DE" sz="1200"/>
              <a:t>T +41 58 460 94 44</a:t>
            </a:r>
          </a:p>
          <a:p>
            <a:r>
              <a:rPr lang="de-DE" sz="1200" err="1"/>
              <a:t>www.meteosuisse.ch</a:t>
            </a:r>
            <a:endParaRPr lang="de-DE" sz="1200"/>
          </a:p>
        </p:txBody>
      </p:sp>
      <p:sp>
        <p:nvSpPr>
          <p:cNvPr id="15" name="Rechteck 14">
            <a:extLst>
              <a:ext uri="{FF2B5EF4-FFF2-40B4-BE49-F238E27FC236}">
                <a16:creationId xmlns:a16="http://schemas.microsoft.com/office/drawing/2014/main" id="{CF382881-6182-461A-6AD9-DB7FD7D04B3B}"/>
              </a:ext>
            </a:extLst>
          </p:cNvPr>
          <p:cNvSpPr/>
          <p:nvPr userDrawn="1"/>
        </p:nvSpPr>
        <p:spPr>
          <a:xfrm>
            <a:off x="1081089" y="1583511"/>
            <a:ext cx="3441290" cy="1230726"/>
          </a:xfrm>
          <a:prstGeom prst="rect">
            <a:avLst/>
          </a:prstGeom>
        </p:spPr>
        <p:txBody>
          <a:bodyPr wrap="square" lIns="0" tIns="0" rIns="0" bIns="0">
            <a:spAutoFit/>
          </a:bodyPr>
          <a:lstStyle/>
          <a:p>
            <a:r>
              <a:rPr lang="de-DE" sz="1600" b="1"/>
              <a:t>MeteoSchweiz </a:t>
            </a:r>
          </a:p>
          <a:p>
            <a:r>
              <a:rPr lang="de-DE" sz="1600"/>
              <a:t>Operation Center 1 </a:t>
            </a:r>
          </a:p>
          <a:p>
            <a:r>
              <a:rPr lang="de-DE" sz="1600"/>
              <a:t>CH-8058 Zürich-Flughafen </a:t>
            </a:r>
          </a:p>
          <a:p>
            <a:r>
              <a:rPr lang="de-DE" sz="1600"/>
              <a:t>T +41 58 460 91 11 www.meteoschweiz.ch</a:t>
            </a:r>
          </a:p>
        </p:txBody>
      </p:sp>
      <p:pic>
        <p:nvPicPr>
          <p:cNvPr id="16" name="Bild 6">
            <a:extLst>
              <a:ext uri="{FF2B5EF4-FFF2-40B4-BE49-F238E27FC236}">
                <a16:creationId xmlns:a16="http://schemas.microsoft.com/office/drawing/2014/main" id="{1C8FECA1-D6FD-C1B8-14A6-85DBFF6A2525}"/>
              </a:ext>
            </a:extLst>
          </p:cNvPr>
          <p:cNvPicPr>
            <a:picLocks noChangeAspect="1"/>
          </p:cNvPicPr>
          <p:nvPr userDrawn="1"/>
        </p:nvPicPr>
        <p:blipFill>
          <a:blip r:embed="rId2"/>
          <a:stretch>
            <a:fillRect/>
          </a:stretch>
        </p:blipFill>
        <p:spPr>
          <a:xfrm>
            <a:off x="787081" y="533266"/>
            <a:ext cx="4267448" cy="583640"/>
          </a:xfrm>
          <a:prstGeom prst="rect">
            <a:avLst/>
          </a:prstGeom>
        </p:spPr>
      </p:pic>
      <p:pic>
        <p:nvPicPr>
          <p:cNvPr id="11" name="Bild 16">
            <a:extLst>
              <a:ext uri="{FF2B5EF4-FFF2-40B4-BE49-F238E27FC236}">
                <a16:creationId xmlns:a16="http://schemas.microsoft.com/office/drawing/2014/main" id="{854FD812-F59A-B035-77A6-CD013E738F2D}"/>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40" y="4082664"/>
            <a:ext cx="9045884" cy="1024090"/>
          </a:xfrm>
          <a:prstGeom prst="rect">
            <a:avLst/>
          </a:prstGeom>
        </p:spPr>
      </p:pic>
      <p:sp>
        <p:nvSpPr>
          <p:cNvPr id="17" name="Rechteck 16">
            <a:extLst>
              <a:ext uri="{FF2B5EF4-FFF2-40B4-BE49-F238E27FC236}">
                <a16:creationId xmlns:a16="http://schemas.microsoft.com/office/drawing/2014/main" id="{BF2CCB85-2327-3081-3BE6-EE0CEB5BB468}"/>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9" name="Bild 64">
            <a:extLst>
              <a:ext uri="{FF2B5EF4-FFF2-40B4-BE49-F238E27FC236}">
                <a16:creationId xmlns:a16="http://schemas.microsoft.com/office/drawing/2014/main" id="{5FBC3BF1-DBB2-0D61-B017-E348EED86D58}"/>
              </a:ext>
            </a:extLst>
          </p:cNvPr>
          <p:cNvPicPr>
            <a:picLocks noChangeAspect="1"/>
          </p:cNvPicPr>
          <p:nvPr userDrawn="1"/>
        </p:nvPicPr>
        <p:blipFill>
          <a:blip r:embed="rId4"/>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31144409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D732962-27F2-4917-82BC-DE5C09ADCCF7}" type="datetime1">
              <a:rPr lang="de-CH" smtClean="0"/>
              <a:t>17.09.26</a:t>
            </a:fld>
            <a:endParaRPr lang="de-DE"/>
          </a:p>
        </p:txBody>
      </p:sp>
      <p:sp>
        <p:nvSpPr>
          <p:cNvPr id="6" name="Footer Placeholder 5"/>
          <p:cNvSpPr>
            <a:spLocks noGrp="1"/>
          </p:cNvSpPr>
          <p:nvPr>
            <p:ph type="ftr" sz="quarter" idx="11"/>
          </p:nvPr>
        </p:nvSpPr>
        <p:spPr/>
        <p:txBody>
          <a:bodyPr/>
          <a:lstStyle/>
          <a:p>
            <a:r>
              <a:rPr lang="de-DE"/>
              <a:t>© Geneva, August 2026, Leonarduzzi &amp; Ehlert</a:t>
            </a:r>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2" name="Rechteck 11">
            <a:extLst>
              <a:ext uri="{FF2B5EF4-FFF2-40B4-BE49-F238E27FC236}">
                <a16:creationId xmlns:a16="http://schemas.microsoft.com/office/drawing/2014/main" id="{941384E5-34BD-ACB5-8E94-3B47BD9ACD38}"/>
              </a:ext>
            </a:extLst>
          </p:cNvPr>
          <p:cNvSpPr/>
          <p:nvPr userDrawn="1"/>
        </p:nvSpPr>
        <p:spPr>
          <a:xfrm>
            <a:off x="1063567" y="3167022"/>
            <a:ext cx="2082390" cy="923045"/>
          </a:xfrm>
          <a:prstGeom prst="rect">
            <a:avLst/>
          </a:prstGeom>
        </p:spPr>
        <p:txBody>
          <a:bodyPr wrap="square" lIns="0" tIns="0" rIns="0" bIns="0">
            <a:spAutoFit/>
          </a:bodyPr>
          <a:lstStyle/>
          <a:p>
            <a:r>
              <a:rPr lang="de-DE" sz="1200" b="1" err="1"/>
              <a:t>MeteoSvizzera</a:t>
            </a:r>
            <a:endParaRPr lang="de-DE" sz="1200"/>
          </a:p>
          <a:p>
            <a:r>
              <a:rPr lang="de-DE" sz="1200"/>
              <a:t>Via ai Monti 146</a:t>
            </a:r>
          </a:p>
          <a:p>
            <a:r>
              <a:rPr lang="de-DE" sz="1200"/>
              <a:t>CH-6605 Locarno-Monti</a:t>
            </a:r>
          </a:p>
          <a:p>
            <a:r>
              <a:rPr lang="de-DE" sz="1200"/>
              <a:t>T +41 58 460 92 22</a:t>
            </a:r>
          </a:p>
          <a:p>
            <a:r>
              <a:rPr lang="de-DE" sz="1200" err="1"/>
              <a:t>www.meteosvizzera.ch</a:t>
            </a:r>
            <a:endParaRPr lang="de-DE" sz="1200"/>
          </a:p>
        </p:txBody>
      </p:sp>
      <p:sp>
        <p:nvSpPr>
          <p:cNvPr id="13" name="Rechteck 12">
            <a:extLst>
              <a:ext uri="{FF2B5EF4-FFF2-40B4-BE49-F238E27FC236}">
                <a16:creationId xmlns:a16="http://schemas.microsoft.com/office/drawing/2014/main" id="{165F3E23-B5E9-9D22-E64B-B69579F72793}"/>
              </a:ext>
            </a:extLst>
          </p:cNvPr>
          <p:cNvSpPr/>
          <p:nvPr userDrawn="1"/>
        </p:nvSpPr>
        <p:spPr>
          <a:xfrm>
            <a:off x="3787718" y="3167022"/>
            <a:ext cx="1828390" cy="923045"/>
          </a:xfrm>
          <a:prstGeom prst="rect">
            <a:avLst/>
          </a:prstGeom>
        </p:spPr>
        <p:txBody>
          <a:bodyPr wrap="square" lIns="0" tIns="0" rIns="0" bIns="0">
            <a:spAutoFit/>
          </a:bodyPr>
          <a:lstStyle/>
          <a:p>
            <a:r>
              <a:rPr lang="de-DE" sz="1200" b="1" err="1"/>
              <a:t>MétéoSuisse</a:t>
            </a:r>
            <a:endParaRPr lang="de-DE" sz="1200"/>
          </a:p>
          <a:p>
            <a:r>
              <a:rPr lang="de-DE" sz="1200"/>
              <a:t>7bis, </a:t>
            </a:r>
            <a:r>
              <a:rPr lang="de-DE" sz="1200" err="1"/>
              <a:t>av</a:t>
            </a:r>
            <a:r>
              <a:rPr lang="de-DE" sz="1200"/>
              <a:t>. de la </a:t>
            </a:r>
            <a:r>
              <a:rPr lang="de-DE" sz="1200" err="1"/>
              <a:t>Paix</a:t>
            </a:r>
            <a:endParaRPr lang="de-DE" sz="1200"/>
          </a:p>
          <a:p>
            <a:r>
              <a:rPr lang="fr-FR" sz="1200"/>
              <a:t>CH-1211 Genève 2</a:t>
            </a:r>
          </a:p>
          <a:p>
            <a:r>
              <a:rPr lang="fr-FR" sz="1200"/>
              <a:t>T +41 58 460 98 88</a:t>
            </a:r>
          </a:p>
          <a:p>
            <a:r>
              <a:rPr lang="fr-FR" sz="1200" err="1"/>
              <a:t>www.meteosuisse.ch</a:t>
            </a:r>
            <a:endParaRPr lang="de-DE" sz="1200"/>
          </a:p>
        </p:txBody>
      </p:sp>
      <p:sp>
        <p:nvSpPr>
          <p:cNvPr id="14" name="Rechteck 13">
            <a:extLst>
              <a:ext uri="{FF2B5EF4-FFF2-40B4-BE49-F238E27FC236}">
                <a16:creationId xmlns:a16="http://schemas.microsoft.com/office/drawing/2014/main" id="{22CC8B38-C8E1-6797-CF87-357D1B3939F6}"/>
              </a:ext>
            </a:extLst>
          </p:cNvPr>
          <p:cNvSpPr/>
          <p:nvPr userDrawn="1"/>
        </p:nvSpPr>
        <p:spPr>
          <a:xfrm>
            <a:off x="6257868" y="3167022"/>
            <a:ext cx="1917289" cy="923045"/>
          </a:xfrm>
          <a:prstGeom prst="rect">
            <a:avLst/>
          </a:prstGeom>
        </p:spPr>
        <p:txBody>
          <a:bodyPr wrap="square" lIns="0" tIns="0" rIns="0" bIns="0">
            <a:spAutoFit/>
          </a:bodyPr>
          <a:lstStyle/>
          <a:p>
            <a:r>
              <a:rPr lang="de-DE" sz="1200" b="1" err="1"/>
              <a:t>MétéoSuisse</a:t>
            </a:r>
            <a:endParaRPr lang="de-DE" sz="1200"/>
          </a:p>
          <a:p>
            <a:r>
              <a:rPr lang="de-DE" sz="1200" err="1"/>
              <a:t>Chemin</a:t>
            </a:r>
            <a:r>
              <a:rPr lang="de-DE" sz="1200"/>
              <a:t> de </a:t>
            </a:r>
            <a:r>
              <a:rPr lang="de-DE" sz="1200" err="1"/>
              <a:t>l‘Aérologie</a:t>
            </a:r>
            <a:endParaRPr lang="de-DE" sz="1200"/>
          </a:p>
          <a:p>
            <a:r>
              <a:rPr lang="de-DE" sz="1200"/>
              <a:t>CH-1530 Payerne</a:t>
            </a:r>
          </a:p>
          <a:p>
            <a:r>
              <a:rPr lang="de-DE" sz="1200"/>
              <a:t>T +41 58 460 94 44</a:t>
            </a:r>
          </a:p>
          <a:p>
            <a:r>
              <a:rPr lang="de-DE" sz="1200" err="1"/>
              <a:t>www.meteosuisse.ch</a:t>
            </a:r>
            <a:endParaRPr lang="de-DE" sz="1200"/>
          </a:p>
        </p:txBody>
      </p:sp>
      <p:sp>
        <p:nvSpPr>
          <p:cNvPr id="15" name="Rechteck 14">
            <a:extLst>
              <a:ext uri="{FF2B5EF4-FFF2-40B4-BE49-F238E27FC236}">
                <a16:creationId xmlns:a16="http://schemas.microsoft.com/office/drawing/2014/main" id="{CF382881-6182-461A-6AD9-DB7FD7D04B3B}"/>
              </a:ext>
            </a:extLst>
          </p:cNvPr>
          <p:cNvSpPr/>
          <p:nvPr userDrawn="1"/>
        </p:nvSpPr>
        <p:spPr>
          <a:xfrm>
            <a:off x="1081089" y="1583511"/>
            <a:ext cx="3441290" cy="1230726"/>
          </a:xfrm>
          <a:prstGeom prst="rect">
            <a:avLst/>
          </a:prstGeom>
        </p:spPr>
        <p:txBody>
          <a:bodyPr wrap="square" lIns="0" tIns="0" rIns="0" bIns="0">
            <a:spAutoFit/>
          </a:bodyPr>
          <a:lstStyle/>
          <a:p>
            <a:r>
              <a:rPr lang="de-DE" sz="1600" b="1"/>
              <a:t>MeteoSchweiz </a:t>
            </a:r>
          </a:p>
          <a:p>
            <a:r>
              <a:rPr lang="de-DE" sz="1600"/>
              <a:t>Operation Center 1 </a:t>
            </a:r>
          </a:p>
          <a:p>
            <a:r>
              <a:rPr lang="de-DE" sz="1600"/>
              <a:t>CH-8058 Zürich-Flughafen </a:t>
            </a:r>
          </a:p>
          <a:p>
            <a:r>
              <a:rPr lang="de-DE" sz="1600"/>
              <a:t>T +41 58 460 91 11 www.meteoschweiz.ch</a:t>
            </a:r>
          </a:p>
        </p:txBody>
      </p:sp>
      <p:pic>
        <p:nvPicPr>
          <p:cNvPr id="16" name="Bild 6">
            <a:extLst>
              <a:ext uri="{FF2B5EF4-FFF2-40B4-BE49-F238E27FC236}">
                <a16:creationId xmlns:a16="http://schemas.microsoft.com/office/drawing/2014/main" id="{1C8FECA1-D6FD-C1B8-14A6-85DBFF6A2525}"/>
              </a:ext>
            </a:extLst>
          </p:cNvPr>
          <p:cNvPicPr>
            <a:picLocks noChangeAspect="1"/>
          </p:cNvPicPr>
          <p:nvPr userDrawn="1"/>
        </p:nvPicPr>
        <p:blipFill>
          <a:blip r:embed="rId2"/>
          <a:stretch>
            <a:fillRect/>
          </a:stretch>
        </p:blipFill>
        <p:spPr>
          <a:xfrm>
            <a:off x="787081" y="533266"/>
            <a:ext cx="4267448" cy="583640"/>
          </a:xfrm>
          <a:prstGeom prst="rect">
            <a:avLst/>
          </a:prstGeom>
        </p:spPr>
      </p:pic>
      <p:sp>
        <p:nvSpPr>
          <p:cNvPr id="17" name="Rechteck 16">
            <a:extLst>
              <a:ext uri="{FF2B5EF4-FFF2-40B4-BE49-F238E27FC236}">
                <a16:creationId xmlns:a16="http://schemas.microsoft.com/office/drawing/2014/main" id="{BF2CCB85-2327-3081-3BE6-EE0CEB5BB468}"/>
              </a:ext>
            </a:extLst>
          </p:cNvPr>
          <p:cNvSpPr/>
          <p:nvPr userDrawn="1"/>
        </p:nvSpPr>
        <p:spPr bwMode="auto">
          <a:xfrm>
            <a:off x="1010993" y="4594625"/>
            <a:ext cx="1290882" cy="312410"/>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pic>
        <p:nvPicPr>
          <p:cNvPr id="19" name="Bild 64">
            <a:extLst>
              <a:ext uri="{FF2B5EF4-FFF2-40B4-BE49-F238E27FC236}">
                <a16:creationId xmlns:a16="http://schemas.microsoft.com/office/drawing/2014/main" id="{5FBC3BF1-DBB2-0D61-B017-E348EED86D58}"/>
              </a:ext>
            </a:extLst>
          </p:cNvPr>
          <p:cNvPicPr>
            <a:picLocks noChangeAspect="1"/>
          </p:cNvPicPr>
          <p:nvPr userDrawn="1"/>
        </p:nvPicPr>
        <p:blipFill>
          <a:blip r:embed="rId3"/>
          <a:stretch>
            <a:fillRect/>
          </a:stretch>
        </p:blipFill>
        <p:spPr>
          <a:xfrm>
            <a:off x="1078709" y="4690061"/>
            <a:ext cx="1156246" cy="143972"/>
          </a:xfrm>
          <a:prstGeom prst="rect">
            <a:avLst/>
          </a:prstGeom>
        </p:spPr>
      </p:pic>
    </p:spTree>
    <p:extLst>
      <p:ext uri="{BB962C8B-B14F-4D97-AF65-F5344CB8AC3E}">
        <p14:creationId xmlns:p14="http://schemas.microsoft.com/office/powerpoint/2010/main" val="14127714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449FC-0E4C-880B-FD0D-C4348D3A57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008159-FD6C-4D91-4A58-783538C3DB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CEFC0-232F-E165-5F10-15BA08A1786D}"/>
              </a:ext>
            </a:extLst>
          </p:cNvPr>
          <p:cNvSpPr>
            <a:spLocks noGrp="1"/>
          </p:cNvSpPr>
          <p:nvPr>
            <p:ph type="dt" sz="half" idx="10"/>
          </p:nvPr>
        </p:nvSpPr>
        <p:spPr/>
        <p:txBody>
          <a:bodyPr/>
          <a:lstStyle/>
          <a:p>
            <a:fld id="{46B92018-58F4-8A42-9F5D-92D986A64D64}" type="datetimeFigureOut">
              <a:rPr lang="en-US" smtClean="0"/>
              <a:t>9/17/26</a:t>
            </a:fld>
            <a:endParaRPr lang="en-US"/>
          </a:p>
        </p:txBody>
      </p:sp>
      <p:sp>
        <p:nvSpPr>
          <p:cNvPr id="5" name="Footer Placeholder 4">
            <a:extLst>
              <a:ext uri="{FF2B5EF4-FFF2-40B4-BE49-F238E27FC236}">
                <a16:creationId xmlns:a16="http://schemas.microsoft.com/office/drawing/2014/main" id="{8D9C682B-FA85-B022-F695-E1E53B677C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F102AA-A942-6FE7-5322-328CB6919F43}"/>
              </a:ext>
            </a:extLst>
          </p:cNvPr>
          <p:cNvSpPr>
            <a:spLocks noGrp="1"/>
          </p:cNvSpPr>
          <p:nvPr>
            <p:ph type="sldNum" sz="quarter" idx="12"/>
          </p:nvPr>
        </p:nvSpPr>
        <p:spPr/>
        <p:txBody>
          <a:bodyPr/>
          <a:lstStyle/>
          <a:p>
            <a:fld id="{DE3ADA05-330E-8A46-9A18-B2882D6FB309}" type="slidenum">
              <a:rPr lang="en-US" smtClean="0"/>
              <a:t>‹#›</a:t>
            </a:fld>
            <a:endParaRPr lang="en-US"/>
          </a:p>
        </p:txBody>
      </p:sp>
    </p:spTree>
    <p:extLst>
      <p:ext uri="{BB962C8B-B14F-4D97-AF65-F5344CB8AC3E}">
        <p14:creationId xmlns:p14="http://schemas.microsoft.com/office/powerpoint/2010/main" val="2895693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theme" Target="../theme/theme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 name="Bild 48"/>
          <p:cNvPicPr>
            <a:picLocks noChangeAspect="1"/>
          </p:cNvPicPr>
          <p:nvPr userDrawn="1"/>
        </p:nvPicPr>
        <p:blipFill>
          <a:blip r:embed="rId11"/>
          <a:stretch>
            <a:fillRect/>
          </a:stretch>
        </p:blipFill>
        <p:spPr>
          <a:xfrm>
            <a:off x="0" y="0"/>
            <a:ext cx="9144000" cy="102870"/>
          </a:xfrm>
          <a:prstGeom prst="rect">
            <a:avLst/>
          </a:prstGeom>
        </p:spPr>
      </p:pic>
      <p:sp>
        <p:nvSpPr>
          <p:cNvPr id="25" name="Rechteck 24"/>
          <p:cNvSpPr/>
          <p:nvPr userDrawn="1"/>
        </p:nvSpPr>
        <p:spPr>
          <a:xfrm>
            <a:off x="7659141" y="4650565"/>
            <a:ext cx="1075037" cy="230832"/>
          </a:xfrm>
          <a:prstGeom prst="rect">
            <a:avLst/>
          </a:prstGeom>
        </p:spPr>
        <p:txBody>
          <a:bodyPr wrap="square">
            <a:spAutoFit/>
          </a:bodyPr>
          <a:lstStyle/>
          <a:p>
            <a:pPr algn="r" defTabSz="685800" eaLnBrk="1" fontAlgn="auto" hangingPunct="1">
              <a:spcBef>
                <a:spcPts val="0"/>
              </a:spcBef>
              <a:spcAft>
                <a:spcPts val="0"/>
              </a:spcAft>
            </a:pPr>
            <a:fld id="{1EE35605-8AB3-442C-A293-9F31FDF185BC}" type="slidenum">
              <a:rPr lang="de-CH" sz="900" smtClean="0">
                <a:solidFill>
                  <a:prstClr val="black"/>
                </a:solidFill>
                <a:latin typeface="Roboto Light"/>
                <a:cs typeface="Roboto Light"/>
              </a:rPr>
              <a:pPr algn="r" defTabSz="685800" eaLnBrk="1" fontAlgn="auto" hangingPunct="1">
                <a:spcBef>
                  <a:spcPts val="0"/>
                </a:spcBef>
                <a:spcAft>
                  <a:spcPts val="0"/>
                </a:spcAft>
              </a:pPr>
              <a:t>‹#›</a:t>
            </a:fld>
            <a:endParaRPr lang="de-DE" sz="900" dirty="0">
              <a:solidFill>
                <a:prstClr val="black"/>
              </a:solidFill>
              <a:latin typeface="Roboto Light"/>
              <a:cs typeface="Roboto Light"/>
            </a:endParaRPr>
          </a:p>
        </p:txBody>
      </p:sp>
    </p:spTree>
    <p:extLst>
      <p:ext uri="{BB962C8B-B14F-4D97-AF65-F5344CB8AC3E}">
        <p14:creationId xmlns:p14="http://schemas.microsoft.com/office/powerpoint/2010/main" val="651152994"/>
      </p:ext>
    </p:extLst>
  </p:cSld>
  <p:clrMap bg1="lt1" tx1="dk1" bg2="lt2" tx2="dk2" accent1="accent1" accent2="accent2" accent3="accent3" accent4="accent4" accent5="accent5" accent6="accent6" hlink="hlink" folHlink="folHlink"/>
  <p:sldLayoutIdLst>
    <p:sldLayoutId id="2147483720" r:id="rId1"/>
    <p:sldLayoutId id="2147483722" r:id="rId2"/>
    <p:sldLayoutId id="2147483729" r:id="rId3"/>
    <p:sldLayoutId id="2147483730" r:id="rId4"/>
    <p:sldLayoutId id="2147483731" r:id="rId5"/>
    <p:sldLayoutId id="2147483732" r:id="rId6"/>
    <p:sldLayoutId id="2147483734" r:id="rId7"/>
    <p:sldLayoutId id="2147483735" r:id="rId8"/>
    <p:sldLayoutId id="2147483757" r:id="rId9"/>
  </p:sldLayoutIdLst>
  <p:hf hdr="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har char="•"/>
        <a:defRPr sz="210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Char char="•"/>
        <a:defRPr sz="2100">
          <a:solidFill>
            <a:schemeClr val="tx1"/>
          </a:solidFill>
          <a:latin typeface="+mn-lt"/>
        </a:defRPr>
      </a:lvl2pPr>
      <a:lvl3pPr marL="1143000" indent="-228600" algn="l" rtl="0" eaLnBrk="1" fontAlgn="base" hangingPunct="1">
        <a:spcBef>
          <a:spcPct val="20000"/>
        </a:spcBef>
        <a:spcAft>
          <a:spcPct val="0"/>
        </a:spcAft>
        <a:buClr>
          <a:srgbClr val="B2B2B2"/>
        </a:buClr>
        <a:buChar char="•"/>
        <a:defRPr sz="2100">
          <a:solidFill>
            <a:schemeClr val="tx1"/>
          </a:solidFill>
          <a:latin typeface="+mn-lt"/>
        </a:defRPr>
      </a:lvl3pPr>
      <a:lvl4pPr marL="1600200" indent="-228600" algn="l" rtl="0" eaLnBrk="1" fontAlgn="base" hangingPunct="1">
        <a:spcBef>
          <a:spcPct val="20000"/>
        </a:spcBef>
        <a:spcAft>
          <a:spcPct val="0"/>
        </a:spcAft>
        <a:buClr>
          <a:srgbClr val="C0C0C0"/>
        </a:buClr>
        <a:buChar char="•"/>
        <a:defRPr sz="2100">
          <a:solidFill>
            <a:schemeClr val="tx1"/>
          </a:solidFill>
          <a:latin typeface="+mn-lt"/>
        </a:defRPr>
      </a:lvl4pPr>
      <a:lvl5pPr marL="2057400" indent="-228600" algn="l" rtl="0" eaLnBrk="1" fontAlgn="base" hangingPunct="1">
        <a:spcBef>
          <a:spcPct val="20000"/>
        </a:spcBef>
        <a:spcAft>
          <a:spcPct val="0"/>
        </a:spcAft>
        <a:buClr>
          <a:srgbClr val="DDDDDD"/>
        </a:buClr>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81089" y="1385755"/>
            <a:ext cx="4939884" cy="3263503"/>
          </a:xfrm>
          <a:prstGeom prst="rect">
            <a:avLst/>
          </a:prstGeom>
        </p:spPr>
        <p:txBody>
          <a:bodyPr vert="horz" lIns="0" tIns="0" rIns="0" bIns="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2"/>
          </p:nvPr>
        </p:nvSpPr>
        <p:spPr>
          <a:xfrm>
            <a:off x="2822848" y="4722204"/>
            <a:ext cx="2057400" cy="273843"/>
          </a:xfrm>
          <a:prstGeom prst="rect">
            <a:avLst/>
          </a:prstGeom>
        </p:spPr>
        <p:txBody>
          <a:bodyPr vert="horz" lIns="0" tIns="0" rIns="0" bIns="0" rtlCol="0" anchor="t" anchorCtr="0"/>
          <a:lstStyle>
            <a:lvl1pPr algn="l">
              <a:defRPr sz="900">
                <a:solidFill>
                  <a:schemeClr val="tx1">
                    <a:tint val="75000"/>
                    <a:alpha val="0"/>
                  </a:schemeClr>
                </a:solidFill>
              </a:defRPr>
            </a:lvl1pPr>
          </a:lstStyle>
          <a:p>
            <a:fld id="{2C54DA1C-15D9-415C-8A05-48892D8971A8}" type="datetime1">
              <a:rPr lang="de-CH" smtClean="0"/>
              <a:t>17.09.26</a:t>
            </a:fld>
            <a:endParaRPr lang="de-DE"/>
          </a:p>
        </p:txBody>
      </p:sp>
      <p:sp>
        <p:nvSpPr>
          <p:cNvPr id="5" name="Footer Placeholder 4"/>
          <p:cNvSpPr>
            <a:spLocks noGrp="1"/>
          </p:cNvSpPr>
          <p:nvPr>
            <p:ph type="ftr" sz="quarter" idx="3"/>
          </p:nvPr>
        </p:nvSpPr>
        <p:spPr>
          <a:xfrm>
            <a:off x="5114397" y="4722204"/>
            <a:ext cx="2787491" cy="273843"/>
          </a:xfrm>
          <a:prstGeom prst="rect">
            <a:avLst/>
          </a:prstGeom>
        </p:spPr>
        <p:txBody>
          <a:bodyPr vert="horz" lIns="0" tIns="0" rIns="0" bIns="0" rtlCol="0" anchor="t" anchorCtr="0"/>
          <a:lstStyle>
            <a:lvl1pPr algn="r">
              <a:defRPr sz="900" baseline="0">
                <a:solidFill>
                  <a:schemeClr val="tx1"/>
                </a:solidFill>
              </a:defRPr>
            </a:lvl1pPr>
          </a:lstStyle>
          <a:p>
            <a:r>
              <a:rPr lang="de-DE"/>
              <a:t>© Geneva, August 2026, Leonarduzzi &amp; Ehlert</a:t>
            </a:r>
          </a:p>
        </p:txBody>
      </p:sp>
      <p:sp>
        <p:nvSpPr>
          <p:cNvPr id="6" name="Slide Number Placeholder 5"/>
          <p:cNvSpPr>
            <a:spLocks noGrp="1"/>
          </p:cNvSpPr>
          <p:nvPr>
            <p:ph type="sldNum" sz="quarter" idx="4"/>
          </p:nvPr>
        </p:nvSpPr>
        <p:spPr>
          <a:xfrm>
            <a:off x="7994730" y="4722204"/>
            <a:ext cx="539750" cy="273843"/>
          </a:xfrm>
          <a:prstGeom prst="rect">
            <a:avLst/>
          </a:prstGeom>
        </p:spPr>
        <p:txBody>
          <a:bodyPr vert="horz" lIns="0" tIns="0" rIns="0" bIns="0" rtlCol="0" anchor="t" anchorCtr="0"/>
          <a:lstStyle>
            <a:lvl1pPr algn="r">
              <a:defRPr sz="900" baseline="0">
                <a:solidFill>
                  <a:schemeClr val="tx1"/>
                </a:solidFill>
              </a:defRPr>
            </a:lvl1pPr>
          </a:lstStyle>
          <a:p>
            <a:fld id="{C6C8278F-EB32-9049-808B-99841320EF9D}" type="slidenum">
              <a:rPr lang="de-DE" smtClean="0"/>
              <a:pPr/>
              <a:t>‹#›</a:t>
            </a:fld>
            <a:endParaRPr lang="de-DE"/>
          </a:p>
        </p:txBody>
      </p:sp>
      <p:pic>
        <p:nvPicPr>
          <p:cNvPr id="7" name="Bild 48">
            <a:extLst>
              <a:ext uri="{FF2B5EF4-FFF2-40B4-BE49-F238E27FC236}">
                <a16:creationId xmlns:a16="http://schemas.microsoft.com/office/drawing/2014/main" id="{0DAF8FDE-FB1E-7A5F-ACFD-7FD43FEA8965}"/>
              </a:ext>
            </a:extLst>
          </p:cNvPr>
          <p:cNvPicPr>
            <a:picLocks noChangeAspect="1"/>
          </p:cNvPicPr>
          <p:nvPr userDrawn="1"/>
        </p:nvPicPr>
        <p:blipFill>
          <a:blip r:embed="rId22"/>
          <a:stretch>
            <a:fillRect/>
          </a:stretch>
        </p:blipFill>
        <p:spPr>
          <a:xfrm>
            <a:off x="0" y="0"/>
            <a:ext cx="9144000" cy="102838"/>
          </a:xfrm>
          <a:prstGeom prst="rect">
            <a:avLst/>
          </a:prstGeom>
        </p:spPr>
      </p:pic>
      <p:sp>
        <p:nvSpPr>
          <p:cNvPr id="11" name="Title 1">
            <a:extLst>
              <a:ext uri="{FF2B5EF4-FFF2-40B4-BE49-F238E27FC236}">
                <a16:creationId xmlns:a16="http://schemas.microsoft.com/office/drawing/2014/main" id="{E35C7075-6C94-FA01-17A5-0D57FDB68614}"/>
              </a:ext>
            </a:extLst>
          </p:cNvPr>
          <p:cNvSpPr txBox="1">
            <a:spLocks/>
          </p:cNvSpPr>
          <p:nvPr userDrawn="1"/>
        </p:nvSpPr>
        <p:spPr>
          <a:xfrm>
            <a:off x="1081088" y="480157"/>
            <a:ext cx="7434263" cy="713276"/>
          </a:xfrm>
          <a:prstGeom prst="rect">
            <a:avLst/>
          </a:prstGeom>
        </p:spPr>
        <p:txBody>
          <a:bodyPr lIns="0" tIns="0" rIns="0" bIns="0"/>
          <a:lstStyle>
            <a:lvl1pPr algn="l" defTabSz="685800" rtl="0" eaLnBrk="1" latinLnBrk="0" hangingPunct="1">
              <a:lnSpc>
                <a:spcPct val="90000"/>
              </a:lnSpc>
              <a:spcBef>
                <a:spcPct val="0"/>
              </a:spcBef>
              <a:buNone/>
              <a:defRPr sz="3000" b="1" i="0" kern="1200" baseline="0">
                <a:solidFill>
                  <a:schemeClr val="tx1"/>
                </a:solidFill>
                <a:latin typeface="+mj-lt"/>
                <a:ea typeface="+mj-ea"/>
                <a:cs typeface="+mj-cs"/>
              </a:defRPr>
            </a:lvl1pPr>
          </a:lstStyle>
          <a:p>
            <a:r>
              <a:rPr lang="de-DE" sz="2999">
                <a:solidFill>
                  <a:schemeClr val="tx1">
                    <a:alpha val="0"/>
                  </a:schemeClr>
                </a:solidFill>
              </a:rPr>
              <a:t>Mastertitelformat bearbeiten</a:t>
            </a:r>
            <a:endParaRPr lang="en-US" sz="2999">
              <a:solidFill>
                <a:schemeClr val="tx1">
                  <a:alpha val="0"/>
                </a:schemeClr>
              </a:solidFill>
            </a:endParaRPr>
          </a:p>
        </p:txBody>
      </p:sp>
      <p:sp>
        <p:nvSpPr>
          <p:cNvPr id="16" name="Rechteck 15">
            <a:extLst>
              <a:ext uri="{FF2B5EF4-FFF2-40B4-BE49-F238E27FC236}">
                <a16:creationId xmlns:a16="http://schemas.microsoft.com/office/drawing/2014/main" id="{8384113E-3B84-B0C5-E326-C0C1562888C2}"/>
              </a:ext>
            </a:extLst>
          </p:cNvPr>
          <p:cNvSpPr/>
          <p:nvPr userDrawn="1"/>
        </p:nvSpPr>
        <p:spPr bwMode="auto">
          <a:xfrm>
            <a:off x="224143" y="1104334"/>
            <a:ext cx="908064" cy="703167"/>
          </a:xfrm>
          <a:prstGeom prst="rect">
            <a:avLst/>
          </a:prstGeom>
          <a:no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tx2"/>
              </a:solidFill>
              <a:effectLst/>
              <a:latin typeface="Arial" charset="0"/>
            </a:endParaRPr>
          </a:p>
        </p:txBody>
      </p:sp>
      <p:sp>
        <p:nvSpPr>
          <p:cNvPr id="27" name="Rechteck 26">
            <a:extLst>
              <a:ext uri="{FF2B5EF4-FFF2-40B4-BE49-F238E27FC236}">
                <a16:creationId xmlns:a16="http://schemas.microsoft.com/office/drawing/2014/main" id="{97884898-4755-1DE3-F631-EFD19731F92D}"/>
              </a:ext>
            </a:extLst>
          </p:cNvPr>
          <p:cNvSpPr/>
          <p:nvPr userDrawn="1"/>
        </p:nvSpPr>
        <p:spPr bwMode="auto">
          <a:xfrm>
            <a:off x="1022905" y="4635227"/>
            <a:ext cx="1269446" cy="284997"/>
          </a:xfrm>
          <a:prstGeom prst="rect">
            <a:avLst/>
          </a:prstGeom>
          <a:solidFill>
            <a:schemeClr val="bg1"/>
          </a:solidFill>
          <a:ln w="9525" cap="flat" cmpd="sng" algn="ctr">
            <a:noFill/>
            <a:prstDash val="solid"/>
            <a:round/>
            <a:headEnd type="none" w="med" len="med"/>
            <a:tailEnd type="none" w="med" len="med"/>
          </a:ln>
          <a:effectLst/>
        </p:spPr>
        <p:txBody>
          <a:bodyPr vert="horz" wrap="square" lIns="91408" tIns="45704" rIns="91408" bIns="45704" numCol="1" rtlCol="0" anchor="t" anchorCtr="0" compatLnSpc="1">
            <a:prstTxWarp prst="textNoShape">
              <a:avLst/>
            </a:prstTxWarp>
          </a:bodyPr>
          <a:lstStyle/>
          <a:p>
            <a:pPr marL="0" marR="0" indent="0" algn="l" defTabSz="914126" rtl="0" eaLnBrk="0" fontAlgn="base" latinLnBrk="0" hangingPunct="0">
              <a:lnSpc>
                <a:spcPct val="100000"/>
              </a:lnSpc>
              <a:spcBef>
                <a:spcPct val="0"/>
              </a:spcBef>
              <a:spcAft>
                <a:spcPct val="0"/>
              </a:spcAft>
              <a:buClrTx/>
              <a:buSzTx/>
              <a:buFontTx/>
              <a:buNone/>
              <a:tabLst/>
            </a:pPr>
            <a:endParaRPr kumimoji="0" lang="de-DE" sz="2099" b="0"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366615284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Lst>
  <p:hf hdr="0" dt="0"/>
  <p:txStyles>
    <p:titleStyle>
      <a:lvl1pPr algn="l" defTabSz="685594" rtl="0" eaLnBrk="1" latinLnBrk="0" hangingPunct="1">
        <a:lnSpc>
          <a:spcPct val="90000"/>
        </a:lnSpc>
        <a:spcBef>
          <a:spcPct val="0"/>
        </a:spcBef>
        <a:buNone/>
        <a:defRPr sz="2999" b="1" i="0" kern="1200" baseline="0">
          <a:solidFill>
            <a:schemeClr val="tx1"/>
          </a:solidFill>
          <a:latin typeface="+mj-lt"/>
          <a:ea typeface="+mj-ea"/>
          <a:cs typeface="+mj-cs"/>
        </a:defRPr>
      </a:lvl1pPr>
    </p:titleStyle>
    <p:bodyStyle>
      <a:lvl1pPr marL="171399" indent="-171399" algn="l" defTabSz="685594" rtl="0" eaLnBrk="1" latinLnBrk="0" hangingPunct="1">
        <a:lnSpc>
          <a:spcPct val="90000"/>
        </a:lnSpc>
        <a:spcBef>
          <a:spcPts val="750"/>
        </a:spcBef>
        <a:buFont typeface="Arial" panose="020B0604020202020204" pitchFamily="34" charset="0"/>
        <a:buChar char="•"/>
        <a:defRPr sz="2099" kern="1200">
          <a:solidFill>
            <a:schemeClr val="tx1"/>
          </a:solidFill>
          <a:latin typeface="+mn-lt"/>
          <a:ea typeface="+mn-ea"/>
          <a:cs typeface="+mn-cs"/>
        </a:defRPr>
      </a:lvl1pPr>
      <a:lvl2pPr marL="514196" indent="-171399" algn="l" defTabSz="685594" rtl="0" eaLnBrk="1" latinLnBrk="0" hangingPunct="1">
        <a:lnSpc>
          <a:spcPct val="90000"/>
        </a:lnSpc>
        <a:spcBef>
          <a:spcPts val="375"/>
        </a:spcBef>
        <a:buFont typeface="Arial" panose="020B0604020202020204" pitchFamily="34" charset="0"/>
        <a:buChar char="•"/>
        <a:defRPr sz="1799" kern="1200">
          <a:solidFill>
            <a:schemeClr val="tx1"/>
          </a:solidFill>
          <a:latin typeface="+mn-lt"/>
          <a:ea typeface="+mn-ea"/>
          <a:cs typeface="+mn-cs"/>
        </a:defRPr>
      </a:lvl2pPr>
      <a:lvl3pPr marL="856993" indent="-171399" algn="l" defTabSz="685594"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790"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587"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5"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594" rtl="0" eaLnBrk="1" latinLnBrk="0" hangingPunct="1">
        <a:defRPr sz="1350" kern="1200">
          <a:solidFill>
            <a:schemeClr val="tx1"/>
          </a:solidFill>
          <a:latin typeface="+mn-lt"/>
          <a:ea typeface="+mn-ea"/>
          <a:cs typeface="+mn-cs"/>
        </a:defRPr>
      </a:lvl1pPr>
      <a:lvl2pPr marL="342797" algn="l" defTabSz="685594" rtl="0" eaLnBrk="1" latinLnBrk="0" hangingPunct="1">
        <a:defRPr sz="1350" kern="1200">
          <a:solidFill>
            <a:schemeClr val="tx1"/>
          </a:solidFill>
          <a:latin typeface="+mn-lt"/>
          <a:ea typeface="+mn-ea"/>
          <a:cs typeface="+mn-cs"/>
        </a:defRPr>
      </a:lvl2pPr>
      <a:lvl3pPr marL="685594" algn="l" defTabSz="685594" rtl="0" eaLnBrk="1" latinLnBrk="0" hangingPunct="1">
        <a:defRPr sz="1350" kern="1200">
          <a:solidFill>
            <a:schemeClr val="tx1"/>
          </a:solidFill>
          <a:latin typeface="+mn-lt"/>
          <a:ea typeface="+mn-ea"/>
          <a:cs typeface="+mn-cs"/>
        </a:defRPr>
      </a:lvl3pPr>
      <a:lvl4pPr marL="1028391" algn="l" defTabSz="685594" rtl="0" eaLnBrk="1" latinLnBrk="0" hangingPunct="1">
        <a:defRPr sz="1350" kern="1200">
          <a:solidFill>
            <a:schemeClr val="tx1"/>
          </a:solidFill>
          <a:latin typeface="+mn-lt"/>
          <a:ea typeface="+mn-ea"/>
          <a:cs typeface="+mn-cs"/>
        </a:defRPr>
      </a:lvl4pPr>
      <a:lvl5pPr marL="1371188" algn="l" defTabSz="685594" rtl="0" eaLnBrk="1" latinLnBrk="0" hangingPunct="1">
        <a:defRPr sz="1350" kern="1200">
          <a:solidFill>
            <a:schemeClr val="tx1"/>
          </a:solidFill>
          <a:latin typeface="+mn-lt"/>
          <a:ea typeface="+mn-ea"/>
          <a:cs typeface="+mn-cs"/>
        </a:defRPr>
      </a:lvl5pPr>
      <a:lvl6pPr marL="1713985" algn="l" defTabSz="685594" rtl="0" eaLnBrk="1" latinLnBrk="0" hangingPunct="1">
        <a:defRPr sz="1350" kern="1200">
          <a:solidFill>
            <a:schemeClr val="tx1"/>
          </a:solidFill>
          <a:latin typeface="+mn-lt"/>
          <a:ea typeface="+mn-ea"/>
          <a:cs typeface="+mn-cs"/>
        </a:defRPr>
      </a:lvl6pPr>
      <a:lvl7pPr marL="2056783" algn="l" defTabSz="685594" rtl="0" eaLnBrk="1" latinLnBrk="0" hangingPunct="1">
        <a:defRPr sz="1350" kern="1200">
          <a:solidFill>
            <a:schemeClr val="tx1"/>
          </a:solidFill>
          <a:latin typeface="+mn-lt"/>
          <a:ea typeface="+mn-ea"/>
          <a:cs typeface="+mn-cs"/>
        </a:defRPr>
      </a:lvl7pPr>
      <a:lvl8pPr marL="2399580" algn="l" defTabSz="685594" rtl="0" eaLnBrk="1" latinLnBrk="0" hangingPunct="1">
        <a:defRPr sz="1350" kern="1200">
          <a:solidFill>
            <a:schemeClr val="tx1"/>
          </a:solidFill>
          <a:latin typeface="+mn-lt"/>
          <a:ea typeface="+mn-ea"/>
          <a:cs typeface="+mn-cs"/>
        </a:defRPr>
      </a:lvl8pPr>
      <a:lvl9pPr marL="2742377" algn="l" defTabSz="685594"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72">
          <p15:clr>
            <a:srgbClr val="F26B43"/>
          </p15:clr>
        </p15:guide>
        <p15:guide id="2" pos="5377">
          <p15:clr>
            <a:srgbClr val="F26B43"/>
          </p15:clr>
        </p15:guide>
        <p15:guide id="3" orient="horz" pos="3046">
          <p15:clr>
            <a:srgbClr val="F26B43"/>
          </p15:clr>
        </p15:guide>
        <p15:guide id="4" pos="681">
          <p15:clr>
            <a:srgbClr val="F26B43"/>
          </p15:clr>
        </p15:guide>
        <p15:guide id="5" orient="horz" pos="501">
          <p15:clr>
            <a:srgbClr val="F26B43"/>
          </p15:clr>
        </p15:guide>
        <p15:guide id="6" pos="4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oleObject" Target="../embeddings/oleObject1.bin"/><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hyperlink" Target="https://www.ecmwf.int/en/newsletter/179/computing/introducing-earthkit" TargetMode="External"/><Relationship Id="rId7"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3.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3.emf"/><Relationship Id="rId7" Type="http://schemas.openxmlformats.org/officeDocument/2006/relationships/image" Target="../media/image37.png"/><Relationship Id="rId2" Type="http://schemas.openxmlformats.org/officeDocument/2006/relationships/image" Target="../media/image32.jpeg"/><Relationship Id="rId1" Type="http://schemas.openxmlformats.org/officeDocument/2006/relationships/slideLayout" Target="../slideLayouts/slideLayout1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image" Target="../media/image48.gi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3.xml"/><Relationship Id="rId6" Type="http://schemas.openxmlformats.org/officeDocument/2006/relationships/image" Target="../media/image55.gif"/><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58.svg"/><Relationship Id="rId7" Type="http://schemas.openxmlformats.org/officeDocument/2006/relationships/image" Target="../media/image62.png"/><Relationship Id="rId2" Type="http://schemas.openxmlformats.org/officeDocument/2006/relationships/image" Target="../media/image57.svg"/><Relationship Id="rId1" Type="http://schemas.openxmlformats.org/officeDocument/2006/relationships/slideLayout" Target="../slideLayouts/slideLayout3.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Operational NWP and </a:t>
            </a:r>
            <a:r>
              <a:rPr lang="de-CH" dirty="0" err="1"/>
              <a:t>projects</a:t>
            </a:r>
            <a:r>
              <a:rPr lang="de-CH" dirty="0"/>
              <a:t> at MeteoSwiss</a:t>
            </a:r>
          </a:p>
        </p:txBody>
      </p:sp>
      <p:sp>
        <p:nvSpPr>
          <p:cNvPr id="3" name="Textplatzhalter 2"/>
          <p:cNvSpPr>
            <a:spLocks noGrp="1"/>
          </p:cNvSpPr>
          <p:nvPr>
            <p:ph type="body" sz="quarter" idx="10"/>
          </p:nvPr>
        </p:nvSpPr>
        <p:spPr/>
        <p:txBody>
          <a:bodyPr/>
          <a:lstStyle/>
          <a:p>
            <a:r>
              <a:rPr lang="de-CH" dirty="0"/>
              <a:t>Oliver Fuhrer</a:t>
            </a:r>
            <a:endParaRPr lang="de-CH" b="1" dirty="0"/>
          </a:p>
          <a:p>
            <a:r>
              <a:rPr lang="de-CH" dirty="0"/>
              <a:t>COSMO General Meeting 2026, 17.9.2026</a:t>
            </a:r>
          </a:p>
        </p:txBody>
      </p:sp>
    </p:spTree>
    <p:extLst>
      <p:ext uri="{BB962C8B-B14F-4D97-AF65-F5344CB8AC3E}">
        <p14:creationId xmlns:p14="http://schemas.microsoft.com/office/powerpoint/2010/main" val="2257206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721EBC5-28FA-49CB-BB8D-858005F02074}"/>
              </a:ext>
            </a:extLst>
          </p:cNvPr>
          <p:cNvSpPr>
            <a:spLocks noGrp="1"/>
          </p:cNvSpPr>
          <p:nvPr>
            <p:ph type="subTitle" idx="1"/>
          </p:nvPr>
        </p:nvSpPr>
        <p:spPr>
          <a:xfrm>
            <a:off x="1" y="0"/>
            <a:ext cx="9144000" cy="5143499"/>
          </a:xfrm>
        </p:spPr>
        <p:txBody>
          <a:bodyPr anchor="ctr"/>
          <a:lstStyle/>
          <a:p>
            <a:pPr algn="ctr"/>
            <a:r>
              <a:rPr lang="de-CH" sz="4400" b="1" dirty="0"/>
              <a:t>Operational NWP System</a:t>
            </a:r>
          </a:p>
        </p:txBody>
      </p:sp>
    </p:spTree>
    <p:extLst>
      <p:ext uri="{BB962C8B-B14F-4D97-AF65-F5344CB8AC3E}">
        <p14:creationId xmlns:p14="http://schemas.microsoft.com/office/powerpoint/2010/main" val="3288693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9"/>
          <p:cNvGraphicFramePr>
            <a:graphicFrameLocks noChangeAspect="1"/>
          </p:cNvGraphicFramePr>
          <p:nvPr/>
        </p:nvGraphicFramePr>
        <p:xfrm>
          <a:off x="4919915" y="1028883"/>
          <a:ext cx="1055688" cy="1022350"/>
        </p:xfrm>
        <a:graphic>
          <a:graphicData uri="http://schemas.openxmlformats.org/presentationml/2006/ole">
            <mc:AlternateContent xmlns:mc="http://schemas.openxmlformats.org/markup-compatibility/2006">
              <mc:Choice xmlns:v="urn:schemas-microsoft-com:vml" Requires="v">
                <p:oleObj name="Photo Editor Photo" r:id="rId3" imgW="4742857" imgH="4590476" progId="MSPhotoEd.3">
                  <p:embed/>
                </p:oleObj>
              </mc:Choice>
              <mc:Fallback>
                <p:oleObj name="Photo Editor Photo" r:id="rId3" imgW="4742857" imgH="4590476" progId="MSPhotoEd.3">
                  <p:embed/>
                  <p:pic>
                    <p:nvPicPr>
                      <p:cNvPr id="5"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9915" y="1028883"/>
                        <a:ext cx="1055688"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4"/>
          <p:cNvGraphicFramePr>
            <a:graphicFrameLocks noChangeAspect="1"/>
          </p:cNvGraphicFramePr>
          <p:nvPr/>
        </p:nvGraphicFramePr>
        <p:xfrm>
          <a:off x="4856974" y="965942"/>
          <a:ext cx="1055688" cy="1022350"/>
        </p:xfrm>
        <a:graphic>
          <a:graphicData uri="http://schemas.openxmlformats.org/presentationml/2006/ole">
            <mc:AlternateContent xmlns:mc="http://schemas.openxmlformats.org/markup-compatibility/2006">
              <mc:Choice xmlns:v="urn:schemas-microsoft-com:vml" Requires="v">
                <p:oleObj name="Photo Editor Photo" r:id="rId3" imgW="4742857" imgH="4590476" progId="MSPhotoEd.3">
                  <p:embed/>
                </p:oleObj>
              </mc:Choice>
              <mc:Fallback>
                <p:oleObj name="Photo Editor Photo" r:id="rId3" imgW="4742857" imgH="4590476" progId="MSPhotoEd.3">
                  <p:embed/>
                  <p:pic>
                    <p:nvPicPr>
                      <p:cNvPr id="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6974" y="965942"/>
                        <a:ext cx="1055688"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7"/>
          <p:cNvGraphicFramePr>
            <a:graphicFrameLocks noChangeAspect="1"/>
          </p:cNvGraphicFramePr>
          <p:nvPr/>
        </p:nvGraphicFramePr>
        <p:xfrm>
          <a:off x="4792929" y="902526"/>
          <a:ext cx="1055649" cy="1021236"/>
        </p:xfrm>
        <a:graphic>
          <a:graphicData uri="http://schemas.openxmlformats.org/presentationml/2006/ole">
            <mc:AlternateContent xmlns:mc="http://schemas.openxmlformats.org/markup-compatibility/2006">
              <mc:Choice xmlns:v="urn:schemas-microsoft-com:vml" Requires="v">
                <p:oleObj name="Photo Editor Photo" r:id="rId3" imgW="4742857" imgH="4590476" progId="MSPhotoEd.3">
                  <p:embed/>
                </p:oleObj>
              </mc:Choice>
              <mc:Fallback>
                <p:oleObj name="Photo Editor Photo" r:id="rId3" imgW="4742857" imgH="4590476" progId="MSPhotoEd.3">
                  <p:embed/>
                  <p:pic>
                    <p:nvPicPr>
                      <p:cNvPr id="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2929" y="902526"/>
                        <a:ext cx="1055649" cy="1021236"/>
                      </a:xfrm>
                      <a:prstGeom prst="rect">
                        <a:avLst/>
                      </a:prstGeom>
                      <a:noFill/>
                      <a:ln>
                        <a:noFill/>
                      </a:ln>
                      <a:effectLst/>
                    </p:spPr>
                  </p:pic>
                </p:oleObj>
              </mc:Fallback>
            </mc:AlternateContent>
          </a:graphicData>
        </a:graphic>
      </p:graphicFrame>
      <p:sp>
        <p:nvSpPr>
          <p:cNvPr id="18" name="Text Box 16"/>
          <p:cNvSpPr txBox="1">
            <a:spLocks noChangeArrowheads="1"/>
          </p:cNvSpPr>
          <p:nvPr/>
        </p:nvSpPr>
        <p:spPr bwMode="auto">
          <a:xfrm>
            <a:off x="5647285" y="1310552"/>
            <a:ext cx="2393950"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pitchFamily="18" charset="0"/>
              </a:defRPr>
            </a:lvl1pPr>
            <a:lvl2pPr marL="541338">
              <a:defRPr sz="2400">
                <a:solidFill>
                  <a:schemeClr val="tx1"/>
                </a:solidFill>
                <a:latin typeface="Times" pitchFamily="18" charset="0"/>
              </a:defRPr>
            </a:lvl2pPr>
            <a:lvl3pPr>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r" eaLnBrk="1" hangingPunct="1">
              <a:spcBef>
                <a:spcPct val="20000"/>
              </a:spcBef>
              <a:buSzPct val="85000"/>
            </a:pPr>
            <a:r>
              <a:rPr lang="en-GB" sz="1200" b="1" dirty="0">
                <a:latin typeface="Arial" pitchFamily="34" charset="0"/>
              </a:rPr>
              <a:t>Lateral boundary conditions: IFS ENS</a:t>
            </a:r>
            <a:br>
              <a:rPr lang="en-GB" sz="1200" b="1" dirty="0">
                <a:latin typeface="Arial" pitchFamily="34" charset="0"/>
              </a:rPr>
            </a:br>
            <a:r>
              <a:rPr lang="en-GB" sz="1200" b="1" dirty="0">
                <a:latin typeface="Arial" pitchFamily="34" charset="0"/>
              </a:rPr>
              <a:t>9 (18) km</a:t>
            </a:r>
            <a:br>
              <a:rPr lang="en-GB" sz="1200" b="1" dirty="0">
                <a:latin typeface="Arial" pitchFamily="34" charset="0"/>
              </a:rPr>
            </a:br>
            <a:r>
              <a:rPr lang="en-GB" sz="1200" b="1" dirty="0">
                <a:latin typeface="Arial" pitchFamily="34" charset="0"/>
              </a:rPr>
              <a:t>4x per day</a:t>
            </a:r>
          </a:p>
        </p:txBody>
      </p:sp>
      <p:grpSp>
        <p:nvGrpSpPr>
          <p:cNvPr id="2" name="Group 1">
            <a:extLst>
              <a:ext uri="{FF2B5EF4-FFF2-40B4-BE49-F238E27FC236}">
                <a16:creationId xmlns:a16="http://schemas.microsoft.com/office/drawing/2014/main" id="{70AB282D-5030-4B29-8BA3-CFF6AD5668FA}"/>
              </a:ext>
            </a:extLst>
          </p:cNvPr>
          <p:cNvGrpSpPr/>
          <p:nvPr/>
        </p:nvGrpSpPr>
        <p:grpSpPr>
          <a:xfrm>
            <a:off x="1110076" y="2325459"/>
            <a:ext cx="3500203" cy="2765787"/>
            <a:chOff x="1110076" y="2325459"/>
            <a:chExt cx="3500203" cy="2765787"/>
          </a:xfrm>
        </p:grpSpPr>
        <p:pic>
          <p:nvPicPr>
            <p:cNvPr id="8" name="Picture 286"/>
            <p:cNvPicPr>
              <a:picLocks noChangeAspect="1" noChangeArrowheads="1"/>
            </p:cNvPicPr>
            <p:nvPr/>
          </p:nvPicPr>
          <p:blipFill rotWithShape="1">
            <a:blip r:embed="rId5">
              <a:extLst>
                <a:ext uri="{28A0092B-C50C-407E-A947-70E740481C1C}">
                  <a14:useLocalDpi xmlns:a14="http://schemas.microsoft.com/office/drawing/2010/main" val="0"/>
                </a:ext>
              </a:extLst>
            </a:blip>
            <a:srcRect r="13092"/>
            <a:stretch/>
          </p:blipFill>
          <p:spPr bwMode="auto">
            <a:xfrm>
              <a:off x="1507182" y="3261017"/>
              <a:ext cx="2737944" cy="183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86"/>
            <p:cNvPicPr>
              <a:picLocks noChangeAspect="1" noChangeArrowheads="1"/>
            </p:cNvPicPr>
            <p:nvPr/>
          </p:nvPicPr>
          <p:blipFill rotWithShape="1">
            <a:blip r:embed="rId5">
              <a:extLst>
                <a:ext uri="{28A0092B-C50C-407E-A947-70E740481C1C}">
                  <a14:useLocalDpi xmlns:a14="http://schemas.microsoft.com/office/drawing/2010/main" val="0"/>
                </a:ext>
              </a:extLst>
            </a:blip>
            <a:srcRect r="13092"/>
            <a:stretch/>
          </p:blipFill>
          <p:spPr bwMode="auto">
            <a:xfrm>
              <a:off x="1354782" y="3108617"/>
              <a:ext cx="2737944" cy="183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86"/>
            <p:cNvPicPr>
              <a:picLocks noChangeAspect="1" noChangeArrowheads="1"/>
            </p:cNvPicPr>
            <p:nvPr/>
          </p:nvPicPr>
          <p:blipFill rotWithShape="1">
            <a:blip r:embed="rId5">
              <a:extLst>
                <a:ext uri="{28A0092B-C50C-407E-A947-70E740481C1C}">
                  <a14:useLocalDpi xmlns:a14="http://schemas.microsoft.com/office/drawing/2010/main" val="0"/>
                </a:ext>
              </a:extLst>
            </a:blip>
            <a:srcRect r="13092"/>
            <a:stretch/>
          </p:blipFill>
          <p:spPr bwMode="auto">
            <a:xfrm>
              <a:off x="1202382" y="2956217"/>
              <a:ext cx="2737944" cy="183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 Box 15"/>
            <p:cNvSpPr txBox="1">
              <a:spLocks noChangeArrowheads="1"/>
            </p:cNvSpPr>
            <p:nvPr/>
          </p:nvSpPr>
          <p:spPr bwMode="auto">
            <a:xfrm>
              <a:off x="1110076" y="2325459"/>
              <a:ext cx="3500203"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pitchFamily="18" charset="0"/>
                </a:defRPr>
              </a:lvl1pPr>
              <a:lvl2pPr marL="541338">
                <a:defRPr sz="2400">
                  <a:solidFill>
                    <a:schemeClr val="tx1"/>
                  </a:solidFill>
                  <a:latin typeface="Times" pitchFamily="18" charset="0"/>
                </a:defRPr>
              </a:lvl2pPr>
              <a:lvl3pPr>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eaLnBrk="1" hangingPunct="1">
                <a:spcBef>
                  <a:spcPct val="20000"/>
                </a:spcBef>
                <a:buSzPct val="85000"/>
              </a:pPr>
              <a:r>
                <a:rPr lang="en-GB" sz="1200" b="1" dirty="0">
                  <a:solidFill>
                    <a:srgbClr val="0000FF"/>
                  </a:solidFill>
                  <a:latin typeface="Arial" pitchFamily="34" charset="0"/>
                </a:rPr>
                <a:t>ICON-CH1-EPS</a:t>
              </a:r>
              <a:r>
                <a:rPr lang="en-GB" sz="1200" b="1" dirty="0">
                  <a:latin typeface="Arial" pitchFamily="34" charset="0"/>
                </a:rPr>
                <a:t>: 33 hour forecasts, 8x per day </a:t>
              </a:r>
              <a:br>
                <a:rPr lang="en-GB" sz="1200" b="1" dirty="0">
                  <a:latin typeface="Arial" pitchFamily="34" charset="0"/>
                </a:rPr>
              </a:br>
              <a:r>
                <a:rPr lang="en-GB" sz="1200" b="1" dirty="0">
                  <a:latin typeface="Arial" pitchFamily="34" charset="0"/>
                </a:rPr>
                <a:t>1.0 km grid size (R19B08), 80L</a:t>
              </a:r>
              <a:br>
                <a:rPr lang="en-GB" sz="1200" b="1" dirty="0">
                  <a:latin typeface="Arial" pitchFamily="34" charset="0"/>
                </a:rPr>
              </a:br>
              <a:r>
                <a:rPr lang="en-GB" sz="1200" b="1" dirty="0">
                  <a:latin typeface="Arial" pitchFamily="34" charset="0"/>
                </a:rPr>
                <a:t>11 ensemble members</a:t>
              </a:r>
            </a:p>
          </p:txBody>
        </p:sp>
      </p:grpSp>
      <p:grpSp>
        <p:nvGrpSpPr>
          <p:cNvPr id="3" name="Group 2">
            <a:extLst>
              <a:ext uri="{FF2B5EF4-FFF2-40B4-BE49-F238E27FC236}">
                <a16:creationId xmlns:a16="http://schemas.microsoft.com/office/drawing/2014/main" id="{8EF15878-2025-4D04-B680-05F40EEBA63F}"/>
              </a:ext>
            </a:extLst>
          </p:cNvPr>
          <p:cNvGrpSpPr/>
          <p:nvPr/>
        </p:nvGrpSpPr>
        <p:grpSpPr>
          <a:xfrm>
            <a:off x="4750301" y="2331944"/>
            <a:ext cx="3500203" cy="2759301"/>
            <a:chOff x="4750301" y="2331944"/>
            <a:chExt cx="3500203" cy="2759301"/>
          </a:xfrm>
        </p:grpSpPr>
        <p:pic>
          <p:nvPicPr>
            <p:cNvPr id="10" name="Picture 287"/>
            <p:cNvPicPr>
              <a:picLocks noChangeAspect="1" noChangeArrowheads="1"/>
            </p:cNvPicPr>
            <p:nvPr/>
          </p:nvPicPr>
          <p:blipFill rotWithShape="1">
            <a:blip r:embed="rId6">
              <a:extLst>
                <a:ext uri="{28A0092B-C50C-407E-A947-70E740481C1C}">
                  <a14:useLocalDpi xmlns:a14="http://schemas.microsoft.com/office/drawing/2010/main" val="0"/>
                </a:ext>
              </a:extLst>
            </a:blip>
            <a:srcRect r="12941"/>
            <a:stretch/>
          </p:blipFill>
          <p:spPr bwMode="auto">
            <a:xfrm>
              <a:off x="5137688" y="3261016"/>
              <a:ext cx="2742701" cy="183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87"/>
            <p:cNvPicPr>
              <a:picLocks noChangeAspect="1" noChangeArrowheads="1"/>
            </p:cNvPicPr>
            <p:nvPr/>
          </p:nvPicPr>
          <p:blipFill rotWithShape="1">
            <a:blip r:embed="rId6">
              <a:extLst>
                <a:ext uri="{28A0092B-C50C-407E-A947-70E740481C1C}">
                  <a14:useLocalDpi xmlns:a14="http://schemas.microsoft.com/office/drawing/2010/main" val="0"/>
                </a:ext>
              </a:extLst>
            </a:blip>
            <a:srcRect r="12941"/>
            <a:stretch/>
          </p:blipFill>
          <p:spPr bwMode="auto">
            <a:xfrm>
              <a:off x="5062004" y="3192591"/>
              <a:ext cx="2742701" cy="183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87"/>
            <p:cNvPicPr>
              <a:picLocks noChangeAspect="1" noChangeArrowheads="1"/>
            </p:cNvPicPr>
            <p:nvPr/>
          </p:nvPicPr>
          <p:blipFill rotWithShape="1">
            <a:blip r:embed="rId6">
              <a:extLst>
                <a:ext uri="{28A0092B-C50C-407E-A947-70E740481C1C}">
                  <a14:useLocalDpi xmlns:a14="http://schemas.microsoft.com/office/drawing/2010/main" val="0"/>
                </a:ext>
              </a:extLst>
            </a:blip>
            <a:srcRect r="12941"/>
            <a:stretch/>
          </p:blipFill>
          <p:spPr bwMode="auto">
            <a:xfrm>
              <a:off x="4985288" y="3108616"/>
              <a:ext cx="2742701" cy="183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87"/>
            <p:cNvPicPr>
              <a:picLocks noChangeAspect="1" noChangeArrowheads="1"/>
            </p:cNvPicPr>
            <p:nvPr/>
          </p:nvPicPr>
          <p:blipFill rotWithShape="1">
            <a:blip r:embed="rId6">
              <a:extLst>
                <a:ext uri="{28A0092B-C50C-407E-A947-70E740481C1C}">
                  <a14:useLocalDpi xmlns:a14="http://schemas.microsoft.com/office/drawing/2010/main" val="0"/>
                </a:ext>
              </a:extLst>
            </a:blip>
            <a:srcRect r="12941"/>
            <a:stretch/>
          </p:blipFill>
          <p:spPr bwMode="auto">
            <a:xfrm>
              <a:off x="4902076" y="3033971"/>
              <a:ext cx="2742701" cy="183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87"/>
            <p:cNvPicPr>
              <a:picLocks noChangeAspect="1" noChangeArrowheads="1"/>
            </p:cNvPicPr>
            <p:nvPr/>
          </p:nvPicPr>
          <p:blipFill rotWithShape="1">
            <a:blip r:embed="rId6">
              <a:extLst>
                <a:ext uri="{28A0092B-C50C-407E-A947-70E740481C1C}">
                  <a14:useLocalDpi xmlns:a14="http://schemas.microsoft.com/office/drawing/2010/main" val="0"/>
                </a:ext>
              </a:extLst>
            </a:blip>
            <a:srcRect r="12941"/>
            <a:stretch/>
          </p:blipFill>
          <p:spPr bwMode="auto">
            <a:xfrm>
              <a:off x="4832888" y="2956216"/>
              <a:ext cx="2742701" cy="183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 Box 21"/>
            <p:cNvSpPr txBox="1">
              <a:spLocks noChangeArrowheads="1"/>
            </p:cNvSpPr>
            <p:nvPr/>
          </p:nvSpPr>
          <p:spPr bwMode="auto">
            <a:xfrm>
              <a:off x="4750301" y="2331944"/>
              <a:ext cx="3500203"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pitchFamily="18" charset="0"/>
                </a:defRPr>
              </a:lvl1pPr>
              <a:lvl2pPr marL="541338">
                <a:defRPr sz="2400">
                  <a:solidFill>
                    <a:schemeClr val="tx1"/>
                  </a:solidFill>
                  <a:latin typeface="Times" pitchFamily="18" charset="0"/>
                </a:defRPr>
              </a:lvl2pPr>
              <a:lvl3pPr>
                <a:defRPr sz="2400">
                  <a:solidFill>
                    <a:schemeClr val="tx1"/>
                  </a:solidFill>
                  <a:latin typeface="Times" pitchFamily="18" charset="0"/>
                </a:defRPr>
              </a:lvl3pPr>
              <a:lvl4pPr>
                <a:defRPr sz="2400">
                  <a:solidFill>
                    <a:schemeClr val="tx1"/>
                  </a:solidFill>
                  <a:latin typeface="Times" pitchFamily="18" charset="0"/>
                </a:defRPr>
              </a:lvl4pPr>
              <a:lvl5pPr>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eaLnBrk="1" hangingPunct="1">
                <a:spcBef>
                  <a:spcPct val="20000"/>
                </a:spcBef>
                <a:buSzPct val="85000"/>
              </a:pPr>
              <a:r>
                <a:rPr lang="en-GB" sz="1200" b="1" dirty="0">
                  <a:solidFill>
                    <a:srgbClr val="0000FF"/>
                  </a:solidFill>
                  <a:latin typeface="Arial" pitchFamily="34" charset="0"/>
                </a:rPr>
                <a:t>ICON-CH2-EPS</a:t>
              </a:r>
              <a:r>
                <a:rPr lang="en-GB" sz="1200" b="1" dirty="0">
                  <a:latin typeface="Arial" pitchFamily="34" charset="0"/>
                </a:rPr>
                <a:t>: 5 day forecasts, 4x per day </a:t>
              </a:r>
              <a:br>
                <a:rPr lang="en-GB" sz="1200" b="1" dirty="0">
                  <a:latin typeface="Arial" pitchFamily="34" charset="0"/>
                </a:rPr>
              </a:br>
              <a:r>
                <a:rPr lang="en-GB" sz="1200" b="1" dirty="0">
                  <a:latin typeface="Arial" pitchFamily="34" charset="0"/>
                </a:rPr>
                <a:t>2.1 km grid size (R19B07), 80L</a:t>
              </a:r>
              <a:br>
                <a:rPr lang="en-GB" sz="1200" b="1" dirty="0">
                  <a:latin typeface="Arial" pitchFamily="34" charset="0"/>
                </a:rPr>
              </a:br>
              <a:r>
                <a:rPr lang="en-GB" sz="1200" b="1" dirty="0">
                  <a:latin typeface="Arial" pitchFamily="34" charset="0"/>
                </a:rPr>
                <a:t>21 ensemble members</a:t>
              </a:r>
            </a:p>
          </p:txBody>
        </p:sp>
      </p:grpSp>
      <p:sp>
        <p:nvSpPr>
          <p:cNvPr id="28" name="TextBox 27"/>
          <p:cNvSpPr txBox="1"/>
          <p:nvPr/>
        </p:nvSpPr>
        <p:spPr>
          <a:xfrm>
            <a:off x="1202382" y="1107956"/>
            <a:ext cx="2659449" cy="1015663"/>
          </a:xfrm>
          <a:prstGeom prst="rect">
            <a:avLst/>
          </a:prstGeom>
          <a:solidFill>
            <a:schemeClr val="bg1"/>
          </a:solidFill>
          <a:ln w="28575">
            <a:solidFill>
              <a:srgbClr val="0000FF"/>
            </a:solidFill>
          </a:ln>
        </p:spPr>
        <p:txBody>
          <a:bodyPr wrap="square" rtlCol="0">
            <a:spAutoFit/>
          </a:bodyPr>
          <a:lstStyle/>
          <a:p>
            <a:pPr algn="ctr"/>
            <a:r>
              <a:rPr lang="en-GB" sz="1200" b="1" dirty="0">
                <a:latin typeface="Arial" pitchFamily="34" charset="0"/>
                <a:cs typeface="Arial" pitchFamily="34" charset="0"/>
                <a:sym typeface="Wingdings" pitchFamily="2" charset="2"/>
              </a:rPr>
              <a:t>Ensemble Data Assimilation: </a:t>
            </a:r>
            <a:r>
              <a:rPr lang="en-GB" sz="1200" b="1" dirty="0">
                <a:solidFill>
                  <a:srgbClr val="0000FF"/>
                </a:solidFill>
                <a:latin typeface="Arial" pitchFamily="34" charset="0"/>
              </a:rPr>
              <a:t>KENDA-CH1</a:t>
            </a:r>
            <a:r>
              <a:rPr lang="en-GB" sz="1200" b="1" dirty="0">
                <a:latin typeface="Arial" pitchFamily="34" charset="0"/>
                <a:cs typeface="Arial" pitchFamily="34" charset="0"/>
              </a:rPr>
              <a:t> with LETKF</a:t>
            </a:r>
          </a:p>
          <a:p>
            <a:pPr algn="ctr"/>
            <a:r>
              <a:rPr lang="en-GB" sz="1200" b="1" dirty="0">
                <a:latin typeface="Arial" pitchFamily="34" charset="0"/>
                <a:cs typeface="Arial" pitchFamily="34" charset="0"/>
              </a:rPr>
              <a:t>40+1 members at 1.0 km grid size with ICON-CH1 setup (SPPT)</a:t>
            </a:r>
            <a:br>
              <a:rPr lang="en-GB" sz="1200" b="1" dirty="0">
                <a:latin typeface="Arial" pitchFamily="34" charset="0"/>
                <a:cs typeface="Arial" pitchFamily="34" charset="0"/>
              </a:rPr>
            </a:br>
            <a:r>
              <a:rPr lang="en-GB" sz="1200" b="1" dirty="0">
                <a:latin typeface="Arial" pitchFamily="34" charset="0"/>
                <a:cs typeface="Arial" pitchFamily="34" charset="0"/>
              </a:rPr>
              <a:t>hourly cycling</a:t>
            </a:r>
          </a:p>
        </p:txBody>
      </p:sp>
      <p:sp>
        <p:nvSpPr>
          <p:cNvPr id="29" name="Titel 2">
            <a:extLst>
              <a:ext uri="{FF2B5EF4-FFF2-40B4-BE49-F238E27FC236}">
                <a16:creationId xmlns:a16="http://schemas.microsoft.com/office/drawing/2014/main" id="{E7F2CBCA-3151-4349-B720-0D51B773D7BE}"/>
              </a:ext>
            </a:extLst>
          </p:cNvPr>
          <p:cNvSpPr>
            <a:spLocks noGrp="1"/>
          </p:cNvSpPr>
          <p:nvPr>
            <p:ph type="title"/>
          </p:nvPr>
        </p:nvSpPr>
        <p:spPr/>
        <p:txBody>
          <a:bodyPr/>
          <a:lstStyle/>
          <a:p>
            <a:r>
              <a:rPr lang="en-GB" dirty="0"/>
              <a:t>Forecasting System based on </a:t>
            </a:r>
          </a:p>
        </p:txBody>
      </p:sp>
      <p:pic>
        <p:nvPicPr>
          <p:cNvPr id="30" name="Picture 15">
            <a:extLst>
              <a:ext uri="{FF2B5EF4-FFF2-40B4-BE49-F238E27FC236}">
                <a16:creationId xmlns:a16="http://schemas.microsoft.com/office/drawing/2014/main" id="{D620F43E-4BD7-40E2-BA0D-346960546A9D}"/>
              </a:ext>
            </a:extLst>
          </p:cNvPr>
          <p:cNvPicPr>
            <a:picLocks noChangeAspect="1"/>
          </p:cNvPicPr>
          <p:nvPr/>
        </p:nvPicPr>
        <p:blipFill>
          <a:blip r:embed="rId7"/>
          <a:stretch>
            <a:fillRect/>
          </a:stretch>
        </p:blipFill>
        <p:spPr>
          <a:xfrm>
            <a:off x="6760273" y="188403"/>
            <a:ext cx="1320081" cy="512620"/>
          </a:xfrm>
          <a:prstGeom prst="rect">
            <a:avLst/>
          </a:prstGeom>
        </p:spPr>
      </p:pic>
      <p:pic>
        <p:nvPicPr>
          <p:cNvPr id="22" name="Grafik 5">
            <a:extLst>
              <a:ext uri="{FF2B5EF4-FFF2-40B4-BE49-F238E27FC236}">
                <a16:creationId xmlns:a16="http://schemas.microsoft.com/office/drawing/2014/main" id="{B1648959-8C3C-4912-BE49-4286B05EB305}"/>
              </a:ext>
            </a:extLst>
          </p:cNvPr>
          <p:cNvPicPr>
            <a:picLocks noChangeAspect="1"/>
          </p:cNvPicPr>
          <p:nvPr/>
        </p:nvPicPr>
        <p:blipFill>
          <a:blip r:embed="rId8"/>
          <a:stretch>
            <a:fillRect/>
          </a:stretch>
        </p:blipFill>
        <p:spPr>
          <a:xfrm>
            <a:off x="6989225" y="3366666"/>
            <a:ext cx="1599986" cy="1110492"/>
          </a:xfrm>
          <a:prstGeom prst="rect">
            <a:avLst/>
          </a:prstGeom>
        </p:spPr>
      </p:pic>
      <p:sp>
        <p:nvSpPr>
          <p:cNvPr id="15" name="TextBox 14">
            <a:extLst>
              <a:ext uri="{FF2B5EF4-FFF2-40B4-BE49-F238E27FC236}">
                <a16:creationId xmlns:a16="http://schemas.microsoft.com/office/drawing/2014/main" id="{659B1F2A-3CED-8CD9-39F1-5D313106C89F}"/>
              </a:ext>
            </a:extLst>
          </p:cNvPr>
          <p:cNvSpPr txBox="1"/>
          <p:nvPr/>
        </p:nvSpPr>
        <p:spPr>
          <a:xfrm>
            <a:off x="8041235" y="3033971"/>
            <a:ext cx="731716" cy="276999"/>
          </a:xfrm>
          <a:prstGeom prst="rect">
            <a:avLst/>
          </a:prstGeom>
          <a:noFill/>
        </p:spPr>
        <p:txBody>
          <a:bodyPr wrap="square">
            <a:spAutoFit/>
          </a:bodyPr>
          <a:lstStyle/>
          <a:p>
            <a:r>
              <a:rPr lang="en-GB" sz="1200" b="1" dirty="0">
                <a:latin typeface="Arial" pitchFamily="34" charset="0"/>
              </a:rPr>
              <a:t>DWD</a:t>
            </a:r>
            <a:endParaRPr lang="de-CH" dirty="0"/>
          </a:p>
        </p:txBody>
      </p:sp>
    </p:spTree>
    <p:extLst>
      <p:ext uri="{BB962C8B-B14F-4D97-AF65-F5344CB8AC3E}">
        <p14:creationId xmlns:p14="http://schemas.microsoft.com/office/powerpoint/2010/main" val="1367835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D736144A-A32B-4769-A849-F5FCA63A21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7" t="1015" r="19096" b="1679"/>
          <a:stretch>
            <a:fillRect/>
          </a:stretch>
        </p:blipFill>
        <p:spPr bwMode="auto">
          <a:xfrm>
            <a:off x="704194" y="1100179"/>
            <a:ext cx="4929690" cy="3695205"/>
          </a:xfrm>
          <a:prstGeom prst="rect">
            <a:avLst/>
          </a:prstGeom>
          <a:noFill/>
          <a:extLst>
            <a:ext uri="{909E8E84-426E-40DD-AFC4-6F175D3DCCD1}">
              <a14:hiddenFill xmlns:a14="http://schemas.microsoft.com/office/drawing/2010/main">
                <a:solidFill>
                  <a:srgbClr val="FFFFFF"/>
                </a:solidFill>
              </a14:hiddenFill>
            </a:ext>
          </a:extLst>
        </p:spPr>
      </p:pic>
      <p:sp>
        <p:nvSpPr>
          <p:cNvPr id="3" name="Titel 2"/>
          <p:cNvSpPr>
            <a:spLocks noGrp="1"/>
          </p:cNvSpPr>
          <p:nvPr>
            <p:ph type="title"/>
          </p:nvPr>
        </p:nvSpPr>
        <p:spPr/>
        <p:txBody>
          <a:bodyPr/>
          <a:lstStyle/>
          <a:p>
            <a:r>
              <a:rPr lang="de-CH" dirty="0"/>
              <a:t>Headline Score</a:t>
            </a:r>
            <a:endParaRPr lang="en-US" dirty="0"/>
          </a:p>
        </p:txBody>
      </p:sp>
      <p:pic>
        <p:nvPicPr>
          <p:cNvPr id="6" name="Picture 2">
            <a:extLst>
              <a:ext uri="{FF2B5EF4-FFF2-40B4-BE49-F238E27FC236}">
                <a16:creationId xmlns:a16="http://schemas.microsoft.com/office/drawing/2014/main" id="{DAAA18C9-C2B6-8BBA-CEB2-0453B22B1A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9988" t="30048" r="650" b="29043"/>
          <a:stretch>
            <a:fillRect/>
          </a:stretch>
        </p:blipFill>
        <p:spPr bwMode="auto">
          <a:xfrm>
            <a:off x="6389077" y="226141"/>
            <a:ext cx="2503171" cy="3120536"/>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CFDE67F1-B968-520C-F397-7D0B02CD3CA5}"/>
              </a:ext>
            </a:extLst>
          </p:cNvPr>
          <p:cNvGrpSpPr/>
          <p:nvPr/>
        </p:nvGrpSpPr>
        <p:grpSpPr>
          <a:xfrm>
            <a:off x="5142271" y="1143000"/>
            <a:ext cx="363794" cy="3453063"/>
            <a:chOff x="5142271" y="1143000"/>
            <a:chExt cx="363794" cy="3453063"/>
          </a:xfrm>
        </p:grpSpPr>
        <p:sp>
          <p:nvSpPr>
            <p:cNvPr id="8" name="Oval 7">
              <a:extLst>
                <a:ext uri="{FF2B5EF4-FFF2-40B4-BE49-F238E27FC236}">
                  <a16:creationId xmlns:a16="http://schemas.microsoft.com/office/drawing/2014/main" id="{57F2A458-2FF7-1868-718A-FDFA63FDEB38}"/>
                </a:ext>
              </a:extLst>
            </p:cNvPr>
            <p:cNvSpPr/>
            <p:nvPr/>
          </p:nvSpPr>
          <p:spPr bwMode="auto">
            <a:xfrm>
              <a:off x="5142271" y="1632154"/>
              <a:ext cx="363794" cy="462116"/>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2100" b="0"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FE568E52-966C-05EE-72FE-653A3239590C}"/>
                </a:ext>
              </a:extLst>
            </p:cNvPr>
            <p:cNvSpPr/>
            <p:nvPr/>
          </p:nvSpPr>
          <p:spPr bwMode="auto">
            <a:xfrm>
              <a:off x="5142271" y="2139130"/>
              <a:ext cx="363794" cy="462116"/>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2100" b="0" i="0" u="none" strike="noStrike" cap="none" normalizeH="0" baseline="0">
                <a:ln>
                  <a:noFill/>
                </a:ln>
                <a:solidFill>
                  <a:schemeClr val="tx1"/>
                </a:solidFill>
                <a:effectLst/>
                <a:latin typeface="Arial" charset="0"/>
              </a:endParaRPr>
            </a:p>
          </p:txBody>
        </p:sp>
        <p:sp>
          <p:nvSpPr>
            <p:cNvPr id="10" name="Oval 9">
              <a:extLst>
                <a:ext uri="{FF2B5EF4-FFF2-40B4-BE49-F238E27FC236}">
                  <a16:creationId xmlns:a16="http://schemas.microsoft.com/office/drawing/2014/main" id="{F5296841-8BCC-71FE-1675-FF773AFD10E0}"/>
                </a:ext>
              </a:extLst>
            </p:cNvPr>
            <p:cNvSpPr/>
            <p:nvPr/>
          </p:nvSpPr>
          <p:spPr bwMode="auto">
            <a:xfrm>
              <a:off x="5142271" y="2960897"/>
              <a:ext cx="363794" cy="462116"/>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2100" b="0" i="0" u="none" strike="noStrike" cap="none" normalizeH="0" baseline="0">
                <a:ln>
                  <a:noFill/>
                </a:ln>
                <a:solidFill>
                  <a:schemeClr val="tx1"/>
                </a:solidFill>
                <a:effectLst/>
                <a:latin typeface="Arial" charset="0"/>
              </a:endParaRPr>
            </a:p>
          </p:txBody>
        </p:sp>
        <p:cxnSp>
          <p:nvCxnSpPr>
            <p:cNvPr id="14" name="Straight Connector 13">
              <a:extLst>
                <a:ext uri="{FF2B5EF4-FFF2-40B4-BE49-F238E27FC236}">
                  <a16:creationId xmlns:a16="http://schemas.microsoft.com/office/drawing/2014/main" id="{60237EED-8604-D6D9-ECB6-4B69591230F4}"/>
                </a:ext>
              </a:extLst>
            </p:cNvPr>
            <p:cNvCxnSpPr/>
            <p:nvPr/>
          </p:nvCxnSpPr>
          <p:spPr bwMode="auto">
            <a:xfrm flipV="1">
              <a:off x="5278629" y="1143000"/>
              <a:ext cx="0" cy="3453063"/>
            </a:xfrm>
            <a:prstGeom prst="line">
              <a:avLst/>
            </a:prstGeom>
            <a:solidFill>
              <a:schemeClr val="accent1"/>
            </a:solidFill>
            <a:ln w="9525" cap="flat" cmpd="sng" algn="ctr">
              <a:solidFill>
                <a:srgbClr val="FF0000"/>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8" name="Group 17">
            <a:extLst>
              <a:ext uri="{FF2B5EF4-FFF2-40B4-BE49-F238E27FC236}">
                <a16:creationId xmlns:a16="http://schemas.microsoft.com/office/drawing/2014/main" id="{8E90F328-BE0D-FA0A-0317-DDA8DA84E9F8}"/>
              </a:ext>
            </a:extLst>
          </p:cNvPr>
          <p:cNvGrpSpPr/>
          <p:nvPr/>
        </p:nvGrpSpPr>
        <p:grpSpPr>
          <a:xfrm>
            <a:off x="704193" y="1079139"/>
            <a:ext cx="5175498" cy="3768354"/>
            <a:chOff x="704193" y="1079139"/>
            <a:chExt cx="5175498" cy="3768354"/>
          </a:xfrm>
        </p:grpSpPr>
        <p:pic>
          <p:nvPicPr>
            <p:cNvPr id="7" name="Picture 6">
              <a:extLst>
                <a:ext uri="{FF2B5EF4-FFF2-40B4-BE49-F238E27FC236}">
                  <a16:creationId xmlns:a16="http://schemas.microsoft.com/office/drawing/2014/main" id="{967261D5-B5DB-FF00-5891-C8AB213BDA8A}"/>
                </a:ext>
              </a:extLst>
            </p:cNvPr>
            <p:cNvPicPr>
              <a:picLocks noChangeAspect="1"/>
            </p:cNvPicPr>
            <p:nvPr/>
          </p:nvPicPr>
          <p:blipFill>
            <a:blip r:embed="rId4"/>
            <a:srcRect l="606" t="777" r="19621" b="777"/>
            <a:stretch>
              <a:fillRect/>
            </a:stretch>
          </p:blipFill>
          <p:spPr>
            <a:xfrm>
              <a:off x="704193" y="1079139"/>
              <a:ext cx="5175498" cy="3768354"/>
            </a:xfrm>
            <a:prstGeom prst="rect">
              <a:avLst/>
            </a:prstGeom>
          </p:spPr>
        </p:pic>
        <p:cxnSp>
          <p:nvCxnSpPr>
            <p:cNvPr id="17" name="Straight Connector 16">
              <a:extLst>
                <a:ext uri="{FF2B5EF4-FFF2-40B4-BE49-F238E27FC236}">
                  <a16:creationId xmlns:a16="http://schemas.microsoft.com/office/drawing/2014/main" id="{91185421-9CE8-337B-5E3C-0489A23A8699}"/>
                </a:ext>
              </a:extLst>
            </p:cNvPr>
            <p:cNvCxnSpPr/>
            <p:nvPr/>
          </p:nvCxnSpPr>
          <p:spPr bwMode="auto">
            <a:xfrm flipV="1">
              <a:off x="5337243" y="1172307"/>
              <a:ext cx="0" cy="3453063"/>
            </a:xfrm>
            <a:prstGeom prst="line">
              <a:avLst/>
            </a:prstGeom>
            <a:solidFill>
              <a:schemeClr val="accent1"/>
            </a:solidFill>
            <a:ln w="9525" cap="flat" cmpd="sng" algn="ctr">
              <a:solidFill>
                <a:srgbClr val="FF0000"/>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9" name="TextBox 18">
            <a:extLst>
              <a:ext uri="{FF2B5EF4-FFF2-40B4-BE49-F238E27FC236}">
                <a16:creationId xmlns:a16="http://schemas.microsoft.com/office/drawing/2014/main" id="{E396CFA6-7736-6F57-B72C-43F67472186D}"/>
              </a:ext>
            </a:extLst>
          </p:cNvPr>
          <p:cNvSpPr txBox="1"/>
          <p:nvPr/>
        </p:nvSpPr>
        <p:spPr>
          <a:xfrm>
            <a:off x="6517598" y="3492238"/>
            <a:ext cx="2246128" cy="1384995"/>
          </a:xfrm>
          <a:prstGeom prst="rect">
            <a:avLst/>
          </a:prstGeom>
          <a:solidFill>
            <a:schemeClr val="accent1">
              <a:lumMod val="20000"/>
              <a:lumOff val="80000"/>
            </a:schemeClr>
          </a:solidFill>
          <a:ln>
            <a:solidFill>
              <a:schemeClr val="tx1"/>
            </a:solidFill>
          </a:ln>
        </p:spPr>
        <p:txBody>
          <a:bodyPr wrap="none" rtlCol="0">
            <a:spAutoFit/>
          </a:bodyPr>
          <a:lstStyle/>
          <a:p>
            <a:r>
              <a:rPr lang="de-CH" dirty="0"/>
              <a:t>30% </a:t>
            </a:r>
            <a:r>
              <a:rPr lang="de-CH" dirty="0" err="1"/>
              <a:t>precipitation</a:t>
            </a:r>
            <a:endParaRPr lang="de-CH" dirty="0"/>
          </a:p>
          <a:p>
            <a:r>
              <a:rPr lang="de-CH" dirty="0"/>
              <a:t>30% </a:t>
            </a:r>
            <a:r>
              <a:rPr lang="de-CH" dirty="0" err="1"/>
              <a:t>temperature</a:t>
            </a:r>
            <a:endParaRPr lang="de-CH" dirty="0"/>
          </a:p>
          <a:p>
            <a:r>
              <a:rPr lang="de-CH" dirty="0"/>
              <a:t>30% </a:t>
            </a:r>
            <a:r>
              <a:rPr lang="de-CH" dirty="0" err="1"/>
              <a:t>cloud</a:t>
            </a:r>
            <a:r>
              <a:rPr lang="de-CH" dirty="0"/>
              <a:t> </a:t>
            </a:r>
            <a:r>
              <a:rPr lang="de-CH" dirty="0" err="1"/>
              <a:t>cover</a:t>
            </a:r>
            <a:endParaRPr lang="de-CH" dirty="0"/>
          </a:p>
          <a:p>
            <a:r>
              <a:rPr lang="de-CH" dirty="0"/>
              <a:t>10% wind </a:t>
            </a:r>
            <a:r>
              <a:rPr lang="de-CH" dirty="0" err="1"/>
              <a:t>speed</a:t>
            </a:r>
            <a:endParaRPr lang="de-CH" dirty="0"/>
          </a:p>
        </p:txBody>
      </p:sp>
    </p:spTree>
    <p:extLst>
      <p:ext uri="{BB962C8B-B14F-4D97-AF65-F5344CB8AC3E}">
        <p14:creationId xmlns:p14="http://schemas.microsoft.com/office/powerpoint/2010/main" val="101850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73893E2-410A-8BCF-53BE-D7677E08E0BD}"/>
              </a:ext>
            </a:extLst>
          </p:cNvPr>
          <p:cNvSpPr>
            <a:spLocks noGrp="1"/>
          </p:cNvSpPr>
          <p:nvPr>
            <p:ph type="title"/>
          </p:nvPr>
        </p:nvSpPr>
        <p:spPr>
          <a:xfrm>
            <a:off x="1082166" y="470330"/>
            <a:ext cx="7431969" cy="629848"/>
          </a:xfrm>
          <a:prstGeom prst="rect">
            <a:avLst/>
          </a:prstGeom>
        </p:spPr>
        <p:txBody>
          <a:bodyPr lIns="0" tIns="0" rIns="0" bIns="0">
            <a:noAutofit/>
          </a:bodyPr>
          <a:lstStyle/>
          <a:p>
            <a:pPr>
              <a:defRPr sz="3000" b="1">
                <a:solidFill>
                  <a:srgbClr val="000000"/>
                </a:solidFill>
                <a:latin typeface="Arial"/>
                <a:ea typeface="Arial"/>
                <a:cs typeface="Arial"/>
              </a:defRPr>
            </a:pPr>
            <a:r>
              <a:rPr lang="de-CH" sz="2999" dirty="0">
                <a:solidFill>
                  <a:srgbClr val="000000"/>
                </a:solidFill>
                <a:latin typeface="Arial"/>
                <a:ea typeface="Arial"/>
                <a:cs typeface="Arial"/>
              </a:rPr>
              <a:t>Operational </a:t>
            </a:r>
            <a:r>
              <a:rPr lang="de-CH" sz="2999" dirty="0" err="1">
                <a:solidFill>
                  <a:srgbClr val="000000"/>
                </a:solidFill>
                <a:latin typeface="Arial"/>
                <a:ea typeface="Arial"/>
                <a:cs typeface="Arial"/>
              </a:rPr>
              <a:t>Changes</a:t>
            </a:r>
            <a:endParaRPr sz="2999" dirty="0">
              <a:solidFill>
                <a:srgbClr val="000000"/>
              </a:solidFill>
              <a:latin typeface="Arial"/>
              <a:ea typeface="Arial"/>
              <a:cs typeface="Arial"/>
            </a:endParaRPr>
          </a:p>
        </p:txBody>
      </p:sp>
      <p:sp>
        <p:nvSpPr>
          <p:cNvPr id="2" name="Text Placeholder 2">
            <a:extLst>
              <a:ext uri="{FF2B5EF4-FFF2-40B4-BE49-F238E27FC236}">
                <a16:creationId xmlns:a16="http://schemas.microsoft.com/office/drawing/2014/main" id="{DC72B1FE-6CE5-7483-AF4C-7DD314907890}"/>
              </a:ext>
            </a:extLst>
          </p:cNvPr>
          <p:cNvSpPr>
            <a:spLocks noGrp="1"/>
          </p:cNvSpPr>
          <p:nvPr>
            <p:ph type="body" idx="13"/>
          </p:nvPr>
        </p:nvSpPr>
        <p:spPr>
          <a:xfrm>
            <a:off x="1082165" y="1390234"/>
            <a:ext cx="3563384" cy="2907002"/>
          </a:xfrm>
        </p:spPr>
        <p:txBody>
          <a:bodyPr lIns="0" tIns="0" rIns="0" bIns="0">
            <a:noAutofit/>
          </a:bodyPr>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a:spcBef>
                <a:spcPts val="0"/>
              </a:spcBef>
              <a:spcAft>
                <a:spcPts val="0"/>
              </a:spcAft>
              <a:defRPr sz="1500">
                <a:solidFill>
                  <a:srgbClr val="000000"/>
                </a:solidFill>
                <a:latin typeface="Arial"/>
                <a:ea typeface="Arial"/>
                <a:cs typeface="Arial"/>
              </a:defRPr>
            </a:pPr>
            <a:r>
              <a:rPr b="1" dirty="0"/>
              <a:t>Microphysics</a:t>
            </a:r>
            <a:r>
              <a:rPr lang="de-CH" b="1" dirty="0"/>
              <a:t> </a:t>
            </a:r>
            <a:r>
              <a:rPr lang="de-CH" b="1" dirty="0" err="1"/>
              <a:t>tuning</a:t>
            </a:r>
            <a:endParaRPr b="1" dirty="0"/>
          </a:p>
          <a:p>
            <a:pPr>
              <a:spcBef>
                <a:spcPts val="0"/>
              </a:spcBef>
              <a:spcAft>
                <a:spcPts val="750"/>
              </a:spcAft>
              <a:defRPr sz="1500">
                <a:solidFill>
                  <a:srgbClr val="000000"/>
                </a:solidFill>
                <a:latin typeface="Arial"/>
                <a:ea typeface="Arial"/>
                <a:cs typeface="Arial"/>
              </a:defRPr>
            </a:pPr>
            <a:r>
              <a:rPr dirty="0"/>
              <a:t>Updraft-dependent supersaturation</a:t>
            </a:r>
            <a:br>
              <a:rPr lang="de-CH" dirty="0"/>
            </a:br>
            <a:r>
              <a:rPr dirty="0"/>
              <a:t>rain DSD(qᵣ)</a:t>
            </a:r>
            <a:br>
              <a:rPr lang="de-CH" dirty="0"/>
            </a:br>
            <a:r>
              <a:rPr dirty="0"/>
              <a:t>reduced riming and snow fall speed</a:t>
            </a:r>
          </a:p>
          <a:p>
            <a:pPr>
              <a:spcBef>
                <a:spcPts val="0"/>
              </a:spcBef>
              <a:spcAft>
                <a:spcPts val="0"/>
              </a:spcAft>
              <a:defRPr sz="1500">
                <a:solidFill>
                  <a:srgbClr val="000000"/>
                </a:solidFill>
                <a:latin typeface="Arial"/>
                <a:ea typeface="Arial"/>
                <a:cs typeface="Arial"/>
              </a:defRPr>
            </a:pPr>
            <a:r>
              <a:rPr b="1" dirty="0"/>
              <a:t>Terrain effects</a:t>
            </a:r>
          </a:p>
          <a:p>
            <a:pPr>
              <a:spcBef>
                <a:spcPts val="0"/>
              </a:spcBef>
              <a:spcAft>
                <a:spcPts val="750"/>
              </a:spcAft>
              <a:defRPr sz="1500">
                <a:solidFill>
                  <a:srgbClr val="000000"/>
                </a:solidFill>
                <a:latin typeface="Arial"/>
                <a:ea typeface="Arial"/>
                <a:cs typeface="Arial"/>
              </a:defRPr>
            </a:pPr>
            <a:r>
              <a:rPr dirty="0"/>
              <a:t>Slope/shading corrections and reduced mixing improve valley T/RH</a:t>
            </a:r>
          </a:p>
          <a:p>
            <a:pPr>
              <a:spcBef>
                <a:spcPts val="0"/>
              </a:spcBef>
              <a:spcAft>
                <a:spcPts val="0"/>
              </a:spcAft>
              <a:defRPr sz="1500">
                <a:solidFill>
                  <a:srgbClr val="000000"/>
                </a:solidFill>
                <a:latin typeface="Arial"/>
                <a:ea typeface="Arial"/>
                <a:cs typeface="Arial"/>
              </a:defRPr>
            </a:pPr>
            <a:r>
              <a:rPr b="1" dirty="0"/>
              <a:t>KENDA</a:t>
            </a:r>
          </a:p>
          <a:p>
            <a:pPr>
              <a:spcBef>
                <a:spcPts val="0"/>
              </a:spcBef>
              <a:spcAft>
                <a:spcPts val="750"/>
              </a:spcAft>
              <a:defRPr sz="1500">
                <a:solidFill>
                  <a:srgbClr val="000000"/>
                </a:solidFill>
                <a:latin typeface="Arial"/>
                <a:ea typeface="Arial"/>
                <a:cs typeface="Arial"/>
              </a:defRPr>
            </a:pPr>
            <a:r>
              <a:rPr dirty="0"/>
              <a:t>Revised RH and surface-station handling</a:t>
            </a:r>
          </a:p>
        </p:txBody>
      </p:sp>
      <p:sp>
        <p:nvSpPr>
          <p:cNvPr id="3" name="Text Placeholder 2">
            <a:extLst>
              <a:ext uri="{FF2B5EF4-FFF2-40B4-BE49-F238E27FC236}">
                <a16:creationId xmlns:a16="http://schemas.microsoft.com/office/drawing/2014/main" id="{6D52A117-D324-DD19-A2C3-F5BAC3789638}"/>
              </a:ext>
            </a:extLst>
          </p:cNvPr>
          <p:cNvSpPr>
            <a:spLocks noGrp="1"/>
          </p:cNvSpPr>
          <p:nvPr>
            <p:ph type="body" idx="14"/>
          </p:nvPr>
        </p:nvSpPr>
        <p:spPr>
          <a:xfrm>
            <a:off x="4875229" y="1390234"/>
            <a:ext cx="3563384" cy="2907002"/>
          </a:xfrm>
        </p:spPr>
        <p:txBody>
          <a:bodyPr lIns="0" tIns="0" rIns="0" bIns="0">
            <a:noAutofit/>
          </a:bodyPr>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a:spcBef>
                <a:spcPts val="0"/>
              </a:spcBef>
              <a:spcAft>
                <a:spcPts val="0"/>
              </a:spcAft>
              <a:defRPr sz="1500">
                <a:solidFill>
                  <a:srgbClr val="000000"/>
                </a:solidFill>
                <a:latin typeface="Arial"/>
                <a:ea typeface="Arial"/>
                <a:cs typeface="Arial"/>
              </a:defRPr>
            </a:pPr>
            <a:r>
              <a:rPr b="1" dirty="0"/>
              <a:t>Adaptive Parameter Tuning</a:t>
            </a:r>
            <a:r>
              <a:rPr lang="de-CH" b="1" dirty="0"/>
              <a:t> (APT)</a:t>
            </a:r>
            <a:endParaRPr b="1" dirty="0"/>
          </a:p>
          <a:p>
            <a:pPr>
              <a:spcBef>
                <a:spcPts val="0"/>
              </a:spcBef>
              <a:spcAft>
                <a:spcPts val="750"/>
              </a:spcAft>
              <a:defRPr sz="1500">
                <a:solidFill>
                  <a:srgbClr val="000000"/>
                </a:solidFill>
                <a:latin typeface="Arial"/>
                <a:ea typeface="Arial"/>
                <a:cs typeface="Arial"/>
              </a:defRPr>
            </a:pPr>
            <a:r>
              <a:rPr dirty="0"/>
              <a:t>Filtered analysis increments tune surface parameters and reduce T</a:t>
            </a:r>
            <a:r>
              <a:rPr lang="de-CH" baseline="-25000" dirty="0"/>
              <a:t>2m</a:t>
            </a:r>
            <a:r>
              <a:rPr dirty="0"/>
              <a:t> / RH</a:t>
            </a:r>
            <a:r>
              <a:rPr lang="de-CH" baseline="-25000" dirty="0"/>
              <a:t>2m</a:t>
            </a:r>
            <a:r>
              <a:rPr dirty="0"/>
              <a:t> biases</a:t>
            </a:r>
          </a:p>
          <a:p>
            <a:pPr>
              <a:spcBef>
                <a:spcPts val="0"/>
              </a:spcBef>
              <a:spcAft>
                <a:spcPts val="0"/>
              </a:spcAft>
              <a:defRPr sz="1500">
                <a:solidFill>
                  <a:srgbClr val="000000"/>
                </a:solidFill>
                <a:latin typeface="Arial"/>
                <a:ea typeface="Arial"/>
                <a:cs typeface="Arial"/>
              </a:defRPr>
            </a:pPr>
            <a:r>
              <a:rPr b="1" dirty="0"/>
              <a:t>Ensemble perturbations</a:t>
            </a:r>
          </a:p>
          <a:p>
            <a:pPr>
              <a:spcBef>
                <a:spcPts val="0"/>
              </a:spcBef>
              <a:spcAft>
                <a:spcPts val="750"/>
              </a:spcAft>
              <a:defRPr sz="1500">
                <a:solidFill>
                  <a:srgbClr val="000000"/>
                </a:solidFill>
                <a:latin typeface="Arial"/>
                <a:ea typeface="Arial"/>
                <a:cs typeface="Arial"/>
              </a:defRPr>
            </a:pPr>
            <a:r>
              <a:rPr dirty="0"/>
              <a:t>SST, soil T and moisture perturbations improve surface spread</a:t>
            </a:r>
          </a:p>
          <a:p>
            <a:pPr>
              <a:spcBef>
                <a:spcPts val="0"/>
              </a:spcBef>
              <a:spcAft>
                <a:spcPts val="0"/>
              </a:spcAft>
              <a:defRPr sz="1500">
                <a:solidFill>
                  <a:srgbClr val="000000"/>
                </a:solidFill>
                <a:latin typeface="Arial"/>
                <a:ea typeface="Arial"/>
                <a:cs typeface="Arial"/>
              </a:defRPr>
            </a:pPr>
            <a:r>
              <a:rPr b="1" dirty="0"/>
              <a:t>External parameters</a:t>
            </a:r>
          </a:p>
          <a:p>
            <a:pPr>
              <a:spcBef>
                <a:spcPts val="0"/>
              </a:spcBef>
              <a:spcAft>
                <a:spcPts val="750"/>
              </a:spcAft>
              <a:defRPr sz="1500">
                <a:solidFill>
                  <a:srgbClr val="000000"/>
                </a:solidFill>
                <a:latin typeface="Arial"/>
                <a:ea typeface="Arial"/>
                <a:cs typeface="Arial"/>
              </a:defRPr>
            </a:pPr>
            <a:r>
              <a:rPr dirty="0"/>
              <a:t>Remapping fix removes radiation block patterns</a:t>
            </a:r>
          </a:p>
        </p:txBody>
      </p:sp>
      <p:sp>
        <p:nvSpPr>
          <p:cNvPr id="4" name="Footer Placeholder 3">
            <a:extLst>
              <a:ext uri="{FF2B5EF4-FFF2-40B4-BE49-F238E27FC236}">
                <a16:creationId xmlns:a16="http://schemas.microsoft.com/office/drawing/2014/main" id="{218862ED-80DF-4291-A996-D6E824A9E54A}"/>
              </a:ext>
            </a:extLst>
          </p:cNvPr>
          <p:cNvSpPr>
            <a:spLocks noGrp="1"/>
          </p:cNvSpPr>
          <p:nvPr>
            <p:ph type="ftr" idx="11"/>
          </p:nvPr>
        </p:nvSpPr>
        <p:spPr>
          <a:xfrm>
            <a:off x="5114227" y="4722205"/>
            <a:ext cx="2786631" cy="273843"/>
          </a:xfrm>
        </p:spPr>
        <p:txBody>
          <a:bodyPr vert="horz" lIns="0" tIns="0" rIns="0" bIns="0" anchor="t"/>
          <a:lstStyle>
            <a:lvl1pPr algn="r">
              <a:buNone/>
              <a:defRPr sz="900" baseline="0">
                <a:solidFill>
                  <a:schemeClr val="tx1"/>
                </a:solidFill>
              </a:defRPr>
            </a:lvl1pPr>
          </a:lstStyle>
          <a:p>
            <a:pPr>
              <a:defRPr sz="788">
                <a:solidFill>
                  <a:srgbClr val="666666"/>
                </a:solidFill>
                <a:latin typeface="Arial"/>
                <a:ea typeface="Arial"/>
                <a:cs typeface="Arial"/>
              </a:defRPr>
            </a:pPr>
            <a:r>
              <a:rPr sz="788">
                <a:solidFill>
                  <a:srgbClr val="666666"/>
                </a:solidFill>
                <a:latin typeface="Arial"/>
                <a:ea typeface="Arial"/>
                <a:cs typeface="Arial"/>
              </a:rPr>
              <a:t>COSMO General Meeting 2026 · Oliver Fuhrer</a:t>
            </a:r>
          </a:p>
        </p:txBody>
      </p:sp>
      <p:sp>
        <p:nvSpPr>
          <p:cNvPr id="5" name="Slide Number Placeholder 4">
            <a:extLst>
              <a:ext uri="{FF2B5EF4-FFF2-40B4-BE49-F238E27FC236}">
                <a16:creationId xmlns:a16="http://schemas.microsoft.com/office/drawing/2014/main" id="{C904DB1E-36FD-4539-BDE2-18F147B3EFA2}"/>
              </a:ext>
            </a:extLst>
          </p:cNvPr>
          <p:cNvSpPr>
            <a:spLocks noGrp="1"/>
          </p:cNvSpPr>
          <p:nvPr>
            <p:ph type="sldNum" idx="12"/>
          </p:nvPr>
        </p:nvSpPr>
        <p:spPr>
          <a:xfrm>
            <a:off x="7993674" y="4722205"/>
            <a:ext cx="539583" cy="273843"/>
          </a:xfrm>
        </p:spPr>
        <p:txBody>
          <a:bodyPr vert="horz" lIns="0" tIns="0" rIns="0" bIns="0" anchor="t"/>
          <a:lstStyle>
            <a:lvl1pPr algn="r">
              <a:buNone/>
              <a:defRPr sz="900" baseline="0">
                <a:solidFill>
                  <a:schemeClr val="tx1"/>
                </a:solidFill>
              </a:defRPr>
            </a:lvl1pPr>
          </a:lstStyle>
          <a:p>
            <a:pPr algn="r">
              <a:defRPr sz="900">
                <a:solidFill>
                  <a:srgbClr val="666666"/>
                </a:solidFill>
                <a:latin typeface="Arial"/>
                <a:ea typeface="Arial"/>
                <a:cs typeface="Arial"/>
              </a:defRPr>
            </a:pPr>
            <a:r>
              <a:rPr>
                <a:solidFill>
                  <a:srgbClr val="666666"/>
                </a:solidFill>
                <a:latin typeface="Arial"/>
                <a:ea typeface="Arial"/>
                <a:cs typeface="Arial"/>
              </a:rPr>
              <a:t>1</a:t>
            </a:r>
          </a:p>
        </p:txBody>
      </p:sp>
      <p:sp>
        <p:nvSpPr>
          <p:cNvPr id="6" name="Scientific caveat">
            <a:extLst>
              <a:ext uri="{FF2B5EF4-FFF2-40B4-BE49-F238E27FC236}">
                <a16:creationId xmlns:a16="http://schemas.microsoft.com/office/drawing/2014/main" id="{5EC493C6-156E-4BB4-8EEF-C5410062EF0F}"/>
              </a:ext>
            </a:extLst>
          </p:cNvPr>
          <p:cNvSpPr>
            <a:spLocks noGrp="1"/>
          </p:cNvSpPr>
          <p:nvPr/>
        </p:nvSpPr>
        <p:spPr>
          <a:xfrm>
            <a:off x="1082165" y="4182971"/>
            <a:ext cx="7427208" cy="228529"/>
          </a:xfrm>
          <a:prstGeom prst="rect">
            <a:avLst/>
          </a:prstGeom>
          <a:noFill/>
          <a:ln w="0">
            <a:noFill/>
          </a:ln>
        </p:spPr>
        <p:txBody>
          <a:bodyPr lIns="0" tIns="0" rIns="0" bIns="0">
            <a:noAutofit/>
          </a:bodyPr>
          <a:lstStyle/>
          <a:p>
            <a:pPr>
              <a:defRPr sz="1200">
                <a:solidFill>
                  <a:srgbClr val="7D6E5F"/>
                </a:solidFill>
                <a:latin typeface="Arial"/>
                <a:ea typeface="Arial"/>
                <a:cs typeface="Arial"/>
              </a:defRPr>
            </a:pPr>
            <a:r>
              <a:rPr sz="1200" dirty="0">
                <a:solidFill>
                  <a:srgbClr val="7D6E5F"/>
                </a:solidFill>
                <a:latin typeface="Arial"/>
                <a:ea typeface="Arial"/>
                <a:cs typeface="Arial"/>
              </a:rPr>
              <a:t>Catchment-scale precipitation overestimation remains an open issue.</a:t>
            </a:r>
          </a:p>
        </p:txBody>
      </p:sp>
    </p:spTree>
    <p:extLst>
      <p:ext uri="{BB962C8B-B14F-4D97-AF65-F5344CB8AC3E}">
        <p14:creationId xmlns:p14="http://schemas.microsoft.com/office/powerpoint/2010/main" val="3415056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73893E2-410A-8BCF-53BE-D7677E08E0BD}"/>
              </a:ext>
            </a:extLst>
          </p:cNvPr>
          <p:cNvSpPr>
            <a:spLocks noGrp="1"/>
          </p:cNvSpPr>
          <p:nvPr>
            <p:ph type="title"/>
          </p:nvPr>
        </p:nvSpPr>
        <p:spPr>
          <a:xfrm>
            <a:off x="1082166" y="470330"/>
            <a:ext cx="7431969" cy="629848"/>
          </a:xfrm>
          <a:prstGeom prst="rect">
            <a:avLst/>
          </a:prstGeom>
        </p:spPr>
        <p:txBody>
          <a:bodyPr lIns="0" tIns="0" rIns="0" bIns="0">
            <a:noAutofit/>
          </a:bodyPr>
          <a:lstStyle/>
          <a:p>
            <a:pPr>
              <a:defRPr sz="3000" b="1">
                <a:solidFill>
                  <a:srgbClr val="000000"/>
                </a:solidFill>
                <a:latin typeface="Arial"/>
                <a:ea typeface="Arial"/>
                <a:cs typeface="Arial"/>
              </a:defRPr>
            </a:pPr>
            <a:r>
              <a:rPr sz="2999" dirty="0">
                <a:solidFill>
                  <a:srgbClr val="000000"/>
                </a:solidFill>
                <a:latin typeface="Arial"/>
                <a:ea typeface="Arial"/>
                <a:cs typeface="Arial"/>
              </a:rPr>
              <a:t>Next release: </a:t>
            </a:r>
            <a:r>
              <a:rPr lang="de-CH" sz="2999" dirty="0">
                <a:solidFill>
                  <a:srgbClr val="000000"/>
                </a:solidFill>
                <a:latin typeface="Arial"/>
                <a:ea typeface="Arial"/>
                <a:cs typeface="Arial"/>
              </a:rPr>
              <a:t>A</a:t>
            </a:r>
            <a:r>
              <a:rPr sz="2999" dirty="0" err="1">
                <a:solidFill>
                  <a:srgbClr val="000000"/>
                </a:solidFill>
                <a:latin typeface="Arial"/>
                <a:ea typeface="Arial"/>
                <a:cs typeface="Arial"/>
              </a:rPr>
              <a:t>utumn</a:t>
            </a:r>
            <a:r>
              <a:rPr sz="2999" dirty="0">
                <a:solidFill>
                  <a:srgbClr val="000000"/>
                </a:solidFill>
                <a:latin typeface="Arial"/>
                <a:ea typeface="Arial"/>
                <a:cs typeface="Arial"/>
              </a:rPr>
              <a:t> 2026</a:t>
            </a:r>
          </a:p>
        </p:txBody>
      </p:sp>
      <p:sp>
        <p:nvSpPr>
          <p:cNvPr id="2" name="Text Placeholder 2">
            <a:extLst>
              <a:ext uri="{FF2B5EF4-FFF2-40B4-BE49-F238E27FC236}">
                <a16:creationId xmlns:a16="http://schemas.microsoft.com/office/drawing/2014/main" id="{DC72B1FE-6CE5-7483-AF4C-7DD314907890}"/>
              </a:ext>
            </a:extLst>
          </p:cNvPr>
          <p:cNvSpPr>
            <a:spLocks noGrp="1"/>
          </p:cNvSpPr>
          <p:nvPr>
            <p:ph type="body" idx="13"/>
          </p:nvPr>
        </p:nvSpPr>
        <p:spPr>
          <a:xfrm>
            <a:off x="1082165" y="1390234"/>
            <a:ext cx="3563384" cy="2907002"/>
          </a:xfrm>
        </p:spPr>
        <p:txBody>
          <a:bodyPr lIns="0" tIns="0" rIns="0" bIns="0">
            <a:noAutofit/>
          </a:bodyPr>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a:spcBef>
                <a:spcPts val="0"/>
              </a:spcBef>
              <a:spcAft>
                <a:spcPts val="0"/>
              </a:spcAft>
              <a:defRPr sz="1500">
                <a:solidFill>
                  <a:srgbClr val="000000"/>
                </a:solidFill>
                <a:latin typeface="Arial"/>
                <a:ea typeface="Arial"/>
                <a:cs typeface="Arial"/>
              </a:defRPr>
            </a:pPr>
            <a:r>
              <a:rPr lang="en-US" b="1" dirty="0" err="1"/>
              <a:t>Subgrid</a:t>
            </a:r>
            <a:r>
              <a:rPr lang="en-US" b="1" dirty="0"/>
              <a:t> radiation–topography</a:t>
            </a:r>
          </a:p>
          <a:p>
            <a:pPr>
              <a:spcBef>
                <a:spcPts val="0"/>
              </a:spcBef>
              <a:spcAft>
                <a:spcPts val="750"/>
              </a:spcAft>
              <a:defRPr sz="1500">
                <a:solidFill>
                  <a:srgbClr val="000000"/>
                </a:solidFill>
                <a:latin typeface="Arial"/>
                <a:ea typeface="Arial"/>
                <a:cs typeface="Arial"/>
              </a:defRPr>
            </a:pPr>
            <a:r>
              <a:rPr lang="en-US" dirty="0"/>
              <a:t>Refined horizon / shading treatment and new EXTPAR fields</a:t>
            </a:r>
          </a:p>
          <a:p>
            <a:pPr>
              <a:spcBef>
                <a:spcPts val="0"/>
              </a:spcBef>
              <a:spcAft>
                <a:spcPts val="0"/>
              </a:spcAft>
              <a:defRPr sz="1500">
                <a:solidFill>
                  <a:srgbClr val="000000"/>
                </a:solidFill>
                <a:latin typeface="Arial"/>
                <a:ea typeface="Arial"/>
                <a:cs typeface="Arial"/>
              </a:defRPr>
            </a:pPr>
            <a:r>
              <a:rPr lang="en-US" b="1" dirty="0"/>
              <a:t>3D radar reflectivity DA</a:t>
            </a:r>
          </a:p>
          <a:p>
            <a:pPr>
              <a:spcBef>
                <a:spcPts val="0"/>
              </a:spcBef>
              <a:spcAft>
                <a:spcPts val="750"/>
              </a:spcAft>
              <a:defRPr sz="1500">
                <a:solidFill>
                  <a:srgbClr val="000000"/>
                </a:solidFill>
                <a:latin typeface="Arial"/>
                <a:ea typeface="Arial"/>
                <a:cs typeface="Arial"/>
              </a:defRPr>
            </a:pPr>
            <a:r>
              <a:rPr lang="en-US" dirty="0"/>
              <a:t>KENDA + EMVORADO, targeting end-2026</a:t>
            </a:r>
          </a:p>
          <a:p>
            <a:pPr>
              <a:spcBef>
                <a:spcPts val="0"/>
              </a:spcBef>
              <a:spcAft>
                <a:spcPts val="0"/>
              </a:spcAft>
              <a:defRPr sz="1500">
                <a:solidFill>
                  <a:srgbClr val="000000"/>
                </a:solidFill>
                <a:latin typeface="Arial"/>
                <a:ea typeface="Arial"/>
                <a:cs typeface="Arial"/>
              </a:defRPr>
            </a:pPr>
            <a:r>
              <a:rPr b="1"/>
              <a:t>TERRA-URB</a:t>
            </a:r>
          </a:p>
          <a:p>
            <a:pPr>
              <a:spcBef>
                <a:spcPts val="0"/>
              </a:spcBef>
              <a:spcAft>
                <a:spcPts val="750"/>
              </a:spcAft>
              <a:defRPr sz="1500">
                <a:solidFill>
                  <a:srgbClr val="000000"/>
                </a:solidFill>
                <a:latin typeface="Arial"/>
                <a:ea typeface="Arial"/>
                <a:cs typeface="Arial"/>
              </a:defRPr>
            </a:pPr>
            <a:r>
              <a:t>Urban surface scheme with anthropogenic heat and GLOBCOVER</a:t>
            </a:r>
            <a:endParaRPr lang="en-US"/>
          </a:p>
          <a:p>
            <a:pPr>
              <a:spcBef>
                <a:spcPts val="0"/>
              </a:spcBef>
              <a:spcAft>
                <a:spcPts val="0"/>
              </a:spcAft>
              <a:defRPr sz="1500">
                <a:solidFill>
                  <a:srgbClr val="000000"/>
                </a:solidFill>
                <a:latin typeface="Arial"/>
                <a:ea typeface="Arial"/>
                <a:cs typeface="Arial"/>
              </a:defRPr>
            </a:pPr>
            <a:r>
              <a:rPr lang="en-US" b="1"/>
              <a:t>APT</a:t>
            </a:r>
          </a:p>
          <a:p>
            <a:pPr>
              <a:spcBef>
                <a:spcPts val="0"/>
              </a:spcBef>
              <a:spcAft>
                <a:spcPts val="750"/>
              </a:spcAft>
              <a:defRPr sz="1500">
                <a:solidFill>
                  <a:srgbClr val="000000"/>
                </a:solidFill>
                <a:latin typeface="Arial"/>
                <a:ea typeface="Arial"/>
                <a:cs typeface="Arial"/>
              </a:defRPr>
            </a:pPr>
            <a:r>
              <a:rPr lang="en-US"/>
              <a:t>Revised internal soil-moisture adjustment</a:t>
            </a:r>
          </a:p>
          <a:p>
            <a:pPr>
              <a:spcBef>
                <a:spcPts val="0"/>
              </a:spcBef>
              <a:spcAft>
                <a:spcPts val="750"/>
              </a:spcAft>
              <a:defRPr sz="1500">
                <a:solidFill>
                  <a:srgbClr val="000000"/>
                </a:solidFill>
                <a:latin typeface="Arial"/>
                <a:ea typeface="Arial"/>
                <a:cs typeface="Arial"/>
              </a:defRPr>
            </a:pPr>
            <a:endParaRPr/>
          </a:p>
        </p:txBody>
      </p:sp>
      <p:sp>
        <p:nvSpPr>
          <p:cNvPr id="3" name="Text Placeholder 2">
            <a:extLst>
              <a:ext uri="{FF2B5EF4-FFF2-40B4-BE49-F238E27FC236}">
                <a16:creationId xmlns:a16="http://schemas.microsoft.com/office/drawing/2014/main" id="{6D52A117-D324-DD19-A2C3-F5BAC3789638}"/>
              </a:ext>
            </a:extLst>
          </p:cNvPr>
          <p:cNvSpPr>
            <a:spLocks noGrp="1"/>
          </p:cNvSpPr>
          <p:nvPr>
            <p:ph type="body" idx="14"/>
          </p:nvPr>
        </p:nvSpPr>
        <p:spPr>
          <a:xfrm>
            <a:off x="4875229" y="1390234"/>
            <a:ext cx="3563384" cy="2907002"/>
          </a:xfrm>
        </p:spPr>
        <p:txBody>
          <a:bodyPr lIns="0" tIns="0" rIns="0" bIns="0">
            <a:noAutofit/>
          </a:bodyPr>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a:spcBef>
                <a:spcPts val="0"/>
              </a:spcBef>
              <a:spcAft>
                <a:spcPts val="0"/>
              </a:spcAft>
              <a:defRPr sz="1500">
                <a:solidFill>
                  <a:srgbClr val="000000"/>
                </a:solidFill>
                <a:latin typeface="Arial"/>
                <a:ea typeface="Arial"/>
                <a:cs typeface="Arial"/>
              </a:defRPr>
            </a:pPr>
            <a:r>
              <a:rPr lang="en-US" b="1"/>
              <a:t>Wind and turbulence</a:t>
            </a:r>
          </a:p>
          <a:p>
            <a:pPr>
              <a:spcBef>
                <a:spcPts val="0"/>
              </a:spcBef>
              <a:spcAft>
                <a:spcPts val="750"/>
              </a:spcAft>
              <a:defRPr sz="1500">
                <a:solidFill>
                  <a:srgbClr val="000000"/>
                </a:solidFill>
                <a:latin typeface="Arial"/>
                <a:ea typeface="Arial"/>
                <a:cs typeface="Arial"/>
              </a:defRPr>
            </a:pPr>
            <a:r>
              <a:rPr lang="en-US"/>
              <a:t>Revised gust diagnostic, SSO drag, horizontal shear and Rayleigh damping</a:t>
            </a:r>
            <a:endParaRPr lang="de-CH" b="1"/>
          </a:p>
          <a:p>
            <a:pPr>
              <a:spcBef>
                <a:spcPts val="0"/>
              </a:spcBef>
              <a:spcAft>
                <a:spcPts val="0"/>
              </a:spcAft>
              <a:defRPr sz="1500">
                <a:solidFill>
                  <a:srgbClr val="000000"/>
                </a:solidFill>
                <a:latin typeface="Arial"/>
                <a:ea typeface="Arial"/>
                <a:cs typeface="Arial"/>
              </a:defRPr>
            </a:pPr>
            <a:r>
              <a:rPr b="1"/>
              <a:t>Precipitation type</a:t>
            </a:r>
          </a:p>
          <a:p>
            <a:pPr>
              <a:spcBef>
                <a:spcPts val="0"/>
              </a:spcBef>
              <a:spcAft>
                <a:spcPts val="750"/>
              </a:spcAft>
              <a:defRPr sz="1500">
                <a:solidFill>
                  <a:srgbClr val="000000"/>
                </a:solidFill>
                <a:latin typeface="Arial"/>
                <a:ea typeface="Arial"/>
                <a:cs typeface="Arial"/>
              </a:defRPr>
            </a:pPr>
            <a:r>
              <a:t>New diagnostic for precipitation phase</a:t>
            </a:r>
            <a:r>
              <a:rPr lang="de-CH"/>
              <a:t> (</a:t>
            </a:r>
            <a:r>
              <a:rPr lang="en-US"/>
              <a:t>PTYPE)</a:t>
            </a:r>
            <a:endParaRPr/>
          </a:p>
          <a:p>
            <a:pPr>
              <a:spcBef>
                <a:spcPts val="0"/>
              </a:spcBef>
              <a:spcAft>
                <a:spcPts val="0"/>
              </a:spcAft>
              <a:defRPr sz="1500">
                <a:solidFill>
                  <a:srgbClr val="000000"/>
                </a:solidFill>
                <a:latin typeface="Arial"/>
                <a:ea typeface="Arial"/>
                <a:cs typeface="Arial"/>
              </a:defRPr>
            </a:pPr>
            <a:r>
              <a:rPr b="1"/>
              <a:t>Further physics updates</a:t>
            </a:r>
          </a:p>
          <a:p>
            <a:pPr>
              <a:spcBef>
                <a:spcPts val="0"/>
              </a:spcBef>
              <a:spcAft>
                <a:spcPts val="750"/>
              </a:spcAft>
              <a:defRPr sz="1500">
                <a:solidFill>
                  <a:srgbClr val="000000"/>
                </a:solidFill>
                <a:latin typeface="Arial"/>
                <a:ea typeface="Arial"/>
                <a:cs typeface="Arial"/>
              </a:defRPr>
            </a:pPr>
            <a:r>
              <a:t>Day/night visibility, trace gases, snow settings and dissipative heating</a:t>
            </a:r>
          </a:p>
        </p:txBody>
      </p:sp>
      <p:sp>
        <p:nvSpPr>
          <p:cNvPr id="4" name="Footer Placeholder 3">
            <a:extLst>
              <a:ext uri="{FF2B5EF4-FFF2-40B4-BE49-F238E27FC236}">
                <a16:creationId xmlns:a16="http://schemas.microsoft.com/office/drawing/2014/main" id="{218862ED-80DF-4291-A996-D6E824A9E54A}"/>
              </a:ext>
            </a:extLst>
          </p:cNvPr>
          <p:cNvSpPr>
            <a:spLocks noGrp="1"/>
          </p:cNvSpPr>
          <p:nvPr>
            <p:ph type="ftr" idx="11"/>
          </p:nvPr>
        </p:nvSpPr>
        <p:spPr>
          <a:xfrm>
            <a:off x="5114227" y="4722205"/>
            <a:ext cx="2786631" cy="273843"/>
          </a:xfrm>
        </p:spPr>
        <p:txBody>
          <a:bodyPr vert="horz" lIns="0" tIns="0" rIns="0" bIns="0" anchor="t"/>
          <a:lstStyle>
            <a:lvl1pPr algn="r">
              <a:buNone/>
              <a:defRPr sz="900" baseline="0">
                <a:solidFill>
                  <a:schemeClr val="tx1"/>
                </a:solidFill>
              </a:defRPr>
            </a:lvl1pPr>
          </a:lstStyle>
          <a:p>
            <a:pPr>
              <a:defRPr sz="788">
                <a:solidFill>
                  <a:srgbClr val="666666"/>
                </a:solidFill>
                <a:latin typeface="Arial"/>
                <a:ea typeface="Arial"/>
                <a:cs typeface="Arial"/>
              </a:defRPr>
            </a:pPr>
            <a:r>
              <a:rPr sz="788">
                <a:solidFill>
                  <a:srgbClr val="666666"/>
                </a:solidFill>
                <a:latin typeface="Arial"/>
                <a:ea typeface="Arial"/>
                <a:cs typeface="Arial"/>
              </a:rPr>
              <a:t>COSMO General Meeting 2026 · Oliver Fuhrer</a:t>
            </a:r>
          </a:p>
        </p:txBody>
      </p:sp>
      <p:sp>
        <p:nvSpPr>
          <p:cNvPr id="5" name="Slide Number Placeholder 4">
            <a:extLst>
              <a:ext uri="{FF2B5EF4-FFF2-40B4-BE49-F238E27FC236}">
                <a16:creationId xmlns:a16="http://schemas.microsoft.com/office/drawing/2014/main" id="{C904DB1E-36FD-4539-BDE2-18F147B3EFA2}"/>
              </a:ext>
            </a:extLst>
          </p:cNvPr>
          <p:cNvSpPr>
            <a:spLocks noGrp="1"/>
          </p:cNvSpPr>
          <p:nvPr>
            <p:ph type="sldNum" idx="12"/>
          </p:nvPr>
        </p:nvSpPr>
        <p:spPr>
          <a:xfrm>
            <a:off x="7993674" y="4722205"/>
            <a:ext cx="539583" cy="273843"/>
          </a:xfrm>
        </p:spPr>
        <p:txBody>
          <a:bodyPr vert="horz" lIns="0" tIns="0" rIns="0" bIns="0" anchor="t"/>
          <a:lstStyle>
            <a:lvl1pPr algn="r">
              <a:buNone/>
              <a:defRPr sz="900" baseline="0">
                <a:solidFill>
                  <a:schemeClr val="tx1"/>
                </a:solidFill>
              </a:defRPr>
            </a:lvl1pPr>
          </a:lstStyle>
          <a:p>
            <a:pPr algn="r">
              <a:defRPr sz="900">
                <a:solidFill>
                  <a:srgbClr val="666666"/>
                </a:solidFill>
                <a:latin typeface="Arial"/>
                <a:ea typeface="Arial"/>
                <a:cs typeface="Arial"/>
              </a:defRPr>
            </a:pPr>
            <a:r>
              <a:rPr>
                <a:solidFill>
                  <a:srgbClr val="666666"/>
                </a:solidFill>
                <a:latin typeface="Arial"/>
                <a:ea typeface="Arial"/>
                <a:cs typeface="Arial"/>
              </a:rPr>
              <a:t>2</a:t>
            </a:r>
          </a:p>
        </p:txBody>
      </p:sp>
      <p:sp>
        <p:nvSpPr>
          <p:cNvPr id="6" name="Scientific caveat">
            <a:extLst>
              <a:ext uri="{FF2B5EF4-FFF2-40B4-BE49-F238E27FC236}">
                <a16:creationId xmlns:a16="http://schemas.microsoft.com/office/drawing/2014/main" id="{18343CF5-1CB5-44C0-95B7-8FFFDC77760A}"/>
              </a:ext>
            </a:extLst>
          </p:cNvPr>
          <p:cNvSpPr>
            <a:spLocks noGrp="1"/>
          </p:cNvSpPr>
          <p:nvPr/>
        </p:nvSpPr>
        <p:spPr>
          <a:xfrm>
            <a:off x="1082165" y="4358763"/>
            <a:ext cx="7427208" cy="228529"/>
          </a:xfrm>
          <a:prstGeom prst="rect">
            <a:avLst/>
          </a:prstGeom>
          <a:noFill/>
          <a:ln w="0">
            <a:noFill/>
          </a:ln>
        </p:spPr>
        <p:txBody>
          <a:bodyPr lIns="0" tIns="0" rIns="0" bIns="0">
            <a:noAutofit/>
          </a:bodyPr>
          <a:lstStyle/>
          <a:p>
            <a:pPr>
              <a:defRPr sz="1200">
                <a:solidFill>
                  <a:srgbClr val="7D6E5F"/>
                </a:solidFill>
                <a:latin typeface="Arial"/>
                <a:ea typeface="Arial"/>
                <a:cs typeface="Arial"/>
              </a:defRPr>
            </a:pPr>
            <a:r>
              <a:rPr sz="1200" dirty="0">
                <a:solidFill>
                  <a:srgbClr val="7D6E5F"/>
                </a:solidFill>
                <a:latin typeface="Arial"/>
                <a:ea typeface="Arial"/>
                <a:cs typeface="Arial"/>
              </a:rPr>
              <a:t>Parallel testing ongoing, final release approval pending.</a:t>
            </a:r>
          </a:p>
        </p:txBody>
      </p:sp>
    </p:spTree>
    <p:extLst>
      <p:ext uri="{BB962C8B-B14F-4D97-AF65-F5344CB8AC3E}">
        <p14:creationId xmlns:p14="http://schemas.microsoft.com/office/powerpoint/2010/main" val="1401380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18862ED-80DF-4291-A996-D6E824A9E54A}"/>
              </a:ext>
            </a:extLst>
          </p:cNvPr>
          <p:cNvSpPr>
            <a:spLocks noGrp="1"/>
          </p:cNvSpPr>
          <p:nvPr>
            <p:ph type="ftr" idx="11"/>
          </p:nvPr>
        </p:nvSpPr>
        <p:spPr/>
        <p:txBody>
          <a:bodyPr vert="horz" lIns="0" tIns="0" rIns="0" bIns="0" anchor="t"/>
          <a:lstStyle>
            <a:lvl1pPr algn="r">
              <a:buNone/>
              <a:defRPr sz="900" baseline="0">
                <a:solidFill>
                  <a:schemeClr val="tx1"/>
                </a:solidFill>
              </a:defRPr>
            </a:lvl1pPr>
          </a:lstStyle>
          <a:p>
            <a:pPr>
              <a:defRPr sz="788">
                <a:solidFill>
                  <a:srgbClr val="666666"/>
                </a:solidFill>
                <a:latin typeface="Arial"/>
                <a:ea typeface="Arial"/>
                <a:cs typeface="Arial"/>
              </a:defRPr>
            </a:pPr>
            <a:r>
              <a:rPr sz="788">
                <a:solidFill>
                  <a:srgbClr val="666666"/>
                </a:solidFill>
                <a:latin typeface="Arial"/>
                <a:ea typeface="Arial"/>
                <a:cs typeface="Arial"/>
              </a:rPr>
              <a:t>COSMO General Meeting 2026 · Oliver Fuhrer</a:t>
            </a:r>
          </a:p>
        </p:txBody>
      </p:sp>
      <p:sp>
        <p:nvSpPr>
          <p:cNvPr id="5" name="Slide Number Placeholder 4">
            <a:extLst>
              <a:ext uri="{FF2B5EF4-FFF2-40B4-BE49-F238E27FC236}">
                <a16:creationId xmlns:a16="http://schemas.microsoft.com/office/drawing/2014/main" id="{C904DB1E-36FD-4539-BDE2-18F147B3EFA2}"/>
              </a:ext>
            </a:extLst>
          </p:cNvPr>
          <p:cNvSpPr>
            <a:spLocks noGrp="1"/>
          </p:cNvSpPr>
          <p:nvPr>
            <p:ph type="sldNum" idx="12"/>
          </p:nvPr>
        </p:nvSpPr>
        <p:spPr/>
        <p:txBody>
          <a:bodyPr vert="horz" lIns="0" tIns="0" rIns="0" bIns="0" anchor="t"/>
          <a:lstStyle>
            <a:lvl1pPr algn="r">
              <a:buNone/>
              <a:defRPr sz="900" baseline="0">
                <a:solidFill>
                  <a:schemeClr val="tx1"/>
                </a:solidFill>
              </a:defRPr>
            </a:lvl1pPr>
          </a:lstStyle>
          <a:p>
            <a:pPr algn="r">
              <a:defRPr sz="900">
                <a:solidFill>
                  <a:srgbClr val="666666"/>
                </a:solidFill>
                <a:latin typeface="Arial"/>
                <a:ea typeface="Arial"/>
                <a:cs typeface="Arial"/>
              </a:defRPr>
            </a:pPr>
            <a:r>
              <a:rPr>
                <a:solidFill>
                  <a:srgbClr val="666666"/>
                </a:solidFill>
                <a:latin typeface="Arial"/>
                <a:ea typeface="Arial"/>
                <a:cs typeface="Arial"/>
              </a:rPr>
              <a:t>3</a:t>
            </a:r>
          </a:p>
        </p:txBody>
      </p:sp>
      <p:sp>
        <p:nvSpPr>
          <p:cNvPr id="7" name="Title 1">
            <a:extLst>
              <a:ext uri="{FF2B5EF4-FFF2-40B4-BE49-F238E27FC236}">
                <a16:creationId xmlns:a16="http://schemas.microsoft.com/office/drawing/2014/main" id="{273893E2-410A-8BCF-53BE-D7677E08E0BD}"/>
              </a:ext>
            </a:extLst>
          </p:cNvPr>
          <p:cNvSpPr>
            <a:spLocks noGrp="1"/>
          </p:cNvSpPr>
          <p:nvPr>
            <p:ph type="title"/>
          </p:nvPr>
        </p:nvSpPr>
        <p:spPr>
          <a:prstGeom prst="rect">
            <a:avLst/>
          </a:prstGeom>
        </p:spPr>
        <p:txBody>
          <a:bodyPr lIns="0" tIns="0" rIns="0" bIns="0">
            <a:noAutofit/>
          </a:bodyPr>
          <a:lstStyle/>
          <a:p>
            <a:pPr>
              <a:defRPr sz="3000" b="1">
                <a:solidFill>
                  <a:srgbClr val="000000"/>
                </a:solidFill>
                <a:latin typeface="Arial"/>
                <a:ea typeface="Arial"/>
                <a:cs typeface="Arial"/>
              </a:defRPr>
            </a:pPr>
            <a:r>
              <a:rPr lang="de-CH" sz="2999" dirty="0">
                <a:solidFill>
                  <a:srgbClr val="000000"/>
                </a:solidFill>
                <a:latin typeface="Arial"/>
                <a:ea typeface="Arial"/>
                <a:cs typeface="Arial"/>
              </a:rPr>
              <a:t>Plans</a:t>
            </a:r>
            <a:endParaRPr sz="2999" dirty="0">
              <a:solidFill>
                <a:srgbClr val="000000"/>
              </a:solidFill>
              <a:latin typeface="Arial"/>
              <a:ea typeface="Arial"/>
              <a:cs typeface="Arial"/>
            </a:endParaRPr>
          </a:p>
        </p:txBody>
      </p:sp>
      <p:sp>
        <p:nvSpPr>
          <p:cNvPr id="2" name="Text Placeholder 2">
            <a:extLst>
              <a:ext uri="{FF2B5EF4-FFF2-40B4-BE49-F238E27FC236}">
                <a16:creationId xmlns:a16="http://schemas.microsoft.com/office/drawing/2014/main" id="{DC72B1FE-6CE5-7483-AF4C-7DD314907890}"/>
              </a:ext>
            </a:extLst>
          </p:cNvPr>
          <p:cNvSpPr>
            <a:spLocks noGrp="1"/>
          </p:cNvSpPr>
          <p:nvPr>
            <p:ph type="body" idx="13"/>
          </p:nvPr>
        </p:nvSpPr>
        <p:spPr/>
        <p:txBody>
          <a:bodyPr lIns="0" tIns="0" rIns="0" bIns="0">
            <a:noAutofit/>
          </a:bodyPr>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a:spcBef>
                <a:spcPts val="0"/>
              </a:spcBef>
              <a:spcAft>
                <a:spcPts val="950"/>
              </a:spcAft>
              <a:defRPr sz="1500">
                <a:solidFill>
                  <a:srgbClr val="000000"/>
                </a:solidFill>
                <a:latin typeface="Arial"/>
                <a:ea typeface="Arial"/>
                <a:cs typeface="Arial"/>
              </a:defRPr>
            </a:pPr>
            <a:r>
              <a:rPr sz="1799" b="1" dirty="0">
                <a:solidFill>
                  <a:srgbClr val="E21F24"/>
                </a:solidFill>
              </a:rPr>
              <a:t>Integration candidates</a:t>
            </a:r>
          </a:p>
          <a:p>
            <a:pPr>
              <a:spcBef>
                <a:spcPts val="0"/>
              </a:spcBef>
              <a:spcAft>
                <a:spcPts val="0"/>
              </a:spcAft>
              <a:defRPr sz="1500">
                <a:solidFill>
                  <a:srgbClr val="000000"/>
                </a:solidFill>
                <a:latin typeface="Arial"/>
                <a:ea typeface="Arial"/>
                <a:cs typeface="Arial"/>
              </a:defRPr>
            </a:pPr>
            <a:r>
              <a:rPr b="1" dirty="0"/>
              <a:t>NIX multilayer snow</a:t>
            </a:r>
          </a:p>
          <a:p>
            <a:pPr>
              <a:spcBef>
                <a:spcPts val="0"/>
              </a:spcBef>
              <a:spcAft>
                <a:spcPts val="750"/>
              </a:spcAft>
              <a:defRPr sz="1500">
                <a:solidFill>
                  <a:srgbClr val="000000"/>
                </a:solidFill>
                <a:latin typeface="Arial"/>
                <a:ea typeface="Arial"/>
                <a:cs typeface="Arial"/>
              </a:defRPr>
            </a:pPr>
            <a:r>
              <a:rPr dirty="0"/>
              <a:t>Late 2026 / early 2027, subject to coupled KENDA–forecast tests</a:t>
            </a:r>
            <a:endParaRPr lang="de-CH" dirty="0"/>
          </a:p>
          <a:p>
            <a:pPr>
              <a:spcBef>
                <a:spcPts val="0"/>
              </a:spcBef>
              <a:spcAft>
                <a:spcPts val="0"/>
              </a:spcAft>
              <a:defRPr sz="1500">
                <a:solidFill>
                  <a:srgbClr val="000000"/>
                </a:solidFill>
                <a:latin typeface="Arial"/>
                <a:ea typeface="Arial"/>
                <a:cs typeface="Arial"/>
              </a:defRPr>
            </a:pPr>
            <a:r>
              <a:rPr lang="en-US" b="1"/>
              <a:t>Efficiency</a:t>
            </a:r>
          </a:p>
          <a:p>
            <a:pPr>
              <a:spcBef>
                <a:spcPts val="0"/>
              </a:spcBef>
              <a:spcAft>
                <a:spcPts val="750"/>
              </a:spcAft>
              <a:defRPr sz="1500">
                <a:solidFill>
                  <a:srgbClr val="000000"/>
                </a:solidFill>
                <a:latin typeface="Arial"/>
                <a:ea typeface="Arial"/>
                <a:cs typeface="Arial"/>
              </a:defRPr>
            </a:pPr>
            <a:r>
              <a:rPr lang="en-US"/>
              <a:t>Single-precision ecRad and CUDA graphs in KENDA</a:t>
            </a:r>
          </a:p>
          <a:p>
            <a:pPr>
              <a:spcBef>
                <a:spcPts val="0"/>
              </a:spcBef>
              <a:spcAft>
                <a:spcPts val="750"/>
              </a:spcAft>
              <a:defRPr sz="1500">
                <a:solidFill>
                  <a:srgbClr val="000000"/>
                </a:solidFill>
                <a:latin typeface="Arial"/>
                <a:ea typeface="Arial"/>
                <a:cs typeface="Arial"/>
              </a:defRPr>
            </a:pPr>
            <a:endParaRPr dirty="0"/>
          </a:p>
        </p:txBody>
      </p:sp>
      <p:sp>
        <p:nvSpPr>
          <p:cNvPr id="3" name="Text Placeholder 2">
            <a:extLst>
              <a:ext uri="{FF2B5EF4-FFF2-40B4-BE49-F238E27FC236}">
                <a16:creationId xmlns:a16="http://schemas.microsoft.com/office/drawing/2014/main" id="{6D52A117-D324-DD19-A2C3-F5BAC3789638}"/>
              </a:ext>
            </a:extLst>
          </p:cNvPr>
          <p:cNvSpPr>
            <a:spLocks noGrp="1"/>
          </p:cNvSpPr>
          <p:nvPr>
            <p:ph type="body" idx="14"/>
          </p:nvPr>
        </p:nvSpPr>
        <p:spPr/>
        <p:txBody>
          <a:bodyPr lIns="0" tIns="0" rIns="0" bIns="0">
            <a:noAutofit/>
          </a:bodyPr>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a:spcBef>
                <a:spcPts val="0"/>
              </a:spcBef>
              <a:spcAft>
                <a:spcPts val="950"/>
              </a:spcAft>
              <a:defRPr sz="1500">
                <a:solidFill>
                  <a:srgbClr val="000000"/>
                </a:solidFill>
                <a:latin typeface="Arial"/>
                <a:ea typeface="Arial"/>
                <a:cs typeface="Arial"/>
              </a:defRPr>
            </a:pPr>
            <a:r>
              <a:rPr sz="1799" b="1">
                <a:solidFill>
                  <a:srgbClr val="E21F24"/>
                </a:solidFill>
              </a:rPr>
              <a:t>Research directions</a:t>
            </a:r>
          </a:p>
          <a:p>
            <a:pPr>
              <a:spcBef>
                <a:spcPts val="0"/>
              </a:spcBef>
              <a:spcAft>
                <a:spcPts val="0"/>
              </a:spcAft>
              <a:defRPr sz="1500">
                <a:solidFill>
                  <a:srgbClr val="000000"/>
                </a:solidFill>
                <a:latin typeface="Arial"/>
                <a:ea typeface="Arial"/>
                <a:cs typeface="Arial"/>
              </a:defRPr>
            </a:pPr>
            <a:r>
              <a:rPr b="1"/>
              <a:t>Precipitation and uncertainty</a:t>
            </a:r>
          </a:p>
          <a:p>
            <a:pPr>
              <a:spcBef>
                <a:spcPts val="0"/>
              </a:spcBef>
              <a:spcAft>
                <a:spcPts val="750"/>
              </a:spcAft>
              <a:defRPr sz="1500">
                <a:solidFill>
                  <a:srgbClr val="000000"/>
                </a:solidFill>
                <a:latin typeface="Arial"/>
                <a:ea typeface="Arial"/>
                <a:cs typeface="Arial"/>
              </a:defRPr>
            </a:pPr>
            <a:r>
              <a:t>Reduce wet bias and reassess SPPT perturbations</a:t>
            </a:r>
          </a:p>
          <a:p>
            <a:pPr>
              <a:spcBef>
                <a:spcPts val="0"/>
              </a:spcBef>
              <a:spcAft>
                <a:spcPts val="0"/>
              </a:spcAft>
              <a:defRPr sz="1500">
                <a:solidFill>
                  <a:srgbClr val="000000"/>
                </a:solidFill>
                <a:latin typeface="Arial"/>
                <a:ea typeface="Arial"/>
                <a:cs typeface="Arial"/>
              </a:defRPr>
            </a:pPr>
            <a:r>
              <a:rPr b="1"/>
              <a:t>Observations and land surface</a:t>
            </a:r>
          </a:p>
          <a:p>
            <a:pPr>
              <a:spcBef>
                <a:spcPts val="0"/>
              </a:spcBef>
              <a:spcAft>
                <a:spcPts val="750"/>
              </a:spcAft>
              <a:defRPr sz="1500">
                <a:solidFill>
                  <a:srgbClr val="000000"/>
                </a:solidFill>
                <a:latin typeface="Arial"/>
                <a:ea typeface="Arial"/>
                <a:cs typeface="Arial"/>
              </a:defRPr>
            </a:pPr>
            <a:r>
              <a:t>Extend LHN beyond Switzerland, revisit Mode-S and snow analysis</a:t>
            </a:r>
          </a:p>
          <a:p>
            <a:pPr>
              <a:spcBef>
                <a:spcPts val="0"/>
              </a:spcBef>
              <a:spcAft>
                <a:spcPts val="0"/>
              </a:spcAft>
              <a:defRPr sz="1500">
                <a:solidFill>
                  <a:srgbClr val="000000"/>
                </a:solidFill>
                <a:latin typeface="Arial"/>
                <a:ea typeface="Arial"/>
                <a:cs typeface="Arial"/>
              </a:defRPr>
            </a:pPr>
            <a:r>
              <a:rPr b="1"/>
              <a:t>Other directions</a:t>
            </a:r>
          </a:p>
          <a:p>
            <a:pPr>
              <a:spcBef>
                <a:spcPts val="0"/>
              </a:spcBef>
              <a:spcAft>
                <a:spcPts val="750"/>
              </a:spcAft>
              <a:defRPr sz="1500">
                <a:solidFill>
                  <a:srgbClr val="000000"/>
                </a:solidFill>
                <a:latin typeface="Arial"/>
                <a:ea typeface="Arial"/>
                <a:cs typeface="Arial"/>
              </a:defRPr>
            </a:pPr>
            <a:r>
              <a:t>Wind-based APT, improved external parameters, prognostic aerosols</a:t>
            </a:r>
          </a:p>
        </p:txBody>
      </p:sp>
    </p:spTree>
    <p:extLst>
      <p:ext uri="{BB962C8B-B14F-4D97-AF65-F5344CB8AC3E}">
        <p14:creationId xmlns:p14="http://schemas.microsoft.com/office/powerpoint/2010/main" val="831753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721EBC5-28FA-49CB-BB8D-858005F02074}"/>
              </a:ext>
            </a:extLst>
          </p:cNvPr>
          <p:cNvSpPr>
            <a:spLocks noGrp="1"/>
          </p:cNvSpPr>
          <p:nvPr>
            <p:ph type="subTitle" idx="1"/>
          </p:nvPr>
        </p:nvSpPr>
        <p:spPr>
          <a:xfrm>
            <a:off x="1" y="0"/>
            <a:ext cx="9144000" cy="5143499"/>
          </a:xfrm>
        </p:spPr>
        <p:txBody>
          <a:bodyPr anchor="ctr"/>
          <a:lstStyle/>
          <a:p>
            <a:pPr algn="ctr"/>
            <a:r>
              <a:rPr lang="de-CH" sz="4400" b="1" dirty="0"/>
              <a:t>Infrastructure</a:t>
            </a:r>
          </a:p>
        </p:txBody>
      </p:sp>
    </p:spTree>
    <p:extLst>
      <p:ext uri="{BB962C8B-B14F-4D97-AF65-F5344CB8AC3E}">
        <p14:creationId xmlns:p14="http://schemas.microsoft.com/office/powerpoint/2010/main" val="2999085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CH" dirty="0"/>
              <a:t>HPC Systeme ICON-22</a:t>
            </a:r>
            <a:endParaRPr lang="en-US" dirty="0"/>
          </a:p>
        </p:txBody>
      </p:sp>
      <p:sp>
        <p:nvSpPr>
          <p:cNvPr id="9" name="TextBox 8"/>
          <p:cNvSpPr txBox="1"/>
          <p:nvPr/>
        </p:nvSpPr>
        <p:spPr>
          <a:xfrm>
            <a:off x="5775965" y="2690576"/>
            <a:ext cx="3474305" cy="2354491"/>
          </a:xfrm>
          <a:prstGeom prst="rect">
            <a:avLst/>
          </a:prstGeom>
          <a:noFill/>
        </p:spPr>
        <p:txBody>
          <a:bodyPr wrap="square" rtlCol="0">
            <a:spAutoFit/>
          </a:bodyPr>
          <a:lstStyle/>
          <a:p>
            <a:r>
              <a:rPr lang="de-CH" sz="1400" b="1" dirty="0" err="1"/>
              <a:t>Production</a:t>
            </a:r>
            <a:r>
              <a:rPr lang="de-CH" sz="1400" dirty="0"/>
              <a:t>: </a:t>
            </a:r>
            <a:r>
              <a:rPr lang="de-CH" sz="1400" dirty="0" err="1"/>
              <a:t>vCluster</a:t>
            </a:r>
            <a:r>
              <a:rPr lang="de-CH" sz="1400" dirty="0"/>
              <a:t> </a:t>
            </a:r>
            <a:r>
              <a:rPr lang="de-CH" sz="1400" dirty="0" err="1"/>
              <a:t>tasna</a:t>
            </a:r>
            <a:endParaRPr lang="de-CH" sz="1400" dirty="0"/>
          </a:p>
          <a:p>
            <a:r>
              <a:rPr lang="de-CH" sz="1400" dirty="0"/>
              <a:t>44 GPU </a:t>
            </a:r>
            <a:r>
              <a:rPr lang="de-CH" sz="1400" dirty="0" err="1"/>
              <a:t>nodes</a:t>
            </a:r>
            <a:endParaRPr lang="de-CH" sz="1400" dirty="0"/>
          </a:p>
          <a:p>
            <a:pPr marL="285750" indent="-285750">
              <a:buFont typeface="Arial" panose="020B0604020202020204" pitchFamily="34" charset="0"/>
              <a:buChar char="•"/>
            </a:pPr>
            <a:r>
              <a:rPr lang="de-CH" sz="1400" dirty="0"/>
              <a:t>4 x NVIDIA A100 96 GB GPUs</a:t>
            </a:r>
          </a:p>
          <a:p>
            <a:pPr marL="285750" indent="-285750">
              <a:buFont typeface="Arial" panose="020B0604020202020204" pitchFamily="34" charset="0"/>
              <a:buChar char="•"/>
            </a:pPr>
            <a:r>
              <a:rPr lang="de-CH" sz="1400" dirty="0"/>
              <a:t>1 x AMD EPYC 7713 512 GB CPU</a:t>
            </a:r>
          </a:p>
          <a:p>
            <a:r>
              <a:rPr lang="de-CH" sz="1400" dirty="0"/>
              <a:t>18 CPU </a:t>
            </a:r>
            <a:r>
              <a:rPr lang="de-CH" sz="1400" dirty="0" err="1"/>
              <a:t>nodes</a:t>
            </a:r>
            <a:endParaRPr lang="de-CH" sz="1400" dirty="0"/>
          </a:p>
          <a:p>
            <a:pPr marL="285750" indent="-285750">
              <a:buFont typeface="Arial" panose="020B0604020202020204" pitchFamily="34" charset="0"/>
              <a:buChar char="•"/>
            </a:pPr>
            <a:r>
              <a:rPr lang="de-CH" sz="1400" dirty="0"/>
              <a:t>2 x AMD EPYC 7713/7742 512 GB CPUs</a:t>
            </a:r>
          </a:p>
          <a:p>
            <a:pPr marL="285750" indent="-285750">
              <a:buFont typeface="Arial" panose="020B0604020202020204" pitchFamily="34" charset="0"/>
              <a:buChar char="•"/>
            </a:pPr>
            <a:endParaRPr lang="de-CH" sz="600" dirty="0"/>
          </a:p>
          <a:p>
            <a:r>
              <a:rPr lang="de-CH" sz="1400" b="1" dirty="0"/>
              <a:t>Failover and R&amp;D</a:t>
            </a:r>
            <a:r>
              <a:rPr lang="de-CH" sz="1400" dirty="0"/>
              <a:t>: </a:t>
            </a:r>
            <a:r>
              <a:rPr lang="de-CH" sz="1400" dirty="0" err="1"/>
              <a:t>vCluster</a:t>
            </a:r>
            <a:r>
              <a:rPr lang="de-CH" sz="1400" dirty="0"/>
              <a:t> </a:t>
            </a:r>
            <a:r>
              <a:rPr lang="de-CH" sz="1400" dirty="0" err="1"/>
              <a:t>balfrin</a:t>
            </a:r>
            <a:endParaRPr lang="de-CH" sz="1400" dirty="0"/>
          </a:p>
          <a:p>
            <a:pPr marL="285750" indent="-285750">
              <a:buFont typeface="Arial" panose="020B0604020202020204" pitchFamily="34" charset="0"/>
              <a:buChar char="•"/>
            </a:pPr>
            <a:r>
              <a:rPr lang="de-CH" sz="1400" dirty="0"/>
              <a:t>30 – 54 GPU </a:t>
            </a:r>
            <a:r>
              <a:rPr lang="de-CH" sz="1400" dirty="0" err="1"/>
              <a:t>nodes</a:t>
            </a:r>
            <a:endParaRPr lang="de-CH" sz="1400" dirty="0"/>
          </a:p>
          <a:p>
            <a:pPr marL="285750" indent="-285750">
              <a:buFont typeface="Arial" panose="020B0604020202020204" pitchFamily="34" charset="0"/>
              <a:buChar char="•"/>
            </a:pPr>
            <a:r>
              <a:rPr lang="de-CH" sz="1400" dirty="0"/>
              <a:t>18 – 24 CPU </a:t>
            </a:r>
            <a:r>
              <a:rPr lang="de-CH" sz="1400" dirty="0" err="1"/>
              <a:t>nodes</a:t>
            </a:r>
            <a:endParaRPr lang="en-US" sz="1400" dirty="0"/>
          </a:p>
        </p:txBody>
      </p:sp>
      <p:pic>
        <p:nvPicPr>
          <p:cNvPr id="3074" name="Picture 2">
            <a:extLst>
              <a:ext uri="{FF2B5EF4-FFF2-40B4-BE49-F238E27FC236}">
                <a16:creationId xmlns:a16="http://schemas.microsoft.com/office/drawing/2014/main" id="{1C0D6992-0549-4A6E-A372-EA3FBB0B6E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9831" y="1048769"/>
            <a:ext cx="3978096" cy="139233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A595D7AD-BAA4-4CA7-8D0F-892720E87F9A}"/>
              </a:ext>
            </a:extLst>
          </p:cNvPr>
          <p:cNvGrpSpPr/>
          <p:nvPr/>
        </p:nvGrpSpPr>
        <p:grpSpPr>
          <a:xfrm>
            <a:off x="6039486" y="1048767"/>
            <a:ext cx="2662701" cy="1362899"/>
            <a:chOff x="1557338" y="1028700"/>
            <a:chExt cx="6029325" cy="3086100"/>
          </a:xfrm>
        </p:grpSpPr>
        <p:pic>
          <p:nvPicPr>
            <p:cNvPr id="3076" name="Picture 4">
              <a:extLst>
                <a:ext uri="{FF2B5EF4-FFF2-40B4-BE49-F238E27FC236}">
                  <a16:creationId xmlns:a16="http://schemas.microsoft.com/office/drawing/2014/main" id="{EC73A894-56C9-400D-9732-3067AA7535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7338" y="1028700"/>
              <a:ext cx="6029325" cy="308610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D5F0074C-14DC-458C-870E-5B3F61A6CB99}"/>
                </a:ext>
              </a:extLst>
            </p:cNvPr>
            <p:cNvSpPr/>
            <p:nvPr/>
          </p:nvSpPr>
          <p:spPr bwMode="auto">
            <a:xfrm>
              <a:off x="5257800" y="3729038"/>
              <a:ext cx="100012" cy="10001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2100" b="0" i="0" u="none" strike="noStrike" cap="none" normalizeH="0" baseline="0">
                <a:ln>
                  <a:noFill/>
                </a:ln>
                <a:solidFill>
                  <a:schemeClr val="tx1"/>
                </a:solidFill>
                <a:effectLst/>
                <a:latin typeface="Arial" charset="0"/>
              </a:endParaRPr>
            </a:p>
          </p:txBody>
        </p:sp>
        <p:sp>
          <p:nvSpPr>
            <p:cNvPr id="12" name="Oval 11">
              <a:extLst>
                <a:ext uri="{FF2B5EF4-FFF2-40B4-BE49-F238E27FC236}">
                  <a16:creationId xmlns:a16="http://schemas.microsoft.com/office/drawing/2014/main" id="{B2EEF75F-3C94-4E01-8E38-D233D67609A5}"/>
                </a:ext>
              </a:extLst>
            </p:cNvPr>
            <p:cNvSpPr/>
            <p:nvPr/>
          </p:nvSpPr>
          <p:spPr bwMode="auto">
            <a:xfrm>
              <a:off x="2902587" y="2960830"/>
              <a:ext cx="100012" cy="10001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2100" b="0" i="0" u="none" strike="noStrike" cap="none" normalizeH="0" baseline="0">
                <a:ln>
                  <a:noFill/>
                </a:ln>
                <a:solidFill>
                  <a:schemeClr val="tx1"/>
                </a:solidFill>
                <a:effectLst/>
                <a:latin typeface="Arial" charset="0"/>
              </a:endParaRPr>
            </a:p>
          </p:txBody>
        </p:sp>
        <p:sp>
          <p:nvSpPr>
            <p:cNvPr id="13" name="Oval 12">
              <a:extLst>
                <a:ext uri="{FF2B5EF4-FFF2-40B4-BE49-F238E27FC236}">
                  <a16:creationId xmlns:a16="http://schemas.microsoft.com/office/drawing/2014/main" id="{7D60747F-D5F3-432B-9A0B-97725811EE42}"/>
                </a:ext>
              </a:extLst>
            </p:cNvPr>
            <p:cNvSpPr/>
            <p:nvPr/>
          </p:nvSpPr>
          <p:spPr bwMode="auto">
            <a:xfrm>
              <a:off x="4844172" y="1735854"/>
              <a:ext cx="100012" cy="10001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2100" b="0" i="0" u="none" strike="noStrike" cap="none" normalizeH="0" baseline="0">
                <a:ln>
                  <a:noFill/>
                </a:ln>
                <a:solidFill>
                  <a:schemeClr val="tx1"/>
                </a:solidFill>
                <a:effectLst/>
                <a:latin typeface="Arial" charset="0"/>
              </a:endParaRPr>
            </a:p>
          </p:txBody>
        </p:sp>
      </p:grpSp>
      <p:pic>
        <p:nvPicPr>
          <p:cNvPr id="11" name="Picture 10">
            <a:extLst>
              <a:ext uri="{FF2B5EF4-FFF2-40B4-BE49-F238E27FC236}">
                <a16:creationId xmlns:a16="http://schemas.microsoft.com/office/drawing/2014/main" id="{977014AE-D7C6-45CE-AEE8-8003989C86B7}"/>
              </a:ext>
            </a:extLst>
          </p:cNvPr>
          <p:cNvPicPr>
            <a:picLocks noChangeAspect="1"/>
          </p:cNvPicPr>
          <p:nvPr/>
        </p:nvPicPr>
        <p:blipFill>
          <a:blip r:embed="rId4"/>
          <a:stretch>
            <a:fillRect/>
          </a:stretch>
        </p:blipFill>
        <p:spPr>
          <a:xfrm>
            <a:off x="869078" y="1620563"/>
            <a:ext cx="1297073" cy="951187"/>
          </a:xfrm>
          <a:prstGeom prst="rect">
            <a:avLst/>
          </a:prstGeom>
        </p:spPr>
      </p:pic>
      <p:sp>
        <p:nvSpPr>
          <p:cNvPr id="16" name="Rectangle 7">
            <a:extLst>
              <a:ext uri="{FF2B5EF4-FFF2-40B4-BE49-F238E27FC236}">
                <a16:creationId xmlns:a16="http://schemas.microsoft.com/office/drawing/2014/main" id="{0B561B64-B660-4995-9455-8D7A0A5A5937}"/>
              </a:ext>
            </a:extLst>
          </p:cNvPr>
          <p:cNvSpPr>
            <a:spLocks noGrp="1" noChangeArrowheads="1"/>
          </p:cNvSpPr>
          <p:nvPr>
            <p:ph type="body" sz="quarter" idx="15"/>
          </p:nvPr>
        </p:nvSpPr>
        <p:spPr bwMode="auto">
          <a:xfrm>
            <a:off x="1179831" y="2702398"/>
            <a:ext cx="426481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Bef>
                <a:spcPct val="0"/>
              </a:spcBef>
            </a:pPr>
            <a:r>
              <a:rPr kumimoji="0" lang="de-DE" altLang="de-DE" b="0" i="0" u="none" strike="noStrike" cap="none" normalizeH="0" baseline="0" dirty="0">
                <a:ln>
                  <a:noFill/>
                </a:ln>
                <a:solidFill>
                  <a:schemeClr val="tx1"/>
                </a:solidFill>
                <a:effectLst/>
                <a:latin typeface="Arial" panose="020B0604020202020204" pitchFamily="34" charset="0"/>
              </a:rPr>
              <a:t>Use </a:t>
            </a:r>
            <a:r>
              <a:rPr kumimoji="0" lang="de-DE" altLang="de-DE" b="0" i="0" u="none" strike="noStrike" cap="none" normalizeH="0" baseline="0" dirty="0" err="1">
                <a:ln>
                  <a:noFill/>
                </a:ln>
                <a:solidFill>
                  <a:schemeClr val="tx1"/>
                </a:solidFill>
                <a:effectLst/>
                <a:latin typeface="Arial" panose="020B0604020202020204" pitchFamily="34" charset="0"/>
              </a:rPr>
              <a:t>of</a:t>
            </a:r>
            <a:r>
              <a:rPr kumimoji="0" lang="de-DE" altLang="de-DE" b="0" i="0" u="none" strike="noStrike" cap="none" normalizeH="0" baseline="0" dirty="0">
                <a:ln>
                  <a:noFill/>
                </a:ln>
                <a:solidFill>
                  <a:schemeClr val="tx1"/>
                </a:solidFill>
                <a:effectLst/>
                <a:latin typeface="Arial" panose="020B0604020202020204" pitchFamily="34" charset="0"/>
              </a:rPr>
              <a:t> HPC Services on ALPS @ CSCS</a:t>
            </a:r>
          </a:p>
          <a:p>
            <a:pPr>
              <a:spcBef>
                <a:spcPct val="0"/>
              </a:spcBef>
            </a:pPr>
            <a:r>
              <a:rPr kumimoji="0" lang="de-DE" altLang="de-DE" b="0" i="0" u="none" strike="noStrike" cap="none" normalizeH="0" baseline="0" dirty="0">
                <a:ln>
                  <a:noFill/>
                </a:ln>
                <a:solidFill>
                  <a:schemeClr val="tx1"/>
                </a:solidFill>
                <a:effectLst/>
                <a:latin typeface="Arial" panose="020B0604020202020204" pitchFamily="34" charset="0"/>
              </a:rPr>
              <a:t>Versatile </a:t>
            </a:r>
            <a:r>
              <a:rPr kumimoji="0" lang="de-DE" altLang="de-DE" b="0" i="0" u="none" strike="noStrike" cap="none" normalizeH="0" baseline="0" dirty="0" err="1">
                <a:ln>
                  <a:noFill/>
                </a:ln>
                <a:solidFill>
                  <a:schemeClr val="tx1"/>
                </a:solidFill>
                <a:effectLst/>
                <a:latin typeface="Arial" panose="020B0604020202020204" pitchFamily="34" charset="0"/>
              </a:rPr>
              <a:t>clusters</a:t>
            </a:r>
            <a:r>
              <a:rPr kumimoji="0" lang="de-DE" altLang="de-DE" b="0" i="0" u="none" strike="noStrike" cap="none" normalizeH="0" baseline="0" dirty="0">
                <a:ln>
                  <a:noFill/>
                </a:ln>
                <a:solidFill>
                  <a:schemeClr val="tx1"/>
                </a:solidFill>
                <a:effectLst/>
                <a:latin typeface="Arial" panose="020B0604020202020204" pitchFamily="34" charset="0"/>
              </a:rPr>
              <a:t> (</a:t>
            </a:r>
            <a:r>
              <a:rPr kumimoji="0" lang="de-DE" altLang="de-DE" b="0" i="0" u="none" strike="noStrike" cap="none" normalizeH="0" baseline="0" dirty="0" err="1">
                <a:ln>
                  <a:noFill/>
                </a:ln>
                <a:solidFill>
                  <a:schemeClr val="tx1"/>
                </a:solidFill>
                <a:effectLst/>
                <a:latin typeface="Arial" panose="020B0604020202020204" pitchFamily="34" charset="0"/>
              </a:rPr>
              <a:t>IaC</a:t>
            </a:r>
            <a:r>
              <a:rPr kumimoji="0" lang="de-DE" altLang="de-DE" b="0" i="0" u="none" strike="noStrike" cap="none" normalizeH="0" baseline="0" dirty="0">
                <a:ln>
                  <a:noFill/>
                </a:ln>
                <a:solidFill>
                  <a:schemeClr val="tx1"/>
                </a:solidFill>
                <a:effectLst/>
                <a:latin typeface="Arial" panose="020B0604020202020204" pitchFamily="34" charset="0"/>
              </a:rPr>
              <a:t>)</a:t>
            </a:r>
          </a:p>
          <a:p>
            <a:pPr>
              <a:spcBef>
                <a:spcPct val="0"/>
              </a:spcBef>
            </a:pPr>
            <a:r>
              <a:rPr kumimoji="0" lang="de-DE" altLang="de-DE" b="0" i="0" u="none" strike="noStrike" cap="none" normalizeH="0" baseline="0" dirty="0" err="1">
                <a:ln>
                  <a:noFill/>
                </a:ln>
                <a:solidFill>
                  <a:schemeClr val="tx1"/>
                </a:solidFill>
                <a:effectLst/>
                <a:latin typeface="Arial" panose="020B0604020202020204" pitchFamily="34" charset="0"/>
              </a:rPr>
              <a:t>Elasticity</a:t>
            </a:r>
            <a:endParaRPr kumimoji="0" lang="de-DE" altLang="de-DE" b="0" i="0" u="none" strike="noStrike" cap="none" normalizeH="0" baseline="0" dirty="0">
              <a:ln>
                <a:noFill/>
              </a:ln>
              <a:solidFill>
                <a:schemeClr val="tx1"/>
              </a:solidFill>
              <a:effectLst/>
              <a:latin typeface="Arial" panose="020B0604020202020204" pitchFamily="34" charset="0"/>
            </a:endParaRPr>
          </a:p>
          <a:p>
            <a:pPr>
              <a:spcBef>
                <a:spcPct val="0"/>
              </a:spcBef>
            </a:pPr>
            <a:r>
              <a:rPr kumimoji="0" lang="de-DE" altLang="de-DE" b="0" i="0" u="none" strike="noStrike" cap="none" normalizeH="0" baseline="0" dirty="0">
                <a:ln>
                  <a:noFill/>
                </a:ln>
                <a:solidFill>
                  <a:schemeClr val="tx1"/>
                </a:solidFill>
                <a:effectLst/>
                <a:latin typeface="Arial" panose="020B0604020202020204" pitchFamily="34" charset="0"/>
              </a:rPr>
              <a:t>2 </a:t>
            </a:r>
            <a:r>
              <a:rPr kumimoji="0" lang="de-DE" altLang="de-DE" b="0" i="0" u="none" strike="noStrike" cap="none" normalizeH="0" baseline="0" dirty="0" err="1">
                <a:ln>
                  <a:noFill/>
                </a:ln>
                <a:solidFill>
                  <a:schemeClr val="tx1"/>
                </a:solidFill>
                <a:effectLst/>
                <a:latin typeface="Arial" panose="020B0604020202020204" pitchFamily="34" charset="0"/>
              </a:rPr>
              <a:t>locations</a:t>
            </a:r>
            <a:r>
              <a:rPr kumimoji="0" lang="de-DE" altLang="de-DE" b="0" i="0" u="none" strike="noStrike" cap="none" normalizeH="0" baseline="0" dirty="0">
                <a:ln>
                  <a:noFill/>
                </a:ln>
                <a:solidFill>
                  <a:schemeClr val="tx1"/>
                </a:solidFill>
                <a:effectLst/>
                <a:latin typeface="Arial" panose="020B0604020202020204" pitchFamily="34" charset="0"/>
              </a:rPr>
              <a:t>: Lugano and Lausanne </a:t>
            </a:r>
          </a:p>
          <a:p>
            <a:pPr>
              <a:spcBef>
                <a:spcPct val="0"/>
              </a:spcBef>
            </a:pPr>
            <a:r>
              <a:rPr kumimoji="0" lang="de-DE" altLang="de-DE" b="0" i="0" u="none" strike="noStrike" cap="none" normalizeH="0" baseline="0" dirty="0">
                <a:ln>
                  <a:noFill/>
                </a:ln>
                <a:solidFill>
                  <a:schemeClr val="tx1"/>
                </a:solidFill>
                <a:effectLst/>
                <a:latin typeface="Arial" panose="020B0604020202020204" pitchFamily="34" charset="0"/>
              </a:rPr>
              <a:t>Annual </a:t>
            </a:r>
            <a:r>
              <a:rPr kumimoji="0" lang="de-DE" altLang="de-DE" b="0" i="0" u="none" strike="noStrike" cap="none" normalizeH="0" baseline="0" dirty="0" err="1">
                <a:ln>
                  <a:noFill/>
                </a:ln>
                <a:solidFill>
                  <a:schemeClr val="tx1"/>
                </a:solidFill>
                <a:effectLst/>
                <a:latin typeface="Arial" panose="020B0604020202020204" pitchFamily="34" charset="0"/>
              </a:rPr>
              <a:t>service</a:t>
            </a:r>
            <a:r>
              <a:rPr kumimoji="0" lang="de-DE" altLang="de-DE" b="0" i="0" u="none" strike="noStrike" cap="none" normalizeH="0" baseline="0" dirty="0">
                <a:ln>
                  <a:noFill/>
                </a:ln>
                <a:solidFill>
                  <a:schemeClr val="tx1"/>
                </a:solidFill>
                <a:effectLst/>
                <a:latin typeface="Arial" panose="020B0604020202020204" pitchFamily="34" charset="0"/>
              </a:rPr>
              <a:t> </a:t>
            </a:r>
            <a:r>
              <a:rPr kumimoji="0" lang="de-DE" altLang="de-DE" b="0" i="0" u="none" strike="noStrike" cap="none" normalizeH="0" baseline="0" dirty="0" err="1">
                <a:ln>
                  <a:noFill/>
                </a:ln>
                <a:solidFill>
                  <a:schemeClr val="tx1"/>
                </a:solidFill>
                <a:effectLst/>
                <a:latin typeface="Arial" panose="020B0604020202020204" pitchFamily="34" charset="0"/>
              </a:rPr>
              <a:t>costs</a:t>
            </a:r>
            <a:endParaRPr kumimoji="0" lang="de-DE" altLang="de-DE"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90710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C341759-350A-4C1B-80FD-520D88E4EB62}"/>
              </a:ext>
            </a:extLst>
          </p:cNvPr>
          <p:cNvSpPr>
            <a:spLocks noGrp="1"/>
          </p:cNvSpPr>
          <p:nvPr>
            <p:ph type="body" sz="quarter" idx="15"/>
          </p:nvPr>
        </p:nvSpPr>
        <p:spPr/>
        <p:txBody>
          <a:bodyPr/>
          <a:lstStyle/>
          <a:p>
            <a:r>
              <a:rPr lang="de-CH" dirty="0"/>
              <a:t>Dispersion </a:t>
            </a:r>
            <a:r>
              <a:rPr lang="de-CH" dirty="0" err="1"/>
              <a:t>modeling</a:t>
            </a:r>
            <a:r>
              <a:rPr lang="de-CH" dirty="0"/>
              <a:t> (</a:t>
            </a:r>
            <a:r>
              <a:rPr lang="de-CH" dirty="0" err="1"/>
              <a:t>flexpart</a:t>
            </a:r>
            <a:r>
              <a:rPr lang="de-CH" dirty="0"/>
              <a:t>, </a:t>
            </a:r>
            <a:r>
              <a:rPr lang="de-CH" dirty="0" err="1"/>
              <a:t>lagranto</a:t>
            </a:r>
            <a:r>
              <a:rPr lang="de-CH" dirty="0"/>
              <a:t>) </a:t>
            </a:r>
            <a:r>
              <a:rPr lang="de-CH" dirty="0" err="1"/>
              <a:t>running</a:t>
            </a:r>
            <a:r>
              <a:rPr lang="de-CH" dirty="0"/>
              <a:t> quasi-</a:t>
            </a:r>
            <a:r>
              <a:rPr lang="de-CH" dirty="0" err="1"/>
              <a:t>operationally</a:t>
            </a:r>
            <a:r>
              <a:rPr lang="de-CH" dirty="0"/>
              <a:t> on AWS</a:t>
            </a:r>
          </a:p>
          <a:p>
            <a:r>
              <a:rPr lang="de-CH" dirty="0" err="1"/>
              <a:t>Decomissioning</a:t>
            </a:r>
            <a:r>
              <a:rPr lang="de-CH" dirty="0"/>
              <a:t> of CSCS </a:t>
            </a:r>
            <a:r>
              <a:rPr lang="de-CH" dirty="0" err="1"/>
              <a:t>deployment</a:t>
            </a:r>
            <a:r>
              <a:rPr lang="de-CH" dirty="0"/>
              <a:t> in 2027.</a:t>
            </a:r>
          </a:p>
        </p:txBody>
      </p:sp>
      <p:sp>
        <p:nvSpPr>
          <p:cNvPr id="3" name="Title 2">
            <a:extLst>
              <a:ext uri="{FF2B5EF4-FFF2-40B4-BE49-F238E27FC236}">
                <a16:creationId xmlns:a16="http://schemas.microsoft.com/office/drawing/2014/main" id="{7F1779B0-1A5E-227D-F60E-BA361B5E6052}"/>
              </a:ext>
            </a:extLst>
          </p:cNvPr>
          <p:cNvSpPr>
            <a:spLocks noGrp="1"/>
          </p:cNvSpPr>
          <p:nvPr>
            <p:ph type="title"/>
          </p:nvPr>
        </p:nvSpPr>
        <p:spPr/>
        <p:txBody>
          <a:bodyPr/>
          <a:lstStyle/>
          <a:p>
            <a:r>
              <a:rPr lang="en-US" dirty="0"/>
              <a:t>Dispersion simulation on AWS</a:t>
            </a:r>
          </a:p>
        </p:txBody>
      </p:sp>
      <p:pic>
        <p:nvPicPr>
          <p:cNvPr id="4" name="Picture 3">
            <a:extLst>
              <a:ext uri="{FF2B5EF4-FFF2-40B4-BE49-F238E27FC236}">
                <a16:creationId xmlns:a16="http://schemas.microsoft.com/office/drawing/2014/main" id="{91A188D3-2C53-4451-B340-4A0E22398E51}"/>
              </a:ext>
            </a:extLst>
          </p:cNvPr>
          <p:cNvPicPr>
            <a:picLocks noChangeAspect="1"/>
          </p:cNvPicPr>
          <p:nvPr/>
        </p:nvPicPr>
        <p:blipFill>
          <a:blip r:embed="rId2"/>
          <a:stretch>
            <a:fillRect/>
          </a:stretch>
        </p:blipFill>
        <p:spPr>
          <a:xfrm>
            <a:off x="1616060" y="2291695"/>
            <a:ext cx="6164670" cy="2087552"/>
          </a:xfrm>
          <a:prstGeom prst="rect">
            <a:avLst/>
          </a:prstGeom>
        </p:spPr>
      </p:pic>
    </p:spTree>
    <p:extLst>
      <p:ext uri="{BB962C8B-B14F-4D97-AF65-F5344CB8AC3E}">
        <p14:creationId xmlns:p14="http://schemas.microsoft.com/office/powerpoint/2010/main" val="310307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A2005-44AC-45EE-B789-45BE1F4EAF28}"/>
              </a:ext>
            </a:extLst>
          </p:cNvPr>
          <p:cNvSpPr>
            <a:spLocks noGrp="1"/>
          </p:cNvSpPr>
          <p:nvPr>
            <p:ph type="title"/>
          </p:nvPr>
        </p:nvSpPr>
        <p:spPr/>
        <p:txBody>
          <a:bodyPr/>
          <a:lstStyle/>
          <a:p>
            <a:r>
              <a:rPr lang="en-US" dirty="0"/>
              <a:t>Open-data</a:t>
            </a:r>
            <a:endParaRPr lang="de-CH" dirty="0"/>
          </a:p>
        </p:txBody>
      </p:sp>
      <p:sp>
        <p:nvSpPr>
          <p:cNvPr id="2" name="Text Placeholder 1">
            <a:extLst>
              <a:ext uri="{FF2B5EF4-FFF2-40B4-BE49-F238E27FC236}">
                <a16:creationId xmlns:a16="http://schemas.microsoft.com/office/drawing/2014/main" id="{BC15F100-3773-4109-853A-6348C1E9CAFC}"/>
              </a:ext>
            </a:extLst>
          </p:cNvPr>
          <p:cNvSpPr>
            <a:spLocks noGrp="1"/>
          </p:cNvSpPr>
          <p:nvPr>
            <p:ph idx="1"/>
          </p:nvPr>
        </p:nvSpPr>
        <p:spPr/>
        <p:txBody>
          <a:bodyPr/>
          <a:lstStyle/>
          <a:p>
            <a:r>
              <a:rPr lang="en-US" dirty="0" err="1"/>
              <a:t>Todo</a:t>
            </a:r>
            <a:r>
              <a:rPr lang="en-US" dirty="0"/>
              <a:t> : </a:t>
            </a:r>
            <a:r>
              <a:rPr lang="en-US" dirty="0" err="1"/>
              <a:t>oli</a:t>
            </a:r>
            <a:endParaRPr lang="de-CH" dirty="0"/>
          </a:p>
        </p:txBody>
      </p:sp>
      <p:pic>
        <p:nvPicPr>
          <p:cNvPr id="5" name="Picture 4">
            <a:extLst>
              <a:ext uri="{FF2B5EF4-FFF2-40B4-BE49-F238E27FC236}">
                <a16:creationId xmlns:a16="http://schemas.microsoft.com/office/drawing/2014/main" id="{068B8D6C-EBA4-409B-8CF6-5E41700CFA5C}"/>
              </a:ext>
            </a:extLst>
          </p:cNvPr>
          <p:cNvPicPr>
            <a:picLocks noChangeAspect="1"/>
          </p:cNvPicPr>
          <p:nvPr/>
        </p:nvPicPr>
        <p:blipFill>
          <a:blip r:embed="rId2"/>
          <a:stretch>
            <a:fillRect/>
          </a:stretch>
        </p:blipFill>
        <p:spPr>
          <a:xfrm>
            <a:off x="321883" y="1123125"/>
            <a:ext cx="3111580" cy="3254999"/>
          </a:xfrm>
          <a:prstGeom prst="rect">
            <a:avLst/>
          </a:prstGeom>
        </p:spPr>
      </p:pic>
      <p:pic>
        <p:nvPicPr>
          <p:cNvPr id="7" name="Picture 6">
            <a:extLst>
              <a:ext uri="{FF2B5EF4-FFF2-40B4-BE49-F238E27FC236}">
                <a16:creationId xmlns:a16="http://schemas.microsoft.com/office/drawing/2014/main" id="{D9D7E8A6-962F-4C18-A949-8BFCE81E17C5}"/>
              </a:ext>
            </a:extLst>
          </p:cNvPr>
          <p:cNvPicPr>
            <a:picLocks noChangeAspect="1"/>
          </p:cNvPicPr>
          <p:nvPr/>
        </p:nvPicPr>
        <p:blipFill>
          <a:blip r:embed="rId3"/>
          <a:stretch>
            <a:fillRect/>
          </a:stretch>
        </p:blipFill>
        <p:spPr>
          <a:xfrm>
            <a:off x="2355670" y="1413276"/>
            <a:ext cx="3207814" cy="3596129"/>
          </a:xfrm>
          <a:prstGeom prst="rect">
            <a:avLst/>
          </a:prstGeom>
        </p:spPr>
      </p:pic>
      <p:pic>
        <p:nvPicPr>
          <p:cNvPr id="9" name="Picture 8">
            <a:extLst>
              <a:ext uri="{FF2B5EF4-FFF2-40B4-BE49-F238E27FC236}">
                <a16:creationId xmlns:a16="http://schemas.microsoft.com/office/drawing/2014/main" id="{0C65D24A-938A-404F-B61A-EDD3FAF5CAC1}"/>
              </a:ext>
            </a:extLst>
          </p:cNvPr>
          <p:cNvPicPr>
            <a:picLocks noChangeAspect="1"/>
          </p:cNvPicPr>
          <p:nvPr/>
        </p:nvPicPr>
        <p:blipFill>
          <a:blip r:embed="rId4"/>
          <a:stretch>
            <a:fillRect/>
          </a:stretch>
        </p:blipFill>
        <p:spPr>
          <a:xfrm>
            <a:off x="4450927" y="418260"/>
            <a:ext cx="4234715" cy="4306981"/>
          </a:xfrm>
          <a:prstGeom prst="rect">
            <a:avLst/>
          </a:prstGeom>
        </p:spPr>
      </p:pic>
      <p:pic>
        <p:nvPicPr>
          <p:cNvPr id="12" name="Picture 11">
            <a:extLst>
              <a:ext uri="{FF2B5EF4-FFF2-40B4-BE49-F238E27FC236}">
                <a16:creationId xmlns:a16="http://schemas.microsoft.com/office/drawing/2014/main" id="{227186AB-47BD-434D-B0F0-E065E1EA2354}"/>
              </a:ext>
            </a:extLst>
          </p:cNvPr>
          <p:cNvPicPr>
            <a:picLocks noChangeAspect="1"/>
          </p:cNvPicPr>
          <p:nvPr/>
        </p:nvPicPr>
        <p:blipFill>
          <a:blip r:embed="rId5"/>
          <a:stretch>
            <a:fillRect/>
          </a:stretch>
        </p:blipFill>
        <p:spPr>
          <a:xfrm>
            <a:off x="5361783" y="1593911"/>
            <a:ext cx="3576289" cy="3164748"/>
          </a:xfrm>
          <a:prstGeom prst="rect">
            <a:avLst/>
          </a:prstGeom>
        </p:spPr>
      </p:pic>
      <p:sp>
        <p:nvSpPr>
          <p:cNvPr id="10" name="Rectangle 9">
            <a:extLst>
              <a:ext uri="{FF2B5EF4-FFF2-40B4-BE49-F238E27FC236}">
                <a16:creationId xmlns:a16="http://schemas.microsoft.com/office/drawing/2014/main" id="{4AB7E935-7EEF-4619-BAF2-659F3378A6EA}"/>
              </a:ext>
            </a:extLst>
          </p:cNvPr>
          <p:cNvSpPr/>
          <p:nvPr/>
        </p:nvSpPr>
        <p:spPr bwMode="auto">
          <a:xfrm rot="21305589">
            <a:off x="3747141" y="574835"/>
            <a:ext cx="3926795" cy="442427"/>
          </a:xfrm>
          <a:prstGeom prst="rect">
            <a:avLst/>
          </a:prstGeom>
          <a:solidFill>
            <a:srgbClr val="FFFF00"/>
          </a:solidFill>
          <a:ln w="9525" cap="flat" cmpd="sng" algn="ctr">
            <a:no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algn="ctr" defTabSz="914126"/>
            <a:r>
              <a:rPr lang="de-CH" sz="2099" dirty="0"/>
              <a:t>Public launch May 22, 2025!</a:t>
            </a:r>
          </a:p>
        </p:txBody>
      </p:sp>
      <p:pic>
        <p:nvPicPr>
          <p:cNvPr id="6" name="Picture 5">
            <a:extLst>
              <a:ext uri="{FF2B5EF4-FFF2-40B4-BE49-F238E27FC236}">
                <a16:creationId xmlns:a16="http://schemas.microsoft.com/office/drawing/2014/main" id="{3DE47A56-36EF-DCFA-F10D-D474C476644D}"/>
              </a:ext>
            </a:extLst>
          </p:cNvPr>
          <p:cNvPicPr>
            <a:picLocks noChangeAspect="1"/>
          </p:cNvPicPr>
          <p:nvPr/>
        </p:nvPicPr>
        <p:blipFill>
          <a:blip r:embed="rId6"/>
          <a:stretch>
            <a:fillRect/>
          </a:stretch>
        </p:blipFill>
        <p:spPr>
          <a:xfrm>
            <a:off x="3647658" y="3176954"/>
            <a:ext cx="5037983" cy="1911193"/>
          </a:xfrm>
          <a:prstGeom prst="rect">
            <a:avLst/>
          </a:prstGeom>
          <a:ln>
            <a:solidFill>
              <a:schemeClr val="tx1"/>
            </a:solidFill>
          </a:ln>
        </p:spPr>
      </p:pic>
    </p:spTree>
    <p:extLst>
      <p:ext uri="{BB962C8B-B14F-4D97-AF65-F5344CB8AC3E}">
        <p14:creationId xmlns:p14="http://schemas.microsoft.com/office/powerpoint/2010/main" val="355865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594BCFDB-CCC3-4E96-AEB5-2394A5647928}"/>
              </a:ext>
            </a:extLst>
          </p:cNvPr>
          <p:cNvSpPr>
            <a:spLocks noGrp="1"/>
          </p:cNvSpPr>
          <p:nvPr>
            <p:ph type="body" sz="quarter" idx="15"/>
          </p:nvPr>
        </p:nvSpPr>
        <p:spPr>
          <a:xfrm>
            <a:off x="1179830" y="1098669"/>
            <a:ext cx="7527926" cy="2779911"/>
          </a:xfrm>
        </p:spPr>
        <p:txBody>
          <a:bodyPr/>
          <a:lstStyle/>
          <a:p>
            <a:pPr marL="0" indent="0">
              <a:buNone/>
            </a:pPr>
            <a:r>
              <a:rPr lang="de-CH" dirty="0"/>
              <a:t>Pre-operational </a:t>
            </a:r>
            <a:r>
              <a:rPr lang="de-CH" dirty="0" err="1"/>
              <a:t>deployment</a:t>
            </a:r>
            <a:r>
              <a:rPr lang="de-CH" dirty="0"/>
              <a:t> of FDB / </a:t>
            </a:r>
            <a:r>
              <a:rPr lang="de-CH" dirty="0" err="1"/>
              <a:t>Polytope</a:t>
            </a:r>
            <a:r>
              <a:rPr lang="de-CH" dirty="0"/>
              <a:t> </a:t>
            </a:r>
            <a:r>
              <a:rPr lang="de-CH" dirty="0" err="1"/>
              <a:t>allows</a:t>
            </a:r>
            <a:r>
              <a:rPr lang="de-CH" dirty="0"/>
              <a:t> for </a:t>
            </a:r>
            <a:r>
              <a:rPr lang="de-CH" dirty="0" err="1"/>
              <a:t>semantic</a:t>
            </a:r>
            <a:r>
              <a:rPr lang="de-CH" dirty="0"/>
              <a:t> </a:t>
            </a:r>
            <a:r>
              <a:rPr lang="de-CH" dirty="0" err="1"/>
              <a:t>data</a:t>
            </a:r>
            <a:r>
              <a:rPr lang="de-CH" dirty="0"/>
              <a:t> </a:t>
            </a:r>
            <a:r>
              <a:rPr lang="de-CH" dirty="0" err="1"/>
              <a:t>access</a:t>
            </a:r>
            <a:r>
              <a:rPr lang="de-CH" dirty="0"/>
              <a:t>, feature </a:t>
            </a:r>
            <a:r>
              <a:rPr lang="de-CH" dirty="0" err="1"/>
              <a:t>extraction</a:t>
            </a:r>
            <a:r>
              <a:rPr lang="de-CH" dirty="0"/>
              <a:t>, and OGC-</a:t>
            </a:r>
            <a:r>
              <a:rPr lang="de-CH" dirty="0" err="1"/>
              <a:t>compliant</a:t>
            </a:r>
            <a:r>
              <a:rPr lang="de-CH" dirty="0"/>
              <a:t> EDR API</a:t>
            </a:r>
          </a:p>
        </p:txBody>
      </p:sp>
      <p:sp>
        <p:nvSpPr>
          <p:cNvPr id="3" name="Title 2">
            <a:extLst>
              <a:ext uri="{FF2B5EF4-FFF2-40B4-BE49-F238E27FC236}">
                <a16:creationId xmlns:a16="http://schemas.microsoft.com/office/drawing/2014/main" id="{7F1779B0-1A5E-227D-F60E-BA361B5E6052}"/>
              </a:ext>
            </a:extLst>
          </p:cNvPr>
          <p:cNvSpPr>
            <a:spLocks noGrp="1"/>
          </p:cNvSpPr>
          <p:nvPr>
            <p:ph type="title"/>
          </p:nvPr>
        </p:nvSpPr>
        <p:spPr/>
        <p:txBody>
          <a:bodyPr/>
          <a:lstStyle/>
          <a:p>
            <a:r>
              <a:rPr lang="en-US" dirty="0"/>
              <a:t>Implementing </a:t>
            </a:r>
            <a:r>
              <a:rPr lang="en-US" dirty="0" err="1"/>
              <a:t>DestinE</a:t>
            </a:r>
            <a:r>
              <a:rPr lang="en-US" dirty="0"/>
              <a:t> Data-bridge</a:t>
            </a:r>
          </a:p>
        </p:txBody>
      </p:sp>
      <p:sp>
        <p:nvSpPr>
          <p:cNvPr id="6" name="TextBox 5">
            <a:extLst>
              <a:ext uri="{FF2B5EF4-FFF2-40B4-BE49-F238E27FC236}">
                <a16:creationId xmlns:a16="http://schemas.microsoft.com/office/drawing/2014/main" id="{27456981-ACF3-45B9-90F4-ED6D5744096A}"/>
              </a:ext>
            </a:extLst>
          </p:cNvPr>
          <p:cNvSpPr txBox="1"/>
          <p:nvPr/>
        </p:nvSpPr>
        <p:spPr>
          <a:xfrm>
            <a:off x="6249829" y="2022701"/>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u="sng">
                <a:latin typeface="Arial"/>
                <a:cs typeface="Arial"/>
              </a:rPr>
              <a:t>FDB</a:t>
            </a:r>
            <a:r>
              <a:rPr lang="en-US" sz="1600">
                <a:latin typeface="Arial"/>
                <a:cs typeface="Arial"/>
              </a:rPr>
              <a:t>: a high-performance NWP specific object store.</a:t>
            </a:r>
            <a:endParaRPr lang="en-US" sz="2000" err="1">
              <a:latin typeface="Arial"/>
              <a:cs typeface="Arial"/>
            </a:endParaRPr>
          </a:p>
        </p:txBody>
      </p:sp>
      <p:pic>
        <p:nvPicPr>
          <p:cNvPr id="7" name="Picture 6">
            <a:extLst>
              <a:ext uri="{FF2B5EF4-FFF2-40B4-BE49-F238E27FC236}">
                <a16:creationId xmlns:a16="http://schemas.microsoft.com/office/drawing/2014/main" id="{ABE368B3-D287-400C-8673-2699CEC82489}"/>
              </a:ext>
            </a:extLst>
          </p:cNvPr>
          <p:cNvPicPr>
            <a:picLocks noChangeAspect="1"/>
          </p:cNvPicPr>
          <p:nvPr/>
        </p:nvPicPr>
        <p:blipFill rotWithShape="1">
          <a:blip r:embed="rId2"/>
          <a:srcRect b="11896"/>
          <a:stretch/>
        </p:blipFill>
        <p:spPr>
          <a:xfrm>
            <a:off x="0" y="1966106"/>
            <a:ext cx="6000751" cy="2725427"/>
          </a:xfrm>
          <a:prstGeom prst="rect">
            <a:avLst/>
          </a:prstGeom>
        </p:spPr>
      </p:pic>
      <p:sp>
        <p:nvSpPr>
          <p:cNvPr id="8" name="TextBox 7">
            <a:extLst>
              <a:ext uri="{FF2B5EF4-FFF2-40B4-BE49-F238E27FC236}">
                <a16:creationId xmlns:a16="http://schemas.microsoft.com/office/drawing/2014/main" id="{128BDC10-7322-48B4-9BF8-C8E278AD6A24}"/>
              </a:ext>
            </a:extLst>
          </p:cNvPr>
          <p:cNvSpPr txBox="1"/>
          <p:nvPr/>
        </p:nvSpPr>
        <p:spPr>
          <a:xfrm>
            <a:off x="6241169" y="2726316"/>
            <a:ext cx="295967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u="sng">
                <a:latin typeface="Arial"/>
                <a:cs typeface="Arial"/>
              </a:rPr>
              <a:t>Polytope</a:t>
            </a:r>
            <a:r>
              <a:rPr lang="en-US" sz="1600">
                <a:latin typeface="Arial"/>
                <a:cs typeface="Arial"/>
              </a:rPr>
              <a:t>: serving FDB data through HTTP APIs and efficient feature extraction</a:t>
            </a:r>
            <a:endParaRPr lang="en-US"/>
          </a:p>
        </p:txBody>
      </p:sp>
      <p:sp>
        <p:nvSpPr>
          <p:cNvPr id="9" name="TextBox 8">
            <a:extLst>
              <a:ext uri="{FF2B5EF4-FFF2-40B4-BE49-F238E27FC236}">
                <a16:creationId xmlns:a16="http://schemas.microsoft.com/office/drawing/2014/main" id="{B38855C0-076D-4CF1-AB47-6A8B53298871}"/>
              </a:ext>
            </a:extLst>
          </p:cNvPr>
          <p:cNvSpPr txBox="1"/>
          <p:nvPr/>
        </p:nvSpPr>
        <p:spPr>
          <a:xfrm>
            <a:off x="6246764" y="3640111"/>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err="1">
                <a:latin typeface="Arial"/>
                <a:cs typeface="Arial"/>
                <a:hlinkClick r:id="rId3"/>
              </a:rPr>
              <a:t>Earthkit</a:t>
            </a:r>
            <a:r>
              <a:rPr lang="en-US" sz="1600" dirty="0">
                <a:latin typeface="Arial"/>
                <a:cs typeface="Arial"/>
              </a:rPr>
              <a:t>: bringing NWP (GRIB) data into python</a:t>
            </a:r>
            <a:endParaRPr lang="en-US" dirty="0"/>
          </a:p>
        </p:txBody>
      </p:sp>
      <p:sp>
        <p:nvSpPr>
          <p:cNvPr id="10" name="Rectangle 9">
            <a:extLst>
              <a:ext uri="{FF2B5EF4-FFF2-40B4-BE49-F238E27FC236}">
                <a16:creationId xmlns:a16="http://schemas.microsoft.com/office/drawing/2014/main" id="{8E856403-A334-45C8-908E-F7A2F0086C53}"/>
              </a:ext>
            </a:extLst>
          </p:cNvPr>
          <p:cNvSpPr/>
          <p:nvPr/>
        </p:nvSpPr>
        <p:spPr bwMode="auto">
          <a:xfrm>
            <a:off x="5101116" y="2478161"/>
            <a:ext cx="605483" cy="257952"/>
          </a:xfrm>
          <a:prstGeom prst="rect">
            <a:avLst/>
          </a:prstGeom>
          <a:solidFill>
            <a:srgbClr val="0765A8"/>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000" err="1">
                <a:solidFill>
                  <a:schemeClr val="bg1">
                    <a:lumMod val="95000"/>
                  </a:schemeClr>
                </a:solidFill>
                <a:latin typeface="Arial"/>
                <a:cs typeface="Arial"/>
              </a:rPr>
              <a:t>earthkit</a:t>
            </a:r>
            <a:endParaRPr lang="en-US" sz="1000" b="0" i="0" u="none" strike="noStrike" cap="none" normalizeH="0" baseline="0">
              <a:ln>
                <a:noFill/>
              </a:ln>
              <a:solidFill>
                <a:schemeClr val="bg1">
                  <a:lumMod val="95000"/>
                </a:schemeClr>
              </a:solidFill>
              <a:effectLst/>
              <a:latin typeface="Arial" charset="0"/>
              <a:cs typeface="Arial"/>
            </a:endParaRPr>
          </a:p>
        </p:txBody>
      </p:sp>
      <p:pic>
        <p:nvPicPr>
          <p:cNvPr id="11" name="Picture 10" descr="Welcome to earthkit-data's documentation — earthkit-data documentation">
            <a:extLst>
              <a:ext uri="{FF2B5EF4-FFF2-40B4-BE49-F238E27FC236}">
                <a16:creationId xmlns:a16="http://schemas.microsoft.com/office/drawing/2014/main" id="{010457BF-D491-4BDB-92E0-5C868EE02719}"/>
              </a:ext>
            </a:extLst>
          </p:cNvPr>
          <p:cNvPicPr>
            <a:picLocks noChangeAspect="1"/>
          </p:cNvPicPr>
          <p:nvPr/>
        </p:nvPicPr>
        <p:blipFill>
          <a:blip r:embed="rId4"/>
          <a:stretch>
            <a:fillRect/>
          </a:stretch>
        </p:blipFill>
        <p:spPr>
          <a:xfrm>
            <a:off x="5172662" y="1761229"/>
            <a:ext cx="538389" cy="710747"/>
          </a:xfrm>
          <a:prstGeom prst="rect">
            <a:avLst/>
          </a:prstGeom>
        </p:spPr>
      </p:pic>
      <p:pic>
        <p:nvPicPr>
          <p:cNvPr id="12" name="Picture 11" descr="Storage device - Free technology icons">
            <a:extLst>
              <a:ext uri="{FF2B5EF4-FFF2-40B4-BE49-F238E27FC236}">
                <a16:creationId xmlns:a16="http://schemas.microsoft.com/office/drawing/2014/main" id="{A502C5F2-ACA4-41D9-B702-F2EF56599141}"/>
              </a:ext>
            </a:extLst>
          </p:cNvPr>
          <p:cNvPicPr>
            <a:picLocks noChangeAspect="1"/>
          </p:cNvPicPr>
          <p:nvPr/>
        </p:nvPicPr>
        <p:blipFill>
          <a:blip r:embed="rId5"/>
          <a:stretch>
            <a:fillRect/>
          </a:stretch>
        </p:blipFill>
        <p:spPr>
          <a:xfrm>
            <a:off x="5997936" y="2024072"/>
            <a:ext cx="275773" cy="293917"/>
          </a:xfrm>
          <a:prstGeom prst="rect">
            <a:avLst/>
          </a:prstGeom>
        </p:spPr>
      </p:pic>
      <p:pic>
        <p:nvPicPr>
          <p:cNvPr id="13" name="Graphic 12" descr="Gears outline">
            <a:extLst>
              <a:ext uri="{FF2B5EF4-FFF2-40B4-BE49-F238E27FC236}">
                <a16:creationId xmlns:a16="http://schemas.microsoft.com/office/drawing/2014/main" id="{79CF9850-ADF7-4CDF-8A51-AC13BDB4D77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32993" y="3642952"/>
            <a:ext cx="340757" cy="373084"/>
          </a:xfrm>
          <a:prstGeom prst="rect">
            <a:avLst/>
          </a:prstGeom>
        </p:spPr>
      </p:pic>
      <p:pic>
        <p:nvPicPr>
          <p:cNvPr id="14" name="Picture 13" descr="Datei:Magnifying glass icon.svg – Wikipedia">
            <a:extLst>
              <a:ext uri="{FF2B5EF4-FFF2-40B4-BE49-F238E27FC236}">
                <a16:creationId xmlns:a16="http://schemas.microsoft.com/office/drawing/2014/main" id="{FDE46D9C-109A-46B3-A022-DE1339005DA6}"/>
              </a:ext>
            </a:extLst>
          </p:cNvPr>
          <p:cNvPicPr>
            <a:picLocks noChangeAspect="1"/>
          </p:cNvPicPr>
          <p:nvPr/>
        </p:nvPicPr>
        <p:blipFill>
          <a:blip r:embed="rId7"/>
          <a:stretch>
            <a:fillRect/>
          </a:stretch>
        </p:blipFill>
        <p:spPr>
          <a:xfrm>
            <a:off x="5997936" y="2831431"/>
            <a:ext cx="203201" cy="194129"/>
          </a:xfrm>
          <a:prstGeom prst="rect">
            <a:avLst/>
          </a:prstGeom>
        </p:spPr>
      </p:pic>
    </p:spTree>
    <p:extLst>
      <p:ext uri="{BB962C8B-B14F-4D97-AF65-F5344CB8AC3E}">
        <p14:creationId xmlns:p14="http://schemas.microsoft.com/office/powerpoint/2010/main" val="3326494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0A275-A08D-733F-EFE0-8B15E9470BD9}"/>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0787B44B-D854-3816-B22A-174CCE07E221}"/>
              </a:ext>
            </a:extLst>
          </p:cNvPr>
          <p:cNvSpPr/>
          <p:nvPr/>
        </p:nvSpPr>
        <p:spPr>
          <a:xfrm>
            <a:off x="492700" y="1200710"/>
            <a:ext cx="8158601" cy="3214407"/>
          </a:xfrm>
          <a:prstGeom prst="rect">
            <a:avLst/>
          </a:prstGeom>
          <a:no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126" fontAlgn="auto">
              <a:spcBef>
                <a:spcPts val="0"/>
              </a:spcBef>
              <a:spcAft>
                <a:spcPts val="0"/>
              </a:spcAft>
            </a:pPr>
            <a:endParaRPr lang="en-GB" sz="1350">
              <a:solidFill>
                <a:srgbClr val="FFFFFF"/>
              </a:solidFill>
              <a:latin typeface="Arial" panose="020B0604020202020204"/>
            </a:endParaRPr>
          </a:p>
        </p:txBody>
      </p:sp>
      <p:sp>
        <p:nvSpPr>
          <p:cNvPr id="13" name="Hexagon 37">
            <a:hlinkClick r:id="" action="ppaction://noaction"/>
            <a:extLst>
              <a:ext uri="{FF2B5EF4-FFF2-40B4-BE49-F238E27FC236}">
                <a16:creationId xmlns:a16="http://schemas.microsoft.com/office/drawing/2014/main" id="{AB2029AE-9F72-9F34-4C49-D27BD2119A32}"/>
              </a:ext>
            </a:extLst>
          </p:cNvPr>
          <p:cNvSpPr/>
          <p:nvPr/>
        </p:nvSpPr>
        <p:spPr>
          <a:xfrm>
            <a:off x="416824" y="2590155"/>
            <a:ext cx="2642696" cy="955983"/>
          </a:xfrm>
          <a:custGeom>
            <a:avLst/>
            <a:gdLst>
              <a:gd name="csX0" fmla="*/ 0 w 1738393"/>
              <a:gd name="csY0" fmla="*/ 201478 h 402956"/>
              <a:gd name="csX1" fmla="*/ 100739 w 1738393"/>
              <a:gd name="csY1" fmla="*/ 0 h 402956"/>
              <a:gd name="csX2" fmla="*/ 1637654 w 1738393"/>
              <a:gd name="csY2" fmla="*/ 0 h 402956"/>
              <a:gd name="csX3" fmla="*/ 1738393 w 1738393"/>
              <a:gd name="csY3" fmla="*/ 201478 h 402956"/>
              <a:gd name="csX4" fmla="*/ 1637654 w 1738393"/>
              <a:gd name="csY4" fmla="*/ 402956 h 402956"/>
              <a:gd name="csX5" fmla="*/ 100739 w 1738393"/>
              <a:gd name="csY5" fmla="*/ 402956 h 402956"/>
              <a:gd name="csX6" fmla="*/ 0 w 1738393"/>
              <a:gd name="csY6" fmla="*/ 201478 h 402956"/>
              <a:gd name="csX0" fmla="*/ 861 w 1637654"/>
              <a:gd name="csY0" fmla="*/ 201478 h 402956"/>
              <a:gd name="csX1" fmla="*/ 0 w 1637654"/>
              <a:gd name="csY1" fmla="*/ 0 h 402956"/>
              <a:gd name="csX2" fmla="*/ 1536915 w 1637654"/>
              <a:gd name="csY2" fmla="*/ 0 h 402956"/>
              <a:gd name="csX3" fmla="*/ 1637654 w 1637654"/>
              <a:gd name="csY3" fmla="*/ 201478 h 402956"/>
              <a:gd name="csX4" fmla="*/ 1536915 w 1637654"/>
              <a:gd name="csY4" fmla="*/ 402956 h 402956"/>
              <a:gd name="csX5" fmla="*/ 0 w 1637654"/>
              <a:gd name="csY5" fmla="*/ 402956 h 402956"/>
              <a:gd name="csX6" fmla="*/ 861 w 1637654"/>
              <a:gd name="csY6" fmla="*/ 201478 h 402956"/>
              <a:gd name="csX0" fmla="*/ 861 w 1558631"/>
              <a:gd name="csY0" fmla="*/ 201478 h 402956"/>
              <a:gd name="csX1" fmla="*/ 0 w 1558631"/>
              <a:gd name="csY1" fmla="*/ 0 h 402956"/>
              <a:gd name="csX2" fmla="*/ 1536915 w 1558631"/>
              <a:gd name="csY2" fmla="*/ 0 h 402956"/>
              <a:gd name="csX3" fmla="*/ 1558631 w 1558631"/>
              <a:gd name="csY3" fmla="*/ 224056 h 402956"/>
              <a:gd name="csX4" fmla="*/ 1536915 w 1558631"/>
              <a:gd name="csY4" fmla="*/ 402956 h 402956"/>
              <a:gd name="csX5" fmla="*/ 0 w 1558631"/>
              <a:gd name="csY5" fmla="*/ 402956 h 402956"/>
              <a:gd name="csX6" fmla="*/ 861 w 1558631"/>
              <a:gd name="csY6" fmla="*/ 201478 h 40295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58631" h="402956">
                <a:moveTo>
                  <a:pt x="861" y="201478"/>
                </a:moveTo>
                <a:lnTo>
                  <a:pt x="0" y="0"/>
                </a:lnTo>
                <a:lnTo>
                  <a:pt x="1536915" y="0"/>
                </a:lnTo>
                <a:lnTo>
                  <a:pt x="1558631" y="224056"/>
                </a:lnTo>
                <a:lnTo>
                  <a:pt x="1536915" y="402956"/>
                </a:lnTo>
                <a:lnTo>
                  <a:pt x="0" y="402956"/>
                </a:lnTo>
                <a:lnTo>
                  <a:pt x="861" y="201478"/>
                </a:lnTo>
                <a:close/>
              </a:path>
            </a:pathLst>
          </a:cu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14126" fontAlgn="auto">
              <a:spcBef>
                <a:spcPts val="0"/>
              </a:spcBef>
              <a:spcAft>
                <a:spcPts val="0"/>
              </a:spcAft>
            </a:pPr>
            <a:endParaRPr lang="en-GB" sz="1200">
              <a:solidFill>
                <a:srgbClr val="000000"/>
              </a:solidFill>
              <a:latin typeface="Arial" panose="020B0604020202020204"/>
            </a:endParaRPr>
          </a:p>
        </p:txBody>
      </p:sp>
      <p:sp>
        <p:nvSpPr>
          <p:cNvPr id="15" name="TextBox 19">
            <a:extLst>
              <a:ext uri="{FF2B5EF4-FFF2-40B4-BE49-F238E27FC236}">
                <a16:creationId xmlns:a16="http://schemas.microsoft.com/office/drawing/2014/main" id="{04D748AF-5B99-474A-C222-679E05284222}"/>
              </a:ext>
            </a:extLst>
          </p:cNvPr>
          <p:cNvSpPr txBox="1"/>
          <p:nvPr/>
        </p:nvSpPr>
        <p:spPr>
          <a:xfrm rot="16200000">
            <a:off x="-320614" y="2925422"/>
            <a:ext cx="1236558" cy="29997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26" fontAlgn="auto">
              <a:spcBef>
                <a:spcPts val="0"/>
              </a:spcBef>
              <a:spcAft>
                <a:spcPts val="0"/>
              </a:spcAft>
            </a:pPr>
            <a:r>
              <a:rPr lang="en-GB" sz="1350">
                <a:solidFill>
                  <a:srgbClr val="000000"/>
                </a:solidFill>
                <a:latin typeface="Arial" panose="020B0604020202020204"/>
              </a:rPr>
              <a:t>Operational</a:t>
            </a:r>
          </a:p>
        </p:txBody>
      </p:sp>
      <p:sp>
        <p:nvSpPr>
          <p:cNvPr id="2" name="Footer Placeholder 1">
            <a:extLst>
              <a:ext uri="{FF2B5EF4-FFF2-40B4-BE49-F238E27FC236}">
                <a16:creationId xmlns:a16="http://schemas.microsoft.com/office/drawing/2014/main" id="{8FCEB090-01F4-95E5-9584-6A21D59AB3AD}"/>
              </a:ext>
            </a:extLst>
          </p:cNvPr>
          <p:cNvSpPr>
            <a:spLocks noGrp="1"/>
          </p:cNvSpPr>
          <p:nvPr>
            <p:ph type="ftr" sz="quarter" idx="11"/>
          </p:nvPr>
        </p:nvSpPr>
        <p:spPr/>
        <p:txBody>
          <a:bodyPr/>
          <a:lstStyle/>
          <a:p>
            <a:pPr defTabSz="457063" eaLnBrk="1" fontAlgn="auto" hangingPunct="1">
              <a:spcBef>
                <a:spcPts val="0"/>
              </a:spcBef>
              <a:spcAft>
                <a:spcPts val="0"/>
              </a:spcAft>
            </a:pPr>
            <a:r>
              <a:rPr lang="en-GB">
                <a:solidFill>
                  <a:srgbClr val="000000"/>
                </a:solidFill>
                <a:latin typeface="Arial" panose="020B0604020202020204"/>
              </a:rPr>
              <a:t>© Geneva, August 2026, Leonarduzzi &amp; Ehlert</a:t>
            </a:r>
          </a:p>
        </p:txBody>
      </p:sp>
      <p:sp>
        <p:nvSpPr>
          <p:cNvPr id="3" name="Slide Number Placeholder 2">
            <a:extLst>
              <a:ext uri="{FF2B5EF4-FFF2-40B4-BE49-F238E27FC236}">
                <a16:creationId xmlns:a16="http://schemas.microsoft.com/office/drawing/2014/main" id="{E3879BF3-DBE7-970A-8F6B-68CCF63DD2DC}"/>
              </a:ext>
            </a:extLst>
          </p:cNvPr>
          <p:cNvSpPr>
            <a:spLocks noGrp="1"/>
          </p:cNvSpPr>
          <p:nvPr>
            <p:ph type="sldNum" sz="quarter" idx="12"/>
          </p:nvPr>
        </p:nvSpPr>
        <p:spPr/>
        <p:txBody>
          <a:bodyPr/>
          <a:lstStyle/>
          <a:p>
            <a:pPr defTabSz="457063" eaLnBrk="1" fontAlgn="auto" hangingPunct="1">
              <a:spcBef>
                <a:spcPts val="0"/>
              </a:spcBef>
              <a:spcAft>
                <a:spcPts val="0"/>
              </a:spcAft>
            </a:pPr>
            <a:fld id="{C6C8278F-EB32-9049-808B-99841320EF9D}" type="slidenum">
              <a:rPr lang="en-GB">
                <a:solidFill>
                  <a:srgbClr val="000000"/>
                </a:solidFill>
                <a:latin typeface="Arial" panose="020B0604020202020204"/>
              </a:rPr>
              <a:pPr defTabSz="457063" eaLnBrk="1" fontAlgn="auto" hangingPunct="1">
                <a:spcBef>
                  <a:spcPts val="0"/>
                </a:spcBef>
                <a:spcAft>
                  <a:spcPts val="0"/>
                </a:spcAft>
              </a:pPr>
              <a:t>13</a:t>
            </a:fld>
            <a:endParaRPr lang="en-GB">
              <a:solidFill>
                <a:srgbClr val="000000"/>
              </a:solidFill>
              <a:latin typeface="Arial" panose="020B0604020202020204"/>
            </a:endParaRPr>
          </a:p>
        </p:txBody>
      </p:sp>
      <p:sp>
        <p:nvSpPr>
          <p:cNvPr id="4" name="Title 3">
            <a:extLst>
              <a:ext uri="{FF2B5EF4-FFF2-40B4-BE49-F238E27FC236}">
                <a16:creationId xmlns:a16="http://schemas.microsoft.com/office/drawing/2014/main" id="{523F9FEF-94BA-11B0-6235-76A361525AEC}"/>
              </a:ext>
            </a:extLst>
          </p:cNvPr>
          <p:cNvSpPr>
            <a:spLocks noGrp="1"/>
          </p:cNvSpPr>
          <p:nvPr>
            <p:ph type="title"/>
          </p:nvPr>
        </p:nvSpPr>
        <p:spPr/>
        <p:txBody>
          <a:bodyPr/>
          <a:lstStyle/>
          <a:p>
            <a:r>
              <a:rPr lang="en-GB" sz="3200" dirty="0">
                <a:solidFill>
                  <a:srgbClr val="FF0000"/>
                </a:solidFill>
              </a:rPr>
              <a:t>Glo</a:t>
            </a:r>
            <a:r>
              <a:rPr lang="en-GB" sz="3200" dirty="0"/>
              <a:t>bal to </a:t>
            </a:r>
            <a:r>
              <a:rPr lang="en-GB" sz="3200" dirty="0">
                <a:solidFill>
                  <a:srgbClr val="FF0000"/>
                </a:solidFill>
              </a:rPr>
              <a:t>R</a:t>
            </a:r>
            <a:r>
              <a:rPr lang="en-GB" sz="3200" dirty="0"/>
              <a:t>egional </a:t>
            </a:r>
            <a:r>
              <a:rPr lang="en-GB" sz="3200" dirty="0">
                <a:solidFill>
                  <a:srgbClr val="FF0000"/>
                </a:solidFill>
              </a:rPr>
              <a:t>I</a:t>
            </a:r>
            <a:r>
              <a:rPr lang="en-GB" sz="3200" dirty="0"/>
              <a:t>CON </a:t>
            </a:r>
            <a:r>
              <a:rPr lang="en-GB" sz="3200" dirty="0">
                <a:solidFill>
                  <a:srgbClr val="FF0000"/>
                </a:solidFill>
              </a:rPr>
              <a:t>A</a:t>
            </a:r>
            <a:r>
              <a:rPr lang="en-GB" sz="3200" dirty="0"/>
              <a:t>lpine Twin</a:t>
            </a:r>
            <a:endParaRPr lang="en-GB" noProof="0" dirty="0"/>
          </a:p>
        </p:txBody>
      </p:sp>
      <p:pic>
        <p:nvPicPr>
          <p:cNvPr id="19" name="Picture 18" descr="ICON Partnerschaft und COSMO - MeteoSchweiz">
            <a:extLst>
              <a:ext uri="{FF2B5EF4-FFF2-40B4-BE49-F238E27FC236}">
                <a16:creationId xmlns:a16="http://schemas.microsoft.com/office/drawing/2014/main" id="{768B3FB9-301A-9896-1CC6-A97DA51AE8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127" y="1845725"/>
            <a:ext cx="1835042" cy="65060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5">
            <a:extLst>
              <a:ext uri="{FF2B5EF4-FFF2-40B4-BE49-F238E27FC236}">
                <a16:creationId xmlns:a16="http://schemas.microsoft.com/office/drawing/2014/main" id="{BE70CF01-6C51-66DA-0EF6-5065E8724754}"/>
              </a:ext>
            </a:extLst>
          </p:cNvPr>
          <p:cNvSpPr txBox="1"/>
          <p:nvPr/>
        </p:nvSpPr>
        <p:spPr>
          <a:xfrm>
            <a:off x="815408" y="1416649"/>
            <a:ext cx="1705970" cy="29997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14126" fontAlgn="auto">
              <a:spcBef>
                <a:spcPts val="0"/>
              </a:spcBef>
              <a:spcAft>
                <a:spcPts val="0"/>
              </a:spcAft>
            </a:pPr>
            <a:r>
              <a:rPr lang="en-GB" sz="1350">
                <a:solidFill>
                  <a:srgbClr val="000000"/>
                </a:solidFill>
                <a:latin typeface="Arial" panose="020B0604020202020204"/>
              </a:rPr>
              <a:t>NWP Model</a:t>
            </a:r>
          </a:p>
        </p:txBody>
      </p:sp>
      <p:sp>
        <p:nvSpPr>
          <p:cNvPr id="21" name="TextBox 6">
            <a:extLst>
              <a:ext uri="{FF2B5EF4-FFF2-40B4-BE49-F238E27FC236}">
                <a16:creationId xmlns:a16="http://schemas.microsoft.com/office/drawing/2014/main" id="{A7EEEAE7-6D04-2F4B-342A-AF53EF10FB48}"/>
              </a:ext>
            </a:extLst>
          </p:cNvPr>
          <p:cNvSpPr txBox="1"/>
          <p:nvPr/>
        </p:nvSpPr>
        <p:spPr>
          <a:xfrm>
            <a:off x="6649378" y="1308979"/>
            <a:ext cx="1705970" cy="50765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14126" fontAlgn="auto">
              <a:spcBef>
                <a:spcPts val="0"/>
              </a:spcBef>
              <a:spcAft>
                <a:spcPts val="0"/>
              </a:spcAft>
            </a:pPr>
            <a:r>
              <a:rPr lang="en-GB" sz="1350">
                <a:solidFill>
                  <a:srgbClr val="000000"/>
                </a:solidFill>
                <a:latin typeface="Arial" panose="020B0604020202020204"/>
              </a:rPr>
              <a:t>Discharge Forecasts</a:t>
            </a:r>
          </a:p>
        </p:txBody>
      </p:sp>
      <p:cxnSp>
        <p:nvCxnSpPr>
          <p:cNvPr id="22" name="Straight Arrow Connector 21">
            <a:extLst>
              <a:ext uri="{FF2B5EF4-FFF2-40B4-BE49-F238E27FC236}">
                <a16:creationId xmlns:a16="http://schemas.microsoft.com/office/drawing/2014/main" id="{36A43B22-7731-EE00-26AC-28F335B34075}"/>
              </a:ext>
            </a:extLst>
          </p:cNvPr>
          <p:cNvCxnSpPr>
            <a:cxnSpLocks/>
          </p:cNvCxnSpPr>
          <p:nvPr/>
        </p:nvCxnSpPr>
        <p:spPr>
          <a:xfrm flipV="1">
            <a:off x="5438362" y="1553134"/>
            <a:ext cx="1211016" cy="134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id="{C80CA6E8-BC36-9215-4E50-A330490A6492}"/>
              </a:ext>
            </a:extLst>
          </p:cNvPr>
          <p:cNvSpPr/>
          <p:nvPr/>
        </p:nvSpPr>
        <p:spPr>
          <a:xfrm>
            <a:off x="941300" y="3589249"/>
            <a:ext cx="1562267" cy="7375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126" fontAlgn="auto">
              <a:spcBef>
                <a:spcPts val="0"/>
              </a:spcBef>
              <a:spcAft>
                <a:spcPts val="0"/>
              </a:spcAft>
            </a:pPr>
            <a:endParaRPr lang="en-GB" sz="1350">
              <a:solidFill>
                <a:srgbClr val="FFFFFF"/>
              </a:solidFill>
              <a:latin typeface="Arial" panose="020B0604020202020204"/>
            </a:endParaRPr>
          </a:p>
        </p:txBody>
      </p:sp>
      <p:sp>
        <p:nvSpPr>
          <p:cNvPr id="24" name="TextBox 11">
            <a:extLst>
              <a:ext uri="{FF2B5EF4-FFF2-40B4-BE49-F238E27FC236}">
                <a16:creationId xmlns:a16="http://schemas.microsoft.com/office/drawing/2014/main" id="{9E6162E7-4354-9FCB-5C5C-6D7AC55EF3A9}"/>
              </a:ext>
            </a:extLst>
          </p:cNvPr>
          <p:cNvSpPr txBox="1"/>
          <p:nvPr/>
        </p:nvSpPr>
        <p:spPr>
          <a:xfrm>
            <a:off x="3732394" y="1415309"/>
            <a:ext cx="1755757" cy="29997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14126" fontAlgn="auto">
              <a:spcBef>
                <a:spcPts val="0"/>
              </a:spcBef>
              <a:spcAft>
                <a:spcPts val="0"/>
              </a:spcAft>
            </a:pPr>
            <a:r>
              <a:rPr lang="en-GB" sz="1350">
                <a:solidFill>
                  <a:srgbClr val="000000"/>
                </a:solidFill>
                <a:latin typeface="Arial" panose="020B0604020202020204"/>
              </a:rPr>
              <a:t>Hydrological Model</a:t>
            </a:r>
          </a:p>
        </p:txBody>
      </p:sp>
      <p:cxnSp>
        <p:nvCxnSpPr>
          <p:cNvPr id="25" name="Straight Arrow Connector 24">
            <a:extLst>
              <a:ext uri="{FF2B5EF4-FFF2-40B4-BE49-F238E27FC236}">
                <a16:creationId xmlns:a16="http://schemas.microsoft.com/office/drawing/2014/main" id="{92DDC229-AF0A-6004-74FF-D1125FA94E92}"/>
              </a:ext>
            </a:extLst>
          </p:cNvPr>
          <p:cNvCxnSpPr>
            <a:cxnSpLocks/>
            <a:stCxn id="20" idx="3"/>
            <a:endCxn id="24" idx="1"/>
          </p:cNvCxnSpPr>
          <p:nvPr/>
        </p:nvCxnSpPr>
        <p:spPr>
          <a:xfrm flipV="1">
            <a:off x="2521378" y="1565298"/>
            <a:ext cx="1211016" cy="134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pic>
        <p:nvPicPr>
          <p:cNvPr id="26" name="Picture 25">
            <a:extLst>
              <a:ext uri="{FF2B5EF4-FFF2-40B4-BE49-F238E27FC236}">
                <a16:creationId xmlns:a16="http://schemas.microsoft.com/office/drawing/2014/main" id="{F4A8034D-B648-1A06-00D4-75FF05D1A418}"/>
              </a:ext>
            </a:extLst>
          </p:cNvPr>
          <p:cNvPicPr>
            <a:picLocks noChangeAspect="1"/>
          </p:cNvPicPr>
          <p:nvPr/>
        </p:nvPicPr>
        <p:blipFill>
          <a:blip r:embed="rId3"/>
          <a:srcRect r="8428" b="48853"/>
          <a:stretch>
            <a:fillRect/>
          </a:stretch>
        </p:blipFill>
        <p:spPr>
          <a:xfrm>
            <a:off x="550651" y="2688214"/>
            <a:ext cx="2283672" cy="857924"/>
          </a:xfrm>
          <a:prstGeom prst="rect">
            <a:avLst/>
          </a:prstGeom>
        </p:spPr>
      </p:pic>
      <p:sp>
        <p:nvSpPr>
          <p:cNvPr id="29" name="TextBox 28">
            <a:extLst>
              <a:ext uri="{FF2B5EF4-FFF2-40B4-BE49-F238E27FC236}">
                <a16:creationId xmlns:a16="http://schemas.microsoft.com/office/drawing/2014/main" id="{FDD0429E-E7DD-1C78-CE69-E0FD540C07C3}"/>
              </a:ext>
            </a:extLst>
          </p:cNvPr>
          <p:cNvSpPr txBox="1"/>
          <p:nvPr/>
        </p:nvSpPr>
        <p:spPr>
          <a:xfrm>
            <a:off x="492700" y="4621645"/>
            <a:ext cx="8158601" cy="299978"/>
          </a:xfrm>
          <a:prstGeom prst="rect">
            <a:avLst/>
          </a:prstGeom>
          <a:solidFill>
            <a:schemeClr val="bg1"/>
          </a:solidFill>
          <a:ln w="28575">
            <a:solidFill>
              <a:srgbClr val="FFC000"/>
            </a:solidFill>
          </a:ln>
        </p:spPr>
        <p:txBody>
          <a:bodyPr wrap="square" rtlCol="0">
            <a:spAutoFit/>
          </a:bodyPr>
          <a:lstStyle/>
          <a:p>
            <a:pPr algn="ctr" defTabSz="457063" eaLnBrk="1" fontAlgn="auto" hangingPunct="1">
              <a:spcBef>
                <a:spcPts val="0"/>
              </a:spcBef>
              <a:spcAft>
                <a:spcPts val="0"/>
              </a:spcAft>
            </a:pPr>
            <a:r>
              <a:rPr lang="en-GB" sz="1350" dirty="0">
                <a:solidFill>
                  <a:srgbClr val="000000"/>
                </a:solidFill>
                <a:latin typeface="Arial" panose="020B0604020202020204"/>
              </a:rPr>
              <a:t>We can evaluate the impact of changes on flood forecasting end-to-end </a:t>
            </a:r>
          </a:p>
        </p:txBody>
      </p:sp>
      <p:pic>
        <p:nvPicPr>
          <p:cNvPr id="31" name="Picture 4" descr="Eidgenössische Forschungsanstalt für Wald, Schnee und Landschaft – Wikipedia">
            <a:extLst>
              <a:ext uri="{FF2B5EF4-FFF2-40B4-BE49-F238E27FC236}">
                <a16:creationId xmlns:a16="http://schemas.microsoft.com/office/drawing/2014/main" id="{7631E7E2-3D9D-3222-3A8E-9229E0835AC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947" y="518511"/>
            <a:ext cx="266813" cy="26681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E1C0CC35-456C-FD45-B641-F5C55198E46C}"/>
              </a:ext>
            </a:extLst>
          </p:cNvPr>
          <p:cNvGrpSpPr>
            <a:grpSpLocks noChangeAspect="1"/>
          </p:cNvGrpSpPr>
          <p:nvPr/>
        </p:nvGrpSpPr>
        <p:grpSpPr>
          <a:xfrm>
            <a:off x="4109390" y="2293405"/>
            <a:ext cx="1001764" cy="1241813"/>
            <a:chOff x="4827778" y="2646340"/>
            <a:chExt cx="1007872" cy="1249383"/>
          </a:xfrm>
        </p:grpSpPr>
        <p:pic>
          <p:nvPicPr>
            <p:cNvPr id="6" name="Picture 5">
              <a:extLst>
                <a:ext uri="{FF2B5EF4-FFF2-40B4-BE49-F238E27FC236}">
                  <a16:creationId xmlns:a16="http://schemas.microsoft.com/office/drawing/2014/main" id="{71FEA7F1-6657-C98E-16AA-9B8A8BA75742}"/>
                </a:ext>
              </a:extLst>
            </p:cNvPr>
            <p:cNvPicPr>
              <a:picLocks noChangeAspect="1"/>
            </p:cNvPicPr>
            <p:nvPr/>
          </p:nvPicPr>
          <p:blipFill>
            <a:blip r:embed="rId5"/>
            <a:srcRect l="76329" t="16584" r="7216" b="52836"/>
            <a:stretch>
              <a:fillRect/>
            </a:stretch>
          </p:blipFill>
          <p:spPr>
            <a:xfrm>
              <a:off x="4827778" y="2646340"/>
              <a:ext cx="1007872" cy="1249383"/>
            </a:xfrm>
            <a:prstGeom prst="rect">
              <a:avLst/>
            </a:prstGeom>
          </p:spPr>
        </p:pic>
        <p:pic>
          <p:nvPicPr>
            <p:cNvPr id="7" name="Picture 6">
              <a:extLst>
                <a:ext uri="{FF2B5EF4-FFF2-40B4-BE49-F238E27FC236}">
                  <a16:creationId xmlns:a16="http://schemas.microsoft.com/office/drawing/2014/main" id="{18A65449-2C57-F90E-A750-E74C94D21224}"/>
                </a:ext>
              </a:extLst>
            </p:cNvPr>
            <p:cNvPicPr>
              <a:picLocks noChangeAspect="1"/>
            </p:cNvPicPr>
            <p:nvPr/>
          </p:nvPicPr>
          <p:blipFill>
            <a:blip r:embed="rId5"/>
            <a:srcRect l="76329" t="23851" r="21678" b="73430"/>
            <a:stretch>
              <a:fillRect/>
            </a:stretch>
          </p:blipFill>
          <p:spPr>
            <a:xfrm>
              <a:off x="4827778" y="3076429"/>
              <a:ext cx="122047" cy="111121"/>
            </a:xfrm>
            <a:prstGeom prst="rect">
              <a:avLst/>
            </a:prstGeom>
          </p:spPr>
        </p:pic>
      </p:grpSp>
      <p:sp>
        <p:nvSpPr>
          <p:cNvPr id="9" name="TextBox 8">
            <a:extLst>
              <a:ext uri="{FF2B5EF4-FFF2-40B4-BE49-F238E27FC236}">
                <a16:creationId xmlns:a16="http://schemas.microsoft.com/office/drawing/2014/main" id="{6D58D934-4B11-BE34-8914-C2390FD1DA7A}"/>
              </a:ext>
            </a:extLst>
          </p:cNvPr>
          <p:cNvSpPr txBox="1"/>
          <p:nvPr/>
        </p:nvSpPr>
        <p:spPr>
          <a:xfrm>
            <a:off x="4117827" y="1816633"/>
            <a:ext cx="1123928" cy="369204"/>
          </a:xfrm>
          <a:prstGeom prst="rect">
            <a:avLst/>
          </a:prstGeom>
          <a:noFill/>
        </p:spPr>
        <p:txBody>
          <a:bodyPr wrap="square">
            <a:spAutoFit/>
          </a:bodyPr>
          <a:lstStyle/>
          <a:p>
            <a:pPr defTabSz="457063" eaLnBrk="1" fontAlgn="auto" hangingPunct="1">
              <a:spcBef>
                <a:spcPts val="0"/>
              </a:spcBef>
              <a:spcAft>
                <a:spcPts val="0"/>
              </a:spcAft>
            </a:pPr>
            <a:r>
              <a:rPr lang="en-GB" sz="1799" b="1" err="1">
                <a:solidFill>
                  <a:srgbClr val="000000"/>
                </a:solidFill>
                <a:latin typeface="Arial" panose="020B0604020202020204"/>
              </a:rPr>
              <a:t>WaSiM</a:t>
            </a:r>
            <a:endParaRPr lang="de-CH" sz="2799" b="1">
              <a:solidFill>
                <a:srgbClr val="000000"/>
              </a:solidFill>
              <a:latin typeface="Arial" panose="020B0604020202020204"/>
            </a:endParaRPr>
          </a:p>
        </p:txBody>
      </p:sp>
      <p:pic>
        <p:nvPicPr>
          <p:cNvPr id="11" name="Picture 10">
            <a:extLst>
              <a:ext uri="{FF2B5EF4-FFF2-40B4-BE49-F238E27FC236}">
                <a16:creationId xmlns:a16="http://schemas.microsoft.com/office/drawing/2014/main" id="{5DFCF815-0EFE-1E5B-0650-8B80F228E605}"/>
              </a:ext>
            </a:extLst>
          </p:cNvPr>
          <p:cNvPicPr>
            <a:picLocks noChangeAspect="1"/>
          </p:cNvPicPr>
          <p:nvPr/>
        </p:nvPicPr>
        <p:blipFill>
          <a:blip r:embed="rId6"/>
          <a:stretch>
            <a:fillRect/>
          </a:stretch>
        </p:blipFill>
        <p:spPr>
          <a:xfrm>
            <a:off x="7636737" y="4111198"/>
            <a:ext cx="996468" cy="276608"/>
          </a:xfrm>
          <a:prstGeom prst="rect">
            <a:avLst/>
          </a:prstGeom>
          <a:ln>
            <a:noFill/>
            <a:prstDash val="sysDot"/>
          </a:ln>
        </p:spPr>
      </p:pic>
      <p:sp>
        <p:nvSpPr>
          <p:cNvPr id="10" name="TextBox 15">
            <a:extLst>
              <a:ext uri="{FF2B5EF4-FFF2-40B4-BE49-F238E27FC236}">
                <a16:creationId xmlns:a16="http://schemas.microsoft.com/office/drawing/2014/main" id="{B1697C40-272A-A8EC-9D13-1C1231AA63CF}"/>
              </a:ext>
            </a:extLst>
          </p:cNvPr>
          <p:cNvSpPr txBox="1"/>
          <p:nvPr/>
        </p:nvSpPr>
        <p:spPr>
          <a:xfrm>
            <a:off x="1728638" y="3675446"/>
            <a:ext cx="2283672" cy="64610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fontAlgn="auto">
              <a:spcBef>
                <a:spcPts val="0"/>
              </a:spcBef>
              <a:spcAft>
                <a:spcPts val="0"/>
              </a:spcAft>
            </a:pPr>
            <a:r>
              <a:rPr lang="en-GB" sz="1200">
                <a:solidFill>
                  <a:srgbClr val="000000"/>
                </a:solidFill>
                <a:latin typeface="Arial" panose="020B0604020202020204"/>
              </a:rPr>
              <a:t>Spatial resolution</a:t>
            </a:r>
          </a:p>
          <a:p>
            <a:pPr defTabSz="914126" fontAlgn="auto">
              <a:spcBef>
                <a:spcPts val="0"/>
              </a:spcBef>
              <a:spcAft>
                <a:spcPts val="0"/>
              </a:spcAft>
            </a:pPr>
            <a:r>
              <a:rPr lang="en-GB" sz="1200">
                <a:solidFill>
                  <a:srgbClr val="000000"/>
                </a:solidFill>
                <a:latin typeface="Arial" panose="020B0604020202020204"/>
              </a:rPr>
              <a:t>Lead time</a:t>
            </a:r>
          </a:p>
          <a:p>
            <a:pPr defTabSz="914126" fontAlgn="auto">
              <a:spcBef>
                <a:spcPts val="0"/>
              </a:spcBef>
              <a:spcAft>
                <a:spcPts val="0"/>
              </a:spcAft>
            </a:pPr>
            <a:r>
              <a:rPr lang="en-GB" sz="1200">
                <a:solidFill>
                  <a:srgbClr val="000000"/>
                </a:solidFill>
                <a:latin typeface="Arial" panose="020B0604020202020204"/>
              </a:rPr>
              <a:t>Number of ens. members</a:t>
            </a:r>
          </a:p>
        </p:txBody>
      </p:sp>
      <p:pic>
        <p:nvPicPr>
          <p:cNvPr id="14" name="Picture 13">
            <a:extLst>
              <a:ext uri="{FF2B5EF4-FFF2-40B4-BE49-F238E27FC236}">
                <a16:creationId xmlns:a16="http://schemas.microsoft.com/office/drawing/2014/main" id="{1D45FF35-B179-9C7B-84C8-A2D83177C3D7}"/>
              </a:ext>
            </a:extLst>
          </p:cNvPr>
          <p:cNvPicPr>
            <a:picLocks noChangeAspect="1"/>
          </p:cNvPicPr>
          <p:nvPr/>
        </p:nvPicPr>
        <p:blipFill>
          <a:blip r:embed="rId3"/>
          <a:srcRect l="49724" t="51300" r="8428"/>
          <a:stretch>
            <a:fillRect/>
          </a:stretch>
        </p:blipFill>
        <p:spPr>
          <a:xfrm>
            <a:off x="550651" y="3560383"/>
            <a:ext cx="1043629" cy="816891"/>
          </a:xfrm>
          <a:prstGeom prst="rect">
            <a:avLst/>
          </a:prstGeom>
        </p:spPr>
      </p:pic>
      <p:sp>
        <p:nvSpPr>
          <p:cNvPr id="17" name="Hexagon 37">
            <a:hlinkClick r:id="" action="ppaction://noaction"/>
            <a:extLst>
              <a:ext uri="{FF2B5EF4-FFF2-40B4-BE49-F238E27FC236}">
                <a16:creationId xmlns:a16="http://schemas.microsoft.com/office/drawing/2014/main" id="{DE2DE190-AFE9-569B-AFA2-D80474740A40}"/>
              </a:ext>
            </a:extLst>
          </p:cNvPr>
          <p:cNvSpPr/>
          <p:nvPr/>
        </p:nvSpPr>
        <p:spPr>
          <a:xfrm>
            <a:off x="4057355" y="3793635"/>
            <a:ext cx="1168928" cy="302205"/>
          </a:xfrm>
          <a:custGeom>
            <a:avLst/>
            <a:gdLst>
              <a:gd name="csX0" fmla="*/ 0 w 1738393"/>
              <a:gd name="csY0" fmla="*/ 201478 h 402956"/>
              <a:gd name="csX1" fmla="*/ 100739 w 1738393"/>
              <a:gd name="csY1" fmla="*/ 0 h 402956"/>
              <a:gd name="csX2" fmla="*/ 1637654 w 1738393"/>
              <a:gd name="csY2" fmla="*/ 0 h 402956"/>
              <a:gd name="csX3" fmla="*/ 1738393 w 1738393"/>
              <a:gd name="csY3" fmla="*/ 201478 h 402956"/>
              <a:gd name="csX4" fmla="*/ 1637654 w 1738393"/>
              <a:gd name="csY4" fmla="*/ 402956 h 402956"/>
              <a:gd name="csX5" fmla="*/ 100739 w 1738393"/>
              <a:gd name="csY5" fmla="*/ 402956 h 402956"/>
              <a:gd name="csX6" fmla="*/ 0 w 1738393"/>
              <a:gd name="csY6" fmla="*/ 201478 h 402956"/>
              <a:gd name="csX0" fmla="*/ 861 w 1637654"/>
              <a:gd name="csY0" fmla="*/ 201478 h 402956"/>
              <a:gd name="csX1" fmla="*/ 0 w 1637654"/>
              <a:gd name="csY1" fmla="*/ 0 h 402956"/>
              <a:gd name="csX2" fmla="*/ 1536915 w 1637654"/>
              <a:gd name="csY2" fmla="*/ 0 h 402956"/>
              <a:gd name="csX3" fmla="*/ 1637654 w 1637654"/>
              <a:gd name="csY3" fmla="*/ 201478 h 402956"/>
              <a:gd name="csX4" fmla="*/ 1536915 w 1637654"/>
              <a:gd name="csY4" fmla="*/ 402956 h 402956"/>
              <a:gd name="csX5" fmla="*/ 0 w 1637654"/>
              <a:gd name="csY5" fmla="*/ 402956 h 402956"/>
              <a:gd name="csX6" fmla="*/ 861 w 1637654"/>
              <a:gd name="csY6" fmla="*/ 201478 h 402956"/>
              <a:gd name="csX0" fmla="*/ 861 w 1558631"/>
              <a:gd name="csY0" fmla="*/ 201478 h 402956"/>
              <a:gd name="csX1" fmla="*/ 0 w 1558631"/>
              <a:gd name="csY1" fmla="*/ 0 h 402956"/>
              <a:gd name="csX2" fmla="*/ 1536915 w 1558631"/>
              <a:gd name="csY2" fmla="*/ 0 h 402956"/>
              <a:gd name="csX3" fmla="*/ 1558631 w 1558631"/>
              <a:gd name="csY3" fmla="*/ 224056 h 402956"/>
              <a:gd name="csX4" fmla="*/ 1536915 w 1558631"/>
              <a:gd name="csY4" fmla="*/ 402956 h 402956"/>
              <a:gd name="csX5" fmla="*/ 0 w 1558631"/>
              <a:gd name="csY5" fmla="*/ 402956 h 402956"/>
              <a:gd name="csX6" fmla="*/ 861 w 1558631"/>
              <a:gd name="csY6" fmla="*/ 201478 h 40295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58631" h="402956">
                <a:moveTo>
                  <a:pt x="861" y="201478"/>
                </a:moveTo>
                <a:lnTo>
                  <a:pt x="0" y="0"/>
                </a:lnTo>
                <a:lnTo>
                  <a:pt x="1536915" y="0"/>
                </a:lnTo>
                <a:lnTo>
                  <a:pt x="1558631" y="224056"/>
                </a:lnTo>
                <a:lnTo>
                  <a:pt x="1536915" y="402956"/>
                </a:lnTo>
                <a:lnTo>
                  <a:pt x="0" y="402956"/>
                </a:lnTo>
                <a:lnTo>
                  <a:pt x="861" y="201478"/>
                </a:lnTo>
                <a:close/>
              </a:path>
            </a:pathLst>
          </a:cu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914126" fontAlgn="auto">
              <a:spcBef>
                <a:spcPts val="0"/>
              </a:spcBef>
              <a:spcAft>
                <a:spcPts val="0"/>
              </a:spcAft>
            </a:pPr>
            <a:r>
              <a:rPr lang="en-GB" sz="1200">
                <a:solidFill>
                  <a:srgbClr val="000000"/>
                </a:solidFill>
                <a:latin typeface="Arial" panose="020B0604020202020204"/>
              </a:rPr>
              <a:t>PREVAH</a:t>
            </a:r>
          </a:p>
        </p:txBody>
      </p:sp>
      <p:pic>
        <p:nvPicPr>
          <p:cNvPr id="28" name="Picture 27" descr="GIN Schweiz‑App – App Store">
            <a:extLst>
              <a:ext uri="{FF2B5EF4-FFF2-40B4-BE49-F238E27FC236}">
                <a16:creationId xmlns:a16="http://schemas.microsoft.com/office/drawing/2014/main" id="{E43D14EF-C402-2273-2681-C11D3880E542}"/>
              </a:ext>
            </a:extLst>
          </p:cNvPr>
          <p:cNvPicPr>
            <a:picLocks noChangeAspect="1" noChangeArrowheads="1"/>
          </p:cNvPicPr>
          <p:nvPr/>
        </p:nvPicPr>
        <p:blipFill rotWithShape="1">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31686" t="14357" r="31222" b="14487"/>
          <a:stretch>
            <a:fillRect/>
          </a:stretch>
        </p:blipFill>
        <p:spPr bwMode="auto">
          <a:xfrm>
            <a:off x="6508502" y="3464669"/>
            <a:ext cx="451825" cy="455046"/>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22745515-7D1C-C0FB-ED8F-C1E5E4455A50}"/>
              </a:ext>
            </a:extLst>
          </p:cNvPr>
          <p:cNvSpPr txBox="1"/>
          <p:nvPr/>
        </p:nvSpPr>
        <p:spPr>
          <a:xfrm>
            <a:off x="6959632" y="3465357"/>
            <a:ext cx="1282914" cy="446121"/>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fontAlgn="auto">
              <a:spcBef>
                <a:spcPts val="0"/>
              </a:spcBef>
              <a:spcAft>
                <a:spcPts val="0"/>
              </a:spcAft>
            </a:pPr>
            <a:r>
              <a:rPr lang="en-GB" sz="900" dirty="0">
                <a:solidFill>
                  <a:srgbClr val="000000"/>
                </a:solidFill>
                <a:latin typeface="Arial" panose="020B0604020202020204"/>
              </a:rPr>
              <a:t>GIN: </a:t>
            </a:r>
            <a:r>
              <a:rPr lang="en-GB" sz="700" dirty="0" err="1">
                <a:solidFill>
                  <a:srgbClr val="000000"/>
                </a:solidFill>
                <a:latin typeface="Arial" panose="020B0604020202020204"/>
              </a:rPr>
              <a:t>Gemeinsame</a:t>
            </a:r>
            <a:r>
              <a:rPr lang="en-GB" sz="700" dirty="0">
                <a:solidFill>
                  <a:srgbClr val="000000"/>
                </a:solidFill>
                <a:latin typeface="Arial" panose="020B0604020202020204"/>
              </a:rPr>
              <a:t> </a:t>
            </a:r>
            <a:r>
              <a:rPr lang="en-GB" sz="700" dirty="0" err="1">
                <a:solidFill>
                  <a:srgbClr val="000000"/>
                </a:solidFill>
                <a:latin typeface="Arial" panose="020B0604020202020204"/>
              </a:rPr>
              <a:t>Informationsplattform</a:t>
            </a:r>
            <a:r>
              <a:rPr lang="en-GB" sz="700" dirty="0">
                <a:solidFill>
                  <a:srgbClr val="000000"/>
                </a:solidFill>
                <a:latin typeface="Arial" panose="020B0604020202020204"/>
              </a:rPr>
              <a:t> </a:t>
            </a:r>
            <a:r>
              <a:rPr lang="en-GB" sz="700" dirty="0" err="1">
                <a:solidFill>
                  <a:srgbClr val="000000"/>
                </a:solidFill>
                <a:latin typeface="Arial" panose="020B0604020202020204"/>
              </a:rPr>
              <a:t>Naturgefahren</a:t>
            </a:r>
            <a:endParaRPr lang="en-GB" sz="900" dirty="0">
              <a:solidFill>
                <a:srgbClr val="000000"/>
              </a:solidFill>
              <a:latin typeface="Arial" panose="020B0604020202020204"/>
            </a:endParaRPr>
          </a:p>
        </p:txBody>
      </p:sp>
      <p:sp>
        <p:nvSpPr>
          <p:cNvPr id="34" name="TextBox 17">
            <a:extLst>
              <a:ext uri="{FF2B5EF4-FFF2-40B4-BE49-F238E27FC236}">
                <a16:creationId xmlns:a16="http://schemas.microsoft.com/office/drawing/2014/main" id="{60720438-ECC3-A193-AC72-F21382839B24}"/>
              </a:ext>
            </a:extLst>
          </p:cNvPr>
          <p:cNvSpPr txBox="1"/>
          <p:nvPr/>
        </p:nvSpPr>
        <p:spPr>
          <a:xfrm>
            <a:off x="6201859" y="2100651"/>
            <a:ext cx="2121815" cy="119991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fontAlgn="auto">
              <a:spcBef>
                <a:spcPts val="0"/>
              </a:spcBef>
              <a:spcAft>
                <a:spcPts val="0"/>
              </a:spcAft>
            </a:pPr>
            <a:r>
              <a:rPr lang="en-GB" sz="1200" b="1">
                <a:solidFill>
                  <a:srgbClr val="000000"/>
                </a:solidFill>
                <a:latin typeface="Arial" panose="020B0604020202020204"/>
              </a:rPr>
              <a:t>Comparison:</a:t>
            </a:r>
          </a:p>
          <a:p>
            <a:pPr marL="214306" indent="-214306" defTabSz="914126" fontAlgn="auto">
              <a:spcBef>
                <a:spcPts val="0"/>
              </a:spcBef>
              <a:spcAft>
                <a:spcPts val="0"/>
              </a:spcAft>
              <a:buFont typeface="Arial" panose="020B0604020202020204" pitchFamily="34" charset="0"/>
              <a:buChar char="•"/>
            </a:pPr>
            <a:r>
              <a:rPr lang="en-GB" sz="1200">
                <a:solidFill>
                  <a:srgbClr val="000000"/>
                </a:solidFill>
                <a:latin typeface="Arial" panose="020B0604020202020204"/>
              </a:rPr>
              <a:t>Between experiments</a:t>
            </a:r>
          </a:p>
          <a:p>
            <a:pPr marL="214306" indent="-214306" defTabSz="914126" fontAlgn="auto">
              <a:spcBef>
                <a:spcPts val="0"/>
              </a:spcBef>
              <a:spcAft>
                <a:spcPts val="0"/>
              </a:spcAft>
              <a:buFont typeface="Arial" panose="020B0604020202020204" pitchFamily="34" charset="0"/>
              <a:buChar char="•"/>
            </a:pPr>
            <a:r>
              <a:rPr lang="en-GB" sz="1200">
                <a:solidFill>
                  <a:srgbClr val="000000"/>
                </a:solidFill>
                <a:latin typeface="Arial" panose="020B0604020202020204"/>
              </a:rPr>
              <a:t>With observations (discharge and weather variables)</a:t>
            </a:r>
          </a:p>
          <a:p>
            <a:pPr marL="214306" indent="-214306" defTabSz="914126" fontAlgn="auto">
              <a:spcBef>
                <a:spcPts val="0"/>
              </a:spcBef>
              <a:spcAft>
                <a:spcPts val="0"/>
              </a:spcAft>
              <a:buFont typeface="Arial" panose="020B0604020202020204" pitchFamily="34" charset="0"/>
              <a:buChar char="•"/>
            </a:pPr>
            <a:r>
              <a:rPr lang="en-GB" sz="1200">
                <a:solidFill>
                  <a:srgbClr val="000000"/>
                </a:solidFill>
                <a:latin typeface="Arial" panose="020B0604020202020204"/>
              </a:rPr>
              <a:t>With “historical forecast”</a:t>
            </a:r>
          </a:p>
        </p:txBody>
      </p:sp>
    </p:spTree>
    <p:extLst>
      <p:ext uri="{BB962C8B-B14F-4D97-AF65-F5344CB8AC3E}">
        <p14:creationId xmlns:p14="http://schemas.microsoft.com/office/powerpoint/2010/main" val="433975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721EBC5-28FA-49CB-BB8D-858005F02074}"/>
              </a:ext>
            </a:extLst>
          </p:cNvPr>
          <p:cNvSpPr>
            <a:spLocks noGrp="1"/>
          </p:cNvSpPr>
          <p:nvPr>
            <p:ph type="subTitle" idx="1"/>
          </p:nvPr>
        </p:nvSpPr>
        <p:spPr>
          <a:xfrm>
            <a:off x="1" y="0"/>
            <a:ext cx="9144000" cy="5143499"/>
          </a:xfrm>
        </p:spPr>
        <p:txBody>
          <a:bodyPr anchor="ctr"/>
          <a:lstStyle/>
          <a:p>
            <a:pPr algn="ctr"/>
            <a:r>
              <a:rPr lang="de-CH" sz="4400" b="1" dirty="0"/>
              <a:t>Data-</a:t>
            </a:r>
            <a:r>
              <a:rPr lang="de-CH" sz="4400" b="1" dirty="0" err="1"/>
              <a:t>driven</a:t>
            </a:r>
            <a:r>
              <a:rPr lang="de-CH" sz="4400" b="1" dirty="0"/>
              <a:t> </a:t>
            </a:r>
            <a:r>
              <a:rPr lang="de-CH" sz="4400" b="1" dirty="0" err="1"/>
              <a:t>forecasting</a:t>
            </a:r>
            <a:endParaRPr lang="de-CH" sz="4400" b="1" dirty="0"/>
          </a:p>
        </p:txBody>
      </p:sp>
    </p:spTree>
    <p:extLst>
      <p:ext uri="{BB962C8B-B14F-4D97-AF65-F5344CB8AC3E}">
        <p14:creationId xmlns:p14="http://schemas.microsoft.com/office/powerpoint/2010/main" val="2108816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EUMETNET - E-TREND Joint Workshop on Postprocessing, Forecasting and  Nowcasting for Renewable Energy (RenEUCast) (8-10 December 2025): Overview  · Events, Workshops, Meeting, Lectures (Indico)">
            <a:extLst>
              <a:ext uri="{FF2B5EF4-FFF2-40B4-BE49-F238E27FC236}">
                <a16:creationId xmlns:a16="http://schemas.microsoft.com/office/drawing/2014/main" id="{605FF4FA-CB89-E169-07D2-DDDAEFE242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818" y="1151716"/>
            <a:ext cx="2694910" cy="8251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E476ECED-B689-E2A8-733D-01FFCF185315}"/>
              </a:ext>
            </a:extLst>
          </p:cNvPr>
          <p:cNvSpPr/>
          <p:nvPr/>
        </p:nvSpPr>
        <p:spPr bwMode="auto">
          <a:xfrm>
            <a:off x="4866272" y="1581686"/>
            <a:ext cx="4132821" cy="2437753"/>
          </a:xfrm>
          <a:prstGeom prst="rect">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12" tIns="45706" rIns="91412" bIns="45706" numCol="1" rtlCol="0" anchor="t" anchorCtr="0" compatLnSpc="1">
            <a:prstTxWarp prst="textNoShape">
              <a:avLst/>
            </a:prstTxWarp>
          </a:bodyPr>
          <a:lstStyle/>
          <a:p>
            <a:pPr defTabSz="914126"/>
            <a:endParaRPr lang="de-DE" sz="2099"/>
          </a:p>
        </p:txBody>
      </p:sp>
      <p:sp>
        <p:nvSpPr>
          <p:cNvPr id="3" name="Title 2">
            <a:extLst>
              <a:ext uri="{FF2B5EF4-FFF2-40B4-BE49-F238E27FC236}">
                <a16:creationId xmlns:a16="http://schemas.microsoft.com/office/drawing/2014/main" id="{60F9F2A6-2D68-397B-8E23-07551B8B6756}"/>
              </a:ext>
            </a:extLst>
          </p:cNvPr>
          <p:cNvSpPr>
            <a:spLocks noGrp="1"/>
          </p:cNvSpPr>
          <p:nvPr>
            <p:ph type="title"/>
          </p:nvPr>
        </p:nvSpPr>
        <p:spPr/>
        <p:txBody>
          <a:bodyPr/>
          <a:lstStyle/>
          <a:p>
            <a:r>
              <a:rPr lang="de-DE" dirty="0"/>
              <a:t>International </a:t>
            </a:r>
            <a:r>
              <a:rPr lang="de-DE" dirty="0" err="1"/>
              <a:t>Collaboration</a:t>
            </a:r>
            <a:endParaRPr lang="de-DE" dirty="0"/>
          </a:p>
        </p:txBody>
      </p:sp>
      <p:pic>
        <p:nvPicPr>
          <p:cNvPr id="5" name="Picture 4">
            <a:extLst>
              <a:ext uri="{FF2B5EF4-FFF2-40B4-BE49-F238E27FC236}">
                <a16:creationId xmlns:a16="http://schemas.microsoft.com/office/drawing/2014/main" id="{0DB63922-5D73-02AB-0AD9-9AE4BADF3210}"/>
              </a:ext>
            </a:extLst>
          </p:cNvPr>
          <p:cNvPicPr>
            <a:picLocks noChangeAspect="1"/>
          </p:cNvPicPr>
          <p:nvPr/>
        </p:nvPicPr>
        <p:blipFill>
          <a:blip r:embed="rId3"/>
          <a:stretch>
            <a:fillRect/>
          </a:stretch>
        </p:blipFill>
        <p:spPr>
          <a:xfrm>
            <a:off x="326168" y="1872080"/>
            <a:ext cx="4238213" cy="2429299"/>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E63F9928-E84D-6F32-6104-F48CFE692E3B}"/>
              </a:ext>
            </a:extLst>
          </p:cNvPr>
          <p:cNvPicPr>
            <a:picLocks noChangeAspect="1"/>
          </p:cNvPicPr>
          <p:nvPr/>
        </p:nvPicPr>
        <p:blipFill>
          <a:blip r:embed="rId4"/>
          <a:stretch>
            <a:fillRect/>
          </a:stretch>
        </p:blipFill>
        <p:spPr>
          <a:xfrm>
            <a:off x="4858652" y="1863626"/>
            <a:ext cx="4132821" cy="2325401"/>
          </a:xfrm>
          <a:prstGeom prst="rect">
            <a:avLst/>
          </a:prstGeom>
        </p:spPr>
      </p:pic>
      <p:pic>
        <p:nvPicPr>
          <p:cNvPr id="2050" name="Picture 2">
            <a:extLst>
              <a:ext uri="{FF2B5EF4-FFF2-40B4-BE49-F238E27FC236}">
                <a16:creationId xmlns:a16="http://schemas.microsoft.com/office/drawing/2014/main" id="{46B01384-53E3-680D-5491-65D4FA12AE8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8114" y="1406002"/>
            <a:ext cx="1873894" cy="382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818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1EDC87-2DF6-8734-69C7-259C2D2A7491}"/>
              </a:ext>
            </a:extLst>
          </p:cNvPr>
          <p:cNvSpPr>
            <a:spLocks noGrp="1"/>
          </p:cNvSpPr>
          <p:nvPr>
            <p:ph type="title"/>
          </p:nvPr>
        </p:nvSpPr>
        <p:spPr/>
        <p:txBody>
          <a:bodyPr lIns="0" tIns="0" rIns="0" bIns="0" anchor="t"/>
          <a:lstStyle/>
          <a:p>
            <a:r>
              <a:rPr lang="de-CH" dirty="0">
                <a:cs typeface="Arial"/>
              </a:rPr>
              <a:t>Data-</a:t>
            </a:r>
            <a:r>
              <a:rPr lang="de-CH" dirty="0" err="1">
                <a:cs typeface="Arial"/>
              </a:rPr>
              <a:t>driven</a:t>
            </a:r>
            <a:r>
              <a:rPr lang="de-CH" dirty="0">
                <a:cs typeface="Arial"/>
              </a:rPr>
              <a:t> </a:t>
            </a:r>
            <a:r>
              <a:rPr lang="de-CH" dirty="0" err="1">
                <a:cs typeface="Arial"/>
              </a:rPr>
              <a:t>forecasting</a:t>
            </a:r>
            <a:r>
              <a:rPr lang="de-CH" dirty="0">
                <a:cs typeface="Arial"/>
              </a:rPr>
              <a:t> at </a:t>
            </a:r>
            <a:r>
              <a:rPr lang="de-CH" dirty="0" err="1">
                <a:cs typeface="Arial"/>
              </a:rPr>
              <a:t>MeteoSwiss</a:t>
            </a:r>
            <a:endParaRPr lang="de-CH" dirty="0"/>
          </a:p>
        </p:txBody>
      </p:sp>
      <p:pic>
        <p:nvPicPr>
          <p:cNvPr id="7" name="Picture 6">
            <a:extLst>
              <a:ext uri="{FF2B5EF4-FFF2-40B4-BE49-F238E27FC236}">
                <a16:creationId xmlns:a16="http://schemas.microsoft.com/office/drawing/2014/main" id="{30777318-B890-C1F7-E21D-1D1B96D365B8}"/>
              </a:ext>
            </a:extLst>
          </p:cNvPr>
          <p:cNvPicPr>
            <a:picLocks noChangeAspect="1"/>
          </p:cNvPicPr>
          <p:nvPr/>
        </p:nvPicPr>
        <p:blipFill>
          <a:blip r:embed="rId3"/>
          <a:stretch>
            <a:fillRect/>
          </a:stretch>
        </p:blipFill>
        <p:spPr>
          <a:xfrm>
            <a:off x="641670" y="1671417"/>
            <a:ext cx="1997746" cy="1596333"/>
          </a:xfrm>
          <a:prstGeom prst="rect">
            <a:avLst/>
          </a:prstGeom>
        </p:spPr>
      </p:pic>
      <p:pic>
        <p:nvPicPr>
          <p:cNvPr id="9" name="Picture 8">
            <a:extLst>
              <a:ext uri="{FF2B5EF4-FFF2-40B4-BE49-F238E27FC236}">
                <a16:creationId xmlns:a16="http://schemas.microsoft.com/office/drawing/2014/main" id="{00E76E55-8D4A-CEA1-754D-D38D6C7A2932}"/>
              </a:ext>
            </a:extLst>
          </p:cNvPr>
          <p:cNvPicPr>
            <a:picLocks noChangeAspect="1"/>
          </p:cNvPicPr>
          <p:nvPr/>
        </p:nvPicPr>
        <p:blipFill>
          <a:blip r:embed="rId4"/>
          <a:stretch>
            <a:fillRect/>
          </a:stretch>
        </p:blipFill>
        <p:spPr>
          <a:xfrm>
            <a:off x="1090871" y="3040457"/>
            <a:ext cx="1990961" cy="1596333"/>
          </a:xfrm>
          <a:prstGeom prst="rect">
            <a:avLst/>
          </a:prstGeom>
        </p:spPr>
      </p:pic>
      <p:sp>
        <p:nvSpPr>
          <p:cNvPr id="11" name="TextBox 10">
            <a:extLst>
              <a:ext uri="{FF2B5EF4-FFF2-40B4-BE49-F238E27FC236}">
                <a16:creationId xmlns:a16="http://schemas.microsoft.com/office/drawing/2014/main" id="{A564725B-A698-ACD6-8ECA-960AD3DCC92F}"/>
              </a:ext>
            </a:extLst>
          </p:cNvPr>
          <p:cNvSpPr txBox="1"/>
          <p:nvPr/>
        </p:nvSpPr>
        <p:spPr>
          <a:xfrm>
            <a:off x="551551" y="1062336"/>
            <a:ext cx="2251546" cy="523059"/>
          </a:xfrm>
          <a:prstGeom prst="rect">
            <a:avLst/>
          </a:prstGeom>
          <a:noFill/>
        </p:spPr>
        <p:txBody>
          <a:bodyPr wrap="square" lIns="91412" tIns="45706" rIns="91412" bIns="45706" anchor="t">
            <a:spAutoFit/>
          </a:bodyPr>
          <a:lstStyle/>
          <a:p>
            <a:pPr algn="ctr"/>
            <a:r>
              <a:rPr lang="en-US" sz="1400"/>
              <a:t>Generative downscaling</a:t>
            </a:r>
            <a:br>
              <a:rPr lang="en-US" sz="1400"/>
            </a:br>
            <a:r>
              <a:rPr lang="en-US" sz="1400"/>
              <a:t>(</a:t>
            </a:r>
            <a:r>
              <a:rPr lang="en-US" sz="1400" err="1"/>
              <a:t>CorrDiff</a:t>
            </a:r>
            <a:r>
              <a:rPr lang="en-US" sz="1400"/>
              <a:t>, NVIDIA)</a:t>
            </a:r>
            <a:endParaRPr lang="de-CH" sz="1400"/>
          </a:p>
        </p:txBody>
      </p:sp>
      <p:sp>
        <p:nvSpPr>
          <p:cNvPr id="13" name="TextBox 12">
            <a:extLst>
              <a:ext uri="{FF2B5EF4-FFF2-40B4-BE49-F238E27FC236}">
                <a16:creationId xmlns:a16="http://schemas.microsoft.com/office/drawing/2014/main" id="{B6F43AAC-DFD0-CD08-F058-0C70401AE3E6}"/>
              </a:ext>
            </a:extLst>
          </p:cNvPr>
          <p:cNvSpPr txBox="1"/>
          <p:nvPr/>
        </p:nvSpPr>
        <p:spPr>
          <a:xfrm>
            <a:off x="595937" y="1802423"/>
            <a:ext cx="986430" cy="307682"/>
          </a:xfrm>
          <a:prstGeom prst="rect">
            <a:avLst/>
          </a:prstGeom>
          <a:noFill/>
        </p:spPr>
        <p:txBody>
          <a:bodyPr wrap="square">
            <a:spAutoFit/>
          </a:bodyPr>
          <a:lstStyle/>
          <a:p>
            <a:r>
              <a:rPr lang="en-US" sz="1400"/>
              <a:t>ERA5</a:t>
            </a:r>
            <a:endParaRPr lang="de-CH" sz="1400"/>
          </a:p>
        </p:txBody>
      </p:sp>
      <p:sp>
        <p:nvSpPr>
          <p:cNvPr id="15" name="TextBox 14">
            <a:extLst>
              <a:ext uri="{FF2B5EF4-FFF2-40B4-BE49-F238E27FC236}">
                <a16:creationId xmlns:a16="http://schemas.microsoft.com/office/drawing/2014/main" id="{2B909031-9EFB-F1FF-4E83-DD192FD826AE}"/>
              </a:ext>
            </a:extLst>
          </p:cNvPr>
          <p:cNvSpPr txBox="1"/>
          <p:nvPr/>
        </p:nvSpPr>
        <p:spPr>
          <a:xfrm>
            <a:off x="1039145" y="3169332"/>
            <a:ext cx="1360790" cy="307682"/>
          </a:xfrm>
          <a:prstGeom prst="rect">
            <a:avLst/>
          </a:prstGeom>
          <a:noFill/>
        </p:spPr>
        <p:txBody>
          <a:bodyPr wrap="square">
            <a:spAutoFit/>
          </a:bodyPr>
          <a:lstStyle/>
          <a:p>
            <a:r>
              <a:rPr lang="en-US" sz="1400"/>
              <a:t>ICON-CH1</a:t>
            </a:r>
            <a:endParaRPr lang="de-CH" sz="1400"/>
          </a:p>
        </p:txBody>
      </p:sp>
      <p:sp>
        <p:nvSpPr>
          <p:cNvPr id="17" name="Arrow: Curved Left 16">
            <a:extLst>
              <a:ext uri="{FF2B5EF4-FFF2-40B4-BE49-F238E27FC236}">
                <a16:creationId xmlns:a16="http://schemas.microsoft.com/office/drawing/2014/main" id="{228FC7F3-7CEF-DC68-B7D5-3B5FD5F603A1}"/>
              </a:ext>
            </a:extLst>
          </p:cNvPr>
          <p:cNvSpPr/>
          <p:nvPr/>
        </p:nvSpPr>
        <p:spPr bwMode="auto">
          <a:xfrm rot="20441059">
            <a:off x="2447345" y="2450115"/>
            <a:ext cx="531775" cy="1242485"/>
          </a:xfrm>
          <a:prstGeom prst="curvedLeftArrow">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12" tIns="45706" rIns="91412" bIns="45706" numCol="1" rtlCol="0" anchor="t" anchorCtr="0" compatLnSpc="1">
            <a:prstTxWarp prst="textNoShape">
              <a:avLst/>
            </a:prstTxWarp>
          </a:bodyPr>
          <a:lstStyle/>
          <a:p>
            <a:pPr defTabSz="914126"/>
            <a:endParaRPr lang="de-CH" sz="2099"/>
          </a:p>
        </p:txBody>
      </p:sp>
      <p:grpSp>
        <p:nvGrpSpPr>
          <p:cNvPr id="22" name="Group 21">
            <a:extLst>
              <a:ext uri="{FF2B5EF4-FFF2-40B4-BE49-F238E27FC236}">
                <a16:creationId xmlns:a16="http://schemas.microsoft.com/office/drawing/2014/main" id="{1AE64CC0-A115-4E88-43FF-6468ABA14F99}"/>
              </a:ext>
            </a:extLst>
          </p:cNvPr>
          <p:cNvGrpSpPr/>
          <p:nvPr/>
        </p:nvGrpSpPr>
        <p:grpSpPr>
          <a:xfrm>
            <a:off x="3096666" y="1062336"/>
            <a:ext cx="2892601" cy="3574455"/>
            <a:chOff x="3201159" y="1087706"/>
            <a:chExt cx="2893494" cy="3575558"/>
          </a:xfrm>
        </p:grpSpPr>
        <p:pic>
          <p:nvPicPr>
            <p:cNvPr id="19" name="Picture 2">
              <a:extLst>
                <a:ext uri="{FF2B5EF4-FFF2-40B4-BE49-F238E27FC236}">
                  <a16:creationId xmlns:a16="http://schemas.microsoft.com/office/drawing/2014/main" id="{8B5B20D0-7AD6-6EFC-28D5-BD7C24E6031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82042" y="1696975"/>
              <a:ext cx="1329781" cy="161851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988BD15C-A5C1-F9AD-5374-514EBDE3CD00}"/>
                </a:ext>
              </a:extLst>
            </p:cNvPr>
            <p:cNvSpPr txBox="1"/>
            <p:nvPr/>
          </p:nvSpPr>
          <p:spPr>
            <a:xfrm>
              <a:off x="3201159" y="1087706"/>
              <a:ext cx="2893494" cy="523220"/>
            </a:xfrm>
            <a:prstGeom prst="rect">
              <a:avLst/>
            </a:prstGeom>
            <a:noFill/>
          </p:spPr>
          <p:txBody>
            <a:bodyPr wrap="square">
              <a:spAutoFit/>
            </a:bodyPr>
            <a:lstStyle/>
            <a:p>
              <a:pPr algn="ctr"/>
              <a:r>
                <a:rPr lang="en-US" sz="1400"/>
                <a:t>Auto-regressive forecasting (GNN</a:t>
              </a:r>
              <a:r>
                <a:rPr lang="en-CH" sz="1400"/>
                <a:t>s</a:t>
              </a:r>
              <a:r>
                <a:rPr lang="en-US" sz="1400"/>
                <a:t>, Anemoi)</a:t>
              </a:r>
              <a:endParaRPr lang="de-CH" sz="1400"/>
            </a:p>
          </p:txBody>
        </p:sp>
        <p:pic>
          <p:nvPicPr>
            <p:cNvPr id="21" name="Picture 4" descr="A map of the united states&#10;&#10;AI-generated content may be incorrect.">
              <a:extLst>
                <a:ext uri="{FF2B5EF4-FFF2-40B4-BE49-F238E27FC236}">
                  <a16:creationId xmlns:a16="http://schemas.microsoft.com/office/drawing/2014/main" id="{55FE381C-92C3-5D06-BBE1-053D158D0F8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24800" y="2643833"/>
              <a:ext cx="1752667" cy="20194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26">
            <a:extLst>
              <a:ext uri="{FF2B5EF4-FFF2-40B4-BE49-F238E27FC236}">
                <a16:creationId xmlns:a16="http://schemas.microsoft.com/office/drawing/2014/main" id="{66F1943C-B1E8-4554-1439-D050EECCBD27}"/>
              </a:ext>
            </a:extLst>
          </p:cNvPr>
          <p:cNvGrpSpPr/>
          <p:nvPr/>
        </p:nvGrpSpPr>
        <p:grpSpPr>
          <a:xfrm>
            <a:off x="6025101" y="1062336"/>
            <a:ext cx="2931640" cy="3174652"/>
            <a:chOff x="6130497" y="1110009"/>
            <a:chExt cx="2932545" cy="3175632"/>
          </a:xfrm>
        </p:grpSpPr>
        <p:sp>
          <p:nvSpPr>
            <p:cNvPr id="24" name="TextBox 23">
              <a:extLst>
                <a:ext uri="{FF2B5EF4-FFF2-40B4-BE49-F238E27FC236}">
                  <a16:creationId xmlns:a16="http://schemas.microsoft.com/office/drawing/2014/main" id="{72A7478B-D56B-C22D-9A20-C37154664003}"/>
                </a:ext>
              </a:extLst>
            </p:cNvPr>
            <p:cNvSpPr txBox="1"/>
            <p:nvPr/>
          </p:nvSpPr>
          <p:spPr>
            <a:xfrm>
              <a:off x="6130497" y="1110009"/>
              <a:ext cx="2932545" cy="523220"/>
            </a:xfrm>
            <a:prstGeom prst="rect">
              <a:avLst/>
            </a:prstGeom>
            <a:noFill/>
          </p:spPr>
          <p:txBody>
            <a:bodyPr wrap="square">
              <a:spAutoFit/>
            </a:bodyPr>
            <a:lstStyle/>
            <a:p>
              <a:pPr algn="ctr"/>
              <a:r>
                <a:rPr lang="en-US" sz="1400"/>
                <a:t>Foundation model (WeatherGenerator)</a:t>
              </a:r>
              <a:endParaRPr lang="de-CH" sz="1400"/>
            </a:p>
          </p:txBody>
        </p:sp>
        <p:pic>
          <p:nvPicPr>
            <p:cNvPr id="25" name="Picture 6" descr="WeatherGenerator application areas">
              <a:extLst>
                <a:ext uri="{FF2B5EF4-FFF2-40B4-BE49-F238E27FC236}">
                  <a16:creationId xmlns:a16="http://schemas.microsoft.com/office/drawing/2014/main" id="{EEB14B02-588C-7E0E-EE05-D5224B74361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57174" y="3035268"/>
              <a:ext cx="2479188" cy="125037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WeatherGenerator cloud">
              <a:extLst>
                <a:ext uri="{FF2B5EF4-FFF2-40B4-BE49-F238E27FC236}">
                  <a16:creationId xmlns:a16="http://schemas.microsoft.com/office/drawing/2014/main" id="{17933FED-20E0-CB08-2318-FE68B535786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43118" y="1850324"/>
              <a:ext cx="1507299" cy="1004866"/>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ectangle: Rounded Corners 5">
            <a:extLst>
              <a:ext uri="{FF2B5EF4-FFF2-40B4-BE49-F238E27FC236}">
                <a16:creationId xmlns:a16="http://schemas.microsoft.com/office/drawing/2014/main" id="{2E402727-DA16-928A-D743-68E160B2CA31}"/>
              </a:ext>
            </a:extLst>
          </p:cNvPr>
          <p:cNvSpPr/>
          <p:nvPr/>
        </p:nvSpPr>
        <p:spPr>
          <a:xfrm>
            <a:off x="3343738" y="1065083"/>
            <a:ext cx="2425627" cy="548394"/>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2099"/>
          </a:p>
        </p:txBody>
      </p:sp>
    </p:spTree>
    <p:extLst>
      <p:ext uri="{BB962C8B-B14F-4D97-AF65-F5344CB8AC3E}">
        <p14:creationId xmlns:p14="http://schemas.microsoft.com/office/powerpoint/2010/main" val="2292942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7A7A7-5E6D-7B86-9025-26BB387AF80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10D01CA-79AA-D848-EB59-85E4B9913A81}"/>
              </a:ext>
            </a:extLst>
          </p:cNvPr>
          <p:cNvSpPr>
            <a:spLocks noGrp="1"/>
          </p:cNvSpPr>
          <p:nvPr>
            <p:ph type="title"/>
          </p:nvPr>
        </p:nvSpPr>
        <p:spPr>
          <a:xfrm>
            <a:off x="1191623" y="278239"/>
            <a:ext cx="7516008" cy="708082"/>
          </a:xfrm>
        </p:spPr>
        <p:txBody>
          <a:bodyPr lIns="91440" tIns="45720" rIns="91440" bIns="45720" anchor="t"/>
          <a:lstStyle/>
          <a:p>
            <a:r>
              <a:rPr lang="en-US"/>
              <a:t>Varda</a:t>
            </a:r>
            <a:r>
              <a:rPr lang="en-GB"/>
              <a:t>-s</a:t>
            </a:r>
            <a:r>
              <a:rPr lang="en-US"/>
              <a:t>ingle in action</a:t>
            </a:r>
          </a:p>
        </p:txBody>
      </p:sp>
      <p:pic>
        <p:nvPicPr>
          <p:cNvPr id="2" name="Picture 1">
            <a:extLst>
              <a:ext uri="{FF2B5EF4-FFF2-40B4-BE49-F238E27FC236}">
                <a16:creationId xmlns:a16="http://schemas.microsoft.com/office/drawing/2014/main" id="{EBA47E12-D181-3405-AE24-CE70BDC54294}"/>
              </a:ext>
            </a:extLst>
          </p:cNvPr>
          <p:cNvPicPr>
            <a:picLocks noChangeAspect="1"/>
          </p:cNvPicPr>
          <p:nvPr/>
        </p:nvPicPr>
        <p:blipFill>
          <a:blip r:embed="rId2"/>
          <a:stretch>
            <a:fillRect/>
          </a:stretch>
        </p:blipFill>
        <p:spPr>
          <a:xfrm>
            <a:off x="1189090" y="985157"/>
            <a:ext cx="3195306" cy="3869872"/>
          </a:xfrm>
          <a:prstGeom prst="rect">
            <a:avLst/>
          </a:prstGeom>
        </p:spPr>
      </p:pic>
      <p:pic>
        <p:nvPicPr>
          <p:cNvPr id="4" name="Picture 3">
            <a:extLst>
              <a:ext uri="{FF2B5EF4-FFF2-40B4-BE49-F238E27FC236}">
                <a16:creationId xmlns:a16="http://schemas.microsoft.com/office/drawing/2014/main" id="{71C4546A-E42B-2DCC-5703-EF565F560E4F}"/>
              </a:ext>
            </a:extLst>
          </p:cNvPr>
          <p:cNvPicPr>
            <a:picLocks noChangeAspect="1"/>
          </p:cNvPicPr>
          <p:nvPr/>
        </p:nvPicPr>
        <p:blipFill>
          <a:blip r:embed="rId3"/>
          <a:stretch>
            <a:fillRect/>
          </a:stretch>
        </p:blipFill>
        <p:spPr>
          <a:xfrm>
            <a:off x="4813528" y="985156"/>
            <a:ext cx="3163660" cy="3869873"/>
          </a:xfrm>
          <a:prstGeom prst="rect">
            <a:avLst/>
          </a:prstGeom>
        </p:spPr>
      </p:pic>
    </p:spTree>
    <p:extLst>
      <p:ext uri="{BB962C8B-B14F-4D97-AF65-F5344CB8AC3E}">
        <p14:creationId xmlns:p14="http://schemas.microsoft.com/office/powerpoint/2010/main" val="1333129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52BEE-CC2A-EB69-3BFA-9810CBF8BBA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D15C64C-3412-7E08-39ED-8DBD9B04ED41}"/>
              </a:ext>
            </a:extLst>
          </p:cNvPr>
          <p:cNvSpPr>
            <a:spLocks noGrp="1"/>
          </p:cNvSpPr>
          <p:nvPr>
            <p:ph type="title"/>
          </p:nvPr>
        </p:nvSpPr>
        <p:spPr>
          <a:xfrm>
            <a:off x="1109980" y="278239"/>
            <a:ext cx="7516008" cy="708082"/>
          </a:xfrm>
        </p:spPr>
        <p:txBody>
          <a:bodyPr lIns="91440" tIns="45720" rIns="91440" bIns="45720" anchor="t"/>
          <a:lstStyle/>
          <a:p>
            <a:r>
              <a:rPr lang="en-US" dirty="0"/>
              <a:t>Varda: Model architecture</a:t>
            </a:r>
            <a:endParaRPr lang="de-CH" dirty="0"/>
          </a:p>
        </p:txBody>
      </p:sp>
      <p:pic>
        <p:nvPicPr>
          <p:cNvPr id="2" name="Picture 1">
            <a:extLst>
              <a:ext uri="{FF2B5EF4-FFF2-40B4-BE49-F238E27FC236}">
                <a16:creationId xmlns:a16="http://schemas.microsoft.com/office/drawing/2014/main" id="{9F1E5B0D-2635-50A6-AB99-2DA429D76CB6}"/>
              </a:ext>
            </a:extLst>
          </p:cNvPr>
          <p:cNvPicPr>
            <a:picLocks noChangeAspect="1"/>
          </p:cNvPicPr>
          <p:nvPr/>
        </p:nvPicPr>
        <p:blipFill>
          <a:blip r:embed="rId2"/>
          <a:stretch>
            <a:fillRect/>
          </a:stretch>
        </p:blipFill>
        <p:spPr>
          <a:xfrm>
            <a:off x="1028700" y="987230"/>
            <a:ext cx="7293429" cy="3571811"/>
          </a:xfrm>
          <a:prstGeom prst="rect">
            <a:avLst/>
          </a:prstGeom>
        </p:spPr>
      </p:pic>
    </p:spTree>
    <p:extLst>
      <p:ext uri="{BB962C8B-B14F-4D97-AF65-F5344CB8AC3E}">
        <p14:creationId xmlns:p14="http://schemas.microsoft.com/office/powerpoint/2010/main" val="4098312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CA3A6-ED1B-1BCE-803C-6236D4C2EA7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8645DD9-EF2D-3D66-F89C-E328817B7C70}"/>
              </a:ext>
            </a:extLst>
          </p:cNvPr>
          <p:cNvSpPr>
            <a:spLocks noGrp="1"/>
          </p:cNvSpPr>
          <p:nvPr>
            <p:ph type="title" idx="1"/>
          </p:nvPr>
        </p:nvSpPr>
        <p:spPr/>
        <p:txBody>
          <a:bodyPr/>
          <a:lstStyle/>
          <a:p>
            <a:r>
              <a:rPr lang="de-CH" dirty="0"/>
              <a:t>Varda: Training </a:t>
            </a:r>
            <a:r>
              <a:rPr lang="de-CH" dirty="0" err="1"/>
              <a:t>Curiculum</a:t>
            </a:r>
            <a:br>
              <a:rPr lang="en-US" dirty="0"/>
            </a:br>
            <a:endParaRPr lang="en-US" dirty="0"/>
          </a:p>
        </p:txBody>
      </p:sp>
      <p:graphicFrame>
        <p:nvGraphicFramePr>
          <p:cNvPr id="5" name="Table 4">
            <a:extLst>
              <a:ext uri="{FF2B5EF4-FFF2-40B4-BE49-F238E27FC236}">
                <a16:creationId xmlns:a16="http://schemas.microsoft.com/office/drawing/2014/main" id="{F04F0516-9614-85DE-A748-7F20B60B418A}"/>
              </a:ext>
            </a:extLst>
          </p:cNvPr>
          <p:cNvGraphicFramePr>
            <a:graphicFrameLocks noGrp="1"/>
          </p:cNvGraphicFramePr>
          <p:nvPr>
            <p:extLst>
              <p:ext uri="{D42A27DB-BD31-4B8C-83A1-F6EECF244321}">
                <p14:modId xmlns:p14="http://schemas.microsoft.com/office/powerpoint/2010/main" val="4247310681"/>
              </p:ext>
            </p:extLst>
          </p:nvPr>
        </p:nvGraphicFramePr>
        <p:xfrm>
          <a:off x="707571" y="1205048"/>
          <a:ext cx="7731941" cy="2563756"/>
        </p:xfrm>
        <a:graphic>
          <a:graphicData uri="http://schemas.openxmlformats.org/drawingml/2006/table">
            <a:tbl>
              <a:tblPr firstRow="1" bandRow="1">
                <a:tableStyleId>{3B4B98B0-60AC-42C2-AFA5-B58CD77FA1E5}</a:tableStyleId>
              </a:tblPr>
              <a:tblGrid>
                <a:gridCol w="1707866">
                  <a:extLst>
                    <a:ext uri="{9D8B030D-6E8A-4147-A177-3AD203B41FA5}">
                      <a16:colId xmlns:a16="http://schemas.microsoft.com/office/drawing/2014/main" val="277383608"/>
                    </a:ext>
                  </a:extLst>
                </a:gridCol>
                <a:gridCol w="1432392">
                  <a:extLst>
                    <a:ext uri="{9D8B030D-6E8A-4147-A177-3AD203B41FA5}">
                      <a16:colId xmlns:a16="http://schemas.microsoft.com/office/drawing/2014/main" val="3076485805"/>
                    </a:ext>
                  </a:extLst>
                </a:gridCol>
                <a:gridCol w="1323049">
                  <a:extLst>
                    <a:ext uri="{9D8B030D-6E8A-4147-A177-3AD203B41FA5}">
                      <a16:colId xmlns:a16="http://schemas.microsoft.com/office/drawing/2014/main" val="2858722562"/>
                    </a:ext>
                  </a:extLst>
                </a:gridCol>
                <a:gridCol w="1566617">
                  <a:extLst>
                    <a:ext uri="{9D8B030D-6E8A-4147-A177-3AD203B41FA5}">
                      <a16:colId xmlns:a16="http://schemas.microsoft.com/office/drawing/2014/main" val="2196150026"/>
                    </a:ext>
                  </a:extLst>
                </a:gridCol>
                <a:gridCol w="1702017">
                  <a:extLst>
                    <a:ext uri="{9D8B030D-6E8A-4147-A177-3AD203B41FA5}">
                      <a16:colId xmlns:a16="http://schemas.microsoft.com/office/drawing/2014/main" val="1704631262"/>
                    </a:ext>
                  </a:extLst>
                </a:gridCol>
              </a:tblGrid>
              <a:tr h="493030">
                <a:tc>
                  <a:txBody>
                    <a:bodyPr/>
                    <a:lstStyle/>
                    <a:p>
                      <a:pPr>
                        <a:buNone/>
                      </a:pPr>
                      <a:r>
                        <a:rPr lang="en-US" sz="1200" b="1"/>
                        <a:t>Stage</a:t>
                      </a:r>
                      <a:endParaRPr lang="en-US" sz="1200"/>
                    </a:p>
                  </a:txBody>
                  <a:tcPr anchor="ctr"/>
                </a:tc>
                <a:tc>
                  <a:txBody>
                    <a:bodyPr/>
                    <a:lstStyle/>
                    <a:p>
                      <a:pPr>
                        <a:buNone/>
                      </a:pPr>
                      <a:r>
                        <a:rPr lang="en-US" sz="1200" b="1" dirty="0"/>
                        <a:t>Global </a:t>
                      </a:r>
                      <a:endParaRPr lang="en-US" dirty="0"/>
                    </a:p>
                    <a:p>
                      <a:pPr lvl="0">
                        <a:buNone/>
                      </a:pPr>
                      <a:r>
                        <a:rPr lang="en-US" sz="1200" b="1" dirty="0"/>
                        <a:t>(Stage B)</a:t>
                      </a:r>
                    </a:p>
                  </a:txBody>
                  <a:tcPr anchor="ctr"/>
                </a:tc>
                <a:tc>
                  <a:txBody>
                    <a:bodyPr/>
                    <a:lstStyle/>
                    <a:p>
                      <a:pPr>
                        <a:buNone/>
                      </a:pPr>
                      <a:r>
                        <a:rPr lang="en-US" sz="1200" b="1"/>
                        <a:t>Stretched Grid </a:t>
                      </a:r>
                      <a:br>
                        <a:rPr lang="en-US" sz="1200" b="1"/>
                      </a:br>
                      <a:r>
                        <a:rPr lang="en-US" sz="1200" b="1"/>
                        <a:t>(Stage C)</a:t>
                      </a:r>
                    </a:p>
                  </a:txBody>
                  <a:tcPr anchor="ctr"/>
                </a:tc>
                <a:tc>
                  <a:txBody>
                    <a:bodyPr/>
                    <a:lstStyle/>
                    <a:p>
                      <a:pPr lvl="0">
                        <a:buNone/>
                      </a:pPr>
                      <a:r>
                        <a:rPr lang="en-US" sz="1200" b="1" i="0" u="none" strike="noStrike" noProof="0">
                          <a:solidFill>
                            <a:srgbClr val="000000"/>
                          </a:solidFill>
                          <a:latin typeface="Arial"/>
                          <a:cs typeface="Arial"/>
                        </a:rPr>
                        <a:t>Rollout</a:t>
                      </a:r>
                      <a:br>
                        <a:rPr lang="en-US" sz="1200" b="1" i="0" u="none" strike="noStrike" noProof="0">
                          <a:solidFill>
                            <a:srgbClr val="000000"/>
                          </a:solidFill>
                          <a:latin typeface="Arial"/>
                          <a:cs typeface="Arial"/>
                        </a:rPr>
                      </a:br>
                      <a:r>
                        <a:rPr lang="en-US" sz="1200" b="1" i="0" u="none" strike="noStrike" noProof="0">
                          <a:solidFill>
                            <a:srgbClr val="000000"/>
                          </a:solidFill>
                          <a:latin typeface="Arial"/>
                          <a:cs typeface="Arial"/>
                        </a:rPr>
                        <a:t>(Stage D)</a:t>
                      </a:r>
                    </a:p>
                  </a:txBody>
                  <a:tcPr anchor="ctr"/>
                </a:tc>
                <a:tc>
                  <a:txBody>
                    <a:bodyPr/>
                    <a:lstStyle/>
                    <a:p>
                      <a:pPr>
                        <a:buNone/>
                      </a:pPr>
                      <a:r>
                        <a:rPr lang="en-US" sz="1200" b="1"/>
                        <a:t>Operational </a:t>
                      </a:r>
                      <a:br>
                        <a:rPr lang="en-US" sz="1200" b="1"/>
                      </a:br>
                      <a:r>
                        <a:rPr lang="en-US" sz="1200" b="1"/>
                        <a:t>(Stage E)</a:t>
                      </a:r>
                    </a:p>
                  </a:txBody>
                  <a:tcPr anchor="ctr"/>
                </a:tc>
                <a:extLst>
                  <a:ext uri="{0D108BD9-81ED-4DB2-BD59-A6C34878D82A}">
                    <a16:rowId xmlns:a16="http://schemas.microsoft.com/office/drawing/2014/main" val="911790424"/>
                  </a:ext>
                </a:extLst>
              </a:tr>
              <a:tr h="295818">
                <a:tc>
                  <a:txBody>
                    <a:bodyPr/>
                    <a:lstStyle/>
                    <a:p>
                      <a:pPr>
                        <a:buNone/>
                      </a:pPr>
                      <a:r>
                        <a:rPr lang="en-CH" sz="1200" b="1"/>
                        <a:t>T</a:t>
                      </a:r>
                      <a:r>
                        <a:rPr lang="en-US" sz="1200" b="1"/>
                        <a:t>ype</a:t>
                      </a:r>
                      <a:endParaRPr lang="en-US" sz="1200"/>
                    </a:p>
                  </a:txBody>
                  <a:tcPr anchor="ctr"/>
                </a:tc>
                <a:tc>
                  <a:txBody>
                    <a:bodyPr/>
                    <a:lstStyle/>
                    <a:p>
                      <a:pPr>
                        <a:buNone/>
                      </a:pPr>
                      <a:r>
                        <a:rPr lang="en-CH" sz="1200"/>
                        <a:t>Pre-training</a:t>
                      </a:r>
                      <a:endParaRPr lang="en-US" sz="1200"/>
                    </a:p>
                  </a:txBody>
                  <a:tcPr anchor="ctr"/>
                </a:tc>
                <a:tc>
                  <a:txBody>
                    <a:bodyPr/>
                    <a:lstStyle/>
                    <a:p>
                      <a:pPr>
                        <a:buNone/>
                      </a:pPr>
                      <a:r>
                        <a:rPr lang="en-US" sz="1200"/>
                        <a:t>Fine-tuning</a:t>
                      </a:r>
                    </a:p>
                  </a:txBody>
                  <a:tcPr anchor="ctr"/>
                </a:tc>
                <a:tc>
                  <a:txBody>
                    <a:bodyPr/>
                    <a:lstStyle/>
                    <a:p>
                      <a:pPr lvl="0" algn="l">
                        <a:lnSpc>
                          <a:spcPct val="100000"/>
                        </a:lnSpc>
                        <a:spcBef>
                          <a:spcPts val="0"/>
                        </a:spcBef>
                        <a:spcAft>
                          <a:spcPts val="0"/>
                        </a:spcAft>
                        <a:buNone/>
                      </a:pPr>
                      <a:r>
                        <a:rPr lang="en-US" sz="1200" b="0" i="0" u="none" strike="noStrike" noProof="0">
                          <a:solidFill>
                            <a:srgbClr val="000000"/>
                          </a:solidFill>
                          <a:latin typeface="Arial"/>
                          <a:cs typeface="Arial"/>
                        </a:rPr>
                        <a:t>Post-training</a:t>
                      </a:r>
                    </a:p>
                  </a:txBody>
                  <a:tcPr anchor="ctr"/>
                </a:tc>
                <a:tc>
                  <a:txBody>
                    <a:bodyPr/>
                    <a:lstStyle/>
                    <a:p>
                      <a:pPr lvl="0">
                        <a:buNone/>
                      </a:pPr>
                      <a:r>
                        <a:rPr lang="en-US" sz="1200" b="0"/>
                        <a:t>Post-training</a:t>
                      </a:r>
                    </a:p>
                  </a:txBody>
                  <a:tcPr anchor="ctr"/>
                </a:tc>
                <a:extLst>
                  <a:ext uri="{0D108BD9-81ED-4DB2-BD59-A6C34878D82A}">
                    <a16:rowId xmlns:a16="http://schemas.microsoft.com/office/drawing/2014/main" val="1256432919"/>
                  </a:ext>
                </a:extLst>
              </a:tr>
              <a:tr h="295818">
                <a:tc>
                  <a:txBody>
                    <a:bodyPr/>
                    <a:lstStyle/>
                    <a:p>
                      <a:pPr>
                        <a:buNone/>
                      </a:pPr>
                      <a:r>
                        <a:rPr lang="en-US" sz="1200" b="1"/>
                        <a:t>Global</a:t>
                      </a:r>
                      <a:endParaRPr lang="en-US" sz="1200"/>
                    </a:p>
                  </a:txBody>
                  <a:tcPr anchor="ctr"/>
                </a:tc>
                <a:tc>
                  <a:txBody>
                    <a:bodyPr/>
                    <a:lstStyle/>
                    <a:p>
                      <a:pPr>
                        <a:buNone/>
                      </a:pPr>
                      <a:r>
                        <a:rPr lang="en-US" sz="1200"/>
                        <a:t>ERA5 n320</a:t>
                      </a:r>
                    </a:p>
                  </a:txBody>
                  <a:tcPr anchor="ctr"/>
                </a:tc>
                <a:tc>
                  <a:txBody>
                    <a:bodyPr/>
                    <a:lstStyle/>
                    <a:p>
                      <a:pPr>
                        <a:buNone/>
                      </a:pPr>
                      <a:r>
                        <a:rPr lang="en-US" sz="1200"/>
                        <a:t>ERA5 n320</a:t>
                      </a:r>
                    </a:p>
                  </a:txBody>
                  <a:tcPr anchor="ctr"/>
                </a:tc>
                <a:tc>
                  <a:txBody>
                    <a:bodyPr/>
                    <a:lstStyle/>
                    <a:p>
                      <a:pPr lvl="0" algn="l">
                        <a:lnSpc>
                          <a:spcPct val="100000"/>
                        </a:lnSpc>
                        <a:spcBef>
                          <a:spcPts val="0"/>
                        </a:spcBef>
                        <a:spcAft>
                          <a:spcPts val="0"/>
                        </a:spcAft>
                        <a:buNone/>
                      </a:pPr>
                      <a:r>
                        <a:rPr lang="en-US" sz="1200" b="0" i="0" u="none" strike="noStrike" noProof="0">
                          <a:solidFill>
                            <a:srgbClr val="000000"/>
                          </a:solidFill>
                          <a:latin typeface="Arial"/>
                          <a:cs typeface="Arial"/>
                        </a:rPr>
                        <a:t>ERA5 n320</a:t>
                      </a:r>
                    </a:p>
                  </a:txBody>
                  <a:tcPr anchor="ctr"/>
                </a:tc>
                <a:tc>
                  <a:txBody>
                    <a:bodyPr/>
                    <a:lstStyle/>
                    <a:p>
                      <a:pPr>
                        <a:buNone/>
                      </a:pPr>
                      <a:r>
                        <a:rPr lang="en-CH" sz="1200" b="0"/>
                        <a:t>IFS n320</a:t>
                      </a:r>
                      <a:endParaRPr lang="en-US" sz="1200" b="0"/>
                    </a:p>
                  </a:txBody>
                  <a:tcPr anchor="ctr"/>
                </a:tc>
                <a:extLst>
                  <a:ext uri="{0D108BD9-81ED-4DB2-BD59-A6C34878D82A}">
                    <a16:rowId xmlns:a16="http://schemas.microsoft.com/office/drawing/2014/main" val="2204309692"/>
                  </a:ext>
                </a:extLst>
              </a:tr>
              <a:tr h="295818">
                <a:tc>
                  <a:txBody>
                    <a:bodyPr/>
                    <a:lstStyle/>
                    <a:p>
                      <a:pPr>
                        <a:buNone/>
                      </a:pPr>
                      <a:r>
                        <a:rPr lang="en-US" sz="1200" b="1"/>
                        <a:t>Regional</a:t>
                      </a:r>
                      <a:endParaRPr lang="en-US" sz="1200"/>
                    </a:p>
                  </a:txBody>
                  <a:tcPr anchor="ctr"/>
                </a:tc>
                <a:tc>
                  <a:txBody>
                    <a:bodyPr/>
                    <a:lstStyle/>
                    <a:p>
                      <a:pPr>
                        <a:buNone/>
                      </a:pPr>
                      <a:endParaRPr lang="en-US" sz="1200"/>
                    </a:p>
                  </a:txBody>
                  <a:tcPr anchor="ctr"/>
                </a:tc>
                <a:tc>
                  <a:txBody>
                    <a:bodyPr/>
                    <a:lstStyle/>
                    <a:p>
                      <a:pPr>
                        <a:buNone/>
                      </a:pPr>
                      <a:r>
                        <a:rPr lang="en-CH" sz="1200"/>
                        <a:t>REA-L-CH1</a:t>
                      </a:r>
                      <a:endParaRPr lang="en-US" sz="1200"/>
                    </a:p>
                  </a:txBody>
                  <a:tcPr anchor="ctr"/>
                </a:tc>
                <a:tc>
                  <a:txBody>
                    <a:bodyPr/>
                    <a:lstStyle/>
                    <a:p>
                      <a:pPr lvl="0">
                        <a:buNone/>
                      </a:pPr>
                      <a:r>
                        <a:rPr lang="en-US" sz="1200" b="0" i="0" u="none" strike="noStrike" noProof="0">
                          <a:solidFill>
                            <a:srgbClr val="000000"/>
                          </a:solidFill>
                          <a:latin typeface="Arial"/>
                          <a:cs typeface="Arial"/>
                        </a:rPr>
                        <a:t>REA-L-CH1</a:t>
                      </a:r>
                      <a:endParaRPr lang="en-US"/>
                    </a:p>
                  </a:txBody>
                  <a:tcPr anchor="ctr"/>
                </a:tc>
                <a:tc>
                  <a:txBody>
                    <a:bodyPr/>
                    <a:lstStyle/>
                    <a:p>
                      <a:pPr>
                        <a:buNone/>
                      </a:pPr>
                      <a:r>
                        <a:rPr lang="en-CH" sz="1200" b="0"/>
                        <a:t>KENDA-CH1</a:t>
                      </a:r>
                      <a:endParaRPr lang="en-US" sz="1200" b="0"/>
                    </a:p>
                  </a:txBody>
                  <a:tcPr anchor="ctr"/>
                </a:tc>
                <a:extLst>
                  <a:ext uri="{0D108BD9-81ED-4DB2-BD59-A6C34878D82A}">
                    <a16:rowId xmlns:a16="http://schemas.microsoft.com/office/drawing/2014/main" val="934271579"/>
                  </a:ext>
                </a:extLst>
              </a:tr>
              <a:tr h="295818">
                <a:tc>
                  <a:txBody>
                    <a:bodyPr/>
                    <a:lstStyle/>
                    <a:p>
                      <a:pPr lvl="0">
                        <a:buNone/>
                      </a:pPr>
                      <a:r>
                        <a:rPr lang="en-US" sz="1200" b="1"/>
                        <a:t>Steps</a:t>
                      </a:r>
                    </a:p>
                  </a:txBody>
                  <a:tcPr anchor="ctr"/>
                </a:tc>
                <a:tc>
                  <a:txBody>
                    <a:bodyPr/>
                    <a:lstStyle/>
                    <a:p>
                      <a:pPr lvl="0">
                        <a:buNone/>
                      </a:pPr>
                      <a:r>
                        <a:rPr lang="en-US" sz="1200"/>
                        <a:t>50k</a:t>
                      </a:r>
                    </a:p>
                  </a:txBody>
                  <a:tcPr anchor="ctr"/>
                </a:tc>
                <a:tc>
                  <a:txBody>
                    <a:bodyPr/>
                    <a:lstStyle/>
                    <a:p>
                      <a:pPr lvl="0">
                        <a:buNone/>
                      </a:pPr>
                      <a:r>
                        <a:rPr lang="en-US" sz="1200"/>
                        <a:t>100k</a:t>
                      </a:r>
                    </a:p>
                  </a:txBody>
                  <a:tcPr anchor="ctr"/>
                </a:tc>
                <a:tc>
                  <a:txBody>
                    <a:bodyPr/>
                    <a:lstStyle/>
                    <a:p>
                      <a:pPr lvl="0">
                        <a:buNone/>
                      </a:pPr>
                      <a:r>
                        <a:rPr lang="en-US" sz="1200" b="0" i="0" u="none" strike="noStrike" noProof="0">
                          <a:solidFill>
                            <a:srgbClr val="000000"/>
                          </a:solidFill>
                          <a:latin typeface="Arial"/>
                          <a:cs typeface="Arial"/>
                        </a:rPr>
                        <a:t>8k</a:t>
                      </a:r>
                    </a:p>
                  </a:txBody>
                  <a:tcPr anchor="ctr"/>
                </a:tc>
                <a:tc>
                  <a:txBody>
                    <a:bodyPr/>
                    <a:lstStyle/>
                    <a:p>
                      <a:pPr lvl="0">
                        <a:buNone/>
                      </a:pPr>
                      <a:r>
                        <a:rPr lang="en-US" sz="1200" b="0"/>
                        <a:t>1k</a:t>
                      </a:r>
                    </a:p>
                  </a:txBody>
                  <a:tcPr anchor="ctr"/>
                </a:tc>
                <a:extLst>
                  <a:ext uri="{0D108BD9-81ED-4DB2-BD59-A6C34878D82A}">
                    <a16:rowId xmlns:a16="http://schemas.microsoft.com/office/drawing/2014/main" val="3256038671"/>
                  </a:ext>
                </a:extLst>
              </a:tr>
              <a:tr h="295818">
                <a:tc>
                  <a:txBody>
                    <a:bodyPr/>
                    <a:lstStyle/>
                    <a:p>
                      <a:pPr>
                        <a:buNone/>
                      </a:pPr>
                      <a:r>
                        <a:rPr lang="en-US" sz="1200" b="1"/>
                        <a:t>Train</a:t>
                      </a:r>
                      <a:endParaRPr lang="en-US" sz="1200"/>
                    </a:p>
                  </a:txBody>
                  <a:tcPr anchor="ctr"/>
                </a:tc>
                <a:tc>
                  <a:txBody>
                    <a:bodyPr/>
                    <a:lstStyle/>
                    <a:p>
                      <a:pPr>
                        <a:buNone/>
                      </a:pPr>
                      <a:r>
                        <a:rPr lang="en-US" sz="1200"/>
                        <a:t>1979-2023</a:t>
                      </a:r>
                    </a:p>
                  </a:txBody>
                  <a:tcPr anchor="ctr"/>
                </a:tc>
                <a:tc>
                  <a:txBody>
                    <a:bodyPr/>
                    <a:lstStyle/>
                    <a:p>
                      <a:pPr>
                        <a:buNone/>
                      </a:pPr>
                      <a:r>
                        <a:rPr lang="en-US" sz="1200"/>
                        <a:t>2005-2023</a:t>
                      </a:r>
                    </a:p>
                  </a:txBody>
                  <a:tcPr anchor="ctr"/>
                </a:tc>
                <a:tc>
                  <a:txBody>
                    <a:bodyPr/>
                    <a:lstStyle/>
                    <a:p>
                      <a:pPr lvl="0" algn="l">
                        <a:lnSpc>
                          <a:spcPct val="100000"/>
                        </a:lnSpc>
                        <a:spcBef>
                          <a:spcPts val="0"/>
                        </a:spcBef>
                        <a:spcAft>
                          <a:spcPts val="0"/>
                        </a:spcAft>
                        <a:buNone/>
                      </a:pPr>
                      <a:r>
                        <a:rPr lang="en-US" sz="1200" b="0" i="0" u="none" strike="noStrike" noProof="0">
                          <a:solidFill>
                            <a:srgbClr val="000000"/>
                          </a:solidFill>
                          <a:latin typeface="Arial"/>
                          <a:cs typeface="Arial"/>
                        </a:rPr>
                        <a:t>2005-2023</a:t>
                      </a:r>
                    </a:p>
                  </a:txBody>
                  <a:tcPr anchor="ctr"/>
                </a:tc>
                <a:tc>
                  <a:txBody>
                    <a:bodyPr/>
                    <a:lstStyle/>
                    <a:p>
                      <a:pPr>
                        <a:buNone/>
                      </a:pPr>
                      <a:r>
                        <a:rPr lang="en-US" sz="1200" b="0"/>
                        <a:t>2024</a:t>
                      </a:r>
                    </a:p>
                  </a:txBody>
                  <a:tcPr anchor="ctr"/>
                </a:tc>
                <a:extLst>
                  <a:ext uri="{0D108BD9-81ED-4DB2-BD59-A6C34878D82A}">
                    <a16:rowId xmlns:a16="http://schemas.microsoft.com/office/drawing/2014/main" val="3700719590"/>
                  </a:ext>
                </a:extLst>
              </a:tr>
              <a:tr h="295818">
                <a:tc>
                  <a:txBody>
                    <a:bodyPr/>
                    <a:lstStyle/>
                    <a:p>
                      <a:pPr>
                        <a:buNone/>
                      </a:pPr>
                      <a:r>
                        <a:rPr lang="en-US" sz="1200" b="1"/>
                        <a:t>Val</a:t>
                      </a:r>
                      <a:endParaRPr lang="en-US" sz="1200"/>
                    </a:p>
                  </a:txBody>
                  <a:tcPr anchor="ctr"/>
                </a:tc>
                <a:tc>
                  <a:txBody>
                    <a:bodyPr/>
                    <a:lstStyle/>
                    <a:p>
                      <a:pPr>
                        <a:buNone/>
                      </a:pPr>
                      <a:r>
                        <a:rPr lang="en-US" sz="1200"/>
                        <a:t>2024</a:t>
                      </a:r>
                    </a:p>
                  </a:txBody>
                  <a:tcPr anchor="ctr"/>
                </a:tc>
                <a:tc>
                  <a:txBody>
                    <a:bodyPr/>
                    <a:lstStyle/>
                    <a:p>
                      <a:pPr>
                        <a:buNone/>
                      </a:pPr>
                      <a:r>
                        <a:rPr lang="en-US" sz="1200"/>
                        <a:t>2024</a:t>
                      </a:r>
                    </a:p>
                  </a:txBody>
                  <a:tcPr anchor="ctr"/>
                </a:tc>
                <a:tc>
                  <a:txBody>
                    <a:bodyPr/>
                    <a:lstStyle/>
                    <a:p>
                      <a:pPr lvl="0">
                        <a:buNone/>
                      </a:pPr>
                      <a:r>
                        <a:rPr lang="en-US" sz="1200" b="0" i="0" u="none" strike="noStrike" noProof="0">
                          <a:solidFill>
                            <a:srgbClr val="000000"/>
                          </a:solidFill>
                          <a:latin typeface="Arial"/>
                          <a:cs typeface="Arial"/>
                        </a:rPr>
                        <a:t>2024</a:t>
                      </a:r>
                    </a:p>
                  </a:txBody>
                  <a:tcPr anchor="ctr"/>
                </a:tc>
                <a:tc>
                  <a:txBody>
                    <a:bodyPr/>
                    <a:lstStyle/>
                    <a:p>
                      <a:pPr>
                        <a:buNone/>
                      </a:pPr>
                      <a:r>
                        <a:rPr lang="en-US" sz="1200" b="0"/>
                        <a:t>2025</a:t>
                      </a:r>
                    </a:p>
                  </a:txBody>
                  <a:tcPr anchor="ctr"/>
                </a:tc>
                <a:extLst>
                  <a:ext uri="{0D108BD9-81ED-4DB2-BD59-A6C34878D82A}">
                    <a16:rowId xmlns:a16="http://schemas.microsoft.com/office/drawing/2014/main" val="2826830902"/>
                  </a:ext>
                </a:extLst>
              </a:tr>
              <a:tr h="295818">
                <a:tc>
                  <a:txBody>
                    <a:bodyPr/>
                    <a:lstStyle/>
                    <a:p>
                      <a:pPr>
                        <a:buNone/>
                      </a:pPr>
                      <a:r>
                        <a:rPr lang="en-US" sz="1200" b="1"/>
                        <a:t>Test</a:t>
                      </a:r>
                      <a:endParaRPr lang="en-US" sz="1200"/>
                    </a:p>
                  </a:txBody>
                  <a:tcPr anchor="ctr"/>
                </a:tc>
                <a:tc>
                  <a:txBody>
                    <a:bodyPr/>
                    <a:lstStyle/>
                    <a:p>
                      <a:pPr lvl="0">
                        <a:buNone/>
                      </a:pPr>
                      <a:endParaRPr lang="en-US" sz="1200" b="0" i="0" u="none" strike="noStrike" noProof="0">
                        <a:solidFill>
                          <a:srgbClr val="000000"/>
                        </a:solidFill>
                        <a:latin typeface="Arial"/>
                        <a:cs typeface="Arial"/>
                      </a:endParaRPr>
                    </a:p>
                  </a:txBody>
                  <a:tcPr anchor="ctr"/>
                </a:tc>
                <a:tc>
                  <a:txBody>
                    <a:bodyPr/>
                    <a:lstStyle/>
                    <a:p>
                      <a:pPr lvl="0">
                        <a:buNone/>
                      </a:pPr>
                      <a:endParaRPr lang="en-US" sz="1200" b="0" i="0" u="none" strike="noStrike" noProof="0">
                        <a:solidFill>
                          <a:srgbClr val="000000"/>
                        </a:solidFill>
                        <a:latin typeface="Arial"/>
                        <a:cs typeface="Arial"/>
                      </a:endParaRPr>
                    </a:p>
                  </a:txBody>
                  <a:tcPr anchor="ctr"/>
                </a:tc>
                <a:tc>
                  <a:txBody>
                    <a:bodyPr/>
                    <a:lstStyle/>
                    <a:p>
                      <a:pPr lvl="0">
                        <a:buNone/>
                      </a:pPr>
                      <a:endParaRPr lang="en-US" sz="1200" b="0" i="0" u="none" strike="noStrike" noProof="0">
                        <a:solidFill>
                          <a:srgbClr val="000000"/>
                        </a:solidFill>
                        <a:latin typeface="Arial"/>
                        <a:cs typeface="Arial"/>
                      </a:endParaRPr>
                    </a:p>
                  </a:txBody>
                  <a:tcPr anchor="ctr"/>
                </a:tc>
                <a:tc>
                  <a:txBody>
                    <a:bodyPr/>
                    <a:lstStyle/>
                    <a:p>
                      <a:pPr>
                        <a:buNone/>
                      </a:pPr>
                      <a:r>
                        <a:rPr lang="en-US" sz="1200" b="0" dirty="0"/>
                        <a:t>2026</a:t>
                      </a:r>
                    </a:p>
                  </a:txBody>
                  <a:tcPr anchor="ctr"/>
                </a:tc>
                <a:extLst>
                  <a:ext uri="{0D108BD9-81ED-4DB2-BD59-A6C34878D82A}">
                    <a16:rowId xmlns:a16="http://schemas.microsoft.com/office/drawing/2014/main" val="981691157"/>
                  </a:ext>
                </a:extLst>
              </a:tr>
            </a:tbl>
          </a:graphicData>
        </a:graphic>
      </p:graphicFrame>
    </p:spTree>
    <p:extLst>
      <p:ext uri="{BB962C8B-B14F-4D97-AF65-F5344CB8AC3E}">
        <p14:creationId xmlns:p14="http://schemas.microsoft.com/office/powerpoint/2010/main" val="1369135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69921-C931-8944-A558-7959C2E6A87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9855934-2BAC-A5FB-9DB1-23B6C9B3F90C}"/>
              </a:ext>
            </a:extLst>
          </p:cNvPr>
          <p:cNvPicPr>
            <a:picLocks noChangeAspect="1"/>
          </p:cNvPicPr>
          <p:nvPr/>
        </p:nvPicPr>
        <p:blipFill>
          <a:blip r:embed="rId2"/>
          <a:stretch>
            <a:fillRect/>
          </a:stretch>
        </p:blipFill>
        <p:spPr>
          <a:xfrm>
            <a:off x="30070" y="97502"/>
            <a:ext cx="3643296" cy="1736416"/>
          </a:xfrm>
          <a:prstGeom prst="rect">
            <a:avLst/>
          </a:prstGeom>
        </p:spPr>
      </p:pic>
      <p:sp>
        <p:nvSpPr>
          <p:cNvPr id="6" name="AutoShape 2">
            <a:extLst>
              <a:ext uri="{FF2B5EF4-FFF2-40B4-BE49-F238E27FC236}">
                <a16:creationId xmlns:a16="http://schemas.microsoft.com/office/drawing/2014/main" id="{0C3BAFBB-1F2F-80F4-2416-9BA263A78107}"/>
              </a:ext>
            </a:extLst>
          </p:cNvPr>
          <p:cNvSpPr>
            <a:spLocks noChangeAspect="1" noChangeArrowheads="1"/>
          </p:cNvSpPr>
          <p:nvPr/>
        </p:nvSpPr>
        <p:spPr bwMode="auto">
          <a:xfrm>
            <a:off x="1955800" y="2419350"/>
            <a:ext cx="27686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8" name="Picture 7">
            <a:extLst>
              <a:ext uri="{FF2B5EF4-FFF2-40B4-BE49-F238E27FC236}">
                <a16:creationId xmlns:a16="http://schemas.microsoft.com/office/drawing/2014/main" id="{BDDE2B13-93CB-AB4C-F31F-ED483DAE60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9188" y="334225"/>
            <a:ext cx="4459718" cy="1897165"/>
          </a:xfrm>
          <a:prstGeom prst="rect">
            <a:avLst/>
          </a:prstGeom>
        </p:spPr>
      </p:pic>
      <p:pic>
        <p:nvPicPr>
          <p:cNvPr id="12" name="Picture 11">
            <a:extLst>
              <a:ext uri="{FF2B5EF4-FFF2-40B4-BE49-F238E27FC236}">
                <a16:creationId xmlns:a16="http://schemas.microsoft.com/office/drawing/2014/main" id="{E7EE65A3-493A-D622-B3F4-4BC0068F786A}"/>
              </a:ext>
            </a:extLst>
          </p:cNvPr>
          <p:cNvPicPr>
            <a:picLocks noChangeAspect="1"/>
          </p:cNvPicPr>
          <p:nvPr/>
        </p:nvPicPr>
        <p:blipFill>
          <a:blip r:embed="rId4"/>
          <a:stretch>
            <a:fillRect/>
          </a:stretch>
        </p:blipFill>
        <p:spPr>
          <a:xfrm>
            <a:off x="189498" y="2593503"/>
            <a:ext cx="2354415" cy="2549997"/>
          </a:xfrm>
          <a:prstGeom prst="rect">
            <a:avLst/>
          </a:prstGeom>
        </p:spPr>
      </p:pic>
      <p:pic>
        <p:nvPicPr>
          <p:cNvPr id="14" name="Picture 13">
            <a:extLst>
              <a:ext uri="{FF2B5EF4-FFF2-40B4-BE49-F238E27FC236}">
                <a16:creationId xmlns:a16="http://schemas.microsoft.com/office/drawing/2014/main" id="{431496F1-A785-E8FB-9F65-914A66E979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3797" y="2419350"/>
            <a:ext cx="2310203" cy="1989079"/>
          </a:xfrm>
          <a:prstGeom prst="rect">
            <a:avLst/>
          </a:prstGeom>
        </p:spPr>
      </p:pic>
      <p:pic>
        <p:nvPicPr>
          <p:cNvPr id="15" name="Picture 14" descr="A map of the north and south of the united states&#10;&#10;AI-generated content may be incorrect.">
            <a:extLst>
              <a:ext uri="{FF2B5EF4-FFF2-40B4-BE49-F238E27FC236}">
                <a16:creationId xmlns:a16="http://schemas.microsoft.com/office/drawing/2014/main" id="{FE577E5D-44A2-C0FC-3E5B-2388D2A604BA}"/>
              </a:ext>
            </a:extLst>
          </p:cNvPr>
          <p:cNvPicPr>
            <a:picLocks noChangeAspect="1"/>
          </p:cNvPicPr>
          <p:nvPr/>
        </p:nvPicPr>
        <p:blipFill>
          <a:blip r:embed="rId6"/>
          <a:stretch>
            <a:fillRect/>
          </a:stretch>
        </p:blipFill>
        <p:spPr>
          <a:xfrm>
            <a:off x="2814387" y="1730993"/>
            <a:ext cx="1807141" cy="2059780"/>
          </a:xfrm>
          <a:prstGeom prst="rect">
            <a:avLst/>
          </a:prstGeom>
        </p:spPr>
      </p:pic>
      <p:pic>
        <p:nvPicPr>
          <p:cNvPr id="4100" name="Picture 4">
            <a:extLst>
              <a:ext uri="{FF2B5EF4-FFF2-40B4-BE49-F238E27FC236}">
                <a16:creationId xmlns:a16="http://schemas.microsoft.com/office/drawing/2014/main" id="{66889161-3089-958A-F5C3-948CB76BB88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85486" y="3218856"/>
            <a:ext cx="2776354" cy="1642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085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BC9CD-8A1E-F6C2-0BA7-5D9C6561FF4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DBC28C9-523F-39F3-A6E3-F3C204469D83}"/>
              </a:ext>
            </a:extLst>
          </p:cNvPr>
          <p:cNvSpPr txBox="1"/>
          <p:nvPr/>
        </p:nvSpPr>
        <p:spPr>
          <a:xfrm>
            <a:off x="985358" y="324214"/>
            <a:ext cx="5081840" cy="415498"/>
          </a:xfrm>
          <a:prstGeom prst="rect">
            <a:avLst/>
          </a:prstGeom>
          <a:noFill/>
        </p:spPr>
        <p:txBody>
          <a:bodyPr wrap="none" rtlCol="0">
            <a:spAutoFit/>
          </a:bodyPr>
          <a:lstStyle/>
          <a:p>
            <a:r>
              <a:rPr lang="fr-CH" b="1" err="1"/>
              <a:t>Metrics</a:t>
            </a:r>
            <a:r>
              <a:rPr lang="fr-CH" b="1"/>
              <a:t> are good, but </a:t>
            </a:r>
            <a:r>
              <a:rPr lang="fr-CH" b="1" err="1"/>
              <a:t>we</a:t>
            </a:r>
            <a:r>
              <a:rPr lang="fr-CH" b="1"/>
              <a:t> </a:t>
            </a:r>
            <a:r>
              <a:rPr lang="fr-CH" b="1" err="1"/>
              <a:t>need</a:t>
            </a:r>
            <a:r>
              <a:rPr lang="fr-CH" b="1"/>
              <a:t> more... </a:t>
            </a:r>
          </a:p>
        </p:txBody>
      </p:sp>
      <p:pic>
        <p:nvPicPr>
          <p:cNvPr id="9" name="Image 0">
            <a:extLst>
              <a:ext uri="{FF2B5EF4-FFF2-40B4-BE49-F238E27FC236}">
                <a16:creationId xmlns:a16="http://schemas.microsoft.com/office/drawing/2014/main" id="{F133C10A-8933-62C2-B750-99B3ABB80C4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1363734"/>
            <a:ext cx="2828741" cy="1633465"/>
          </a:xfrm>
          <a:prstGeom prst="rect">
            <a:avLst/>
          </a:prstGeom>
        </p:spPr>
      </p:pic>
      <p:pic>
        <p:nvPicPr>
          <p:cNvPr id="13" name="Image 0">
            <a:extLst>
              <a:ext uri="{FF2B5EF4-FFF2-40B4-BE49-F238E27FC236}">
                <a16:creationId xmlns:a16="http://schemas.microsoft.com/office/drawing/2014/main" id="{5818D538-0CB5-4C90-8BDF-5DBC8036FF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5257" y="1363733"/>
            <a:ext cx="2828743" cy="1633465"/>
          </a:xfrm>
          <a:prstGeom prst="rect">
            <a:avLst/>
          </a:prstGeom>
        </p:spPr>
      </p:pic>
      <p:sp>
        <p:nvSpPr>
          <p:cNvPr id="3" name="Flowchart: Manual Input 16">
            <a:extLst>
              <a:ext uri="{FF2B5EF4-FFF2-40B4-BE49-F238E27FC236}">
                <a16:creationId xmlns:a16="http://schemas.microsoft.com/office/drawing/2014/main" id="{A0DE1CFB-05DC-2BBC-7ECB-9BC16AE6B116}"/>
              </a:ext>
            </a:extLst>
          </p:cNvPr>
          <p:cNvSpPr/>
          <p:nvPr/>
        </p:nvSpPr>
        <p:spPr bwMode="auto">
          <a:xfrm>
            <a:off x="14622143" y="2997200"/>
            <a:ext cx="494659" cy="675833"/>
          </a:xfrm>
          <a:custGeom>
            <a:avLst/>
            <a:gdLst>
              <a:gd name="csX0" fmla="*/ 0 w 10000"/>
              <a:gd name="csY0" fmla="*/ 2000 h 10000"/>
              <a:gd name="csX1" fmla="*/ 10000 w 10000"/>
              <a:gd name="csY1" fmla="*/ 0 h 10000"/>
              <a:gd name="csX2" fmla="*/ 10000 w 10000"/>
              <a:gd name="csY2" fmla="*/ 10000 h 10000"/>
              <a:gd name="csX3" fmla="*/ 0 w 10000"/>
              <a:gd name="csY3" fmla="*/ 10000 h 10000"/>
              <a:gd name="csX4" fmla="*/ 0 w 10000"/>
              <a:gd name="csY4" fmla="*/ 2000 h 10000"/>
              <a:gd name="csX0" fmla="*/ 0 w 10078"/>
              <a:gd name="csY0" fmla="*/ 4888 h 10000"/>
              <a:gd name="csX1" fmla="*/ 10078 w 10078"/>
              <a:gd name="csY1" fmla="*/ 0 h 10000"/>
              <a:gd name="csX2" fmla="*/ 10078 w 10078"/>
              <a:gd name="csY2" fmla="*/ 10000 h 10000"/>
              <a:gd name="csX3" fmla="*/ 78 w 10078"/>
              <a:gd name="csY3" fmla="*/ 10000 h 10000"/>
              <a:gd name="csX4" fmla="*/ 0 w 10078"/>
              <a:gd name="csY4" fmla="*/ 4888 h 10000"/>
              <a:gd name="csX0" fmla="*/ 0 w 10078"/>
              <a:gd name="csY0" fmla="*/ 0 h 20069"/>
              <a:gd name="csX1" fmla="*/ 10078 w 10078"/>
              <a:gd name="csY1" fmla="*/ 10069 h 20069"/>
              <a:gd name="csX2" fmla="*/ 10078 w 10078"/>
              <a:gd name="csY2" fmla="*/ 20069 h 20069"/>
              <a:gd name="csX3" fmla="*/ 78 w 10078"/>
              <a:gd name="csY3" fmla="*/ 20069 h 20069"/>
              <a:gd name="csX4" fmla="*/ 0 w 10078"/>
              <a:gd name="csY4" fmla="*/ 0 h 20069"/>
              <a:gd name="csX0" fmla="*/ 0 w 10078"/>
              <a:gd name="csY0" fmla="*/ 0 h 20069"/>
              <a:gd name="csX1" fmla="*/ 10078 w 10078"/>
              <a:gd name="csY1" fmla="*/ 5732 h 20069"/>
              <a:gd name="csX2" fmla="*/ 10078 w 10078"/>
              <a:gd name="csY2" fmla="*/ 20069 h 20069"/>
              <a:gd name="csX3" fmla="*/ 78 w 10078"/>
              <a:gd name="csY3" fmla="*/ 20069 h 20069"/>
              <a:gd name="csX4" fmla="*/ 0 w 10078"/>
              <a:gd name="csY4" fmla="*/ 0 h 20069"/>
            </a:gdLst>
            <a:ahLst/>
            <a:cxnLst>
              <a:cxn ang="0">
                <a:pos x="csX0" y="csY0"/>
              </a:cxn>
              <a:cxn ang="0">
                <a:pos x="csX1" y="csY1"/>
              </a:cxn>
              <a:cxn ang="0">
                <a:pos x="csX2" y="csY2"/>
              </a:cxn>
              <a:cxn ang="0">
                <a:pos x="csX3" y="csY3"/>
              </a:cxn>
              <a:cxn ang="0">
                <a:pos x="csX4" y="csY4"/>
              </a:cxn>
            </a:cxnLst>
            <a:rect l="l" t="t" r="r" b="b"/>
            <a:pathLst>
              <a:path w="10078" h="20069">
                <a:moveTo>
                  <a:pt x="0" y="0"/>
                </a:moveTo>
                <a:lnTo>
                  <a:pt x="10078" y="5732"/>
                </a:lnTo>
                <a:lnTo>
                  <a:pt x="10078" y="20069"/>
                </a:lnTo>
                <a:lnTo>
                  <a:pt x="78" y="20069"/>
                </a:lnTo>
                <a:cubicBezTo>
                  <a:pt x="52" y="13379"/>
                  <a:pt x="26" y="6690"/>
                  <a:pt x="0" y="0"/>
                </a:cubicBezTo>
                <a:close/>
              </a:path>
            </a:pathLst>
          </a:custGeom>
          <a:solidFill>
            <a:srgbClr val="E8E3D9"/>
          </a:solidFill>
          <a:ln w="9525" cap="flat" cmpd="sng" algn="ctr">
            <a:solidFill>
              <a:srgbClr val="E8E3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CH" sz="2100" b="0" i="0" u="none" strike="noStrike" cap="none" normalizeH="0" baseline="0">
              <a:ln>
                <a:noFill/>
              </a:ln>
              <a:solidFill>
                <a:schemeClr val="tx1"/>
              </a:solidFill>
              <a:effectLst/>
              <a:latin typeface="Arial" charset="0"/>
            </a:endParaRPr>
          </a:p>
        </p:txBody>
      </p:sp>
      <p:pic>
        <p:nvPicPr>
          <p:cNvPr id="7" name="Image 0" descr="preencoded.png">
            <a:extLst>
              <a:ext uri="{FF2B5EF4-FFF2-40B4-BE49-F238E27FC236}">
                <a16:creationId xmlns:a16="http://schemas.microsoft.com/office/drawing/2014/main" id="{C3DAA596-0E2A-6C29-531C-4BEF2D64FFF8}"/>
              </a:ext>
            </a:extLst>
          </p:cNvPr>
          <p:cNvPicPr>
            <a:picLocks noChangeAspect="1"/>
          </p:cNvPicPr>
          <p:nvPr/>
        </p:nvPicPr>
        <p:blipFill>
          <a:blip r:embed="rId4"/>
          <a:stretch>
            <a:fillRect/>
          </a:stretch>
        </p:blipFill>
        <p:spPr>
          <a:xfrm>
            <a:off x="93980" y="3293298"/>
            <a:ext cx="2681764" cy="1117646"/>
          </a:xfrm>
          <a:prstGeom prst="rect">
            <a:avLst/>
          </a:prstGeom>
        </p:spPr>
      </p:pic>
      <p:pic>
        <p:nvPicPr>
          <p:cNvPr id="8" name="Image 0" descr="preencoded.png">
            <a:extLst>
              <a:ext uri="{FF2B5EF4-FFF2-40B4-BE49-F238E27FC236}">
                <a16:creationId xmlns:a16="http://schemas.microsoft.com/office/drawing/2014/main" id="{90C482D1-F524-F1A3-CB19-2C6DB702A45C}"/>
              </a:ext>
            </a:extLst>
          </p:cNvPr>
          <p:cNvPicPr>
            <a:picLocks noChangeAspect="1"/>
          </p:cNvPicPr>
          <p:nvPr/>
        </p:nvPicPr>
        <p:blipFill>
          <a:blip r:embed="rId5"/>
          <a:srcRect r="32565"/>
          <a:stretch>
            <a:fillRect/>
          </a:stretch>
        </p:blipFill>
        <p:spPr>
          <a:xfrm>
            <a:off x="3068728" y="3247668"/>
            <a:ext cx="2917643" cy="1115279"/>
          </a:xfrm>
          <a:prstGeom prst="rect">
            <a:avLst/>
          </a:prstGeom>
        </p:spPr>
      </p:pic>
      <p:pic>
        <p:nvPicPr>
          <p:cNvPr id="11" name="Image 0" descr="preencoded.png">
            <a:extLst>
              <a:ext uri="{FF2B5EF4-FFF2-40B4-BE49-F238E27FC236}">
                <a16:creationId xmlns:a16="http://schemas.microsoft.com/office/drawing/2014/main" id="{1659D696-4727-4F5E-82B7-33E22F4A9AE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57629" y="1364591"/>
            <a:ext cx="2828742" cy="1632608"/>
          </a:xfrm>
          <a:prstGeom prst="rect">
            <a:avLst/>
          </a:prstGeom>
        </p:spPr>
      </p:pic>
      <p:pic>
        <p:nvPicPr>
          <p:cNvPr id="12" name="Image 0" descr="preencoded.png">
            <a:extLst>
              <a:ext uri="{FF2B5EF4-FFF2-40B4-BE49-F238E27FC236}">
                <a16:creationId xmlns:a16="http://schemas.microsoft.com/office/drawing/2014/main" id="{AA58AC38-D072-1459-9E6F-78B050E21324}"/>
              </a:ext>
            </a:extLst>
          </p:cNvPr>
          <p:cNvPicPr>
            <a:picLocks noChangeAspect="1"/>
          </p:cNvPicPr>
          <p:nvPr/>
        </p:nvPicPr>
        <p:blipFill>
          <a:blip r:embed="rId7"/>
          <a:stretch>
            <a:fillRect/>
          </a:stretch>
        </p:blipFill>
        <p:spPr>
          <a:xfrm>
            <a:off x="6067198" y="3078260"/>
            <a:ext cx="2908222" cy="1454094"/>
          </a:xfrm>
          <a:prstGeom prst="rect">
            <a:avLst/>
          </a:prstGeom>
        </p:spPr>
      </p:pic>
      <p:sp>
        <p:nvSpPr>
          <p:cNvPr id="16" name="Rectangle: Rounded Corners 15">
            <a:extLst>
              <a:ext uri="{FF2B5EF4-FFF2-40B4-BE49-F238E27FC236}">
                <a16:creationId xmlns:a16="http://schemas.microsoft.com/office/drawing/2014/main" id="{0AB904B5-5DE2-066B-599E-B07BA8A5BD1D}"/>
              </a:ext>
            </a:extLst>
          </p:cNvPr>
          <p:cNvSpPr/>
          <p:nvPr/>
        </p:nvSpPr>
        <p:spPr bwMode="auto">
          <a:xfrm>
            <a:off x="5305527" y="1286422"/>
            <a:ext cx="2215782" cy="841424"/>
          </a:xfrm>
          <a:prstGeom prst="roundRect">
            <a:avLst/>
          </a:prstGeom>
          <a:solidFill>
            <a:schemeClr val="accent3">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rPr>
              <a:t>case studies</a:t>
            </a:r>
            <a:endParaRPr kumimoji="0" lang="de-CH" sz="2400" b="0" i="0" u="none" strike="noStrike" cap="none" normalizeH="0" baseline="0">
              <a:ln>
                <a:noFill/>
              </a:ln>
              <a:solidFill>
                <a:schemeClr val="tx1"/>
              </a:solidFill>
              <a:effectLst/>
              <a:latin typeface="Arial" charset="0"/>
            </a:endParaRPr>
          </a:p>
        </p:txBody>
      </p:sp>
      <p:sp>
        <p:nvSpPr>
          <p:cNvPr id="17" name="Rectangle: Rounded Corners 16">
            <a:extLst>
              <a:ext uri="{FF2B5EF4-FFF2-40B4-BE49-F238E27FC236}">
                <a16:creationId xmlns:a16="http://schemas.microsoft.com/office/drawing/2014/main" id="{1C4CBAEF-5A83-8E5C-4299-DDD583CC8B05}"/>
              </a:ext>
            </a:extLst>
          </p:cNvPr>
          <p:cNvSpPr/>
          <p:nvPr/>
        </p:nvSpPr>
        <p:spPr bwMode="auto">
          <a:xfrm>
            <a:off x="2037235" y="1187998"/>
            <a:ext cx="2215782" cy="841424"/>
          </a:xfrm>
          <a:prstGeom prst="roundRect">
            <a:avLst/>
          </a:prstGeom>
          <a:solidFill>
            <a:schemeClr val="accent3">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rPr>
              <a:t>diagnostics</a:t>
            </a:r>
            <a:endParaRPr kumimoji="0" lang="de-CH" sz="2400" b="0" i="0" u="none" strike="noStrike" cap="none" normalizeH="0" baseline="0">
              <a:ln>
                <a:noFill/>
              </a:ln>
              <a:solidFill>
                <a:schemeClr val="tx1"/>
              </a:solidFill>
              <a:effectLst/>
              <a:latin typeface="Arial" charset="0"/>
            </a:endParaRPr>
          </a:p>
        </p:txBody>
      </p:sp>
      <p:sp>
        <p:nvSpPr>
          <p:cNvPr id="18" name="Rectangle: Rounded Corners 17">
            <a:extLst>
              <a:ext uri="{FF2B5EF4-FFF2-40B4-BE49-F238E27FC236}">
                <a16:creationId xmlns:a16="http://schemas.microsoft.com/office/drawing/2014/main" id="{FE1DCE70-B992-5C38-9906-F385CDFBE49B}"/>
              </a:ext>
            </a:extLst>
          </p:cNvPr>
          <p:cNvSpPr/>
          <p:nvPr/>
        </p:nvSpPr>
        <p:spPr bwMode="auto">
          <a:xfrm>
            <a:off x="1446015" y="2403753"/>
            <a:ext cx="2215782" cy="841424"/>
          </a:xfrm>
          <a:prstGeom prst="roundRect">
            <a:avLst/>
          </a:prstGeom>
          <a:solidFill>
            <a:schemeClr val="accent3">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a:t>falsification tools</a:t>
            </a:r>
            <a:endParaRPr kumimoji="0" lang="de-CH" sz="2400" b="0" i="0" u="none" strike="noStrike" cap="none" normalizeH="0" baseline="0">
              <a:ln>
                <a:noFill/>
              </a:ln>
              <a:solidFill>
                <a:schemeClr val="tx1"/>
              </a:solidFill>
              <a:effectLst/>
              <a:latin typeface="Arial" charset="0"/>
            </a:endParaRPr>
          </a:p>
        </p:txBody>
      </p:sp>
      <p:sp>
        <p:nvSpPr>
          <p:cNvPr id="19" name="Rectangle: Rounded Corners 18">
            <a:extLst>
              <a:ext uri="{FF2B5EF4-FFF2-40B4-BE49-F238E27FC236}">
                <a16:creationId xmlns:a16="http://schemas.microsoft.com/office/drawing/2014/main" id="{D5FB3814-E16D-BFA1-1441-F8FC9D45C5A8}"/>
              </a:ext>
            </a:extLst>
          </p:cNvPr>
          <p:cNvSpPr/>
          <p:nvPr/>
        </p:nvSpPr>
        <p:spPr bwMode="auto">
          <a:xfrm>
            <a:off x="4925100" y="2997198"/>
            <a:ext cx="2215782" cy="841424"/>
          </a:xfrm>
          <a:prstGeom prst="roundRect">
            <a:avLst/>
          </a:prstGeom>
          <a:solidFill>
            <a:schemeClr val="accent3">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Arial" charset="0"/>
              </a:rPr>
              <a:t>expert judgement</a:t>
            </a:r>
            <a:endParaRPr kumimoji="0" lang="de-CH"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84643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1483324"/>
      </p:ext>
    </p:extLst>
  </p:cSld>
  <p:clrMapOvr>
    <a:masterClrMapping/>
  </p:clrMapOvr>
</p:sld>
</file>

<file path=ppt/theme/theme1.xml><?xml version="1.0" encoding="utf-8"?>
<a:theme xmlns:a="http://schemas.openxmlformats.org/drawingml/2006/main" name="1_Kreuzraster komplett">
  <a:themeElements>
    <a:clrScheme name="Benutzerdefiniert 1">
      <a:dk1>
        <a:srgbClr val="000000"/>
      </a:dk1>
      <a:lt1>
        <a:srgbClr val="FFFFFF"/>
      </a:lt1>
      <a:dk2>
        <a:srgbClr val="000000"/>
      </a:dk2>
      <a:lt2>
        <a:srgbClr val="7D6E5F"/>
      </a:lt2>
      <a:accent1>
        <a:srgbClr val="FF0000"/>
      </a:accent1>
      <a:accent2>
        <a:srgbClr val="7D6E5F"/>
      </a:accent2>
      <a:accent3>
        <a:srgbClr val="5A735F"/>
      </a:accent3>
      <a:accent4>
        <a:srgbClr val="000000"/>
      </a:accent4>
      <a:accent5>
        <a:srgbClr val="DAEDEF"/>
      </a:accent5>
      <a:accent6>
        <a:srgbClr val="FAB45F"/>
      </a:accent6>
      <a:hlink>
        <a:srgbClr val="000000"/>
      </a:hlink>
      <a:folHlink>
        <a:srgbClr val="000000"/>
      </a:folHlink>
    </a:clrScheme>
    <a:fontScheme name="GSEDI">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100" b="0" i="0" u="none" strike="noStrike" cap="none" normalizeH="0" baseline="0" smtClean="0">
            <a:ln>
              <a:noFill/>
            </a:ln>
            <a:solidFill>
              <a:schemeClr val="tx1"/>
            </a:solidFill>
            <a:effectLst/>
            <a:latin typeface="Arial" charset="0"/>
          </a:defRPr>
        </a:defPPr>
      </a:lstStyle>
    </a:lnDef>
  </a:objectDefaults>
  <a:extraClrSchemeLst>
    <a:extraClrScheme>
      <a:clrScheme name="GSED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ED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ED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ED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ED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ED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EDI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ED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ED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ED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ED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ED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_Format_16-9.pptx" id="{14B80262-283B-4455-926B-736EE80994B7}" vid="{03C32CFB-F977-44A6-8C51-B08D66399866}"/>
    </a:ext>
  </a:extLst>
</a:theme>
</file>

<file path=ppt/theme/theme2.xml><?xml version="1.0" encoding="utf-8"?>
<a:theme xmlns:a="http://schemas.openxmlformats.org/drawingml/2006/main" name="Office">
  <a:themeElements>
    <a:clrScheme name="Benutzerdefiniert 7">
      <a:dk1>
        <a:srgbClr val="000000"/>
      </a:dk1>
      <a:lt1>
        <a:srgbClr val="FFFFFF"/>
      </a:lt1>
      <a:dk2>
        <a:srgbClr val="44546A"/>
      </a:dk2>
      <a:lt2>
        <a:srgbClr val="E7E6E6"/>
      </a:lt2>
      <a:accent1>
        <a:srgbClr val="E21F2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40" id="{D54A0A55-57FB-CC45-848E-E1AF6E6E0275}" vid="{A6A6DC57-A6DE-2A47-8BE7-1E4D0C93F74A}"/>
    </a:ext>
  </a:ext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711EB1397DA214C991D0114E1C6705F" ma:contentTypeVersion="1" ma:contentTypeDescription="Ein neues Dokument erstellen." ma:contentTypeScope="" ma:versionID="4f497952251489acb7320a0ddcdc69ee">
  <xsd:schema xmlns:xsd="http://www.w3.org/2001/XMLSchema" xmlns:p="http://schemas.microsoft.com/office/2006/metadata/properties" xmlns:ns1="http://schemas.microsoft.com/sharepoint/v3" targetNamespace="http://schemas.microsoft.com/office/2006/metadata/properties" ma:root="true" ma:fieldsID="5e9f62132f8a72b8ccdf838efe357e29"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Geplantes Startdatum" ma:description="" ma:hidden="true" ma:internalName="PublishingStartDate">
      <xsd:simpleType>
        <xsd:restriction base="dms:Unknown"/>
      </xsd:simpleType>
    </xsd:element>
    <xsd:element name="PublishingExpirationDate" ma:index="9" nillable="true" ma:displayName="Geplantes Enddatum"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ma:readOnly="tru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B470CE0D-FADF-4C0F-90CA-E3B937E9A86B}">
  <ds:schemaRefs>
    <ds:schemaRef ds:uri="http://schemas.microsoft.com/sharepoint/v3"/>
    <ds:schemaRef ds:uri="http://purl.org/dc/terms/"/>
    <ds:schemaRef ds:uri="http://schemas.microsoft.com/office/2006/documentManagement/types"/>
    <ds:schemaRef ds:uri="http://purl.org/dc/dcmitype/"/>
    <ds:schemaRef ds:uri="http://purl.org/dc/elements/1.1/"/>
    <ds:schemaRef ds:uri="http://schemas.microsoft.com/office/2006/metadata/properties"/>
    <ds:schemaRef ds:uri="http://schemas.openxmlformats.org/package/2006/metadata/core-properties"/>
    <ds:schemaRef ds:uri="http://www.w3.org/XML/1998/namespace"/>
    <ds:schemaRef ds:uri="http://schemas.microsoft.com/office/infopath/2007/PartnerControls"/>
  </ds:schemaRefs>
</ds:datastoreItem>
</file>

<file path=customXml/itemProps2.xml><?xml version="1.0" encoding="utf-8"?>
<ds:datastoreItem xmlns:ds="http://schemas.openxmlformats.org/officeDocument/2006/customXml" ds:itemID="{DEE9CD66-01A1-48D3-A44D-6CE496559473}">
  <ds:schemaRefs>
    <ds:schemaRef ds:uri="http://schemas.microsoft.com/sharepoint/v3/contenttype/forms"/>
  </ds:schemaRefs>
</ds:datastoreItem>
</file>

<file path=customXml/itemProps3.xml><?xml version="1.0" encoding="utf-8"?>
<ds:datastoreItem xmlns:ds="http://schemas.openxmlformats.org/officeDocument/2006/customXml" ds:itemID="{38F031FF-B88D-427D-A541-B3BADEC17D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Metadata/LabelInfo.xml><?xml version="1.0" encoding="utf-8"?>
<clbl:labelList xmlns:clbl="http://schemas.microsoft.com/office/2020/mipLabelMetadata">
  <clbl:label id="{90d67dbc-07fc-49f2-b30e-180f22b30b13}" enabled="1" method="Privileged" siteId="{4dc9a853-049d-4a62-82a8-22f071aaaac5}" contentBits="0" removed="0"/>
</clbl:labelList>
</file>

<file path=docProps/app.xml><?xml version="1.0" encoding="utf-8"?>
<Properties xmlns="http://schemas.openxmlformats.org/officeDocument/2006/extended-properties" xmlns:vt="http://schemas.openxmlformats.org/officeDocument/2006/docPropsVTypes">
  <Template/>
  <TotalTime>3</TotalTime>
  <Words>1643</Words>
  <Application>Microsoft Macintosh PowerPoint</Application>
  <PresentationFormat>On-screen Show (16:9)</PresentationFormat>
  <Paragraphs>199</Paragraphs>
  <Slides>22</Slides>
  <Notes>8</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29" baseType="lpstr">
      <vt:lpstr>Arial</vt:lpstr>
      <vt:lpstr>Roboto Light</vt:lpstr>
      <vt:lpstr>Symbol</vt:lpstr>
      <vt:lpstr>Times</vt:lpstr>
      <vt:lpstr>1_Kreuzraster komplett</vt:lpstr>
      <vt:lpstr>Office</vt:lpstr>
      <vt:lpstr>Photo Editor Photo</vt:lpstr>
      <vt:lpstr>Operational NWP and projects at MeteoSwiss</vt:lpstr>
      <vt:lpstr>PowerPoint Presentation</vt:lpstr>
      <vt:lpstr>Forecasting System based on </vt:lpstr>
      <vt:lpstr>Headline Score</vt:lpstr>
      <vt:lpstr>Operational Changes</vt:lpstr>
      <vt:lpstr>Next release: Autumn 2026</vt:lpstr>
      <vt:lpstr>Plans</vt:lpstr>
      <vt:lpstr>PowerPoint Presentation</vt:lpstr>
      <vt:lpstr>HPC Systeme ICON-22</vt:lpstr>
      <vt:lpstr>Dispersion simulation on AWS</vt:lpstr>
      <vt:lpstr>Open-data</vt:lpstr>
      <vt:lpstr>Implementing DestinE Data-bridge</vt:lpstr>
      <vt:lpstr>Global to Regional ICON Alpine Twin</vt:lpstr>
      <vt:lpstr>PowerPoint Presentation</vt:lpstr>
      <vt:lpstr>International Collaboration</vt:lpstr>
      <vt:lpstr>Data-driven forecasting at MeteoSwiss</vt:lpstr>
      <vt:lpstr>Varda-single in action</vt:lpstr>
      <vt:lpstr>Varda: Model architecture</vt:lpstr>
      <vt:lpstr>Varda: Training Curiculum </vt:lpstr>
      <vt:lpstr>PowerPoint Presentation</vt:lpstr>
      <vt:lpstr>PowerPoint Presentation</vt:lpstr>
      <vt:lpstr>PowerPoint Presentation</vt:lpstr>
    </vt:vector>
  </TitlesOfParts>
  <Company>Bundesverwaltung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Document Partner</dc:creator>
  <cp:lastModifiedBy>Oliver Fuhrer</cp:lastModifiedBy>
  <cp:revision>192</cp:revision>
  <cp:lastPrinted>2016-02-16T15:38:09Z</cp:lastPrinted>
  <dcterms:created xsi:type="dcterms:W3CDTF">2022-08-29T14:23:49Z</dcterms:created>
  <dcterms:modified xsi:type="dcterms:W3CDTF">2026-09-17T07:03:07Z</dcterms:modified>
</cp:coreProperties>
</file>