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6"/>
  </p:notesMasterIdLst>
  <p:sldIdLst>
    <p:sldId id="264" r:id="rId2"/>
    <p:sldId id="266" r:id="rId3"/>
    <p:sldId id="267" r:id="rId4"/>
    <p:sldId id="274" r:id="rId5"/>
    <p:sldId id="270" r:id="rId6"/>
    <p:sldId id="275" r:id="rId7"/>
    <p:sldId id="269" r:id="rId8"/>
    <p:sldId id="289" r:id="rId9"/>
    <p:sldId id="277" r:id="rId10"/>
    <p:sldId id="278" r:id="rId11"/>
    <p:sldId id="288" r:id="rId12"/>
    <p:sldId id="279" r:id="rId13"/>
    <p:sldId id="284" r:id="rId14"/>
    <p:sldId id="291" r:id="rId15"/>
    <p:sldId id="286" r:id="rId16"/>
    <p:sldId id="290" r:id="rId17"/>
    <p:sldId id="263" r:id="rId18"/>
    <p:sldId id="282" r:id="rId19"/>
    <p:sldId id="287" r:id="rId20"/>
    <p:sldId id="265" r:id="rId21"/>
    <p:sldId id="272" r:id="rId22"/>
    <p:sldId id="285" r:id="rId23"/>
    <p:sldId id="281" r:id="rId24"/>
    <p:sldId id="280"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userDrawn="1">
          <p15:clr>
            <a:srgbClr val="A4A3A4"/>
          </p15:clr>
        </p15:guide>
        <p15:guide id="2" pos="28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E7E1"/>
    <a:srgbClr val="009999"/>
    <a:srgbClr val="CCFFCC"/>
    <a:srgbClr val="5833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6327"/>
  </p:normalViewPr>
  <p:slideViewPr>
    <p:cSldViewPr snapToGrid="0" snapToObjects="1" showGuides="1">
      <p:cViewPr varScale="1">
        <p:scale>
          <a:sx n="98" d="100"/>
          <a:sy n="98" d="100"/>
        </p:scale>
        <p:origin x="308" y="60"/>
      </p:cViewPr>
      <p:guideLst>
        <p:guide orient="horz" pos="1621"/>
        <p:guide pos="28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13D4E0-C465-1042-BEEB-5DE94E6E9099}" type="datetimeFigureOut">
              <a:rPr lang="de-DE" smtClean="0"/>
              <a:t>13.09.2026</a:t>
            </a:fld>
            <a:endParaRPr lang="de-DE"/>
          </a:p>
        </p:txBody>
      </p:sp>
      <p:sp>
        <p:nvSpPr>
          <p:cNvPr id="4" name="Folienbildplatzhalt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5E04AF-F65F-E74C-B5E1-0DB102AD052B}" type="slidenum">
              <a:rPr lang="de-DE" smtClean="0"/>
              <a:t>‹#›</a:t>
            </a:fld>
            <a:endParaRPr lang="de-DE"/>
          </a:p>
        </p:txBody>
      </p:sp>
    </p:spTree>
    <p:extLst>
      <p:ext uri="{BB962C8B-B14F-4D97-AF65-F5344CB8AC3E}">
        <p14:creationId xmlns:p14="http://schemas.microsoft.com/office/powerpoint/2010/main" val="1675203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56068" y="1590937"/>
            <a:ext cx="6691399" cy="1308646"/>
          </a:xfrm>
          <a:prstGeom prst="rect">
            <a:avLst/>
          </a:prstGeom>
        </p:spPr>
        <p:txBody>
          <a:bodyPr lIns="0" tIns="0" rIns="0" bIns="0" anchor="t" anchorCtr="0"/>
          <a:lstStyle>
            <a:lvl1pPr algn="l">
              <a:defRPr sz="4500" b="1" i="0" baseline="0"/>
            </a:lvl1pPr>
          </a:lstStyle>
          <a:p>
            <a:r>
              <a:rPr lang="de-DE" dirty="0"/>
              <a:t>Mastertitelformat bearbeiten</a:t>
            </a:r>
            <a:br>
              <a:rPr lang="de-DE" dirty="0"/>
            </a:br>
            <a:endParaRPr lang="en-US" dirty="0"/>
          </a:p>
        </p:txBody>
      </p:sp>
      <p:sp>
        <p:nvSpPr>
          <p:cNvPr id="3" name="Subtitle 2"/>
          <p:cNvSpPr>
            <a:spLocks noGrp="1"/>
          </p:cNvSpPr>
          <p:nvPr>
            <p:ph type="subTitle" idx="1"/>
          </p:nvPr>
        </p:nvSpPr>
        <p:spPr>
          <a:xfrm>
            <a:off x="1099534" y="3220394"/>
            <a:ext cx="6691399" cy="1242205"/>
          </a:xfrm>
        </p:spPr>
        <p:txBody>
          <a:bodyPr lIns="0" tIns="0" rIns="0" bIns="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DBF58FF0-1E8D-F545-9132-114E47C4CC8D}" type="datetime1">
              <a:rPr lang="de-CH" smtClean="0"/>
              <a:t>13.09.2026</a:t>
            </a:fld>
            <a:endParaRPr lang="de-DE"/>
          </a:p>
        </p:txBody>
      </p:sp>
      <p:sp>
        <p:nvSpPr>
          <p:cNvPr id="5" name="Footer Placeholder 4"/>
          <p:cNvSpPr>
            <a:spLocks noGrp="1"/>
          </p:cNvSpPr>
          <p:nvPr>
            <p:ph type="ftr" sz="quarter" idx="11"/>
          </p:nvPr>
        </p:nvSpPr>
        <p:spPr/>
        <p:txBody>
          <a:bodyPr/>
          <a:lstStyle>
            <a:lvl1pPr>
              <a:defRPr>
                <a:solidFill>
                  <a:schemeClr val="tx1">
                    <a:alpha val="0"/>
                  </a:schemeClr>
                </a:solidFill>
              </a:defRPr>
            </a:lvl1pPr>
          </a:lstStyle>
          <a:p>
            <a:r>
              <a:rPr lang="de-DE"/>
              <a:t>© Ort, Monat 2024, Autor/in </a:t>
            </a:r>
            <a:endParaRPr lang="de-DE" dirty="0"/>
          </a:p>
        </p:txBody>
      </p:sp>
      <p:sp>
        <p:nvSpPr>
          <p:cNvPr id="6" name="Slide Number Placeholder 5"/>
          <p:cNvSpPr>
            <a:spLocks noGrp="1"/>
          </p:cNvSpPr>
          <p:nvPr>
            <p:ph type="sldNum" sz="quarter" idx="12"/>
          </p:nvPr>
        </p:nvSpPr>
        <p:spPr/>
        <p:txBody>
          <a:bodyPr/>
          <a:lstStyle>
            <a:lvl1pPr>
              <a:defRPr>
                <a:solidFill>
                  <a:schemeClr val="tx1">
                    <a:alpha val="0"/>
                  </a:schemeClr>
                </a:solidFill>
              </a:defRPr>
            </a:lvl1pPr>
          </a:lstStyle>
          <a:p>
            <a:endParaRPr lang="de-DE" dirty="0"/>
          </a:p>
        </p:txBody>
      </p:sp>
      <p:pic>
        <p:nvPicPr>
          <p:cNvPr id="9" name="Grafik 8">
            <a:extLst>
              <a:ext uri="{FF2B5EF4-FFF2-40B4-BE49-F238E27FC236}">
                <a16:creationId xmlns:a16="http://schemas.microsoft.com/office/drawing/2014/main" id="{EFBC618E-D49D-9A58-95A7-C904F42903D7}"/>
              </a:ext>
            </a:extLst>
          </p:cNvPr>
          <p:cNvPicPr>
            <a:picLocks noChangeAspect="1"/>
          </p:cNvPicPr>
          <p:nvPr userDrawn="1"/>
        </p:nvPicPr>
        <p:blipFill>
          <a:blip r:embed="rId2" cstate="print">
            <a:alphaModFix amt="40000"/>
            <a:extLst>
              <a:ext uri="{28A0092B-C50C-407E-A947-70E740481C1C}">
                <a14:useLocalDpi xmlns:a14="http://schemas.microsoft.com/office/drawing/2010/main" val="0"/>
              </a:ext>
            </a:extLst>
          </a:blip>
          <a:stretch>
            <a:fillRect/>
          </a:stretch>
        </p:blipFill>
        <p:spPr>
          <a:xfrm>
            <a:off x="66052" y="1828801"/>
            <a:ext cx="9055745" cy="3261345"/>
          </a:xfrm>
          <a:prstGeom prst="rect">
            <a:avLst/>
          </a:prstGeom>
        </p:spPr>
      </p:pic>
      <p:pic>
        <p:nvPicPr>
          <p:cNvPr id="10" name="Bild 6">
            <a:extLst>
              <a:ext uri="{FF2B5EF4-FFF2-40B4-BE49-F238E27FC236}">
                <a16:creationId xmlns:a16="http://schemas.microsoft.com/office/drawing/2014/main" id="{396EBC98-C6D0-EFFA-E7AA-FFF4616F3BE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87079" y="530013"/>
            <a:ext cx="4013200" cy="609600"/>
          </a:xfrm>
          <a:prstGeom prst="rect">
            <a:avLst/>
          </a:prstGeom>
        </p:spPr>
      </p:pic>
    </p:spTree>
    <p:extLst>
      <p:ext uri="{BB962C8B-B14F-4D97-AF65-F5344CB8AC3E}">
        <p14:creationId xmlns:p14="http://schemas.microsoft.com/office/powerpoint/2010/main" val="3160523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56068" y="1590937"/>
            <a:ext cx="6691399" cy="1308646"/>
          </a:xfrm>
          <a:prstGeom prst="rect">
            <a:avLst/>
          </a:prstGeom>
        </p:spPr>
        <p:txBody>
          <a:bodyPr lIns="0" tIns="0" rIns="0" bIns="0" anchor="t" anchorCtr="0"/>
          <a:lstStyle>
            <a:lvl1pPr algn="l">
              <a:defRPr sz="4500" b="1" i="0" baseline="0"/>
            </a:lvl1pPr>
          </a:lstStyle>
          <a:p>
            <a:r>
              <a:rPr lang="de-DE" dirty="0"/>
              <a:t>Mastertitelformat bearbeiten</a:t>
            </a:r>
            <a:br>
              <a:rPr lang="de-DE" dirty="0"/>
            </a:br>
            <a:endParaRPr lang="en-US" dirty="0"/>
          </a:p>
        </p:txBody>
      </p:sp>
      <p:sp>
        <p:nvSpPr>
          <p:cNvPr id="3" name="Subtitle 2"/>
          <p:cNvSpPr>
            <a:spLocks noGrp="1"/>
          </p:cNvSpPr>
          <p:nvPr>
            <p:ph type="subTitle" idx="1"/>
          </p:nvPr>
        </p:nvSpPr>
        <p:spPr>
          <a:xfrm>
            <a:off x="1099534" y="3220394"/>
            <a:ext cx="6691399" cy="1242205"/>
          </a:xfrm>
        </p:spPr>
        <p:txBody>
          <a:bodyPr lIns="0" tIns="0" rIns="0" bIns="0"/>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DBF58FF0-1E8D-F545-9132-114E47C4CC8D}" type="datetime1">
              <a:rPr lang="de-CH" smtClean="0"/>
              <a:t>13.09.2026</a:t>
            </a:fld>
            <a:endParaRPr lang="de-DE"/>
          </a:p>
        </p:txBody>
      </p:sp>
      <p:sp>
        <p:nvSpPr>
          <p:cNvPr id="5" name="Footer Placeholder 4"/>
          <p:cNvSpPr>
            <a:spLocks noGrp="1"/>
          </p:cNvSpPr>
          <p:nvPr>
            <p:ph type="ftr" sz="quarter" idx="11"/>
          </p:nvPr>
        </p:nvSpPr>
        <p:spPr/>
        <p:txBody>
          <a:bodyPr/>
          <a:lstStyle>
            <a:lvl1pPr>
              <a:defRPr>
                <a:solidFill>
                  <a:schemeClr val="tx1">
                    <a:alpha val="0"/>
                  </a:schemeClr>
                </a:solidFill>
              </a:defRPr>
            </a:lvl1pPr>
          </a:lstStyle>
          <a:p>
            <a:r>
              <a:rPr lang="de-DE"/>
              <a:t>© Ort, Monat 2024, Autor/in </a:t>
            </a:r>
            <a:endParaRPr lang="de-DE" dirty="0"/>
          </a:p>
        </p:txBody>
      </p:sp>
      <p:sp>
        <p:nvSpPr>
          <p:cNvPr id="6" name="Slide Number Placeholder 5"/>
          <p:cNvSpPr>
            <a:spLocks noGrp="1"/>
          </p:cNvSpPr>
          <p:nvPr>
            <p:ph type="sldNum" sz="quarter" idx="12"/>
          </p:nvPr>
        </p:nvSpPr>
        <p:spPr/>
        <p:txBody>
          <a:bodyPr/>
          <a:lstStyle>
            <a:lvl1pPr>
              <a:defRPr>
                <a:solidFill>
                  <a:schemeClr val="tx1">
                    <a:alpha val="0"/>
                  </a:schemeClr>
                </a:solidFill>
              </a:defRPr>
            </a:lvl1pPr>
          </a:lstStyle>
          <a:p>
            <a:endParaRPr lang="de-DE" dirty="0"/>
          </a:p>
        </p:txBody>
      </p:sp>
      <p:pic>
        <p:nvPicPr>
          <p:cNvPr id="10" name="Bild 6">
            <a:extLst>
              <a:ext uri="{FF2B5EF4-FFF2-40B4-BE49-F238E27FC236}">
                <a16:creationId xmlns:a16="http://schemas.microsoft.com/office/drawing/2014/main" id="{396EBC98-C6D0-EFFA-E7AA-FFF4616F3B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87079" y="530013"/>
            <a:ext cx="4013200" cy="609600"/>
          </a:xfrm>
          <a:prstGeom prst="rect">
            <a:avLst/>
          </a:prstGeom>
        </p:spPr>
      </p:pic>
    </p:spTree>
    <p:extLst>
      <p:ext uri="{BB962C8B-B14F-4D97-AF65-F5344CB8AC3E}">
        <p14:creationId xmlns:p14="http://schemas.microsoft.com/office/powerpoint/2010/main" val="2971494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3FE8A2-F43A-114D-8F28-20990F9F62E5}" type="datetime1">
              <a:rPr lang="de-CH" smtClean="0"/>
              <a:t>13.09.2026</a:t>
            </a:fld>
            <a:endParaRPr lang="de-DE"/>
          </a:p>
        </p:txBody>
      </p:sp>
      <p:sp>
        <p:nvSpPr>
          <p:cNvPr id="3" name="Footer Placeholder 2"/>
          <p:cNvSpPr>
            <a:spLocks noGrp="1"/>
          </p:cNvSpPr>
          <p:nvPr>
            <p:ph type="ftr" sz="quarter" idx="11"/>
          </p:nvPr>
        </p:nvSpPr>
        <p:spPr/>
        <p:txBody>
          <a:bodyPr/>
          <a:lstStyle/>
          <a:p>
            <a:r>
              <a:rPr lang="de-DE"/>
              <a:t>© Ort, Monat 2024, Autor/in </a:t>
            </a:r>
            <a:endParaRPr lang="de-DE" dirty="0"/>
          </a:p>
        </p:txBody>
      </p:sp>
      <p:sp>
        <p:nvSpPr>
          <p:cNvPr id="4" name="Slide Number Placeholder 3"/>
          <p:cNvSpPr>
            <a:spLocks noGrp="1"/>
          </p:cNvSpPr>
          <p:nvPr>
            <p:ph type="sldNum" sz="quarter" idx="12"/>
          </p:nvPr>
        </p:nvSpPr>
        <p:spPr/>
        <p:txBody>
          <a:bodyPr/>
          <a:lstStyle/>
          <a:p>
            <a:fld id="{C6C8278F-EB32-9049-808B-99841320EF9D}" type="slidenum">
              <a:rPr lang="de-DE" smtClean="0"/>
              <a:t>‹#›</a:t>
            </a:fld>
            <a:endParaRPr lang="de-DE"/>
          </a:p>
        </p:txBody>
      </p:sp>
      <p:sp>
        <p:nvSpPr>
          <p:cNvPr id="8" name="Title 1">
            <a:extLst>
              <a:ext uri="{FF2B5EF4-FFF2-40B4-BE49-F238E27FC236}">
                <a16:creationId xmlns:a16="http://schemas.microsoft.com/office/drawing/2014/main" id="{65B97170-6B8B-847A-E351-3FDDD9DF4C26}"/>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sp>
        <p:nvSpPr>
          <p:cNvPr id="9" name="Content Placeholder 2">
            <a:extLst>
              <a:ext uri="{FF2B5EF4-FFF2-40B4-BE49-F238E27FC236}">
                <a16:creationId xmlns:a16="http://schemas.microsoft.com/office/drawing/2014/main" id="{C8197690-C1C6-6281-1DB8-53564567F822}"/>
              </a:ext>
            </a:extLst>
          </p:cNvPr>
          <p:cNvSpPr>
            <a:spLocks noGrp="1"/>
          </p:cNvSpPr>
          <p:nvPr>
            <p:ph idx="1" hasCustomPrompt="1"/>
          </p:nvPr>
        </p:nvSpPr>
        <p:spPr>
          <a:xfrm>
            <a:off x="1081088" y="1384300"/>
            <a:ext cx="7434263" cy="3264511"/>
          </a:xfrm>
        </p:spPr>
        <p:txBody>
          <a:bodyPr lIns="0" tIns="0" rIns="0" bIns="0"/>
          <a:lstStyle/>
          <a:p>
            <a:pPr lvl="0"/>
            <a:r>
              <a:rPr lang="de-DE" dirty="0"/>
              <a:t>Mastertextformat ADF</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pic>
        <p:nvPicPr>
          <p:cNvPr id="14" name="Bild 8">
            <a:extLst>
              <a:ext uri="{FF2B5EF4-FFF2-40B4-BE49-F238E27FC236}">
                <a16:creationId xmlns:a16="http://schemas.microsoft.com/office/drawing/2014/main" id="{238A25BE-3181-4923-B97F-67781E8FD4DC}"/>
              </a:ext>
            </a:extLst>
          </p:cNvPr>
          <p:cNvPicPr>
            <a:picLocks noChangeAspect="1"/>
          </p:cNvPicPr>
          <p:nvPr userDrawn="1"/>
        </p:nvPicPr>
        <p:blipFill>
          <a:blip r:embed="rId2"/>
          <a:stretch>
            <a:fillRect/>
          </a:stretch>
        </p:blipFill>
        <p:spPr>
          <a:xfrm>
            <a:off x="525902" y="533430"/>
            <a:ext cx="241300" cy="241300"/>
          </a:xfrm>
          <a:prstGeom prst="rect">
            <a:avLst/>
          </a:prstGeom>
        </p:spPr>
      </p:pic>
      <p:pic>
        <p:nvPicPr>
          <p:cNvPr id="10" name="Bild 16">
            <a:extLst>
              <a:ext uri="{FF2B5EF4-FFF2-40B4-BE49-F238E27FC236}">
                <a16:creationId xmlns:a16="http://schemas.microsoft.com/office/drawing/2014/main" id="{5F63C5A7-F81A-BA30-3747-89A9655A1792}"/>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39" y="4083925"/>
            <a:ext cx="9045884" cy="1024406"/>
          </a:xfrm>
          <a:prstGeom prst="rect">
            <a:avLst/>
          </a:prstGeom>
        </p:spPr>
      </p:pic>
      <p:sp>
        <p:nvSpPr>
          <p:cNvPr id="16" name="Rechteck 15">
            <a:extLst>
              <a:ext uri="{FF2B5EF4-FFF2-40B4-BE49-F238E27FC236}">
                <a16:creationId xmlns:a16="http://schemas.microsoft.com/office/drawing/2014/main" id="{D122F69F-EF6C-CFA6-DD35-356EC952827E}"/>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7" name="Bild 64">
            <a:extLst>
              <a:ext uri="{FF2B5EF4-FFF2-40B4-BE49-F238E27FC236}">
                <a16:creationId xmlns:a16="http://schemas.microsoft.com/office/drawing/2014/main" id="{84EF030A-C693-C885-5F10-C1CC8218FAE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465035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3FE8A2-F43A-114D-8F28-20990F9F62E5}" type="datetime1">
              <a:rPr lang="de-CH" smtClean="0"/>
              <a:t>13.09.2026</a:t>
            </a:fld>
            <a:endParaRPr lang="de-DE"/>
          </a:p>
        </p:txBody>
      </p:sp>
      <p:sp>
        <p:nvSpPr>
          <p:cNvPr id="3" name="Footer Placeholder 2"/>
          <p:cNvSpPr>
            <a:spLocks noGrp="1"/>
          </p:cNvSpPr>
          <p:nvPr>
            <p:ph type="ftr" sz="quarter" idx="11"/>
          </p:nvPr>
        </p:nvSpPr>
        <p:spPr/>
        <p:txBody>
          <a:bodyPr/>
          <a:lstStyle/>
          <a:p>
            <a:r>
              <a:rPr lang="de-DE" dirty="0"/>
              <a:t>Rome, Sep 2026, pirmin.kaufmann@meteoswiss.ch </a:t>
            </a:r>
          </a:p>
        </p:txBody>
      </p:sp>
      <p:sp>
        <p:nvSpPr>
          <p:cNvPr id="4" name="Slide Number Placeholder 3"/>
          <p:cNvSpPr>
            <a:spLocks noGrp="1"/>
          </p:cNvSpPr>
          <p:nvPr>
            <p:ph type="sldNum" sz="quarter" idx="12"/>
          </p:nvPr>
        </p:nvSpPr>
        <p:spPr/>
        <p:txBody>
          <a:bodyPr/>
          <a:lstStyle/>
          <a:p>
            <a:fld id="{C6C8278F-EB32-9049-808B-99841320EF9D}" type="slidenum">
              <a:rPr lang="de-DE" smtClean="0"/>
              <a:t>‹#›</a:t>
            </a:fld>
            <a:endParaRPr lang="de-DE"/>
          </a:p>
        </p:txBody>
      </p:sp>
      <p:sp>
        <p:nvSpPr>
          <p:cNvPr id="8" name="Title 1">
            <a:extLst>
              <a:ext uri="{FF2B5EF4-FFF2-40B4-BE49-F238E27FC236}">
                <a16:creationId xmlns:a16="http://schemas.microsoft.com/office/drawing/2014/main" id="{65B97170-6B8B-847A-E351-3FDDD9DF4C26}"/>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sp>
        <p:nvSpPr>
          <p:cNvPr id="9" name="Content Placeholder 2">
            <a:extLst>
              <a:ext uri="{FF2B5EF4-FFF2-40B4-BE49-F238E27FC236}">
                <a16:creationId xmlns:a16="http://schemas.microsoft.com/office/drawing/2014/main" id="{C8197690-C1C6-6281-1DB8-53564567F822}"/>
              </a:ext>
            </a:extLst>
          </p:cNvPr>
          <p:cNvSpPr>
            <a:spLocks noGrp="1"/>
          </p:cNvSpPr>
          <p:nvPr>
            <p:ph idx="1" hasCustomPrompt="1"/>
          </p:nvPr>
        </p:nvSpPr>
        <p:spPr>
          <a:xfrm>
            <a:off x="1081088" y="1384300"/>
            <a:ext cx="7434263" cy="3264511"/>
          </a:xfrm>
        </p:spPr>
        <p:txBody>
          <a:bodyPr lIns="0" tIns="0" rIns="0" bIns="0"/>
          <a:lstStyle/>
          <a:p>
            <a:pPr lvl="0"/>
            <a:r>
              <a:rPr lang="de-DE" dirty="0"/>
              <a:t>Mastertextformat ADF</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pic>
        <p:nvPicPr>
          <p:cNvPr id="14" name="Bild 8">
            <a:extLst>
              <a:ext uri="{FF2B5EF4-FFF2-40B4-BE49-F238E27FC236}">
                <a16:creationId xmlns:a16="http://schemas.microsoft.com/office/drawing/2014/main" id="{238A25BE-3181-4923-B97F-67781E8FD4DC}"/>
              </a:ext>
            </a:extLst>
          </p:cNvPr>
          <p:cNvPicPr>
            <a:picLocks noChangeAspect="1"/>
          </p:cNvPicPr>
          <p:nvPr userDrawn="1"/>
        </p:nvPicPr>
        <p:blipFill>
          <a:blip r:embed="rId2"/>
          <a:stretch>
            <a:fillRect/>
          </a:stretch>
        </p:blipFill>
        <p:spPr>
          <a:xfrm>
            <a:off x="525902" y="533430"/>
            <a:ext cx="241300" cy="241300"/>
          </a:xfrm>
          <a:prstGeom prst="rect">
            <a:avLst/>
          </a:prstGeom>
        </p:spPr>
      </p:pic>
      <p:sp>
        <p:nvSpPr>
          <p:cNvPr id="16" name="Rechteck 15">
            <a:extLst>
              <a:ext uri="{FF2B5EF4-FFF2-40B4-BE49-F238E27FC236}">
                <a16:creationId xmlns:a16="http://schemas.microsoft.com/office/drawing/2014/main" id="{D122F69F-EF6C-CFA6-DD35-356EC952827E}"/>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7" name="Bild 64">
            <a:extLst>
              <a:ext uri="{FF2B5EF4-FFF2-40B4-BE49-F238E27FC236}">
                <a16:creationId xmlns:a16="http://schemas.microsoft.com/office/drawing/2014/main" id="{84EF030A-C693-C885-5F10-C1CC8218FAE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28202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D961C32-75D1-1C46-8385-5BBC01092EB1}" type="datetime1">
              <a:rPr lang="de-CH" smtClean="0"/>
              <a:t>13.09.2026</a:t>
            </a:fld>
            <a:endParaRPr lang="de-DE"/>
          </a:p>
        </p:txBody>
      </p:sp>
      <p:sp>
        <p:nvSpPr>
          <p:cNvPr id="5" name="Footer Placeholder 4"/>
          <p:cNvSpPr>
            <a:spLocks noGrp="1"/>
          </p:cNvSpPr>
          <p:nvPr>
            <p:ph type="ftr" sz="quarter" idx="11"/>
          </p:nvPr>
        </p:nvSpPr>
        <p:spPr/>
        <p:txBody>
          <a:bodyPr/>
          <a:lstStyle/>
          <a:p>
            <a:r>
              <a:rPr lang="de-DE"/>
              <a:t>© Ort, Monat 2024, Autor/in </a:t>
            </a:r>
            <a:endParaRPr lang="de-DE" dirty="0"/>
          </a:p>
        </p:txBody>
      </p:sp>
      <p:sp>
        <p:nvSpPr>
          <p:cNvPr id="6" name="Slide Number Placeholder 5"/>
          <p:cNvSpPr>
            <a:spLocks noGrp="1"/>
          </p:cNvSpPr>
          <p:nvPr>
            <p:ph type="sldNum" sz="quarter" idx="12"/>
          </p:nvPr>
        </p:nvSpPr>
        <p:spPr/>
        <p:txBody>
          <a:bodyPr/>
          <a:lstStyle/>
          <a:p>
            <a:fld id="{C6C8278F-EB32-9049-808B-99841320EF9D}" type="slidenum">
              <a:rPr lang="de-DE" smtClean="0"/>
              <a:t>‹#›</a:t>
            </a:fld>
            <a:endParaRPr lang="de-DE"/>
          </a:p>
        </p:txBody>
      </p:sp>
      <p:sp>
        <p:nvSpPr>
          <p:cNvPr id="9" name="Text Placeholder 2">
            <a:extLst>
              <a:ext uri="{FF2B5EF4-FFF2-40B4-BE49-F238E27FC236}">
                <a16:creationId xmlns:a16="http://schemas.microsoft.com/office/drawing/2014/main" id="{C914E6BF-74AC-6DDD-5E51-3228D3248D16}"/>
              </a:ext>
            </a:extLst>
          </p:cNvPr>
          <p:cNvSpPr>
            <a:spLocks noGrp="1"/>
          </p:cNvSpPr>
          <p:nvPr>
            <p:ph type="body" idx="13"/>
          </p:nvPr>
        </p:nvSpPr>
        <p:spPr>
          <a:xfrm>
            <a:off x="1081089" y="1390825"/>
            <a:ext cx="5052426" cy="2907899"/>
          </a:xfrm>
        </p:spPr>
        <p:txBody>
          <a:bodyPr lIns="0" tIns="0" rIns="0" bIns="0"/>
          <a:lstStyle>
            <a:lvl1pPr marL="0" indent="0">
              <a:buNone/>
              <a:defRPr sz="18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10" name="Title 1">
            <a:extLst>
              <a:ext uri="{FF2B5EF4-FFF2-40B4-BE49-F238E27FC236}">
                <a16:creationId xmlns:a16="http://schemas.microsoft.com/office/drawing/2014/main" id="{018E900B-A219-1EA5-9044-F4A318FACE04}"/>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pic>
        <p:nvPicPr>
          <p:cNvPr id="12" name="Bild 8">
            <a:extLst>
              <a:ext uri="{FF2B5EF4-FFF2-40B4-BE49-F238E27FC236}">
                <a16:creationId xmlns:a16="http://schemas.microsoft.com/office/drawing/2014/main" id="{6E2367A9-A6A4-5572-FB07-D5B1656D1C9E}"/>
              </a:ext>
            </a:extLst>
          </p:cNvPr>
          <p:cNvPicPr>
            <a:picLocks noChangeAspect="1"/>
          </p:cNvPicPr>
          <p:nvPr userDrawn="1"/>
        </p:nvPicPr>
        <p:blipFill>
          <a:blip r:embed="rId2"/>
          <a:stretch>
            <a:fillRect/>
          </a:stretch>
        </p:blipFill>
        <p:spPr>
          <a:xfrm>
            <a:off x="525902" y="533430"/>
            <a:ext cx="241300" cy="241300"/>
          </a:xfrm>
          <a:prstGeom prst="rect">
            <a:avLst/>
          </a:prstGeom>
        </p:spPr>
      </p:pic>
      <p:pic>
        <p:nvPicPr>
          <p:cNvPr id="15" name="Bild 16">
            <a:extLst>
              <a:ext uri="{FF2B5EF4-FFF2-40B4-BE49-F238E27FC236}">
                <a16:creationId xmlns:a16="http://schemas.microsoft.com/office/drawing/2014/main" id="{B6C9A937-3994-7389-F609-AFE70282D3DD}"/>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39" y="4083925"/>
            <a:ext cx="9045884" cy="1024406"/>
          </a:xfrm>
          <a:prstGeom prst="rect">
            <a:avLst/>
          </a:prstGeom>
        </p:spPr>
      </p:pic>
      <p:sp>
        <p:nvSpPr>
          <p:cNvPr id="16" name="Rechteck 15">
            <a:extLst>
              <a:ext uri="{FF2B5EF4-FFF2-40B4-BE49-F238E27FC236}">
                <a16:creationId xmlns:a16="http://schemas.microsoft.com/office/drawing/2014/main" id="{471E803E-BF42-A29C-4E7D-6A83234CEA66}"/>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7" name="Bild 64">
            <a:extLst>
              <a:ext uri="{FF2B5EF4-FFF2-40B4-BE49-F238E27FC236}">
                <a16:creationId xmlns:a16="http://schemas.microsoft.com/office/drawing/2014/main" id="{AEA3E3A3-9AFC-EC8D-8004-A4D33E2C83C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1615206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D961C32-75D1-1C46-8385-5BBC01092EB1}" type="datetime1">
              <a:rPr lang="de-CH" smtClean="0"/>
              <a:t>13.09.2026</a:t>
            </a:fld>
            <a:endParaRPr lang="de-DE"/>
          </a:p>
        </p:txBody>
      </p:sp>
      <p:sp>
        <p:nvSpPr>
          <p:cNvPr id="5" name="Footer Placeholder 4"/>
          <p:cNvSpPr>
            <a:spLocks noGrp="1"/>
          </p:cNvSpPr>
          <p:nvPr>
            <p:ph type="ftr" sz="quarter" idx="11"/>
          </p:nvPr>
        </p:nvSpPr>
        <p:spPr/>
        <p:txBody>
          <a:bodyPr/>
          <a:lstStyle/>
          <a:p>
            <a:r>
              <a:rPr lang="de-DE" dirty="0"/>
              <a:t>Rome, Sep 2026, pirmin.kaufmann@meteoswiss.ch </a:t>
            </a:r>
          </a:p>
        </p:txBody>
      </p:sp>
      <p:sp>
        <p:nvSpPr>
          <p:cNvPr id="6" name="Slide Number Placeholder 5"/>
          <p:cNvSpPr>
            <a:spLocks noGrp="1"/>
          </p:cNvSpPr>
          <p:nvPr>
            <p:ph type="sldNum" sz="quarter" idx="12"/>
          </p:nvPr>
        </p:nvSpPr>
        <p:spPr/>
        <p:txBody>
          <a:bodyPr/>
          <a:lstStyle/>
          <a:p>
            <a:fld id="{C6C8278F-EB32-9049-808B-99841320EF9D}" type="slidenum">
              <a:rPr lang="de-DE" smtClean="0"/>
              <a:t>‹#›</a:t>
            </a:fld>
            <a:endParaRPr lang="de-DE"/>
          </a:p>
        </p:txBody>
      </p:sp>
      <p:sp>
        <p:nvSpPr>
          <p:cNvPr id="9" name="Text Placeholder 2">
            <a:extLst>
              <a:ext uri="{FF2B5EF4-FFF2-40B4-BE49-F238E27FC236}">
                <a16:creationId xmlns:a16="http://schemas.microsoft.com/office/drawing/2014/main" id="{C914E6BF-74AC-6DDD-5E51-3228D3248D16}"/>
              </a:ext>
            </a:extLst>
          </p:cNvPr>
          <p:cNvSpPr>
            <a:spLocks noGrp="1"/>
          </p:cNvSpPr>
          <p:nvPr>
            <p:ph type="body" idx="13"/>
          </p:nvPr>
        </p:nvSpPr>
        <p:spPr>
          <a:xfrm>
            <a:off x="1081089" y="1390825"/>
            <a:ext cx="5052426" cy="2907899"/>
          </a:xfrm>
        </p:spPr>
        <p:txBody>
          <a:bodyPr lIns="0" tIns="0" rIns="0" bIns="0"/>
          <a:lstStyle>
            <a:lvl1pPr marL="0" indent="0">
              <a:buNone/>
              <a:defRPr sz="18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10" name="Title 1">
            <a:extLst>
              <a:ext uri="{FF2B5EF4-FFF2-40B4-BE49-F238E27FC236}">
                <a16:creationId xmlns:a16="http://schemas.microsoft.com/office/drawing/2014/main" id="{018E900B-A219-1EA5-9044-F4A318FACE04}"/>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pic>
        <p:nvPicPr>
          <p:cNvPr id="12" name="Bild 8">
            <a:extLst>
              <a:ext uri="{FF2B5EF4-FFF2-40B4-BE49-F238E27FC236}">
                <a16:creationId xmlns:a16="http://schemas.microsoft.com/office/drawing/2014/main" id="{6E2367A9-A6A4-5572-FB07-D5B1656D1C9E}"/>
              </a:ext>
            </a:extLst>
          </p:cNvPr>
          <p:cNvPicPr>
            <a:picLocks noChangeAspect="1"/>
          </p:cNvPicPr>
          <p:nvPr userDrawn="1"/>
        </p:nvPicPr>
        <p:blipFill>
          <a:blip r:embed="rId2"/>
          <a:stretch>
            <a:fillRect/>
          </a:stretch>
        </p:blipFill>
        <p:spPr>
          <a:xfrm>
            <a:off x="525902" y="533430"/>
            <a:ext cx="241300" cy="241300"/>
          </a:xfrm>
          <a:prstGeom prst="rect">
            <a:avLst/>
          </a:prstGeom>
        </p:spPr>
      </p:pic>
      <p:sp>
        <p:nvSpPr>
          <p:cNvPr id="16" name="Rechteck 15">
            <a:extLst>
              <a:ext uri="{FF2B5EF4-FFF2-40B4-BE49-F238E27FC236}">
                <a16:creationId xmlns:a16="http://schemas.microsoft.com/office/drawing/2014/main" id="{471E803E-BF42-A29C-4E7D-6A83234CEA66}"/>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7" name="Bild 64">
            <a:extLst>
              <a:ext uri="{FF2B5EF4-FFF2-40B4-BE49-F238E27FC236}">
                <a16:creationId xmlns:a16="http://schemas.microsoft.com/office/drawing/2014/main" id="{AEA3E3A3-9AFC-EC8D-8004-A4D33E2C83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486582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D961C32-75D1-1C46-8385-5BBC01092EB1}" type="datetime1">
              <a:rPr lang="de-CH" smtClean="0"/>
              <a:t>13.09.2026</a:t>
            </a:fld>
            <a:endParaRPr lang="de-DE"/>
          </a:p>
        </p:txBody>
      </p:sp>
      <p:sp>
        <p:nvSpPr>
          <p:cNvPr id="5" name="Footer Placeholder 4"/>
          <p:cNvSpPr>
            <a:spLocks noGrp="1"/>
          </p:cNvSpPr>
          <p:nvPr>
            <p:ph type="ftr" sz="quarter" idx="11"/>
          </p:nvPr>
        </p:nvSpPr>
        <p:spPr/>
        <p:txBody>
          <a:bodyPr/>
          <a:lstStyle/>
          <a:p>
            <a:r>
              <a:rPr lang="de-DE"/>
              <a:t>© Ort, Monat 2024, Autor/in </a:t>
            </a:r>
            <a:endParaRPr lang="de-DE" dirty="0"/>
          </a:p>
        </p:txBody>
      </p:sp>
      <p:sp>
        <p:nvSpPr>
          <p:cNvPr id="6" name="Slide Number Placeholder 5"/>
          <p:cNvSpPr>
            <a:spLocks noGrp="1"/>
          </p:cNvSpPr>
          <p:nvPr>
            <p:ph type="sldNum" sz="quarter" idx="12"/>
          </p:nvPr>
        </p:nvSpPr>
        <p:spPr/>
        <p:txBody>
          <a:bodyPr/>
          <a:lstStyle/>
          <a:p>
            <a:fld id="{C6C8278F-EB32-9049-808B-99841320EF9D}" type="slidenum">
              <a:rPr lang="de-DE" smtClean="0"/>
              <a:t>‹#›</a:t>
            </a:fld>
            <a:endParaRPr lang="de-DE"/>
          </a:p>
        </p:txBody>
      </p:sp>
      <p:sp>
        <p:nvSpPr>
          <p:cNvPr id="10" name="Title 1">
            <a:extLst>
              <a:ext uri="{FF2B5EF4-FFF2-40B4-BE49-F238E27FC236}">
                <a16:creationId xmlns:a16="http://schemas.microsoft.com/office/drawing/2014/main" id="{018E900B-A219-1EA5-9044-F4A318FACE04}"/>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pic>
        <p:nvPicPr>
          <p:cNvPr id="12" name="Bild 8">
            <a:extLst>
              <a:ext uri="{FF2B5EF4-FFF2-40B4-BE49-F238E27FC236}">
                <a16:creationId xmlns:a16="http://schemas.microsoft.com/office/drawing/2014/main" id="{6E2367A9-A6A4-5572-FB07-D5B1656D1C9E}"/>
              </a:ext>
            </a:extLst>
          </p:cNvPr>
          <p:cNvPicPr>
            <a:picLocks noChangeAspect="1"/>
          </p:cNvPicPr>
          <p:nvPr userDrawn="1"/>
        </p:nvPicPr>
        <p:blipFill>
          <a:blip r:embed="rId2"/>
          <a:stretch>
            <a:fillRect/>
          </a:stretch>
        </p:blipFill>
        <p:spPr>
          <a:xfrm>
            <a:off x="525902" y="533430"/>
            <a:ext cx="241300" cy="241300"/>
          </a:xfrm>
          <a:prstGeom prst="rect">
            <a:avLst/>
          </a:prstGeom>
        </p:spPr>
      </p:pic>
      <p:pic>
        <p:nvPicPr>
          <p:cNvPr id="15" name="Bild 16">
            <a:extLst>
              <a:ext uri="{FF2B5EF4-FFF2-40B4-BE49-F238E27FC236}">
                <a16:creationId xmlns:a16="http://schemas.microsoft.com/office/drawing/2014/main" id="{B6C9A937-3994-7389-F609-AFE70282D3DD}"/>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39" y="4083925"/>
            <a:ext cx="9045884" cy="1024406"/>
          </a:xfrm>
          <a:prstGeom prst="rect">
            <a:avLst/>
          </a:prstGeom>
        </p:spPr>
      </p:pic>
      <p:sp>
        <p:nvSpPr>
          <p:cNvPr id="16" name="Rechteck 15">
            <a:extLst>
              <a:ext uri="{FF2B5EF4-FFF2-40B4-BE49-F238E27FC236}">
                <a16:creationId xmlns:a16="http://schemas.microsoft.com/office/drawing/2014/main" id="{471E803E-BF42-A29C-4E7D-6A83234CEA66}"/>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7" name="Bild 64">
            <a:extLst>
              <a:ext uri="{FF2B5EF4-FFF2-40B4-BE49-F238E27FC236}">
                <a16:creationId xmlns:a16="http://schemas.microsoft.com/office/drawing/2014/main" id="{AEA3E3A3-9AFC-EC8D-8004-A4D33E2C83C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918759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3">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D961C32-75D1-1C46-8385-5BBC01092EB1}" type="datetime1">
              <a:rPr lang="de-CH" smtClean="0"/>
              <a:t>13.09.2026</a:t>
            </a:fld>
            <a:endParaRPr lang="de-DE"/>
          </a:p>
        </p:txBody>
      </p:sp>
      <p:sp>
        <p:nvSpPr>
          <p:cNvPr id="5" name="Footer Placeholder 4"/>
          <p:cNvSpPr>
            <a:spLocks noGrp="1"/>
          </p:cNvSpPr>
          <p:nvPr>
            <p:ph type="ftr" sz="quarter" idx="11"/>
          </p:nvPr>
        </p:nvSpPr>
        <p:spPr/>
        <p:txBody>
          <a:bodyPr/>
          <a:lstStyle/>
          <a:p>
            <a:r>
              <a:rPr lang="de-DE" dirty="0"/>
              <a:t>© Rome, Sep 2026, pirmin.kaufmann@meteoswiss.ch </a:t>
            </a:r>
          </a:p>
        </p:txBody>
      </p:sp>
      <p:sp>
        <p:nvSpPr>
          <p:cNvPr id="6" name="Slide Number Placeholder 5"/>
          <p:cNvSpPr>
            <a:spLocks noGrp="1"/>
          </p:cNvSpPr>
          <p:nvPr>
            <p:ph type="sldNum" sz="quarter" idx="12"/>
          </p:nvPr>
        </p:nvSpPr>
        <p:spPr/>
        <p:txBody>
          <a:bodyPr/>
          <a:lstStyle/>
          <a:p>
            <a:fld id="{C6C8278F-EB32-9049-808B-99841320EF9D}" type="slidenum">
              <a:rPr lang="de-DE" smtClean="0"/>
              <a:t>‹#›</a:t>
            </a:fld>
            <a:endParaRPr lang="de-DE"/>
          </a:p>
        </p:txBody>
      </p:sp>
      <p:sp>
        <p:nvSpPr>
          <p:cNvPr id="10" name="Title 1">
            <a:extLst>
              <a:ext uri="{FF2B5EF4-FFF2-40B4-BE49-F238E27FC236}">
                <a16:creationId xmlns:a16="http://schemas.microsoft.com/office/drawing/2014/main" id="{018E900B-A219-1EA5-9044-F4A318FACE04}"/>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pic>
        <p:nvPicPr>
          <p:cNvPr id="12" name="Bild 8">
            <a:extLst>
              <a:ext uri="{FF2B5EF4-FFF2-40B4-BE49-F238E27FC236}">
                <a16:creationId xmlns:a16="http://schemas.microsoft.com/office/drawing/2014/main" id="{6E2367A9-A6A4-5572-FB07-D5B1656D1C9E}"/>
              </a:ext>
            </a:extLst>
          </p:cNvPr>
          <p:cNvPicPr>
            <a:picLocks noChangeAspect="1"/>
          </p:cNvPicPr>
          <p:nvPr userDrawn="1"/>
        </p:nvPicPr>
        <p:blipFill>
          <a:blip r:embed="rId2"/>
          <a:stretch>
            <a:fillRect/>
          </a:stretch>
        </p:blipFill>
        <p:spPr>
          <a:xfrm>
            <a:off x="525902" y="533430"/>
            <a:ext cx="241300" cy="241300"/>
          </a:xfrm>
          <a:prstGeom prst="rect">
            <a:avLst/>
          </a:prstGeom>
        </p:spPr>
      </p:pic>
      <p:sp>
        <p:nvSpPr>
          <p:cNvPr id="16" name="Rechteck 15">
            <a:extLst>
              <a:ext uri="{FF2B5EF4-FFF2-40B4-BE49-F238E27FC236}">
                <a16:creationId xmlns:a16="http://schemas.microsoft.com/office/drawing/2014/main" id="{471E803E-BF42-A29C-4E7D-6A83234CEA66}"/>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7" name="Bild 64">
            <a:extLst>
              <a:ext uri="{FF2B5EF4-FFF2-40B4-BE49-F238E27FC236}">
                <a16:creationId xmlns:a16="http://schemas.microsoft.com/office/drawing/2014/main" id="{AEA3E3A3-9AFC-EC8D-8004-A4D33E2C83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81346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4A26367-80BC-0746-9818-A1DF9175A81B}" type="datetime1">
              <a:rPr lang="de-CH" smtClean="0"/>
              <a:t>13.09.2026</a:t>
            </a:fld>
            <a:endParaRPr lang="de-DE"/>
          </a:p>
        </p:txBody>
      </p:sp>
      <p:sp>
        <p:nvSpPr>
          <p:cNvPr id="5" name="Footer Placeholder 4"/>
          <p:cNvSpPr>
            <a:spLocks noGrp="1"/>
          </p:cNvSpPr>
          <p:nvPr>
            <p:ph type="ftr" sz="quarter" idx="11"/>
          </p:nvPr>
        </p:nvSpPr>
        <p:spPr/>
        <p:txBody>
          <a:bodyPr/>
          <a:lstStyle/>
          <a:p>
            <a:r>
              <a:rPr lang="de-DE"/>
              <a:t>© Ort, Monat 2024, Autor/in </a:t>
            </a:r>
            <a:endParaRPr lang="de-DE" dirty="0"/>
          </a:p>
        </p:txBody>
      </p:sp>
      <p:sp>
        <p:nvSpPr>
          <p:cNvPr id="6" name="Slide Number Placeholder 5"/>
          <p:cNvSpPr>
            <a:spLocks noGrp="1"/>
          </p:cNvSpPr>
          <p:nvPr>
            <p:ph type="sldNum" sz="quarter" idx="12"/>
          </p:nvPr>
        </p:nvSpPr>
        <p:spPr/>
        <p:txBody>
          <a:bodyPr/>
          <a:lstStyle/>
          <a:p>
            <a:fld id="{C6C8278F-EB32-9049-808B-99841320EF9D}" type="slidenum">
              <a:rPr lang="de-DE" smtClean="0"/>
              <a:t>‹#›</a:t>
            </a:fld>
            <a:endParaRPr lang="de-DE"/>
          </a:p>
        </p:txBody>
      </p:sp>
      <p:sp>
        <p:nvSpPr>
          <p:cNvPr id="9" name="Title 1">
            <a:extLst>
              <a:ext uri="{FF2B5EF4-FFF2-40B4-BE49-F238E27FC236}">
                <a16:creationId xmlns:a16="http://schemas.microsoft.com/office/drawing/2014/main" id="{102FA127-1D82-CBBD-20B2-9D5EA651DFAF}"/>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sp>
        <p:nvSpPr>
          <p:cNvPr id="10" name="Content Placeholder 2">
            <a:extLst>
              <a:ext uri="{FF2B5EF4-FFF2-40B4-BE49-F238E27FC236}">
                <a16:creationId xmlns:a16="http://schemas.microsoft.com/office/drawing/2014/main" id="{7B3CD3C2-36D9-D8FB-43EE-F245E68E48AF}"/>
              </a:ext>
            </a:extLst>
          </p:cNvPr>
          <p:cNvSpPr>
            <a:spLocks noGrp="1"/>
          </p:cNvSpPr>
          <p:nvPr>
            <p:ph sz="half" idx="1"/>
          </p:nvPr>
        </p:nvSpPr>
        <p:spPr>
          <a:xfrm>
            <a:off x="1081088" y="1393826"/>
            <a:ext cx="7434263" cy="32645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pic>
        <p:nvPicPr>
          <p:cNvPr id="12" name="Bild 8">
            <a:extLst>
              <a:ext uri="{FF2B5EF4-FFF2-40B4-BE49-F238E27FC236}">
                <a16:creationId xmlns:a16="http://schemas.microsoft.com/office/drawing/2014/main" id="{5690821A-C38D-5F99-D6F7-FFD526A347B9}"/>
              </a:ext>
            </a:extLst>
          </p:cNvPr>
          <p:cNvPicPr>
            <a:picLocks noChangeAspect="1"/>
          </p:cNvPicPr>
          <p:nvPr userDrawn="1"/>
        </p:nvPicPr>
        <p:blipFill>
          <a:blip r:embed="rId2"/>
          <a:stretch>
            <a:fillRect/>
          </a:stretch>
        </p:blipFill>
        <p:spPr>
          <a:xfrm>
            <a:off x="525902" y="533430"/>
            <a:ext cx="241300" cy="241300"/>
          </a:xfrm>
          <a:prstGeom prst="rect">
            <a:avLst/>
          </a:prstGeom>
        </p:spPr>
      </p:pic>
      <p:pic>
        <p:nvPicPr>
          <p:cNvPr id="15" name="Bild 16">
            <a:extLst>
              <a:ext uri="{FF2B5EF4-FFF2-40B4-BE49-F238E27FC236}">
                <a16:creationId xmlns:a16="http://schemas.microsoft.com/office/drawing/2014/main" id="{B1E2D9B8-A67C-D982-E7A0-0B1E52BD7F2F}"/>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39" y="4083925"/>
            <a:ext cx="9045884" cy="1024406"/>
          </a:xfrm>
          <a:prstGeom prst="rect">
            <a:avLst/>
          </a:prstGeom>
        </p:spPr>
      </p:pic>
      <p:sp>
        <p:nvSpPr>
          <p:cNvPr id="16" name="Rechteck 15">
            <a:extLst>
              <a:ext uri="{FF2B5EF4-FFF2-40B4-BE49-F238E27FC236}">
                <a16:creationId xmlns:a16="http://schemas.microsoft.com/office/drawing/2014/main" id="{81511412-2428-E70C-BBAA-A27E47F23E1E}"/>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7" name="Bild 64">
            <a:extLst>
              <a:ext uri="{FF2B5EF4-FFF2-40B4-BE49-F238E27FC236}">
                <a16:creationId xmlns:a16="http://schemas.microsoft.com/office/drawing/2014/main" id="{76399C0D-A765-0E87-50D7-FCC22A524D3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4286200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4A26367-80BC-0746-9818-A1DF9175A81B}" type="datetime1">
              <a:rPr lang="de-CH" smtClean="0"/>
              <a:t>13.09.2026</a:t>
            </a:fld>
            <a:endParaRPr lang="de-DE"/>
          </a:p>
        </p:txBody>
      </p:sp>
      <p:sp>
        <p:nvSpPr>
          <p:cNvPr id="5" name="Footer Placeholder 4"/>
          <p:cNvSpPr>
            <a:spLocks noGrp="1"/>
          </p:cNvSpPr>
          <p:nvPr>
            <p:ph type="ftr" sz="quarter" idx="11"/>
          </p:nvPr>
        </p:nvSpPr>
        <p:spPr/>
        <p:txBody>
          <a:bodyPr/>
          <a:lstStyle/>
          <a:p>
            <a:r>
              <a:rPr lang="de-DE" dirty="0"/>
              <a:t>Rome, Sep 2026, pirmin.kaufmann@meteoswiss.ch </a:t>
            </a:r>
          </a:p>
        </p:txBody>
      </p:sp>
      <p:sp>
        <p:nvSpPr>
          <p:cNvPr id="6" name="Slide Number Placeholder 5"/>
          <p:cNvSpPr>
            <a:spLocks noGrp="1"/>
          </p:cNvSpPr>
          <p:nvPr>
            <p:ph type="sldNum" sz="quarter" idx="12"/>
          </p:nvPr>
        </p:nvSpPr>
        <p:spPr/>
        <p:txBody>
          <a:bodyPr/>
          <a:lstStyle/>
          <a:p>
            <a:fld id="{C6C8278F-EB32-9049-808B-99841320EF9D}" type="slidenum">
              <a:rPr lang="de-DE" smtClean="0"/>
              <a:t>‹#›</a:t>
            </a:fld>
            <a:endParaRPr lang="de-DE"/>
          </a:p>
        </p:txBody>
      </p:sp>
      <p:sp>
        <p:nvSpPr>
          <p:cNvPr id="9" name="Title 1">
            <a:extLst>
              <a:ext uri="{FF2B5EF4-FFF2-40B4-BE49-F238E27FC236}">
                <a16:creationId xmlns:a16="http://schemas.microsoft.com/office/drawing/2014/main" id="{102FA127-1D82-CBBD-20B2-9D5EA651DFAF}"/>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sp>
        <p:nvSpPr>
          <p:cNvPr id="10" name="Content Placeholder 2">
            <a:extLst>
              <a:ext uri="{FF2B5EF4-FFF2-40B4-BE49-F238E27FC236}">
                <a16:creationId xmlns:a16="http://schemas.microsoft.com/office/drawing/2014/main" id="{7B3CD3C2-36D9-D8FB-43EE-F245E68E48AF}"/>
              </a:ext>
            </a:extLst>
          </p:cNvPr>
          <p:cNvSpPr>
            <a:spLocks noGrp="1"/>
          </p:cNvSpPr>
          <p:nvPr>
            <p:ph sz="half" idx="1"/>
          </p:nvPr>
        </p:nvSpPr>
        <p:spPr>
          <a:xfrm>
            <a:off x="1081088" y="1393826"/>
            <a:ext cx="7434263" cy="32645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pic>
        <p:nvPicPr>
          <p:cNvPr id="12" name="Bild 8">
            <a:extLst>
              <a:ext uri="{FF2B5EF4-FFF2-40B4-BE49-F238E27FC236}">
                <a16:creationId xmlns:a16="http://schemas.microsoft.com/office/drawing/2014/main" id="{5690821A-C38D-5F99-D6F7-FFD526A347B9}"/>
              </a:ext>
            </a:extLst>
          </p:cNvPr>
          <p:cNvPicPr>
            <a:picLocks noChangeAspect="1"/>
          </p:cNvPicPr>
          <p:nvPr userDrawn="1"/>
        </p:nvPicPr>
        <p:blipFill>
          <a:blip r:embed="rId2"/>
          <a:stretch>
            <a:fillRect/>
          </a:stretch>
        </p:blipFill>
        <p:spPr>
          <a:xfrm>
            <a:off x="525902" y="533430"/>
            <a:ext cx="241300" cy="241300"/>
          </a:xfrm>
          <a:prstGeom prst="rect">
            <a:avLst/>
          </a:prstGeom>
        </p:spPr>
      </p:pic>
      <p:sp>
        <p:nvSpPr>
          <p:cNvPr id="16" name="Rechteck 15">
            <a:extLst>
              <a:ext uri="{FF2B5EF4-FFF2-40B4-BE49-F238E27FC236}">
                <a16:creationId xmlns:a16="http://schemas.microsoft.com/office/drawing/2014/main" id="{81511412-2428-E70C-BBAA-A27E47F23E1E}"/>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7" name="Bild 64">
            <a:extLst>
              <a:ext uri="{FF2B5EF4-FFF2-40B4-BE49-F238E27FC236}">
                <a16:creationId xmlns:a16="http://schemas.microsoft.com/office/drawing/2014/main" id="{76399C0D-A765-0E87-50D7-FCC22A524D3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426884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78EE91-2783-1148-A521-0E751A639B35}" type="datetime1">
              <a:rPr lang="de-CH" smtClean="0"/>
              <a:t>13.09.2026</a:t>
            </a:fld>
            <a:endParaRPr lang="de-DE"/>
          </a:p>
        </p:txBody>
      </p:sp>
      <p:sp>
        <p:nvSpPr>
          <p:cNvPr id="4" name="Footer Placeholder 3"/>
          <p:cNvSpPr>
            <a:spLocks noGrp="1"/>
          </p:cNvSpPr>
          <p:nvPr>
            <p:ph type="ftr" sz="quarter" idx="11"/>
          </p:nvPr>
        </p:nvSpPr>
        <p:spPr/>
        <p:txBody>
          <a:bodyPr/>
          <a:lstStyle/>
          <a:p>
            <a:r>
              <a:rPr lang="de-DE"/>
              <a:t>© Ort, Monat 2024, Autor/in </a:t>
            </a:r>
            <a:endParaRPr lang="de-DE" dirty="0"/>
          </a:p>
        </p:txBody>
      </p:sp>
      <p:sp>
        <p:nvSpPr>
          <p:cNvPr id="5" name="Slide Number Placeholder 4"/>
          <p:cNvSpPr>
            <a:spLocks noGrp="1"/>
          </p:cNvSpPr>
          <p:nvPr>
            <p:ph type="sldNum" sz="quarter" idx="12"/>
          </p:nvPr>
        </p:nvSpPr>
        <p:spPr/>
        <p:txBody>
          <a:bodyPr/>
          <a:lstStyle/>
          <a:p>
            <a:fld id="{C6C8278F-EB32-9049-808B-99841320EF9D}" type="slidenum">
              <a:rPr lang="de-DE" smtClean="0"/>
              <a:t>‹#›</a:t>
            </a:fld>
            <a:endParaRPr lang="de-DE"/>
          </a:p>
        </p:txBody>
      </p:sp>
      <p:sp>
        <p:nvSpPr>
          <p:cNvPr id="8" name="Title 1">
            <a:extLst>
              <a:ext uri="{FF2B5EF4-FFF2-40B4-BE49-F238E27FC236}">
                <a16:creationId xmlns:a16="http://schemas.microsoft.com/office/drawing/2014/main" id="{273893E2-410A-8BCF-53BE-D7677E08E0BD}"/>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sp>
        <p:nvSpPr>
          <p:cNvPr id="11" name="Text Placeholder 2">
            <a:extLst>
              <a:ext uri="{FF2B5EF4-FFF2-40B4-BE49-F238E27FC236}">
                <a16:creationId xmlns:a16="http://schemas.microsoft.com/office/drawing/2014/main" id="{DC72B1FE-6CE5-7483-AF4C-7DD314907890}"/>
              </a:ext>
            </a:extLst>
          </p:cNvPr>
          <p:cNvSpPr>
            <a:spLocks noGrp="1"/>
          </p:cNvSpPr>
          <p:nvPr>
            <p:ph type="body" idx="13"/>
          </p:nvPr>
        </p:nvSpPr>
        <p:spPr>
          <a:xfrm>
            <a:off x="1081088" y="1390663"/>
            <a:ext cx="3564484" cy="2907899"/>
          </a:xfrm>
        </p:spPr>
        <p:txBody>
          <a:bodyPr lIns="0" tIns="0" rIns="0" bIns="0"/>
          <a:lstStyle>
            <a:lvl1pPr marL="0" indent="0">
              <a:buNone/>
              <a:defRPr sz="18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12" name="Text Placeholder 2">
            <a:extLst>
              <a:ext uri="{FF2B5EF4-FFF2-40B4-BE49-F238E27FC236}">
                <a16:creationId xmlns:a16="http://schemas.microsoft.com/office/drawing/2014/main" id="{6D52A117-D324-DD19-A2C3-F5BAC3789638}"/>
              </a:ext>
            </a:extLst>
          </p:cNvPr>
          <p:cNvSpPr>
            <a:spLocks noGrp="1"/>
          </p:cNvSpPr>
          <p:nvPr>
            <p:ph type="body" idx="14"/>
          </p:nvPr>
        </p:nvSpPr>
        <p:spPr>
          <a:xfrm>
            <a:off x="4875322" y="1390663"/>
            <a:ext cx="3564484" cy="2907899"/>
          </a:xfrm>
        </p:spPr>
        <p:txBody>
          <a:bodyPr lIns="0" tIns="0" rIns="0" bIns="0"/>
          <a:lstStyle>
            <a:lvl1pPr marL="0" indent="0">
              <a:buNone/>
              <a:defRPr sz="18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pic>
        <p:nvPicPr>
          <p:cNvPr id="13" name="Bild 8">
            <a:extLst>
              <a:ext uri="{FF2B5EF4-FFF2-40B4-BE49-F238E27FC236}">
                <a16:creationId xmlns:a16="http://schemas.microsoft.com/office/drawing/2014/main" id="{9A7F6B3D-6141-33A2-2827-BEECBC5CA5CE}"/>
              </a:ext>
            </a:extLst>
          </p:cNvPr>
          <p:cNvPicPr>
            <a:picLocks noChangeAspect="1"/>
          </p:cNvPicPr>
          <p:nvPr userDrawn="1"/>
        </p:nvPicPr>
        <p:blipFill>
          <a:blip r:embed="rId2"/>
          <a:stretch>
            <a:fillRect/>
          </a:stretch>
        </p:blipFill>
        <p:spPr>
          <a:xfrm>
            <a:off x="525902" y="533430"/>
            <a:ext cx="241300" cy="241300"/>
          </a:xfrm>
          <a:prstGeom prst="rect">
            <a:avLst/>
          </a:prstGeom>
        </p:spPr>
      </p:pic>
      <p:pic>
        <p:nvPicPr>
          <p:cNvPr id="16" name="Bild 16">
            <a:extLst>
              <a:ext uri="{FF2B5EF4-FFF2-40B4-BE49-F238E27FC236}">
                <a16:creationId xmlns:a16="http://schemas.microsoft.com/office/drawing/2014/main" id="{E26FCD14-552F-2E62-C20F-2897AF1A94C0}"/>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39" y="4083925"/>
            <a:ext cx="9045884" cy="1024406"/>
          </a:xfrm>
          <a:prstGeom prst="rect">
            <a:avLst/>
          </a:prstGeom>
        </p:spPr>
      </p:pic>
      <p:sp>
        <p:nvSpPr>
          <p:cNvPr id="17" name="Rechteck 16">
            <a:extLst>
              <a:ext uri="{FF2B5EF4-FFF2-40B4-BE49-F238E27FC236}">
                <a16:creationId xmlns:a16="http://schemas.microsoft.com/office/drawing/2014/main" id="{9C804BDA-8F8A-74EE-EF9E-1E4D38C697FF}"/>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8" name="Bild 64">
            <a:extLst>
              <a:ext uri="{FF2B5EF4-FFF2-40B4-BE49-F238E27FC236}">
                <a16:creationId xmlns:a16="http://schemas.microsoft.com/office/drawing/2014/main" id="{7C720268-9BF1-42D1-A69F-AA022F81745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2750417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78EE91-2783-1148-A521-0E751A639B35}" type="datetime1">
              <a:rPr lang="de-CH" smtClean="0"/>
              <a:t>13.09.2026</a:t>
            </a:fld>
            <a:endParaRPr lang="de-DE"/>
          </a:p>
        </p:txBody>
      </p:sp>
      <p:sp>
        <p:nvSpPr>
          <p:cNvPr id="4" name="Footer Placeholder 3"/>
          <p:cNvSpPr>
            <a:spLocks noGrp="1"/>
          </p:cNvSpPr>
          <p:nvPr>
            <p:ph type="ftr" sz="quarter" idx="11"/>
          </p:nvPr>
        </p:nvSpPr>
        <p:spPr/>
        <p:txBody>
          <a:bodyPr/>
          <a:lstStyle/>
          <a:p>
            <a:r>
              <a:rPr lang="de-DE" dirty="0"/>
              <a:t>Rome, Sep 2026, pirmin.kaufmann@meteoswiss.ch </a:t>
            </a:r>
          </a:p>
        </p:txBody>
      </p:sp>
      <p:sp>
        <p:nvSpPr>
          <p:cNvPr id="5" name="Slide Number Placeholder 4"/>
          <p:cNvSpPr>
            <a:spLocks noGrp="1"/>
          </p:cNvSpPr>
          <p:nvPr>
            <p:ph type="sldNum" sz="quarter" idx="12"/>
          </p:nvPr>
        </p:nvSpPr>
        <p:spPr/>
        <p:txBody>
          <a:bodyPr/>
          <a:lstStyle/>
          <a:p>
            <a:fld id="{C6C8278F-EB32-9049-808B-99841320EF9D}" type="slidenum">
              <a:rPr lang="de-DE" smtClean="0"/>
              <a:t>‹#›</a:t>
            </a:fld>
            <a:endParaRPr lang="de-DE"/>
          </a:p>
        </p:txBody>
      </p:sp>
      <p:sp>
        <p:nvSpPr>
          <p:cNvPr id="8" name="Title 1">
            <a:extLst>
              <a:ext uri="{FF2B5EF4-FFF2-40B4-BE49-F238E27FC236}">
                <a16:creationId xmlns:a16="http://schemas.microsoft.com/office/drawing/2014/main" id="{273893E2-410A-8BCF-53BE-D7677E08E0BD}"/>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sp>
        <p:nvSpPr>
          <p:cNvPr id="11" name="Text Placeholder 2">
            <a:extLst>
              <a:ext uri="{FF2B5EF4-FFF2-40B4-BE49-F238E27FC236}">
                <a16:creationId xmlns:a16="http://schemas.microsoft.com/office/drawing/2014/main" id="{DC72B1FE-6CE5-7483-AF4C-7DD314907890}"/>
              </a:ext>
            </a:extLst>
          </p:cNvPr>
          <p:cNvSpPr>
            <a:spLocks noGrp="1"/>
          </p:cNvSpPr>
          <p:nvPr>
            <p:ph type="body" idx="13"/>
          </p:nvPr>
        </p:nvSpPr>
        <p:spPr>
          <a:xfrm>
            <a:off x="1081088" y="1390663"/>
            <a:ext cx="3564484" cy="2907899"/>
          </a:xfrm>
        </p:spPr>
        <p:txBody>
          <a:bodyPr lIns="0" tIns="0" rIns="0" bIns="0"/>
          <a:lstStyle>
            <a:lvl1pPr marL="0" indent="0">
              <a:buNone/>
              <a:defRPr sz="18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12" name="Text Placeholder 2">
            <a:extLst>
              <a:ext uri="{FF2B5EF4-FFF2-40B4-BE49-F238E27FC236}">
                <a16:creationId xmlns:a16="http://schemas.microsoft.com/office/drawing/2014/main" id="{6D52A117-D324-DD19-A2C3-F5BAC3789638}"/>
              </a:ext>
            </a:extLst>
          </p:cNvPr>
          <p:cNvSpPr>
            <a:spLocks noGrp="1"/>
          </p:cNvSpPr>
          <p:nvPr>
            <p:ph type="body" idx="14"/>
          </p:nvPr>
        </p:nvSpPr>
        <p:spPr>
          <a:xfrm>
            <a:off x="4875322" y="1390663"/>
            <a:ext cx="3564484" cy="2907899"/>
          </a:xfrm>
        </p:spPr>
        <p:txBody>
          <a:bodyPr lIns="0" tIns="0" rIns="0" bIns="0"/>
          <a:lstStyle>
            <a:lvl1pPr marL="0" indent="0">
              <a:buNone/>
              <a:defRPr sz="1800" baseline="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pic>
        <p:nvPicPr>
          <p:cNvPr id="13" name="Bild 8">
            <a:extLst>
              <a:ext uri="{FF2B5EF4-FFF2-40B4-BE49-F238E27FC236}">
                <a16:creationId xmlns:a16="http://schemas.microsoft.com/office/drawing/2014/main" id="{9A7F6B3D-6141-33A2-2827-BEECBC5CA5CE}"/>
              </a:ext>
            </a:extLst>
          </p:cNvPr>
          <p:cNvPicPr>
            <a:picLocks noChangeAspect="1"/>
          </p:cNvPicPr>
          <p:nvPr userDrawn="1"/>
        </p:nvPicPr>
        <p:blipFill>
          <a:blip r:embed="rId2"/>
          <a:stretch>
            <a:fillRect/>
          </a:stretch>
        </p:blipFill>
        <p:spPr>
          <a:xfrm>
            <a:off x="525902" y="533430"/>
            <a:ext cx="241300" cy="241300"/>
          </a:xfrm>
          <a:prstGeom prst="rect">
            <a:avLst/>
          </a:prstGeom>
        </p:spPr>
      </p:pic>
      <p:sp>
        <p:nvSpPr>
          <p:cNvPr id="17" name="Rechteck 16">
            <a:extLst>
              <a:ext uri="{FF2B5EF4-FFF2-40B4-BE49-F238E27FC236}">
                <a16:creationId xmlns:a16="http://schemas.microsoft.com/office/drawing/2014/main" id="{9C804BDA-8F8A-74EE-EF9E-1E4D38C697FF}"/>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8" name="Bild 64">
            <a:extLst>
              <a:ext uri="{FF2B5EF4-FFF2-40B4-BE49-F238E27FC236}">
                <a16:creationId xmlns:a16="http://schemas.microsoft.com/office/drawing/2014/main" id="{7C720268-9BF1-42D1-A69F-AA022F81745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2029825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356A45B-5993-6C48-BB53-49F48083B0E7}" type="datetime1">
              <a:rPr lang="de-CH" smtClean="0"/>
              <a:t>13.09.2026</a:t>
            </a:fld>
            <a:endParaRPr lang="de-DE"/>
          </a:p>
        </p:txBody>
      </p:sp>
      <p:sp>
        <p:nvSpPr>
          <p:cNvPr id="6" name="Footer Placeholder 5"/>
          <p:cNvSpPr>
            <a:spLocks noGrp="1"/>
          </p:cNvSpPr>
          <p:nvPr>
            <p:ph type="ftr" sz="quarter" idx="11"/>
          </p:nvPr>
        </p:nvSpPr>
        <p:spPr/>
        <p:txBody>
          <a:bodyPr/>
          <a:lstStyle/>
          <a:p>
            <a:r>
              <a:rPr lang="de-DE"/>
              <a:t>© Ort, Monat 2024, Autor/in </a:t>
            </a:r>
            <a:endParaRPr lang="de-DE" dirty="0"/>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sp>
        <p:nvSpPr>
          <p:cNvPr id="11" name="Inhaltsplatzhalter 10">
            <a:extLst>
              <a:ext uri="{FF2B5EF4-FFF2-40B4-BE49-F238E27FC236}">
                <a16:creationId xmlns:a16="http://schemas.microsoft.com/office/drawing/2014/main" id="{DE35F2C8-97AF-CFCC-1160-5294514B7839}"/>
              </a:ext>
            </a:extLst>
          </p:cNvPr>
          <p:cNvSpPr>
            <a:spLocks noGrp="1"/>
          </p:cNvSpPr>
          <p:nvPr>
            <p:ph sz="quarter" idx="13"/>
          </p:nvPr>
        </p:nvSpPr>
        <p:spPr>
          <a:xfrm>
            <a:off x="1081089" y="1389063"/>
            <a:ext cx="6796086" cy="27955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Title 1">
            <a:extLst>
              <a:ext uri="{FF2B5EF4-FFF2-40B4-BE49-F238E27FC236}">
                <a16:creationId xmlns:a16="http://schemas.microsoft.com/office/drawing/2014/main" id="{EE8447DC-457D-F21B-32F2-EEE7A6D70A84}"/>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pic>
        <p:nvPicPr>
          <p:cNvPr id="12" name="Bild 8">
            <a:extLst>
              <a:ext uri="{FF2B5EF4-FFF2-40B4-BE49-F238E27FC236}">
                <a16:creationId xmlns:a16="http://schemas.microsoft.com/office/drawing/2014/main" id="{3A24BDAB-BABC-0DAA-32BF-B48F588F7075}"/>
              </a:ext>
            </a:extLst>
          </p:cNvPr>
          <p:cNvPicPr>
            <a:picLocks noChangeAspect="1"/>
          </p:cNvPicPr>
          <p:nvPr userDrawn="1"/>
        </p:nvPicPr>
        <p:blipFill>
          <a:blip r:embed="rId2"/>
          <a:stretch>
            <a:fillRect/>
          </a:stretch>
        </p:blipFill>
        <p:spPr>
          <a:xfrm>
            <a:off x="525902" y="533430"/>
            <a:ext cx="241300" cy="241300"/>
          </a:xfrm>
          <a:prstGeom prst="rect">
            <a:avLst/>
          </a:prstGeom>
        </p:spPr>
      </p:pic>
      <p:pic>
        <p:nvPicPr>
          <p:cNvPr id="16" name="Bild 16">
            <a:extLst>
              <a:ext uri="{FF2B5EF4-FFF2-40B4-BE49-F238E27FC236}">
                <a16:creationId xmlns:a16="http://schemas.microsoft.com/office/drawing/2014/main" id="{5DA34FEC-2E0D-10F3-D726-394DB082199A}"/>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39" y="4083925"/>
            <a:ext cx="9045884" cy="1024406"/>
          </a:xfrm>
          <a:prstGeom prst="rect">
            <a:avLst/>
          </a:prstGeom>
        </p:spPr>
      </p:pic>
      <p:sp>
        <p:nvSpPr>
          <p:cNvPr id="17" name="Rechteck 16">
            <a:extLst>
              <a:ext uri="{FF2B5EF4-FFF2-40B4-BE49-F238E27FC236}">
                <a16:creationId xmlns:a16="http://schemas.microsoft.com/office/drawing/2014/main" id="{56F20275-50ED-B0EC-F459-6B869A8F941F}"/>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8" name="Bild 64">
            <a:extLst>
              <a:ext uri="{FF2B5EF4-FFF2-40B4-BE49-F238E27FC236}">
                <a16:creationId xmlns:a16="http://schemas.microsoft.com/office/drawing/2014/main" id="{B3C904F2-AA6B-E020-A964-F2EE16F441F3}"/>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1006590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356A45B-5993-6C48-BB53-49F48083B0E7}" type="datetime1">
              <a:rPr lang="de-CH" smtClean="0"/>
              <a:t>13.09.2026</a:t>
            </a:fld>
            <a:endParaRPr lang="de-DE"/>
          </a:p>
        </p:txBody>
      </p:sp>
      <p:sp>
        <p:nvSpPr>
          <p:cNvPr id="6" name="Footer Placeholder 5"/>
          <p:cNvSpPr>
            <a:spLocks noGrp="1"/>
          </p:cNvSpPr>
          <p:nvPr>
            <p:ph type="ftr" sz="quarter" idx="11"/>
          </p:nvPr>
        </p:nvSpPr>
        <p:spPr/>
        <p:txBody>
          <a:bodyPr/>
          <a:lstStyle/>
          <a:p>
            <a:r>
              <a:rPr lang="de-DE" dirty="0"/>
              <a:t>Rome, Sep 2026, pirmin.kaufmann@meteoswiss.ch </a:t>
            </a:r>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sp>
        <p:nvSpPr>
          <p:cNvPr id="11" name="Inhaltsplatzhalter 10">
            <a:extLst>
              <a:ext uri="{FF2B5EF4-FFF2-40B4-BE49-F238E27FC236}">
                <a16:creationId xmlns:a16="http://schemas.microsoft.com/office/drawing/2014/main" id="{DE35F2C8-97AF-CFCC-1160-5294514B7839}"/>
              </a:ext>
            </a:extLst>
          </p:cNvPr>
          <p:cNvSpPr>
            <a:spLocks noGrp="1"/>
          </p:cNvSpPr>
          <p:nvPr>
            <p:ph sz="quarter" idx="13"/>
          </p:nvPr>
        </p:nvSpPr>
        <p:spPr>
          <a:xfrm>
            <a:off x="1081089" y="1389063"/>
            <a:ext cx="6796086" cy="279558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Title 1">
            <a:extLst>
              <a:ext uri="{FF2B5EF4-FFF2-40B4-BE49-F238E27FC236}">
                <a16:creationId xmlns:a16="http://schemas.microsoft.com/office/drawing/2014/main" id="{EE8447DC-457D-F21B-32F2-EEE7A6D70A84}"/>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pic>
        <p:nvPicPr>
          <p:cNvPr id="12" name="Bild 8">
            <a:extLst>
              <a:ext uri="{FF2B5EF4-FFF2-40B4-BE49-F238E27FC236}">
                <a16:creationId xmlns:a16="http://schemas.microsoft.com/office/drawing/2014/main" id="{3A24BDAB-BABC-0DAA-32BF-B48F588F7075}"/>
              </a:ext>
            </a:extLst>
          </p:cNvPr>
          <p:cNvPicPr>
            <a:picLocks noChangeAspect="1"/>
          </p:cNvPicPr>
          <p:nvPr userDrawn="1"/>
        </p:nvPicPr>
        <p:blipFill>
          <a:blip r:embed="rId2"/>
          <a:stretch>
            <a:fillRect/>
          </a:stretch>
        </p:blipFill>
        <p:spPr>
          <a:xfrm>
            <a:off x="525902" y="533430"/>
            <a:ext cx="241300" cy="241300"/>
          </a:xfrm>
          <a:prstGeom prst="rect">
            <a:avLst/>
          </a:prstGeom>
        </p:spPr>
      </p:pic>
      <p:sp>
        <p:nvSpPr>
          <p:cNvPr id="17" name="Rechteck 16">
            <a:extLst>
              <a:ext uri="{FF2B5EF4-FFF2-40B4-BE49-F238E27FC236}">
                <a16:creationId xmlns:a16="http://schemas.microsoft.com/office/drawing/2014/main" id="{56F20275-50ED-B0EC-F459-6B869A8F941F}"/>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8" name="Bild 64">
            <a:extLst>
              <a:ext uri="{FF2B5EF4-FFF2-40B4-BE49-F238E27FC236}">
                <a16:creationId xmlns:a16="http://schemas.microsoft.com/office/drawing/2014/main" id="{B3C904F2-AA6B-E020-A964-F2EE16F441F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18556154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4344591" y="1389063"/>
            <a:ext cx="4170760" cy="285957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US" dirty="0"/>
          </a:p>
        </p:txBody>
      </p:sp>
      <p:sp>
        <p:nvSpPr>
          <p:cNvPr id="4" name="Text Placeholder 3"/>
          <p:cNvSpPr>
            <a:spLocks noGrp="1"/>
          </p:cNvSpPr>
          <p:nvPr>
            <p:ph type="body" sz="half" idx="2"/>
          </p:nvPr>
        </p:nvSpPr>
        <p:spPr>
          <a:xfrm>
            <a:off x="1087041" y="1395018"/>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C924CD9B-14F7-914A-A9E0-25EA8133813F}" type="datetime1">
              <a:rPr lang="de-CH" smtClean="0"/>
              <a:t>13.09.2026</a:t>
            </a:fld>
            <a:endParaRPr lang="de-DE"/>
          </a:p>
        </p:txBody>
      </p:sp>
      <p:sp>
        <p:nvSpPr>
          <p:cNvPr id="6" name="Footer Placeholder 5"/>
          <p:cNvSpPr>
            <a:spLocks noGrp="1"/>
          </p:cNvSpPr>
          <p:nvPr>
            <p:ph type="ftr" sz="quarter" idx="11"/>
          </p:nvPr>
        </p:nvSpPr>
        <p:spPr/>
        <p:txBody>
          <a:bodyPr/>
          <a:lstStyle/>
          <a:p>
            <a:r>
              <a:rPr lang="de-DE"/>
              <a:t>© Ort, Monat 2024, Autor/in </a:t>
            </a:r>
            <a:endParaRPr lang="de-DE" dirty="0"/>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sp>
        <p:nvSpPr>
          <p:cNvPr id="10" name="Title 1">
            <a:extLst>
              <a:ext uri="{FF2B5EF4-FFF2-40B4-BE49-F238E27FC236}">
                <a16:creationId xmlns:a16="http://schemas.microsoft.com/office/drawing/2014/main" id="{0EA80C68-A03D-14E1-DA41-A04FFB0D9107}"/>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pic>
        <p:nvPicPr>
          <p:cNvPr id="11" name="Bild 8">
            <a:extLst>
              <a:ext uri="{FF2B5EF4-FFF2-40B4-BE49-F238E27FC236}">
                <a16:creationId xmlns:a16="http://schemas.microsoft.com/office/drawing/2014/main" id="{B918451D-CC78-5BEF-C4C9-D07CAE749B2C}"/>
              </a:ext>
            </a:extLst>
          </p:cNvPr>
          <p:cNvPicPr>
            <a:picLocks noChangeAspect="1"/>
          </p:cNvPicPr>
          <p:nvPr userDrawn="1"/>
        </p:nvPicPr>
        <p:blipFill>
          <a:blip r:embed="rId2"/>
          <a:stretch>
            <a:fillRect/>
          </a:stretch>
        </p:blipFill>
        <p:spPr>
          <a:xfrm>
            <a:off x="525902" y="533430"/>
            <a:ext cx="241300" cy="241300"/>
          </a:xfrm>
          <a:prstGeom prst="rect">
            <a:avLst/>
          </a:prstGeom>
        </p:spPr>
      </p:pic>
      <p:pic>
        <p:nvPicPr>
          <p:cNvPr id="15" name="Bild 16">
            <a:extLst>
              <a:ext uri="{FF2B5EF4-FFF2-40B4-BE49-F238E27FC236}">
                <a16:creationId xmlns:a16="http://schemas.microsoft.com/office/drawing/2014/main" id="{0EBAA305-66FB-EB18-E0EF-5FAF4C97E92D}"/>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39" y="4083925"/>
            <a:ext cx="9045884" cy="1024406"/>
          </a:xfrm>
          <a:prstGeom prst="rect">
            <a:avLst/>
          </a:prstGeom>
        </p:spPr>
      </p:pic>
      <p:sp>
        <p:nvSpPr>
          <p:cNvPr id="16" name="Rechteck 15">
            <a:extLst>
              <a:ext uri="{FF2B5EF4-FFF2-40B4-BE49-F238E27FC236}">
                <a16:creationId xmlns:a16="http://schemas.microsoft.com/office/drawing/2014/main" id="{4C70312E-10CF-1967-13BA-DF7A5F15103B}"/>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7" name="Bild 64">
            <a:extLst>
              <a:ext uri="{FF2B5EF4-FFF2-40B4-BE49-F238E27FC236}">
                <a16:creationId xmlns:a16="http://schemas.microsoft.com/office/drawing/2014/main" id="{5AB2CA36-EA72-B637-1DFA-CBB69A7DA75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18187973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4344591" y="1389063"/>
            <a:ext cx="4170760" cy="2859574"/>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US" dirty="0"/>
          </a:p>
        </p:txBody>
      </p:sp>
      <p:sp>
        <p:nvSpPr>
          <p:cNvPr id="4" name="Text Placeholder 3"/>
          <p:cNvSpPr>
            <a:spLocks noGrp="1"/>
          </p:cNvSpPr>
          <p:nvPr>
            <p:ph type="body" sz="half" idx="2"/>
          </p:nvPr>
        </p:nvSpPr>
        <p:spPr>
          <a:xfrm>
            <a:off x="1087041" y="1395018"/>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C924CD9B-14F7-914A-A9E0-25EA8133813F}" type="datetime1">
              <a:rPr lang="de-CH" smtClean="0"/>
              <a:t>13.09.2026</a:t>
            </a:fld>
            <a:endParaRPr lang="de-DE"/>
          </a:p>
        </p:txBody>
      </p:sp>
      <p:sp>
        <p:nvSpPr>
          <p:cNvPr id="6" name="Footer Placeholder 5"/>
          <p:cNvSpPr>
            <a:spLocks noGrp="1"/>
          </p:cNvSpPr>
          <p:nvPr>
            <p:ph type="ftr" sz="quarter" idx="11"/>
          </p:nvPr>
        </p:nvSpPr>
        <p:spPr/>
        <p:txBody>
          <a:bodyPr/>
          <a:lstStyle/>
          <a:p>
            <a:r>
              <a:rPr lang="de-DE" dirty="0"/>
              <a:t>Rome, Sep 2026, pirmin.kaufmann@meteoswiss.ch </a:t>
            </a:r>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sp>
        <p:nvSpPr>
          <p:cNvPr id="10" name="Title 1">
            <a:extLst>
              <a:ext uri="{FF2B5EF4-FFF2-40B4-BE49-F238E27FC236}">
                <a16:creationId xmlns:a16="http://schemas.microsoft.com/office/drawing/2014/main" id="{0EA80C68-A03D-14E1-DA41-A04FFB0D9107}"/>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pic>
        <p:nvPicPr>
          <p:cNvPr id="11" name="Bild 8">
            <a:extLst>
              <a:ext uri="{FF2B5EF4-FFF2-40B4-BE49-F238E27FC236}">
                <a16:creationId xmlns:a16="http://schemas.microsoft.com/office/drawing/2014/main" id="{B918451D-CC78-5BEF-C4C9-D07CAE749B2C}"/>
              </a:ext>
            </a:extLst>
          </p:cNvPr>
          <p:cNvPicPr>
            <a:picLocks noChangeAspect="1"/>
          </p:cNvPicPr>
          <p:nvPr userDrawn="1"/>
        </p:nvPicPr>
        <p:blipFill>
          <a:blip r:embed="rId2"/>
          <a:stretch>
            <a:fillRect/>
          </a:stretch>
        </p:blipFill>
        <p:spPr>
          <a:xfrm>
            <a:off x="525902" y="533430"/>
            <a:ext cx="241300" cy="241300"/>
          </a:xfrm>
          <a:prstGeom prst="rect">
            <a:avLst/>
          </a:prstGeom>
        </p:spPr>
      </p:pic>
      <p:sp>
        <p:nvSpPr>
          <p:cNvPr id="16" name="Rechteck 15">
            <a:extLst>
              <a:ext uri="{FF2B5EF4-FFF2-40B4-BE49-F238E27FC236}">
                <a16:creationId xmlns:a16="http://schemas.microsoft.com/office/drawing/2014/main" id="{4C70312E-10CF-1967-13BA-DF7A5F15103B}"/>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7" name="Bild 64">
            <a:extLst>
              <a:ext uri="{FF2B5EF4-FFF2-40B4-BE49-F238E27FC236}">
                <a16:creationId xmlns:a16="http://schemas.microsoft.com/office/drawing/2014/main" id="{5AB2CA36-EA72-B637-1DFA-CBB69A7DA75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1446587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6FA462F-1003-E444-A3AF-18EAC31016EB}" type="datetime1">
              <a:rPr lang="de-CH" smtClean="0"/>
              <a:t>13.09.2026</a:t>
            </a:fld>
            <a:endParaRPr lang="de-DE"/>
          </a:p>
        </p:txBody>
      </p:sp>
      <p:sp>
        <p:nvSpPr>
          <p:cNvPr id="6" name="Footer Placeholder 5"/>
          <p:cNvSpPr>
            <a:spLocks noGrp="1"/>
          </p:cNvSpPr>
          <p:nvPr>
            <p:ph type="ftr" sz="quarter" idx="11"/>
          </p:nvPr>
        </p:nvSpPr>
        <p:spPr/>
        <p:txBody>
          <a:bodyPr/>
          <a:lstStyle/>
          <a:p>
            <a:r>
              <a:rPr lang="de-DE"/>
              <a:t>© Ort, Monat 2024, Autor/in </a:t>
            </a:r>
            <a:endParaRPr lang="de-DE" dirty="0"/>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sp>
        <p:nvSpPr>
          <p:cNvPr id="10" name="Title 1">
            <a:extLst>
              <a:ext uri="{FF2B5EF4-FFF2-40B4-BE49-F238E27FC236}">
                <a16:creationId xmlns:a16="http://schemas.microsoft.com/office/drawing/2014/main" id="{0EA80C68-A03D-14E1-DA41-A04FFB0D9107}"/>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pic>
        <p:nvPicPr>
          <p:cNvPr id="11" name="Bild 8">
            <a:extLst>
              <a:ext uri="{FF2B5EF4-FFF2-40B4-BE49-F238E27FC236}">
                <a16:creationId xmlns:a16="http://schemas.microsoft.com/office/drawing/2014/main" id="{B918451D-CC78-5BEF-C4C9-D07CAE749B2C}"/>
              </a:ext>
            </a:extLst>
          </p:cNvPr>
          <p:cNvPicPr>
            <a:picLocks noChangeAspect="1"/>
          </p:cNvPicPr>
          <p:nvPr userDrawn="1"/>
        </p:nvPicPr>
        <p:blipFill>
          <a:blip r:embed="rId2"/>
          <a:stretch>
            <a:fillRect/>
          </a:stretch>
        </p:blipFill>
        <p:spPr>
          <a:xfrm>
            <a:off x="525902" y="533430"/>
            <a:ext cx="241300" cy="241300"/>
          </a:xfrm>
          <a:prstGeom prst="rect">
            <a:avLst/>
          </a:prstGeom>
        </p:spPr>
      </p:pic>
      <p:graphicFrame>
        <p:nvGraphicFramePr>
          <p:cNvPr id="15" name="Table 2">
            <a:extLst>
              <a:ext uri="{FF2B5EF4-FFF2-40B4-BE49-F238E27FC236}">
                <a16:creationId xmlns:a16="http://schemas.microsoft.com/office/drawing/2014/main" id="{FDE88454-2D30-37DD-548F-FA0F7B27EFC3}"/>
              </a:ext>
            </a:extLst>
          </p:cNvPr>
          <p:cNvGraphicFramePr>
            <a:graphicFrameLocks noGrp="1"/>
          </p:cNvGraphicFramePr>
          <p:nvPr userDrawn="1">
            <p:extLst>
              <p:ext uri="{D42A27DB-BD31-4B8C-83A1-F6EECF244321}">
                <p14:modId xmlns:p14="http://schemas.microsoft.com/office/powerpoint/2010/main" val="1012587403"/>
              </p:ext>
            </p:extLst>
          </p:nvPr>
        </p:nvGraphicFramePr>
        <p:xfrm>
          <a:off x="1081088" y="1307484"/>
          <a:ext cx="6371673" cy="3096309"/>
        </p:xfrm>
        <a:graphic>
          <a:graphicData uri="http://schemas.openxmlformats.org/drawingml/2006/table">
            <a:tbl>
              <a:tblPr firstRow="1" bandRow="1">
                <a:tableStyleId>{5C22544A-7EE6-4342-B048-85BDC9FD1C3A}</a:tableStyleId>
              </a:tblPr>
              <a:tblGrid>
                <a:gridCol w="2678339">
                  <a:extLst>
                    <a:ext uri="{9D8B030D-6E8A-4147-A177-3AD203B41FA5}">
                      <a16:colId xmlns:a16="http://schemas.microsoft.com/office/drawing/2014/main" val="20000"/>
                    </a:ext>
                  </a:extLst>
                </a:gridCol>
                <a:gridCol w="3693334">
                  <a:extLst>
                    <a:ext uri="{9D8B030D-6E8A-4147-A177-3AD203B41FA5}">
                      <a16:colId xmlns:a16="http://schemas.microsoft.com/office/drawing/2014/main" val="20001"/>
                    </a:ext>
                  </a:extLst>
                </a:gridCol>
              </a:tblGrid>
              <a:tr h="597128">
                <a:tc>
                  <a:txBody>
                    <a:bodyPr/>
                    <a:lstStyle/>
                    <a:p>
                      <a:r>
                        <a:rPr lang="de-CH" sz="1400" b="1" dirty="0">
                          <a:solidFill>
                            <a:srgbClr val="000000"/>
                          </a:solidFill>
                        </a:rPr>
                        <a:t>Publikationstitel</a:t>
                      </a:r>
                      <a:r>
                        <a:rPr lang="de-CH" sz="1400" b="1" baseline="0" dirty="0">
                          <a:solidFill>
                            <a:srgbClr val="000000"/>
                          </a:solidFill>
                        </a:rPr>
                        <a:t> </a:t>
                      </a:r>
                      <a:endParaRPr lang="de-CH" sz="1400" b="1" dirty="0">
                        <a:solidFill>
                          <a:srgbClr val="000000"/>
                        </a:solidFill>
                      </a:endParaRP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400" dirty="0">
                          <a:solidFill>
                            <a:srgbClr val="000000"/>
                          </a:solidFill>
                        </a:rPr>
                        <a:t>Beurteilung</a:t>
                      </a:r>
                      <a:r>
                        <a:rPr lang="de-CH" sz="1400" baseline="0" dirty="0">
                          <a:solidFill>
                            <a:srgbClr val="000000"/>
                          </a:solidFill>
                        </a:rPr>
                        <a:t> / Kommentar / Veränderung</a:t>
                      </a:r>
                      <a:endParaRPr lang="de-CH" sz="1400" dirty="0">
                        <a:solidFill>
                          <a:srgbClr val="000000"/>
                        </a:solidFill>
                      </a:endParaRP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65171">
                <a:tc>
                  <a:txBody>
                    <a:bodyPr/>
                    <a:lstStyle/>
                    <a:p>
                      <a:r>
                        <a:rPr lang="de-CH" sz="1300" dirty="0"/>
                        <a:t>Typische</a:t>
                      </a:r>
                      <a:r>
                        <a:rPr lang="de-CH" sz="1300" baseline="0" dirty="0"/>
                        <a:t> </a:t>
                      </a:r>
                      <a:r>
                        <a:rPr lang="de-CH" sz="1300" baseline="0" dirty="0">
                          <a:solidFill>
                            <a:schemeClr val="dk1"/>
                          </a:solidFill>
                        </a:rPr>
                        <a:t>Wetterlagen</a:t>
                      </a:r>
                      <a:r>
                        <a:rPr lang="de-CH" sz="1300" baseline="0" dirty="0"/>
                        <a:t> […]</a:t>
                      </a:r>
                      <a:endParaRPr lang="de-CH" sz="1300" dirty="0"/>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dirty="0"/>
                        <a:t>In</a:t>
                      </a:r>
                      <a:r>
                        <a:rPr lang="de-CH" sz="1300" baseline="0" dirty="0"/>
                        <a:t> Überarbeitung (Design + Inhalt) für Landesmuseum; iPad-Version, evtl. Video</a:t>
                      </a:r>
                      <a:endParaRPr lang="de-CH" sz="1300" dirty="0"/>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48253">
                <a:tc>
                  <a:txBody>
                    <a:bodyPr/>
                    <a:lstStyle/>
                    <a:p>
                      <a:r>
                        <a:rPr lang="de-CH" sz="1300" dirty="0"/>
                        <a:t>Wissenschaftliche</a:t>
                      </a:r>
                      <a:r>
                        <a:rPr lang="de-CH" sz="1300" baseline="0" dirty="0"/>
                        <a:t> Berichte, Klimaberichte, Klimabulletin, Broschüren INZ, Produkte-</a:t>
                      </a:r>
                      <a:r>
                        <a:rPr lang="de-CH" sz="1300" baseline="0" dirty="0" err="1"/>
                        <a:t>Factsheets</a:t>
                      </a:r>
                      <a:r>
                        <a:rPr lang="de-CH" sz="1300" baseline="0" dirty="0"/>
                        <a:t>, </a:t>
                      </a:r>
                      <a:endParaRPr lang="de-CH" sz="1300" dirty="0"/>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dirty="0"/>
                        <a:t>Vorlagen in Erarbeitung</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79452">
                <a:tc>
                  <a:txBody>
                    <a:bodyPr/>
                    <a:lstStyle/>
                    <a:p>
                      <a:r>
                        <a:rPr lang="de-CH" sz="1300" dirty="0"/>
                        <a:t>Flugwetterinformationen</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baseline="0" dirty="0"/>
                        <a:t>Neues Design – Erledigt</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79452">
                <a:tc>
                  <a:txBody>
                    <a:bodyPr/>
                    <a:lstStyle/>
                    <a:p>
                      <a:r>
                        <a:rPr lang="de-CH" sz="1300" dirty="0"/>
                        <a:t>Vorlagen</a:t>
                      </a:r>
                      <a:r>
                        <a:rPr lang="de-CH" sz="1300" baseline="0" dirty="0"/>
                        <a:t> </a:t>
                      </a:r>
                      <a:r>
                        <a:rPr lang="de-CH" sz="1300" baseline="0" dirty="0" err="1"/>
                        <a:t>Factsheets</a:t>
                      </a:r>
                      <a:r>
                        <a:rPr lang="de-CH" sz="1300" baseline="0" dirty="0"/>
                        <a:t> S/L</a:t>
                      </a:r>
                      <a:endParaRPr lang="de-CH" sz="1300" dirty="0"/>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baseline="0" dirty="0"/>
                        <a:t>Neues Design – Erledigt </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05651">
                <a:tc>
                  <a:txBody>
                    <a:bodyPr/>
                    <a:lstStyle/>
                    <a:p>
                      <a:r>
                        <a:rPr lang="de-CH" sz="1300" dirty="0"/>
                        <a:t>Klimafaltblatt Tag für Tag</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dirty="0"/>
                        <a:t>Neues Design</a:t>
                      </a:r>
                      <a:r>
                        <a:rPr lang="de-CH" sz="1300" baseline="0" dirty="0"/>
                        <a:t> – Erledigt </a:t>
                      </a:r>
                      <a:endParaRPr lang="de-CH" sz="1300" dirty="0"/>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73630">
                <a:tc>
                  <a:txBody>
                    <a:bodyPr/>
                    <a:lstStyle/>
                    <a:p>
                      <a:r>
                        <a:rPr lang="de-CH" sz="1300" dirty="0"/>
                        <a:t>Jahresbericht, Imagebroschüren</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dirty="0"/>
                        <a:t>Gelöscht</a:t>
                      </a:r>
                      <a:r>
                        <a:rPr lang="de-CH" sz="1300" baseline="0" dirty="0"/>
                        <a:t> </a:t>
                      </a:r>
                      <a:endParaRPr lang="de-CH" sz="1300" dirty="0"/>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pic>
        <p:nvPicPr>
          <p:cNvPr id="12" name="Bild 16">
            <a:extLst>
              <a:ext uri="{FF2B5EF4-FFF2-40B4-BE49-F238E27FC236}">
                <a16:creationId xmlns:a16="http://schemas.microsoft.com/office/drawing/2014/main" id="{193992EE-9B1B-4A2E-383E-FB4BAFEA3ADC}"/>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39" y="4083925"/>
            <a:ext cx="9045884" cy="1024406"/>
          </a:xfrm>
          <a:prstGeom prst="rect">
            <a:avLst/>
          </a:prstGeom>
        </p:spPr>
      </p:pic>
      <p:sp>
        <p:nvSpPr>
          <p:cNvPr id="13" name="Rechteck 12">
            <a:extLst>
              <a:ext uri="{FF2B5EF4-FFF2-40B4-BE49-F238E27FC236}">
                <a16:creationId xmlns:a16="http://schemas.microsoft.com/office/drawing/2014/main" id="{003D03F9-FBDE-6275-2232-F211F5B6F94D}"/>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4" name="Bild 64">
            <a:extLst>
              <a:ext uri="{FF2B5EF4-FFF2-40B4-BE49-F238E27FC236}">
                <a16:creationId xmlns:a16="http://schemas.microsoft.com/office/drawing/2014/main" id="{DDB8EA7E-B1D2-4F2A-F670-7E0A4148CF13}"/>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2245427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6FA462F-1003-E444-A3AF-18EAC31016EB}" type="datetime1">
              <a:rPr lang="de-CH" smtClean="0"/>
              <a:t>13.09.2026</a:t>
            </a:fld>
            <a:endParaRPr lang="de-DE"/>
          </a:p>
        </p:txBody>
      </p:sp>
      <p:sp>
        <p:nvSpPr>
          <p:cNvPr id="6" name="Footer Placeholder 5"/>
          <p:cNvSpPr>
            <a:spLocks noGrp="1"/>
          </p:cNvSpPr>
          <p:nvPr>
            <p:ph type="ftr" sz="quarter" idx="11"/>
          </p:nvPr>
        </p:nvSpPr>
        <p:spPr/>
        <p:txBody>
          <a:bodyPr/>
          <a:lstStyle/>
          <a:p>
            <a:r>
              <a:rPr lang="de-DE" dirty="0"/>
              <a:t>Rome, Sep 2026, pirmin.kaufmann@meteoswiss.ch </a:t>
            </a:r>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sp>
        <p:nvSpPr>
          <p:cNvPr id="10" name="Title 1">
            <a:extLst>
              <a:ext uri="{FF2B5EF4-FFF2-40B4-BE49-F238E27FC236}">
                <a16:creationId xmlns:a16="http://schemas.microsoft.com/office/drawing/2014/main" id="{0EA80C68-A03D-14E1-DA41-A04FFB0D9107}"/>
              </a:ext>
            </a:extLst>
          </p:cNvPr>
          <p:cNvSpPr>
            <a:spLocks noGrp="1"/>
          </p:cNvSpPr>
          <p:nvPr>
            <p:ph type="title"/>
          </p:nvPr>
        </p:nvSpPr>
        <p:spPr>
          <a:xfrm>
            <a:off x="1081088" y="470476"/>
            <a:ext cx="7434263" cy="630042"/>
          </a:xfrm>
          <a:prstGeom prst="rect">
            <a:avLst/>
          </a:prstGeom>
        </p:spPr>
        <p:txBody>
          <a:bodyPr lIns="0" tIns="0" rIns="0" bIns="0"/>
          <a:lstStyle/>
          <a:p>
            <a:r>
              <a:rPr lang="de-DE"/>
              <a:t>Mastertitelformat bearbeiten</a:t>
            </a:r>
            <a:endParaRPr lang="en-US" dirty="0"/>
          </a:p>
        </p:txBody>
      </p:sp>
      <p:pic>
        <p:nvPicPr>
          <p:cNvPr id="11" name="Bild 8">
            <a:extLst>
              <a:ext uri="{FF2B5EF4-FFF2-40B4-BE49-F238E27FC236}">
                <a16:creationId xmlns:a16="http://schemas.microsoft.com/office/drawing/2014/main" id="{B918451D-CC78-5BEF-C4C9-D07CAE749B2C}"/>
              </a:ext>
            </a:extLst>
          </p:cNvPr>
          <p:cNvPicPr>
            <a:picLocks noChangeAspect="1"/>
          </p:cNvPicPr>
          <p:nvPr userDrawn="1"/>
        </p:nvPicPr>
        <p:blipFill>
          <a:blip r:embed="rId2"/>
          <a:stretch>
            <a:fillRect/>
          </a:stretch>
        </p:blipFill>
        <p:spPr>
          <a:xfrm>
            <a:off x="525902" y="533430"/>
            <a:ext cx="241300" cy="241300"/>
          </a:xfrm>
          <a:prstGeom prst="rect">
            <a:avLst/>
          </a:prstGeom>
        </p:spPr>
      </p:pic>
      <p:graphicFrame>
        <p:nvGraphicFramePr>
          <p:cNvPr id="15" name="Table 2">
            <a:extLst>
              <a:ext uri="{FF2B5EF4-FFF2-40B4-BE49-F238E27FC236}">
                <a16:creationId xmlns:a16="http://schemas.microsoft.com/office/drawing/2014/main" id="{FDE88454-2D30-37DD-548F-FA0F7B27EFC3}"/>
              </a:ext>
            </a:extLst>
          </p:cNvPr>
          <p:cNvGraphicFramePr>
            <a:graphicFrameLocks noGrp="1"/>
          </p:cNvGraphicFramePr>
          <p:nvPr userDrawn="1">
            <p:extLst>
              <p:ext uri="{D42A27DB-BD31-4B8C-83A1-F6EECF244321}">
                <p14:modId xmlns:p14="http://schemas.microsoft.com/office/powerpoint/2010/main" val="1012587403"/>
              </p:ext>
            </p:extLst>
          </p:nvPr>
        </p:nvGraphicFramePr>
        <p:xfrm>
          <a:off x="1081088" y="1307484"/>
          <a:ext cx="6371673" cy="3096309"/>
        </p:xfrm>
        <a:graphic>
          <a:graphicData uri="http://schemas.openxmlformats.org/drawingml/2006/table">
            <a:tbl>
              <a:tblPr firstRow="1" bandRow="1">
                <a:tableStyleId>{5C22544A-7EE6-4342-B048-85BDC9FD1C3A}</a:tableStyleId>
              </a:tblPr>
              <a:tblGrid>
                <a:gridCol w="2678339">
                  <a:extLst>
                    <a:ext uri="{9D8B030D-6E8A-4147-A177-3AD203B41FA5}">
                      <a16:colId xmlns:a16="http://schemas.microsoft.com/office/drawing/2014/main" val="20000"/>
                    </a:ext>
                  </a:extLst>
                </a:gridCol>
                <a:gridCol w="3693334">
                  <a:extLst>
                    <a:ext uri="{9D8B030D-6E8A-4147-A177-3AD203B41FA5}">
                      <a16:colId xmlns:a16="http://schemas.microsoft.com/office/drawing/2014/main" val="20001"/>
                    </a:ext>
                  </a:extLst>
                </a:gridCol>
              </a:tblGrid>
              <a:tr h="597128">
                <a:tc>
                  <a:txBody>
                    <a:bodyPr/>
                    <a:lstStyle/>
                    <a:p>
                      <a:r>
                        <a:rPr lang="de-CH" sz="1400" b="1" dirty="0">
                          <a:solidFill>
                            <a:srgbClr val="000000"/>
                          </a:solidFill>
                        </a:rPr>
                        <a:t>Publikationstitel</a:t>
                      </a:r>
                      <a:r>
                        <a:rPr lang="de-CH" sz="1400" b="1" baseline="0" dirty="0">
                          <a:solidFill>
                            <a:srgbClr val="000000"/>
                          </a:solidFill>
                        </a:rPr>
                        <a:t> </a:t>
                      </a:r>
                      <a:endParaRPr lang="de-CH" sz="1400" b="1" dirty="0">
                        <a:solidFill>
                          <a:srgbClr val="000000"/>
                        </a:solidFill>
                      </a:endParaRP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400" dirty="0">
                          <a:solidFill>
                            <a:srgbClr val="000000"/>
                          </a:solidFill>
                        </a:rPr>
                        <a:t>Beurteilung</a:t>
                      </a:r>
                      <a:r>
                        <a:rPr lang="de-CH" sz="1400" baseline="0" dirty="0">
                          <a:solidFill>
                            <a:srgbClr val="000000"/>
                          </a:solidFill>
                        </a:rPr>
                        <a:t> / Kommentar / Veränderung</a:t>
                      </a:r>
                      <a:endParaRPr lang="de-CH" sz="1400" dirty="0">
                        <a:solidFill>
                          <a:srgbClr val="000000"/>
                        </a:solidFill>
                      </a:endParaRP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65171">
                <a:tc>
                  <a:txBody>
                    <a:bodyPr/>
                    <a:lstStyle/>
                    <a:p>
                      <a:r>
                        <a:rPr lang="de-CH" sz="1300" dirty="0"/>
                        <a:t>Typische</a:t>
                      </a:r>
                      <a:r>
                        <a:rPr lang="de-CH" sz="1300" baseline="0" dirty="0"/>
                        <a:t> </a:t>
                      </a:r>
                      <a:r>
                        <a:rPr lang="de-CH" sz="1300" baseline="0" dirty="0">
                          <a:solidFill>
                            <a:schemeClr val="dk1"/>
                          </a:solidFill>
                        </a:rPr>
                        <a:t>Wetterlagen</a:t>
                      </a:r>
                      <a:r>
                        <a:rPr lang="de-CH" sz="1300" baseline="0" dirty="0"/>
                        <a:t> […]</a:t>
                      </a:r>
                      <a:endParaRPr lang="de-CH" sz="1300" dirty="0"/>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dirty="0"/>
                        <a:t>In</a:t>
                      </a:r>
                      <a:r>
                        <a:rPr lang="de-CH" sz="1300" baseline="0" dirty="0"/>
                        <a:t> Überarbeitung (Design + Inhalt) für Landesmuseum; iPad-Version, evtl. Video</a:t>
                      </a:r>
                      <a:endParaRPr lang="de-CH" sz="1300" dirty="0"/>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848253">
                <a:tc>
                  <a:txBody>
                    <a:bodyPr/>
                    <a:lstStyle/>
                    <a:p>
                      <a:r>
                        <a:rPr lang="de-CH" sz="1300" dirty="0"/>
                        <a:t>Wissenschaftliche</a:t>
                      </a:r>
                      <a:r>
                        <a:rPr lang="de-CH" sz="1300" baseline="0" dirty="0"/>
                        <a:t> Berichte, Klimaberichte, Klimabulletin, Broschüren INZ, Produkte-</a:t>
                      </a:r>
                      <a:r>
                        <a:rPr lang="de-CH" sz="1300" baseline="0" dirty="0" err="1"/>
                        <a:t>Factsheets</a:t>
                      </a:r>
                      <a:r>
                        <a:rPr lang="de-CH" sz="1300" baseline="0" dirty="0"/>
                        <a:t>, </a:t>
                      </a:r>
                      <a:endParaRPr lang="de-CH" sz="1300" dirty="0"/>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dirty="0"/>
                        <a:t>Vorlagen in Erarbeitung</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79452">
                <a:tc>
                  <a:txBody>
                    <a:bodyPr/>
                    <a:lstStyle/>
                    <a:p>
                      <a:r>
                        <a:rPr lang="de-CH" sz="1300" dirty="0"/>
                        <a:t>Flugwetterinformationen</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baseline="0" dirty="0"/>
                        <a:t>Neues Design – Erledigt</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79452">
                <a:tc>
                  <a:txBody>
                    <a:bodyPr/>
                    <a:lstStyle/>
                    <a:p>
                      <a:r>
                        <a:rPr lang="de-CH" sz="1300" dirty="0"/>
                        <a:t>Vorlagen</a:t>
                      </a:r>
                      <a:r>
                        <a:rPr lang="de-CH" sz="1300" baseline="0" dirty="0"/>
                        <a:t> </a:t>
                      </a:r>
                      <a:r>
                        <a:rPr lang="de-CH" sz="1300" baseline="0" dirty="0" err="1"/>
                        <a:t>Factsheets</a:t>
                      </a:r>
                      <a:r>
                        <a:rPr lang="de-CH" sz="1300" baseline="0" dirty="0"/>
                        <a:t> S/L</a:t>
                      </a:r>
                      <a:endParaRPr lang="de-CH" sz="1300" dirty="0"/>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baseline="0" dirty="0"/>
                        <a:t>Neues Design – Erledigt </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05651">
                <a:tc>
                  <a:txBody>
                    <a:bodyPr/>
                    <a:lstStyle/>
                    <a:p>
                      <a:r>
                        <a:rPr lang="de-CH" sz="1300" dirty="0"/>
                        <a:t>Klimafaltblatt Tag für Tag</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dirty="0"/>
                        <a:t>Neues Design</a:t>
                      </a:r>
                      <a:r>
                        <a:rPr lang="de-CH" sz="1300" baseline="0" dirty="0"/>
                        <a:t> – Erledigt </a:t>
                      </a:r>
                      <a:endParaRPr lang="de-CH" sz="1300" dirty="0"/>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273630">
                <a:tc>
                  <a:txBody>
                    <a:bodyPr/>
                    <a:lstStyle/>
                    <a:p>
                      <a:r>
                        <a:rPr lang="de-CH" sz="1300" dirty="0"/>
                        <a:t>Jahresbericht, Imagebroschüren</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de-CH" sz="1300" dirty="0"/>
                        <a:t>Gelöscht</a:t>
                      </a:r>
                      <a:r>
                        <a:rPr lang="de-CH" sz="1300" baseline="0" dirty="0"/>
                        <a:t> </a:t>
                      </a:r>
                      <a:endParaRPr lang="de-CH" sz="1300" dirty="0"/>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bl>
          </a:graphicData>
        </a:graphic>
      </p:graphicFrame>
      <p:sp>
        <p:nvSpPr>
          <p:cNvPr id="13" name="Rechteck 12">
            <a:extLst>
              <a:ext uri="{FF2B5EF4-FFF2-40B4-BE49-F238E27FC236}">
                <a16:creationId xmlns:a16="http://schemas.microsoft.com/office/drawing/2014/main" id="{003D03F9-FBDE-6275-2232-F211F5B6F94D}"/>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14" name="Bild 64">
            <a:extLst>
              <a:ext uri="{FF2B5EF4-FFF2-40B4-BE49-F238E27FC236}">
                <a16:creationId xmlns:a16="http://schemas.microsoft.com/office/drawing/2014/main" id="{DDB8EA7E-B1D2-4F2A-F670-7E0A4148CF1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3685193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9 Zitat">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E5BEB0CA-906F-409F-1B54-843D02C2E60D}"/>
              </a:ext>
            </a:extLst>
          </p:cNvPr>
          <p:cNvSpPr/>
          <p:nvPr userDrawn="1"/>
        </p:nvSpPr>
        <p:spPr bwMode="auto">
          <a:xfrm>
            <a:off x="-4763" y="0"/>
            <a:ext cx="9144000" cy="5145088"/>
          </a:xfrm>
          <a:prstGeom prst="rect">
            <a:avLst/>
          </a:prstGeom>
          <a:solidFill>
            <a:srgbClr val="7D6E5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de-DE" sz="2100" b="0" i="0" u="none" strike="noStrike" kern="0" cap="none" spc="0" normalizeH="0" baseline="0" noProof="0">
              <a:ln>
                <a:noFill/>
              </a:ln>
              <a:solidFill>
                <a:srgbClr val="000000"/>
              </a:solidFill>
              <a:effectLst/>
              <a:uLnTx/>
              <a:uFillTx/>
            </a:endParaRPr>
          </a:p>
        </p:txBody>
      </p:sp>
      <p:sp>
        <p:nvSpPr>
          <p:cNvPr id="3" name="Subtitle 2"/>
          <p:cNvSpPr>
            <a:spLocks noGrp="1"/>
          </p:cNvSpPr>
          <p:nvPr>
            <p:ph type="subTitle" idx="1"/>
          </p:nvPr>
        </p:nvSpPr>
        <p:spPr>
          <a:xfrm>
            <a:off x="1090009" y="1384300"/>
            <a:ext cx="6895196" cy="2754148"/>
          </a:xfrm>
        </p:spPr>
        <p:txBody>
          <a:bodyPr lIns="0" tIns="0" rIns="0" bIns="0"/>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CDCA9695-83A3-FA41-A413-1EBBBC62BA68}" type="datetime1">
              <a:rPr lang="de-CH" smtClean="0"/>
              <a:t>13.09.2026</a:t>
            </a:fld>
            <a:endParaRPr lang="de-DE" dirty="0"/>
          </a:p>
        </p:txBody>
      </p:sp>
      <p:sp>
        <p:nvSpPr>
          <p:cNvPr id="5" name="Footer Placeholder 4"/>
          <p:cNvSpPr>
            <a:spLocks noGrp="1"/>
          </p:cNvSpPr>
          <p:nvPr>
            <p:ph type="ftr" sz="quarter" idx="11"/>
          </p:nvPr>
        </p:nvSpPr>
        <p:spPr/>
        <p:txBody>
          <a:bodyPr/>
          <a:lstStyle>
            <a:lvl1pPr>
              <a:defRPr>
                <a:solidFill>
                  <a:schemeClr val="tx1">
                    <a:alpha val="0"/>
                  </a:schemeClr>
                </a:solidFill>
              </a:defRPr>
            </a:lvl1pPr>
          </a:lstStyle>
          <a:p>
            <a:r>
              <a:rPr lang="de-DE"/>
              <a:t>© Ort, Monat 2024, Autor/in </a:t>
            </a:r>
            <a:endParaRPr lang="de-DE" dirty="0"/>
          </a:p>
        </p:txBody>
      </p:sp>
      <p:sp>
        <p:nvSpPr>
          <p:cNvPr id="6" name="Slide Number Placeholder 5"/>
          <p:cNvSpPr>
            <a:spLocks noGrp="1"/>
          </p:cNvSpPr>
          <p:nvPr>
            <p:ph type="sldNum" sz="quarter" idx="12"/>
          </p:nvPr>
        </p:nvSpPr>
        <p:spPr/>
        <p:txBody>
          <a:bodyPr/>
          <a:lstStyle>
            <a:lvl1pPr>
              <a:defRPr>
                <a:solidFill>
                  <a:schemeClr val="tx1">
                    <a:alpha val="0"/>
                  </a:schemeClr>
                </a:solidFill>
              </a:defRPr>
            </a:lvl1pPr>
          </a:lstStyle>
          <a:p>
            <a:endParaRPr lang="de-DE" dirty="0"/>
          </a:p>
        </p:txBody>
      </p:sp>
    </p:spTree>
    <p:extLst>
      <p:ext uri="{BB962C8B-B14F-4D97-AF65-F5344CB8AC3E}">
        <p14:creationId xmlns:p14="http://schemas.microsoft.com/office/powerpoint/2010/main" val="20390903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C997701-065A-974E-A697-F81C2E24598B}" type="datetime1">
              <a:rPr lang="de-CH" smtClean="0"/>
              <a:t>13.09.2026</a:t>
            </a:fld>
            <a:endParaRPr lang="de-DE"/>
          </a:p>
        </p:txBody>
      </p:sp>
      <p:sp>
        <p:nvSpPr>
          <p:cNvPr id="6" name="Footer Placeholder 5"/>
          <p:cNvSpPr>
            <a:spLocks noGrp="1"/>
          </p:cNvSpPr>
          <p:nvPr>
            <p:ph type="ftr" sz="quarter" idx="11"/>
          </p:nvPr>
        </p:nvSpPr>
        <p:spPr/>
        <p:txBody>
          <a:bodyPr/>
          <a:lstStyle/>
          <a:p>
            <a:r>
              <a:rPr lang="de-DE"/>
              <a:t>© Ort, Monat 2024, Autor/in </a:t>
            </a:r>
            <a:endParaRPr lang="de-DE" dirty="0"/>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pic>
        <p:nvPicPr>
          <p:cNvPr id="19" name="Bild 6">
            <a:extLst>
              <a:ext uri="{FF2B5EF4-FFF2-40B4-BE49-F238E27FC236}">
                <a16:creationId xmlns:a16="http://schemas.microsoft.com/office/drawing/2014/main" id="{893BF373-E10F-AD8E-5FAF-925CFDB10D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87079" y="530013"/>
            <a:ext cx="4013200" cy="609600"/>
          </a:xfrm>
          <a:prstGeom prst="rect">
            <a:avLst/>
          </a:prstGeom>
        </p:spPr>
      </p:pic>
      <p:sp>
        <p:nvSpPr>
          <p:cNvPr id="24" name="Rechteck 23">
            <a:extLst>
              <a:ext uri="{FF2B5EF4-FFF2-40B4-BE49-F238E27FC236}">
                <a16:creationId xmlns:a16="http://schemas.microsoft.com/office/drawing/2014/main" id="{EEB0317E-DB6A-835D-1A8A-86A1BF8E0697}"/>
              </a:ext>
            </a:extLst>
          </p:cNvPr>
          <p:cNvSpPr/>
          <p:nvPr userDrawn="1"/>
        </p:nvSpPr>
        <p:spPr>
          <a:xfrm>
            <a:off x="1078706" y="1584000"/>
            <a:ext cx="3441290" cy="1231106"/>
          </a:xfrm>
          <a:prstGeom prst="rect">
            <a:avLst/>
          </a:prstGeom>
        </p:spPr>
        <p:txBody>
          <a:bodyPr wrap="square" lIns="0" tIns="0" rIns="0" bIns="0">
            <a:spAutoFit/>
          </a:bodyPr>
          <a:lstStyle/>
          <a:p>
            <a:pPr defTabSz="914400" eaLnBrk="0" fontAlgn="base" hangingPunct="0">
              <a:spcBef>
                <a:spcPct val="0"/>
              </a:spcBef>
              <a:spcAft>
                <a:spcPct val="0"/>
              </a:spcAft>
            </a:pPr>
            <a:r>
              <a:rPr lang="de-DE" sz="1600" b="1" dirty="0" err="1">
                <a:solidFill>
                  <a:srgbClr val="000000"/>
                </a:solidFill>
                <a:latin typeface="Arial" charset="0"/>
              </a:rPr>
              <a:t>MeteoSchweiz</a:t>
            </a:r>
            <a:r>
              <a:rPr lang="de-DE" sz="1600" b="1" dirty="0">
                <a:solidFill>
                  <a:srgbClr val="000000"/>
                </a:solidFill>
                <a:latin typeface="Arial" charset="0"/>
              </a:rPr>
              <a:t> </a:t>
            </a:r>
          </a:p>
          <a:p>
            <a:pPr defTabSz="914400" eaLnBrk="0" fontAlgn="base" hangingPunct="0">
              <a:spcBef>
                <a:spcPct val="0"/>
              </a:spcBef>
              <a:spcAft>
                <a:spcPct val="0"/>
              </a:spcAft>
            </a:pPr>
            <a:r>
              <a:rPr lang="de-DE" sz="1600" dirty="0">
                <a:solidFill>
                  <a:srgbClr val="000000"/>
                </a:solidFill>
                <a:latin typeface="Arial" charset="0"/>
              </a:rPr>
              <a:t>Operation Center 1 </a:t>
            </a:r>
          </a:p>
          <a:p>
            <a:pPr defTabSz="914400" eaLnBrk="0" fontAlgn="base" hangingPunct="0">
              <a:spcBef>
                <a:spcPct val="0"/>
              </a:spcBef>
              <a:spcAft>
                <a:spcPct val="0"/>
              </a:spcAft>
            </a:pPr>
            <a:r>
              <a:rPr lang="de-DE" sz="1600" dirty="0">
                <a:solidFill>
                  <a:srgbClr val="000000"/>
                </a:solidFill>
                <a:latin typeface="Arial" charset="0"/>
              </a:rPr>
              <a:t>CH-8058 Zürich-Flughafen </a:t>
            </a:r>
          </a:p>
          <a:p>
            <a:pPr defTabSz="914400" eaLnBrk="0" fontAlgn="base" hangingPunct="0">
              <a:spcBef>
                <a:spcPct val="0"/>
              </a:spcBef>
              <a:spcAft>
                <a:spcPct val="0"/>
              </a:spcAft>
            </a:pPr>
            <a:r>
              <a:rPr lang="de-DE" sz="1600" dirty="0">
                <a:solidFill>
                  <a:srgbClr val="000000"/>
                </a:solidFill>
                <a:latin typeface="Arial" charset="0"/>
              </a:rPr>
              <a:t>T +41 58 460 91 11 www.meteoschweiz.ch</a:t>
            </a:r>
          </a:p>
        </p:txBody>
      </p:sp>
      <p:sp>
        <p:nvSpPr>
          <p:cNvPr id="25" name="Rechteck 24">
            <a:extLst>
              <a:ext uri="{FF2B5EF4-FFF2-40B4-BE49-F238E27FC236}">
                <a16:creationId xmlns:a16="http://schemas.microsoft.com/office/drawing/2014/main" id="{BBFAF226-128B-E78B-13FE-C7DC714BD092}"/>
              </a:ext>
            </a:extLst>
          </p:cNvPr>
          <p:cNvSpPr/>
          <p:nvPr userDrawn="1"/>
        </p:nvSpPr>
        <p:spPr>
          <a:xfrm>
            <a:off x="1085416" y="3168000"/>
            <a:ext cx="2284015" cy="923330"/>
          </a:xfrm>
          <a:prstGeom prst="rect">
            <a:avLst/>
          </a:prstGeom>
        </p:spPr>
        <p:txBody>
          <a:bodyPr wrap="square" lIns="0" tIns="0" rIns="0" bIns="0">
            <a:spAutoFit/>
          </a:bodyPr>
          <a:lstStyle/>
          <a:p>
            <a:pPr defTabSz="914400" eaLnBrk="0" fontAlgn="base" hangingPunct="0">
              <a:spcBef>
                <a:spcPct val="0"/>
              </a:spcBef>
              <a:spcAft>
                <a:spcPct val="0"/>
              </a:spcAft>
            </a:pPr>
            <a:r>
              <a:rPr lang="de-DE" sz="1200" b="1" baseline="0" dirty="0" err="1">
                <a:solidFill>
                  <a:srgbClr val="000000"/>
                </a:solidFill>
                <a:latin typeface="Arial" charset="0"/>
              </a:rPr>
              <a:t>MeteoSvizzera</a:t>
            </a:r>
            <a:endParaRPr lang="de-DE" sz="1200" baseline="0" dirty="0">
              <a:solidFill>
                <a:srgbClr val="000000"/>
              </a:solidFill>
              <a:latin typeface="Arial" charset="0"/>
            </a:endParaRPr>
          </a:p>
          <a:p>
            <a:pPr defTabSz="914400" eaLnBrk="0" fontAlgn="base" hangingPunct="0">
              <a:spcBef>
                <a:spcPct val="0"/>
              </a:spcBef>
              <a:spcAft>
                <a:spcPct val="0"/>
              </a:spcAft>
            </a:pPr>
            <a:r>
              <a:rPr lang="de-DE" sz="1200" baseline="0" dirty="0">
                <a:solidFill>
                  <a:srgbClr val="000000"/>
                </a:solidFill>
                <a:latin typeface="Arial" charset="0"/>
              </a:rPr>
              <a:t>Via ai Monti 146</a:t>
            </a:r>
          </a:p>
          <a:p>
            <a:pPr defTabSz="914400" eaLnBrk="0" fontAlgn="base" hangingPunct="0">
              <a:spcBef>
                <a:spcPct val="0"/>
              </a:spcBef>
              <a:spcAft>
                <a:spcPct val="0"/>
              </a:spcAft>
            </a:pPr>
            <a:r>
              <a:rPr lang="de-DE" sz="1200" baseline="0" dirty="0">
                <a:solidFill>
                  <a:srgbClr val="000000"/>
                </a:solidFill>
                <a:latin typeface="Arial" charset="0"/>
              </a:rPr>
              <a:t>CH-6605 Locarno-Monti</a:t>
            </a:r>
          </a:p>
          <a:p>
            <a:pPr defTabSz="914400" eaLnBrk="0" fontAlgn="base" hangingPunct="0">
              <a:spcBef>
                <a:spcPct val="0"/>
              </a:spcBef>
              <a:spcAft>
                <a:spcPct val="0"/>
              </a:spcAft>
            </a:pPr>
            <a:r>
              <a:rPr lang="de-DE" sz="1200" baseline="0" dirty="0">
                <a:solidFill>
                  <a:srgbClr val="000000"/>
                </a:solidFill>
                <a:latin typeface="Arial" charset="0"/>
              </a:rPr>
              <a:t>T +41 58 460 92 22</a:t>
            </a:r>
          </a:p>
          <a:p>
            <a:pPr defTabSz="914400" eaLnBrk="0" fontAlgn="base" hangingPunct="0">
              <a:spcBef>
                <a:spcPct val="0"/>
              </a:spcBef>
              <a:spcAft>
                <a:spcPct val="0"/>
              </a:spcAft>
            </a:pPr>
            <a:r>
              <a:rPr lang="de-DE" sz="1200" baseline="0" dirty="0" err="1">
                <a:solidFill>
                  <a:srgbClr val="000000"/>
                </a:solidFill>
                <a:latin typeface="Arial" charset="0"/>
              </a:rPr>
              <a:t>www.meteosvizzera.ch</a:t>
            </a:r>
            <a:endParaRPr lang="de-DE" sz="1200" baseline="0" dirty="0">
              <a:solidFill>
                <a:srgbClr val="000000"/>
              </a:solidFill>
              <a:latin typeface="Arial" charset="0"/>
            </a:endParaRPr>
          </a:p>
        </p:txBody>
      </p:sp>
      <p:sp>
        <p:nvSpPr>
          <p:cNvPr id="26" name="Rechteck 25">
            <a:extLst>
              <a:ext uri="{FF2B5EF4-FFF2-40B4-BE49-F238E27FC236}">
                <a16:creationId xmlns:a16="http://schemas.microsoft.com/office/drawing/2014/main" id="{86187216-DEAC-F5FA-68CB-BA2261CBFE36}"/>
              </a:ext>
            </a:extLst>
          </p:cNvPr>
          <p:cNvSpPr/>
          <p:nvPr userDrawn="1"/>
        </p:nvSpPr>
        <p:spPr>
          <a:xfrm>
            <a:off x="3815318" y="3168000"/>
            <a:ext cx="2005422" cy="923330"/>
          </a:xfrm>
          <a:prstGeom prst="rect">
            <a:avLst/>
          </a:prstGeom>
        </p:spPr>
        <p:txBody>
          <a:bodyPr wrap="square" lIns="0" tIns="0" rIns="0" bIns="0">
            <a:spAutoFit/>
          </a:bodyPr>
          <a:lstStyle/>
          <a:p>
            <a:pPr defTabSz="914400" eaLnBrk="0" fontAlgn="base" hangingPunct="0">
              <a:spcBef>
                <a:spcPct val="0"/>
              </a:spcBef>
              <a:spcAft>
                <a:spcPct val="0"/>
              </a:spcAft>
            </a:pPr>
            <a:r>
              <a:rPr lang="de-DE" sz="1200" b="1" baseline="0" dirty="0" err="1">
                <a:solidFill>
                  <a:srgbClr val="000000"/>
                </a:solidFill>
                <a:latin typeface="Arial" charset="0"/>
              </a:rPr>
              <a:t>MétéoSuisse</a:t>
            </a:r>
            <a:endParaRPr lang="de-DE" sz="1200" baseline="0" dirty="0">
              <a:solidFill>
                <a:srgbClr val="000000"/>
              </a:solidFill>
              <a:latin typeface="Arial" charset="0"/>
            </a:endParaRPr>
          </a:p>
          <a:p>
            <a:pPr defTabSz="914400" eaLnBrk="0" fontAlgn="base" hangingPunct="0">
              <a:spcBef>
                <a:spcPct val="0"/>
              </a:spcBef>
              <a:spcAft>
                <a:spcPct val="0"/>
              </a:spcAft>
            </a:pPr>
            <a:r>
              <a:rPr lang="de-DE" sz="1200" baseline="0" dirty="0">
                <a:solidFill>
                  <a:srgbClr val="000000"/>
                </a:solidFill>
                <a:latin typeface="Arial" charset="0"/>
              </a:rPr>
              <a:t>7bis, </a:t>
            </a:r>
            <a:r>
              <a:rPr lang="de-DE" sz="1200" baseline="0" dirty="0" err="1">
                <a:solidFill>
                  <a:srgbClr val="000000"/>
                </a:solidFill>
                <a:latin typeface="Arial" charset="0"/>
              </a:rPr>
              <a:t>av</a:t>
            </a:r>
            <a:r>
              <a:rPr lang="de-DE" sz="1200" baseline="0" dirty="0">
                <a:solidFill>
                  <a:srgbClr val="000000"/>
                </a:solidFill>
                <a:latin typeface="Arial" charset="0"/>
              </a:rPr>
              <a:t>. de la </a:t>
            </a:r>
            <a:r>
              <a:rPr lang="de-DE" sz="1200" baseline="0" dirty="0" err="1">
                <a:solidFill>
                  <a:srgbClr val="000000"/>
                </a:solidFill>
                <a:latin typeface="Arial" charset="0"/>
              </a:rPr>
              <a:t>Paix</a:t>
            </a:r>
            <a:endParaRPr lang="de-DE" sz="1200" baseline="0" dirty="0">
              <a:solidFill>
                <a:srgbClr val="000000"/>
              </a:solidFill>
              <a:latin typeface="Arial" charset="0"/>
            </a:endParaRPr>
          </a:p>
          <a:p>
            <a:pPr defTabSz="914400" eaLnBrk="0" fontAlgn="base" hangingPunct="0">
              <a:spcBef>
                <a:spcPct val="0"/>
              </a:spcBef>
              <a:spcAft>
                <a:spcPct val="0"/>
              </a:spcAft>
            </a:pPr>
            <a:r>
              <a:rPr lang="fr-FR" sz="1200" baseline="0" dirty="0">
                <a:solidFill>
                  <a:srgbClr val="000000"/>
                </a:solidFill>
                <a:latin typeface="Arial" charset="0"/>
              </a:rPr>
              <a:t>CH-1211 Genève 2</a:t>
            </a:r>
          </a:p>
          <a:p>
            <a:pPr defTabSz="914400" eaLnBrk="0" fontAlgn="base" hangingPunct="0">
              <a:spcBef>
                <a:spcPct val="0"/>
              </a:spcBef>
              <a:spcAft>
                <a:spcPct val="0"/>
              </a:spcAft>
            </a:pPr>
            <a:r>
              <a:rPr lang="fr-FR" sz="1200" baseline="0" dirty="0">
                <a:solidFill>
                  <a:srgbClr val="000000"/>
                </a:solidFill>
                <a:latin typeface="Arial" charset="0"/>
              </a:rPr>
              <a:t>T +41 58 460 98 88</a:t>
            </a:r>
          </a:p>
          <a:p>
            <a:pPr defTabSz="914400" eaLnBrk="0" fontAlgn="base" hangingPunct="0">
              <a:spcBef>
                <a:spcPct val="0"/>
              </a:spcBef>
              <a:spcAft>
                <a:spcPct val="0"/>
              </a:spcAft>
            </a:pPr>
            <a:r>
              <a:rPr lang="fr-FR" sz="1200" baseline="0" dirty="0" err="1">
                <a:solidFill>
                  <a:srgbClr val="000000"/>
                </a:solidFill>
                <a:latin typeface="Arial" charset="0"/>
              </a:rPr>
              <a:t>www.meteosuisse.ch</a:t>
            </a:r>
            <a:endParaRPr lang="de-DE" sz="1200" baseline="0" dirty="0">
              <a:solidFill>
                <a:srgbClr val="000000"/>
              </a:solidFill>
              <a:latin typeface="Arial" charset="0"/>
            </a:endParaRPr>
          </a:p>
        </p:txBody>
      </p:sp>
      <p:sp>
        <p:nvSpPr>
          <p:cNvPr id="27" name="Rechteck 26">
            <a:extLst>
              <a:ext uri="{FF2B5EF4-FFF2-40B4-BE49-F238E27FC236}">
                <a16:creationId xmlns:a16="http://schemas.microsoft.com/office/drawing/2014/main" id="{FA9786B3-82E8-AF3F-6DF7-DA34AEF004F9}"/>
              </a:ext>
            </a:extLst>
          </p:cNvPr>
          <p:cNvSpPr/>
          <p:nvPr userDrawn="1"/>
        </p:nvSpPr>
        <p:spPr>
          <a:xfrm>
            <a:off x="6285468" y="3168000"/>
            <a:ext cx="2102930" cy="923330"/>
          </a:xfrm>
          <a:prstGeom prst="rect">
            <a:avLst/>
          </a:prstGeom>
        </p:spPr>
        <p:txBody>
          <a:bodyPr wrap="square" lIns="0" tIns="0" rIns="0" bIns="0">
            <a:spAutoFit/>
          </a:bodyPr>
          <a:lstStyle/>
          <a:p>
            <a:pPr defTabSz="914400" eaLnBrk="0" fontAlgn="base" hangingPunct="0">
              <a:spcBef>
                <a:spcPct val="0"/>
              </a:spcBef>
              <a:spcAft>
                <a:spcPct val="0"/>
              </a:spcAft>
            </a:pPr>
            <a:r>
              <a:rPr lang="de-DE" sz="1200" b="1" baseline="0" dirty="0" err="1">
                <a:solidFill>
                  <a:srgbClr val="000000"/>
                </a:solidFill>
                <a:latin typeface="Arial" charset="0"/>
              </a:rPr>
              <a:t>MétéoSuisse</a:t>
            </a:r>
            <a:endParaRPr lang="de-DE" sz="1200" baseline="0" dirty="0">
              <a:solidFill>
                <a:srgbClr val="000000"/>
              </a:solidFill>
              <a:latin typeface="Arial" charset="0"/>
            </a:endParaRPr>
          </a:p>
          <a:p>
            <a:pPr defTabSz="914400" eaLnBrk="0" fontAlgn="base" hangingPunct="0">
              <a:spcBef>
                <a:spcPct val="0"/>
              </a:spcBef>
              <a:spcAft>
                <a:spcPct val="0"/>
              </a:spcAft>
            </a:pPr>
            <a:r>
              <a:rPr lang="de-DE" sz="1200" baseline="0" dirty="0" err="1">
                <a:solidFill>
                  <a:srgbClr val="000000"/>
                </a:solidFill>
                <a:latin typeface="Arial" charset="0"/>
              </a:rPr>
              <a:t>Chemin</a:t>
            </a:r>
            <a:r>
              <a:rPr lang="de-DE" sz="1200" baseline="0" dirty="0">
                <a:solidFill>
                  <a:srgbClr val="000000"/>
                </a:solidFill>
                <a:latin typeface="Arial" charset="0"/>
              </a:rPr>
              <a:t> de </a:t>
            </a:r>
            <a:r>
              <a:rPr lang="de-DE" sz="1200" baseline="0" dirty="0" err="1">
                <a:solidFill>
                  <a:srgbClr val="000000"/>
                </a:solidFill>
                <a:latin typeface="Arial" charset="0"/>
              </a:rPr>
              <a:t>l‘Aérologie</a:t>
            </a:r>
            <a:endParaRPr lang="de-DE" sz="1200" baseline="0" dirty="0">
              <a:solidFill>
                <a:srgbClr val="000000"/>
              </a:solidFill>
              <a:latin typeface="Arial" charset="0"/>
            </a:endParaRPr>
          </a:p>
          <a:p>
            <a:pPr defTabSz="914400" eaLnBrk="0" fontAlgn="base" hangingPunct="0">
              <a:spcBef>
                <a:spcPct val="0"/>
              </a:spcBef>
              <a:spcAft>
                <a:spcPct val="0"/>
              </a:spcAft>
            </a:pPr>
            <a:r>
              <a:rPr lang="de-DE" sz="1200" baseline="0" dirty="0">
                <a:solidFill>
                  <a:srgbClr val="000000"/>
                </a:solidFill>
                <a:latin typeface="Arial" charset="0"/>
              </a:rPr>
              <a:t>CH-1530 Payerne</a:t>
            </a:r>
          </a:p>
          <a:p>
            <a:pPr defTabSz="914400" eaLnBrk="0" fontAlgn="base" hangingPunct="0">
              <a:spcBef>
                <a:spcPct val="0"/>
              </a:spcBef>
              <a:spcAft>
                <a:spcPct val="0"/>
              </a:spcAft>
            </a:pPr>
            <a:r>
              <a:rPr lang="de-DE" sz="1200" baseline="0" dirty="0">
                <a:solidFill>
                  <a:srgbClr val="000000"/>
                </a:solidFill>
                <a:latin typeface="Arial" charset="0"/>
              </a:rPr>
              <a:t>T +41 58 460 94 44</a:t>
            </a:r>
          </a:p>
          <a:p>
            <a:pPr defTabSz="914400" eaLnBrk="0" fontAlgn="base" hangingPunct="0">
              <a:spcBef>
                <a:spcPct val="0"/>
              </a:spcBef>
              <a:spcAft>
                <a:spcPct val="0"/>
              </a:spcAft>
            </a:pPr>
            <a:r>
              <a:rPr lang="de-DE" sz="1200" baseline="0" dirty="0" err="1">
                <a:solidFill>
                  <a:srgbClr val="000000"/>
                </a:solidFill>
                <a:latin typeface="Arial" charset="0"/>
              </a:rPr>
              <a:t>www.meteosuisse.ch</a:t>
            </a:r>
            <a:endParaRPr lang="de-DE" sz="1200" baseline="0" dirty="0">
              <a:solidFill>
                <a:srgbClr val="000000"/>
              </a:solidFill>
              <a:latin typeface="Arial" charset="0"/>
            </a:endParaRPr>
          </a:p>
        </p:txBody>
      </p:sp>
      <p:pic>
        <p:nvPicPr>
          <p:cNvPr id="28" name="Bild 16">
            <a:extLst>
              <a:ext uri="{FF2B5EF4-FFF2-40B4-BE49-F238E27FC236}">
                <a16:creationId xmlns:a16="http://schemas.microsoft.com/office/drawing/2014/main" id="{21C2E1E4-5896-938E-3548-8A789D3CBE44}"/>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39" y="4083925"/>
            <a:ext cx="9045884" cy="1024406"/>
          </a:xfrm>
          <a:prstGeom prst="rect">
            <a:avLst/>
          </a:prstGeom>
        </p:spPr>
      </p:pic>
      <p:sp>
        <p:nvSpPr>
          <p:cNvPr id="29" name="Rechteck 28">
            <a:extLst>
              <a:ext uri="{FF2B5EF4-FFF2-40B4-BE49-F238E27FC236}">
                <a16:creationId xmlns:a16="http://schemas.microsoft.com/office/drawing/2014/main" id="{34FAB3CA-F284-7462-AB5A-6D6B7C32E51E}"/>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30" name="Bild 64">
            <a:extLst>
              <a:ext uri="{FF2B5EF4-FFF2-40B4-BE49-F238E27FC236}">
                <a16:creationId xmlns:a16="http://schemas.microsoft.com/office/drawing/2014/main" id="{EC5949C4-F460-BD40-6374-7387BAA965B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30628755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C997701-065A-974E-A697-F81C2E24598B}" type="datetime1">
              <a:rPr lang="de-CH" smtClean="0"/>
              <a:t>13.09.2026</a:t>
            </a:fld>
            <a:endParaRPr lang="de-DE"/>
          </a:p>
        </p:txBody>
      </p:sp>
      <p:sp>
        <p:nvSpPr>
          <p:cNvPr id="6" name="Footer Placeholder 5"/>
          <p:cNvSpPr>
            <a:spLocks noGrp="1"/>
          </p:cNvSpPr>
          <p:nvPr>
            <p:ph type="ftr" sz="quarter" idx="11"/>
          </p:nvPr>
        </p:nvSpPr>
        <p:spPr/>
        <p:txBody>
          <a:bodyPr/>
          <a:lstStyle/>
          <a:p>
            <a:r>
              <a:rPr lang="de-DE"/>
              <a:t>© Ort, Monat 2024, Autor/in </a:t>
            </a:r>
            <a:endParaRPr lang="de-DE" dirty="0"/>
          </a:p>
        </p:txBody>
      </p:sp>
      <p:sp>
        <p:nvSpPr>
          <p:cNvPr id="7" name="Slide Number Placeholder 6"/>
          <p:cNvSpPr>
            <a:spLocks noGrp="1"/>
          </p:cNvSpPr>
          <p:nvPr>
            <p:ph type="sldNum" sz="quarter" idx="12"/>
          </p:nvPr>
        </p:nvSpPr>
        <p:spPr/>
        <p:txBody>
          <a:bodyPr/>
          <a:lstStyle/>
          <a:p>
            <a:fld id="{C6C8278F-EB32-9049-808B-99841320EF9D}" type="slidenum">
              <a:rPr lang="de-DE" smtClean="0"/>
              <a:t>‹#›</a:t>
            </a:fld>
            <a:endParaRPr lang="de-DE"/>
          </a:p>
        </p:txBody>
      </p:sp>
      <p:pic>
        <p:nvPicPr>
          <p:cNvPr id="19" name="Bild 6">
            <a:extLst>
              <a:ext uri="{FF2B5EF4-FFF2-40B4-BE49-F238E27FC236}">
                <a16:creationId xmlns:a16="http://schemas.microsoft.com/office/drawing/2014/main" id="{893BF373-E10F-AD8E-5FAF-925CFDB10D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87079" y="530013"/>
            <a:ext cx="4013200" cy="609600"/>
          </a:xfrm>
          <a:prstGeom prst="rect">
            <a:avLst/>
          </a:prstGeom>
        </p:spPr>
      </p:pic>
      <p:sp>
        <p:nvSpPr>
          <p:cNvPr id="24" name="Rechteck 23">
            <a:extLst>
              <a:ext uri="{FF2B5EF4-FFF2-40B4-BE49-F238E27FC236}">
                <a16:creationId xmlns:a16="http://schemas.microsoft.com/office/drawing/2014/main" id="{EEB0317E-DB6A-835D-1A8A-86A1BF8E0697}"/>
              </a:ext>
            </a:extLst>
          </p:cNvPr>
          <p:cNvSpPr/>
          <p:nvPr userDrawn="1"/>
        </p:nvSpPr>
        <p:spPr>
          <a:xfrm>
            <a:off x="1078706" y="1584000"/>
            <a:ext cx="3441290" cy="1231106"/>
          </a:xfrm>
          <a:prstGeom prst="rect">
            <a:avLst/>
          </a:prstGeom>
        </p:spPr>
        <p:txBody>
          <a:bodyPr wrap="square" lIns="0" tIns="0" rIns="0" bIns="0">
            <a:spAutoFit/>
          </a:bodyPr>
          <a:lstStyle/>
          <a:p>
            <a:pPr defTabSz="914400" eaLnBrk="0" fontAlgn="base" hangingPunct="0">
              <a:spcBef>
                <a:spcPct val="0"/>
              </a:spcBef>
              <a:spcAft>
                <a:spcPct val="0"/>
              </a:spcAft>
            </a:pPr>
            <a:r>
              <a:rPr lang="de-DE" sz="1600" b="1" dirty="0" err="1">
                <a:solidFill>
                  <a:srgbClr val="000000"/>
                </a:solidFill>
                <a:latin typeface="Arial" charset="0"/>
              </a:rPr>
              <a:t>MeteoSchweiz</a:t>
            </a:r>
            <a:r>
              <a:rPr lang="de-DE" sz="1600" b="1" dirty="0">
                <a:solidFill>
                  <a:srgbClr val="000000"/>
                </a:solidFill>
                <a:latin typeface="Arial" charset="0"/>
              </a:rPr>
              <a:t> </a:t>
            </a:r>
          </a:p>
          <a:p>
            <a:pPr defTabSz="914400" eaLnBrk="0" fontAlgn="base" hangingPunct="0">
              <a:spcBef>
                <a:spcPct val="0"/>
              </a:spcBef>
              <a:spcAft>
                <a:spcPct val="0"/>
              </a:spcAft>
            </a:pPr>
            <a:r>
              <a:rPr lang="de-DE" sz="1600" dirty="0">
                <a:solidFill>
                  <a:srgbClr val="000000"/>
                </a:solidFill>
                <a:latin typeface="Arial" charset="0"/>
              </a:rPr>
              <a:t>Operation Center 1 </a:t>
            </a:r>
          </a:p>
          <a:p>
            <a:pPr defTabSz="914400" eaLnBrk="0" fontAlgn="base" hangingPunct="0">
              <a:spcBef>
                <a:spcPct val="0"/>
              </a:spcBef>
              <a:spcAft>
                <a:spcPct val="0"/>
              </a:spcAft>
            </a:pPr>
            <a:r>
              <a:rPr lang="de-DE" sz="1600" dirty="0">
                <a:solidFill>
                  <a:srgbClr val="000000"/>
                </a:solidFill>
                <a:latin typeface="Arial" charset="0"/>
              </a:rPr>
              <a:t>CH-8058 Zürich-Flughafen </a:t>
            </a:r>
          </a:p>
          <a:p>
            <a:pPr defTabSz="914400" eaLnBrk="0" fontAlgn="base" hangingPunct="0">
              <a:spcBef>
                <a:spcPct val="0"/>
              </a:spcBef>
              <a:spcAft>
                <a:spcPct val="0"/>
              </a:spcAft>
            </a:pPr>
            <a:r>
              <a:rPr lang="de-DE" sz="1600" dirty="0">
                <a:solidFill>
                  <a:srgbClr val="000000"/>
                </a:solidFill>
                <a:latin typeface="Arial" charset="0"/>
              </a:rPr>
              <a:t>T +41 58 460 91 11 www.meteoschweiz.ch</a:t>
            </a:r>
          </a:p>
        </p:txBody>
      </p:sp>
      <p:sp>
        <p:nvSpPr>
          <p:cNvPr id="25" name="Rechteck 24">
            <a:extLst>
              <a:ext uri="{FF2B5EF4-FFF2-40B4-BE49-F238E27FC236}">
                <a16:creationId xmlns:a16="http://schemas.microsoft.com/office/drawing/2014/main" id="{BBFAF226-128B-E78B-13FE-C7DC714BD092}"/>
              </a:ext>
            </a:extLst>
          </p:cNvPr>
          <p:cNvSpPr/>
          <p:nvPr userDrawn="1"/>
        </p:nvSpPr>
        <p:spPr>
          <a:xfrm>
            <a:off x="1085416" y="3168000"/>
            <a:ext cx="2284015" cy="923330"/>
          </a:xfrm>
          <a:prstGeom prst="rect">
            <a:avLst/>
          </a:prstGeom>
        </p:spPr>
        <p:txBody>
          <a:bodyPr wrap="square" lIns="0" tIns="0" rIns="0" bIns="0">
            <a:spAutoFit/>
          </a:bodyPr>
          <a:lstStyle/>
          <a:p>
            <a:pPr defTabSz="914400" eaLnBrk="0" fontAlgn="base" hangingPunct="0">
              <a:spcBef>
                <a:spcPct val="0"/>
              </a:spcBef>
              <a:spcAft>
                <a:spcPct val="0"/>
              </a:spcAft>
            </a:pPr>
            <a:r>
              <a:rPr lang="de-DE" sz="1200" b="1" baseline="0" dirty="0" err="1">
                <a:solidFill>
                  <a:srgbClr val="000000"/>
                </a:solidFill>
                <a:latin typeface="Arial" charset="0"/>
              </a:rPr>
              <a:t>MeteoSvizzera</a:t>
            </a:r>
            <a:endParaRPr lang="de-DE" sz="1200" baseline="0" dirty="0">
              <a:solidFill>
                <a:srgbClr val="000000"/>
              </a:solidFill>
              <a:latin typeface="Arial" charset="0"/>
            </a:endParaRPr>
          </a:p>
          <a:p>
            <a:pPr defTabSz="914400" eaLnBrk="0" fontAlgn="base" hangingPunct="0">
              <a:spcBef>
                <a:spcPct val="0"/>
              </a:spcBef>
              <a:spcAft>
                <a:spcPct val="0"/>
              </a:spcAft>
            </a:pPr>
            <a:r>
              <a:rPr lang="de-DE" sz="1200" baseline="0" dirty="0">
                <a:solidFill>
                  <a:srgbClr val="000000"/>
                </a:solidFill>
                <a:latin typeface="Arial" charset="0"/>
              </a:rPr>
              <a:t>Via ai Monti 146</a:t>
            </a:r>
          </a:p>
          <a:p>
            <a:pPr defTabSz="914400" eaLnBrk="0" fontAlgn="base" hangingPunct="0">
              <a:spcBef>
                <a:spcPct val="0"/>
              </a:spcBef>
              <a:spcAft>
                <a:spcPct val="0"/>
              </a:spcAft>
            </a:pPr>
            <a:r>
              <a:rPr lang="de-DE" sz="1200" baseline="0" dirty="0">
                <a:solidFill>
                  <a:srgbClr val="000000"/>
                </a:solidFill>
                <a:latin typeface="Arial" charset="0"/>
              </a:rPr>
              <a:t>CH-6605 Locarno-Monti</a:t>
            </a:r>
          </a:p>
          <a:p>
            <a:pPr defTabSz="914400" eaLnBrk="0" fontAlgn="base" hangingPunct="0">
              <a:spcBef>
                <a:spcPct val="0"/>
              </a:spcBef>
              <a:spcAft>
                <a:spcPct val="0"/>
              </a:spcAft>
            </a:pPr>
            <a:r>
              <a:rPr lang="de-DE" sz="1200" baseline="0" dirty="0">
                <a:solidFill>
                  <a:srgbClr val="000000"/>
                </a:solidFill>
                <a:latin typeface="Arial" charset="0"/>
              </a:rPr>
              <a:t>T +41 58 460 92 22</a:t>
            </a:r>
          </a:p>
          <a:p>
            <a:pPr defTabSz="914400" eaLnBrk="0" fontAlgn="base" hangingPunct="0">
              <a:spcBef>
                <a:spcPct val="0"/>
              </a:spcBef>
              <a:spcAft>
                <a:spcPct val="0"/>
              </a:spcAft>
            </a:pPr>
            <a:r>
              <a:rPr lang="de-DE" sz="1200" baseline="0" dirty="0" err="1">
                <a:solidFill>
                  <a:srgbClr val="000000"/>
                </a:solidFill>
                <a:latin typeface="Arial" charset="0"/>
              </a:rPr>
              <a:t>www.meteosvizzera.ch</a:t>
            </a:r>
            <a:endParaRPr lang="de-DE" sz="1200" baseline="0" dirty="0">
              <a:solidFill>
                <a:srgbClr val="000000"/>
              </a:solidFill>
              <a:latin typeface="Arial" charset="0"/>
            </a:endParaRPr>
          </a:p>
        </p:txBody>
      </p:sp>
      <p:sp>
        <p:nvSpPr>
          <p:cNvPr id="26" name="Rechteck 25">
            <a:extLst>
              <a:ext uri="{FF2B5EF4-FFF2-40B4-BE49-F238E27FC236}">
                <a16:creationId xmlns:a16="http://schemas.microsoft.com/office/drawing/2014/main" id="{86187216-DEAC-F5FA-68CB-BA2261CBFE36}"/>
              </a:ext>
            </a:extLst>
          </p:cNvPr>
          <p:cNvSpPr/>
          <p:nvPr userDrawn="1"/>
        </p:nvSpPr>
        <p:spPr>
          <a:xfrm>
            <a:off x="3815318" y="3168000"/>
            <a:ext cx="2005422" cy="923330"/>
          </a:xfrm>
          <a:prstGeom prst="rect">
            <a:avLst/>
          </a:prstGeom>
        </p:spPr>
        <p:txBody>
          <a:bodyPr wrap="square" lIns="0" tIns="0" rIns="0" bIns="0">
            <a:spAutoFit/>
          </a:bodyPr>
          <a:lstStyle/>
          <a:p>
            <a:pPr defTabSz="914400" eaLnBrk="0" fontAlgn="base" hangingPunct="0">
              <a:spcBef>
                <a:spcPct val="0"/>
              </a:spcBef>
              <a:spcAft>
                <a:spcPct val="0"/>
              </a:spcAft>
            </a:pPr>
            <a:r>
              <a:rPr lang="de-DE" sz="1200" b="1" baseline="0" dirty="0" err="1">
                <a:solidFill>
                  <a:srgbClr val="000000"/>
                </a:solidFill>
                <a:latin typeface="Arial" charset="0"/>
              </a:rPr>
              <a:t>MétéoSuisse</a:t>
            </a:r>
            <a:endParaRPr lang="de-DE" sz="1200" baseline="0" dirty="0">
              <a:solidFill>
                <a:srgbClr val="000000"/>
              </a:solidFill>
              <a:latin typeface="Arial" charset="0"/>
            </a:endParaRPr>
          </a:p>
          <a:p>
            <a:pPr defTabSz="914400" eaLnBrk="0" fontAlgn="base" hangingPunct="0">
              <a:spcBef>
                <a:spcPct val="0"/>
              </a:spcBef>
              <a:spcAft>
                <a:spcPct val="0"/>
              </a:spcAft>
            </a:pPr>
            <a:r>
              <a:rPr lang="de-DE" sz="1200" baseline="0" dirty="0">
                <a:solidFill>
                  <a:srgbClr val="000000"/>
                </a:solidFill>
                <a:latin typeface="Arial" charset="0"/>
              </a:rPr>
              <a:t>7bis, </a:t>
            </a:r>
            <a:r>
              <a:rPr lang="de-DE" sz="1200" baseline="0" dirty="0" err="1">
                <a:solidFill>
                  <a:srgbClr val="000000"/>
                </a:solidFill>
                <a:latin typeface="Arial" charset="0"/>
              </a:rPr>
              <a:t>av</a:t>
            </a:r>
            <a:r>
              <a:rPr lang="de-DE" sz="1200" baseline="0" dirty="0">
                <a:solidFill>
                  <a:srgbClr val="000000"/>
                </a:solidFill>
                <a:latin typeface="Arial" charset="0"/>
              </a:rPr>
              <a:t>. de la </a:t>
            </a:r>
            <a:r>
              <a:rPr lang="de-DE" sz="1200" baseline="0" dirty="0" err="1">
                <a:solidFill>
                  <a:srgbClr val="000000"/>
                </a:solidFill>
                <a:latin typeface="Arial" charset="0"/>
              </a:rPr>
              <a:t>Paix</a:t>
            </a:r>
            <a:endParaRPr lang="de-DE" sz="1200" baseline="0" dirty="0">
              <a:solidFill>
                <a:srgbClr val="000000"/>
              </a:solidFill>
              <a:latin typeface="Arial" charset="0"/>
            </a:endParaRPr>
          </a:p>
          <a:p>
            <a:pPr defTabSz="914400" eaLnBrk="0" fontAlgn="base" hangingPunct="0">
              <a:spcBef>
                <a:spcPct val="0"/>
              </a:spcBef>
              <a:spcAft>
                <a:spcPct val="0"/>
              </a:spcAft>
            </a:pPr>
            <a:r>
              <a:rPr lang="fr-FR" sz="1200" baseline="0" dirty="0">
                <a:solidFill>
                  <a:srgbClr val="000000"/>
                </a:solidFill>
                <a:latin typeface="Arial" charset="0"/>
              </a:rPr>
              <a:t>CH-1211 Genève 2</a:t>
            </a:r>
          </a:p>
          <a:p>
            <a:pPr defTabSz="914400" eaLnBrk="0" fontAlgn="base" hangingPunct="0">
              <a:spcBef>
                <a:spcPct val="0"/>
              </a:spcBef>
              <a:spcAft>
                <a:spcPct val="0"/>
              </a:spcAft>
            </a:pPr>
            <a:r>
              <a:rPr lang="fr-FR" sz="1200" baseline="0" dirty="0">
                <a:solidFill>
                  <a:srgbClr val="000000"/>
                </a:solidFill>
                <a:latin typeface="Arial" charset="0"/>
              </a:rPr>
              <a:t>T +41 58 460 98 88</a:t>
            </a:r>
          </a:p>
          <a:p>
            <a:pPr defTabSz="914400" eaLnBrk="0" fontAlgn="base" hangingPunct="0">
              <a:spcBef>
                <a:spcPct val="0"/>
              </a:spcBef>
              <a:spcAft>
                <a:spcPct val="0"/>
              </a:spcAft>
            </a:pPr>
            <a:r>
              <a:rPr lang="fr-FR" sz="1200" baseline="0" dirty="0" err="1">
                <a:solidFill>
                  <a:srgbClr val="000000"/>
                </a:solidFill>
                <a:latin typeface="Arial" charset="0"/>
              </a:rPr>
              <a:t>www.meteosuisse.ch</a:t>
            </a:r>
            <a:endParaRPr lang="de-DE" sz="1200" baseline="0" dirty="0">
              <a:solidFill>
                <a:srgbClr val="000000"/>
              </a:solidFill>
              <a:latin typeface="Arial" charset="0"/>
            </a:endParaRPr>
          </a:p>
        </p:txBody>
      </p:sp>
      <p:sp>
        <p:nvSpPr>
          <p:cNvPr id="27" name="Rechteck 26">
            <a:extLst>
              <a:ext uri="{FF2B5EF4-FFF2-40B4-BE49-F238E27FC236}">
                <a16:creationId xmlns:a16="http://schemas.microsoft.com/office/drawing/2014/main" id="{FA9786B3-82E8-AF3F-6DF7-DA34AEF004F9}"/>
              </a:ext>
            </a:extLst>
          </p:cNvPr>
          <p:cNvSpPr/>
          <p:nvPr userDrawn="1"/>
        </p:nvSpPr>
        <p:spPr>
          <a:xfrm>
            <a:off x="6285468" y="3168000"/>
            <a:ext cx="2102930" cy="923330"/>
          </a:xfrm>
          <a:prstGeom prst="rect">
            <a:avLst/>
          </a:prstGeom>
        </p:spPr>
        <p:txBody>
          <a:bodyPr wrap="square" lIns="0" tIns="0" rIns="0" bIns="0">
            <a:spAutoFit/>
          </a:bodyPr>
          <a:lstStyle/>
          <a:p>
            <a:pPr defTabSz="914400" eaLnBrk="0" fontAlgn="base" hangingPunct="0">
              <a:spcBef>
                <a:spcPct val="0"/>
              </a:spcBef>
              <a:spcAft>
                <a:spcPct val="0"/>
              </a:spcAft>
            </a:pPr>
            <a:r>
              <a:rPr lang="de-DE" sz="1200" b="1" baseline="0" dirty="0" err="1">
                <a:solidFill>
                  <a:srgbClr val="000000"/>
                </a:solidFill>
                <a:latin typeface="Arial" charset="0"/>
              </a:rPr>
              <a:t>MétéoSuisse</a:t>
            </a:r>
            <a:endParaRPr lang="de-DE" sz="1200" baseline="0" dirty="0">
              <a:solidFill>
                <a:srgbClr val="000000"/>
              </a:solidFill>
              <a:latin typeface="Arial" charset="0"/>
            </a:endParaRPr>
          </a:p>
          <a:p>
            <a:pPr defTabSz="914400" eaLnBrk="0" fontAlgn="base" hangingPunct="0">
              <a:spcBef>
                <a:spcPct val="0"/>
              </a:spcBef>
              <a:spcAft>
                <a:spcPct val="0"/>
              </a:spcAft>
            </a:pPr>
            <a:r>
              <a:rPr lang="de-DE" sz="1200" baseline="0" dirty="0" err="1">
                <a:solidFill>
                  <a:srgbClr val="000000"/>
                </a:solidFill>
                <a:latin typeface="Arial" charset="0"/>
              </a:rPr>
              <a:t>Chemin</a:t>
            </a:r>
            <a:r>
              <a:rPr lang="de-DE" sz="1200" baseline="0" dirty="0">
                <a:solidFill>
                  <a:srgbClr val="000000"/>
                </a:solidFill>
                <a:latin typeface="Arial" charset="0"/>
              </a:rPr>
              <a:t> de </a:t>
            </a:r>
            <a:r>
              <a:rPr lang="de-DE" sz="1200" baseline="0" dirty="0" err="1">
                <a:solidFill>
                  <a:srgbClr val="000000"/>
                </a:solidFill>
                <a:latin typeface="Arial" charset="0"/>
              </a:rPr>
              <a:t>l‘Aérologie</a:t>
            </a:r>
            <a:endParaRPr lang="de-DE" sz="1200" baseline="0" dirty="0">
              <a:solidFill>
                <a:srgbClr val="000000"/>
              </a:solidFill>
              <a:latin typeface="Arial" charset="0"/>
            </a:endParaRPr>
          </a:p>
          <a:p>
            <a:pPr defTabSz="914400" eaLnBrk="0" fontAlgn="base" hangingPunct="0">
              <a:spcBef>
                <a:spcPct val="0"/>
              </a:spcBef>
              <a:spcAft>
                <a:spcPct val="0"/>
              </a:spcAft>
            </a:pPr>
            <a:r>
              <a:rPr lang="de-DE" sz="1200" baseline="0" dirty="0">
                <a:solidFill>
                  <a:srgbClr val="000000"/>
                </a:solidFill>
                <a:latin typeface="Arial" charset="0"/>
              </a:rPr>
              <a:t>CH-1530 Payerne</a:t>
            </a:r>
          </a:p>
          <a:p>
            <a:pPr defTabSz="914400" eaLnBrk="0" fontAlgn="base" hangingPunct="0">
              <a:spcBef>
                <a:spcPct val="0"/>
              </a:spcBef>
              <a:spcAft>
                <a:spcPct val="0"/>
              </a:spcAft>
            </a:pPr>
            <a:r>
              <a:rPr lang="de-DE" sz="1200" baseline="0" dirty="0">
                <a:solidFill>
                  <a:srgbClr val="000000"/>
                </a:solidFill>
                <a:latin typeface="Arial" charset="0"/>
              </a:rPr>
              <a:t>T +41 58 460 94 44</a:t>
            </a:r>
          </a:p>
          <a:p>
            <a:pPr defTabSz="914400" eaLnBrk="0" fontAlgn="base" hangingPunct="0">
              <a:spcBef>
                <a:spcPct val="0"/>
              </a:spcBef>
              <a:spcAft>
                <a:spcPct val="0"/>
              </a:spcAft>
            </a:pPr>
            <a:r>
              <a:rPr lang="de-DE" sz="1200" baseline="0" dirty="0" err="1">
                <a:solidFill>
                  <a:srgbClr val="000000"/>
                </a:solidFill>
                <a:latin typeface="Arial" charset="0"/>
              </a:rPr>
              <a:t>www.meteosuisse.ch</a:t>
            </a:r>
            <a:endParaRPr lang="de-DE" sz="1200" baseline="0" dirty="0">
              <a:solidFill>
                <a:srgbClr val="000000"/>
              </a:solidFill>
              <a:latin typeface="Arial" charset="0"/>
            </a:endParaRPr>
          </a:p>
        </p:txBody>
      </p:sp>
      <p:pic>
        <p:nvPicPr>
          <p:cNvPr id="28" name="Bild 16">
            <a:extLst>
              <a:ext uri="{FF2B5EF4-FFF2-40B4-BE49-F238E27FC236}">
                <a16:creationId xmlns:a16="http://schemas.microsoft.com/office/drawing/2014/main" id="{21C2E1E4-5896-938E-3548-8A789D3CBE44}"/>
              </a:ext>
            </a:extLst>
          </p:cNvPr>
          <p:cNvPicPr>
            <a:picLocks noChangeAspect="1"/>
          </p:cNvPicPr>
          <p:nvPr userDrawn="1"/>
        </p:nvPicPr>
        <p:blipFill rotWithShape="1">
          <a:blip r:embed="rId3" cstate="print">
            <a:alphaModFix amt="40000"/>
            <a:extLst>
              <a:ext uri="{28A0092B-C50C-407E-A947-70E740481C1C}">
                <a14:useLocalDpi xmlns:a14="http://schemas.microsoft.com/office/drawing/2010/main" val="0"/>
              </a:ext>
            </a:extLst>
          </a:blip>
          <a:srcRect l="-1" r="-185" b="74924"/>
          <a:stretch/>
        </p:blipFill>
        <p:spPr>
          <a:xfrm>
            <a:off x="71739" y="4083925"/>
            <a:ext cx="9045884" cy="1024406"/>
          </a:xfrm>
          <a:prstGeom prst="rect">
            <a:avLst/>
          </a:prstGeom>
        </p:spPr>
      </p:pic>
      <p:sp>
        <p:nvSpPr>
          <p:cNvPr id="29" name="Rechteck 28">
            <a:extLst>
              <a:ext uri="{FF2B5EF4-FFF2-40B4-BE49-F238E27FC236}">
                <a16:creationId xmlns:a16="http://schemas.microsoft.com/office/drawing/2014/main" id="{34FAB3CA-F284-7462-AB5A-6D6B7C32E51E}"/>
              </a:ext>
            </a:extLst>
          </p:cNvPr>
          <p:cNvSpPr/>
          <p:nvPr userDrawn="1"/>
        </p:nvSpPr>
        <p:spPr bwMode="auto">
          <a:xfrm>
            <a:off x="1010992" y="4596044"/>
            <a:ext cx="1149440" cy="31250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bg1"/>
              </a:solidFill>
              <a:effectLst/>
              <a:latin typeface="Arial" charset="0"/>
            </a:endParaRPr>
          </a:p>
        </p:txBody>
      </p:sp>
      <p:pic>
        <p:nvPicPr>
          <p:cNvPr id="30" name="Bild 64">
            <a:extLst>
              <a:ext uri="{FF2B5EF4-FFF2-40B4-BE49-F238E27FC236}">
                <a16:creationId xmlns:a16="http://schemas.microsoft.com/office/drawing/2014/main" id="{EC5949C4-F460-BD40-6374-7387BAA965B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78706" y="4689218"/>
            <a:ext cx="949196" cy="144016"/>
          </a:xfrm>
          <a:prstGeom prst="rect">
            <a:avLst/>
          </a:prstGeom>
        </p:spPr>
      </p:pic>
    </p:spTree>
    <p:extLst>
      <p:ext uri="{BB962C8B-B14F-4D97-AF65-F5344CB8AC3E}">
        <p14:creationId xmlns:p14="http://schemas.microsoft.com/office/powerpoint/2010/main" val="2618835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81089" y="1386177"/>
            <a:ext cx="4939884" cy="3264511"/>
          </a:xfrm>
          <a:prstGeom prst="rect">
            <a:avLst/>
          </a:prstGeom>
        </p:spPr>
        <p:txBody>
          <a:bodyPr vert="horz" lIns="0" tIns="0" rIns="0" bIns="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Date Placeholder 3"/>
          <p:cNvSpPr>
            <a:spLocks noGrp="1"/>
          </p:cNvSpPr>
          <p:nvPr>
            <p:ph type="dt" sz="half" idx="2"/>
          </p:nvPr>
        </p:nvSpPr>
        <p:spPr>
          <a:xfrm>
            <a:off x="2822848" y="4723662"/>
            <a:ext cx="2057400" cy="273928"/>
          </a:xfrm>
          <a:prstGeom prst="rect">
            <a:avLst/>
          </a:prstGeom>
        </p:spPr>
        <p:txBody>
          <a:bodyPr vert="horz" lIns="0" tIns="0" rIns="0" bIns="0" rtlCol="0" anchor="t" anchorCtr="0"/>
          <a:lstStyle>
            <a:lvl1pPr algn="l">
              <a:defRPr sz="900">
                <a:solidFill>
                  <a:schemeClr val="tx1">
                    <a:tint val="75000"/>
                    <a:alpha val="0"/>
                  </a:schemeClr>
                </a:solidFill>
              </a:defRPr>
            </a:lvl1pPr>
          </a:lstStyle>
          <a:p>
            <a:fld id="{F3127F1D-E87C-BC4B-9E41-D233E9064318}" type="datetime1">
              <a:rPr lang="de-CH" smtClean="0"/>
              <a:t>13.09.2026</a:t>
            </a:fld>
            <a:endParaRPr lang="de-DE" dirty="0"/>
          </a:p>
        </p:txBody>
      </p:sp>
      <p:sp>
        <p:nvSpPr>
          <p:cNvPr id="5" name="Footer Placeholder 4"/>
          <p:cNvSpPr>
            <a:spLocks noGrp="1"/>
          </p:cNvSpPr>
          <p:nvPr>
            <p:ph type="ftr" sz="quarter" idx="3"/>
          </p:nvPr>
        </p:nvSpPr>
        <p:spPr>
          <a:xfrm>
            <a:off x="5114394" y="4723662"/>
            <a:ext cx="2787491" cy="273928"/>
          </a:xfrm>
          <a:prstGeom prst="rect">
            <a:avLst/>
          </a:prstGeom>
        </p:spPr>
        <p:txBody>
          <a:bodyPr vert="horz" lIns="0" tIns="0" rIns="0" bIns="0" rtlCol="0" anchor="t" anchorCtr="0"/>
          <a:lstStyle>
            <a:lvl1pPr algn="r">
              <a:defRPr sz="900" baseline="0">
                <a:solidFill>
                  <a:schemeClr val="tx1"/>
                </a:solidFill>
              </a:defRPr>
            </a:lvl1pPr>
          </a:lstStyle>
          <a:p>
            <a:r>
              <a:rPr lang="de-DE" dirty="0"/>
              <a:t>Rome, Sep 2026, pirmin.kaufmann@meteoswiss.ch </a:t>
            </a:r>
          </a:p>
        </p:txBody>
      </p:sp>
      <p:sp>
        <p:nvSpPr>
          <p:cNvPr id="6" name="Slide Number Placeholder 5"/>
          <p:cNvSpPr>
            <a:spLocks noGrp="1"/>
          </p:cNvSpPr>
          <p:nvPr>
            <p:ph type="sldNum" sz="quarter" idx="4"/>
          </p:nvPr>
        </p:nvSpPr>
        <p:spPr>
          <a:xfrm>
            <a:off x="7994730" y="4723662"/>
            <a:ext cx="539750" cy="273928"/>
          </a:xfrm>
          <a:prstGeom prst="rect">
            <a:avLst/>
          </a:prstGeom>
        </p:spPr>
        <p:txBody>
          <a:bodyPr vert="horz" lIns="0" tIns="0" rIns="0" bIns="0" rtlCol="0" anchor="t" anchorCtr="0"/>
          <a:lstStyle>
            <a:lvl1pPr algn="r">
              <a:defRPr sz="900" baseline="0">
                <a:solidFill>
                  <a:schemeClr val="tx1"/>
                </a:solidFill>
              </a:defRPr>
            </a:lvl1pPr>
          </a:lstStyle>
          <a:p>
            <a:fld id="{C6C8278F-EB32-9049-808B-99841320EF9D}" type="slidenum">
              <a:rPr lang="de-DE" smtClean="0"/>
              <a:pPr/>
              <a:t>‹#›</a:t>
            </a:fld>
            <a:endParaRPr lang="de-DE"/>
          </a:p>
        </p:txBody>
      </p:sp>
      <p:pic>
        <p:nvPicPr>
          <p:cNvPr id="7" name="Bild 48">
            <a:extLst>
              <a:ext uri="{FF2B5EF4-FFF2-40B4-BE49-F238E27FC236}">
                <a16:creationId xmlns:a16="http://schemas.microsoft.com/office/drawing/2014/main" id="{0DAF8FDE-FB1E-7A5F-ACFD-7FD43FEA8965}"/>
              </a:ext>
            </a:extLst>
          </p:cNvPr>
          <p:cNvPicPr>
            <a:picLocks noChangeAspect="1"/>
          </p:cNvPicPr>
          <p:nvPr userDrawn="1"/>
        </p:nvPicPr>
        <p:blipFill>
          <a:blip r:embed="rId23"/>
          <a:stretch>
            <a:fillRect/>
          </a:stretch>
        </p:blipFill>
        <p:spPr>
          <a:xfrm>
            <a:off x="0" y="0"/>
            <a:ext cx="9144000" cy="102870"/>
          </a:xfrm>
          <a:prstGeom prst="rect">
            <a:avLst/>
          </a:prstGeom>
        </p:spPr>
      </p:pic>
      <p:sp>
        <p:nvSpPr>
          <p:cNvPr id="11" name="Title 1">
            <a:extLst>
              <a:ext uri="{FF2B5EF4-FFF2-40B4-BE49-F238E27FC236}">
                <a16:creationId xmlns:a16="http://schemas.microsoft.com/office/drawing/2014/main" id="{E35C7075-6C94-FA01-17A5-0D57FDB68614}"/>
              </a:ext>
            </a:extLst>
          </p:cNvPr>
          <p:cNvSpPr txBox="1">
            <a:spLocks/>
          </p:cNvSpPr>
          <p:nvPr userDrawn="1"/>
        </p:nvSpPr>
        <p:spPr>
          <a:xfrm>
            <a:off x="1081088" y="480305"/>
            <a:ext cx="7434263" cy="713496"/>
          </a:xfrm>
          <a:prstGeom prst="rect">
            <a:avLst/>
          </a:prstGeom>
        </p:spPr>
        <p:txBody>
          <a:bodyPr lIns="0" tIns="0" rIns="0" bIns="0"/>
          <a:lstStyle>
            <a:lvl1pPr algn="l" defTabSz="685800" rtl="0" eaLnBrk="1" latinLnBrk="0" hangingPunct="1">
              <a:lnSpc>
                <a:spcPct val="90000"/>
              </a:lnSpc>
              <a:spcBef>
                <a:spcPct val="0"/>
              </a:spcBef>
              <a:buNone/>
              <a:defRPr sz="3000" b="1" i="0" kern="1200" baseline="0">
                <a:solidFill>
                  <a:schemeClr val="tx1"/>
                </a:solidFill>
                <a:latin typeface="+mj-lt"/>
                <a:ea typeface="+mj-ea"/>
                <a:cs typeface="+mj-cs"/>
              </a:defRPr>
            </a:lvl1pPr>
          </a:lstStyle>
          <a:p>
            <a:r>
              <a:rPr lang="de-DE" sz="3000" dirty="0">
                <a:solidFill>
                  <a:schemeClr val="tx1">
                    <a:alpha val="0"/>
                  </a:schemeClr>
                </a:solidFill>
              </a:rPr>
              <a:t>Mastertitelformat bearbeiten</a:t>
            </a:r>
            <a:endParaRPr lang="en-US" sz="3000" dirty="0">
              <a:solidFill>
                <a:schemeClr val="tx1">
                  <a:alpha val="0"/>
                </a:schemeClr>
              </a:solidFill>
            </a:endParaRPr>
          </a:p>
        </p:txBody>
      </p:sp>
      <p:sp>
        <p:nvSpPr>
          <p:cNvPr id="16" name="Rechteck 15">
            <a:extLst>
              <a:ext uri="{FF2B5EF4-FFF2-40B4-BE49-F238E27FC236}">
                <a16:creationId xmlns:a16="http://schemas.microsoft.com/office/drawing/2014/main" id="{8384113E-3B84-B0C5-E326-C0C1562888C2}"/>
              </a:ext>
            </a:extLst>
          </p:cNvPr>
          <p:cNvSpPr/>
          <p:nvPr userDrawn="1"/>
        </p:nvSpPr>
        <p:spPr bwMode="auto">
          <a:xfrm>
            <a:off x="224140" y="1104675"/>
            <a:ext cx="908065" cy="703384"/>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dirty="0">
              <a:ln>
                <a:noFill/>
              </a:ln>
              <a:solidFill>
                <a:schemeClr val="tx2"/>
              </a:solidFill>
              <a:effectLst/>
              <a:latin typeface="Arial" charset="0"/>
            </a:endParaRPr>
          </a:p>
        </p:txBody>
      </p:sp>
      <p:sp>
        <p:nvSpPr>
          <p:cNvPr id="27" name="Rechteck 26">
            <a:extLst>
              <a:ext uri="{FF2B5EF4-FFF2-40B4-BE49-F238E27FC236}">
                <a16:creationId xmlns:a16="http://schemas.microsoft.com/office/drawing/2014/main" id="{97884898-4755-1DE3-F631-EFD19731F92D}"/>
              </a:ext>
            </a:extLst>
          </p:cNvPr>
          <p:cNvSpPr/>
          <p:nvPr userDrawn="1"/>
        </p:nvSpPr>
        <p:spPr bwMode="auto">
          <a:xfrm>
            <a:off x="1022904" y="4636653"/>
            <a:ext cx="1269446" cy="28508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2100" b="0" i="0" u="none" strike="noStrike" cap="none" normalizeH="0" baseline="0">
              <a:ln>
                <a:noFill/>
              </a:ln>
              <a:solidFill>
                <a:schemeClr val="bg1"/>
              </a:solidFill>
              <a:effectLst/>
              <a:latin typeface="Arial" charset="0"/>
            </a:endParaRPr>
          </a:p>
        </p:txBody>
      </p:sp>
    </p:spTree>
    <p:extLst>
      <p:ext uri="{BB962C8B-B14F-4D97-AF65-F5344CB8AC3E}">
        <p14:creationId xmlns:p14="http://schemas.microsoft.com/office/powerpoint/2010/main" val="3566418168"/>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67" r:id="rId3"/>
    <p:sldLayoutId id="2147483675" r:id="rId4"/>
    <p:sldLayoutId id="2147483662" r:id="rId5"/>
    <p:sldLayoutId id="2147483676" r:id="rId6"/>
    <p:sldLayoutId id="2147483683" r:id="rId7"/>
    <p:sldLayoutId id="2147483684" r:id="rId8"/>
    <p:sldLayoutId id="2147483663" r:id="rId9"/>
    <p:sldLayoutId id="2147483677" r:id="rId10"/>
    <p:sldLayoutId id="2147483666" r:id="rId11"/>
    <p:sldLayoutId id="2147483678" r:id="rId12"/>
    <p:sldLayoutId id="2147483668" r:id="rId13"/>
    <p:sldLayoutId id="2147483679" r:id="rId14"/>
    <p:sldLayoutId id="2147483669" r:id="rId15"/>
    <p:sldLayoutId id="2147483680" r:id="rId16"/>
    <p:sldLayoutId id="2147483673" r:id="rId17"/>
    <p:sldLayoutId id="2147483681" r:id="rId18"/>
    <p:sldLayoutId id="2147483670" r:id="rId19"/>
    <p:sldLayoutId id="2147483671" r:id="rId20"/>
    <p:sldLayoutId id="2147483682" r:id="rId21"/>
  </p:sldLayoutIdLst>
  <p:hf hdr="0" dt="0"/>
  <p:txStyles>
    <p:titleStyle>
      <a:lvl1pPr algn="l" defTabSz="685800" rtl="0" eaLnBrk="1" latinLnBrk="0" hangingPunct="1">
        <a:lnSpc>
          <a:spcPct val="90000"/>
        </a:lnSpc>
        <a:spcBef>
          <a:spcPct val="0"/>
        </a:spcBef>
        <a:buNone/>
        <a:defRPr sz="3000" b="1" i="0" kern="1200" baseline="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72" userDrawn="1">
          <p15:clr>
            <a:srgbClr val="F26B43"/>
          </p15:clr>
        </p15:guide>
        <p15:guide id="2" pos="5375" userDrawn="1">
          <p15:clr>
            <a:srgbClr val="F26B43"/>
          </p15:clr>
        </p15:guide>
        <p15:guide id="3" orient="horz" pos="3046" userDrawn="1">
          <p15:clr>
            <a:srgbClr val="F26B43"/>
          </p15:clr>
        </p15:guide>
        <p15:guide id="4" pos="681" userDrawn="1">
          <p15:clr>
            <a:srgbClr val="F26B43"/>
          </p15:clr>
        </p15:guide>
        <p15:guide id="5" orient="horz" pos="501" userDrawn="1">
          <p15:clr>
            <a:srgbClr val="F26B43"/>
          </p15:clr>
        </p15:guide>
        <p15:guide id="6" pos="47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hyperlink" Target="https://library.wmo.int/idurl/4/56317" TargetMode="Externa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hyperlink" Target="https://library.wmo.int/idurl/4/56317" TargetMode="External"/><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s://library.wmo.int/idurl/4/56317" TargetMode="External"/><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hyperlink" Target="https://library.wmo.int/idurl/4/56317" TargetMode="External"/><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library.wmo.int/idurl/4/56317" TargetMode="External"/><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hyperlink" Target="https://hess.copernicus.org/articles/21/3525/2017/"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hyperlink" Target="https://meteoswiss.atlassian.net/wiki/x/C4Cj" TargetMode="External"/><Relationship Id="rId2" Type="http://schemas.openxmlformats.org/officeDocument/2006/relationships/hyperlink" Target="https://meteoswiss.atlassian.net/browse/DB-9?atlOrigin=eyJpIjoiNGJmMjczM2ZmM2ExNGVlNjhmOWIxZTE5MTg3OGY0MWEiLCJwIjoiaiJ9"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library.wmo.int/idurl/4/56317" TargetMode="External"/><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9B5EE3-A534-45F4-8907-612A2B20765E}"/>
              </a:ext>
            </a:extLst>
          </p:cNvPr>
          <p:cNvSpPr>
            <a:spLocks noGrp="1"/>
          </p:cNvSpPr>
          <p:nvPr>
            <p:ph type="ctrTitle"/>
          </p:nvPr>
        </p:nvSpPr>
        <p:spPr/>
        <p:txBody>
          <a:bodyPr/>
          <a:lstStyle/>
          <a:p>
            <a:r>
              <a:rPr lang="en-US" sz="3200" noProof="0" dirty="0"/>
              <a:t>ICON verification using rain gauge data corrected according to SPICE experiment recommendations</a:t>
            </a:r>
          </a:p>
        </p:txBody>
      </p:sp>
      <p:sp>
        <p:nvSpPr>
          <p:cNvPr id="3" name="Untertitel 2">
            <a:extLst>
              <a:ext uri="{FF2B5EF4-FFF2-40B4-BE49-F238E27FC236}">
                <a16:creationId xmlns:a16="http://schemas.microsoft.com/office/drawing/2014/main" id="{E9D86315-336F-45FD-9D49-D959289FBF1F}"/>
              </a:ext>
            </a:extLst>
          </p:cNvPr>
          <p:cNvSpPr>
            <a:spLocks noGrp="1"/>
          </p:cNvSpPr>
          <p:nvPr>
            <p:ph type="subTitle" idx="1"/>
          </p:nvPr>
        </p:nvSpPr>
        <p:spPr/>
        <p:txBody>
          <a:bodyPr/>
          <a:lstStyle/>
          <a:p>
            <a:r>
              <a:rPr lang="en-US" noProof="0" dirty="0"/>
              <a:t>COSMO GM 2026</a:t>
            </a:r>
          </a:p>
          <a:p>
            <a:r>
              <a:rPr lang="en-US" noProof="0" dirty="0"/>
              <a:t>WG VA Parallel Session</a:t>
            </a:r>
          </a:p>
          <a:p>
            <a:r>
              <a:rPr lang="en-US" noProof="0" dirty="0"/>
              <a:t>CASD, Rome, 14 September 2026</a:t>
            </a:r>
          </a:p>
        </p:txBody>
      </p:sp>
    </p:spTree>
    <p:extLst>
      <p:ext uri="{BB962C8B-B14F-4D97-AF65-F5344CB8AC3E}">
        <p14:creationId xmlns:p14="http://schemas.microsoft.com/office/powerpoint/2010/main" val="2159041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EB60972B-2281-49D8-9299-88A1809614FA}"/>
              </a:ext>
            </a:extLst>
          </p:cNvPr>
          <p:cNvSpPr>
            <a:spLocks noGrp="1"/>
          </p:cNvSpPr>
          <p:nvPr>
            <p:ph type="ftr" sz="quarter" idx="11"/>
          </p:nvPr>
        </p:nvSpPr>
        <p:spPr/>
        <p:txBody>
          <a:bodyPr/>
          <a:lstStyle/>
          <a:p>
            <a:r>
              <a:rPr lang="en-US" noProof="0" dirty="0"/>
              <a:t>© Ort, Monat 2024, Autor/in </a:t>
            </a:r>
          </a:p>
        </p:txBody>
      </p:sp>
      <p:sp>
        <p:nvSpPr>
          <p:cNvPr id="3" name="Foliennummernplatzhalter 2">
            <a:extLst>
              <a:ext uri="{FF2B5EF4-FFF2-40B4-BE49-F238E27FC236}">
                <a16:creationId xmlns:a16="http://schemas.microsoft.com/office/drawing/2014/main" id="{38722808-21DF-4C14-BE39-F8016AF66B3D}"/>
              </a:ext>
            </a:extLst>
          </p:cNvPr>
          <p:cNvSpPr>
            <a:spLocks noGrp="1"/>
          </p:cNvSpPr>
          <p:nvPr>
            <p:ph type="sldNum" sz="quarter" idx="12"/>
          </p:nvPr>
        </p:nvSpPr>
        <p:spPr/>
        <p:txBody>
          <a:bodyPr/>
          <a:lstStyle/>
          <a:p>
            <a:fld id="{C6C8278F-EB32-9049-808B-99841320EF9D}" type="slidenum">
              <a:rPr lang="en-US" noProof="0" smtClean="0"/>
              <a:t>2</a:t>
            </a:fld>
            <a:endParaRPr lang="en-US" noProof="0" dirty="0"/>
          </a:p>
        </p:txBody>
      </p:sp>
      <p:sp>
        <p:nvSpPr>
          <p:cNvPr id="5" name="Title 4">
            <a:extLst>
              <a:ext uri="{FF2B5EF4-FFF2-40B4-BE49-F238E27FC236}">
                <a16:creationId xmlns:a16="http://schemas.microsoft.com/office/drawing/2014/main" id="{54C49B26-B834-73EC-9CC3-52148C5343F6}"/>
              </a:ext>
            </a:extLst>
          </p:cNvPr>
          <p:cNvSpPr>
            <a:spLocks noGrp="1"/>
          </p:cNvSpPr>
          <p:nvPr>
            <p:ph type="title"/>
          </p:nvPr>
        </p:nvSpPr>
        <p:spPr/>
        <p:txBody>
          <a:bodyPr/>
          <a:lstStyle/>
          <a:p>
            <a:r>
              <a:rPr lang="en-US" noProof="0" dirty="0"/>
              <a:t>SPICE</a:t>
            </a:r>
          </a:p>
        </p:txBody>
      </p:sp>
      <p:pic>
        <p:nvPicPr>
          <p:cNvPr id="9" name="Picture 8">
            <a:extLst>
              <a:ext uri="{FF2B5EF4-FFF2-40B4-BE49-F238E27FC236}">
                <a16:creationId xmlns:a16="http://schemas.microsoft.com/office/drawing/2014/main" id="{E1263ABA-128F-DBD0-A15D-9D0488564E78}"/>
              </a:ext>
            </a:extLst>
          </p:cNvPr>
          <p:cNvPicPr>
            <a:picLocks noChangeAspect="1"/>
          </p:cNvPicPr>
          <p:nvPr/>
        </p:nvPicPr>
        <p:blipFill>
          <a:blip r:embed="rId2"/>
          <a:srcRect l="1660" t="1444" r="1349" b="1252"/>
          <a:stretch>
            <a:fillRect/>
          </a:stretch>
        </p:blipFill>
        <p:spPr>
          <a:xfrm>
            <a:off x="4572000" y="138747"/>
            <a:ext cx="3566160" cy="5006341"/>
          </a:xfrm>
          <a:prstGeom prst="rect">
            <a:avLst/>
          </a:prstGeom>
        </p:spPr>
      </p:pic>
    </p:spTree>
    <p:extLst>
      <p:ext uri="{BB962C8B-B14F-4D97-AF65-F5344CB8AC3E}">
        <p14:creationId xmlns:p14="http://schemas.microsoft.com/office/powerpoint/2010/main" val="1940424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679B959E-26C9-D431-76AF-A42E3BDFE59B}"/>
              </a:ext>
            </a:extLst>
          </p:cNvPr>
          <p:cNvSpPr>
            <a:spLocks noGrp="1"/>
          </p:cNvSpPr>
          <p:nvPr>
            <p:ph type="subTitle" idx="1"/>
          </p:nvPr>
        </p:nvSpPr>
        <p:spPr/>
        <p:txBody>
          <a:bodyPr>
            <a:normAutofit fontScale="62500" lnSpcReduction="20000"/>
          </a:bodyPr>
          <a:lstStyle/>
          <a:p>
            <a:pPr>
              <a:lnSpc>
                <a:spcPct val="120000"/>
              </a:lnSpc>
            </a:pPr>
            <a:br>
              <a:rPr lang="en-US" noProof="0" dirty="0"/>
            </a:br>
            <a:r>
              <a:rPr lang="en-US" noProof="0" dirty="0"/>
              <a:t>The </a:t>
            </a:r>
            <a:r>
              <a:rPr lang="en-US" noProof="0" dirty="0">
                <a:highlight>
                  <a:srgbClr val="800000"/>
                </a:highlight>
              </a:rPr>
              <a:t>Solid Precipitation Intercomparison Experiment (SPICE) </a:t>
            </a:r>
            <a:r>
              <a:rPr lang="en-US" noProof="0" dirty="0"/>
              <a:t>was conducted as an internationally coordinated project, initiated and guided by the Commission for Instruments and Methods of Observation (CIMO) of the </a:t>
            </a:r>
            <a:r>
              <a:rPr lang="en-US" noProof="0" dirty="0">
                <a:highlight>
                  <a:srgbClr val="800000"/>
                </a:highlight>
              </a:rPr>
              <a:t>World Meteorological Organization (WMO)</a:t>
            </a:r>
            <a:r>
              <a:rPr lang="en-US" noProof="0" dirty="0"/>
              <a:t>. The SPICE field experiments took place between 2013 and 2015, with a preparatory stage during the winter of 2012/13. SPICE was carried out as a major international effort, and has been remarkable for the diversity of organizations which hosted SPICE tests, contributed with instruments, and were engaged in the data analysis and the derivation of results. In addition to </a:t>
            </a:r>
            <a:r>
              <a:rPr lang="en-US" noProof="0" dirty="0">
                <a:highlight>
                  <a:srgbClr val="800000"/>
                </a:highlight>
              </a:rPr>
              <a:t>National Meteorological and Hydrological Services, research organizations, academia, and the private sector </a:t>
            </a:r>
            <a:r>
              <a:rPr lang="en-US" noProof="0" dirty="0"/>
              <a:t>played active roles and made unique contributions. </a:t>
            </a:r>
            <a:r>
              <a:rPr lang="en-US" noProof="0" dirty="0">
                <a:highlight>
                  <a:srgbClr val="800000"/>
                </a:highlight>
              </a:rPr>
              <a:t>Field experiments </a:t>
            </a:r>
            <a:r>
              <a:rPr lang="en-US" noProof="0" dirty="0"/>
              <a:t>were conducted at </a:t>
            </a:r>
            <a:r>
              <a:rPr lang="en-US" noProof="0" dirty="0">
                <a:highlight>
                  <a:srgbClr val="800000"/>
                </a:highlight>
              </a:rPr>
              <a:t>twenty sites </a:t>
            </a:r>
            <a:r>
              <a:rPr lang="en-US" noProof="0" dirty="0"/>
              <a:t>located in fifteen countries, on all continents except Africa and Antarctica, as outlined in Section 2 of this report. The instrument manufacturing community made a significant contribution to SPICE, as more than twenty instrument manufacturers provided </a:t>
            </a:r>
            <a:r>
              <a:rPr lang="en-US" noProof="0" dirty="0">
                <a:highlight>
                  <a:srgbClr val="800000"/>
                </a:highlight>
              </a:rPr>
              <a:t>instruments measuring precipitation amount</a:t>
            </a:r>
            <a:r>
              <a:rPr lang="en-US" noProof="0" dirty="0"/>
              <a:t>, snow depth, and snow water equivalent. Each instrument model was tested on one or more sites in different climate regimes and over a large range of environmental conditions, providing a solid foundation for the results presented in this report.</a:t>
            </a:r>
          </a:p>
        </p:txBody>
      </p:sp>
      <p:sp>
        <p:nvSpPr>
          <p:cNvPr id="2" name="Footer Placeholder 1">
            <a:extLst>
              <a:ext uri="{FF2B5EF4-FFF2-40B4-BE49-F238E27FC236}">
                <a16:creationId xmlns:a16="http://schemas.microsoft.com/office/drawing/2014/main" id="{DE8CE75B-54B7-6F8E-7C20-4334BF2D4334}"/>
              </a:ext>
            </a:extLst>
          </p:cNvPr>
          <p:cNvSpPr>
            <a:spLocks noGrp="1"/>
          </p:cNvSpPr>
          <p:nvPr>
            <p:ph type="ftr" sz="quarter" idx="11"/>
          </p:nvPr>
        </p:nvSpPr>
        <p:spPr/>
        <p:txBody>
          <a:bodyPr/>
          <a:lstStyle/>
          <a:p>
            <a:r>
              <a:rPr lang="en-US" noProof="0" dirty="0"/>
              <a:t>© Ort, Monat 2024, Autor/in </a:t>
            </a:r>
          </a:p>
        </p:txBody>
      </p:sp>
      <p:sp>
        <p:nvSpPr>
          <p:cNvPr id="3" name="Slide Number Placeholder 2">
            <a:extLst>
              <a:ext uri="{FF2B5EF4-FFF2-40B4-BE49-F238E27FC236}">
                <a16:creationId xmlns:a16="http://schemas.microsoft.com/office/drawing/2014/main" id="{18BCB37C-1DD9-D950-0982-BFA616FCABEC}"/>
              </a:ext>
            </a:extLst>
          </p:cNvPr>
          <p:cNvSpPr>
            <a:spLocks noGrp="1"/>
          </p:cNvSpPr>
          <p:nvPr>
            <p:ph type="sldNum" sz="quarter" idx="12"/>
          </p:nvPr>
        </p:nvSpPr>
        <p:spPr/>
        <p:txBody>
          <a:bodyPr/>
          <a:lstStyle/>
          <a:p>
            <a:fld id="{C6C8278F-EB32-9049-808B-99841320EF9D}" type="slidenum">
              <a:rPr lang="en-US" noProof="0" smtClean="0"/>
              <a:t>3</a:t>
            </a:fld>
            <a:endParaRPr lang="en-US" noProof="0" dirty="0"/>
          </a:p>
        </p:txBody>
      </p:sp>
      <p:sp>
        <p:nvSpPr>
          <p:cNvPr id="6" name="TextBox 5">
            <a:extLst>
              <a:ext uri="{FF2B5EF4-FFF2-40B4-BE49-F238E27FC236}">
                <a16:creationId xmlns:a16="http://schemas.microsoft.com/office/drawing/2014/main" id="{ED94FBEF-F58D-3634-6910-C74581652AC6}"/>
              </a:ext>
            </a:extLst>
          </p:cNvPr>
          <p:cNvSpPr txBox="1"/>
          <p:nvPr/>
        </p:nvSpPr>
        <p:spPr>
          <a:xfrm>
            <a:off x="1020158" y="699278"/>
            <a:ext cx="5348891" cy="261610"/>
          </a:xfrm>
          <a:prstGeom prst="rect">
            <a:avLst/>
          </a:prstGeom>
          <a:noFill/>
        </p:spPr>
        <p:txBody>
          <a:bodyPr wrap="square" rtlCol="0">
            <a:spAutoFit/>
          </a:bodyPr>
          <a:lstStyle/>
          <a:p>
            <a:r>
              <a:rPr lang="en-US" sz="1100" noProof="0" dirty="0">
                <a:solidFill>
                  <a:schemeClr val="bg1"/>
                </a:solidFill>
              </a:rPr>
              <a:t>Management Summary of </a:t>
            </a:r>
            <a:r>
              <a:rPr lang="en-US" sz="1100" noProof="0" dirty="0">
                <a:solidFill>
                  <a:schemeClr val="bg1"/>
                </a:solidFill>
                <a:hlinkClick r:id="rId2">
                  <a:extLst>
                    <a:ext uri="{A12FA001-AC4F-418D-AE19-62706E023703}">
                      <ahyp:hlinkClr xmlns:ahyp="http://schemas.microsoft.com/office/drawing/2018/hyperlinkcolor" val="tx"/>
                    </a:ext>
                  </a:extLst>
                </a:hlinkClick>
              </a:rPr>
              <a:t>Instruments and Observing Methods Report No. 131</a:t>
            </a:r>
            <a:r>
              <a:rPr lang="en-US" sz="1100" noProof="0" dirty="0">
                <a:solidFill>
                  <a:schemeClr val="bg1"/>
                </a:solidFill>
              </a:rPr>
              <a:t>  </a:t>
            </a:r>
          </a:p>
        </p:txBody>
      </p:sp>
    </p:spTree>
    <p:extLst>
      <p:ext uri="{BB962C8B-B14F-4D97-AF65-F5344CB8AC3E}">
        <p14:creationId xmlns:p14="http://schemas.microsoft.com/office/powerpoint/2010/main" val="1147719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0845847-B6EE-DE04-A7E6-76F51E0E620A}"/>
              </a:ext>
            </a:extLst>
          </p:cNvPr>
          <p:cNvSpPr>
            <a:spLocks noGrp="1"/>
          </p:cNvSpPr>
          <p:nvPr>
            <p:ph type="ftr" sz="quarter" idx="11"/>
          </p:nvPr>
        </p:nvSpPr>
        <p:spPr/>
        <p:txBody>
          <a:bodyPr/>
          <a:lstStyle/>
          <a:p>
            <a:endParaRPr lang="de-DE" dirty="0"/>
          </a:p>
        </p:txBody>
      </p:sp>
      <p:sp>
        <p:nvSpPr>
          <p:cNvPr id="3" name="Slide Number Placeholder 2">
            <a:extLst>
              <a:ext uri="{FF2B5EF4-FFF2-40B4-BE49-F238E27FC236}">
                <a16:creationId xmlns:a16="http://schemas.microsoft.com/office/drawing/2014/main" id="{69DB8B9D-E199-6280-5637-F88A9907ECFA}"/>
              </a:ext>
            </a:extLst>
          </p:cNvPr>
          <p:cNvSpPr>
            <a:spLocks noGrp="1"/>
          </p:cNvSpPr>
          <p:nvPr>
            <p:ph type="sldNum" sz="quarter" idx="12"/>
          </p:nvPr>
        </p:nvSpPr>
        <p:spPr/>
        <p:txBody>
          <a:bodyPr/>
          <a:lstStyle/>
          <a:p>
            <a:fld id="{C6C8278F-EB32-9049-808B-99841320EF9D}" type="slidenum">
              <a:rPr lang="en-US" noProof="0" smtClean="0"/>
              <a:t>4</a:t>
            </a:fld>
            <a:endParaRPr lang="en-US" noProof="0" dirty="0"/>
          </a:p>
        </p:txBody>
      </p:sp>
      <p:sp>
        <p:nvSpPr>
          <p:cNvPr id="4" name="Title 3">
            <a:extLst>
              <a:ext uri="{FF2B5EF4-FFF2-40B4-BE49-F238E27FC236}">
                <a16:creationId xmlns:a16="http://schemas.microsoft.com/office/drawing/2014/main" id="{9C458596-56DA-4D3D-FF9C-FAA25CB78FB7}"/>
              </a:ext>
            </a:extLst>
          </p:cNvPr>
          <p:cNvSpPr>
            <a:spLocks noGrp="1"/>
          </p:cNvSpPr>
          <p:nvPr>
            <p:ph type="title"/>
          </p:nvPr>
        </p:nvSpPr>
        <p:spPr/>
        <p:txBody>
          <a:bodyPr/>
          <a:lstStyle/>
          <a:p>
            <a:r>
              <a:rPr lang="en-US" dirty="0"/>
              <a:t>SPICE Participating Sites</a:t>
            </a:r>
            <a:endParaRPr lang="en-US" noProof="0" dirty="0"/>
          </a:p>
        </p:txBody>
      </p:sp>
      <p:pic>
        <p:nvPicPr>
          <p:cNvPr id="8" name="Picture 7">
            <a:extLst>
              <a:ext uri="{FF2B5EF4-FFF2-40B4-BE49-F238E27FC236}">
                <a16:creationId xmlns:a16="http://schemas.microsoft.com/office/drawing/2014/main" id="{92CB9B39-8545-496F-E81E-354EDEE682F5}"/>
              </a:ext>
            </a:extLst>
          </p:cNvPr>
          <p:cNvPicPr>
            <a:picLocks noChangeAspect="1"/>
          </p:cNvPicPr>
          <p:nvPr/>
        </p:nvPicPr>
        <p:blipFill>
          <a:blip r:embed="rId2"/>
          <a:stretch>
            <a:fillRect/>
          </a:stretch>
        </p:blipFill>
        <p:spPr>
          <a:xfrm>
            <a:off x="991737" y="840288"/>
            <a:ext cx="5891284" cy="3724613"/>
          </a:xfrm>
          <a:prstGeom prst="rect">
            <a:avLst/>
          </a:prstGeom>
        </p:spPr>
      </p:pic>
      <p:sp>
        <p:nvSpPr>
          <p:cNvPr id="7" name="TextBox 6">
            <a:extLst>
              <a:ext uri="{FF2B5EF4-FFF2-40B4-BE49-F238E27FC236}">
                <a16:creationId xmlns:a16="http://schemas.microsoft.com/office/drawing/2014/main" id="{D53AEA12-8D2D-B02B-BB2F-75754230FD6E}"/>
              </a:ext>
            </a:extLst>
          </p:cNvPr>
          <p:cNvSpPr txBox="1"/>
          <p:nvPr/>
        </p:nvSpPr>
        <p:spPr>
          <a:xfrm>
            <a:off x="5943600" y="3604895"/>
            <a:ext cx="2997200" cy="55399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sz="1000" noProof="0" dirty="0">
                <a:hlinkClick r:id="rId3"/>
              </a:rPr>
              <a:t>WMO Solid Precipitation Intercomparison Experiment (SPICE) (2012 - 2015), Instruments and Observing Methods Report No. 131</a:t>
            </a:r>
            <a:r>
              <a:rPr lang="en-US" sz="1000" noProof="0" dirty="0"/>
              <a:t>  </a:t>
            </a:r>
          </a:p>
        </p:txBody>
      </p:sp>
    </p:spTree>
    <p:extLst>
      <p:ext uri="{BB962C8B-B14F-4D97-AF65-F5344CB8AC3E}">
        <p14:creationId xmlns:p14="http://schemas.microsoft.com/office/powerpoint/2010/main" val="3286088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1C5E384-D143-4963-4D68-72BDD750C5BA}"/>
              </a:ext>
            </a:extLst>
          </p:cNvPr>
          <p:cNvSpPr>
            <a:spLocks noGrp="1"/>
          </p:cNvSpPr>
          <p:nvPr>
            <p:ph type="ftr" sz="quarter" idx="11"/>
          </p:nvPr>
        </p:nvSpPr>
        <p:spPr/>
        <p:txBody>
          <a:bodyPr/>
          <a:lstStyle/>
          <a:p>
            <a:endParaRPr lang="en-US" noProof="0" dirty="0"/>
          </a:p>
        </p:txBody>
      </p:sp>
      <p:sp>
        <p:nvSpPr>
          <p:cNvPr id="3" name="Slide Number Placeholder 2">
            <a:extLst>
              <a:ext uri="{FF2B5EF4-FFF2-40B4-BE49-F238E27FC236}">
                <a16:creationId xmlns:a16="http://schemas.microsoft.com/office/drawing/2014/main" id="{5CABCFDB-76D8-AB93-C193-8A5D79F8FE40}"/>
              </a:ext>
            </a:extLst>
          </p:cNvPr>
          <p:cNvSpPr>
            <a:spLocks noGrp="1"/>
          </p:cNvSpPr>
          <p:nvPr>
            <p:ph type="sldNum" sz="quarter" idx="12"/>
          </p:nvPr>
        </p:nvSpPr>
        <p:spPr/>
        <p:txBody>
          <a:bodyPr/>
          <a:lstStyle/>
          <a:p>
            <a:fld id="{C6C8278F-EB32-9049-808B-99841320EF9D}" type="slidenum">
              <a:rPr lang="en-US" noProof="0" smtClean="0"/>
              <a:t>5</a:t>
            </a:fld>
            <a:endParaRPr lang="en-US" noProof="0" dirty="0"/>
          </a:p>
        </p:txBody>
      </p:sp>
      <p:sp>
        <p:nvSpPr>
          <p:cNvPr id="4" name="Title 3">
            <a:extLst>
              <a:ext uri="{FF2B5EF4-FFF2-40B4-BE49-F238E27FC236}">
                <a16:creationId xmlns:a16="http://schemas.microsoft.com/office/drawing/2014/main" id="{25161140-FB3A-170F-1437-A035E8FE2A10}"/>
              </a:ext>
            </a:extLst>
          </p:cNvPr>
          <p:cNvSpPr>
            <a:spLocks noGrp="1"/>
          </p:cNvSpPr>
          <p:nvPr>
            <p:ph type="title"/>
          </p:nvPr>
        </p:nvSpPr>
        <p:spPr/>
        <p:txBody>
          <a:bodyPr/>
          <a:lstStyle/>
          <a:p>
            <a:r>
              <a:rPr lang="en-US" noProof="0" dirty="0"/>
              <a:t>Double Fence Reference Measurements</a:t>
            </a:r>
          </a:p>
        </p:txBody>
      </p:sp>
      <p:pic>
        <p:nvPicPr>
          <p:cNvPr id="6" name="Picture 5">
            <a:extLst>
              <a:ext uri="{FF2B5EF4-FFF2-40B4-BE49-F238E27FC236}">
                <a16:creationId xmlns:a16="http://schemas.microsoft.com/office/drawing/2014/main" id="{86E3B4D2-6872-73FB-F354-6B3F79FDC253}"/>
              </a:ext>
            </a:extLst>
          </p:cNvPr>
          <p:cNvPicPr>
            <a:picLocks noChangeAspect="1"/>
          </p:cNvPicPr>
          <p:nvPr/>
        </p:nvPicPr>
        <p:blipFill>
          <a:blip r:embed="rId2"/>
          <a:stretch>
            <a:fillRect/>
          </a:stretch>
        </p:blipFill>
        <p:spPr>
          <a:xfrm>
            <a:off x="691770" y="938610"/>
            <a:ext cx="5251830" cy="3946960"/>
          </a:xfrm>
          <a:prstGeom prst="rect">
            <a:avLst/>
          </a:prstGeom>
        </p:spPr>
      </p:pic>
      <p:sp>
        <p:nvSpPr>
          <p:cNvPr id="9" name="TextBox 8">
            <a:extLst>
              <a:ext uri="{FF2B5EF4-FFF2-40B4-BE49-F238E27FC236}">
                <a16:creationId xmlns:a16="http://schemas.microsoft.com/office/drawing/2014/main" id="{625298F5-FFFF-D025-5456-D0A54B91CDC2}"/>
              </a:ext>
            </a:extLst>
          </p:cNvPr>
          <p:cNvSpPr txBox="1"/>
          <p:nvPr/>
        </p:nvSpPr>
        <p:spPr>
          <a:xfrm>
            <a:off x="5943600" y="3604895"/>
            <a:ext cx="2997200" cy="55399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sz="1000" noProof="0" dirty="0">
                <a:hlinkClick r:id="rId3"/>
              </a:rPr>
              <a:t>WMO Solid Precipitation Intercomparison Experiment (SPICE) (2012 - 2015), Instruments and Observing Methods Report No. 131</a:t>
            </a:r>
            <a:r>
              <a:rPr lang="en-US" sz="1000" noProof="0" dirty="0"/>
              <a:t>  </a:t>
            </a:r>
          </a:p>
        </p:txBody>
      </p:sp>
    </p:spTree>
    <p:extLst>
      <p:ext uri="{BB962C8B-B14F-4D97-AF65-F5344CB8AC3E}">
        <p14:creationId xmlns:p14="http://schemas.microsoft.com/office/powerpoint/2010/main" val="726859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B72BFBA-F274-7B3B-2D05-95EF4B96F89B}"/>
              </a:ext>
            </a:extLst>
          </p:cNvPr>
          <p:cNvSpPr>
            <a:spLocks noGrp="1"/>
          </p:cNvSpPr>
          <p:nvPr>
            <p:ph type="ftr" sz="quarter" idx="11"/>
          </p:nvPr>
        </p:nvSpPr>
        <p:spPr/>
        <p:txBody>
          <a:bodyPr/>
          <a:lstStyle/>
          <a:p>
            <a:endParaRPr lang="en-US" noProof="0" dirty="0"/>
          </a:p>
        </p:txBody>
      </p:sp>
      <p:sp>
        <p:nvSpPr>
          <p:cNvPr id="3" name="Slide Number Placeholder 2">
            <a:extLst>
              <a:ext uri="{FF2B5EF4-FFF2-40B4-BE49-F238E27FC236}">
                <a16:creationId xmlns:a16="http://schemas.microsoft.com/office/drawing/2014/main" id="{82B66C90-74CF-E9D1-42CB-91D509A4B663}"/>
              </a:ext>
            </a:extLst>
          </p:cNvPr>
          <p:cNvSpPr>
            <a:spLocks noGrp="1"/>
          </p:cNvSpPr>
          <p:nvPr>
            <p:ph type="sldNum" sz="quarter" idx="12"/>
          </p:nvPr>
        </p:nvSpPr>
        <p:spPr/>
        <p:txBody>
          <a:bodyPr/>
          <a:lstStyle/>
          <a:p>
            <a:fld id="{C6C8278F-EB32-9049-808B-99841320EF9D}" type="slidenum">
              <a:rPr lang="en-US" noProof="0" smtClean="0"/>
              <a:t>6</a:t>
            </a:fld>
            <a:endParaRPr lang="en-US" noProof="0" dirty="0"/>
          </a:p>
        </p:txBody>
      </p:sp>
      <p:sp>
        <p:nvSpPr>
          <p:cNvPr id="4" name="Title 3">
            <a:extLst>
              <a:ext uri="{FF2B5EF4-FFF2-40B4-BE49-F238E27FC236}">
                <a16:creationId xmlns:a16="http://schemas.microsoft.com/office/drawing/2014/main" id="{EDA8335A-5649-813F-35A8-69D6C9F7BD6C}"/>
              </a:ext>
            </a:extLst>
          </p:cNvPr>
          <p:cNvSpPr>
            <a:spLocks noGrp="1"/>
          </p:cNvSpPr>
          <p:nvPr>
            <p:ph type="title"/>
          </p:nvPr>
        </p:nvSpPr>
        <p:spPr/>
        <p:txBody>
          <a:bodyPr/>
          <a:lstStyle/>
          <a:p>
            <a:r>
              <a:rPr lang="en-US" dirty="0"/>
              <a:t>Catch Efficiency vs Wind Speed</a:t>
            </a:r>
            <a:endParaRPr lang="en-US" noProof="0" dirty="0"/>
          </a:p>
        </p:txBody>
      </p:sp>
      <p:pic>
        <p:nvPicPr>
          <p:cNvPr id="6" name="Picture 5">
            <a:extLst>
              <a:ext uri="{FF2B5EF4-FFF2-40B4-BE49-F238E27FC236}">
                <a16:creationId xmlns:a16="http://schemas.microsoft.com/office/drawing/2014/main" id="{BB544C19-E380-7EA0-FBB0-C92B25CA6981}"/>
              </a:ext>
            </a:extLst>
          </p:cNvPr>
          <p:cNvPicPr>
            <a:picLocks noChangeAspect="1"/>
          </p:cNvPicPr>
          <p:nvPr/>
        </p:nvPicPr>
        <p:blipFill>
          <a:blip r:embed="rId2"/>
          <a:stretch>
            <a:fillRect/>
          </a:stretch>
        </p:blipFill>
        <p:spPr>
          <a:xfrm>
            <a:off x="1081088" y="1195178"/>
            <a:ext cx="4768850" cy="3658380"/>
          </a:xfrm>
          <a:prstGeom prst="rect">
            <a:avLst/>
          </a:prstGeom>
        </p:spPr>
      </p:pic>
      <p:sp>
        <p:nvSpPr>
          <p:cNvPr id="7" name="TextBox 6">
            <a:extLst>
              <a:ext uri="{FF2B5EF4-FFF2-40B4-BE49-F238E27FC236}">
                <a16:creationId xmlns:a16="http://schemas.microsoft.com/office/drawing/2014/main" id="{05E55E86-CEB9-19FD-3381-545634FC72AA}"/>
              </a:ext>
            </a:extLst>
          </p:cNvPr>
          <p:cNvSpPr txBox="1"/>
          <p:nvPr/>
        </p:nvSpPr>
        <p:spPr>
          <a:xfrm>
            <a:off x="5943600" y="3604895"/>
            <a:ext cx="2997200" cy="55399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sz="1000" noProof="0" dirty="0">
                <a:hlinkClick r:id="rId3"/>
              </a:rPr>
              <a:t>WMO Solid Precipitation Intercomparison Experiment (SPICE) (2012 - 2015), Instruments and Observing Methods Report No. 131</a:t>
            </a:r>
            <a:r>
              <a:rPr lang="en-US" sz="1000" noProof="0" dirty="0"/>
              <a:t>  </a:t>
            </a:r>
          </a:p>
        </p:txBody>
      </p:sp>
      <p:sp>
        <p:nvSpPr>
          <p:cNvPr id="5" name="Rectangle 4">
            <a:extLst>
              <a:ext uri="{FF2B5EF4-FFF2-40B4-BE49-F238E27FC236}">
                <a16:creationId xmlns:a16="http://schemas.microsoft.com/office/drawing/2014/main" id="{AD63B49F-64CC-CDB9-2353-664985454FF4}"/>
              </a:ext>
            </a:extLst>
          </p:cNvPr>
          <p:cNvSpPr/>
          <p:nvPr/>
        </p:nvSpPr>
        <p:spPr>
          <a:xfrm>
            <a:off x="2092657" y="2646947"/>
            <a:ext cx="3125966" cy="84221"/>
          </a:xfrm>
          <a:prstGeom prst="rect">
            <a:avLst/>
          </a:prstGeom>
          <a:solidFill>
            <a:schemeClr val="bg2">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 name="TextBox 7">
            <a:extLst>
              <a:ext uri="{FF2B5EF4-FFF2-40B4-BE49-F238E27FC236}">
                <a16:creationId xmlns:a16="http://schemas.microsoft.com/office/drawing/2014/main" id="{2F643914-338B-83FE-F0C6-717664EE69F3}"/>
              </a:ext>
            </a:extLst>
          </p:cNvPr>
          <p:cNvSpPr txBox="1"/>
          <p:nvPr/>
        </p:nvSpPr>
        <p:spPr>
          <a:xfrm>
            <a:off x="5721927" y="1396621"/>
            <a:ext cx="3048000" cy="1477328"/>
          </a:xfrm>
          <a:prstGeom prst="rect">
            <a:avLst/>
          </a:prstGeom>
          <a:noFill/>
        </p:spPr>
        <p:txBody>
          <a:bodyPr wrap="square" rtlCol="0">
            <a:spAutoFit/>
          </a:bodyPr>
          <a:lstStyle/>
          <a:p>
            <a:r>
              <a:rPr lang="en-US" dirty="0"/>
              <a:t>Catch efficiency (CE): fraction of precipitation measured by the rain gauge relative to the precipitation deposited on the ground</a:t>
            </a:r>
            <a:endParaRPr lang="de-CH" dirty="0"/>
          </a:p>
        </p:txBody>
      </p:sp>
    </p:spTree>
    <p:extLst>
      <p:ext uri="{BB962C8B-B14F-4D97-AF65-F5344CB8AC3E}">
        <p14:creationId xmlns:p14="http://schemas.microsoft.com/office/powerpoint/2010/main" val="2016979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20997AA-322D-39B6-6ECC-CF6E51F1D013}"/>
              </a:ext>
            </a:extLst>
          </p:cNvPr>
          <p:cNvSpPr>
            <a:spLocks noGrp="1"/>
          </p:cNvSpPr>
          <p:nvPr>
            <p:ph type="ftr" sz="quarter" idx="11"/>
          </p:nvPr>
        </p:nvSpPr>
        <p:spPr/>
        <p:txBody>
          <a:bodyPr/>
          <a:lstStyle/>
          <a:p>
            <a:endParaRPr lang="en-US" noProof="0" dirty="0"/>
          </a:p>
        </p:txBody>
      </p:sp>
      <p:sp>
        <p:nvSpPr>
          <p:cNvPr id="3" name="Slide Number Placeholder 2">
            <a:extLst>
              <a:ext uri="{FF2B5EF4-FFF2-40B4-BE49-F238E27FC236}">
                <a16:creationId xmlns:a16="http://schemas.microsoft.com/office/drawing/2014/main" id="{59F88493-1FF1-706C-73C4-5FC5CAC9DAD3}"/>
              </a:ext>
            </a:extLst>
          </p:cNvPr>
          <p:cNvSpPr>
            <a:spLocks noGrp="1"/>
          </p:cNvSpPr>
          <p:nvPr>
            <p:ph type="sldNum" sz="quarter" idx="12"/>
          </p:nvPr>
        </p:nvSpPr>
        <p:spPr/>
        <p:txBody>
          <a:bodyPr/>
          <a:lstStyle/>
          <a:p>
            <a:fld id="{C6C8278F-EB32-9049-808B-99841320EF9D}" type="slidenum">
              <a:rPr lang="en-US" noProof="0" smtClean="0"/>
              <a:t>7</a:t>
            </a:fld>
            <a:endParaRPr lang="en-US" noProof="0" dirty="0"/>
          </a:p>
        </p:txBody>
      </p:sp>
      <p:sp>
        <p:nvSpPr>
          <p:cNvPr id="4" name="Title 3">
            <a:extLst>
              <a:ext uri="{FF2B5EF4-FFF2-40B4-BE49-F238E27FC236}">
                <a16:creationId xmlns:a16="http://schemas.microsoft.com/office/drawing/2014/main" id="{8F52915F-EB00-1F46-7651-D8D8AB2FF8C5}"/>
              </a:ext>
            </a:extLst>
          </p:cNvPr>
          <p:cNvSpPr>
            <a:spLocks noGrp="1"/>
          </p:cNvSpPr>
          <p:nvPr>
            <p:ph type="title"/>
          </p:nvPr>
        </p:nvSpPr>
        <p:spPr/>
        <p:txBody>
          <a:bodyPr/>
          <a:lstStyle/>
          <a:p>
            <a:r>
              <a:rPr lang="en-US" noProof="0" dirty="0"/>
              <a:t>Single Alter Wind Shield</a:t>
            </a:r>
          </a:p>
        </p:txBody>
      </p:sp>
      <p:pic>
        <p:nvPicPr>
          <p:cNvPr id="6" name="Picture 5">
            <a:extLst>
              <a:ext uri="{FF2B5EF4-FFF2-40B4-BE49-F238E27FC236}">
                <a16:creationId xmlns:a16="http://schemas.microsoft.com/office/drawing/2014/main" id="{DC299C6F-F024-A29C-2C6C-D316CD840A34}"/>
              </a:ext>
            </a:extLst>
          </p:cNvPr>
          <p:cNvPicPr>
            <a:picLocks noChangeAspect="1"/>
          </p:cNvPicPr>
          <p:nvPr/>
        </p:nvPicPr>
        <p:blipFill>
          <a:blip r:embed="rId2"/>
          <a:stretch>
            <a:fillRect/>
          </a:stretch>
        </p:blipFill>
        <p:spPr>
          <a:xfrm>
            <a:off x="717684" y="1215154"/>
            <a:ext cx="6030320" cy="3827666"/>
          </a:xfrm>
          <a:prstGeom prst="rect">
            <a:avLst/>
          </a:prstGeom>
        </p:spPr>
      </p:pic>
      <p:sp>
        <p:nvSpPr>
          <p:cNvPr id="7" name="TextBox 6">
            <a:extLst>
              <a:ext uri="{FF2B5EF4-FFF2-40B4-BE49-F238E27FC236}">
                <a16:creationId xmlns:a16="http://schemas.microsoft.com/office/drawing/2014/main" id="{B0358B1E-B33E-8076-251F-420CBA9C1C01}"/>
              </a:ext>
            </a:extLst>
          </p:cNvPr>
          <p:cNvSpPr txBox="1"/>
          <p:nvPr/>
        </p:nvSpPr>
        <p:spPr>
          <a:xfrm>
            <a:off x="5943600" y="3604895"/>
            <a:ext cx="2997200" cy="55399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sz="1000" noProof="0" dirty="0">
                <a:hlinkClick r:id="rId3"/>
              </a:rPr>
              <a:t>WMO Solid Precipitation Intercomparison Experiment (SPICE) (2012 - 2015), Instruments and Observing Methods Report No. 131</a:t>
            </a:r>
            <a:r>
              <a:rPr lang="en-US" sz="1000" noProof="0" dirty="0"/>
              <a:t>  </a:t>
            </a:r>
          </a:p>
        </p:txBody>
      </p:sp>
      <p:sp>
        <p:nvSpPr>
          <p:cNvPr id="5" name="TextBox 4">
            <a:extLst>
              <a:ext uri="{FF2B5EF4-FFF2-40B4-BE49-F238E27FC236}">
                <a16:creationId xmlns:a16="http://schemas.microsoft.com/office/drawing/2014/main" id="{49641379-71F9-AE63-2D59-0645C5C70346}"/>
              </a:ext>
            </a:extLst>
          </p:cNvPr>
          <p:cNvSpPr txBox="1"/>
          <p:nvPr/>
        </p:nvSpPr>
        <p:spPr>
          <a:xfrm>
            <a:off x="1537854" y="1302327"/>
            <a:ext cx="2050473" cy="923330"/>
          </a:xfrm>
          <a:prstGeom prst="rect">
            <a:avLst/>
          </a:prstGeom>
          <a:noFill/>
        </p:spPr>
        <p:txBody>
          <a:bodyPr wrap="square" rtlCol="0">
            <a:spAutoFit/>
          </a:bodyPr>
          <a:lstStyle/>
          <a:p>
            <a:r>
              <a:rPr lang="en-US" dirty="0">
                <a:solidFill>
                  <a:schemeClr val="bg1"/>
                </a:solidFill>
              </a:rPr>
              <a:t>Rain gauge with single Alter shield (SA)</a:t>
            </a:r>
            <a:endParaRPr lang="de-CH" dirty="0">
              <a:solidFill>
                <a:schemeClr val="bg1"/>
              </a:solidFill>
            </a:endParaRPr>
          </a:p>
        </p:txBody>
      </p:sp>
      <p:sp>
        <p:nvSpPr>
          <p:cNvPr id="9" name="TextBox 8">
            <a:extLst>
              <a:ext uri="{FF2B5EF4-FFF2-40B4-BE49-F238E27FC236}">
                <a16:creationId xmlns:a16="http://schemas.microsoft.com/office/drawing/2014/main" id="{62D058AC-49BB-C90E-2EC7-BFDCA863F2C8}"/>
              </a:ext>
            </a:extLst>
          </p:cNvPr>
          <p:cNvSpPr txBox="1"/>
          <p:nvPr/>
        </p:nvSpPr>
        <p:spPr>
          <a:xfrm>
            <a:off x="4166823" y="2922591"/>
            <a:ext cx="1513541" cy="646331"/>
          </a:xfrm>
          <a:prstGeom prst="rect">
            <a:avLst/>
          </a:prstGeom>
          <a:noFill/>
        </p:spPr>
        <p:txBody>
          <a:bodyPr wrap="square" rtlCol="0">
            <a:spAutoFit/>
          </a:bodyPr>
          <a:lstStyle/>
          <a:p>
            <a:r>
              <a:rPr lang="en-US" dirty="0"/>
              <a:t>unshielded gauge (UN)</a:t>
            </a:r>
            <a:endParaRPr lang="de-CH" dirty="0"/>
          </a:p>
        </p:txBody>
      </p:sp>
    </p:spTree>
    <p:extLst>
      <p:ext uri="{BB962C8B-B14F-4D97-AF65-F5344CB8AC3E}">
        <p14:creationId xmlns:p14="http://schemas.microsoft.com/office/powerpoint/2010/main" val="2705852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244D6C-092E-BE47-B652-F4F4091AD848}"/>
              </a:ext>
            </a:extLst>
          </p:cNvPr>
          <p:cNvSpPr>
            <a:spLocks noGrp="1"/>
          </p:cNvSpPr>
          <p:nvPr>
            <p:ph type="ftr" sz="quarter" idx="11"/>
          </p:nvPr>
        </p:nvSpPr>
        <p:spPr/>
        <p:txBody>
          <a:bodyPr/>
          <a:lstStyle/>
          <a:p>
            <a:endParaRPr lang="de-DE" dirty="0"/>
          </a:p>
        </p:txBody>
      </p:sp>
      <p:sp>
        <p:nvSpPr>
          <p:cNvPr id="3" name="Slide Number Placeholder 2">
            <a:extLst>
              <a:ext uri="{FF2B5EF4-FFF2-40B4-BE49-F238E27FC236}">
                <a16:creationId xmlns:a16="http://schemas.microsoft.com/office/drawing/2014/main" id="{3CF28C8E-28F9-53E0-7206-614B5FE25095}"/>
              </a:ext>
            </a:extLst>
          </p:cNvPr>
          <p:cNvSpPr>
            <a:spLocks noGrp="1"/>
          </p:cNvSpPr>
          <p:nvPr>
            <p:ph type="sldNum" sz="quarter" idx="12"/>
          </p:nvPr>
        </p:nvSpPr>
        <p:spPr/>
        <p:txBody>
          <a:bodyPr/>
          <a:lstStyle/>
          <a:p>
            <a:fld id="{C6C8278F-EB32-9049-808B-99841320EF9D}" type="slidenum">
              <a:rPr lang="de-DE" smtClean="0"/>
              <a:t>8</a:t>
            </a:fld>
            <a:endParaRPr lang="de-DE"/>
          </a:p>
        </p:txBody>
      </p:sp>
      <p:sp>
        <p:nvSpPr>
          <p:cNvPr id="4" name="Title 3">
            <a:extLst>
              <a:ext uri="{FF2B5EF4-FFF2-40B4-BE49-F238E27FC236}">
                <a16:creationId xmlns:a16="http://schemas.microsoft.com/office/drawing/2014/main" id="{ADBF63FA-B10B-3601-3568-235B76595E94}"/>
              </a:ext>
            </a:extLst>
          </p:cNvPr>
          <p:cNvSpPr>
            <a:spLocks noGrp="1"/>
          </p:cNvSpPr>
          <p:nvPr>
            <p:ph type="title"/>
          </p:nvPr>
        </p:nvSpPr>
        <p:spPr/>
        <p:txBody>
          <a:bodyPr/>
          <a:lstStyle/>
          <a:p>
            <a:r>
              <a:rPr lang="en-US" dirty="0"/>
              <a:t>Transfer Function</a:t>
            </a:r>
            <a:endParaRPr lang="de-CH" dirty="0"/>
          </a:p>
        </p:txBody>
      </p:sp>
      <p:pic>
        <p:nvPicPr>
          <p:cNvPr id="6" name="Picture 5">
            <a:extLst>
              <a:ext uri="{FF2B5EF4-FFF2-40B4-BE49-F238E27FC236}">
                <a16:creationId xmlns:a16="http://schemas.microsoft.com/office/drawing/2014/main" id="{DFB7C7CB-DD1F-CA7A-DB65-78D61AB5B691}"/>
              </a:ext>
            </a:extLst>
          </p:cNvPr>
          <p:cNvPicPr>
            <a:picLocks noChangeAspect="1"/>
          </p:cNvPicPr>
          <p:nvPr/>
        </p:nvPicPr>
        <p:blipFill>
          <a:blip r:embed="rId2"/>
          <a:stretch>
            <a:fillRect/>
          </a:stretch>
        </p:blipFill>
        <p:spPr>
          <a:xfrm>
            <a:off x="1081088" y="1954301"/>
            <a:ext cx="2436395" cy="487278"/>
          </a:xfrm>
          <a:prstGeom prst="rect">
            <a:avLst/>
          </a:prstGeom>
        </p:spPr>
      </p:pic>
      <p:pic>
        <p:nvPicPr>
          <p:cNvPr id="8" name="Picture 7">
            <a:extLst>
              <a:ext uri="{FF2B5EF4-FFF2-40B4-BE49-F238E27FC236}">
                <a16:creationId xmlns:a16="http://schemas.microsoft.com/office/drawing/2014/main" id="{20CC5B2C-2607-116F-43F6-C9CA19F40929}"/>
              </a:ext>
            </a:extLst>
          </p:cNvPr>
          <p:cNvPicPr>
            <a:picLocks noChangeAspect="1"/>
          </p:cNvPicPr>
          <p:nvPr/>
        </p:nvPicPr>
        <p:blipFill>
          <a:blip r:embed="rId3"/>
          <a:stretch>
            <a:fillRect/>
          </a:stretch>
        </p:blipFill>
        <p:spPr>
          <a:xfrm>
            <a:off x="1081088" y="2516150"/>
            <a:ext cx="5518233" cy="1048813"/>
          </a:xfrm>
          <a:prstGeom prst="rect">
            <a:avLst/>
          </a:prstGeom>
        </p:spPr>
      </p:pic>
      <p:sp>
        <p:nvSpPr>
          <p:cNvPr id="9" name="TextBox 8">
            <a:extLst>
              <a:ext uri="{FF2B5EF4-FFF2-40B4-BE49-F238E27FC236}">
                <a16:creationId xmlns:a16="http://schemas.microsoft.com/office/drawing/2014/main" id="{154DA1E1-DF9A-3F28-6BA8-B8B79A8107AC}"/>
              </a:ext>
            </a:extLst>
          </p:cNvPr>
          <p:cNvSpPr txBox="1"/>
          <p:nvPr/>
        </p:nvSpPr>
        <p:spPr>
          <a:xfrm>
            <a:off x="1148536" y="3724397"/>
            <a:ext cx="2767474" cy="646331"/>
          </a:xfrm>
          <a:prstGeom prst="rect">
            <a:avLst/>
          </a:prstGeom>
          <a:solidFill>
            <a:schemeClr val="bg1"/>
          </a:solidFill>
        </p:spPr>
        <p:txBody>
          <a:bodyPr wrap="square" rtlCol="0">
            <a:spAutoFit/>
          </a:bodyPr>
          <a:lstStyle/>
          <a:p>
            <a:r>
              <a:rPr lang="de-CH" sz="900" i="1" dirty="0"/>
              <a:t>T</a:t>
            </a:r>
            <a:r>
              <a:rPr lang="de-CH" sz="900" i="1" baseline="-25000" dirty="0"/>
              <a:t>air</a:t>
            </a:r>
            <a:r>
              <a:rPr lang="de-CH" sz="900" i="1" dirty="0"/>
              <a:t> = Air </a:t>
            </a:r>
            <a:r>
              <a:rPr lang="de-CH" sz="900" i="1" dirty="0" err="1"/>
              <a:t>temperature</a:t>
            </a:r>
            <a:r>
              <a:rPr lang="de-CH" sz="900" i="1" dirty="0"/>
              <a:t> in °C</a:t>
            </a:r>
          </a:p>
          <a:p>
            <a:r>
              <a:rPr lang="de-CH" sz="900" i="1" dirty="0" err="1"/>
              <a:t>U</a:t>
            </a:r>
            <a:r>
              <a:rPr lang="de-CH" sz="900" i="1" baseline="-25000" dirty="0" err="1"/>
              <a:t>gh</a:t>
            </a:r>
            <a:r>
              <a:rPr lang="de-CH" sz="900" i="1" dirty="0"/>
              <a:t> = wind </a:t>
            </a:r>
            <a:r>
              <a:rPr lang="de-CH" sz="900" i="1" dirty="0" err="1"/>
              <a:t>velocity</a:t>
            </a:r>
            <a:r>
              <a:rPr lang="de-CH" sz="900" i="1" dirty="0"/>
              <a:t> at </a:t>
            </a:r>
            <a:r>
              <a:rPr lang="de-CH" sz="900" i="1" dirty="0" err="1"/>
              <a:t>gauge</a:t>
            </a:r>
            <a:r>
              <a:rPr lang="de-CH" sz="900" i="1" dirty="0"/>
              <a:t> </a:t>
            </a:r>
            <a:r>
              <a:rPr lang="de-CH" sz="900" i="1" dirty="0" err="1"/>
              <a:t>height</a:t>
            </a:r>
            <a:endParaRPr lang="de-CH" sz="900" i="1" dirty="0"/>
          </a:p>
          <a:p>
            <a:r>
              <a:rPr lang="de-CH" sz="900" i="1" dirty="0"/>
              <a:t>U</a:t>
            </a:r>
            <a:r>
              <a:rPr lang="de-CH" sz="900" i="1" baseline="-25000" dirty="0"/>
              <a:t>10m</a:t>
            </a:r>
            <a:r>
              <a:rPr lang="de-CH" sz="900" i="1" dirty="0"/>
              <a:t> = wind </a:t>
            </a:r>
            <a:r>
              <a:rPr lang="de-CH" sz="900" i="1" dirty="0" err="1"/>
              <a:t>velocity</a:t>
            </a:r>
            <a:r>
              <a:rPr lang="de-CH" sz="900" i="1" dirty="0"/>
              <a:t> at 10 m </a:t>
            </a:r>
            <a:r>
              <a:rPr lang="de-CH" sz="900" i="1" dirty="0" err="1"/>
              <a:t>above</a:t>
            </a:r>
            <a:r>
              <a:rPr lang="de-CH" sz="900" i="1" dirty="0"/>
              <a:t> </a:t>
            </a:r>
            <a:r>
              <a:rPr lang="de-CH" sz="900" i="1" dirty="0" err="1"/>
              <a:t>ground</a:t>
            </a:r>
            <a:endParaRPr lang="de-CH" sz="900" i="1" dirty="0"/>
          </a:p>
          <a:p>
            <a:r>
              <a:rPr lang="de-CH" sz="900" i="1" dirty="0" err="1"/>
              <a:t>U</a:t>
            </a:r>
            <a:r>
              <a:rPr lang="de-CH" sz="900" i="1" baseline="-25000" dirty="0" err="1"/>
              <a:t>thresh</a:t>
            </a:r>
            <a:r>
              <a:rPr lang="de-CH" sz="900" i="1" dirty="0"/>
              <a:t> = </a:t>
            </a:r>
            <a:r>
              <a:rPr lang="de-CH" sz="900" i="1" dirty="0" err="1"/>
              <a:t>upper</a:t>
            </a:r>
            <a:r>
              <a:rPr lang="de-CH" sz="900" i="1" dirty="0"/>
              <a:t> wind-speed </a:t>
            </a:r>
            <a:r>
              <a:rPr lang="de-CH" sz="900" i="1" dirty="0" err="1"/>
              <a:t>limit</a:t>
            </a:r>
            <a:endParaRPr lang="de-CH" sz="900" i="1" dirty="0"/>
          </a:p>
        </p:txBody>
      </p:sp>
      <p:sp>
        <p:nvSpPr>
          <p:cNvPr id="11" name="TextBox 10">
            <a:extLst>
              <a:ext uri="{FF2B5EF4-FFF2-40B4-BE49-F238E27FC236}">
                <a16:creationId xmlns:a16="http://schemas.microsoft.com/office/drawing/2014/main" id="{2CC87BBD-BAAE-04FE-EF8F-A40945AB0049}"/>
              </a:ext>
            </a:extLst>
          </p:cNvPr>
          <p:cNvSpPr txBox="1"/>
          <p:nvPr/>
        </p:nvSpPr>
        <p:spPr>
          <a:xfrm>
            <a:off x="1081088" y="1377006"/>
            <a:ext cx="4047084" cy="523220"/>
          </a:xfrm>
          <a:prstGeom prst="rect">
            <a:avLst/>
          </a:prstGeom>
          <a:noFill/>
        </p:spPr>
        <p:txBody>
          <a:bodyPr wrap="square" rtlCol="0">
            <a:spAutoFit/>
          </a:bodyPr>
          <a:lstStyle/>
          <a:p>
            <a:r>
              <a:rPr lang="de-CH" sz="1400" dirty="0" err="1"/>
              <a:t>Correction</a:t>
            </a:r>
            <a:r>
              <a:rPr lang="de-CH" sz="1400" dirty="0"/>
              <a:t> of </a:t>
            </a:r>
            <a:r>
              <a:rPr lang="de-CH" sz="1400" dirty="0" err="1"/>
              <a:t>precipitation</a:t>
            </a:r>
            <a:r>
              <a:rPr lang="de-CH" sz="1400" dirty="0"/>
              <a:t> </a:t>
            </a:r>
            <a:r>
              <a:rPr lang="de-CH" sz="1400" dirty="0" err="1"/>
              <a:t>measurement</a:t>
            </a:r>
            <a:r>
              <a:rPr lang="de-CH" sz="1400" dirty="0"/>
              <a:t>:</a:t>
            </a:r>
          </a:p>
          <a:p>
            <a:r>
              <a:rPr lang="de-CH" sz="1400" dirty="0" err="1"/>
              <a:t>P</a:t>
            </a:r>
            <a:r>
              <a:rPr lang="de-CH" sz="1400" baseline="-25000" dirty="0" err="1"/>
              <a:t>corrected</a:t>
            </a:r>
            <a:r>
              <a:rPr lang="de-CH" sz="1400" dirty="0"/>
              <a:t> = </a:t>
            </a:r>
            <a:r>
              <a:rPr lang="de-CH" sz="1400" dirty="0" err="1"/>
              <a:t>P</a:t>
            </a:r>
            <a:r>
              <a:rPr lang="de-CH" sz="1400" baseline="-25000" dirty="0" err="1"/>
              <a:t>uncorrected</a:t>
            </a:r>
            <a:r>
              <a:rPr lang="de-CH" sz="1400" dirty="0"/>
              <a:t> / CE</a:t>
            </a:r>
          </a:p>
        </p:txBody>
      </p:sp>
      <p:sp>
        <p:nvSpPr>
          <p:cNvPr id="12" name="TextBox 11">
            <a:extLst>
              <a:ext uri="{FF2B5EF4-FFF2-40B4-BE49-F238E27FC236}">
                <a16:creationId xmlns:a16="http://schemas.microsoft.com/office/drawing/2014/main" id="{638D6BE2-E775-9E54-333E-4A4FC9D04E1C}"/>
              </a:ext>
            </a:extLst>
          </p:cNvPr>
          <p:cNvSpPr txBox="1"/>
          <p:nvPr/>
        </p:nvSpPr>
        <p:spPr>
          <a:xfrm>
            <a:off x="5903061" y="4180887"/>
            <a:ext cx="2361544" cy="276999"/>
          </a:xfrm>
          <a:prstGeom prst="rect">
            <a:avLst/>
          </a:prstGeom>
          <a:noFill/>
        </p:spPr>
        <p:txBody>
          <a:bodyPr wrap="none" rtlCol="0">
            <a:spAutoFit/>
          </a:bodyPr>
          <a:lstStyle/>
          <a:p>
            <a:r>
              <a:rPr lang="de-CH" sz="1200" dirty="0"/>
              <a:t>After </a:t>
            </a:r>
            <a:r>
              <a:rPr lang="de-CH" sz="1200" dirty="0">
                <a:hlinkClick r:id="rId4"/>
              </a:rPr>
              <a:t>Kochendorfer et al., 2017a</a:t>
            </a:r>
            <a:endParaRPr lang="de-CH" sz="1200" dirty="0"/>
          </a:p>
        </p:txBody>
      </p:sp>
      <p:pic>
        <p:nvPicPr>
          <p:cNvPr id="14" name="Picture 13">
            <a:extLst>
              <a:ext uri="{FF2B5EF4-FFF2-40B4-BE49-F238E27FC236}">
                <a16:creationId xmlns:a16="http://schemas.microsoft.com/office/drawing/2014/main" id="{98A2FDEF-06EA-6D49-4015-612A89855B1E}"/>
              </a:ext>
            </a:extLst>
          </p:cNvPr>
          <p:cNvPicPr>
            <a:picLocks noChangeAspect="1"/>
          </p:cNvPicPr>
          <p:nvPr/>
        </p:nvPicPr>
        <p:blipFill>
          <a:blip r:embed="rId5"/>
          <a:stretch>
            <a:fillRect/>
          </a:stretch>
        </p:blipFill>
        <p:spPr>
          <a:xfrm>
            <a:off x="5220243" y="518814"/>
            <a:ext cx="3537842" cy="1878426"/>
          </a:xfrm>
          <a:prstGeom prst="rect">
            <a:avLst/>
          </a:prstGeom>
        </p:spPr>
      </p:pic>
    </p:spTree>
    <p:extLst>
      <p:ext uri="{BB962C8B-B14F-4D97-AF65-F5344CB8AC3E}">
        <p14:creationId xmlns:p14="http://schemas.microsoft.com/office/powerpoint/2010/main" val="1234206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8C5ECABD-104F-1637-4B4C-79427718195B}"/>
              </a:ext>
            </a:extLst>
          </p:cNvPr>
          <p:cNvPicPr>
            <a:picLocks noGrp="1" noChangeAspect="1"/>
          </p:cNvPicPr>
          <p:nvPr>
            <p:ph type="pic" idx="1"/>
          </p:nvPr>
        </p:nvPicPr>
        <p:blipFill>
          <a:blip r:embed="rId2"/>
          <a:srcRect l="47" r="47"/>
          <a:stretch/>
        </p:blipFill>
        <p:spPr>
          <a:xfrm>
            <a:off x="3762542" y="1214818"/>
            <a:ext cx="5227801" cy="3584307"/>
          </a:xfrm>
          <a:prstGeom prst="rect">
            <a:avLst/>
          </a:prstGeom>
        </p:spPr>
      </p:pic>
      <p:sp>
        <p:nvSpPr>
          <p:cNvPr id="9" name="Text Placeholder 8">
            <a:extLst>
              <a:ext uri="{FF2B5EF4-FFF2-40B4-BE49-F238E27FC236}">
                <a16:creationId xmlns:a16="http://schemas.microsoft.com/office/drawing/2014/main" id="{D2C8905D-844A-E2E1-95BA-AE553E281835}"/>
              </a:ext>
            </a:extLst>
          </p:cNvPr>
          <p:cNvSpPr>
            <a:spLocks noGrp="1"/>
          </p:cNvSpPr>
          <p:nvPr>
            <p:ph type="body" sz="half" idx="2"/>
          </p:nvPr>
        </p:nvSpPr>
        <p:spPr/>
        <p:txBody>
          <a:bodyPr/>
          <a:lstStyle/>
          <a:p>
            <a:endParaRPr lang="en-US" noProof="0" dirty="0"/>
          </a:p>
          <a:p>
            <a:r>
              <a:rPr lang="en-US" noProof="0" dirty="0"/>
              <a:t>Positive model bias, especially over high topography (mountain peaks)</a:t>
            </a:r>
          </a:p>
          <a:p>
            <a:r>
              <a:rPr lang="en-US" noProof="0" dirty="0"/>
              <a:t>Result of reduced catch efficiency of rain gauges for snow in windy conditions?</a:t>
            </a:r>
          </a:p>
          <a:p>
            <a:endParaRPr lang="en-US" noProof="0" dirty="0"/>
          </a:p>
          <a:p>
            <a:r>
              <a:rPr lang="en-US" noProof="0" dirty="0">
                <a:sym typeface="Wingdings" panose="05000000000000000000" pitchFamily="2" charset="2"/>
              </a:rPr>
              <a:t> </a:t>
            </a:r>
            <a:r>
              <a:rPr lang="en-US" noProof="0" dirty="0"/>
              <a:t>Redo verification with corrected data</a:t>
            </a:r>
          </a:p>
        </p:txBody>
      </p:sp>
      <p:sp>
        <p:nvSpPr>
          <p:cNvPr id="2" name="Footer Placeholder 1">
            <a:extLst>
              <a:ext uri="{FF2B5EF4-FFF2-40B4-BE49-F238E27FC236}">
                <a16:creationId xmlns:a16="http://schemas.microsoft.com/office/drawing/2014/main" id="{A6E9F0B5-7333-55E1-840E-7E6C417148BE}"/>
              </a:ext>
            </a:extLst>
          </p:cNvPr>
          <p:cNvSpPr>
            <a:spLocks noGrp="1"/>
          </p:cNvSpPr>
          <p:nvPr>
            <p:ph type="ftr" sz="quarter" idx="11"/>
          </p:nvPr>
        </p:nvSpPr>
        <p:spPr/>
        <p:txBody>
          <a:bodyPr/>
          <a:lstStyle/>
          <a:p>
            <a:r>
              <a:rPr lang="de-DE" dirty="0"/>
              <a:t>pirmin.kaufmann@meteoswiss.ch </a:t>
            </a:r>
          </a:p>
        </p:txBody>
      </p:sp>
      <p:sp>
        <p:nvSpPr>
          <p:cNvPr id="3" name="Slide Number Placeholder 2">
            <a:extLst>
              <a:ext uri="{FF2B5EF4-FFF2-40B4-BE49-F238E27FC236}">
                <a16:creationId xmlns:a16="http://schemas.microsoft.com/office/drawing/2014/main" id="{DE241913-841B-0C69-0AD1-43A4A4B5AE67}"/>
              </a:ext>
            </a:extLst>
          </p:cNvPr>
          <p:cNvSpPr>
            <a:spLocks noGrp="1"/>
          </p:cNvSpPr>
          <p:nvPr>
            <p:ph type="sldNum" sz="quarter" idx="12"/>
          </p:nvPr>
        </p:nvSpPr>
        <p:spPr/>
        <p:txBody>
          <a:bodyPr/>
          <a:lstStyle/>
          <a:p>
            <a:fld id="{C6C8278F-EB32-9049-808B-99841320EF9D}" type="slidenum">
              <a:rPr lang="en-US" noProof="0" smtClean="0"/>
              <a:t>9</a:t>
            </a:fld>
            <a:endParaRPr lang="en-US" noProof="0" dirty="0"/>
          </a:p>
        </p:txBody>
      </p:sp>
      <p:sp>
        <p:nvSpPr>
          <p:cNvPr id="5" name="Title 4">
            <a:extLst>
              <a:ext uri="{FF2B5EF4-FFF2-40B4-BE49-F238E27FC236}">
                <a16:creationId xmlns:a16="http://schemas.microsoft.com/office/drawing/2014/main" id="{17D7482E-FD3A-D5D9-02F6-3A2649C06305}"/>
              </a:ext>
            </a:extLst>
          </p:cNvPr>
          <p:cNvSpPr>
            <a:spLocks noGrp="1"/>
          </p:cNvSpPr>
          <p:nvPr>
            <p:ph type="title"/>
          </p:nvPr>
        </p:nvSpPr>
        <p:spPr/>
        <p:txBody>
          <a:bodyPr/>
          <a:lstStyle/>
          <a:p>
            <a:r>
              <a:rPr lang="en-US" noProof="0" dirty="0"/>
              <a:t>ICON-CH1-EPS Precipitation Bias </a:t>
            </a:r>
            <a:br>
              <a:rPr lang="en-US" noProof="0" dirty="0"/>
            </a:br>
            <a:r>
              <a:rPr lang="en-US" noProof="0" dirty="0"/>
              <a:t>Winter 2024/25</a:t>
            </a:r>
          </a:p>
        </p:txBody>
      </p:sp>
      <p:sp>
        <p:nvSpPr>
          <p:cNvPr id="6" name="TextBox 5">
            <a:extLst>
              <a:ext uri="{FF2B5EF4-FFF2-40B4-BE49-F238E27FC236}">
                <a16:creationId xmlns:a16="http://schemas.microsoft.com/office/drawing/2014/main" id="{F119FF95-7E4D-C9E6-F139-0B3DA4866643}"/>
              </a:ext>
            </a:extLst>
          </p:cNvPr>
          <p:cNvSpPr txBox="1"/>
          <p:nvPr/>
        </p:nvSpPr>
        <p:spPr>
          <a:xfrm>
            <a:off x="4489450" y="1745734"/>
            <a:ext cx="2326278" cy="369332"/>
          </a:xfrm>
          <a:prstGeom prst="rect">
            <a:avLst/>
          </a:prstGeom>
          <a:noFill/>
        </p:spPr>
        <p:txBody>
          <a:bodyPr wrap="none" rtlCol="0">
            <a:spAutoFit/>
          </a:bodyPr>
          <a:lstStyle/>
          <a:p>
            <a:r>
              <a:rPr lang="en-US" dirty="0"/>
              <a:t>Using original meas.</a:t>
            </a:r>
            <a:endParaRPr lang="de-CH" dirty="0"/>
          </a:p>
        </p:txBody>
      </p:sp>
    </p:spTree>
    <p:extLst>
      <p:ext uri="{BB962C8B-B14F-4D97-AF65-F5344CB8AC3E}">
        <p14:creationId xmlns:p14="http://schemas.microsoft.com/office/powerpoint/2010/main" val="579641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D0589-3ACF-2848-1636-8E244E8A2BA8}"/>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FE2653C5-7A42-7EBE-537B-8B56FDEA7B43}"/>
              </a:ext>
            </a:extLst>
          </p:cNvPr>
          <p:cNvSpPr>
            <a:spLocks noGrp="1"/>
          </p:cNvSpPr>
          <p:nvPr>
            <p:ph type="ftr" sz="quarter" idx="11"/>
          </p:nvPr>
        </p:nvSpPr>
        <p:spPr/>
        <p:txBody>
          <a:bodyPr/>
          <a:lstStyle/>
          <a:p>
            <a:r>
              <a:rPr lang="de-DE" dirty="0"/>
              <a:t>pirmin.kaufmann@meteoswiss.ch </a:t>
            </a:r>
          </a:p>
        </p:txBody>
      </p:sp>
      <p:sp>
        <p:nvSpPr>
          <p:cNvPr id="3" name="Slide Number Placeholder 2">
            <a:extLst>
              <a:ext uri="{FF2B5EF4-FFF2-40B4-BE49-F238E27FC236}">
                <a16:creationId xmlns:a16="http://schemas.microsoft.com/office/drawing/2014/main" id="{4146E5D3-01CD-F489-0023-1E0500976D5F}"/>
              </a:ext>
            </a:extLst>
          </p:cNvPr>
          <p:cNvSpPr>
            <a:spLocks noGrp="1"/>
          </p:cNvSpPr>
          <p:nvPr>
            <p:ph type="sldNum" sz="quarter" idx="12"/>
          </p:nvPr>
        </p:nvSpPr>
        <p:spPr/>
        <p:txBody>
          <a:bodyPr/>
          <a:lstStyle/>
          <a:p>
            <a:fld id="{C6C8278F-EB32-9049-808B-99841320EF9D}" type="slidenum">
              <a:rPr lang="en-US" noProof="0" smtClean="0"/>
              <a:t>10</a:t>
            </a:fld>
            <a:endParaRPr lang="en-US" noProof="0" dirty="0"/>
          </a:p>
        </p:txBody>
      </p:sp>
      <p:sp>
        <p:nvSpPr>
          <p:cNvPr id="5" name="Title 4">
            <a:extLst>
              <a:ext uri="{FF2B5EF4-FFF2-40B4-BE49-F238E27FC236}">
                <a16:creationId xmlns:a16="http://schemas.microsoft.com/office/drawing/2014/main" id="{3643A52E-0FBC-DD17-756D-9D502F07EC49}"/>
              </a:ext>
            </a:extLst>
          </p:cNvPr>
          <p:cNvSpPr>
            <a:spLocks noGrp="1"/>
          </p:cNvSpPr>
          <p:nvPr>
            <p:ph type="title"/>
          </p:nvPr>
        </p:nvSpPr>
        <p:spPr/>
        <p:txBody>
          <a:bodyPr/>
          <a:lstStyle/>
          <a:p>
            <a:r>
              <a:rPr lang="en-US" noProof="0" dirty="0"/>
              <a:t>Bias Against Corrected Measurements</a:t>
            </a:r>
          </a:p>
        </p:txBody>
      </p:sp>
      <p:pic>
        <p:nvPicPr>
          <p:cNvPr id="6" name="Picture 5">
            <a:extLst>
              <a:ext uri="{FF2B5EF4-FFF2-40B4-BE49-F238E27FC236}">
                <a16:creationId xmlns:a16="http://schemas.microsoft.com/office/drawing/2014/main" id="{2840A0A7-C114-F341-4A23-5CD5B5239DD6}"/>
              </a:ext>
            </a:extLst>
          </p:cNvPr>
          <p:cNvPicPr>
            <a:picLocks noChangeAspect="1"/>
          </p:cNvPicPr>
          <p:nvPr/>
        </p:nvPicPr>
        <p:blipFill>
          <a:blip r:embed="rId2"/>
          <a:srcRect l="6005" t="24136" r="4712" b="9313"/>
          <a:stretch>
            <a:fillRect/>
          </a:stretch>
        </p:blipFill>
        <p:spPr>
          <a:xfrm>
            <a:off x="2337411" y="1100518"/>
            <a:ext cx="6811878" cy="3477832"/>
          </a:xfrm>
          <a:prstGeom prst="rect">
            <a:avLst/>
          </a:prstGeom>
        </p:spPr>
      </p:pic>
      <p:sp>
        <p:nvSpPr>
          <p:cNvPr id="8" name="Oval 7">
            <a:extLst>
              <a:ext uri="{FF2B5EF4-FFF2-40B4-BE49-F238E27FC236}">
                <a16:creationId xmlns:a16="http://schemas.microsoft.com/office/drawing/2014/main" id="{EEA9B7EF-408C-0C9E-EBC5-39C09B7EA6CC}"/>
              </a:ext>
            </a:extLst>
          </p:cNvPr>
          <p:cNvSpPr/>
          <p:nvPr/>
        </p:nvSpPr>
        <p:spPr>
          <a:xfrm>
            <a:off x="7053091" y="2839434"/>
            <a:ext cx="438932" cy="428228"/>
          </a:xfrm>
          <a:prstGeom prst="ellipse">
            <a:avLst/>
          </a:prstGeom>
          <a:no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Box 8">
            <a:extLst>
              <a:ext uri="{FF2B5EF4-FFF2-40B4-BE49-F238E27FC236}">
                <a16:creationId xmlns:a16="http://schemas.microsoft.com/office/drawing/2014/main" id="{7B1153E9-C7D3-B603-0B4C-9E177276464F}"/>
              </a:ext>
            </a:extLst>
          </p:cNvPr>
          <p:cNvSpPr txBox="1"/>
          <p:nvPr/>
        </p:nvSpPr>
        <p:spPr>
          <a:xfrm>
            <a:off x="667089" y="1730560"/>
            <a:ext cx="1955461" cy="1815882"/>
          </a:xfrm>
          <a:prstGeom prst="rect">
            <a:avLst/>
          </a:prstGeom>
          <a:noFill/>
        </p:spPr>
        <p:txBody>
          <a:bodyPr wrap="square" rtlCol="0">
            <a:spAutoFit/>
          </a:bodyPr>
          <a:lstStyle/>
          <a:p>
            <a:pPr marL="285750" indent="-285750">
              <a:buFont typeface="Arial" panose="020B0604020202020204" pitchFamily="34" charset="0"/>
              <a:buChar char="•"/>
            </a:pPr>
            <a:r>
              <a:rPr lang="en-US" sz="1600" noProof="0" dirty="0"/>
              <a:t>Reduced bias at some stations (see later)</a:t>
            </a:r>
          </a:p>
          <a:p>
            <a:pPr marL="285750" indent="-285750">
              <a:buFont typeface="Arial" panose="020B0604020202020204" pitchFamily="34" charset="0"/>
              <a:buChar char="•"/>
            </a:pPr>
            <a:r>
              <a:rPr lang="en-US" sz="1600" noProof="0" dirty="0"/>
              <a:t>Large dry bias at station Bernina </a:t>
            </a:r>
            <a:r>
              <a:rPr lang="en-US" sz="1600" noProof="0" dirty="0" err="1"/>
              <a:t>Hospiz</a:t>
            </a:r>
            <a:r>
              <a:rPr lang="en-US" sz="1600" noProof="0" dirty="0"/>
              <a:t> (BEH)</a:t>
            </a:r>
          </a:p>
        </p:txBody>
      </p:sp>
      <p:sp>
        <p:nvSpPr>
          <p:cNvPr id="27" name="Arrow: Right 26">
            <a:extLst>
              <a:ext uri="{FF2B5EF4-FFF2-40B4-BE49-F238E27FC236}">
                <a16:creationId xmlns:a16="http://schemas.microsoft.com/office/drawing/2014/main" id="{243C4531-5951-CAF9-5F03-051CF551DE41}"/>
              </a:ext>
            </a:extLst>
          </p:cNvPr>
          <p:cNvSpPr/>
          <p:nvPr/>
        </p:nvSpPr>
        <p:spPr>
          <a:xfrm>
            <a:off x="7826455" y="4563157"/>
            <a:ext cx="438150" cy="158750"/>
          </a:xfrm>
          <a:prstGeom prst="rightArrow">
            <a:avLst/>
          </a:prstGeom>
          <a:solidFill>
            <a:srgbClr val="583305"/>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Rectangle 27">
            <a:extLst>
              <a:ext uri="{FF2B5EF4-FFF2-40B4-BE49-F238E27FC236}">
                <a16:creationId xmlns:a16="http://schemas.microsoft.com/office/drawing/2014/main" id="{8AD1D39D-857B-4AFC-5F82-7A564D747D19}"/>
              </a:ext>
            </a:extLst>
          </p:cNvPr>
          <p:cNvSpPr/>
          <p:nvPr/>
        </p:nvSpPr>
        <p:spPr>
          <a:xfrm>
            <a:off x="4798219" y="4286250"/>
            <a:ext cx="2051050" cy="15875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TextBox 6">
            <a:extLst>
              <a:ext uri="{FF2B5EF4-FFF2-40B4-BE49-F238E27FC236}">
                <a16:creationId xmlns:a16="http://schemas.microsoft.com/office/drawing/2014/main" id="{769183EC-25CD-DFCC-B1B2-097ED818DC1E}"/>
              </a:ext>
            </a:extLst>
          </p:cNvPr>
          <p:cNvSpPr txBox="1"/>
          <p:nvPr/>
        </p:nvSpPr>
        <p:spPr>
          <a:xfrm>
            <a:off x="3173415" y="1013036"/>
            <a:ext cx="3249608" cy="369332"/>
          </a:xfrm>
          <a:prstGeom prst="rect">
            <a:avLst/>
          </a:prstGeom>
          <a:noFill/>
        </p:spPr>
        <p:txBody>
          <a:bodyPr wrap="none" rtlCol="0">
            <a:spAutoFit/>
          </a:bodyPr>
          <a:lstStyle/>
          <a:p>
            <a:r>
              <a:rPr lang="en-US" dirty="0"/>
              <a:t>Using SPICE corrected meas.</a:t>
            </a:r>
            <a:endParaRPr lang="de-CH" dirty="0"/>
          </a:p>
        </p:txBody>
      </p:sp>
      <p:sp>
        <p:nvSpPr>
          <p:cNvPr id="10" name="Rectangle 9">
            <a:extLst>
              <a:ext uri="{FF2B5EF4-FFF2-40B4-BE49-F238E27FC236}">
                <a16:creationId xmlns:a16="http://schemas.microsoft.com/office/drawing/2014/main" id="{26C051F7-3C68-92E5-F17F-B019E2D263B8}"/>
              </a:ext>
            </a:extLst>
          </p:cNvPr>
          <p:cNvSpPr/>
          <p:nvPr/>
        </p:nvSpPr>
        <p:spPr>
          <a:xfrm>
            <a:off x="8337884" y="4286250"/>
            <a:ext cx="72190" cy="388362"/>
          </a:xfrm>
          <a:prstGeom prst="rect">
            <a:avLst/>
          </a:prstGeom>
          <a:solidFill>
            <a:srgbClr val="58330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1" name="TextBox 10">
            <a:extLst>
              <a:ext uri="{FF2B5EF4-FFF2-40B4-BE49-F238E27FC236}">
                <a16:creationId xmlns:a16="http://schemas.microsoft.com/office/drawing/2014/main" id="{5531D75B-AC95-98A4-ACC2-536552B140D8}"/>
              </a:ext>
            </a:extLst>
          </p:cNvPr>
          <p:cNvSpPr txBox="1"/>
          <p:nvPr/>
        </p:nvSpPr>
        <p:spPr>
          <a:xfrm>
            <a:off x="7476639" y="3129162"/>
            <a:ext cx="500458" cy="276999"/>
          </a:xfrm>
          <a:prstGeom prst="rect">
            <a:avLst/>
          </a:prstGeom>
          <a:noFill/>
        </p:spPr>
        <p:txBody>
          <a:bodyPr wrap="none" rtlCol="0">
            <a:spAutoFit/>
          </a:bodyPr>
          <a:lstStyle/>
          <a:p>
            <a:r>
              <a:rPr lang="en-US" sz="1200" dirty="0"/>
              <a:t>BEH</a:t>
            </a:r>
            <a:endParaRPr lang="de-CH" sz="1200" dirty="0"/>
          </a:p>
        </p:txBody>
      </p:sp>
    </p:spTree>
    <p:extLst>
      <p:ext uri="{BB962C8B-B14F-4D97-AF65-F5344CB8AC3E}">
        <p14:creationId xmlns:p14="http://schemas.microsoft.com/office/powerpoint/2010/main" val="1796506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3CCF888-403F-55EC-5827-935DAC391558}"/>
              </a:ext>
            </a:extLst>
          </p:cNvPr>
          <p:cNvSpPr>
            <a:spLocks noGrp="1"/>
          </p:cNvSpPr>
          <p:nvPr>
            <p:ph type="ftr" sz="quarter" idx="11"/>
          </p:nvPr>
        </p:nvSpPr>
        <p:spPr/>
        <p:txBody>
          <a:bodyPr/>
          <a:lstStyle/>
          <a:p>
            <a:r>
              <a:rPr lang="de-DE" dirty="0"/>
              <a:t>pirmin.kaufmann@meteoswiss.ch </a:t>
            </a:r>
          </a:p>
        </p:txBody>
      </p:sp>
      <p:sp>
        <p:nvSpPr>
          <p:cNvPr id="3" name="Slide Number Placeholder 2">
            <a:extLst>
              <a:ext uri="{FF2B5EF4-FFF2-40B4-BE49-F238E27FC236}">
                <a16:creationId xmlns:a16="http://schemas.microsoft.com/office/drawing/2014/main" id="{CE3F0940-3B18-8D43-4DD9-9F5E543CEEC0}"/>
              </a:ext>
            </a:extLst>
          </p:cNvPr>
          <p:cNvSpPr>
            <a:spLocks noGrp="1"/>
          </p:cNvSpPr>
          <p:nvPr>
            <p:ph type="sldNum" sz="quarter" idx="12"/>
          </p:nvPr>
        </p:nvSpPr>
        <p:spPr/>
        <p:txBody>
          <a:bodyPr/>
          <a:lstStyle/>
          <a:p>
            <a:fld id="{C6C8278F-EB32-9049-808B-99841320EF9D}" type="slidenum">
              <a:rPr lang="de-DE" smtClean="0"/>
              <a:t>11</a:t>
            </a:fld>
            <a:endParaRPr lang="de-DE"/>
          </a:p>
        </p:txBody>
      </p:sp>
      <p:sp>
        <p:nvSpPr>
          <p:cNvPr id="4" name="Title 3">
            <a:extLst>
              <a:ext uri="{FF2B5EF4-FFF2-40B4-BE49-F238E27FC236}">
                <a16:creationId xmlns:a16="http://schemas.microsoft.com/office/drawing/2014/main" id="{71E8EC39-5E02-079F-A8B5-1A0C8AA95BD0}"/>
              </a:ext>
            </a:extLst>
          </p:cNvPr>
          <p:cNvSpPr>
            <a:spLocks noGrp="1"/>
          </p:cNvSpPr>
          <p:nvPr>
            <p:ph type="title"/>
          </p:nvPr>
        </p:nvSpPr>
        <p:spPr/>
        <p:txBody>
          <a:bodyPr/>
          <a:lstStyle/>
          <a:p>
            <a:r>
              <a:rPr lang="en-US" dirty="0"/>
              <a:t>Station Bernina Hospice (BEH)</a:t>
            </a:r>
            <a:endParaRPr lang="de-CH" dirty="0"/>
          </a:p>
        </p:txBody>
      </p:sp>
      <p:pic>
        <p:nvPicPr>
          <p:cNvPr id="6" name="Picture 5" descr="Foto der Station Passo del Bernina (BEH)">
            <a:extLst>
              <a:ext uri="{FF2B5EF4-FFF2-40B4-BE49-F238E27FC236}">
                <a16:creationId xmlns:a16="http://schemas.microsoft.com/office/drawing/2014/main" id="{7952A463-E033-E0F3-8467-F81BA310644E}"/>
              </a:ext>
            </a:extLst>
          </p:cNvPr>
          <p:cNvPicPr>
            <a:picLocks noChangeAspect="1"/>
          </p:cNvPicPr>
          <p:nvPr/>
        </p:nvPicPr>
        <p:blipFill>
          <a:blip r:embed="rId2"/>
          <a:srcRect l="8032" t="6734" r="15680"/>
          <a:stretch>
            <a:fillRect/>
          </a:stretch>
        </p:blipFill>
        <p:spPr>
          <a:xfrm>
            <a:off x="628649" y="1375689"/>
            <a:ext cx="4165935" cy="2182754"/>
          </a:xfrm>
          <a:prstGeom prst="rect">
            <a:avLst/>
          </a:prstGeom>
        </p:spPr>
      </p:pic>
      <p:pic>
        <p:nvPicPr>
          <p:cNvPr id="8" name="Picture 7">
            <a:extLst>
              <a:ext uri="{FF2B5EF4-FFF2-40B4-BE49-F238E27FC236}">
                <a16:creationId xmlns:a16="http://schemas.microsoft.com/office/drawing/2014/main" id="{3B91C6BE-758B-E9ED-3E81-A4DC9BDF6C66}"/>
              </a:ext>
            </a:extLst>
          </p:cNvPr>
          <p:cNvPicPr>
            <a:picLocks noChangeAspect="1"/>
          </p:cNvPicPr>
          <p:nvPr/>
        </p:nvPicPr>
        <p:blipFill>
          <a:blip r:embed="rId3"/>
          <a:srcRect l="39273" t="25001" r="5588" b="8762"/>
          <a:stretch>
            <a:fillRect/>
          </a:stretch>
        </p:blipFill>
        <p:spPr>
          <a:xfrm>
            <a:off x="5215688" y="1381705"/>
            <a:ext cx="3510850" cy="3163130"/>
          </a:xfrm>
          <a:prstGeom prst="rect">
            <a:avLst/>
          </a:prstGeom>
        </p:spPr>
      </p:pic>
      <p:sp>
        <p:nvSpPr>
          <p:cNvPr id="10" name="TextBox 9">
            <a:extLst>
              <a:ext uri="{FF2B5EF4-FFF2-40B4-BE49-F238E27FC236}">
                <a16:creationId xmlns:a16="http://schemas.microsoft.com/office/drawing/2014/main" id="{6A686E80-B683-E6FC-DB5C-0CC52A1A02F5}"/>
              </a:ext>
            </a:extLst>
          </p:cNvPr>
          <p:cNvSpPr txBox="1"/>
          <p:nvPr/>
        </p:nvSpPr>
        <p:spPr>
          <a:xfrm>
            <a:off x="5372100" y="3898900"/>
            <a:ext cx="2011362" cy="246221"/>
          </a:xfrm>
          <a:prstGeom prst="rect">
            <a:avLst/>
          </a:prstGeom>
          <a:noFill/>
        </p:spPr>
        <p:txBody>
          <a:bodyPr wrap="square" rtlCol="0">
            <a:spAutoFit/>
          </a:bodyPr>
          <a:lstStyle/>
          <a:p>
            <a:r>
              <a:rPr lang="en-US" sz="1000" noProof="0" dirty="0">
                <a:solidFill>
                  <a:schemeClr val="bg1"/>
                </a:solidFill>
              </a:rPr>
              <a:t>After 11 September 2024</a:t>
            </a:r>
          </a:p>
        </p:txBody>
      </p:sp>
      <p:sp>
        <p:nvSpPr>
          <p:cNvPr id="12" name="TextBox 11">
            <a:extLst>
              <a:ext uri="{FF2B5EF4-FFF2-40B4-BE49-F238E27FC236}">
                <a16:creationId xmlns:a16="http://schemas.microsoft.com/office/drawing/2014/main" id="{D579540F-5D67-3B23-661F-757D548B337B}"/>
              </a:ext>
            </a:extLst>
          </p:cNvPr>
          <p:cNvSpPr txBox="1"/>
          <p:nvPr/>
        </p:nvSpPr>
        <p:spPr>
          <a:xfrm>
            <a:off x="1309688" y="2728168"/>
            <a:ext cx="2011362" cy="246221"/>
          </a:xfrm>
          <a:prstGeom prst="rect">
            <a:avLst/>
          </a:prstGeom>
          <a:noFill/>
        </p:spPr>
        <p:txBody>
          <a:bodyPr wrap="square" rtlCol="0">
            <a:spAutoFit/>
          </a:bodyPr>
          <a:lstStyle/>
          <a:p>
            <a:r>
              <a:rPr lang="en-US" sz="1000" noProof="0" dirty="0"/>
              <a:t>Before 11 September 2024</a:t>
            </a:r>
          </a:p>
        </p:txBody>
      </p:sp>
      <p:sp>
        <p:nvSpPr>
          <p:cNvPr id="14" name="Oval 13">
            <a:extLst>
              <a:ext uri="{FF2B5EF4-FFF2-40B4-BE49-F238E27FC236}">
                <a16:creationId xmlns:a16="http://schemas.microsoft.com/office/drawing/2014/main" id="{5281BDB6-3096-3C1A-DE02-46C2329B3259}"/>
              </a:ext>
            </a:extLst>
          </p:cNvPr>
          <p:cNvSpPr/>
          <p:nvPr/>
        </p:nvSpPr>
        <p:spPr>
          <a:xfrm>
            <a:off x="2996418" y="2912090"/>
            <a:ext cx="438932" cy="428228"/>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Oval 15">
            <a:extLst>
              <a:ext uri="{FF2B5EF4-FFF2-40B4-BE49-F238E27FC236}">
                <a16:creationId xmlns:a16="http://schemas.microsoft.com/office/drawing/2014/main" id="{3D147FE5-6D69-52A0-B844-F6C58663B8EB}"/>
              </a:ext>
            </a:extLst>
          </p:cNvPr>
          <p:cNvSpPr/>
          <p:nvPr/>
        </p:nvSpPr>
        <p:spPr>
          <a:xfrm>
            <a:off x="7101638" y="2963270"/>
            <a:ext cx="438932" cy="428228"/>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TextBox 17">
            <a:extLst>
              <a:ext uri="{FF2B5EF4-FFF2-40B4-BE49-F238E27FC236}">
                <a16:creationId xmlns:a16="http://schemas.microsoft.com/office/drawing/2014/main" id="{72150944-33B2-A732-D1A8-D384189C9C32}"/>
              </a:ext>
            </a:extLst>
          </p:cNvPr>
          <p:cNvSpPr txBox="1"/>
          <p:nvPr/>
        </p:nvSpPr>
        <p:spPr>
          <a:xfrm>
            <a:off x="628650" y="3615489"/>
            <a:ext cx="4650606" cy="1107996"/>
          </a:xfrm>
          <a:prstGeom prst="rect">
            <a:avLst/>
          </a:prstGeom>
          <a:noFill/>
        </p:spPr>
        <p:txBody>
          <a:bodyPr wrap="square" rtlCol="0">
            <a:spAutoFit/>
          </a:bodyPr>
          <a:lstStyle/>
          <a:p>
            <a:r>
              <a:rPr lang="en-US" sz="1600" dirty="0"/>
              <a:t>Single Alter windshield has been installed but correction for unshielded station has still been applied in winter 2024/25</a:t>
            </a:r>
          </a:p>
          <a:p>
            <a:r>
              <a:rPr lang="en-US" sz="1600" dirty="0">
                <a:sym typeface="Wingdings" panose="05000000000000000000" pitchFamily="2" charset="2"/>
              </a:rPr>
              <a:t> over-correction, measurements too high</a:t>
            </a:r>
            <a:endParaRPr lang="de-CH" sz="1600" dirty="0"/>
          </a:p>
        </p:txBody>
      </p:sp>
    </p:spTree>
    <p:extLst>
      <p:ext uri="{BB962C8B-B14F-4D97-AF65-F5344CB8AC3E}">
        <p14:creationId xmlns:p14="http://schemas.microsoft.com/office/powerpoint/2010/main" val="178322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8B8EA4-88DA-3EF6-B3E9-FAA244744345}"/>
              </a:ext>
            </a:extLst>
          </p:cNvPr>
          <p:cNvPicPr>
            <a:picLocks noChangeAspect="1"/>
          </p:cNvPicPr>
          <p:nvPr/>
        </p:nvPicPr>
        <p:blipFill>
          <a:blip r:embed="rId2"/>
          <a:srcRect l="4500" t="8467" r="4833" b="15206"/>
          <a:stretch>
            <a:fillRect/>
          </a:stretch>
        </p:blipFill>
        <p:spPr>
          <a:xfrm>
            <a:off x="487680" y="1990233"/>
            <a:ext cx="8290560" cy="2684379"/>
          </a:xfrm>
          <a:prstGeom prst="rect">
            <a:avLst/>
          </a:prstGeom>
        </p:spPr>
      </p:pic>
      <p:pic>
        <p:nvPicPr>
          <p:cNvPr id="21" name="Picture 20">
            <a:extLst>
              <a:ext uri="{FF2B5EF4-FFF2-40B4-BE49-F238E27FC236}">
                <a16:creationId xmlns:a16="http://schemas.microsoft.com/office/drawing/2014/main" id="{E09DF8E8-0AD9-30AE-5DF5-076B28F18D15}"/>
              </a:ext>
            </a:extLst>
          </p:cNvPr>
          <p:cNvPicPr>
            <a:picLocks noChangeAspect="1"/>
          </p:cNvPicPr>
          <p:nvPr/>
        </p:nvPicPr>
        <p:blipFill>
          <a:blip r:embed="rId2"/>
          <a:srcRect l="10834" t="8467" r="50709" b="15206"/>
          <a:stretch>
            <a:fillRect/>
          </a:stretch>
        </p:blipFill>
        <p:spPr>
          <a:xfrm>
            <a:off x="4603781" y="1990232"/>
            <a:ext cx="3516536" cy="2684379"/>
          </a:xfrm>
          <a:prstGeom prst="rect">
            <a:avLst/>
          </a:prstGeom>
        </p:spPr>
      </p:pic>
      <p:sp>
        <p:nvSpPr>
          <p:cNvPr id="2" name="Footer Placeholder 1">
            <a:extLst>
              <a:ext uri="{FF2B5EF4-FFF2-40B4-BE49-F238E27FC236}">
                <a16:creationId xmlns:a16="http://schemas.microsoft.com/office/drawing/2014/main" id="{BCED301A-2CEA-A901-F179-66A68A79F220}"/>
              </a:ext>
            </a:extLst>
          </p:cNvPr>
          <p:cNvSpPr>
            <a:spLocks noGrp="1"/>
          </p:cNvSpPr>
          <p:nvPr>
            <p:ph type="ftr" sz="quarter" idx="11"/>
          </p:nvPr>
        </p:nvSpPr>
        <p:spPr/>
        <p:txBody>
          <a:bodyPr/>
          <a:lstStyle/>
          <a:p>
            <a:r>
              <a:rPr lang="de-DE" dirty="0"/>
              <a:t>pirmin.kaufmann@meteoswiss.ch </a:t>
            </a:r>
          </a:p>
        </p:txBody>
      </p:sp>
      <p:sp>
        <p:nvSpPr>
          <p:cNvPr id="3" name="Slide Number Placeholder 2">
            <a:extLst>
              <a:ext uri="{FF2B5EF4-FFF2-40B4-BE49-F238E27FC236}">
                <a16:creationId xmlns:a16="http://schemas.microsoft.com/office/drawing/2014/main" id="{A0ABFF51-4B9D-FD30-F353-95F14B357DD7}"/>
              </a:ext>
            </a:extLst>
          </p:cNvPr>
          <p:cNvSpPr>
            <a:spLocks noGrp="1"/>
          </p:cNvSpPr>
          <p:nvPr>
            <p:ph type="sldNum" sz="quarter" idx="12"/>
          </p:nvPr>
        </p:nvSpPr>
        <p:spPr/>
        <p:txBody>
          <a:bodyPr/>
          <a:lstStyle/>
          <a:p>
            <a:fld id="{C6C8278F-EB32-9049-808B-99841320EF9D}" type="slidenum">
              <a:rPr lang="en-US" noProof="0" smtClean="0"/>
              <a:t>12</a:t>
            </a:fld>
            <a:endParaRPr lang="en-US" noProof="0" dirty="0"/>
          </a:p>
        </p:txBody>
      </p:sp>
      <p:pic>
        <p:nvPicPr>
          <p:cNvPr id="10" name="Picture 9">
            <a:extLst>
              <a:ext uri="{FF2B5EF4-FFF2-40B4-BE49-F238E27FC236}">
                <a16:creationId xmlns:a16="http://schemas.microsoft.com/office/drawing/2014/main" id="{F742C924-0491-8EC9-E7D7-94AD33EF7CE8}"/>
              </a:ext>
            </a:extLst>
          </p:cNvPr>
          <p:cNvPicPr>
            <a:picLocks noChangeAspect="1"/>
          </p:cNvPicPr>
          <p:nvPr/>
        </p:nvPicPr>
        <p:blipFill>
          <a:blip r:embed="rId2"/>
          <a:srcRect l="49515" t="8467" r="12076" b="15206"/>
          <a:stretch>
            <a:fillRect/>
          </a:stretch>
        </p:blipFill>
        <p:spPr>
          <a:xfrm>
            <a:off x="1072690" y="1994782"/>
            <a:ext cx="3512025" cy="2684379"/>
          </a:xfrm>
          <a:prstGeom prst="rect">
            <a:avLst/>
          </a:prstGeom>
        </p:spPr>
      </p:pic>
      <p:sp>
        <p:nvSpPr>
          <p:cNvPr id="4" name="Title 3">
            <a:extLst>
              <a:ext uri="{FF2B5EF4-FFF2-40B4-BE49-F238E27FC236}">
                <a16:creationId xmlns:a16="http://schemas.microsoft.com/office/drawing/2014/main" id="{22C10AF4-5ED0-5D8A-1ADD-598D33F9B543}"/>
              </a:ext>
            </a:extLst>
          </p:cNvPr>
          <p:cNvSpPr>
            <a:spLocks noGrp="1"/>
          </p:cNvSpPr>
          <p:nvPr>
            <p:ph type="title"/>
          </p:nvPr>
        </p:nvSpPr>
        <p:spPr/>
        <p:txBody>
          <a:bodyPr/>
          <a:lstStyle/>
          <a:p>
            <a:r>
              <a:rPr lang="en-US" noProof="0" dirty="0"/>
              <a:t>Verification Comparison Winter 2024/25</a:t>
            </a:r>
            <a:br>
              <a:rPr lang="en-US" noProof="0" dirty="0"/>
            </a:br>
            <a:r>
              <a:rPr lang="en-US" sz="2000" noProof="0" dirty="0"/>
              <a:t>(after exclusion of BEH)</a:t>
            </a:r>
            <a:endParaRPr lang="en-US" noProof="0" dirty="0"/>
          </a:p>
        </p:txBody>
      </p:sp>
      <p:sp>
        <p:nvSpPr>
          <p:cNvPr id="6" name="TextBox 5">
            <a:extLst>
              <a:ext uri="{FF2B5EF4-FFF2-40B4-BE49-F238E27FC236}">
                <a16:creationId xmlns:a16="http://schemas.microsoft.com/office/drawing/2014/main" id="{7111D1F2-4352-D321-0D9F-FDE21CF4C8C1}"/>
              </a:ext>
            </a:extLst>
          </p:cNvPr>
          <p:cNvSpPr txBox="1"/>
          <p:nvPr/>
        </p:nvSpPr>
        <p:spPr>
          <a:xfrm>
            <a:off x="4569260" y="2280559"/>
            <a:ext cx="2646878" cy="369332"/>
          </a:xfrm>
          <a:prstGeom prst="rect">
            <a:avLst/>
          </a:prstGeom>
          <a:noFill/>
        </p:spPr>
        <p:txBody>
          <a:bodyPr wrap="none" rtlCol="0">
            <a:spAutoFit/>
          </a:bodyPr>
          <a:lstStyle/>
          <a:p>
            <a:r>
              <a:rPr lang="en-US" dirty="0"/>
              <a:t>Bias vs corrected meas.</a:t>
            </a:r>
            <a:endParaRPr lang="de-CH" dirty="0"/>
          </a:p>
        </p:txBody>
      </p:sp>
      <p:sp>
        <p:nvSpPr>
          <p:cNvPr id="8" name="TextBox 7">
            <a:extLst>
              <a:ext uri="{FF2B5EF4-FFF2-40B4-BE49-F238E27FC236}">
                <a16:creationId xmlns:a16="http://schemas.microsoft.com/office/drawing/2014/main" id="{58B88557-0DC5-3348-C1FC-F6DAB8E8CA9F}"/>
              </a:ext>
            </a:extLst>
          </p:cNvPr>
          <p:cNvSpPr txBox="1"/>
          <p:nvPr/>
        </p:nvSpPr>
        <p:spPr>
          <a:xfrm>
            <a:off x="1023683" y="2278211"/>
            <a:ext cx="2428870" cy="369332"/>
          </a:xfrm>
          <a:prstGeom prst="rect">
            <a:avLst/>
          </a:prstGeom>
          <a:noFill/>
        </p:spPr>
        <p:txBody>
          <a:bodyPr wrap="none" rtlCol="0">
            <a:spAutoFit/>
          </a:bodyPr>
          <a:lstStyle/>
          <a:p>
            <a:r>
              <a:rPr lang="en-US" dirty="0"/>
              <a:t>Bias vs original meas.</a:t>
            </a:r>
            <a:endParaRPr lang="de-CH" dirty="0"/>
          </a:p>
        </p:txBody>
      </p:sp>
      <p:sp>
        <p:nvSpPr>
          <p:cNvPr id="20" name="Rectangle 19">
            <a:extLst>
              <a:ext uri="{FF2B5EF4-FFF2-40B4-BE49-F238E27FC236}">
                <a16:creationId xmlns:a16="http://schemas.microsoft.com/office/drawing/2014/main" id="{F4DD2700-DADE-542A-2BEF-C4DB098BC233}"/>
              </a:ext>
            </a:extLst>
          </p:cNvPr>
          <p:cNvSpPr/>
          <p:nvPr/>
        </p:nvSpPr>
        <p:spPr>
          <a:xfrm>
            <a:off x="7124131" y="4515862"/>
            <a:ext cx="947179" cy="158750"/>
          </a:xfrm>
          <a:prstGeom prst="rect">
            <a:avLst/>
          </a:prstGeom>
          <a:noFill/>
          <a:ln w="19050">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Oval 21">
            <a:extLst>
              <a:ext uri="{FF2B5EF4-FFF2-40B4-BE49-F238E27FC236}">
                <a16:creationId xmlns:a16="http://schemas.microsoft.com/office/drawing/2014/main" id="{69E204BF-6C38-6CCA-8104-FDCCFA66633C}"/>
              </a:ext>
            </a:extLst>
          </p:cNvPr>
          <p:cNvSpPr/>
          <p:nvPr/>
        </p:nvSpPr>
        <p:spPr>
          <a:xfrm>
            <a:off x="7239947" y="3369804"/>
            <a:ext cx="221003" cy="215614"/>
          </a:xfrm>
          <a:prstGeom prst="ellipse">
            <a:avLst/>
          </a:prstGeom>
          <a:noFill/>
          <a:ln w="19050">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TextBox 8">
            <a:extLst>
              <a:ext uri="{FF2B5EF4-FFF2-40B4-BE49-F238E27FC236}">
                <a16:creationId xmlns:a16="http://schemas.microsoft.com/office/drawing/2014/main" id="{C3066AE3-C7CD-00AA-5D4E-AC273C59C0C2}"/>
              </a:ext>
            </a:extLst>
          </p:cNvPr>
          <p:cNvSpPr txBox="1"/>
          <p:nvPr/>
        </p:nvSpPr>
        <p:spPr>
          <a:xfrm>
            <a:off x="912391" y="1350845"/>
            <a:ext cx="8136076" cy="523220"/>
          </a:xfrm>
          <a:prstGeom prst="rect">
            <a:avLst/>
          </a:prstGeom>
          <a:noFill/>
        </p:spPr>
        <p:txBody>
          <a:bodyPr wrap="square" rtlCol="0">
            <a:spAutoFit/>
          </a:bodyPr>
          <a:lstStyle/>
          <a:p>
            <a:pPr marL="285750" indent="-285750">
              <a:buFont typeface="Arial" panose="020B0604020202020204" pitchFamily="34" charset="0"/>
              <a:buChar char="•"/>
            </a:pPr>
            <a:r>
              <a:rPr lang="en-US" sz="1400" dirty="0"/>
              <a:t>Higher measurements </a:t>
            </a:r>
            <a:r>
              <a:rPr lang="en-US" sz="1400" dirty="0">
                <a:sym typeface="Wingdings" panose="05000000000000000000" pitchFamily="2" charset="2"/>
              </a:rPr>
              <a:t> </a:t>
            </a:r>
            <a:r>
              <a:rPr lang="en-US" sz="1400" dirty="0"/>
              <a:t>less overprediction of model, smaller positive bias (e.g. VAB)</a:t>
            </a:r>
          </a:p>
          <a:p>
            <a:pPr marL="285750" indent="-285750">
              <a:buFont typeface="Arial" panose="020B0604020202020204" pitchFamily="34" charset="0"/>
              <a:buChar char="•"/>
            </a:pPr>
            <a:r>
              <a:rPr lang="en-US" sz="1400" dirty="0"/>
              <a:t>Few stations with even negative bias, model underestimates (e.g. ROE, PMA)</a:t>
            </a:r>
            <a:endParaRPr lang="de-CH" sz="1400" dirty="0"/>
          </a:p>
        </p:txBody>
      </p:sp>
      <p:sp>
        <p:nvSpPr>
          <p:cNvPr id="18" name="Oval 17">
            <a:extLst>
              <a:ext uri="{FF2B5EF4-FFF2-40B4-BE49-F238E27FC236}">
                <a16:creationId xmlns:a16="http://schemas.microsoft.com/office/drawing/2014/main" id="{706F6FDF-0FC7-367C-4ADC-CE1AC37D1E5A}"/>
              </a:ext>
            </a:extLst>
          </p:cNvPr>
          <p:cNvSpPr/>
          <p:nvPr/>
        </p:nvSpPr>
        <p:spPr>
          <a:xfrm>
            <a:off x="6487362" y="3686999"/>
            <a:ext cx="221003" cy="215614"/>
          </a:xfrm>
          <a:prstGeom prst="ellipse">
            <a:avLst/>
          </a:prstGeom>
          <a:noFill/>
          <a:ln w="19050">
            <a:solidFill>
              <a:schemeClr val="accent2">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Oval 10">
            <a:extLst>
              <a:ext uri="{FF2B5EF4-FFF2-40B4-BE49-F238E27FC236}">
                <a16:creationId xmlns:a16="http://schemas.microsoft.com/office/drawing/2014/main" id="{0992835F-F106-E7DE-B05C-40F883AB01AE}"/>
              </a:ext>
            </a:extLst>
          </p:cNvPr>
          <p:cNvSpPr/>
          <p:nvPr/>
        </p:nvSpPr>
        <p:spPr>
          <a:xfrm>
            <a:off x="7214383" y="3553792"/>
            <a:ext cx="221003" cy="215614"/>
          </a:xfrm>
          <a:prstGeom prst="ellipse">
            <a:avLst/>
          </a:prstGeom>
          <a:noFill/>
          <a:ln w="19050">
            <a:solidFill>
              <a:schemeClr val="accent2">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TextBox 12">
            <a:extLst>
              <a:ext uri="{FF2B5EF4-FFF2-40B4-BE49-F238E27FC236}">
                <a16:creationId xmlns:a16="http://schemas.microsoft.com/office/drawing/2014/main" id="{8D441DAE-13C9-D208-1CD3-40F6826A74D8}"/>
              </a:ext>
            </a:extLst>
          </p:cNvPr>
          <p:cNvSpPr txBox="1"/>
          <p:nvPr/>
        </p:nvSpPr>
        <p:spPr>
          <a:xfrm>
            <a:off x="3797331" y="3146025"/>
            <a:ext cx="481029" cy="276999"/>
          </a:xfrm>
          <a:prstGeom prst="rect">
            <a:avLst/>
          </a:prstGeom>
          <a:noFill/>
        </p:spPr>
        <p:txBody>
          <a:bodyPr wrap="none" rtlCol="0">
            <a:spAutoFit/>
          </a:bodyPr>
          <a:lstStyle/>
          <a:p>
            <a:r>
              <a:rPr lang="en-US" sz="1200" dirty="0"/>
              <a:t>VAB</a:t>
            </a:r>
            <a:endParaRPr lang="de-CH" sz="1200" dirty="0"/>
          </a:p>
        </p:txBody>
      </p:sp>
      <p:sp>
        <p:nvSpPr>
          <p:cNvPr id="19" name="TextBox 18">
            <a:extLst>
              <a:ext uri="{FF2B5EF4-FFF2-40B4-BE49-F238E27FC236}">
                <a16:creationId xmlns:a16="http://schemas.microsoft.com/office/drawing/2014/main" id="{D59D586D-6CB3-4B7F-99D3-6B9FE44894A4}"/>
              </a:ext>
            </a:extLst>
          </p:cNvPr>
          <p:cNvSpPr txBox="1"/>
          <p:nvPr/>
        </p:nvSpPr>
        <p:spPr>
          <a:xfrm>
            <a:off x="3113536" y="3768369"/>
            <a:ext cx="518091" cy="276999"/>
          </a:xfrm>
          <a:prstGeom prst="rect">
            <a:avLst/>
          </a:prstGeom>
          <a:noFill/>
        </p:spPr>
        <p:txBody>
          <a:bodyPr wrap="none" rtlCol="0">
            <a:spAutoFit/>
          </a:bodyPr>
          <a:lstStyle/>
          <a:p>
            <a:r>
              <a:rPr lang="en-US" sz="1200" dirty="0"/>
              <a:t>ROE</a:t>
            </a:r>
            <a:endParaRPr lang="de-CH" sz="1200" dirty="0"/>
          </a:p>
        </p:txBody>
      </p:sp>
      <p:sp>
        <p:nvSpPr>
          <p:cNvPr id="23" name="TextBox 22">
            <a:extLst>
              <a:ext uri="{FF2B5EF4-FFF2-40B4-BE49-F238E27FC236}">
                <a16:creationId xmlns:a16="http://schemas.microsoft.com/office/drawing/2014/main" id="{E6B6295C-205E-EFCA-5638-FDD62FB87DDD}"/>
              </a:ext>
            </a:extLst>
          </p:cNvPr>
          <p:cNvSpPr txBox="1"/>
          <p:nvPr/>
        </p:nvSpPr>
        <p:spPr>
          <a:xfrm>
            <a:off x="3815621" y="3677097"/>
            <a:ext cx="518091" cy="276999"/>
          </a:xfrm>
          <a:prstGeom prst="rect">
            <a:avLst/>
          </a:prstGeom>
          <a:noFill/>
        </p:spPr>
        <p:txBody>
          <a:bodyPr wrap="none" rtlCol="0">
            <a:spAutoFit/>
          </a:bodyPr>
          <a:lstStyle/>
          <a:p>
            <a:r>
              <a:rPr lang="en-US" sz="1200" dirty="0"/>
              <a:t>PMA</a:t>
            </a:r>
            <a:endParaRPr lang="de-CH" sz="1200" dirty="0"/>
          </a:p>
        </p:txBody>
      </p:sp>
      <p:sp>
        <p:nvSpPr>
          <p:cNvPr id="25" name="TextBox 24">
            <a:extLst>
              <a:ext uri="{FF2B5EF4-FFF2-40B4-BE49-F238E27FC236}">
                <a16:creationId xmlns:a16="http://schemas.microsoft.com/office/drawing/2014/main" id="{926FEF10-0020-8224-1342-E6C84A07796E}"/>
              </a:ext>
            </a:extLst>
          </p:cNvPr>
          <p:cNvSpPr txBox="1"/>
          <p:nvPr/>
        </p:nvSpPr>
        <p:spPr>
          <a:xfrm>
            <a:off x="7321910" y="3159925"/>
            <a:ext cx="481029" cy="276999"/>
          </a:xfrm>
          <a:prstGeom prst="rect">
            <a:avLst/>
          </a:prstGeom>
          <a:noFill/>
        </p:spPr>
        <p:txBody>
          <a:bodyPr wrap="none" rtlCol="0">
            <a:spAutoFit/>
          </a:bodyPr>
          <a:lstStyle/>
          <a:p>
            <a:r>
              <a:rPr lang="en-US" sz="1200" dirty="0"/>
              <a:t>VAB</a:t>
            </a:r>
            <a:endParaRPr lang="de-CH" sz="1200" dirty="0"/>
          </a:p>
        </p:txBody>
      </p:sp>
      <p:sp>
        <p:nvSpPr>
          <p:cNvPr id="27" name="TextBox 26">
            <a:extLst>
              <a:ext uri="{FF2B5EF4-FFF2-40B4-BE49-F238E27FC236}">
                <a16:creationId xmlns:a16="http://schemas.microsoft.com/office/drawing/2014/main" id="{9432D16E-9DF4-E5C3-2EBE-80F62744BEAD}"/>
              </a:ext>
            </a:extLst>
          </p:cNvPr>
          <p:cNvSpPr txBox="1"/>
          <p:nvPr/>
        </p:nvSpPr>
        <p:spPr>
          <a:xfrm>
            <a:off x="6638115" y="3782269"/>
            <a:ext cx="518091" cy="276999"/>
          </a:xfrm>
          <a:prstGeom prst="rect">
            <a:avLst/>
          </a:prstGeom>
          <a:noFill/>
        </p:spPr>
        <p:txBody>
          <a:bodyPr wrap="none" rtlCol="0">
            <a:spAutoFit/>
          </a:bodyPr>
          <a:lstStyle/>
          <a:p>
            <a:r>
              <a:rPr lang="en-US" sz="1200" dirty="0"/>
              <a:t>ROE</a:t>
            </a:r>
            <a:endParaRPr lang="de-CH" sz="1200" dirty="0"/>
          </a:p>
        </p:txBody>
      </p:sp>
      <p:sp>
        <p:nvSpPr>
          <p:cNvPr id="29" name="TextBox 28">
            <a:extLst>
              <a:ext uri="{FF2B5EF4-FFF2-40B4-BE49-F238E27FC236}">
                <a16:creationId xmlns:a16="http://schemas.microsoft.com/office/drawing/2014/main" id="{E62596ED-A891-55A0-CC40-1D2486778BC6}"/>
              </a:ext>
            </a:extLst>
          </p:cNvPr>
          <p:cNvSpPr txBox="1"/>
          <p:nvPr/>
        </p:nvSpPr>
        <p:spPr>
          <a:xfrm>
            <a:off x="7340200" y="3690997"/>
            <a:ext cx="518091" cy="276999"/>
          </a:xfrm>
          <a:prstGeom prst="rect">
            <a:avLst/>
          </a:prstGeom>
          <a:noFill/>
        </p:spPr>
        <p:txBody>
          <a:bodyPr wrap="none" rtlCol="0">
            <a:spAutoFit/>
          </a:bodyPr>
          <a:lstStyle/>
          <a:p>
            <a:r>
              <a:rPr lang="en-US" sz="1200" dirty="0"/>
              <a:t>PMA</a:t>
            </a:r>
            <a:endParaRPr lang="de-CH" sz="1200" dirty="0"/>
          </a:p>
        </p:txBody>
      </p:sp>
      <p:sp>
        <p:nvSpPr>
          <p:cNvPr id="31" name="Rectangle 30">
            <a:extLst>
              <a:ext uri="{FF2B5EF4-FFF2-40B4-BE49-F238E27FC236}">
                <a16:creationId xmlns:a16="http://schemas.microsoft.com/office/drawing/2014/main" id="{80D1478C-2E76-D936-A5E6-9BAA6B27F10B}"/>
              </a:ext>
            </a:extLst>
          </p:cNvPr>
          <p:cNvSpPr/>
          <p:nvPr/>
        </p:nvSpPr>
        <p:spPr>
          <a:xfrm>
            <a:off x="5637037" y="4520411"/>
            <a:ext cx="895691" cy="158750"/>
          </a:xfrm>
          <a:prstGeom prst="rect">
            <a:avLst/>
          </a:prstGeom>
          <a:noFill/>
          <a:ln w="1905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Oval 40">
            <a:extLst>
              <a:ext uri="{FF2B5EF4-FFF2-40B4-BE49-F238E27FC236}">
                <a16:creationId xmlns:a16="http://schemas.microsoft.com/office/drawing/2014/main" id="{8E30D70F-5A8C-69BE-509C-70FF9FD03605}"/>
              </a:ext>
            </a:extLst>
          </p:cNvPr>
          <p:cNvSpPr/>
          <p:nvPr/>
        </p:nvSpPr>
        <p:spPr>
          <a:xfrm>
            <a:off x="3693298" y="3381851"/>
            <a:ext cx="221003" cy="215614"/>
          </a:xfrm>
          <a:prstGeom prst="ellipse">
            <a:avLst/>
          </a:prstGeom>
          <a:noFill/>
          <a:ln w="19050">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Oval 42">
            <a:extLst>
              <a:ext uri="{FF2B5EF4-FFF2-40B4-BE49-F238E27FC236}">
                <a16:creationId xmlns:a16="http://schemas.microsoft.com/office/drawing/2014/main" id="{F2A3D8A4-B6A0-4500-F78A-E0FE2BE46590}"/>
              </a:ext>
            </a:extLst>
          </p:cNvPr>
          <p:cNvSpPr/>
          <p:nvPr/>
        </p:nvSpPr>
        <p:spPr>
          <a:xfrm>
            <a:off x="2954360" y="3685399"/>
            <a:ext cx="221003" cy="215614"/>
          </a:xfrm>
          <a:prstGeom prst="ellipse">
            <a:avLst/>
          </a:prstGeom>
          <a:noFill/>
          <a:ln w="19050">
            <a:solidFill>
              <a:schemeClr val="accent2">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5" name="Oval 44">
            <a:extLst>
              <a:ext uri="{FF2B5EF4-FFF2-40B4-BE49-F238E27FC236}">
                <a16:creationId xmlns:a16="http://schemas.microsoft.com/office/drawing/2014/main" id="{500A66BB-B160-BE6F-D9F8-ACB3371B9D85}"/>
              </a:ext>
            </a:extLst>
          </p:cNvPr>
          <p:cNvSpPr/>
          <p:nvPr/>
        </p:nvSpPr>
        <p:spPr>
          <a:xfrm>
            <a:off x="3676832" y="3552192"/>
            <a:ext cx="221003" cy="215614"/>
          </a:xfrm>
          <a:prstGeom prst="ellipse">
            <a:avLst/>
          </a:prstGeom>
          <a:noFill/>
          <a:ln w="19050">
            <a:solidFill>
              <a:schemeClr val="accent2">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341326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32197-07A4-0486-3A30-D6046BE182C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49911DFD-8697-447F-BC7D-525571615BF7}"/>
              </a:ext>
            </a:extLst>
          </p:cNvPr>
          <p:cNvSpPr>
            <a:spLocks noGrp="1"/>
          </p:cNvSpPr>
          <p:nvPr>
            <p:ph type="ftr" sz="quarter" idx="11"/>
          </p:nvPr>
        </p:nvSpPr>
        <p:spPr/>
        <p:txBody>
          <a:bodyPr/>
          <a:lstStyle/>
          <a:p>
            <a:r>
              <a:rPr lang="de-DE"/>
              <a:t>© Ort, Monat 2024, Autor/in </a:t>
            </a:r>
            <a:endParaRPr lang="de-DE" dirty="0"/>
          </a:p>
        </p:txBody>
      </p:sp>
      <p:sp>
        <p:nvSpPr>
          <p:cNvPr id="3" name="Slide Number Placeholder 2">
            <a:extLst>
              <a:ext uri="{FF2B5EF4-FFF2-40B4-BE49-F238E27FC236}">
                <a16:creationId xmlns:a16="http://schemas.microsoft.com/office/drawing/2014/main" id="{8B7BFCA9-8050-FB1A-F07F-44A4449E558A}"/>
              </a:ext>
            </a:extLst>
          </p:cNvPr>
          <p:cNvSpPr>
            <a:spLocks noGrp="1"/>
          </p:cNvSpPr>
          <p:nvPr>
            <p:ph type="sldNum" sz="quarter" idx="12"/>
          </p:nvPr>
        </p:nvSpPr>
        <p:spPr/>
        <p:txBody>
          <a:bodyPr/>
          <a:lstStyle/>
          <a:p>
            <a:fld id="{C6C8278F-EB32-9049-808B-99841320EF9D}" type="slidenum">
              <a:rPr lang="de-DE" smtClean="0"/>
              <a:t>13</a:t>
            </a:fld>
            <a:endParaRPr lang="de-DE"/>
          </a:p>
        </p:txBody>
      </p:sp>
      <p:sp>
        <p:nvSpPr>
          <p:cNvPr id="4" name="Title 3">
            <a:extLst>
              <a:ext uri="{FF2B5EF4-FFF2-40B4-BE49-F238E27FC236}">
                <a16:creationId xmlns:a16="http://schemas.microsoft.com/office/drawing/2014/main" id="{0830CD2B-90CA-ADD9-73DB-EC23677A3A8A}"/>
              </a:ext>
            </a:extLst>
          </p:cNvPr>
          <p:cNvSpPr>
            <a:spLocks noGrp="1"/>
          </p:cNvSpPr>
          <p:nvPr>
            <p:ph type="title"/>
          </p:nvPr>
        </p:nvSpPr>
        <p:spPr/>
        <p:txBody>
          <a:bodyPr/>
          <a:lstStyle/>
          <a:p>
            <a:r>
              <a:rPr lang="en-US" dirty="0"/>
              <a:t>Values [mm h</a:t>
            </a:r>
            <a:r>
              <a:rPr lang="en-US" baseline="30000" dirty="0"/>
              <a:t>-1</a:t>
            </a:r>
            <a:r>
              <a:rPr lang="en-US" dirty="0"/>
              <a:t>]</a:t>
            </a:r>
            <a:endParaRPr lang="de-CH" dirty="0"/>
          </a:p>
        </p:txBody>
      </p:sp>
      <p:sp>
        <p:nvSpPr>
          <p:cNvPr id="12" name="TextBox 11">
            <a:extLst>
              <a:ext uri="{FF2B5EF4-FFF2-40B4-BE49-F238E27FC236}">
                <a16:creationId xmlns:a16="http://schemas.microsoft.com/office/drawing/2014/main" id="{F4F4CB72-90F8-D126-729B-E3D8E1ED88D5}"/>
              </a:ext>
            </a:extLst>
          </p:cNvPr>
          <p:cNvSpPr txBox="1"/>
          <p:nvPr/>
        </p:nvSpPr>
        <p:spPr>
          <a:xfrm>
            <a:off x="950496" y="1457780"/>
            <a:ext cx="2466472" cy="3046988"/>
          </a:xfrm>
          <a:prstGeom prst="rect">
            <a:avLst/>
          </a:prstGeom>
          <a:noFill/>
        </p:spPr>
        <p:txBody>
          <a:bodyPr wrap="square" rtlCol="0">
            <a:spAutoFit/>
          </a:bodyPr>
          <a:lstStyle/>
          <a:p>
            <a:r>
              <a:rPr lang="en-US" sz="1600" dirty="0"/>
              <a:t>Piz Martegnas (PMA) is a mountain peak station with strong winds</a:t>
            </a:r>
          </a:p>
          <a:p>
            <a:r>
              <a:rPr lang="en-US" sz="1600" dirty="0">
                <a:sym typeface="Wingdings" panose="05000000000000000000" pitchFamily="2" charset="2"/>
              </a:rPr>
              <a:t> very large corrections</a:t>
            </a:r>
            <a:endParaRPr lang="en-US" sz="1600" dirty="0"/>
          </a:p>
          <a:p>
            <a:endParaRPr lang="en-US" sz="1600" dirty="0"/>
          </a:p>
          <a:p>
            <a:r>
              <a:rPr lang="en-US" sz="1600" dirty="0" err="1"/>
              <a:t>Robièi</a:t>
            </a:r>
            <a:r>
              <a:rPr lang="en-US" sz="1600" dirty="0"/>
              <a:t> (ROE) and </a:t>
            </a:r>
            <a:r>
              <a:rPr lang="en-US" sz="1600" dirty="0" err="1"/>
              <a:t>Valbella</a:t>
            </a:r>
            <a:r>
              <a:rPr lang="en-US" sz="1600" dirty="0"/>
              <a:t> (VAB, not shown here but similar to ROE)</a:t>
            </a:r>
            <a:r>
              <a:rPr lang="de-CH" sz="1600" dirty="0"/>
              <a:t> </a:t>
            </a:r>
            <a:r>
              <a:rPr lang="en-US" sz="1600" dirty="0"/>
              <a:t>are valley floor stations with much less strong winds</a:t>
            </a:r>
          </a:p>
          <a:p>
            <a:endParaRPr lang="en-US" sz="1600" dirty="0"/>
          </a:p>
        </p:txBody>
      </p:sp>
      <p:pic>
        <p:nvPicPr>
          <p:cNvPr id="6" name="Picture 5">
            <a:extLst>
              <a:ext uri="{FF2B5EF4-FFF2-40B4-BE49-F238E27FC236}">
                <a16:creationId xmlns:a16="http://schemas.microsoft.com/office/drawing/2014/main" id="{6B004A32-C1FC-D896-8913-566ACF5DFE74}"/>
              </a:ext>
            </a:extLst>
          </p:cNvPr>
          <p:cNvPicPr>
            <a:picLocks noChangeAspect="1"/>
          </p:cNvPicPr>
          <p:nvPr/>
        </p:nvPicPr>
        <p:blipFill>
          <a:blip r:embed="rId2"/>
          <a:stretch>
            <a:fillRect/>
          </a:stretch>
        </p:blipFill>
        <p:spPr>
          <a:xfrm>
            <a:off x="5023536" y="469815"/>
            <a:ext cx="3510944" cy="4664021"/>
          </a:xfrm>
          <a:prstGeom prst="rect">
            <a:avLst/>
          </a:prstGeom>
        </p:spPr>
      </p:pic>
      <p:sp>
        <p:nvSpPr>
          <p:cNvPr id="11" name="TextBox 10">
            <a:extLst>
              <a:ext uri="{FF2B5EF4-FFF2-40B4-BE49-F238E27FC236}">
                <a16:creationId xmlns:a16="http://schemas.microsoft.com/office/drawing/2014/main" id="{5883411E-B8BD-3D29-5FFB-85CDB39C185A}"/>
              </a:ext>
            </a:extLst>
          </p:cNvPr>
          <p:cNvSpPr txBox="1"/>
          <p:nvPr/>
        </p:nvSpPr>
        <p:spPr>
          <a:xfrm>
            <a:off x="4943484" y="261943"/>
            <a:ext cx="3749332" cy="215444"/>
          </a:xfrm>
          <a:prstGeom prst="rect">
            <a:avLst/>
          </a:prstGeom>
          <a:noFill/>
        </p:spPr>
        <p:txBody>
          <a:bodyPr wrap="square" rtlCol="0">
            <a:spAutoFit/>
          </a:bodyPr>
          <a:lstStyle/>
          <a:p>
            <a:r>
              <a:rPr lang="en-US" sz="800" b="1" dirty="0">
                <a:latin typeface="Consolas" panose="020B0609020204030204" pitchFamily="49" charset="0"/>
              </a:rPr>
              <a:t>Yr. Mon. Day Hr. Min. PMA orig PMA corr.     ROE orig. </a:t>
            </a:r>
            <a:r>
              <a:rPr lang="en-US" sz="800" b="1" dirty="0" err="1">
                <a:latin typeface="Consolas" panose="020B0609020204030204" pitchFamily="49" charset="0"/>
              </a:rPr>
              <a:t>ROE</a:t>
            </a:r>
            <a:r>
              <a:rPr lang="en-US" sz="800" b="1" dirty="0">
                <a:latin typeface="Consolas" panose="020B0609020204030204" pitchFamily="49" charset="0"/>
              </a:rPr>
              <a:t> corr.</a:t>
            </a:r>
            <a:endParaRPr lang="de-CH" sz="800" b="1" dirty="0">
              <a:latin typeface="Consolas" panose="020B0609020204030204" pitchFamily="49" charset="0"/>
            </a:endParaRPr>
          </a:p>
        </p:txBody>
      </p:sp>
      <p:sp>
        <p:nvSpPr>
          <p:cNvPr id="13" name="TextBox 12">
            <a:extLst>
              <a:ext uri="{FF2B5EF4-FFF2-40B4-BE49-F238E27FC236}">
                <a16:creationId xmlns:a16="http://schemas.microsoft.com/office/drawing/2014/main" id="{9E5ECCD0-F730-450C-ACA9-D43AFA9579AB}"/>
              </a:ext>
            </a:extLst>
          </p:cNvPr>
          <p:cNvSpPr txBox="1"/>
          <p:nvPr/>
        </p:nvSpPr>
        <p:spPr>
          <a:xfrm>
            <a:off x="6458500" y="1698865"/>
            <a:ext cx="719299" cy="369332"/>
          </a:xfrm>
          <a:prstGeom prst="rect">
            <a:avLst/>
          </a:prstGeom>
          <a:noFill/>
        </p:spPr>
        <p:txBody>
          <a:bodyPr wrap="square" rtlCol="0">
            <a:spAutoFit/>
          </a:bodyPr>
          <a:lstStyle/>
          <a:p>
            <a:r>
              <a:rPr lang="en-US" dirty="0">
                <a:solidFill>
                  <a:srgbClr val="FF0000"/>
                </a:solidFill>
              </a:rPr>
              <a:t>~ x6</a:t>
            </a:r>
            <a:endParaRPr lang="de-CH" dirty="0">
              <a:solidFill>
                <a:srgbClr val="FF0000"/>
              </a:solidFill>
            </a:endParaRPr>
          </a:p>
        </p:txBody>
      </p:sp>
      <p:sp>
        <p:nvSpPr>
          <p:cNvPr id="15" name="TextBox 14">
            <a:extLst>
              <a:ext uri="{FF2B5EF4-FFF2-40B4-BE49-F238E27FC236}">
                <a16:creationId xmlns:a16="http://schemas.microsoft.com/office/drawing/2014/main" id="{A38BC152-7B2F-318E-0D0A-0935BC28C04F}"/>
              </a:ext>
            </a:extLst>
          </p:cNvPr>
          <p:cNvSpPr txBox="1"/>
          <p:nvPr/>
        </p:nvSpPr>
        <p:spPr>
          <a:xfrm>
            <a:off x="7602148" y="1215025"/>
            <a:ext cx="913203" cy="369332"/>
          </a:xfrm>
          <a:prstGeom prst="rect">
            <a:avLst/>
          </a:prstGeom>
          <a:noFill/>
        </p:spPr>
        <p:txBody>
          <a:bodyPr wrap="square" rtlCol="0">
            <a:spAutoFit/>
          </a:bodyPr>
          <a:lstStyle/>
          <a:p>
            <a:r>
              <a:rPr lang="en-US" dirty="0">
                <a:solidFill>
                  <a:srgbClr val="FF0000"/>
                </a:solidFill>
              </a:rPr>
              <a:t>~ x1.5</a:t>
            </a:r>
            <a:endParaRPr lang="de-CH" dirty="0">
              <a:solidFill>
                <a:srgbClr val="FF0000"/>
              </a:solidFill>
            </a:endParaRPr>
          </a:p>
        </p:txBody>
      </p:sp>
    </p:spTree>
    <p:extLst>
      <p:ext uri="{BB962C8B-B14F-4D97-AF65-F5344CB8AC3E}">
        <p14:creationId xmlns:p14="http://schemas.microsoft.com/office/powerpoint/2010/main" val="4172879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F44FD-6397-948B-4155-C83E9FD1F145}"/>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F2386C-5B98-B087-9509-19DD24B13526}"/>
              </a:ext>
            </a:extLst>
          </p:cNvPr>
          <p:cNvSpPr>
            <a:spLocks noGrp="1"/>
          </p:cNvSpPr>
          <p:nvPr>
            <p:ph type="ftr" sz="quarter" idx="11"/>
          </p:nvPr>
        </p:nvSpPr>
        <p:spPr/>
        <p:txBody>
          <a:bodyPr/>
          <a:lstStyle/>
          <a:p>
            <a:r>
              <a:rPr lang="de-DE" dirty="0"/>
              <a:t>pirmin.kaufmann@meteoswiss.ch </a:t>
            </a:r>
          </a:p>
        </p:txBody>
      </p:sp>
      <p:sp>
        <p:nvSpPr>
          <p:cNvPr id="3" name="Slide Number Placeholder 2">
            <a:extLst>
              <a:ext uri="{FF2B5EF4-FFF2-40B4-BE49-F238E27FC236}">
                <a16:creationId xmlns:a16="http://schemas.microsoft.com/office/drawing/2014/main" id="{E09C0BE2-899F-AC36-567D-02A160BCF37A}"/>
              </a:ext>
            </a:extLst>
          </p:cNvPr>
          <p:cNvSpPr>
            <a:spLocks noGrp="1"/>
          </p:cNvSpPr>
          <p:nvPr>
            <p:ph type="sldNum" sz="quarter" idx="12"/>
          </p:nvPr>
        </p:nvSpPr>
        <p:spPr/>
        <p:txBody>
          <a:bodyPr/>
          <a:lstStyle/>
          <a:p>
            <a:fld id="{C6C8278F-EB32-9049-808B-99841320EF9D}" type="slidenum">
              <a:rPr lang="de-DE" smtClean="0"/>
              <a:t>14</a:t>
            </a:fld>
            <a:endParaRPr lang="de-DE"/>
          </a:p>
        </p:txBody>
      </p:sp>
      <p:sp>
        <p:nvSpPr>
          <p:cNvPr id="12" name="Title 11">
            <a:extLst>
              <a:ext uri="{FF2B5EF4-FFF2-40B4-BE49-F238E27FC236}">
                <a16:creationId xmlns:a16="http://schemas.microsoft.com/office/drawing/2014/main" id="{ACD6F75C-C54F-DAA6-6220-64FD585DF9D4}"/>
              </a:ext>
            </a:extLst>
          </p:cNvPr>
          <p:cNvSpPr>
            <a:spLocks noGrp="1"/>
          </p:cNvSpPr>
          <p:nvPr>
            <p:ph type="title"/>
          </p:nvPr>
        </p:nvSpPr>
        <p:spPr/>
        <p:txBody>
          <a:bodyPr/>
          <a:lstStyle/>
          <a:p>
            <a:r>
              <a:rPr lang="en-US" dirty="0"/>
              <a:t>Bias and Std Dev of Selected Stations</a:t>
            </a:r>
            <a:br>
              <a:rPr lang="en-US" dirty="0"/>
            </a:br>
            <a:r>
              <a:rPr lang="en-US" sz="1800" dirty="0"/>
              <a:t>Winter 2024/25</a:t>
            </a:r>
            <a:endParaRPr lang="de-CH" dirty="0"/>
          </a:p>
        </p:txBody>
      </p:sp>
      <p:graphicFrame>
        <p:nvGraphicFramePr>
          <p:cNvPr id="14" name="Content Placeholder 13">
            <a:extLst>
              <a:ext uri="{FF2B5EF4-FFF2-40B4-BE49-F238E27FC236}">
                <a16:creationId xmlns:a16="http://schemas.microsoft.com/office/drawing/2014/main" id="{317C3DA4-78BF-6981-CF5F-6AA82A042008}"/>
              </a:ext>
            </a:extLst>
          </p:cNvPr>
          <p:cNvGraphicFramePr>
            <a:graphicFrameLocks noGrp="1"/>
          </p:cNvGraphicFramePr>
          <p:nvPr>
            <p:ph sz="half" idx="1"/>
            <p:extLst>
              <p:ext uri="{D42A27DB-BD31-4B8C-83A1-F6EECF244321}">
                <p14:modId xmlns:p14="http://schemas.microsoft.com/office/powerpoint/2010/main" val="1286271983"/>
              </p:ext>
            </p:extLst>
          </p:nvPr>
        </p:nvGraphicFramePr>
        <p:xfrm>
          <a:off x="1081088" y="1393825"/>
          <a:ext cx="7284990" cy="2423160"/>
        </p:xfrm>
        <a:graphic>
          <a:graphicData uri="http://schemas.openxmlformats.org/drawingml/2006/table">
            <a:tbl>
              <a:tblPr firstRow="1" bandCol="1">
                <a:tableStyleId>{7DF18680-E054-41AD-8BC1-D1AEF772440D}</a:tableStyleId>
              </a:tblPr>
              <a:tblGrid>
                <a:gridCol w="1530184">
                  <a:extLst>
                    <a:ext uri="{9D8B030D-6E8A-4147-A177-3AD203B41FA5}">
                      <a16:colId xmlns:a16="http://schemas.microsoft.com/office/drawing/2014/main" val="1320782311"/>
                    </a:ext>
                  </a:extLst>
                </a:gridCol>
                <a:gridCol w="1119116">
                  <a:extLst>
                    <a:ext uri="{9D8B030D-6E8A-4147-A177-3AD203B41FA5}">
                      <a16:colId xmlns:a16="http://schemas.microsoft.com/office/drawing/2014/main" val="1250114291"/>
                    </a:ext>
                  </a:extLst>
                </a:gridCol>
                <a:gridCol w="1067829">
                  <a:extLst>
                    <a:ext uri="{9D8B030D-6E8A-4147-A177-3AD203B41FA5}">
                      <a16:colId xmlns:a16="http://schemas.microsoft.com/office/drawing/2014/main" val="2645041083"/>
                    </a:ext>
                  </a:extLst>
                </a:gridCol>
                <a:gridCol w="1239043">
                  <a:extLst>
                    <a:ext uri="{9D8B030D-6E8A-4147-A177-3AD203B41FA5}">
                      <a16:colId xmlns:a16="http://schemas.microsoft.com/office/drawing/2014/main" val="1898783473"/>
                    </a:ext>
                  </a:extLst>
                </a:gridCol>
                <a:gridCol w="1239043">
                  <a:extLst>
                    <a:ext uri="{9D8B030D-6E8A-4147-A177-3AD203B41FA5}">
                      <a16:colId xmlns:a16="http://schemas.microsoft.com/office/drawing/2014/main" val="1511284453"/>
                    </a:ext>
                  </a:extLst>
                </a:gridCol>
                <a:gridCol w="1089775">
                  <a:extLst>
                    <a:ext uri="{9D8B030D-6E8A-4147-A177-3AD203B41FA5}">
                      <a16:colId xmlns:a16="http://schemas.microsoft.com/office/drawing/2014/main" val="2071809478"/>
                    </a:ext>
                  </a:extLst>
                </a:gridCol>
              </a:tblGrid>
              <a:tr h="370840">
                <a:tc>
                  <a:txBody>
                    <a:bodyPr/>
                    <a:lstStyle/>
                    <a:p>
                      <a:r>
                        <a:rPr lang="en-US" dirty="0"/>
                        <a:t>Name</a:t>
                      </a:r>
                      <a:endParaRPr lang="de-CH" dirty="0"/>
                    </a:p>
                  </a:txBody>
                  <a:tcPr/>
                </a:tc>
                <a:tc>
                  <a:txBody>
                    <a:bodyPr/>
                    <a:lstStyle/>
                    <a:p>
                      <a:r>
                        <a:rPr lang="en-US" dirty="0"/>
                        <a:t>Bias orig</a:t>
                      </a:r>
                    </a:p>
                    <a:p>
                      <a:endParaRPr lang="en-US" dirty="0"/>
                    </a:p>
                    <a:p>
                      <a:r>
                        <a:rPr lang="en-US" dirty="0"/>
                        <a:t>[mm h</a:t>
                      </a:r>
                      <a:r>
                        <a:rPr lang="en-US" baseline="30000" dirty="0"/>
                        <a:t>-1</a:t>
                      </a:r>
                      <a:r>
                        <a:rPr lang="en-US" dirty="0"/>
                        <a:t>]</a:t>
                      </a:r>
                      <a:endParaRPr lang="de-CH" dirty="0"/>
                    </a:p>
                  </a:txBody>
                  <a:tcPr/>
                </a:tc>
                <a:tc>
                  <a:txBody>
                    <a:bodyPr/>
                    <a:lstStyle/>
                    <a:p>
                      <a:r>
                        <a:rPr lang="en-US" dirty="0"/>
                        <a:t>Bias </a:t>
                      </a:r>
                      <a:r>
                        <a:rPr lang="en-US" dirty="0" err="1"/>
                        <a:t>corr</a:t>
                      </a:r>
                      <a:endParaRPr lang="en-US" dirty="0"/>
                    </a:p>
                    <a:p>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[mm h</a:t>
                      </a:r>
                      <a:r>
                        <a:rPr lang="en-US" baseline="30000" dirty="0"/>
                        <a:t>-1</a:t>
                      </a:r>
                      <a:r>
                        <a:rPr lang="en-US" dirty="0"/>
                        <a:t>]</a:t>
                      </a:r>
                      <a:endParaRPr lang="de-CH"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Std Dev orig</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[mm h</a:t>
                      </a:r>
                      <a:r>
                        <a:rPr lang="en-US" baseline="30000" dirty="0"/>
                        <a:t>-1</a:t>
                      </a:r>
                      <a:r>
                        <a:rPr lang="en-US" dirty="0"/>
                        <a:t>]</a:t>
                      </a:r>
                      <a:endParaRPr lang="de-CH" dirty="0"/>
                    </a:p>
                  </a:txBody>
                  <a:tcPr/>
                </a:tc>
                <a:tc>
                  <a:txBody>
                    <a:bodyPr/>
                    <a:lstStyle/>
                    <a:p>
                      <a:r>
                        <a:rPr lang="en-US" dirty="0"/>
                        <a:t>Std Dev </a:t>
                      </a:r>
                      <a:r>
                        <a:rPr lang="en-US" dirty="0" err="1"/>
                        <a:t>corr</a:t>
                      </a:r>
                      <a:endParaRPr lang="en-US" dirty="0"/>
                    </a:p>
                    <a:p>
                      <a:endParaRPr lang="en-US" dirty="0"/>
                    </a:p>
                    <a:p>
                      <a:r>
                        <a:rPr lang="en-US" dirty="0"/>
                        <a:t>[mm h</a:t>
                      </a:r>
                      <a:r>
                        <a:rPr lang="en-US" baseline="30000" dirty="0"/>
                        <a:t>-1</a:t>
                      </a:r>
                      <a:r>
                        <a:rPr lang="en-US" dirty="0"/>
                        <a:t>]</a:t>
                      </a:r>
                      <a:endParaRPr lang="de-CH" dirty="0"/>
                    </a:p>
                  </a:txBody>
                  <a:tcPr/>
                </a:tc>
                <a:tc>
                  <a:txBody>
                    <a:bodyPr/>
                    <a:lstStyle/>
                    <a:p>
                      <a:r>
                        <a:rPr lang="en-US" dirty="0"/>
                        <a:t>Mean wind speed</a:t>
                      </a:r>
                    </a:p>
                    <a:p>
                      <a:r>
                        <a:rPr lang="en-US" dirty="0"/>
                        <a:t>[m s</a:t>
                      </a:r>
                      <a:r>
                        <a:rPr lang="en-US" baseline="30000" dirty="0"/>
                        <a:t>-1</a:t>
                      </a:r>
                      <a:r>
                        <a:rPr lang="en-US" dirty="0"/>
                        <a:t>]</a:t>
                      </a:r>
                      <a:endParaRPr lang="de-CH" dirty="0"/>
                    </a:p>
                  </a:txBody>
                  <a:tcPr/>
                </a:tc>
                <a:extLst>
                  <a:ext uri="{0D108BD9-81ED-4DB2-BD59-A6C34878D82A}">
                    <a16:rowId xmlns:a16="http://schemas.microsoft.com/office/drawing/2014/main" val="3930638570"/>
                  </a:ext>
                </a:extLst>
              </a:tr>
              <a:tr h="370840">
                <a:tc>
                  <a:txBody>
                    <a:bodyPr/>
                    <a:lstStyle/>
                    <a:p>
                      <a:r>
                        <a:rPr lang="en-US" dirty="0"/>
                        <a:t>Piz </a:t>
                      </a:r>
                      <a:r>
                        <a:rPr lang="en-US" dirty="0" err="1"/>
                        <a:t>Martegnas</a:t>
                      </a:r>
                      <a:r>
                        <a:rPr lang="en-US" dirty="0"/>
                        <a:t> PMA (peak)</a:t>
                      </a:r>
                      <a:endParaRPr lang="de-CH" dirty="0"/>
                    </a:p>
                  </a:txBody>
                  <a:tcPr/>
                </a:tc>
                <a:tc>
                  <a:txBody>
                    <a:bodyPr/>
                    <a:lstStyle/>
                    <a:p>
                      <a:r>
                        <a:rPr lang="en-US" dirty="0"/>
                        <a:t>0.067</a:t>
                      </a:r>
                      <a:endParaRPr lang="de-CH" dirty="0"/>
                    </a:p>
                  </a:txBody>
                  <a:tcPr/>
                </a:tc>
                <a:tc>
                  <a:txBody>
                    <a:bodyPr/>
                    <a:lstStyle/>
                    <a:p>
                      <a:r>
                        <a:rPr lang="en-US" dirty="0"/>
                        <a:t>-0.089 </a:t>
                      </a:r>
                      <a:r>
                        <a:rPr lang="en-US" dirty="0">
                          <a:sym typeface="Wingdings" panose="05000000000000000000" pitchFamily="2" charset="2"/>
                        </a:rPr>
                        <a:t></a:t>
                      </a:r>
                      <a:endParaRPr lang="de-CH" dirty="0"/>
                    </a:p>
                  </a:txBody>
                  <a:tcPr/>
                </a:tc>
                <a:tc>
                  <a:txBody>
                    <a:bodyPr/>
                    <a:lstStyle/>
                    <a:p>
                      <a:r>
                        <a:rPr lang="en-US" dirty="0"/>
                        <a:t>0.33</a:t>
                      </a:r>
                      <a:endParaRPr lang="de-CH" dirty="0"/>
                    </a:p>
                  </a:txBody>
                  <a:tcPr/>
                </a:tc>
                <a:tc>
                  <a:txBody>
                    <a:bodyPr/>
                    <a:lstStyle/>
                    <a:p>
                      <a:r>
                        <a:rPr lang="en-US" dirty="0"/>
                        <a:t>0.81 </a:t>
                      </a:r>
                      <a:r>
                        <a:rPr lang="en-US" dirty="0">
                          <a:sym typeface="Wingdings" panose="05000000000000000000" pitchFamily="2" charset="2"/>
                        </a:rPr>
                        <a:t></a:t>
                      </a:r>
                      <a:endParaRPr lang="de-CH" dirty="0"/>
                    </a:p>
                  </a:txBody>
                  <a:tcPr/>
                </a:tc>
                <a:tc>
                  <a:txBody>
                    <a:bodyPr/>
                    <a:lstStyle/>
                    <a:p>
                      <a:r>
                        <a:rPr lang="en-US" dirty="0"/>
                        <a:t>6.1</a:t>
                      </a:r>
                      <a:endParaRPr lang="de-CH" dirty="0"/>
                    </a:p>
                  </a:txBody>
                  <a:tcPr/>
                </a:tc>
                <a:extLst>
                  <a:ext uri="{0D108BD9-81ED-4DB2-BD59-A6C34878D82A}">
                    <a16:rowId xmlns:a16="http://schemas.microsoft.com/office/drawing/2014/main" val="228723821"/>
                  </a:ext>
                </a:extLst>
              </a:tr>
              <a:tr h="370840">
                <a:tc>
                  <a:txBody>
                    <a:bodyPr/>
                    <a:lstStyle/>
                    <a:p>
                      <a:r>
                        <a:rPr lang="en-US" dirty="0" err="1"/>
                        <a:t>Robièi</a:t>
                      </a:r>
                      <a:r>
                        <a:rPr lang="en-US" dirty="0"/>
                        <a:t> ROE (valley, large change)</a:t>
                      </a:r>
                      <a:endParaRPr lang="de-CH" dirty="0"/>
                    </a:p>
                  </a:txBody>
                  <a:tcPr/>
                </a:tc>
                <a:tc>
                  <a:txBody>
                    <a:bodyPr/>
                    <a:lstStyle/>
                    <a:p>
                      <a:r>
                        <a:rPr lang="en-US" dirty="0"/>
                        <a:t>0.017</a:t>
                      </a:r>
                      <a:endParaRPr lang="de-CH" dirty="0"/>
                    </a:p>
                  </a:txBody>
                  <a:tcPr/>
                </a:tc>
                <a:tc>
                  <a:txBody>
                    <a:bodyPr/>
                    <a:lstStyle/>
                    <a:p>
                      <a:r>
                        <a:rPr lang="en-US" dirty="0"/>
                        <a:t>-0.083 </a:t>
                      </a:r>
                      <a:r>
                        <a:rPr lang="en-US" dirty="0">
                          <a:sym typeface="Wingdings" panose="05000000000000000000" pitchFamily="2" charset="2"/>
                        </a:rPr>
                        <a:t></a:t>
                      </a:r>
                      <a:endParaRPr lang="de-CH" dirty="0"/>
                    </a:p>
                  </a:txBody>
                  <a:tcPr/>
                </a:tc>
                <a:tc>
                  <a:txBody>
                    <a:bodyPr/>
                    <a:lstStyle/>
                    <a:p>
                      <a:r>
                        <a:rPr lang="en-US" dirty="0"/>
                        <a:t>0.31</a:t>
                      </a:r>
                      <a:endParaRPr lang="de-CH" dirty="0"/>
                    </a:p>
                  </a:txBody>
                  <a:tcPr/>
                </a:tc>
                <a:tc>
                  <a:txBody>
                    <a:bodyPr/>
                    <a:lstStyle/>
                    <a:p>
                      <a:r>
                        <a:rPr lang="en-US" dirty="0"/>
                        <a:t>0.45 </a:t>
                      </a:r>
                      <a:r>
                        <a:rPr lang="en-US" dirty="0">
                          <a:sym typeface="Wingdings" panose="05000000000000000000" pitchFamily="2" charset="2"/>
                        </a:rPr>
                        <a:t></a:t>
                      </a:r>
                      <a:endParaRPr lang="de-CH" dirty="0"/>
                    </a:p>
                  </a:txBody>
                  <a:tcPr/>
                </a:tc>
                <a:tc>
                  <a:txBody>
                    <a:bodyPr/>
                    <a:lstStyle/>
                    <a:p>
                      <a:r>
                        <a:rPr lang="en-US" dirty="0"/>
                        <a:t>2.2</a:t>
                      </a:r>
                      <a:endParaRPr lang="de-CH" dirty="0"/>
                    </a:p>
                  </a:txBody>
                  <a:tcPr/>
                </a:tc>
                <a:extLst>
                  <a:ext uri="{0D108BD9-81ED-4DB2-BD59-A6C34878D82A}">
                    <a16:rowId xmlns:a16="http://schemas.microsoft.com/office/drawing/2014/main" val="43233816"/>
                  </a:ext>
                </a:extLst>
              </a:tr>
              <a:tr h="370840">
                <a:tc>
                  <a:txBody>
                    <a:bodyPr/>
                    <a:lstStyle/>
                    <a:p>
                      <a:r>
                        <a:rPr lang="en-US" dirty="0" err="1"/>
                        <a:t>Valbella</a:t>
                      </a:r>
                      <a:r>
                        <a:rPr lang="en-US" dirty="0"/>
                        <a:t> VAB (valley)</a:t>
                      </a:r>
                      <a:endParaRPr lang="de-CH" dirty="0"/>
                    </a:p>
                  </a:txBody>
                  <a:tcPr/>
                </a:tc>
                <a:tc>
                  <a:txBody>
                    <a:bodyPr/>
                    <a:lstStyle/>
                    <a:p>
                      <a:r>
                        <a:rPr lang="en-US" dirty="0"/>
                        <a:t>0.082</a:t>
                      </a:r>
                      <a:endParaRPr lang="de-CH" dirty="0"/>
                    </a:p>
                  </a:txBody>
                  <a:tcPr/>
                </a:tc>
                <a:tc>
                  <a:txBody>
                    <a:bodyPr/>
                    <a:lstStyle/>
                    <a:p>
                      <a:r>
                        <a:rPr lang="en-US" dirty="0"/>
                        <a:t>0.047 </a:t>
                      </a:r>
                      <a:r>
                        <a:rPr lang="en-US" dirty="0">
                          <a:sym typeface="Wingdings" panose="05000000000000000000" pitchFamily="2" charset="2"/>
                        </a:rPr>
                        <a:t></a:t>
                      </a:r>
                      <a:endParaRPr lang="de-CH" dirty="0"/>
                    </a:p>
                  </a:txBody>
                  <a:tcPr/>
                </a:tc>
                <a:tc>
                  <a:txBody>
                    <a:bodyPr/>
                    <a:lstStyle/>
                    <a:p>
                      <a:r>
                        <a:rPr lang="en-US" dirty="0"/>
                        <a:t>0.31</a:t>
                      </a:r>
                      <a:endParaRPr lang="de-CH" dirty="0"/>
                    </a:p>
                  </a:txBody>
                  <a:tcPr/>
                </a:tc>
                <a:tc>
                  <a:txBody>
                    <a:bodyPr/>
                    <a:lstStyle/>
                    <a:p>
                      <a:r>
                        <a:rPr lang="en-US" dirty="0"/>
                        <a:t>0.45 </a:t>
                      </a:r>
                      <a:r>
                        <a:rPr lang="en-US" dirty="0">
                          <a:sym typeface="Wingdings" panose="05000000000000000000" pitchFamily="2" charset="2"/>
                        </a:rPr>
                        <a:t></a:t>
                      </a:r>
                      <a:endParaRPr lang="de-CH" dirty="0"/>
                    </a:p>
                  </a:txBody>
                  <a:tcPr/>
                </a:tc>
                <a:tc>
                  <a:txBody>
                    <a:bodyPr/>
                    <a:lstStyle/>
                    <a:p>
                      <a:r>
                        <a:rPr lang="en-US" dirty="0"/>
                        <a:t>3.6</a:t>
                      </a:r>
                      <a:endParaRPr lang="de-CH" dirty="0"/>
                    </a:p>
                  </a:txBody>
                  <a:tcPr/>
                </a:tc>
                <a:extLst>
                  <a:ext uri="{0D108BD9-81ED-4DB2-BD59-A6C34878D82A}">
                    <a16:rowId xmlns:a16="http://schemas.microsoft.com/office/drawing/2014/main" val="2855065493"/>
                  </a:ext>
                </a:extLst>
              </a:tr>
            </a:tbl>
          </a:graphicData>
        </a:graphic>
      </p:graphicFrame>
      <p:sp>
        <p:nvSpPr>
          <p:cNvPr id="17" name="TextBox 16">
            <a:extLst>
              <a:ext uri="{FF2B5EF4-FFF2-40B4-BE49-F238E27FC236}">
                <a16:creationId xmlns:a16="http://schemas.microsoft.com/office/drawing/2014/main" id="{53E3BF0C-54BF-BEB5-71C4-5EBDC1791428}"/>
              </a:ext>
            </a:extLst>
          </p:cNvPr>
          <p:cNvSpPr txBox="1"/>
          <p:nvPr/>
        </p:nvSpPr>
        <p:spPr>
          <a:xfrm>
            <a:off x="1081088" y="4065416"/>
            <a:ext cx="2436886" cy="307777"/>
          </a:xfrm>
          <a:prstGeom prst="rect">
            <a:avLst/>
          </a:prstGeom>
          <a:noFill/>
        </p:spPr>
        <p:txBody>
          <a:bodyPr wrap="none" rtlCol="0">
            <a:spAutoFit/>
          </a:bodyPr>
          <a:lstStyle/>
          <a:p>
            <a:r>
              <a:rPr lang="en-US" sz="1400" dirty="0"/>
              <a:t>N = 2160 (3 months * 720 h)</a:t>
            </a:r>
            <a:endParaRPr lang="de-CH" sz="1400" dirty="0"/>
          </a:p>
        </p:txBody>
      </p:sp>
    </p:spTree>
    <p:extLst>
      <p:ext uri="{BB962C8B-B14F-4D97-AF65-F5344CB8AC3E}">
        <p14:creationId xmlns:p14="http://schemas.microsoft.com/office/powerpoint/2010/main" val="342523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B4659-0DCE-38A0-80BD-15F274353026}"/>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3A32E92-4181-B564-2167-016C0A5236B3}"/>
              </a:ext>
            </a:extLst>
          </p:cNvPr>
          <p:cNvSpPr>
            <a:spLocks noGrp="1"/>
          </p:cNvSpPr>
          <p:nvPr>
            <p:ph type="ftr" sz="quarter" idx="11"/>
          </p:nvPr>
        </p:nvSpPr>
        <p:spPr/>
        <p:txBody>
          <a:bodyPr/>
          <a:lstStyle/>
          <a:p>
            <a:r>
              <a:rPr lang="de-DE" dirty="0"/>
              <a:t>pirmin.kaufmann@meteoswiss.ch </a:t>
            </a:r>
          </a:p>
        </p:txBody>
      </p:sp>
      <p:sp>
        <p:nvSpPr>
          <p:cNvPr id="3" name="Slide Number Placeholder 2">
            <a:extLst>
              <a:ext uri="{FF2B5EF4-FFF2-40B4-BE49-F238E27FC236}">
                <a16:creationId xmlns:a16="http://schemas.microsoft.com/office/drawing/2014/main" id="{12B346B3-FAFB-CB75-FD5C-7D1EF17E3EF1}"/>
              </a:ext>
            </a:extLst>
          </p:cNvPr>
          <p:cNvSpPr>
            <a:spLocks noGrp="1"/>
          </p:cNvSpPr>
          <p:nvPr>
            <p:ph type="sldNum" sz="quarter" idx="12"/>
          </p:nvPr>
        </p:nvSpPr>
        <p:spPr/>
        <p:txBody>
          <a:bodyPr/>
          <a:lstStyle/>
          <a:p>
            <a:fld id="{C6C8278F-EB32-9049-808B-99841320EF9D}" type="slidenum">
              <a:rPr lang="de-DE" smtClean="0"/>
              <a:t>15</a:t>
            </a:fld>
            <a:endParaRPr lang="de-DE"/>
          </a:p>
        </p:txBody>
      </p:sp>
      <p:sp>
        <p:nvSpPr>
          <p:cNvPr id="12" name="Title 11">
            <a:extLst>
              <a:ext uri="{FF2B5EF4-FFF2-40B4-BE49-F238E27FC236}">
                <a16:creationId xmlns:a16="http://schemas.microsoft.com/office/drawing/2014/main" id="{3C77F5B0-CCAD-8B4F-D35A-AABD7E42E753}"/>
              </a:ext>
            </a:extLst>
          </p:cNvPr>
          <p:cNvSpPr>
            <a:spLocks noGrp="1"/>
          </p:cNvSpPr>
          <p:nvPr>
            <p:ph type="title"/>
          </p:nvPr>
        </p:nvSpPr>
        <p:spPr/>
        <p:txBody>
          <a:bodyPr/>
          <a:lstStyle/>
          <a:p>
            <a:r>
              <a:rPr lang="en-US" dirty="0"/>
              <a:t>Bias and Std Dev All Swiss Stations</a:t>
            </a:r>
            <a:endParaRPr lang="de-CH" dirty="0"/>
          </a:p>
        </p:txBody>
      </p:sp>
      <p:graphicFrame>
        <p:nvGraphicFramePr>
          <p:cNvPr id="14" name="Content Placeholder 13">
            <a:extLst>
              <a:ext uri="{FF2B5EF4-FFF2-40B4-BE49-F238E27FC236}">
                <a16:creationId xmlns:a16="http://schemas.microsoft.com/office/drawing/2014/main" id="{581CE76E-7515-CD3A-4686-809BD033B0F4}"/>
              </a:ext>
            </a:extLst>
          </p:cNvPr>
          <p:cNvGraphicFramePr>
            <a:graphicFrameLocks noGrp="1"/>
          </p:cNvGraphicFramePr>
          <p:nvPr>
            <p:ph sz="half" idx="1"/>
            <p:extLst>
              <p:ext uri="{D42A27DB-BD31-4B8C-83A1-F6EECF244321}">
                <p14:modId xmlns:p14="http://schemas.microsoft.com/office/powerpoint/2010/main" val="1229902862"/>
              </p:ext>
            </p:extLst>
          </p:nvPr>
        </p:nvGraphicFramePr>
        <p:xfrm>
          <a:off x="1081088" y="1393825"/>
          <a:ext cx="7434259" cy="1714500"/>
        </p:xfrm>
        <a:graphic>
          <a:graphicData uri="http://schemas.openxmlformats.org/drawingml/2006/table">
            <a:tbl>
              <a:tblPr firstRow="1" bandCol="1">
                <a:tableStyleId>{7DF18680-E054-41AD-8BC1-D1AEF772440D}</a:tableStyleId>
              </a:tblPr>
              <a:tblGrid>
                <a:gridCol w="1062037">
                  <a:extLst>
                    <a:ext uri="{9D8B030D-6E8A-4147-A177-3AD203B41FA5}">
                      <a16:colId xmlns:a16="http://schemas.microsoft.com/office/drawing/2014/main" val="1320782311"/>
                    </a:ext>
                  </a:extLst>
                </a:gridCol>
                <a:gridCol w="1062037">
                  <a:extLst>
                    <a:ext uri="{9D8B030D-6E8A-4147-A177-3AD203B41FA5}">
                      <a16:colId xmlns:a16="http://schemas.microsoft.com/office/drawing/2014/main" val="1250114291"/>
                    </a:ext>
                  </a:extLst>
                </a:gridCol>
                <a:gridCol w="1062037">
                  <a:extLst>
                    <a:ext uri="{9D8B030D-6E8A-4147-A177-3AD203B41FA5}">
                      <a16:colId xmlns:a16="http://schemas.microsoft.com/office/drawing/2014/main" val="2645041083"/>
                    </a:ext>
                  </a:extLst>
                </a:gridCol>
                <a:gridCol w="1062037">
                  <a:extLst>
                    <a:ext uri="{9D8B030D-6E8A-4147-A177-3AD203B41FA5}">
                      <a16:colId xmlns:a16="http://schemas.microsoft.com/office/drawing/2014/main" val="1898783473"/>
                    </a:ext>
                  </a:extLst>
                </a:gridCol>
                <a:gridCol w="1062037">
                  <a:extLst>
                    <a:ext uri="{9D8B030D-6E8A-4147-A177-3AD203B41FA5}">
                      <a16:colId xmlns:a16="http://schemas.microsoft.com/office/drawing/2014/main" val="1511284453"/>
                    </a:ext>
                  </a:extLst>
                </a:gridCol>
                <a:gridCol w="1062037">
                  <a:extLst>
                    <a:ext uri="{9D8B030D-6E8A-4147-A177-3AD203B41FA5}">
                      <a16:colId xmlns:a16="http://schemas.microsoft.com/office/drawing/2014/main" val="998841036"/>
                    </a:ext>
                  </a:extLst>
                </a:gridCol>
                <a:gridCol w="1062037">
                  <a:extLst>
                    <a:ext uri="{9D8B030D-6E8A-4147-A177-3AD203B41FA5}">
                      <a16:colId xmlns:a16="http://schemas.microsoft.com/office/drawing/2014/main" val="4225874842"/>
                    </a:ext>
                  </a:extLst>
                </a:gridCol>
              </a:tblGrid>
              <a:tr h="370840">
                <a:tc>
                  <a:txBody>
                    <a:bodyPr/>
                    <a:lstStyle/>
                    <a:p>
                      <a:r>
                        <a:rPr lang="en-US" dirty="0"/>
                        <a:t>Season</a:t>
                      </a:r>
                      <a:endParaRPr lang="de-CH" dirty="0"/>
                    </a:p>
                  </a:txBody>
                  <a:tcPr/>
                </a:tc>
                <a:tc>
                  <a:txBody>
                    <a:bodyPr/>
                    <a:lstStyle/>
                    <a:p>
                      <a:r>
                        <a:rPr lang="en-US" dirty="0"/>
                        <a:t>Bias orig</a:t>
                      </a:r>
                    </a:p>
                    <a:p>
                      <a:r>
                        <a:rPr lang="en-US" dirty="0"/>
                        <a:t>[mm h</a:t>
                      </a:r>
                      <a:r>
                        <a:rPr lang="en-US" baseline="30000" dirty="0"/>
                        <a:t>-1</a:t>
                      </a:r>
                      <a:r>
                        <a:rPr lang="en-US" dirty="0"/>
                        <a:t>]</a:t>
                      </a:r>
                      <a:endParaRPr lang="de-CH" dirty="0"/>
                    </a:p>
                  </a:txBody>
                  <a:tcPr/>
                </a:tc>
                <a:tc>
                  <a:txBody>
                    <a:bodyPr/>
                    <a:lstStyle/>
                    <a:p>
                      <a:r>
                        <a:rPr lang="en-US" dirty="0"/>
                        <a:t>Bias </a:t>
                      </a:r>
                      <a:r>
                        <a:rPr lang="en-US" dirty="0" err="1"/>
                        <a:t>corr</a:t>
                      </a:r>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[mm h</a:t>
                      </a:r>
                      <a:r>
                        <a:rPr lang="en-US" baseline="30000" dirty="0"/>
                        <a:t>-1</a:t>
                      </a:r>
                      <a:r>
                        <a:rPr lang="en-US" dirty="0"/>
                        <a:t>]</a:t>
                      </a:r>
                      <a:endParaRPr lang="de-CH"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Std Dev orig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[mm h</a:t>
                      </a:r>
                      <a:r>
                        <a:rPr lang="en-US" baseline="30000" dirty="0"/>
                        <a:t>-1</a:t>
                      </a:r>
                      <a:r>
                        <a:rPr lang="en-US" dirty="0"/>
                        <a:t>]</a:t>
                      </a:r>
                      <a:endParaRPr lang="de-CH" dirty="0"/>
                    </a:p>
                  </a:txBody>
                  <a:tcPr/>
                </a:tc>
                <a:tc>
                  <a:txBody>
                    <a:bodyPr/>
                    <a:lstStyle/>
                    <a:p>
                      <a:r>
                        <a:rPr lang="en-US" dirty="0"/>
                        <a:t>Std Dev </a:t>
                      </a:r>
                      <a:r>
                        <a:rPr lang="en-US" dirty="0" err="1"/>
                        <a:t>corr</a:t>
                      </a:r>
                      <a:endParaRPr lang="en-US" dirty="0"/>
                    </a:p>
                    <a:p>
                      <a:r>
                        <a:rPr lang="en-US" dirty="0"/>
                        <a:t>[mm h</a:t>
                      </a:r>
                      <a:r>
                        <a:rPr lang="en-US" baseline="30000" dirty="0"/>
                        <a:t>-1</a:t>
                      </a:r>
                      <a:r>
                        <a:rPr lang="en-US" dirty="0"/>
                        <a:t>]</a:t>
                      </a:r>
                      <a:endParaRPr lang="de-CH" dirty="0"/>
                    </a:p>
                  </a:txBody>
                  <a:tcPr/>
                </a:tc>
                <a:tc>
                  <a:txBody>
                    <a:bodyPr/>
                    <a:lstStyle/>
                    <a:p>
                      <a:r>
                        <a:rPr lang="en-US" dirty="0"/>
                        <a:t>RMSE</a:t>
                      </a:r>
                    </a:p>
                    <a:p>
                      <a:r>
                        <a:rPr lang="en-US" dirty="0"/>
                        <a:t>orig</a:t>
                      </a:r>
                      <a:endParaRPr lang="de-CH" dirty="0"/>
                    </a:p>
                  </a:txBody>
                  <a:tcPr/>
                </a:tc>
                <a:tc>
                  <a:txBody>
                    <a:bodyPr/>
                    <a:lstStyle/>
                    <a:p>
                      <a:r>
                        <a:rPr lang="en-US" dirty="0"/>
                        <a:t>RMSE</a:t>
                      </a:r>
                    </a:p>
                    <a:p>
                      <a:r>
                        <a:rPr lang="en-US" dirty="0" err="1"/>
                        <a:t>corr</a:t>
                      </a:r>
                      <a:endParaRPr lang="de-CH" dirty="0"/>
                    </a:p>
                  </a:txBody>
                  <a:tcPr/>
                </a:tc>
                <a:extLst>
                  <a:ext uri="{0D108BD9-81ED-4DB2-BD59-A6C34878D82A}">
                    <a16:rowId xmlns:a16="http://schemas.microsoft.com/office/drawing/2014/main" val="3930638570"/>
                  </a:ext>
                </a:extLst>
              </a:tr>
              <a:tr h="370840">
                <a:tc>
                  <a:txBody>
                    <a:bodyPr/>
                    <a:lstStyle/>
                    <a:p>
                      <a:r>
                        <a:rPr lang="en-US" dirty="0"/>
                        <a:t>DJF 2024/25</a:t>
                      </a:r>
                      <a:endParaRPr lang="de-CH" dirty="0"/>
                    </a:p>
                  </a:txBody>
                  <a:tcPr/>
                </a:tc>
                <a:tc>
                  <a:txBody>
                    <a:bodyPr/>
                    <a:lstStyle/>
                    <a:p>
                      <a:r>
                        <a:rPr lang="en-US" dirty="0"/>
                        <a:t>0.0163</a:t>
                      </a:r>
                      <a:endParaRPr lang="de-CH" dirty="0"/>
                    </a:p>
                  </a:txBody>
                  <a:tcPr/>
                </a:tc>
                <a:tc>
                  <a:txBody>
                    <a:bodyPr/>
                    <a:lstStyle/>
                    <a:p>
                      <a:r>
                        <a:rPr lang="en-US" dirty="0"/>
                        <a:t>-0.0037 </a:t>
                      </a:r>
                      <a:r>
                        <a:rPr lang="en-US" dirty="0">
                          <a:sym typeface="Wingdings" panose="05000000000000000000" pitchFamily="2" charset="2"/>
                        </a:rPr>
                        <a:t></a:t>
                      </a:r>
                      <a:endParaRPr lang="de-CH" dirty="0"/>
                    </a:p>
                  </a:txBody>
                  <a:tcPr/>
                </a:tc>
                <a:tc>
                  <a:txBody>
                    <a:bodyPr/>
                    <a:lstStyle/>
                    <a:p>
                      <a:r>
                        <a:rPr lang="en-US" dirty="0"/>
                        <a:t>0.333</a:t>
                      </a:r>
                      <a:endParaRPr lang="de-CH" dirty="0"/>
                    </a:p>
                  </a:txBody>
                  <a:tcPr/>
                </a:tc>
                <a:tc>
                  <a:txBody>
                    <a:bodyPr/>
                    <a:lstStyle/>
                    <a:p>
                      <a:r>
                        <a:rPr lang="en-US" dirty="0"/>
                        <a:t>0.395 </a:t>
                      </a:r>
                      <a:r>
                        <a:rPr lang="en-US" dirty="0">
                          <a:sym typeface="Wingdings" panose="05000000000000000000" pitchFamily="2" charset="2"/>
                        </a:rPr>
                        <a:t></a:t>
                      </a:r>
                      <a:endParaRPr lang="de-CH" dirty="0"/>
                    </a:p>
                  </a:txBody>
                  <a:tcPr/>
                </a:tc>
                <a:tc>
                  <a:txBody>
                    <a:bodyPr/>
                    <a:lstStyle/>
                    <a:p>
                      <a:r>
                        <a:rPr lang="en-US" dirty="0"/>
                        <a:t>0.334</a:t>
                      </a:r>
                      <a:endParaRPr lang="de-CH" dirty="0"/>
                    </a:p>
                  </a:txBody>
                  <a:tcPr/>
                </a:tc>
                <a:tc>
                  <a:txBody>
                    <a:bodyPr/>
                    <a:lstStyle/>
                    <a:p>
                      <a:r>
                        <a:rPr lang="en-US" dirty="0"/>
                        <a:t>0.395 </a:t>
                      </a:r>
                      <a:r>
                        <a:rPr lang="en-US" dirty="0">
                          <a:sym typeface="Wingdings" panose="05000000000000000000" pitchFamily="2" charset="2"/>
                        </a:rPr>
                        <a:t></a:t>
                      </a:r>
                      <a:endParaRPr lang="de-CH" dirty="0"/>
                    </a:p>
                  </a:txBody>
                  <a:tcPr/>
                </a:tc>
                <a:extLst>
                  <a:ext uri="{0D108BD9-81ED-4DB2-BD59-A6C34878D82A}">
                    <a16:rowId xmlns:a16="http://schemas.microsoft.com/office/drawing/2014/main" val="228723821"/>
                  </a:ext>
                </a:extLst>
              </a:tr>
              <a:tr h="370840">
                <a:tc>
                  <a:txBody>
                    <a:bodyPr/>
                    <a:lstStyle/>
                    <a:p>
                      <a:r>
                        <a:rPr lang="en-US" dirty="0"/>
                        <a:t>DJF 2025/26</a:t>
                      </a:r>
                      <a:endParaRPr lang="de-CH" dirty="0"/>
                    </a:p>
                  </a:txBody>
                  <a:tcPr/>
                </a:tc>
                <a:tc>
                  <a:txBody>
                    <a:bodyPr/>
                    <a:lstStyle/>
                    <a:p>
                      <a:r>
                        <a:rPr lang="en-US" dirty="0"/>
                        <a:t>0.0208</a:t>
                      </a:r>
                      <a:endParaRPr lang="de-CH" dirty="0"/>
                    </a:p>
                  </a:txBody>
                  <a:tcPr/>
                </a:tc>
                <a:tc>
                  <a:txBody>
                    <a:bodyPr/>
                    <a:lstStyle/>
                    <a:p>
                      <a:r>
                        <a:rPr lang="en-US" dirty="0"/>
                        <a:t>0.0052 </a:t>
                      </a:r>
                      <a:r>
                        <a:rPr lang="en-US" dirty="0">
                          <a:sym typeface="Wingdings" panose="05000000000000000000" pitchFamily="2" charset="2"/>
                        </a:rPr>
                        <a:t></a:t>
                      </a:r>
                      <a:endParaRPr lang="de-CH" dirty="0"/>
                    </a:p>
                  </a:txBody>
                  <a:tcPr/>
                </a:tc>
                <a:tc>
                  <a:txBody>
                    <a:bodyPr/>
                    <a:lstStyle/>
                    <a:p>
                      <a:r>
                        <a:rPr lang="en-US" dirty="0"/>
                        <a:t>0.278</a:t>
                      </a:r>
                      <a:endParaRPr lang="de-CH" dirty="0"/>
                    </a:p>
                  </a:txBody>
                  <a:tcPr/>
                </a:tc>
                <a:tc>
                  <a:txBody>
                    <a:bodyPr/>
                    <a:lstStyle/>
                    <a:p>
                      <a:r>
                        <a:rPr lang="en-US" dirty="0"/>
                        <a:t>0.323 </a:t>
                      </a:r>
                      <a:r>
                        <a:rPr lang="en-US" dirty="0">
                          <a:sym typeface="Wingdings" panose="05000000000000000000" pitchFamily="2" charset="2"/>
                        </a:rPr>
                        <a:t></a:t>
                      </a:r>
                      <a:endParaRPr lang="de-CH" dirty="0"/>
                    </a:p>
                  </a:txBody>
                  <a:tcPr/>
                </a:tc>
                <a:tc>
                  <a:txBody>
                    <a:bodyPr/>
                    <a:lstStyle/>
                    <a:p>
                      <a:r>
                        <a:rPr lang="en-US" dirty="0"/>
                        <a:t>0.279</a:t>
                      </a:r>
                      <a:endParaRPr lang="de-CH" dirty="0"/>
                    </a:p>
                  </a:txBody>
                  <a:tcPr/>
                </a:tc>
                <a:tc>
                  <a:txBody>
                    <a:bodyPr/>
                    <a:lstStyle/>
                    <a:p>
                      <a:r>
                        <a:rPr lang="en-US" dirty="0"/>
                        <a:t>0.324 </a:t>
                      </a:r>
                      <a:r>
                        <a:rPr lang="en-US" dirty="0">
                          <a:sym typeface="Wingdings" panose="05000000000000000000" pitchFamily="2" charset="2"/>
                        </a:rPr>
                        <a:t></a:t>
                      </a:r>
                      <a:endParaRPr lang="de-CH" dirty="0"/>
                    </a:p>
                  </a:txBody>
                  <a:tcPr/>
                </a:tc>
                <a:extLst>
                  <a:ext uri="{0D108BD9-81ED-4DB2-BD59-A6C34878D82A}">
                    <a16:rowId xmlns:a16="http://schemas.microsoft.com/office/drawing/2014/main" val="43233816"/>
                  </a:ext>
                </a:extLst>
              </a:tr>
            </a:tbl>
          </a:graphicData>
        </a:graphic>
      </p:graphicFrame>
      <p:sp>
        <p:nvSpPr>
          <p:cNvPr id="17" name="TextBox 16">
            <a:extLst>
              <a:ext uri="{FF2B5EF4-FFF2-40B4-BE49-F238E27FC236}">
                <a16:creationId xmlns:a16="http://schemas.microsoft.com/office/drawing/2014/main" id="{2E82D312-B3C7-E443-85F5-02E38C330FA8}"/>
              </a:ext>
            </a:extLst>
          </p:cNvPr>
          <p:cNvSpPr txBox="1"/>
          <p:nvPr/>
        </p:nvSpPr>
        <p:spPr>
          <a:xfrm>
            <a:off x="1081088" y="3319744"/>
            <a:ext cx="3671198" cy="307777"/>
          </a:xfrm>
          <a:prstGeom prst="rect">
            <a:avLst/>
          </a:prstGeom>
          <a:noFill/>
        </p:spPr>
        <p:txBody>
          <a:bodyPr wrap="none" rtlCol="0">
            <a:spAutoFit/>
          </a:bodyPr>
          <a:lstStyle/>
          <a:p>
            <a:r>
              <a:rPr lang="en-US" sz="1400" dirty="0"/>
              <a:t>N = 138240 (3 months * 720 h * 64 stations)</a:t>
            </a:r>
            <a:endParaRPr lang="de-CH" sz="1400" dirty="0"/>
          </a:p>
        </p:txBody>
      </p:sp>
    </p:spTree>
    <p:extLst>
      <p:ext uri="{BB962C8B-B14F-4D97-AF65-F5344CB8AC3E}">
        <p14:creationId xmlns:p14="http://schemas.microsoft.com/office/powerpoint/2010/main" val="1884124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A8BBE3F-BF18-874C-17A7-FCD885F35A3F}"/>
              </a:ext>
            </a:extLst>
          </p:cNvPr>
          <p:cNvSpPr>
            <a:spLocks noGrp="1"/>
          </p:cNvSpPr>
          <p:nvPr>
            <p:ph type="ftr" sz="quarter" idx="11"/>
          </p:nvPr>
        </p:nvSpPr>
        <p:spPr/>
        <p:txBody>
          <a:bodyPr/>
          <a:lstStyle/>
          <a:p>
            <a:r>
              <a:rPr lang="de-DE" dirty="0"/>
              <a:t>pirmin.kaufmann@meteoswiss.ch </a:t>
            </a:r>
          </a:p>
        </p:txBody>
      </p:sp>
      <p:sp>
        <p:nvSpPr>
          <p:cNvPr id="3" name="Slide Number Placeholder 2">
            <a:extLst>
              <a:ext uri="{FF2B5EF4-FFF2-40B4-BE49-F238E27FC236}">
                <a16:creationId xmlns:a16="http://schemas.microsoft.com/office/drawing/2014/main" id="{83F96BA4-3BE8-3C23-A2B2-0EDA84EA7FFD}"/>
              </a:ext>
            </a:extLst>
          </p:cNvPr>
          <p:cNvSpPr>
            <a:spLocks noGrp="1"/>
          </p:cNvSpPr>
          <p:nvPr>
            <p:ph type="sldNum" sz="quarter" idx="12"/>
          </p:nvPr>
        </p:nvSpPr>
        <p:spPr/>
        <p:txBody>
          <a:bodyPr/>
          <a:lstStyle/>
          <a:p>
            <a:fld id="{C6C8278F-EB32-9049-808B-99841320EF9D}" type="slidenum">
              <a:rPr lang="de-DE" smtClean="0"/>
              <a:t>16</a:t>
            </a:fld>
            <a:endParaRPr lang="de-DE"/>
          </a:p>
        </p:txBody>
      </p:sp>
      <p:sp>
        <p:nvSpPr>
          <p:cNvPr id="4" name="Title 3">
            <a:extLst>
              <a:ext uri="{FF2B5EF4-FFF2-40B4-BE49-F238E27FC236}">
                <a16:creationId xmlns:a16="http://schemas.microsoft.com/office/drawing/2014/main" id="{288A82D3-ED4B-8874-64A5-4408E9DA734C}"/>
              </a:ext>
            </a:extLst>
          </p:cNvPr>
          <p:cNvSpPr>
            <a:spLocks noGrp="1"/>
          </p:cNvSpPr>
          <p:nvPr>
            <p:ph type="title"/>
          </p:nvPr>
        </p:nvSpPr>
        <p:spPr/>
        <p:txBody>
          <a:bodyPr/>
          <a:lstStyle/>
          <a:p>
            <a:r>
              <a:rPr lang="en-US" dirty="0"/>
              <a:t>Conclusions</a:t>
            </a:r>
            <a:endParaRPr lang="de-CH" dirty="0"/>
          </a:p>
        </p:txBody>
      </p:sp>
      <p:sp>
        <p:nvSpPr>
          <p:cNvPr id="5" name="Content Placeholder 4">
            <a:extLst>
              <a:ext uri="{FF2B5EF4-FFF2-40B4-BE49-F238E27FC236}">
                <a16:creationId xmlns:a16="http://schemas.microsoft.com/office/drawing/2014/main" id="{3BC43F21-86EE-F496-802C-3862AE3D8B1F}"/>
              </a:ext>
            </a:extLst>
          </p:cNvPr>
          <p:cNvSpPr>
            <a:spLocks noGrp="1"/>
          </p:cNvSpPr>
          <p:nvPr>
            <p:ph sz="half" idx="1"/>
          </p:nvPr>
        </p:nvSpPr>
        <p:spPr/>
        <p:txBody>
          <a:bodyPr/>
          <a:lstStyle/>
          <a:p>
            <a:r>
              <a:rPr lang="en-US" dirty="0"/>
              <a:t>Corrected measurements reduce model bias</a:t>
            </a:r>
          </a:p>
          <a:p>
            <a:r>
              <a:rPr lang="en-US" dirty="0"/>
              <a:t>Standard deviation and RMSE are both increased</a:t>
            </a:r>
          </a:p>
          <a:p>
            <a:r>
              <a:rPr lang="en-US" dirty="0"/>
              <a:t>Measurements get large corrections at wind exposed stations, thereby increasing measurement variability </a:t>
            </a:r>
          </a:p>
          <a:p>
            <a:r>
              <a:rPr lang="en-US" dirty="0"/>
              <a:t>Transfer functions are rough approximations with a high degree of uncertainty</a:t>
            </a:r>
          </a:p>
          <a:p>
            <a:r>
              <a:rPr lang="en-US" dirty="0"/>
              <a:t>The use of corrected measurements is not beneficial for the  verification, the large increase of the standard deviation largely outweighs the reduction of the bias</a:t>
            </a:r>
          </a:p>
          <a:p>
            <a:endParaRPr lang="de-CH" dirty="0"/>
          </a:p>
        </p:txBody>
      </p:sp>
    </p:spTree>
    <p:extLst>
      <p:ext uri="{BB962C8B-B14F-4D97-AF65-F5344CB8AC3E}">
        <p14:creationId xmlns:p14="http://schemas.microsoft.com/office/powerpoint/2010/main" val="804297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14093A47-AD5A-0A31-B83D-4CD4B89C9757}"/>
              </a:ext>
            </a:extLst>
          </p:cNvPr>
          <p:cNvSpPr>
            <a:spLocks noGrp="1"/>
          </p:cNvSpPr>
          <p:nvPr>
            <p:ph type="ftr" sz="quarter" idx="11"/>
          </p:nvPr>
        </p:nvSpPr>
        <p:spPr/>
        <p:txBody>
          <a:bodyPr/>
          <a:lstStyle/>
          <a:p>
            <a:endParaRPr lang="en-US" noProof="0" dirty="0"/>
          </a:p>
        </p:txBody>
      </p:sp>
      <p:sp>
        <p:nvSpPr>
          <p:cNvPr id="3" name="Foliennummernplatzhalter 2">
            <a:extLst>
              <a:ext uri="{FF2B5EF4-FFF2-40B4-BE49-F238E27FC236}">
                <a16:creationId xmlns:a16="http://schemas.microsoft.com/office/drawing/2014/main" id="{54B16E77-45B8-C505-11F8-B29FC91E6FE8}"/>
              </a:ext>
            </a:extLst>
          </p:cNvPr>
          <p:cNvSpPr>
            <a:spLocks noGrp="1"/>
          </p:cNvSpPr>
          <p:nvPr>
            <p:ph type="sldNum" sz="quarter" idx="12"/>
          </p:nvPr>
        </p:nvSpPr>
        <p:spPr/>
        <p:txBody>
          <a:bodyPr/>
          <a:lstStyle/>
          <a:p>
            <a:fld id="{C6C8278F-EB32-9049-808B-99841320EF9D}" type="slidenum">
              <a:rPr lang="en-US" noProof="0" smtClean="0"/>
              <a:t>17</a:t>
            </a:fld>
            <a:endParaRPr lang="en-US" noProof="0" dirty="0"/>
          </a:p>
        </p:txBody>
      </p:sp>
    </p:spTree>
    <p:extLst>
      <p:ext uri="{BB962C8B-B14F-4D97-AF65-F5344CB8AC3E}">
        <p14:creationId xmlns:p14="http://schemas.microsoft.com/office/powerpoint/2010/main" val="2361456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9C7F2B2-23D7-E3DC-9382-41BCA74F64C2}"/>
              </a:ext>
            </a:extLst>
          </p:cNvPr>
          <p:cNvSpPr>
            <a:spLocks noGrp="1"/>
          </p:cNvSpPr>
          <p:nvPr>
            <p:ph type="ftr" sz="quarter" idx="11"/>
          </p:nvPr>
        </p:nvSpPr>
        <p:spPr/>
        <p:txBody>
          <a:bodyPr/>
          <a:lstStyle/>
          <a:p>
            <a:r>
              <a:rPr lang="de-DE"/>
              <a:t>© Ort, Monat 2024, Autor/in </a:t>
            </a:r>
            <a:endParaRPr lang="de-DE" dirty="0"/>
          </a:p>
        </p:txBody>
      </p:sp>
      <p:sp>
        <p:nvSpPr>
          <p:cNvPr id="3" name="Slide Number Placeholder 2">
            <a:extLst>
              <a:ext uri="{FF2B5EF4-FFF2-40B4-BE49-F238E27FC236}">
                <a16:creationId xmlns:a16="http://schemas.microsoft.com/office/drawing/2014/main" id="{1AB24E6F-686F-EDA2-421F-8B06ED604402}"/>
              </a:ext>
            </a:extLst>
          </p:cNvPr>
          <p:cNvSpPr>
            <a:spLocks noGrp="1"/>
          </p:cNvSpPr>
          <p:nvPr>
            <p:ph type="sldNum" sz="quarter" idx="12"/>
          </p:nvPr>
        </p:nvSpPr>
        <p:spPr/>
        <p:txBody>
          <a:bodyPr/>
          <a:lstStyle/>
          <a:p>
            <a:fld id="{C6C8278F-EB32-9049-808B-99841320EF9D}" type="slidenum">
              <a:rPr lang="de-DE" smtClean="0"/>
              <a:t>18</a:t>
            </a:fld>
            <a:endParaRPr lang="de-DE"/>
          </a:p>
        </p:txBody>
      </p:sp>
      <p:sp>
        <p:nvSpPr>
          <p:cNvPr id="4" name="Title 3">
            <a:extLst>
              <a:ext uri="{FF2B5EF4-FFF2-40B4-BE49-F238E27FC236}">
                <a16:creationId xmlns:a16="http://schemas.microsoft.com/office/drawing/2014/main" id="{026E9FF8-98F4-22F8-1392-E3833E35DA38}"/>
              </a:ext>
            </a:extLst>
          </p:cNvPr>
          <p:cNvSpPr>
            <a:spLocks noGrp="1"/>
          </p:cNvSpPr>
          <p:nvPr>
            <p:ph type="title"/>
          </p:nvPr>
        </p:nvSpPr>
        <p:spPr/>
        <p:txBody>
          <a:bodyPr/>
          <a:lstStyle/>
          <a:p>
            <a:r>
              <a:rPr lang="en-US" dirty="0"/>
              <a:t>Values </a:t>
            </a:r>
            <a:r>
              <a:rPr lang="en-US" dirty="0" err="1"/>
              <a:t>Valbella</a:t>
            </a:r>
            <a:r>
              <a:rPr lang="en-US" dirty="0"/>
              <a:t> (VAB) [mm h</a:t>
            </a:r>
            <a:r>
              <a:rPr lang="en-US" baseline="30000" dirty="0"/>
              <a:t>-1</a:t>
            </a:r>
            <a:r>
              <a:rPr lang="en-US" dirty="0"/>
              <a:t>]</a:t>
            </a:r>
            <a:endParaRPr lang="de-CH" dirty="0"/>
          </a:p>
        </p:txBody>
      </p:sp>
      <p:pic>
        <p:nvPicPr>
          <p:cNvPr id="10" name="Picture 9">
            <a:extLst>
              <a:ext uri="{FF2B5EF4-FFF2-40B4-BE49-F238E27FC236}">
                <a16:creationId xmlns:a16="http://schemas.microsoft.com/office/drawing/2014/main" id="{EADC3A74-ADE9-C40C-733D-316926E9E283}"/>
              </a:ext>
            </a:extLst>
          </p:cNvPr>
          <p:cNvPicPr>
            <a:picLocks noChangeAspect="1"/>
          </p:cNvPicPr>
          <p:nvPr/>
        </p:nvPicPr>
        <p:blipFill>
          <a:blip r:embed="rId2"/>
          <a:stretch>
            <a:fillRect/>
          </a:stretch>
        </p:blipFill>
        <p:spPr>
          <a:xfrm>
            <a:off x="5287075" y="1354096"/>
            <a:ext cx="2977530" cy="3250470"/>
          </a:xfrm>
          <a:prstGeom prst="rect">
            <a:avLst/>
          </a:prstGeom>
        </p:spPr>
      </p:pic>
      <p:sp>
        <p:nvSpPr>
          <p:cNvPr id="12" name="TextBox 11">
            <a:extLst>
              <a:ext uri="{FF2B5EF4-FFF2-40B4-BE49-F238E27FC236}">
                <a16:creationId xmlns:a16="http://schemas.microsoft.com/office/drawing/2014/main" id="{675FE686-C55D-A8BE-FD9E-6DB1653EC671}"/>
              </a:ext>
            </a:extLst>
          </p:cNvPr>
          <p:cNvSpPr txBox="1"/>
          <p:nvPr/>
        </p:nvSpPr>
        <p:spPr>
          <a:xfrm>
            <a:off x="950496" y="1457780"/>
            <a:ext cx="2466472" cy="830997"/>
          </a:xfrm>
          <a:prstGeom prst="rect">
            <a:avLst/>
          </a:prstGeom>
          <a:noFill/>
        </p:spPr>
        <p:txBody>
          <a:bodyPr wrap="square" rtlCol="0">
            <a:spAutoFit/>
          </a:bodyPr>
          <a:lstStyle/>
          <a:p>
            <a:r>
              <a:rPr lang="en-US" sz="1600" dirty="0" err="1"/>
              <a:t>Valbella</a:t>
            </a:r>
            <a:r>
              <a:rPr lang="en-US" sz="1600" dirty="0"/>
              <a:t> (VAB) is located at the floor station with less strong winds</a:t>
            </a:r>
            <a:endParaRPr lang="de-CH" sz="1600" dirty="0"/>
          </a:p>
        </p:txBody>
      </p:sp>
      <p:sp>
        <p:nvSpPr>
          <p:cNvPr id="5" name="TextBox 4">
            <a:extLst>
              <a:ext uri="{FF2B5EF4-FFF2-40B4-BE49-F238E27FC236}">
                <a16:creationId xmlns:a16="http://schemas.microsoft.com/office/drawing/2014/main" id="{07F3E024-1EC8-EB17-57EB-C5746EC8A438}"/>
              </a:ext>
            </a:extLst>
          </p:cNvPr>
          <p:cNvSpPr txBox="1"/>
          <p:nvPr/>
        </p:nvSpPr>
        <p:spPr>
          <a:xfrm>
            <a:off x="5287075" y="1173079"/>
            <a:ext cx="3135030" cy="215444"/>
          </a:xfrm>
          <a:prstGeom prst="rect">
            <a:avLst/>
          </a:prstGeom>
          <a:noFill/>
        </p:spPr>
        <p:txBody>
          <a:bodyPr wrap="square" rtlCol="0">
            <a:spAutoFit/>
          </a:bodyPr>
          <a:lstStyle/>
          <a:p>
            <a:r>
              <a:rPr lang="en-US" sz="800" b="1" dirty="0">
                <a:latin typeface="Consolas" panose="020B0609020204030204" pitchFamily="49" charset="0"/>
              </a:rPr>
              <a:t>Year Month Day Hour Min.  VAB orig.    VAB corr.</a:t>
            </a:r>
            <a:endParaRPr lang="de-CH" sz="800" b="1" dirty="0">
              <a:latin typeface="Consolas" panose="020B0609020204030204" pitchFamily="49" charset="0"/>
            </a:endParaRPr>
          </a:p>
        </p:txBody>
      </p:sp>
      <p:sp>
        <p:nvSpPr>
          <p:cNvPr id="9" name="TextBox 8">
            <a:extLst>
              <a:ext uri="{FF2B5EF4-FFF2-40B4-BE49-F238E27FC236}">
                <a16:creationId xmlns:a16="http://schemas.microsoft.com/office/drawing/2014/main" id="{8337EE6E-A7EB-1995-6811-235D12AF7F42}"/>
              </a:ext>
            </a:extLst>
          </p:cNvPr>
          <p:cNvSpPr txBox="1"/>
          <p:nvPr/>
        </p:nvSpPr>
        <p:spPr>
          <a:xfrm>
            <a:off x="7155927" y="2748316"/>
            <a:ext cx="700694" cy="369332"/>
          </a:xfrm>
          <a:prstGeom prst="rect">
            <a:avLst/>
          </a:prstGeom>
          <a:noFill/>
        </p:spPr>
        <p:txBody>
          <a:bodyPr wrap="square" rtlCol="0">
            <a:spAutoFit/>
          </a:bodyPr>
          <a:lstStyle/>
          <a:p>
            <a:r>
              <a:rPr lang="en-US" dirty="0">
                <a:solidFill>
                  <a:srgbClr val="FF0000"/>
                </a:solidFill>
              </a:rPr>
              <a:t>x1.5</a:t>
            </a:r>
            <a:endParaRPr lang="de-CH" dirty="0">
              <a:solidFill>
                <a:srgbClr val="FF0000"/>
              </a:solidFill>
            </a:endParaRPr>
          </a:p>
        </p:txBody>
      </p:sp>
    </p:spTree>
    <p:extLst>
      <p:ext uri="{BB962C8B-B14F-4D97-AF65-F5344CB8AC3E}">
        <p14:creationId xmlns:p14="http://schemas.microsoft.com/office/powerpoint/2010/main" val="36536937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DB6E6E-52B8-7A35-0308-3A4E9EA08549}"/>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76F0B7FC-06D6-C8D9-2A8B-9519E162A0EB}"/>
              </a:ext>
            </a:extLst>
          </p:cNvPr>
          <p:cNvSpPr>
            <a:spLocks noGrp="1"/>
          </p:cNvSpPr>
          <p:nvPr>
            <p:ph type="ftr" sz="quarter" idx="11"/>
          </p:nvPr>
        </p:nvSpPr>
        <p:spPr/>
        <p:txBody>
          <a:bodyPr/>
          <a:lstStyle/>
          <a:p>
            <a:r>
              <a:rPr lang="de-DE"/>
              <a:t>© Ort, Monat 2024, Autor/in </a:t>
            </a:r>
            <a:endParaRPr lang="de-DE" dirty="0"/>
          </a:p>
        </p:txBody>
      </p:sp>
      <p:sp>
        <p:nvSpPr>
          <p:cNvPr id="3" name="Slide Number Placeholder 2">
            <a:extLst>
              <a:ext uri="{FF2B5EF4-FFF2-40B4-BE49-F238E27FC236}">
                <a16:creationId xmlns:a16="http://schemas.microsoft.com/office/drawing/2014/main" id="{BF446484-CD71-DD25-9476-3F2FA0A12678}"/>
              </a:ext>
            </a:extLst>
          </p:cNvPr>
          <p:cNvSpPr>
            <a:spLocks noGrp="1"/>
          </p:cNvSpPr>
          <p:nvPr>
            <p:ph type="sldNum" sz="quarter" idx="12"/>
          </p:nvPr>
        </p:nvSpPr>
        <p:spPr/>
        <p:txBody>
          <a:bodyPr/>
          <a:lstStyle/>
          <a:p>
            <a:fld id="{C6C8278F-EB32-9049-808B-99841320EF9D}" type="slidenum">
              <a:rPr lang="de-DE" smtClean="0"/>
              <a:t>19</a:t>
            </a:fld>
            <a:endParaRPr lang="de-DE"/>
          </a:p>
        </p:txBody>
      </p:sp>
      <p:sp>
        <p:nvSpPr>
          <p:cNvPr id="12" name="Title 11">
            <a:extLst>
              <a:ext uri="{FF2B5EF4-FFF2-40B4-BE49-F238E27FC236}">
                <a16:creationId xmlns:a16="http://schemas.microsoft.com/office/drawing/2014/main" id="{0DFA99DD-9A9F-24E3-409B-70D87E25C39E}"/>
              </a:ext>
            </a:extLst>
          </p:cNvPr>
          <p:cNvSpPr>
            <a:spLocks noGrp="1"/>
          </p:cNvSpPr>
          <p:nvPr>
            <p:ph type="title"/>
          </p:nvPr>
        </p:nvSpPr>
        <p:spPr/>
        <p:txBody>
          <a:bodyPr/>
          <a:lstStyle/>
          <a:p>
            <a:r>
              <a:rPr lang="en-US" dirty="0"/>
              <a:t>Bias and Std Dev of Seasons</a:t>
            </a:r>
            <a:endParaRPr lang="de-CH" dirty="0"/>
          </a:p>
        </p:txBody>
      </p:sp>
      <p:graphicFrame>
        <p:nvGraphicFramePr>
          <p:cNvPr id="14" name="Content Placeholder 13">
            <a:extLst>
              <a:ext uri="{FF2B5EF4-FFF2-40B4-BE49-F238E27FC236}">
                <a16:creationId xmlns:a16="http://schemas.microsoft.com/office/drawing/2014/main" id="{92F2E616-000C-9236-A1F0-8E330D140205}"/>
              </a:ext>
            </a:extLst>
          </p:cNvPr>
          <p:cNvGraphicFramePr>
            <a:graphicFrameLocks noGrp="1"/>
          </p:cNvGraphicFramePr>
          <p:nvPr>
            <p:ph sz="half" idx="1"/>
            <p:extLst>
              <p:ext uri="{D42A27DB-BD31-4B8C-83A1-F6EECF244321}">
                <p14:modId xmlns:p14="http://schemas.microsoft.com/office/powerpoint/2010/main" val="3640477982"/>
              </p:ext>
            </p:extLst>
          </p:nvPr>
        </p:nvGraphicFramePr>
        <p:xfrm>
          <a:off x="1081088" y="1393825"/>
          <a:ext cx="7434259" cy="1714500"/>
        </p:xfrm>
        <a:graphic>
          <a:graphicData uri="http://schemas.openxmlformats.org/drawingml/2006/table">
            <a:tbl>
              <a:tblPr firstRow="1" bandCol="1">
                <a:tableStyleId>{7DF18680-E054-41AD-8BC1-D1AEF772440D}</a:tableStyleId>
              </a:tblPr>
              <a:tblGrid>
                <a:gridCol w="1062037">
                  <a:extLst>
                    <a:ext uri="{9D8B030D-6E8A-4147-A177-3AD203B41FA5}">
                      <a16:colId xmlns:a16="http://schemas.microsoft.com/office/drawing/2014/main" val="1320782311"/>
                    </a:ext>
                  </a:extLst>
                </a:gridCol>
                <a:gridCol w="1062037">
                  <a:extLst>
                    <a:ext uri="{9D8B030D-6E8A-4147-A177-3AD203B41FA5}">
                      <a16:colId xmlns:a16="http://schemas.microsoft.com/office/drawing/2014/main" val="1250114291"/>
                    </a:ext>
                  </a:extLst>
                </a:gridCol>
                <a:gridCol w="1062037">
                  <a:extLst>
                    <a:ext uri="{9D8B030D-6E8A-4147-A177-3AD203B41FA5}">
                      <a16:colId xmlns:a16="http://schemas.microsoft.com/office/drawing/2014/main" val="2645041083"/>
                    </a:ext>
                  </a:extLst>
                </a:gridCol>
                <a:gridCol w="1062037">
                  <a:extLst>
                    <a:ext uri="{9D8B030D-6E8A-4147-A177-3AD203B41FA5}">
                      <a16:colId xmlns:a16="http://schemas.microsoft.com/office/drawing/2014/main" val="1898783473"/>
                    </a:ext>
                  </a:extLst>
                </a:gridCol>
                <a:gridCol w="1062037">
                  <a:extLst>
                    <a:ext uri="{9D8B030D-6E8A-4147-A177-3AD203B41FA5}">
                      <a16:colId xmlns:a16="http://schemas.microsoft.com/office/drawing/2014/main" val="1511284453"/>
                    </a:ext>
                  </a:extLst>
                </a:gridCol>
                <a:gridCol w="1062037">
                  <a:extLst>
                    <a:ext uri="{9D8B030D-6E8A-4147-A177-3AD203B41FA5}">
                      <a16:colId xmlns:a16="http://schemas.microsoft.com/office/drawing/2014/main" val="998841036"/>
                    </a:ext>
                  </a:extLst>
                </a:gridCol>
                <a:gridCol w="1062037">
                  <a:extLst>
                    <a:ext uri="{9D8B030D-6E8A-4147-A177-3AD203B41FA5}">
                      <a16:colId xmlns:a16="http://schemas.microsoft.com/office/drawing/2014/main" val="4225874842"/>
                    </a:ext>
                  </a:extLst>
                </a:gridCol>
              </a:tblGrid>
              <a:tr h="370840">
                <a:tc>
                  <a:txBody>
                    <a:bodyPr/>
                    <a:lstStyle/>
                    <a:p>
                      <a:r>
                        <a:rPr lang="en-US" dirty="0"/>
                        <a:t>Season</a:t>
                      </a:r>
                      <a:endParaRPr lang="de-CH" dirty="0"/>
                    </a:p>
                  </a:txBody>
                  <a:tcPr/>
                </a:tc>
                <a:tc>
                  <a:txBody>
                    <a:bodyPr/>
                    <a:lstStyle/>
                    <a:p>
                      <a:r>
                        <a:rPr lang="en-US" dirty="0"/>
                        <a:t>Bias orig</a:t>
                      </a:r>
                    </a:p>
                    <a:p>
                      <a:r>
                        <a:rPr lang="en-US" dirty="0"/>
                        <a:t>[mm month</a:t>
                      </a:r>
                      <a:r>
                        <a:rPr lang="en-US" baseline="30000" dirty="0"/>
                        <a:t>-1</a:t>
                      </a:r>
                      <a:r>
                        <a:rPr lang="en-US" dirty="0"/>
                        <a:t>]</a:t>
                      </a:r>
                      <a:endParaRPr lang="de-CH" dirty="0"/>
                    </a:p>
                  </a:txBody>
                  <a:tcPr/>
                </a:tc>
                <a:tc>
                  <a:txBody>
                    <a:bodyPr/>
                    <a:lstStyle/>
                    <a:p>
                      <a:r>
                        <a:rPr lang="en-US" dirty="0"/>
                        <a:t>Bias </a:t>
                      </a:r>
                      <a:r>
                        <a:rPr lang="en-US" dirty="0" err="1"/>
                        <a:t>corr</a:t>
                      </a:r>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[mm month</a:t>
                      </a:r>
                      <a:r>
                        <a:rPr lang="en-US" baseline="30000" dirty="0"/>
                        <a:t>-1</a:t>
                      </a:r>
                      <a:r>
                        <a:rPr lang="en-US" dirty="0"/>
                        <a:t>]</a:t>
                      </a:r>
                      <a:endParaRPr lang="de-CH"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Std Dev orig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[mm h</a:t>
                      </a:r>
                      <a:r>
                        <a:rPr lang="en-US" baseline="30000" dirty="0"/>
                        <a:t>-1</a:t>
                      </a:r>
                      <a:r>
                        <a:rPr lang="en-US" dirty="0"/>
                        <a:t>]</a:t>
                      </a:r>
                      <a:endParaRPr lang="de-CH" dirty="0"/>
                    </a:p>
                  </a:txBody>
                  <a:tcPr/>
                </a:tc>
                <a:tc>
                  <a:txBody>
                    <a:bodyPr/>
                    <a:lstStyle/>
                    <a:p>
                      <a:r>
                        <a:rPr lang="en-US" dirty="0"/>
                        <a:t>Std Dev </a:t>
                      </a:r>
                      <a:r>
                        <a:rPr lang="en-US" dirty="0" err="1"/>
                        <a:t>corr</a:t>
                      </a:r>
                      <a:endParaRPr lang="en-US" dirty="0"/>
                    </a:p>
                    <a:p>
                      <a:r>
                        <a:rPr lang="en-US" dirty="0"/>
                        <a:t>[mm h</a:t>
                      </a:r>
                      <a:r>
                        <a:rPr lang="en-US" baseline="30000" dirty="0"/>
                        <a:t>-1</a:t>
                      </a:r>
                      <a:r>
                        <a:rPr lang="en-US" dirty="0"/>
                        <a:t>]</a:t>
                      </a:r>
                      <a:endParaRPr lang="de-CH" dirty="0"/>
                    </a:p>
                  </a:txBody>
                  <a:tcPr/>
                </a:tc>
                <a:tc>
                  <a:txBody>
                    <a:bodyPr/>
                    <a:lstStyle/>
                    <a:p>
                      <a:r>
                        <a:rPr lang="en-US" dirty="0"/>
                        <a:t>RMSE</a:t>
                      </a:r>
                    </a:p>
                    <a:p>
                      <a:r>
                        <a:rPr lang="en-US" dirty="0"/>
                        <a:t>Orig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[mm h</a:t>
                      </a:r>
                      <a:r>
                        <a:rPr lang="en-US" baseline="30000" dirty="0"/>
                        <a:t>-1</a:t>
                      </a:r>
                      <a:r>
                        <a:rPr lang="en-US" dirty="0"/>
                        <a:t>]</a:t>
                      </a:r>
                      <a:endParaRPr lang="de-CH" dirty="0"/>
                    </a:p>
                  </a:txBody>
                  <a:tcPr/>
                </a:tc>
                <a:tc>
                  <a:txBody>
                    <a:bodyPr/>
                    <a:lstStyle/>
                    <a:p>
                      <a:r>
                        <a:rPr lang="en-US" dirty="0"/>
                        <a:t>RMSE</a:t>
                      </a:r>
                    </a:p>
                    <a:p>
                      <a:r>
                        <a:rPr lang="en-US" dirty="0"/>
                        <a:t>Corr</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[mm h</a:t>
                      </a:r>
                      <a:r>
                        <a:rPr lang="en-US" baseline="30000" dirty="0"/>
                        <a:t>-1</a:t>
                      </a:r>
                      <a:r>
                        <a:rPr lang="en-US" dirty="0"/>
                        <a:t>]</a:t>
                      </a:r>
                      <a:endParaRPr lang="de-CH" dirty="0"/>
                    </a:p>
                  </a:txBody>
                  <a:tcPr/>
                </a:tc>
                <a:extLst>
                  <a:ext uri="{0D108BD9-81ED-4DB2-BD59-A6C34878D82A}">
                    <a16:rowId xmlns:a16="http://schemas.microsoft.com/office/drawing/2014/main" val="3930638570"/>
                  </a:ext>
                </a:extLst>
              </a:tr>
              <a:tr h="370840">
                <a:tc>
                  <a:txBody>
                    <a:bodyPr/>
                    <a:lstStyle/>
                    <a:p>
                      <a:r>
                        <a:rPr lang="en-US" dirty="0"/>
                        <a:t>DJF 2024/25</a:t>
                      </a:r>
                      <a:endParaRPr lang="de-CH" dirty="0"/>
                    </a:p>
                  </a:txBody>
                  <a:tcPr/>
                </a:tc>
                <a:tc>
                  <a:txBody>
                    <a:bodyPr/>
                    <a:lstStyle/>
                    <a:p>
                      <a:r>
                        <a:rPr lang="en-US" dirty="0"/>
                        <a:t>11.7</a:t>
                      </a:r>
                      <a:endParaRPr lang="de-CH" dirty="0"/>
                    </a:p>
                  </a:txBody>
                  <a:tcPr/>
                </a:tc>
                <a:tc>
                  <a:txBody>
                    <a:bodyPr/>
                    <a:lstStyle/>
                    <a:p>
                      <a:r>
                        <a:rPr lang="en-US" dirty="0"/>
                        <a:t>-2.7</a:t>
                      </a:r>
                      <a:endParaRPr lang="de-CH" dirty="0"/>
                    </a:p>
                  </a:txBody>
                  <a:tcPr/>
                </a:tc>
                <a:tc>
                  <a:txBody>
                    <a:bodyPr/>
                    <a:lstStyle/>
                    <a:p>
                      <a:r>
                        <a:rPr lang="en-US" dirty="0"/>
                        <a:t>0.333</a:t>
                      </a:r>
                      <a:endParaRPr lang="de-CH" dirty="0"/>
                    </a:p>
                  </a:txBody>
                  <a:tcPr/>
                </a:tc>
                <a:tc>
                  <a:txBody>
                    <a:bodyPr/>
                    <a:lstStyle/>
                    <a:p>
                      <a:r>
                        <a:rPr lang="en-US" dirty="0"/>
                        <a:t>0.395</a:t>
                      </a:r>
                      <a:endParaRPr lang="de-CH" dirty="0"/>
                    </a:p>
                  </a:txBody>
                  <a:tcPr/>
                </a:tc>
                <a:tc>
                  <a:txBody>
                    <a:bodyPr/>
                    <a:lstStyle/>
                    <a:p>
                      <a:r>
                        <a:rPr lang="en-US" dirty="0"/>
                        <a:t>0.334</a:t>
                      </a:r>
                      <a:endParaRPr lang="de-CH" dirty="0"/>
                    </a:p>
                  </a:txBody>
                  <a:tcPr/>
                </a:tc>
                <a:tc>
                  <a:txBody>
                    <a:bodyPr/>
                    <a:lstStyle/>
                    <a:p>
                      <a:r>
                        <a:rPr lang="en-US" dirty="0"/>
                        <a:t>0.395</a:t>
                      </a:r>
                      <a:endParaRPr lang="de-CH" dirty="0"/>
                    </a:p>
                  </a:txBody>
                  <a:tcPr/>
                </a:tc>
                <a:extLst>
                  <a:ext uri="{0D108BD9-81ED-4DB2-BD59-A6C34878D82A}">
                    <a16:rowId xmlns:a16="http://schemas.microsoft.com/office/drawing/2014/main" val="228723821"/>
                  </a:ext>
                </a:extLst>
              </a:tr>
              <a:tr h="370840">
                <a:tc>
                  <a:txBody>
                    <a:bodyPr/>
                    <a:lstStyle/>
                    <a:p>
                      <a:r>
                        <a:rPr lang="en-US" dirty="0"/>
                        <a:t>DJF 2025/26</a:t>
                      </a:r>
                      <a:endParaRPr lang="de-CH" dirty="0"/>
                    </a:p>
                  </a:txBody>
                  <a:tcPr/>
                </a:tc>
                <a:tc>
                  <a:txBody>
                    <a:bodyPr/>
                    <a:lstStyle/>
                    <a:p>
                      <a:r>
                        <a:rPr lang="en-US" dirty="0"/>
                        <a:t>15.0</a:t>
                      </a:r>
                      <a:endParaRPr lang="de-CH" dirty="0"/>
                    </a:p>
                  </a:txBody>
                  <a:tcPr/>
                </a:tc>
                <a:tc>
                  <a:txBody>
                    <a:bodyPr/>
                    <a:lstStyle/>
                    <a:p>
                      <a:r>
                        <a:rPr lang="en-US" dirty="0"/>
                        <a:t>3.7</a:t>
                      </a:r>
                      <a:endParaRPr lang="de-CH" dirty="0"/>
                    </a:p>
                  </a:txBody>
                  <a:tcPr/>
                </a:tc>
                <a:tc>
                  <a:txBody>
                    <a:bodyPr/>
                    <a:lstStyle/>
                    <a:p>
                      <a:r>
                        <a:rPr lang="en-US" dirty="0"/>
                        <a:t>0.278</a:t>
                      </a:r>
                      <a:endParaRPr lang="de-CH" dirty="0"/>
                    </a:p>
                  </a:txBody>
                  <a:tcPr/>
                </a:tc>
                <a:tc>
                  <a:txBody>
                    <a:bodyPr/>
                    <a:lstStyle/>
                    <a:p>
                      <a:r>
                        <a:rPr lang="en-US" dirty="0"/>
                        <a:t>0.323</a:t>
                      </a:r>
                      <a:endParaRPr lang="de-CH" dirty="0"/>
                    </a:p>
                  </a:txBody>
                  <a:tcPr/>
                </a:tc>
                <a:tc>
                  <a:txBody>
                    <a:bodyPr/>
                    <a:lstStyle/>
                    <a:p>
                      <a:r>
                        <a:rPr lang="en-US" dirty="0"/>
                        <a:t>0.279</a:t>
                      </a:r>
                      <a:endParaRPr lang="de-CH" dirty="0"/>
                    </a:p>
                  </a:txBody>
                  <a:tcPr/>
                </a:tc>
                <a:tc>
                  <a:txBody>
                    <a:bodyPr/>
                    <a:lstStyle/>
                    <a:p>
                      <a:r>
                        <a:rPr lang="en-US" dirty="0"/>
                        <a:t>0.324</a:t>
                      </a:r>
                      <a:endParaRPr lang="de-CH" dirty="0"/>
                    </a:p>
                  </a:txBody>
                  <a:tcPr/>
                </a:tc>
                <a:extLst>
                  <a:ext uri="{0D108BD9-81ED-4DB2-BD59-A6C34878D82A}">
                    <a16:rowId xmlns:a16="http://schemas.microsoft.com/office/drawing/2014/main" val="43233816"/>
                  </a:ext>
                </a:extLst>
              </a:tr>
            </a:tbl>
          </a:graphicData>
        </a:graphic>
      </p:graphicFrame>
      <p:sp>
        <p:nvSpPr>
          <p:cNvPr id="17" name="TextBox 16">
            <a:extLst>
              <a:ext uri="{FF2B5EF4-FFF2-40B4-BE49-F238E27FC236}">
                <a16:creationId xmlns:a16="http://schemas.microsoft.com/office/drawing/2014/main" id="{51CEF0A4-6BD9-7C3E-2C03-7EDFF7B8686E}"/>
              </a:ext>
            </a:extLst>
          </p:cNvPr>
          <p:cNvSpPr txBox="1"/>
          <p:nvPr/>
        </p:nvSpPr>
        <p:spPr>
          <a:xfrm>
            <a:off x="1081088" y="3319744"/>
            <a:ext cx="3671198" cy="307777"/>
          </a:xfrm>
          <a:prstGeom prst="rect">
            <a:avLst/>
          </a:prstGeom>
          <a:noFill/>
        </p:spPr>
        <p:txBody>
          <a:bodyPr wrap="none" rtlCol="0">
            <a:spAutoFit/>
          </a:bodyPr>
          <a:lstStyle/>
          <a:p>
            <a:r>
              <a:rPr lang="en-US" sz="1400" dirty="0"/>
              <a:t>N = 138240 (3 months * 720 h * 64 stations)</a:t>
            </a:r>
            <a:endParaRPr lang="de-CH" sz="1400" dirty="0"/>
          </a:p>
        </p:txBody>
      </p:sp>
    </p:spTree>
    <p:extLst>
      <p:ext uri="{BB962C8B-B14F-4D97-AF65-F5344CB8AC3E}">
        <p14:creationId xmlns:p14="http://schemas.microsoft.com/office/powerpoint/2010/main" val="1076040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BE35CF32-775C-4C63-BE1D-2EF34BF4A519}"/>
              </a:ext>
            </a:extLst>
          </p:cNvPr>
          <p:cNvSpPr>
            <a:spLocks noGrp="1"/>
          </p:cNvSpPr>
          <p:nvPr>
            <p:ph type="ftr" sz="quarter" idx="11"/>
          </p:nvPr>
        </p:nvSpPr>
        <p:spPr/>
        <p:txBody>
          <a:bodyPr/>
          <a:lstStyle/>
          <a:p>
            <a:r>
              <a:rPr lang="en-US" noProof="0" dirty="0"/>
              <a:t>© Ort, Monat 2024, Autor/in </a:t>
            </a:r>
          </a:p>
        </p:txBody>
      </p:sp>
      <p:sp>
        <p:nvSpPr>
          <p:cNvPr id="9" name="Foliennummernplatzhalter 2">
            <a:extLst>
              <a:ext uri="{FF2B5EF4-FFF2-40B4-BE49-F238E27FC236}">
                <a16:creationId xmlns:a16="http://schemas.microsoft.com/office/drawing/2014/main" id="{7DCC7954-9FEA-4C1E-B4B2-C6BF01787857}"/>
              </a:ext>
            </a:extLst>
          </p:cNvPr>
          <p:cNvSpPr>
            <a:spLocks noGrp="1"/>
          </p:cNvSpPr>
          <p:nvPr>
            <p:ph type="sldNum" sz="quarter" idx="12"/>
          </p:nvPr>
        </p:nvSpPr>
        <p:spPr/>
        <p:txBody>
          <a:bodyPr/>
          <a:lstStyle/>
          <a:p>
            <a:fld id="{C6C8278F-EB32-9049-808B-99841320EF9D}" type="slidenum">
              <a:rPr lang="en-US" noProof="0" smtClean="0"/>
              <a:t>20</a:t>
            </a:fld>
            <a:endParaRPr lang="en-US" noProof="0" dirty="0"/>
          </a:p>
        </p:txBody>
      </p:sp>
      <p:sp>
        <p:nvSpPr>
          <p:cNvPr id="3" name="Title 2">
            <a:extLst>
              <a:ext uri="{FF2B5EF4-FFF2-40B4-BE49-F238E27FC236}">
                <a16:creationId xmlns:a16="http://schemas.microsoft.com/office/drawing/2014/main" id="{565BCE2E-C3D4-771F-9D2E-CA67296DCCAB}"/>
              </a:ext>
            </a:extLst>
          </p:cNvPr>
          <p:cNvSpPr>
            <a:spLocks noGrp="1"/>
          </p:cNvSpPr>
          <p:nvPr>
            <p:ph type="title"/>
          </p:nvPr>
        </p:nvSpPr>
        <p:spPr/>
        <p:txBody>
          <a:bodyPr/>
          <a:lstStyle/>
          <a:p>
            <a:r>
              <a:rPr lang="en-US" noProof="0" dirty="0" err="1"/>
              <a:t>SPICE@applied</a:t>
            </a:r>
            <a:r>
              <a:rPr lang="en-US" noProof="0" dirty="0"/>
              <a:t> </a:t>
            </a:r>
            <a:r>
              <a:rPr lang="en-US" noProof="0" dirty="0" err="1"/>
              <a:t>MeteoSwiss</a:t>
            </a:r>
            <a:r>
              <a:rPr lang="en-US" noProof="0" dirty="0"/>
              <a:t> Documents</a:t>
            </a:r>
          </a:p>
        </p:txBody>
      </p:sp>
      <p:sp>
        <p:nvSpPr>
          <p:cNvPr id="5" name="Content Placeholder 4">
            <a:extLst>
              <a:ext uri="{FF2B5EF4-FFF2-40B4-BE49-F238E27FC236}">
                <a16:creationId xmlns:a16="http://schemas.microsoft.com/office/drawing/2014/main" id="{2A9ADFFB-259E-CAC6-766D-9A128214ADF8}"/>
              </a:ext>
            </a:extLst>
          </p:cNvPr>
          <p:cNvSpPr>
            <a:spLocks noGrp="1"/>
          </p:cNvSpPr>
          <p:nvPr>
            <p:ph idx="1"/>
          </p:nvPr>
        </p:nvSpPr>
        <p:spPr/>
        <p:txBody>
          <a:bodyPr>
            <a:normAutofit/>
          </a:bodyPr>
          <a:lstStyle/>
          <a:p>
            <a:r>
              <a:rPr lang="en-US" sz="1400" noProof="0" dirty="0">
                <a:hlinkClick r:id="rId2"/>
              </a:rPr>
              <a:t>Jira Data Board https://meteoswiss.atlassian.net/browse/DB-9?atlOrigin=eyJpIjoiNGJmMjczM2ZmM2ExNGVlNjhmOWIxZTE5MTg3OGY0MWEiLCJwIjoiaiJ9</a:t>
            </a:r>
            <a:r>
              <a:rPr lang="en-US" sz="1400" noProof="0" dirty="0"/>
              <a:t> </a:t>
            </a:r>
          </a:p>
          <a:p>
            <a:r>
              <a:rPr lang="en-US" sz="1400" noProof="0" dirty="0">
                <a:hlinkClick r:id="rId3"/>
              </a:rPr>
              <a:t>Confluence https://meteoswiss.atlassian.net/wiki/x/C4Cj</a:t>
            </a:r>
            <a:r>
              <a:rPr lang="en-US" sz="1400" noProof="0" dirty="0"/>
              <a:t> </a:t>
            </a:r>
          </a:p>
        </p:txBody>
      </p:sp>
    </p:spTree>
    <p:extLst>
      <p:ext uri="{BB962C8B-B14F-4D97-AF65-F5344CB8AC3E}">
        <p14:creationId xmlns:p14="http://schemas.microsoft.com/office/powerpoint/2010/main" val="2713495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619A20D-793E-55C9-0334-A2FABC70939F}"/>
              </a:ext>
            </a:extLst>
          </p:cNvPr>
          <p:cNvSpPr>
            <a:spLocks noGrp="1"/>
          </p:cNvSpPr>
          <p:nvPr>
            <p:ph type="ftr" sz="quarter" idx="11"/>
          </p:nvPr>
        </p:nvSpPr>
        <p:spPr/>
        <p:txBody>
          <a:bodyPr/>
          <a:lstStyle/>
          <a:p>
            <a:r>
              <a:rPr lang="en-US" noProof="0" dirty="0"/>
              <a:t>© Ort, Monat 2024, Autor/in </a:t>
            </a:r>
          </a:p>
        </p:txBody>
      </p:sp>
      <p:sp>
        <p:nvSpPr>
          <p:cNvPr id="3" name="Slide Number Placeholder 2">
            <a:extLst>
              <a:ext uri="{FF2B5EF4-FFF2-40B4-BE49-F238E27FC236}">
                <a16:creationId xmlns:a16="http://schemas.microsoft.com/office/drawing/2014/main" id="{75CD268F-DCB5-4D20-1752-3BE02D9ECDF5}"/>
              </a:ext>
            </a:extLst>
          </p:cNvPr>
          <p:cNvSpPr>
            <a:spLocks noGrp="1"/>
          </p:cNvSpPr>
          <p:nvPr>
            <p:ph type="sldNum" sz="quarter" idx="12"/>
          </p:nvPr>
        </p:nvSpPr>
        <p:spPr/>
        <p:txBody>
          <a:bodyPr/>
          <a:lstStyle/>
          <a:p>
            <a:fld id="{C6C8278F-EB32-9049-808B-99841320EF9D}" type="slidenum">
              <a:rPr lang="en-US" noProof="0" smtClean="0"/>
              <a:t>21</a:t>
            </a:fld>
            <a:endParaRPr lang="en-US" noProof="0" dirty="0"/>
          </a:p>
        </p:txBody>
      </p:sp>
      <p:sp>
        <p:nvSpPr>
          <p:cNvPr id="4" name="Title 3">
            <a:extLst>
              <a:ext uri="{FF2B5EF4-FFF2-40B4-BE49-F238E27FC236}">
                <a16:creationId xmlns:a16="http://schemas.microsoft.com/office/drawing/2014/main" id="{B59442ED-D9FF-36F3-7E01-9215D2396686}"/>
              </a:ext>
            </a:extLst>
          </p:cNvPr>
          <p:cNvSpPr>
            <a:spLocks noGrp="1"/>
          </p:cNvSpPr>
          <p:nvPr>
            <p:ph type="title"/>
          </p:nvPr>
        </p:nvSpPr>
        <p:spPr/>
        <p:txBody>
          <a:bodyPr/>
          <a:lstStyle/>
          <a:p>
            <a:r>
              <a:rPr lang="en-US" noProof="0" dirty="0"/>
              <a:t>Catch Efficiency vs Wind Speed</a:t>
            </a:r>
          </a:p>
        </p:txBody>
      </p:sp>
      <p:pic>
        <p:nvPicPr>
          <p:cNvPr id="6" name="Picture 5">
            <a:extLst>
              <a:ext uri="{FF2B5EF4-FFF2-40B4-BE49-F238E27FC236}">
                <a16:creationId xmlns:a16="http://schemas.microsoft.com/office/drawing/2014/main" id="{4F384A8A-21EF-FC5D-C4C7-957544AE9074}"/>
              </a:ext>
            </a:extLst>
          </p:cNvPr>
          <p:cNvPicPr>
            <a:picLocks noChangeAspect="1"/>
          </p:cNvPicPr>
          <p:nvPr/>
        </p:nvPicPr>
        <p:blipFill>
          <a:blip r:embed="rId2"/>
          <a:stretch>
            <a:fillRect/>
          </a:stretch>
        </p:blipFill>
        <p:spPr>
          <a:xfrm>
            <a:off x="2114550" y="1188612"/>
            <a:ext cx="4226930" cy="3752828"/>
          </a:xfrm>
          <a:prstGeom prst="rect">
            <a:avLst/>
          </a:prstGeom>
        </p:spPr>
      </p:pic>
      <p:sp>
        <p:nvSpPr>
          <p:cNvPr id="7" name="TextBox 6">
            <a:extLst>
              <a:ext uri="{FF2B5EF4-FFF2-40B4-BE49-F238E27FC236}">
                <a16:creationId xmlns:a16="http://schemas.microsoft.com/office/drawing/2014/main" id="{0B6D3B70-60FE-DBF1-D18E-4C5B5AF05532}"/>
              </a:ext>
            </a:extLst>
          </p:cNvPr>
          <p:cNvSpPr txBox="1"/>
          <p:nvPr/>
        </p:nvSpPr>
        <p:spPr>
          <a:xfrm>
            <a:off x="5943600" y="3604895"/>
            <a:ext cx="2997200" cy="55399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sz="1000" noProof="0" dirty="0">
                <a:hlinkClick r:id="rId3"/>
              </a:rPr>
              <a:t>WMO Solid Precipitation Intercomparison Experiment (SPICE) (2012 - 2015), Instruments and Observing Methods Report No. 131</a:t>
            </a:r>
            <a:r>
              <a:rPr lang="en-US" sz="1000" noProof="0" dirty="0"/>
              <a:t>  </a:t>
            </a:r>
          </a:p>
        </p:txBody>
      </p:sp>
    </p:spTree>
    <p:extLst>
      <p:ext uri="{BB962C8B-B14F-4D97-AF65-F5344CB8AC3E}">
        <p14:creationId xmlns:p14="http://schemas.microsoft.com/office/powerpoint/2010/main" val="3716674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CB11C57-F805-AA69-611D-CF15B29638F4}"/>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2EEBE4E8-748D-F478-40B3-0914425004A9}"/>
              </a:ext>
            </a:extLst>
          </p:cNvPr>
          <p:cNvSpPr>
            <a:spLocks noGrp="1"/>
          </p:cNvSpPr>
          <p:nvPr>
            <p:ph type="ftr" sz="quarter" idx="11"/>
          </p:nvPr>
        </p:nvSpPr>
        <p:spPr/>
        <p:txBody>
          <a:bodyPr/>
          <a:lstStyle/>
          <a:p>
            <a:r>
              <a:rPr lang="de-DE"/>
              <a:t>© Ort, Monat 2024, Autor/in </a:t>
            </a:r>
            <a:endParaRPr lang="de-DE" dirty="0"/>
          </a:p>
        </p:txBody>
      </p:sp>
      <p:sp>
        <p:nvSpPr>
          <p:cNvPr id="3" name="Slide Number Placeholder 2">
            <a:extLst>
              <a:ext uri="{FF2B5EF4-FFF2-40B4-BE49-F238E27FC236}">
                <a16:creationId xmlns:a16="http://schemas.microsoft.com/office/drawing/2014/main" id="{24B97DC6-BD0D-F954-FA20-626B3DABF6AF}"/>
              </a:ext>
            </a:extLst>
          </p:cNvPr>
          <p:cNvSpPr>
            <a:spLocks noGrp="1"/>
          </p:cNvSpPr>
          <p:nvPr>
            <p:ph type="sldNum" sz="quarter" idx="12"/>
          </p:nvPr>
        </p:nvSpPr>
        <p:spPr/>
        <p:txBody>
          <a:bodyPr/>
          <a:lstStyle/>
          <a:p>
            <a:fld id="{C6C8278F-EB32-9049-808B-99841320EF9D}" type="slidenum">
              <a:rPr lang="de-DE" smtClean="0"/>
              <a:t>22</a:t>
            </a:fld>
            <a:endParaRPr lang="de-DE"/>
          </a:p>
        </p:txBody>
      </p:sp>
      <p:sp>
        <p:nvSpPr>
          <p:cNvPr id="12" name="Title 11">
            <a:extLst>
              <a:ext uri="{FF2B5EF4-FFF2-40B4-BE49-F238E27FC236}">
                <a16:creationId xmlns:a16="http://schemas.microsoft.com/office/drawing/2014/main" id="{BBBD8859-E52F-5C10-6A73-0677DB77F807}"/>
              </a:ext>
            </a:extLst>
          </p:cNvPr>
          <p:cNvSpPr>
            <a:spLocks noGrp="1"/>
          </p:cNvSpPr>
          <p:nvPr>
            <p:ph type="title"/>
          </p:nvPr>
        </p:nvSpPr>
        <p:spPr/>
        <p:txBody>
          <a:bodyPr/>
          <a:lstStyle/>
          <a:p>
            <a:r>
              <a:rPr lang="en-US" dirty="0"/>
              <a:t>Bias and Std Dev of Selected Stations</a:t>
            </a:r>
            <a:endParaRPr lang="de-CH" dirty="0"/>
          </a:p>
        </p:txBody>
      </p:sp>
      <p:graphicFrame>
        <p:nvGraphicFramePr>
          <p:cNvPr id="14" name="Content Placeholder 13">
            <a:extLst>
              <a:ext uri="{FF2B5EF4-FFF2-40B4-BE49-F238E27FC236}">
                <a16:creationId xmlns:a16="http://schemas.microsoft.com/office/drawing/2014/main" id="{09A9BD10-2A1F-726D-99BF-4F5A4C7460E7}"/>
              </a:ext>
            </a:extLst>
          </p:cNvPr>
          <p:cNvGraphicFramePr>
            <a:graphicFrameLocks noGrp="1"/>
          </p:cNvGraphicFramePr>
          <p:nvPr>
            <p:ph sz="half" idx="1"/>
            <p:extLst>
              <p:ext uri="{D42A27DB-BD31-4B8C-83A1-F6EECF244321}">
                <p14:modId xmlns:p14="http://schemas.microsoft.com/office/powerpoint/2010/main" val="308166580"/>
              </p:ext>
            </p:extLst>
          </p:nvPr>
        </p:nvGraphicFramePr>
        <p:xfrm>
          <a:off x="1081088" y="1393825"/>
          <a:ext cx="7434260" cy="1747520"/>
        </p:xfrm>
        <a:graphic>
          <a:graphicData uri="http://schemas.openxmlformats.org/drawingml/2006/table">
            <a:tbl>
              <a:tblPr firstRow="1" bandCol="1">
                <a:tableStyleId>{7DF18680-E054-41AD-8BC1-D1AEF772440D}</a:tableStyleId>
              </a:tblPr>
              <a:tblGrid>
                <a:gridCol w="1486852">
                  <a:extLst>
                    <a:ext uri="{9D8B030D-6E8A-4147-A177-3AD203B41FA5}">
                      <a16:colId xmlns:a16="http://schemas.microsoft.com/office/drawing/2014/main" val="1320782311"/>
                    </a:ext>
                  </a:extLst>
                </a:gridCol>
                <a:gridCol w="1486852">
                  <a:extLst>
                    <a:ext uri="{9D8B030D-6E8A-4147-A177-3AD203B41FA5}">
                      <a16:colId xmlns:a16="http://schemas.microsoft.com/office/drawing/2014/main" val="1250114291"/>
                    </a:ext>
                  </a:extLst>
                </a:gridCol>
                <a:gridCol w="1486852">
                  <a:extLst>
                    <a:ext uri="{9D8B030D-6E8A-4147-A177-3AD203B41FA5}">
                      <a16:colId xmlns:a16="http://schemas.microsoft.com/office/drawing/2014/main" val="2645041083"/>
                    </a:ext>
                  </a:extLst>
                </a:gridCol>
                <a:gridCol w="1486852">
                  <a:extLst>
                    <a:ext uri="{9D8B030D-6E8A-4147-A177-3AD203B41FA5}">
                      <a16:colId xmlns:a16="http://schemas.microsoft.com/office/drawing/2014/main" val="1898783473"/>
                    </a:ext>
                  </a:extLst>
                </a:gridCol>
                <a:gridCol w="1486852">
                  <a:extLst>
                    <a:ext uri="{9D8B030D-6E8A-4147-A177-3AD203B41FA5}">
                      <a16:colId xmlns:a16="http://schemas.microsoft.com/office/drawing/2014/main" val="1511284453"/>
                    </a:ext>
                  </a:extLst>
                </a:gridCol>
              </a:tblGrid>
              <a:tr h="370840">
                <a:tc>
                  <a:txBody>
                    <a:bodyPr/>
                    <a:lstStyle/>
                    <a:p>
                      <a:r>
                        <a:rPr lang="en-US" dirty="0"/>
                        <a:t>Name</a:t>
                      </a:r>
                      <a:endParaRPr lang="de-CH" dirty="0"/>
                    </a:p>
                  </a:txBody>
                  <a:tcPr/>
                </a:tc>
                <a:tc>
                  <a:txBody>
                    <a:bodyPr/>
                    <a:lstStyle/>
                    <a:p>
                      <a:r>
                        <a:rPr lang="en-US" dirty="0"/>
                        <a:t>Bias orig</a:t>
                      </a:r>
                    </a:p>
                    <a:p>
                      <a:r>
                        <a:rPr lang="en-US" dirty="0"/>
                        <a:t>[mm month</a:t>
                      </a:r>
                      <a:r>
                        <a:rPr lang="en-US" baseline="30000" dirty="0"/>
                        <a:t>-1</a:t>
                      </a:r>
                      <a:r>
                        <a:rPr lang="en-US" dirty="0"/>
                        <a:t>]</a:t>
                      </a:r>
                      <a:endParaRPr lang="de-CH" dirty="0"/>
                    </a:p>
                  </a:txBody>
                  <a:tcPr/>
                </a:tc>
                <a:tc>
                  <a:txBody>
                    <a:bodyPr/>
                    <a:lstStyle/>
                    <a:p>
                      <a:r>
                        <a:rPr lang="en-US" dirty="0"/>
                        <a:t>Bias </a:t>
                      </a:r>
                      <a:r>
                        <a:rPr lang="en-US" dirty="0" err="1"/>
                        <a:t>corr</a:t>
                      </a:r>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[mm month</a:t>
                      </a:r>
                      <a:r>
                        <a:rPr lang="en-US" baseline="30000" dirty="0"/>
                        <a:t>-1</a:t>
                      </a:r>
                      <a:r>
                        <a:rPr lang="en-US" dirty="0"/>
                        <a:t>]</a:t>
                      </a:r>
                      <a:endParaRPr lang="de-CH"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Std Dev orig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[mm h</a:t>
                      </a:r>
                      <a:r>
                        <a:rPr lang="en-US" baseline="30000" dirty="0"/>
                        <a:t>-1</a:t>
                      </a:r>
                      <a:r>
                        <a:rPr lang="en-US" dirty="0"/>
                        <a:t>]</a:t>
                      </a:r>
                      <a:endParaRPr lang="de-CH" dirty="0"/>
                    </a:p>
                  </a:txBody>
                  <a:tcPr/>
                </a:tc>
                <a:tc>
                  <a:txBody>
                    <a:bodyPr/>
                    <a:lstStyle/>
                    <a:p>
                      <a:r>
                        <a:rPr lang="en-US" dirty="0"/>
                        <a:t>Std Dev </a:t>
                      </a:r>
                      <a:r>
                        <a:rPr lang="en-US" dirty="0" err="1"/>
                        <a:t>corr</a:t>
                      </a:r>
                      <a:endParaRPr lang="en-US" dirty="0"/>
                    </a:p>
                    <a:p>
                      <a:r>
                        <a:rPr lang="en-US" dirty="0"/>
                        <a:t>[mm h</a:t>
                      </a:r>
                      <a:r>
                        <a:rPr lang="en-US" baseline="30000" dirty="0"/>
                        <a:t>-1</a:t>
                      </a:r>
                      <a:r>
                        <a:rPr lang="en-US" dirty="0"/>
                        <a:t>]</a:t>
                      </a:r>
                      <a:endParaRPr lang="de-CH" dirty="0"/>
                    </a:p>
                  </a:txBody>
                  <a:tcPr/>
                </a:tc>
                <a:extLst>
                  <a:ext uri="{0D108BD9-81ED-4DB2-BD59-A6C34878D82A}">
                    <a16:rowId xmlns:a16="http://schemas.microsoft.com/office/drawing/2014/main" val="3930638570"/>
                  </a:ext>
                </a:extLst>
              </a:tr>
              <a:tr h="370840">
                <a:tc>
                  <a:txBody>
                    <a:bodyPr/>
                    <a:lstStyle/>
                    <a:p>
                      <a:r>
                        <a:rPr lang="en-US" dirty="0"/>
                        <a:t>Piz Martegnas PMA</a:t>
                      </a:r>
                      <a:endParaRPr lang="de-CH" dirty="0"/>
                    </a:p>
                  </a:txBody>
                  <a:tcPr/>
                </a:tc>
                <a:tc>
                  <a:txBody>
                    <a:bodyPr/>
                    <a:lstStyle/>
                    <a:p>
                      <a:r>
                        <a:rPr lang="en-US" dirty="0"/>
                        <a:t>48</a:t>
                      </a:r>
                      <a:endParaRPr lang="de-CH" dirty="0"/>
                    </a:p>
                  </a:txBody>
                  <a:tcPr/>
                </a:tc>
                <a:tc>
                  <a:txBody>
                    <a:bodyPr/>
                    <a:lstStyle/>
                    <a:p>
                      <a:r>
                        <a:rPr lang="en-US" dirty="0"/>
                        <a:t>-64</a:t>
                      </a:r>
                      <a:endParaRPr lang="de-CH" dirty="0"/>
                    </a:p>
                  </a:txBody>
                  <a:tcPr/>
                </a:tc>
                <a:tc>
                  <a:txBody>
                    <a:bodyPr/>
                    <a:lstStyle/>
                    <a:p>
                      <a:r>
                        <a:rPr lang="en-US" dirty="0"/>
                        <a:t>0.33</a:t>
                      </a:r>
                      <a:endParaRPr lang="de-CH" dirty="0"/>
                    </a:p>
                  </a:txBody>
                  <a:tcPr/>
                </a:tc>
                <a:tc>
                  <a:txBody>
                    <a:bodyPr/>
                    <a:lstStyle/>
                    <a:p>
                      <a:r>
                        <a:rPr lang="en-US" dirty="0"/>
                        <a:t>0.81</a:t>
                      </a:r>
                      <a:endParaRPr lang="de-CH" dirty="0"/>
                    </a:p>
                  </a:txBody>
                  <a:tcPr/>
                </a:tc>
                <a:extLst>
                  <a:ext uri="{0D108BD9-81ED-4DB2-BD59-A6C34878D82A}">
                    <a16:rowId xmlns:a16="http://schemas.microsoft.com/office/drawing/2014/main" val="228723821"/>
                  </a:ext>
                </a:extLst>
              </a:tr>
              <a:tr h="370840">
                <a:tc>
                  <a:txBody>
                    <a:bodyPr/>
                    <a:lstStyle/>
                    <a:p>
                      <a:r>
                        <a:rPr lang="en-US" dirty="0" err="1"/>
                        <a:t>Robièi</a:t>
                      </a:r>
                      <a:r>
                        <a:rPr lang="en-US" dirty="0"/>
                        <a:t> ROE</a:t>
                      </a:r>
                      <a:endParaRPr lang="de-CH" dirty="0"/>
                    </a:p>
                  </a:txBody>
                  <a:tcPr/>
                </a:tc>
                <a:tc>
                  <a:txBody>
                    <a:bodyPr/>
                    <a:lstStyle/>
                    <a:p>
                      <a:r>
                        <a:rPr lang="en-US" dirty="0"/>
                        <a:t>12</a:t>
                      </a:r>
                      <a:endParaRPr lang="de-CH" dirty="0"/>
                    </a:p>
                  </a:txBody>
                  <a:tcPr/>
                </a:tc>
                <a:tc>
                  <a:txBody>
                    <a:bodyPr/>
                    <a:lstStyle/>
                    <a:p>
                      <a:r>
                        <a:rPr lang="en-US" dirty="0"/>
                        <a:t>-60</a:t>
                      </a:r>
                      <a:endParaRPr lang="de-CH" dirty="0"/>
                    </a:p>
                  </a:txBody>
                  <a:tcPr/>
                </a:tc>
                <a:tc>
                  <a:txBody>
                    <a:bodyPr/>
                    <a:lstStyle/>
                    <a:p>
                      <a:r>
                        <a:rPr lang="en-US" dirty="0"/>
                        <a:t>0.31</a:t>
                      </a:r>
                      <a:endParaRPr lang="de-CH" dirty="0"/>
                    </a:p>
                  </a:txBody>
                  <a:tcPr/>
                </a:tc>
                <a:tc>
                  <a:txBody>
                    <a:bodyPr/>
                    <a:lstStyle/>
                    <a:p>
                      <a:r>
                        <a:rPr lang="en-US" dirty="0"/>
                        <a:t>0.45</a:t>
                      </a:r>
                      <a:endParaRPr lang="de-CH" dirty="0"/>
                    </a:p>
                  </a:txBody>
                  <a:tcPr/>
                </a:tc>
                <a:extLst>
                  <a:ext uri="{0D108BD9-81ED-4DB2-BD59-A6C34878D82A}">
                    <a16:rowId xmlns:a16="http://schemas.microsoft.com/office/drawing/2014/main" val="43233816"/>
                  </a:ext>
                </a:extLst>
              </a:tr>
              <a:tr h="370840">
                <a:tc>
                  <a:txBody>
                    <a:bodyPr/>
                    <a:lstStyle/>
                    <a:p>
                      <a:r>
                        <a:rPr lang="en-US" dirty="0" err="1"/>
                        <a:t>Valbella</a:t>
                      </a:r>
                      <a:r>
                        <a:rPr lang="en-US" dirty="0"/>
                        <a:t> VAB</a:t>
                      </a:r>
                      <a:endParaRPr lang="de-CH" dirty="0"/>
                    </a:p>
                  </a:txBody>
                  <a:tcPr/>
                </a:tc>
                <a:tc>
                  <a:txBody>
                    <a:bodyPr/>
                    <a:lstStyle/>
                    <a:p>
                      <a:r>
                        <a:rPr lang="en-US" dirty="0"/>
                        <a:t>59</a:t>
                      </a:r>
                      <a:endParaRPr lang="de-CH" dirty="0"/>
                    </a:p>
                  </a:txBody>
                  <a:tcPr/>
                </a:tc>
                <a:tc>
                  <a:txBody>
                    <a:bodyPr/>
                    <a:lstStyle/>
                    <a:p>
                      <a:r>
                        <a:rPr lang="en-US" dirty="0"/>
                        <a:t>34</a:t>
                      </a:r>
                      <a:endParaRPr lang="de-CH" dirty="0"/>
                    </a:p>
                  </a:txBody>
                  <a:tcPr/>
                </a:tc>
                <a:tc>
                  <a:txBody>
                    <a:bodyPr/>
                    <a:lstStyle/>
                    <a:p>
                      <a:r>
                        <a:rPr lang="en-US" dirty="0"/>
                        <a:t>0.31</a:t>
                      </a:r>
                      <a:endParaRPr lang="de-CH" dirty="0"/>
                    </a:p>
                  </a:txBody>
                  <a:tcPr/>
                </a:tc>
                <a:tc>
                  <a:txBody>
                    <a:bodyPr/>
                    <a:lstStyle/>
                    <a:p>
                      <a:r>
                        <a:rPr lang="en-US" dirty="0"/>
                        <a:t>0.45</a:t>
                      </a:r>
                      <a:endParaRPr lang="de-CH" dirty="0"/>
                    </a:p>
                  </a:txBody>
                  <a:tcPr/>
                </a:tc>
                <a:extLst>
                  <a:ext uri="{0D108BD9-81ED-4DB2-BD59-A6C34878D82A}">
                    <a16:rowId xmlns:a16="http://schemas.microsoft.com/office/drawing/2014/main" val="2855065493"/>
                  </a:ext>
                </a:extLst>
              </a:tr>
            </a:tbl>
          </a:graphicData>
        </a:graphic>
      </p:graphicFrame>
      <p:sp>
        <p:nvSpPr>
          <p:cNvPr id="15" name="TextBox 14">
            <a:extLst>
              <a:ext uri="{FF2B5EF4-FFF2-40B4-BE49-F238E27FC236}">
                <a16:creationId xmlns:a16="http://schemas.microsoft.com/office/drawing/2014/main" id="{BE0D0AF1-BA1F-793F-5BAC-7ED09118D779}"/>
              </a:ext>
            </a:extLst>
          </p:cNvPr>
          <p:cNvSpPr txBox="1"/>
          <p:nvPr/>
        </p:nvSpPr>
        <p:spPr>
          <a:xfrm>
            <a:off x="1081088" y="3319744"/>
            <a:ext cx="2337499" cy="307777"/>
          </a:xfrm>
          <a:prstGeom prst="rect">
            <a:avLst/>
          </a:prstGeom>
          <a:noFill/>
        </p:spPr>
        <p:txBody>
          <a:bodyPr wrap="none" rtlCol="0">
            <a:spAutoFit/>
          </a:bodyPr>
          <a:lstStyle/>
          <a:p>
            <a:r>
              <a:rPr lang="en-US" sz="1400" dirty="0"/>
              <a:t>N = 2160 (3 month * 720 h)</a:t>
            </a:r>
            <a:endParaRPr lang="de-CH" sz="1400" dirty="0"/>
          </a:p>
        </p:txBody>
      </p:sp>
    </p:spTree>
    <p:extLst>
      <p:ext uri="{BB962C8B-B14F-4D97-AF65-F5344CB8AC3E}">
        <p14:creationId xmlns:p14="http://schemas.microsoft.com/office/powerpoint/2010/main" val="4038930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23AE777-CF97-4759-7BFF-A5FE83F8BEFB}"/>
              </a:ext>
            </a:extLst>
          </p:cNvPr>
          <p:cNvSpPr>
            <a:spLocks noGrp="1"/>
          </p:cNvSpPr>
          <p:nvPr>
            <p:ph type="ftr" sz="quarter" idx="11"/>
          </p:nvPr>
        </p:nvSpPr>
        <p:spPr/>
        <p:txBody>
          <a:bodyPr/>
          <a:lstStyle/>
          <a:p>
            <a:r>
              <a:rPr lang="de-DE"/>
              <a:t>© Ort, Monat 2024, Autor/in </a:t>
            </a:r>
            <a:endParaRPr lang="de-DE" dirty="0"/>
          </a:p>
        </p:txBody>
      </p:sp>
      <p:sp>
        <p:nvSpPr>
          <p:cNvPr id="3" name="Slide Number Placeholder 2">
            <a:extLst>
              <a:ext uri="{FF2B5EF4-FFF2-40B4-BE49-F238E27FC236}">
                <a16:creationId xmlns:a16="http://schemas.microsoft.com/office/drawing/2014/main" id="{2A839D59-287D-35BF-C8E6-DE5EE3B297FD}"/>
              </a:ext>
            </a:extLst>
          </p:cNvPr>
          <p:cNvSpPr>
            <a:spLocks noGrp="1"/>
          </p:cNvSpPr>
          <p:nvPr>
            <p:ph type="sldNum" sz="quarter" idx="12"/>
          </p:nvPr>
        </p:nvSpPr>
        <p:spPr/>
        <p:txBody>
          <a:bodyPr/>
          <a:lstStyle/>
          <a:p>
            <a:fld id="{C6C8278F-EB32-9049-808B-99841320EF9D}" type="slidenum">
              <a:rPr lang="de-DE" smtClean="0"/>
              <a:t>23</a:t>
            </a:fld>
            <a:endParaRPr lang="de-DE"/>
          </a:p>
        </p:txBody>
      </p:sp>
      <p:sp>
        <p:nvSpPr>
          <p:cNvPr id="4" name="Title 3">
            <a:extLst>
              <a:ext uri="{FF2B5EF4-FFF2-40B4-BE49-F238E27FC236}">
                <a16:creationId xmlns:a16="http://schemas.microsoft.com/office/drawing/2014/main" id="{AF687FC0-9CF4-8083-24C2-F0BBD80CA061}"/>
              </a:ext>
            </a:extLst>
          </p:cNvPr>
          <p:cNvSpPr>
            <a:spLocks noGrp="1"/>
          </p:cNvSpPr>
          <p:nvPr>
            <p:ph type="title"/>
          </p:nvPr>
        </p:nvSpPr>
        <p:spPr/>
        <p:txBody>
          <a:bodyPr/>
          <a:lstStyle/>
          <a:p>
            <a:r>
              <a:rPr lang="en-US" dirty="0"/>
              <a:t>Precipitation Bernina H. (BEH) [mm h</a:t>
            </a:r>
            <a:r>
              <a:rPr lang="en-US" baseline="30000" dirty="0"/>
              <a:t>-1</a:t>
            </a:r>
            <a:r>
              <a:rPr lang="en-US" dirty="0"/>
              <a:t>]</a:t>
            </a:r>
            <a:endParaRPr lang="de-CH" dirty="0"/>
          </a:p>
        </p:txBody>
      </p:sp>
      <p:sp>
        <p:nvSpPr>
          <p:cNvPr id="5" name="Rectangle 2">
            <a:extLst>
              <a:ext uri="{FF2B5EF4-FFF2-40B4-BE49-F238E27FC236}">
                <a16:creationId xmlns:a16="http://schemas.microsoft.com/office/drawing/2014/main" id="{F2E94046-6DB8-A263-0614-B8131A2E40FD}"/>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CH"/>
          </a:p>
        </p:txBody>
      </p:sp>
      <p:pic>
        <p:nvPicPr>
          <p:cNvPr id="7" name="Picture 6">
            <a:extLst>
              <a:ext uri="{FF2B5EF4-FFF2-40B4-BE49-F238E27FC236}">
                <a16:creationId xmlns:a16="http://schemas.microsoft.com/office/drawing/2014/main" id="{A686E882-741F-C459-EE87-A35EFBFC9686}"/>
              </a:ext>
            </a:extLst>
          </p:cNvPr>
          <p:cNvPicPr>
            <a:picLocks noChangeAspect="1"/>
          </p:cNvPicPr>
          <p:nvPr/>
        </p:nvPicPr>
        <p:blipFill>
          <a:blip r:embed="rId2"/>
          <a:stretch>
            <a:fillRect/>
          </a:stretch>
        </p:blipFill>
        <p:spPr>
          <a:xfrm>
            <a:off x="3448004" y="1470275"/>
            <a:ext cx="2424604" cy="2235451"/>
          </a:xfrm>
          <a:prstGeom prst="rect">
            <a:avLst/>
          </a:prstGeom>
        </p:spPr>
      </p:pic>
      <p:pic>
        <p:nvPicPr>
          <p:cNvPr id="9" name="Picture 8">
            <a:extLst>
              <a:ext uri="{FF2B5EF4-FFF2-40B4-BE49-F238E27FC236}">
                <a16:creationId xmlns:a16="http://schemas.microsoft.com/office/drawing/2014/main" id="{82599607-2F5C-5BCD-4DCB-C86A996D0396}"/>
              </a:ext>
            </a:extLst>
          </p:cNvPr>
          <p:cNvPicPr>
            <a:picLocks noChangeAspect="1"/>
          </p:cNvPicPr>
          <p:nvPr/>
        </p:nvPicPr>
        <p:blipFill>
          <a:blip r:embed="rId3"/>
          <a:stretch>
            <a:fillRect/>
          </a:stretch>
        </p:blipFill>
        <p:spPr>
          <a:xfrm>
            <a:off x="6085692" y="1470275"/>
            <a:ext cx="2458995" cy="1994710"/>
          </a:xfrm>
          <a:prstGeom prst="rect">
            <a:avLst/>
          </a:prstGeom>
        </p:spPr>
      </p:pic>
      <p:sp>
        <p:nvSpPr>
          <p:cNvPr id="10" name="TextBox 9">
            <a:extLst>
              <a:ext uri="{FF2B5EF4-FFF2-40B4-BE49-F238E27FC236}">
                <a16:creationId xmlns:a16="http://schemas.microsoft.com/office/drawing/2014/main" id="{3BAE2FBD-055B-5D88-2F72-2A3509991857}"/>
              </a:ext>
            </a:extLst>
          </p:cNvPr>
          <p:cNvSpPr txBox="1"/>
          <p:nvPr/>
        </p:nvSpPr>
        <p:spPr>
          <a:xfrm>
            <a:off x="4633390" y="1254831"/>
            <a:ext cx="1345760" cy="215444"/>
          </a:xfrm>
          <a:prstGeom prst="rect">
            <a:avLst/>
          </a:prstGeom>
          <a:noFill/>
        </p:spPr>
        <p:txBody>
          <a:bodyPr wrap="square" rtlCol="0">
            <a:spAutoFit/>
          </a:bodyPr>
          <a:lstStyle/>
          <a:p>
            <a:r>
              <a:rPr lang="en-US" sz="800" dirty="0">
                <a:latin typeface="72 Monospace" panose="020B0509030603020204" pitchFamily="49" charset="0"/>
                <a:cs typeface="72 Monospace" panose="020B0509030603020204" pitchFamily="49" charset="0"/>
              </a:rPr>
              <a:t>Original Corrected</a:t>
            </a:r>
            <a:endParaRPr lang="de-CH" sz="800" dirty="0">
              <a:latin typeface="72 Monospace" panose="020B0509030603020204" pitchFamily="49" charset="0"/>
              <a:cs typeface="72 Monospace" panose="020B0509030603020204" pitchFamily="49" charset="0"/>
            </a:endParaRPr>
          </a:p>
        </p:txBody>
      </p:sp>
      <p:sp>
        <p:nvSpPr>
          <p:cNvPr id="12" name="TextBox 11">
            <a:extLst>
              <a:ext uri="{FF2B5EF4-FFF2-40B4-BE49-F238E27FC236}">
                <a16:creationId xmlns:a16="http://schemas.microsoft.com/office/drawing/2014/main" id="{96D57109-7450-B5F7-33A3-EC2E15AC49FA}"/>
              </a:ext>
            </a:extLst>
          </p:cNvPr>
          <p:cNvSpPr txBox="1"/>
          <p:nvPr/>
        </p:nvSpPr>
        <p:spPr>
          <a:xfrm>
            <a:off x="7320660" y="1242336"/>
            <a:ext cx="1345760" cy="215444"/>
          </a:xfrm>
          <a:prstGeom prst="rect">
            <a:avLst/>
          </a:prstGeom>
          <a:noFill/>
        </p:spPr>
        <p:txBody>
          <a:bodyPr wrap="square" rtlCol="0">
            <a:spAutoFit/>
          </a:bodyPr>
          <a:lstStyle/>
          <a:p>
            <a:r>
              <a:rPr lang="en-US" sz="800" dirty="0">
                <a:latin typeface="72 Monospace" panose="020B0509030603020204" pitchFamily="49" charset="0"/>
                <a:cs typeface="72 Monospace" panose="020B0509030603020204" pitchFamily="49" charset="0"/>
              </a:rPr>
              <a:t>Original Corrected</a:t>
            </a:r>
            <a:endParaRPr lang="de-CH" sz="800" dirty="0">
              <a:latin typeface="72 Monospace" panose="020B0509030603020204" pitchFamily="49" charset="0"/>
              <a:cs typeface="72 Monospace" panose="020B0509030603020204" pitchFamily="49" charset="0"/>
            </a:endParaRPr>
          </a:p>
        </p:txBody>
      </p:sp>
      <p:sp>
        <p:nvSpPr>
          <p:cNvPr id="13" name="TextBox 12">
            <a:extLst>
              <a:ext uri="{FF2B5EF4-FFF2-40B4-BE49-F238E27FC236}">
                <a16:creationId xmlns:a16="http://schemas.microsoft.com/office/drawing/2014/main" id="{767122AE-BD90-A63D-F061-7F58A23EAC1C}"/>
              </a:ext>
            </a:extLst>
          </p:cNvPr>
          <p:cNvSpPr txBox="1"/>
          <p:nvPr/>
        </p:nvSpPr>
        <p:spPr>
          <a:xfrm>
            <a:off x="950496" y="1457780"/>
            <a:ext cx="2218252" cy="1815882"/>
          </a:xfrm>
          <a:prstGeom prst="rect">
            <a:avLst/>
          </a:prstGeom>
          <a:noFill/>
        </p:spPr>
        <p:txBody>
          <a:bodyPr wrap="square" rtlCol="0">
            <a:spAutoFit/>
          </a:bodyPr>
          <a:lstStyle/>
          <a:p>
            <a:r>
              <a:rPr lang="en-US" sz="1600" dirty="0"/>
              <a:t>The Bernina Hospice is located at a high mountain pass — the Bernina Pass — where strong winds and cold temperatures prevail</a:t>
            </a:r>
            <a:endParaRPr lang="de-CH" sz="1600" dirty="0"/>
          </a:p>
        </p:txBody>
      </p:sp>
      <p:sp>
        <p:nvSpPr>
          <p:cNvPr id="8" name="TextBox 7">
            <a:extLst>
              <a:ext uri="{FF2B5EF4-FFF2-40B4-BE49-F238E27FC236}">
                <a16:creationId xmlns:a16="http://schemas.microsoft.com/office/drawing/2014/main" id="{5636DCBC-A2BC-4721-A34A-816ECB77BD54}"/>
              </a:ext>
            </a:extLst>
          </p:cNvPr>
          <p:cNvSpPr txBox="1"/>
          <p:nvPr/>
        </p:nvSpPr>
        <p:spPr>
          <a:xfrm>
            <a:off x="5172792" y="2403334"/>
            <a:ext cx="457200" cy="369332"/>
          </a:xfrm>
          <a:prstGeom prst="rect">
            <a:avLst/>
          </a:prstGeom>
          <a:noFill/>
        </p:spPr>
        <p:txBody>
          <a:bodyPr wrap="square" rtlCol="0">
            <a:spAutoFit/>
          </a:bodyPr>
          <a:lstStyle/>
          <a:p>
            <a:r>
              <a:rPr lang="en-US" dirty="0">
                <a:solidFill>
                  <a:srgbClr val="FF0000"/>
                </a:solidFill>
              </a:rPr>
              <a:t>x6</a:t>
            </a:r>
            <a:endParaRPr lang="de-CH" dirty="0">
              <a:solidFill>
                <a:srgbClr val="FF0000"/>
              </a:solidFill>
            </a:endParaRPr>
          </a:p>
        </p:txBody>
      </p:sp>
      <p:sp>
        <p:nvSpPr>
          <p:cNvPr id="14" name="TextBox 13">
            <a:extLst>
              <a:ext uri="{FF2B5EF4-FFF2-40B4-BE49-F238E27FC236}">
                <a16:creationId xmlns:a16="http://schemas.microsoft.com/office/drawing/2014/main" id="{9150338F-E94B-2EA9-57A7-6A572D659FAD}"/>
              </a:ext>
            </a:extLst>
          </p:cNvPr>
          <p:cNvSpPr txBox="1"/>
          <p:nvPr/>
        </p:nvSpPr>
        <p:spPr>
          <a:xfrm>
            <a:off x="7807405" y="2218668"/>
            <a:ext cx="457200" cy="369332"/>
          </a:xfrm>
          <a:prstGeom prst="rect">
            <a:avLst/>
          </a:prstGeom>
          <a:noFill/>
        </p:spPr>
        <p:txBody>
          <a:bodyPr wrap="square" rtlCol="0">
            <a:spAutoFit/>
          </a:bodyPr>
          <a:lstStyle/>
          <a:p>
            <a:r>
              <a:rPr lang="en-US" dirty="0">
                <a:solidFill>
                  <a:srgbClr val="FF0000"/>
                </a:solidFill>
              </a:rPr>
              <a:t>x6</a:t>
            </a:r>
            <a:endParaRPr lang="de-CH" dirty="0">
              <a:solidFill>
                <a:srgbClr val="FF0000"/>
              </a:solidFill>
            </a:endParaRPr>
          </a:p>
        </p:txBody>
      </p:sp>
    </p:spTree>
    <p:extLst>
      <p:ext uri="{BB962C8B-B14F-4D97-AF65-F5344CB8AC3E}">
        <p14:creationId xmlns:p14="http://schemas.microsoft.com/office/powerpoint/2010/main" val="156022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561327C-C7CB-CF93-56D9-8D850CFDF826}"/>
              </a:ext>
            </a:extLst>
          </p:cNvPr>
          <p:cNvSpPr>
            <a:spLocks noGrp="1"/>
          </p:cNvSpPr>
          <p:nvPr>
            <p:ph type="ftr" sz="quarter" idx="11"/>
          </p:nvPr>
        </p:nvSpPr>
        <p:spPr/>
        <p:txBody>
          <a:bodyPr/>
          <a:lstStyle/>
          <a:p>
            <a:r>
              <a:rPr lang="en-US" noProof="0" dirty="0"/>
              <a:t>© Ort, Monat 2024, Autor/in </a:t>
            </a:r>
          </a:p>
        </p:txBody>
      </p:sp>
      <p:sp>
        <p:nvSpPr>
          <p:cNvPr id="3" name="Slide Number Placeholder 2">
            <a:extLst>
              <a:ext uri="{FF2B5EF4-FFF2-40B4-BE49-F238E27FC236}">
                <a16:creationId xmlns:a16="http://schemas.microsoft.com/office/drawing/2014/main" id="{23C1A036-A80D-B81D-2DB6-BC02C43B32EE}"/>
              </a:ext>
            </a:extLst>
          </p:cNvPr>
          <p:cNvSpPr>
            <a:spLocks noGrp="1"/>
          </p:cNvSpPr>
          <p:nvPr>
            <p:ph type="sldNum" sz="quarter" idx="12"/>
          </p:nvPr>
        </p:nvSpPr>
        <p:spPr/>
        <p:txBody>
          <a:bodyPr/>
          <a:lstStyle/>
          <a:p>
            <a:fld id="{C6C8278F-EB32-9049-808B-99841320EF9D}" type="slidenum">
              <a:rPr lang="en-US" noProof="0" smtClean="0"/>
              <a:t>24</a:t>
            </a:fld>
            <a:endParaRPr lang="en-US" noProof="0" dirty="0"/>
          </a:p>
        </p:txBody>
      </p:sp>
      <p:sp>
        <p:nvSpPr>
          <p:cNvPr id="4" name="Title 3">
            <a:extLst>
              <a:ext uri="{FF2B5EF4-FFF2-40B4-BE49-F238E27FC236}">
                <a16:creationId xmlns:a16="http://schemas.microsoft.com/office/drawing/2014/main" id="{94159ACB-9CFB-79B1-34EE-BFAB5BB4D0E2}"/>
              </a:ext>
            </a:extLst>
          </p:cNvPr>
          <p:cNvSpPr>
            <a:spLocks noGrp="1"/>
          </p:cNvSpPr>
          <p:nvPr>
            <p:ph type="title"/>
          </p:nvPr>
        </p:nvSpPr>
        <p:spPr/>
        <p:txBody>
          <a:bodyPr/>
          <a:lstStyle/>
          <a:p>
            <a:r>
              <a:rPr lang="en-US" noProof="0" dirty="0"/>
              <a:t>Verification</a:t>
            </a:r>
            <a:r>
              <a:rPr lang="en-US" dirty="0"/>
              <a:t> Results</a:t>
            </a:r>
            <a:endParaRPr lang="en-US" noProof="0" dirty="0"/>
          </a:p>
        </p:txBody>
      </p:sp>
      <p:pic>
        <p:nvPicPr>
          <p:cNvPr id="5" name="Picture 4">
            <a:extLst>
              <a:ext uri="{FF2B5EF4-FFF2-40B4-BE49-F238E27FC236}">
                <a16:creationId xmlns:a16="http://schemas.microsoft.com/office/drawing/2014/main" id="{C7FB44F5-BAB8-AAB2-FB11-8D9C6D4F70BC}"/>
              </a:ext>
            </a:extLst>
          </p:cNvPr>
          <p:cNvPicPr>
            <a:picLocks noChangeAspect="1"/>
          </p:cNvPicPr>
          <p:nvPr/>
        </p:nvPicPr>
        <p:blipFill>
          <a:blip r:embed="rId2"/>
          <a:stretch>
            <a:fillRect/>
          </a:stretch>
        </p:blipFill>
        <p:spPr>
          <a:xfrm>
            <a:off x="714374" y="1139964"/>
            <a:ext cx="3857626" cy="3857626"/>
          </a:xfrm>
          <a:prstGeom prst="rect">
            <a:avLst/>
          </a:prstGeom>
        </p:spPr>
      </p:pic>
      <p:pic>
        <p:nvPicPr>
          <p:cNvPr id="6" name="Picture 5">
            <a:extLst>
              <a:ext uri="{FF2B5EF4-FFF2-40B4-BE49-F238E27FC236}">
                <a16:creationId xmlns:a16="http://schemas.microsoft.com/office/drawing/2014/main" id="{E7AD0629-2FB7-0B41-C47A-22AEEFCA6CDD}"/>
              </a:ext>
            </a:extLst>
          </p:cNvPr>
          <p:cNvPicPr>
            <a:picLocks noChangeAspect="1"/>
          </p:cNvPicPr>
          <p:nvPr/>
        </p:nvPicPr>
        <p:blipFill>
          <a:blip r:embed="rId3"/>
          <a:stretch>
            <a:fillRect/>
          </a:stretch>
        </p:blipFill>
        <p:spPr>
          <a:xfrm>
            <a:off x="4906345" y="1139964"/>
            <a:ext cx="3857626" cy="3857626"/>
          </a:xfrm>
          <a:prstGeom prst="rect">
            <a:avLst/>
          </a:prstGeom>
        </p:spPr>
      </p:pic>
      <p:sp>
        <p:nvSpPr>
          <p:cNvPr id="7" name="TextBox 6">
            <a:extLst>
              <a:ext uri="{FF2B5EF4-FFF2-40B4-BE49-F238E27FC236}">
                <a16:creationId xmlns:a16="http://schemas.microsoft.com/office/drawing/2014/main" id="{2CEBA562-C7C1-5353-0F41-B387F4465CCE}"/>
              </a:ext>
            </a:extLst>
          </p:cNvPr>
          <p:cNvSpPr txBox="1"/>
          <p:nvPr/>
        </p:nvSpPr>
        <p:spPr>
          <a:xfrm>
            <a:off x="1221205" y="1768642"/>
            <a:ext cx="534121" cy="307777"/>
          </a:xfrm>
          <a:prstGeom prst="rect">
            <a:avLst/>
          </a:prstGeom>
          <a:noFill/>
        </p:spPr>
        <p:txBody>
          <a:bodyPr wrap="none" rtlCol="0">
            <a:spAutoFit/>
          </a:bodyPr>
          <a:lstStyle/>
          <a:p>
            <a:r>
              <a:rPr lang="en-US" sz="1400" dirty="0"/>
              <a:t>Bias</a:t>
            </a:r>
            <a:endParaRPr lang="de-CH" sz="1400" dirty="0"/>
          </a:p>
        </p:txBody>
      </p:sp>
      <p:sp>
        <p:nvSpPr>
          <p:cNvPr id="9" name="TextBox 8">
            <a:extLst>
              <a:ext uri="{FF2B5EF4-FFF2-40B4-BE49-F238E27FC236}">
                <a16:creationId xmlns:a16="http://schemas.microsoft.com/office/drawing/2014/main" id="{B9D7C71F-9CA1-2016-792F-7E51B232A7EE}"/>
              </a:ext>
            </a:extLst>
          </p:cNvPr>
          <p:cNvSpPr txBox="1"/>
          <p:nvPr/>
        </p:nvSpPr>
        <p:spPr>
          <a:xfrm>
            <a:off x="2883286" y="1764631"/>
            <a:ext cx="1119217" cy="307777"/>
          </a:xfrm>
          <a:prstGeom prst="rect">
            <a:avLst/>
          </a:prstGeom>
          <a:noFill/>
        </p:spPr>
        <p:txBody>
          <a:bodyPr wrap="none" rtlCol="0">
            <a:spAutoFit/>
          </a:bodyPr>
          <a:lstStyle/>
          <a:p>
            <a:r>
              <a:rPr lang="en-US" sz="1400" dirty="0"/>
              <a:t>Mod./Meas.</a:t>
            </a:r>
            <a:endParaRPr lang="de-CH" sz="1400" dirty="0"/>
          </a:p>
        </p:txBody>
      </p:sp>
      <p:sp>
        <p:nvSpPr>
          <p:cNvPr id="11" name="TextBox 10">
            <a:extLst>
              <a:ext uri="{FF2B5EF4-FFF2-40B4-BE49-F238E27FC236}">
                <a16:creationId xmlns:a16="http://schemas.microsoft.com/office/drawing/2014/main" id="{4538B987-97A8-C3E6-D435-AA700A60FA28}"/>
              </a:ext>
            </a:extLst>
          </p:cNvPr>
          <p:cNvSpPr txBox="1"/>
          <p:nvPr/>
        </p:nvSpPr>
        <p:spPr>
          <a:xfrm>
            <a:off x="1221205" y="3394630"/>
            <a:ext cx="574196" cy="307777"/>
          </a:xfrm>
          <a:prstGeom prst="rect">
            <a:avLst/>
          </a:prstGeom>
          <a:noFill/>
        </p:spPr>
        <p:txBody>
          <a:bodyPr wrap="none" rtlCol="0">
            <a:spAutoFit/>
          </a:bodyPr>
          <a:lstStyle/>
          <a:p>
            <a:r>
              <a:rPr lang="en-US" sz="1400" dirty="0"/>
              <a:t>MAE</a:t>
            </a:r>
            <a:endParaRPr lang="de-CH" sz="1400" dirty="0"/>
          </a:p>
        </p:txBody>
      </p:sp>
      <p:sp>
        <p:nvSpPr>
          <p:cNvPr id="13" name="TextBox 12">
            <a:extLst>
              <a:ext uri="{FF2B5EF4-FFF2-40B4-BE49-F238E27FC236}">
                <a16:creationId xmlns:a16="http://schemas.microsoft.com/office/drawing/2014/main" id="{13FCE9DC-D6F0-2C58-F9A6-7887D8D980B1}"/>
              </a:ext>
            </a:extLst>
          </p:cNvPr>
          <p:cNvSpPr txBox="1"/>
          <p:nvPr/>
        </p:nvSpPr>
        <p:spPr>
          <a:xfrm>
            <a:off x="2896602" y="3394630"/>
            <a:ext cx="663964" cy="307777"/>
          </a:xfrm>
          <a:prstGeom prst="rect">
            <a:avLst/>
          </a:prstGeom>
          <a:noFill/>
        </p:spPr>
        <p:txBody>
          <a:bodyPr wrap="none" rtlCol="0">
            <a:spAutoFit/>
          </a:bodyPr>
          <a:lstStyle/>
          <a:p>
            <a:r>
              <a:rPr lang="en-US" sz="1400" dirty="0"/>
              <a:t>STDE</a:t>
            </a:r>
            <a:endParaRPr lang="de-CH" sz="1400" dirty="0"/>
          </a:p>
        </p:txBody>
      </p:sp>
      <p:sp>
        <p:nvSpPr>
          <p:cNvPr id="15" name="TextBox 14">
            <a:extLst>
              <a:ext uri="{FF2B5EF4-FFF2-40B4-BE49-F238E27FC236}">
                <a16:creationId xmlns:a16="http://schemas.microsoft.com/office/drawing/2014/main" id="{E551DE8B-115F-E23C-AF9E-A19E2DCEF817}"/>
              </a:ext>
            </a:extLst>
          </p:cNvPr>
          <p:cNvSpPr txBox="1"/>
          <p:nvPr/>
        </p:nvSpPr>
        <p:spPr>
          <a:xfrm>
            <a:off x="5406140" y="1774658"/>
            <a:ext cx="534121" cy="307777"/>
          </a:xfrm>
          <a:prstGeom prst="rect">
            <a:avLst/>
          </a:prstGeom>
          <a:noFill/>
        </p:spPr>
        <p:txBody>
          <a:bodyPr wrap="none" rtlCol="0">
            <a:spAutoFit/>
          </a:bodyPr>
          <a:lstStyle/>
          <a:p>
            <a:r>
              <a:rPr lang="en-US" sz="1400" dirty="0"/>
              <a:t>Bias</a:t>
            </a:r>
            <a:endParaRPr lang="de-CH" sz="1400" dirty="0"/>
          </a:p>
        </p:txBody>
      </p:sp>
      <p:sp>
        <p:nvSpPr>
          <p:cNvPr id="17" name="TextBox 16">
            <a:extLst>
              <a:ext uri="{FF2B5EF4-FFF2-40B4-BE49-F238E27FC236}">
                <a16:creationId xmlns:a16="http://schemas.microsoft.com/office/drawing/2014/main" id="{13F9A5E9-0720-63C4-D351-49F50D9E7EBC}"/>
              </a:ext>
            </a:extLst>
          </p:cNvPr>
          <p:cNvSpPr txBox="1"/>
          <p:nvPr/>
        </p:nvSpPr>
        <p:spPr>
          <a:xfrm>
            <a:off x="7068221" y="1770647"/>
            <a:ext cx="1119217" cy="307777"/>
          </a:xfrm>
          <a:prstGeom prst="rect">
            <a:avLst/>
          </a:prstGeom>
          <a:noFill/>
        </p:spPr>
        <p:txBody>
          <a:bodyPr wrap="none" rtlCol="0">
            <a:spAutoFit/>
          </a:bodyPr>
          <a:lstStyle/>
          <a:p>
            <a:r>
              <a:rPr lang="en-US" sz="1400" dirty="0"/>
              <a:t>Mod./Meas.</a:t>
            </a:r>
            <a:endParaRPr lang="de-CH" sz="1400" dirty="0"/>
          </a:p>
        </p:txBody>
      </p:sp>
      <p:sp>
        <p:nvSpPr>
          <p:cNvPr id="19" name="TextBox 18">
            <a:extLst>
              <a:ext uri="{FF2B5EF4-FFF2-40B4-BE49-F238E27FC236}">
                <a16:creationId xmlns:a16="http://schemas.microsoft.com/office/drawing/2014/main" id="{D05B174F-B3AD-1EF9-9E4F-8B51443C6A07}"/>
              </a:ext>
            </a:extLst>
          </p:cNvPr>
          <p:cNvSpPr txBox="1"/>
          <p:nvPr/>
        </p:nvSpPr>
        <p:spPr>
          <a:xfrm>
            <a:off x="5406140" y="3400646"/>
            <a:ext cx="574196" cy="307777"/>
          </a:xfrm>
          <a:prstGeom prst="rect">
            <a:avLst/>
          </a:prstGeom>
          <a:noFill/>
        </p:spPr>
        <p:txBody>
          <a:bodyPr wrap="none" rtlCol="0">
            <a:spAutoFit/>
          </a:bodyPr>
          <a:lstStyle/>
          <a:p>
            <a:r>
              <a:rPr lang="en-US" sz="1400" dirty="0"/>
              <a:t>MAE</a:t>
            </a:r>
            <a:endParaRPr lang="de-CH" sz="1400" dirty="0"/>
          </a:p>
        </p:txBody>
      </p:sp>
      <p:sp>
        <p:nvSpPr>
          <p:cNvPr id="21" name="TextBox 20">
            <a:extLst>
              <a:ext uri="{FF2B5EF4-FFF2-40B4-BE49-F238E27FC236}">
                <a16:creationId xmlns:a16="http://schemas.microsoft.com/office/drawing/2014/main" id="{0604008F-08D3-34EF-0E02-638EC15C146E}"/>
              </a:ext>
            </a:extLst>
          </p:cNvPr>
          <p:cNvSpPr txBox="1"/>
          <p:nvPr/>
        </p:nvSpPr>
        <p:spPr>
          <a:xfrm>
            <a:off x="7081537" y="3400646"/>
            <a:ext cx="663964" cy="307777"/>
          </a:xfrm>
          <a:prstGeom prst="rect">
            <a:avLst/>
          </a:prstGeom>
          <a:noFill/>
        </p:spPr>
        <p:txBody>
          <a:bodyPr wrap="none" rtlCol="0">
            <a:spAutoFit/>
          </a:bodyPr>
          <a:lstStyle/>
          <a:p>
            <a:r>
              <a:rPr lang="en-US" sz="1400" dirty="0"/>
              <a:t>STDE</a:t>
            </a:r>
            <a:endParaRPr lang="de-CH" sz="1400" dirty="0"/>
          </a:p>
        </p:txBody>
      </p:sp>
      <p:sp>
        <p:nvSpPr>
          <p:cNvPr id="23" name="TextBox 22">
            <a:extLst>
              <a:ext uri="{FF2B5EF4-FFF2-40B4-BE49-F238E27FC236}">
                <a16:creationId xmlns:a16="http://schemas.microsoft.com/office/drawing/2014/main" id="{D8B92A3D-D08E-ED7A-B4AC-2D7920C2B456}"/>
              </a:ext>
            </a:extLst>
          </p:cNvPr>
          <p:cNvSpPr txBox="1"/>
          <p:nvPr/>
        </p:nvSpPr>
        <p:spPr>
          <a:xfrm>
            <a:off x="1874581" y="1280204"/>
            <a:ext cx="1398140" cy="307777"/>
          </a:xfrm>
          <a:prstGeom prst="rect">
            <a:avLst/>
          </a:prstGeom>
          <a:noFill/>
        </p:spPr>
        <p:txBody>
          <a:bodyPr wrap="none" rtlCol="0">
            <a:spAutoFit/>
          </a:bodyPr>
          <a:lstStyle/>
          <a:p>
            <a:r>
              <a:rPr lang="en-US" sz="1400" dirty="0"/>
              <a:t>Winter 2024/25</a:t>
            </a:r>
            <a:endParaRPr lang="de-CH" sz="1400" dirty="0"/>
          </a:p>
        </p:txBody>
      </p:sp>
      <p:sp>
        <p:nvSpPr>
          <p:cNvPr id="25" name="TextBox 24">
            <a:extLst>
              <a:ext uri="{FF2B5EF4-FFF2-40B4-BE49-F238E27FC236}">
                <a16:creationId xmlns:a16="http://schemas.microsoft.com/office/drawing/2014/main" id="{79187A19-20D4-B3DE-8D7D-2F1D5B84E2D1}"/>
              </a:ext>
            </a:extLst>
          </p:cNvPr>
          <p:cNvSpPr txBox="1"/>
          <p:nvPr/>
        </p:nvSpPr>
        <p:spPr>
          <a:xfrm>
            <a:off x="6100982" y="1280017"/>
            <a:ext cx="1398140" cy="307777"/>
          </a:xfrm>
          <a:prstGeom prst="rect">
            <a:avLst/>
          </a:prstGeom>
          <a:noFill/>
        </p:spPr>
        <p:txBody>
          <a:bodyPr wrap="none" rtlCol="0">
            <a:spAutoFit/>
          </a:bodyPr>
          <a:lstStyle/>
          <a:p>
            <a:r>
              <a:rPr lang="en-US" sz="1400" dirty="0"/>
              <a:t>Winter 2025/26</a:t>
            </a:r>
            <a:endParaRPr lang="de-CH" sz="1400" dirty="0"/>
          </a:p>
        </p:txBody>
      </p:sp>
    </p:spTree>
    <p:extLst>
      <p:ext uri="{BB962C8B-B14F-4D97-AF65-F5344CB8AC3E}">
        <p14:creationId xmlns:p14="http://schemas.microsoft.com/office/powerpoint/2010/main" val="2212671086"/>
      </p:ext>
    </p:extLst>
  </p:cSld>
  <p:clrMapOvr>
    <a:masterClrMapping/>
  </p:clrMapOvr>
</p:sld>
</file>

<file path=ppt/theme/theme1.xml><?xml version="1.0" encoding="utf-8"?>
<a:theme xmlns:a="http://schemas.openxmlformats.org/drawingml/2006/main" name="Office">
  <a:themeElements>
    <a:clrScheme name="Benutzerdefiniert 7">
      <a:dk1>
        <a:srgbClr val="000000"/>
      </a:dk1>
      <a:lt1>
        <a:srgbClr val="FFFFFF"/>
      </a:lt1>
      <a:dk2>
        <a:srgbClr val="44546A"/>
      </a:dk2>
      <a:lt2>
        <a:srgbClr val="E7E6E6"/>
      </a:lt2>
      <a:accent1>
        <a:srgbClr val="E21F2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41" id="{48F695A5-A46A-4E46-8D01-64E065B0D1A0}" vid="{D001F088-EA64-8241-985B-F2BBFFCFBC3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8d7961e-d837-44bc-92c2-781d447ca964}" enabled="1" method="Privileged" siteId="{4dc9a853-049d-4a62-82a8-22f071aaaac5}" contentBits="0" removed="0"/>
</clbl:labelList>
</file>

<file path=docProps/app.xml><?xml version="1.0" encoding="utf-8"?>
<Properties xmlns="http://schemas.openxmlformats.org/officeDocument/2006/extended-properties" xmlns:vt="http://schemas.openxmlformats.org/officeDocument/2006/docPropsVTypes">
  <Template>Office</Template>
  <TotalTime>0</TotalTime>
  <Words>1379</Words>
  <Application>Microsoft Office PowerPoint</Application>
  <PresentationFormat>Custom</PresentationFormat>
  <Paragraphs>255</Paragraphs>
  <Slides>24</Slides>
  <Notes>0</Notes>
  <HiddenSlides>7</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72 Monospace</vt:lpstr>
      <vt:lpstr>Arial</vt:lpstr>
      <vt:lpstr>Calibri</vt:lpstr>
      <vt:lpstr>Consolas</vt:lpstr>
      <vt:lpstr>Wingdings</vt:lpstr>
      <vt:lpstr>Office</vt:lpstr>
      <vt:lpstr>ICON verification using rain gauge data corrected according to SPICE experiment recommendations</vt:lpstr>
      <vt:lpstr>SPICE</vt:lpstr>
      <vt:lpstr>PowerPoint Presentation</vt:lpstr>
      <vt:lpstr>SPICE Participating Sites</vt:lpstr>
      <vt:lpstr>Double Fence Reference Measurements</vt:lpstr>
      <vt:lpstr>Catch Efficiency vs Wind Speed</vt:lpstr>
      <vt:lpstr>Single Alter Wind Shield</vt:lpstr>
      <vt:lpstr>Transfer Function</vt:lpstr>
      <vt:lpstr>ICON-CH1-EPS Precipitation Bias  Winter 2024/25</vt:lpstr>
      <vt:lpstr>Bias Against Corrected Measurements</vt:lpstr>
      <vt:lpstr>Station Bernina Hospice (BEH)</vt:lpstr>
      <vt:lpstr>Verification Comparison Winter 2024/25 (after exclusion of BEH)</vt:lpstr>
      <vt:lpstr>Values [mm h-1]</vt:lpstr>
      <vt:lpstr>Bias and Std Dev of Selected Stations Winter 2024/25</vt:lpstr>
      <vt:lpstr>Bias and Std Dev All Swiss Stations</vt:lpstr>
      <vt:lpstr>Conclusions</vt:lpstr>
      <vt:lpstr>PowerPoint Presentation</vt:lpstr>
      <vt:lpstr>Values Valbella (VAB) [mm h-1]</vt:lpstr>
      <vt:lpstr>Bias and Std Dev of Seasons</vt:lpstr>
      <vt:lpstr>SPICE@applied MeteoSwiss Documents</vt:lpstr>
      <vt:lpstr>Catch Efficiency vs Wind Speed</vt:lpstr>
      <vt:lpstr>Bias and Std Dev of Selected Stations</vt:lpstr>
      <vt:lpstr>Precipitation Bernina H. (BEH) [mm h-1]</vt:lpstr>
      <vt:lpstr>Verification Results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Reto Portmann</dc:creator>
  <cp:lastModifiedBy>Kaufmann Pirmin</cp:lastModifiedBy>
  <cp:revision>54</cp:revision>
  <dcterms:created xsi:type="dcterms:W3CDTF">2022-06-20T14:21:22Z</dcterms:created>
  <dcterms:modified xsi:type="dcterms:W3CDTF">2026-09-13T15:36:09Z</dcterms:modified>
</cp:coreProperties>
</file>