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22"/>
  </p:notesMasterIdLst>
  <p:handoutMasterIdLst>
    <p:handoutMasterId r:id="rId23"/>
  </p:handoutMasterIdLst>
  <p:sldIdLst>
    <p:sldId id="256" r:id="rId2"/>
    <p:sldId id="257" r:id="rId3"/>
    <p:sldId id="324" r:id="rId4"/>
    <p:sldId id="325" r:id="rId5"/>
    <p:sldId id="365" r:id="rId6"/>
    <p:sldId id="371" r:id="rId7"/>
    <p:sldId id="372" r:id="rId8"/>
    <p:sldId id="362" r:id="rId9"/>
    <p:sldId id="366" r:id="rId10"/>
    <p:sldId id="374" r:id="rId11"/>
    <p:sldId id="373" r:id="rId12"/>
    <p:sldId id="379" r:id="rId13"/>
    <p:sldId id="369" r:id="rId14"/>
    <p:sldId id="376" r:id="rId15"/>
    <p:sldId id="375" r:id="rId16"/>
    <p:sldId id="370" r:id="rId17"/>
    <p:sldId id="336" r:id="rId18"/>
    <p:sldId id="378" r:id="rId19"/>
    <p:sldId id="377" r:id="rId20"/>
    <p:sldId id="334" r:id="rId21"/>
  </p:sldIdLst>
  <p:sldSz cx="11522075" cy="6480175"/>
  <p:notesSz cx="6805613" cy="9939338"/>
  <p:defaultTextStyle>
    <a:defPPr>
      <a:defRPr lang="pl-PL"/>
    </a:defPPr>
    <a:lvl1pPr algn="l" rtl="0" fontAlgn="base">
      <a:spcBef>
        <a:spcPct val="0"/>
      </a:spcBef>
      <a:spcAft>
        <a:spcPct val="0"/>
      </a:spcAft>
      <a:defRPr kern="1200">
        <a:solidFill>
          <a:schemeClr val="tx1"/>
        </a:solidFill>
        <a:latin typeface="Arial" pitchFamily="34" charset="0"/>
        <a:ea typeface="+mn-ea"/>
        <a:cs typeface="+mn-cs"/>
      </a:defRPr>
    </a:lvl1pPr>
    <a:lvl2pPr marL="457200" algn="l" rtl="0" fontAlgn="base">
      <a:spcBef>
        <a:spcPct val="0"/>
      </a:spcBef>
      <a:spcAft>
        <a:spcPct val="0"/>
      </a:spcAft>
      <a:defRPr kern="1200">
        <a:solidFill>
          <a:schemeClr val="tx1"/>
        </a:solidFill>
        <a:latin typeface="Arial" pitchFamily="34" charset="0"/>
        <a:ea typeface="+mn-ea"/>
        <a:cs typeface="+mn-cs"/>
      </a:defRPr>
    </a:lvl2pPr>
    <a:lvl3pPr marL="914400" algn="l" rtl="0" fontAlgn="base">
      <a:spcBef>
        <a:spcPct val="0"/>
      </a:spcBef>
      <a:spcAft>
        <a:spcPct val="0"/>
      </a:spcAft>
      <a:defRPr kern="1200">
        <a:solidFill>
          <a:schemeClr val="tx1"/>
        </a:solidFill>
        <a:latin typeface="Arial" pitchFamily="34" charset="0"/>
        <a:ea typeface="+mn-ea"/>
        <a:cs typeface="+mn-cs"/>
      </a:defRPr>
    </a:lvl3pPr>
    <a:lvl4pPr marL="1371600" algn="l" rtl="0" fontAlgn="base">
      <a:spcBef>
        <a:spcPct val="0"/>
      </a:spcBef>
      <a:spcAft>
        <a:spcPct val="0"/>
      </a:spcAft>
      <a:defRPr kern="1200">
        <a:solidFill>
          <a:schemeClr val="tx1"/>
        </a:solidFill>
        <a:latin typeface="Arial" pitchFamily="34" charset="0"/>
        <a:ea typeface="+mn-ea"/>
        <a:cs typeface="+mn-cs"/>
      </a:defRPr>
    </a:lvl4pPr>
    <a:lvl5pPr marL="1828800" algn="l" rtl="0" fontAlgn="base">
      <a:spcBef>
        <a:spcPct val="0"/>
      </a:spcBef>
      <a:spcAft>
        <a:spcPct val="0"/>
      </a:spcAft>
      <a:defRPr kern="1200">
        <a:solidFill>
          <a:schemeClr val="tx1"/>
        </a:solidFill>
        <a:latin typeface="Arial" pitchFamily="34" charset="0"/>
        <a:ea typeface="+mn-ea"/>
        <a:cs typeface="+mn-cs"/>
      </a:defRPr>
    </a:lvl5pPr>
    <a:lvl6pPr marL="2286000" algn="l" defTabSz="914400" rtl="0" eaLnBrk="1" latinLnBrk="0" hangingPunct="1">
      <a:defRPr kern="1200">
        <a:solidFill>
          <a:schemeClr val="tx1"/>
        </a:solidFill>
        <a:latin typeface="Arial" pitchFamily="34" charset="0"/>
        <a:ea typeface="+mn-ea"/>
        <a:cs typeface="+mn-cs"/>
      </a:defRPr>
    </a:lvl6pPr>
    <a:lvl7pPr marL="2743200" algn="l" defTabSz="914400" rtl="0" eaLnBrk="1" latinLnBrk="0" hangingPunct="1">
      <a:defRPr kern="1200">
        <a:solidFill>
          <a:schemeClr val="tx1"/>
        </a:solidFill>
        <a:latin typeface="Arial" pitchFamily="34" charset="0"/>
        <a:ea typeface="+mn-ea"/>
        <a:cs typeface="+mn-cs"/>
      </a:defRPr>
    </a:lvl7pPr>
    <a:lvl8pPr marL="3200400" algn="l" defTabSz="914400" rtl="0" eaLnBrk="1" latinLnBrk="0" hangingPunct="1">
      <a:defRPr kern="1200">
        <a:solidFill>
          <a:schemeClr val="tx1"/>
        </a:solidFill>
        <a:latin typeface="Arial" pitchFamily="34" charset="0"/>
        <a:ea typeface="+mn-ea"/>
        <a:cs typeface="+mn-cs"/>
      </a:defRPr>
    </a:lvl8pPr>
    <a:lvl9pPr marL="3657600" algn="l" defTabSz="914400" rtl="0" eaLnBrk="1" latinLnBrk="0" hangingPunct="1">
      <a:defRPr kern="1200">
        <a:solidFill>
          <a:schemeClr val="tx1"/>
        </a:solidFill>
        <a:latin typeface="Arial" pitchFamily="34" charset="0"/>
        <a:ea typeface="+mn-ea"/>
        <a:cs typeface="+mn-cs"/>
      </a:defRPr>
    </a:lvl9pPr>
  </p:defaultTextStyle>
  <p:extLst>
    <p:ext uri="{EFAFB233-063F-42B5-8137-9DF3F51BA10A}">
      <p15:sldGuideLst xmlns:p15="http://schemas.microsoft.com/office/powerpoint/2012/main">
        <p15:guide id="1" orient="horz" pos="2041">
          <p15:clr>
            <a:srgbClr val="A4A3A4"/>
          </p15:clr>
        </p15:guide>
        <p15:guide id="2" pos="3629">
          <p15:clr>
            <a:srgbClr val="A4A3A4"/>
          </p15:clr>
        </p15:guide>
      </p15:sldGuideLst>
    </p:ext>
    <p:ext uri="{2D200454-40CA-4A62-9FC3-DE9A4176ACB9}">
      <p15:notesGuideLst xmlns:p15="http://schemas.microsoft.com/office/powerpoint/2012/main">
        <p15:guide id="1" orient="horz" pos="3130">
          <p15:clr>
            <a:srgbClr val="A4A3A4"/>
          </p15:clr>
        </p15:guide>
        <p15:guide id="2" pos="2143">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D520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 pośredni 2 — Ak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239" autoAdjust="0"/>
    <p:restoredTop sz="96262" autoAdjust="0"/>
  </p:normalViewPr>
  <p:slideViewPr>
    <p:cSldViewPr>
      <p:cViewPr varScale="1">
        <p:scale>
          <a:sx n="109" d="100"/>
          <a:sy n="109" d="100"/>
        </p:scale>
        <p:origin x="300" y="102"/>
      </p:cViewPr>
      <p:guideLst>
        <p:guide orient="horz" pos="2041"/>
        <p:guide pos="3629"/>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124" d="100"/>
          <a:sy n="124" d="100"/>
        </p:scale>
        <p:origin x="3750" y="96"/>
      </p:cViewPr>
      <p:guideLst>
        <p:guide orient="horz" pos="3130"/>
        <p:guide pos="2143"/>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Symbol zastępczy nagłówka 1"/>
          <p:cNvSpPr>
            <a:spLocks noGrp="1"/>
          </p:cNvSpPr>
          <p:nvPr>
            <p:ph type="hdr" sz="quarter"/>
          </p:nvPr>
        </p:nvSpPr>
        <p:spPr>
          <a:xfrm>
            <a:off x="0" y="0"/>
            <a:ext cx="2949575" cy="496888"/>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r>
              <a:rPr lang="pl-PL"/>
              <a:t>Instytut Meteorologii i Gospodarki Wodnej - Państwowy Instytut Badawczy</a:t>
            </a:r>
          </a:p>
        </p:txBody>
      </p:sp>
      <p:sp>
        <p:nvSpPr>
          <p:cNvPr id="3" name="Symbol zastępczy daty 2"/>
          <p:cNvSpPr>
            <a:spLocks noGrp="1"/>
          </p:cNvSpPr>
          <p:nvPr>
            <p:ph type="dt" sz="quarter" idx="1"/>
          </p:nvPr>
        </p:nvSpPr>
        <p:spPr>
          <a:xfrm>
            <a:off x="3854450" y="0"/>
            <a:ext cx="2949575" cy="496888"/>
          </a:xfrm>
          <a:prstGeom prst="rect">
            <a:avLst/>
          </a:prstGeom>
        </p:spPr>
        <p:txBody>
          <a:bodyPr vert="horz" lIns="91440" tIns="45720" rIns="91440" bIns="45720" rtlCol="0"/>
          <a:lstStyle>
            <a:lvl1pPr algn="r" fontAlgn="auto">
              <a:spcBef>
                <a:spcPts val="0"/>
              </a:spcBef>
              <a:spcAft>
                <a:spcPts val="0"/>
              </a:spcAft>
              <a:defRPr sz="1200">
                <a:latin typeface="+mn-lt"/>
              </a:defRPr>
            </a:lvl1pPr>
          </a:lstStyle>
          <a:p>
            <a:pPr>
              <a:defRPr/>
            </a:pPr>
            <a:fld id="{AA587CD5-314D-4F90-9B20-3AC557A076A3}" type="datetime1">
              <a:rPr lang="pl-PL"/>
              <a:pPr>
                <a:defRPr/>
              </a:pPr>
              <a:t>07.09.2026</a:t>
            </a:fld>
            <a:endParaRPr lang="pl-PL" dirty="0"/>
          </a:p>
        </p:txBody>
      </p:sp>
      <p:sp>
        <p:nvSpPr>
          <p:cNvPr id="4" name="Symbol zastępczy stopki 3"/>
          <p:cNvSpPr>
            <a:spLocks noGrp="1"/>
          </p:cNvSpPr>
          <p:nvPr>
            <p:ph type="ftr" sz="quarter" idx="2"/>
          </p:nvPr>
        </p:nvSpPr>
        <p:spPr>
          <a:xfrm>
            <a:off x="0" y="9440863"/>
            <a:ext cx="2949575" cy="496887"/>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r>
              <a:rPr lang="pl-PL"/>
              <a:t>Autor</a:t>
            </a:r>
          </a:p>
        </p:txBody>
      </p:sp>
      <p:sp>
        <p:nvSpPr>
          <p:cNvPr id="5" name="Symbol zastępczy numeru slajdu 4"/>
          <p:cNvSpPr>
            <a:spLocks noGrp="1"/>
          </p:cNvSpPr>
          <p:nvPr>
            <p:ph type="sldNum" sz="quarter" idx="3"/>
          </p:nvPr>
        </p:nvSpPr>
        <p:spPr>
          <a:xfrm>
            <a:off x="3854450" y="9440863"/>
            <a:ext cx="2949575" cy="496887"/>
          </a:xfrm>
          <a:prstGeom prst="rect">
            <a:avLst/>
          </a:prstGeom>
        </p:spPr>
        <p:txBody>
          <a:bodyPr vert="horz" lIns="91440" tIns="45720" rIns="91440" bIns="45720" rtlCol="0" anchor="b"/>
          <a:lstStyle>
            <a:lvl1pPr algn="r" fontAlgn="auto">
              <a:spcBef>
                <a:spcPts val="0"/>
              </a:spcBef>
              <a:spcAft>
                <a:spcPts val="0"/>
              </a:spcAft>
              <a:defRPr sz="1200">
                <a:latin typeface="+mn-lt"/>
              </a:defRPr>
            </a:lvl1pPr>
          </a:lstStyle>
          <a:p>
            <a:pPr>
              <a:defRPr/>
            </a:pPr>
            <a:fld id="{10BCE984-6D06-4121-BF2A-F35758156E01}" type="slidenum">
              <a:rPr lang="pl-PL"/>
              <a:pPr>
                <a:defRPr/>
              </a:pPr>
              <a:t>‹#›</a:t>
            </a:fld>
            <a:endParaRPr lang="pl-PL" dirty="0"/>
          </a:p>
        </p:txBody>
      </p:sp>
    </p:spTree>
    <p:extLst>
      <p:ext uri="{BB962C8B-B14F-4D97-AF65-F5344CB8AC3E}">
        <p14:creationId xmlns:p14="http://schemas.microsoft.com/office/powerpoint/2010/main" val="1214022785"/>
      </p:ext>
    </p:extLst>
  </p:cSld>
  <p:clrMap bg1="lt1" tx1="dk1" bg2="lt2" tx2="dk2" accent1="accent1" accent2="accent2" accent3="accent3" accent4="accent4" accent5="accent5" accent6="accent6" hlink="hlink" folHlink="folHlink"/>
  <p:hf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Symbol zastępczy nagłówka 1"/>
          <p:cNvSpPr>
            <a:spLocks noGrp="1"/>
          </p:cNvSpPr>
          <p:nvPr>
            <p:ph type="hdr" sz="quarter"/>
          </p:nvPr>
        </p:nvSpPr>
        <p:spPr>
          <a:xfrm>
            <a:off x="0" y="0"/>
            <a:ext cx="2949575" cy="496888"/>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r>
              <a:rPr lang="pl-PL"/>
              <a:t>Instytut Meteorologii i Gospodarki Wodnej - Państwowy Instytut Badawczy</a:t>
            </a:r>
          </a:p>
        </p:txBody>
      </p:sp>
      <p:sp>
        <p:nvSpPr>
          <p:cNvPr id="3" name="Symbol zastępczy daty 2"/>
          <p:cNvSpPr>
            <a:spLocks noGrp="1"/>
          </p:cNvSpPr>
          <p:nvPr>
            <p:ph type="dt" idx="1"/>
          </p:nvPr>
        </p:nvSpPr>
        <p:spPr>
          <a:xfrm>
            <a:off x="3854450" y="0"/>
            <a:ext cx="2949575" cy="496888"/>
          </a:xfrm>
          <a:prstGeom prst="rect">
            <a:avLst/>
          </a:prstGeom>
        </p:spPr>
        <p:txBody>
          <a:bodyPr vert="horz" lIns="91440" tIns="45720" rIns="91440" bIns="45720" rtlCol="0"/>
          <a:lstStyle>
            <a:lvl1pPr algn="r" fontAlgn="auto">
              <a:spcBef>
                <a:spcPts val="0"/>
              </a:spcBef>
              <a:spcAft>
                <a:spcPts val="0"/>
              </a:spcAft>
              <a:defRPr sz="1200">
                <a:latin typeface="+mn-lt"/>
              </a:defRPr>
            </a:lvl1pPr>
          </a:lstStyle>
          <a:p>
            <a:pPr>
              <a:defRPr/>
            </a:pPr>
            <a:fld id="{2F1678F5-7085-4A21-9DAF-8ABF8308097E}" type="datetime1">
              <a:rPr lang="pl-PL"/>
              <a:pPr>
                <a:defRPr/>
              </a:pPr>
              <a:t>07.09.2026</a:t>
            </a:fld>
            <a:endParaRPr lang="pl-PL" dirty="0"/>
          </a:p>
        </p:txBody>
      </p:sp>
      <p:sp>
        <p:nvSpPr>
          <p:cNvPr id="4" name="Symbol zastępczy obrazu slajdu 3"/>
          <p:cNvSpPr>
            <a:spLocks noGrp="1" noRot="1" noChangeAspect="1"/>
          </p:cNvSpPr>
          <p:nvPr>
            <p:ph type="sldImg" idx="2"/>
          </p:nvPr>
        </p:nvSpPr>
        <p:spPr>
          <a:xfrm>
            <a:off x="92075" y="746125"/>
            <a:ext cx="6623050" cy="3725863"/>
          </a:xfrm>
          <a:prstGeom prst="rect">
            <a:avLst/>
          </a:prstGeom>
          <a:noFill/>
          <a:ln w="12700">
            <a:solidFill>
              <a:prstClr val="black"/>
            </a:solidFill>
          </a:ln>
        </p:spPr>
        <p:txBody>
          <a:bodyPr vert="horz" lIns="91440" tIns="45720" rIns="91440" bIns="45720" rtlCol="0" anchor="ctr"/>
          <a:lstStyle/>
          <a:p>
            <a:pPr lvl="0"/>
            <a:endParaRPr lang="pl-PL" noProof="0" dirty="0"/>
          </a:p>
        </p:txBody>
      </p:sp>
      <p:sp>
        <p:nvSpPr>
          <p:cNvPr id="5" name="Symbol zastępczy notatek 4"/>
          <p:cNvSpPr>
            <a:spLocks noGrp="1"/>
          </p:cNvSpPr>
          <p:nvPr>
            <p:ph type="body" sz="quarter" idx="3"/>
          </p:nvPr>
        </p:nvSpPr>
        <p:spPr>
          <a:xfrm>
            <a:off x="681038" y="4721225"/>
            <a:ext cx="5443537" cy="4471988"/>
          </a:xfrm>
          <a:prstGeom prst="rect">
            <a:avLst/>
          </a:prstGeom>
        </p:spPr>
        <p:txBody>
          <a:bodyPr vert="horz" lIns="91440" tIns="45720" rIns="91440" bIns="45720" rtlCol="0">
            <a:normAutofit/>
          </a:bodyPr>
          <a:lstStyle/>
          <a:p>
            <a:pPr lvl="0"/>
            <a:r>
              <a:rPr lang="pl-PL" noProof="0"/>
              <a:t>Kliknij, aby edytować style wzorca tekstu</a:t>
            </a:r>
          </a:p>
          <a:p>
            <a:pPr lvl="1"/>
            <a:r>
              <a:rPr lang="pl-PL" noProof="0"/>
              <a:t>Drugi poziom</a:t>
            </a:r>
          </a:p>
          <a:p>
            <a:pPr lvl="2"/>
            <a:r>
              <a:rPr lang="pl-PL" noProof="0"/>
              <a:t>Trzeci poziom</a:t>
            </a:r>
          </a:p>
          <a:p>
            <a:pPr lvl="3"/>
            <a:r>
              <a:rPr lang="pl-PL" noProof="0"/>
              <a:t>Czwarty poziom</a:t>
            </a:r>
          </a:p>
          <a:p>
            <a:pPr lvl="4"/>
            <a:r>
              <a:rPr lang="pl-PL" noProof="0"/>
              <a:t>Piąty poziom</a:t>
            </a:r>
          </a:p>
        </p:txBody>
      </p:sp>
      <p:sp>
        <p:nvSpPr>
          <p:cNvPr id="6" name="Symbol zastępczy stopki 5"/>
          <p:cNvSpPr>
            <a:spLocks noGrp="1"/>
          </p:cNvSpPr>
          <p:nvPr>
            <p:ph type="ftr" sz="quarter" idx="4"/>
          </p:nvPr>
        </p:nvSpPr>
        <p:spPr>
          <a:xfrm>
            <a:off x="0" y="9440863"/>
            <a:ext cx="2949575" cy="496887"/>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r>
              <a:rPr lang="pl-PL"/>
              <a:t>Autor</a:t>
            </a:r>
          </a:p>
        </p:txBody>
      </p:sp>
      <p:sp>
        <p:nvSpPr>
          <p:cNvPr id="7" name="Symbol zastępczy numeru slajdu 6"/>
          <p:cNvSpPr>
            <a:spLocks noGrp="1"/>
          </p:cNvSpPr>
          <p:nvPr>
            <p:ph type="sldNum" sz="quarter" idx="5"/>
          </p:nvPr>
        </p:nvSpPr>
        <p:spPr>
          <a:xfrm>
            <a:off x="3854450" y="9440863"/>
            <a:ext cx="2949575" cy="496887"/>
          </a:xfrm>
          <a:prstGeom prst="rect">
            <a:avLst/>
          </a:prstGeom>
        </p:spPr>
        <p:txBody>
          <a:bodyPr vert="horz" lIns="91440" tIns="45720" rIns="91440" bIns="45720" rtlCol="0" anchor="b"/>
          <a:lstStyle>
            <a:lvl1pPr algn="r" fontAlgn="auto">
              <a:spcBef>
                <a:spcPts val="0"/>
              </a:spcBef>
              <a:spcAft>
                <a:spcPts val="0"/>
              </a:spcAft>
              <a:defRPr sz="1200">
                <a:latin typeface="+mn-lt"/>
              </a:defRPr>
            </a:lvl1pPr>
          </a:lstStyle>
          <a:p>
            <a:pPr>
              <a:defRPr/>
            </a:pPr>
            <a:fld id="{FB15B356-0F83-47B0-873E-526B5A33D64E}" type="slidenum">
              <a:rPr lang="pl-PL"/>
              <a:pPr>
                <a:defRPr/>
              </a:pPr>
              <a:t>‹#›</a:t>
            </a:fld>
            <a:endParaRPr lang="pl-PL" dirty="0"/>
          </a:p>
        </p:txBody>
      </p:sp>
    </p:spTree>
    <p:extLst>
      <p:ext uri="{BB962C8B-B14F-4D97-AF65-F5344CB8AC3E}">
        <p14:creationId xmlns:p14="http://schemas.microsoft.com/office/powerpoint/2010/main" val="4053417167"/>
      </p:ext>
    </p:extLst>
  </p:cSld>
  <p:clrMap bg1="lt1" tx1="dk1" bg2="lt2" tx2="dk2" accent1="accent1" accent2="accent2" accent3="accent3" accent4="accent4" accent5="accent5" accent6="accent6" hlink="hlink" folHlink="folHlink"/>
  <p:hf ftr="0" dt="0"/>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ymbol zastępczy obrazu slajdu 1"/>
          <p:cNvSpPr>
            <a:spLocks noGrp="1" noRot="1" noChangeAspect="1" noTextEdit="1"/>
          </p:cNvSpPr>
          <p:nvPr>
            <p:ph type="sldImg"/>
          </p:nvPr>
        </p:nvSpPr>
        <p:spPr bwMode="auto">
          <a:xfrm>
            <a:off x="92075" y="746125"/>
            <a:ext cx="6623050" cy="3725863"/>
          </a:xfrm>
          <a:noFill/>
          <a:ln>
            <a:solidFill>
              <a:srgbClr val="000000"/>
            </a:solidFill>
            <a:miter lim="800000"/>
            <a:headEnd/>
            <a:tailEnd/>
          </a:ln>
        </p:spPr>
      </p:sp>
      <p:sp>
        <p:nvSpPr>
          <p:cNvPr id="35843" name="Symbol zastępczy notatek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a:p>
        </p:txBody>
      </p:sp>
      <p:sp>
        <p:nvSpPr>
          <p:cNvPr id="18436" name="Symbol zastępczy numeru slajdu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E3E9AA1-0001-4339-94CC-28FE6F6F6B94}" type="slidenum">
              <a:rPr lang="pl-PL" smtClean="0"/>
              <a:pPr fontAlgn="base">
                <a:spcBef>
                  <a:spcPct val="0"/>
                </a:spcBef>
                <a:spcAft>
                  <a:spcPct val="0"/>
                </a:spcAft>
                <a:defRPr/>
              </a:pPr>
              <a:t>1</a:t>
            </a:fld>
            <a:endParaRPr lang="pl-PL" dirty="0"/>
          </a:p>
        </p:txBody>
      </p:sp>
      <p:sp>
        <p:nvSpPr>
          <p:cNvPr id="18437" name="Symbol zastępczy nagłówka 6"/>
          <p:cNvSpPr>
            <a:spLocks noGrp="1"/>
          </p:cNvSpPr>
          <p:nvPr>
            <p:ph type="hdr" sz="quarter"/>
          </p:nvPr>
        </p:nvSpPr>
        <p:spPr bwMode="auto">
          <a:ln>
            <a:miter lim="800000"/>
            <a:headEnd/>
            <a:tailEnd/>
          </a:ln>
        </p:spPr>
        <p:txBody>
          <a:bodyPr wrap="square" numCol="1" anchor="t" anchorCtr="0" compatLnSpc="1">
            <a:prstTxWarp prst="textNoShape">
              <a:avLst/>
            </a:prstTxWarp>
          </a:bodyPr>
          <a:lstStyle/>
          <a:p>
            <a:pPr fontAlgn="base">
              <a:spcBef>
                <a:spcPct val="0"/>
              </a:spcBef>
              <a:spcAft>
                <a:spcPct val="0"/>
              </a:spcAft>
              <a:defRPr/>
            </a:pPr>
            <a:r>
              <a:rPr lang="pl-PL" dirty="0"/>
              <a:t>Instytut Meteorologii i Gospodarki Wodnej - Państwowy Instytut Badawczy</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ymbol zastępczy obrazu slajdu 1"/>
          <p:cNvSpPr>
            <a:spLocks noGrp="1" noRot="1" noChangeAspect="1" noTextEdit="1"/>
          </p:cNvSpPr>
          <p:nvPr>
            <p:ph type="sldImg"/>
          </p:nvPr>
        </p:nvSpPr>
        <p:spPr bwMode="auto">
          <a:xfrm>
            <a:off x="92075" y="746125"/>
            <a:ext cx="6623050" cy="3725863"/>
          </a:xfrm>
          <a:noFill/>
          <a:ln>
            <a:solidFill>
              <a:srgbClr val="000000"/>
            </a:solidFill>
            <a:miter lim="800000"/>
            <a:headEnd/>
            <a:tailEnd/>
          </a:ln>
        </p:spPr>
      </p:sp>
      <p:sp>
        <p:nvSpPr>
          <p:cNvPr id="35843" name="Symbol zastępczy notatek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a:p>
        </p:txBody>
      </p:sp>
      <p:sp>
        <p:nvSpPr>
          <p:cNvPr id="18436" name="Symbol zastępczy numeru slajdu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E3E9AA1-0001-4339-94CC-28FE6F6F6B94}" type="slidenum">
              <a:rPr lang="pl-PL" smtClean="0"/>
              <a:pPr fontAlgn="base">
                <a:spcBef>
                  <a:spcPct val="0"/>
                </a:spcBef>
                <a:spcAft>
                  <a:spcPct val="0"/>
                </a:spcAft>
                <a:defRPr/>
              </a:pPr>
              <a:t>2</a:t>
            </a:fld>
            <a:endParaRPr lang="pl-PL" dirty="0"/>
          </a:p>
        </p:txBody>
      </p:sp>
      <p:sp>
        <p:nvSpPr>
          <p:cNvPr id="18437" name="Symbol zastępczy nagłówka 6"/>
          <p:cNvSpPr>
            <a:spLocks noGrp="1"/>
          </p:cNvSpPr>
          <p:nvPr>
            <p:ph type="hdr" sz="quarter"/>
          </p:nvPr>
        </p:nvSpPr>
        <p:spPr bwMode="auto">
          <a:ln>
            <a:miter lim="800000"/>
            <a:headEnd/>
            <a:tailEnd/>
          </a:ln>
        </p:spPr>
        <p:txBody>
          <a:bodyPr wrap="square" numCol="1" anchor="t" anchorCtr="0" compatLnSpc="1">
            <a:prstTxWarp prst="textNoShape">
              <a:avLst/>
            </a:prstTxWarp>
          </a:bodyPr>
          <a:lstStyle/>
          <a:p>
            <a:pPr fontAlgn="base">
              <a:spcBef>
                <a:spcPct val="0"/>
              </a:spcBef>
              <a:spcAft>
                <a:spcPct val="0"/>
              </a:spcAft>
              <a:defRPr/>
            </a:pPr>
            <a:r>
              <a:rPr lang="pl-PL" dirty="0"/>
              <a:t>Instytut Meteorologii i Gospodarki Wodnej - Państwowy Instytut Badawczy</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ymbol zastępczy obrazu slajdu 1"/>
          <p:cNvSpPr>
            <a:spLocks noGrp="1" noRot="1" noChangeAspect="1" noTextEdit="1"/>
          </p:cNvSpPr>
          <p:nvPr>
            <p:ph type="sldImg"/>
          </p:nvPr>
        </p:nvSpPr>
        <p:spPr bwMode="auto">
          <a:xfrm>
            <a:off x="92075" y="746125"/>
            <a:ext cx="6623050" cy="3725863"/>
          </a:xfrm>
          <a:noFill/>
          <a:ln>
            <a:solidFill>
              <a:srgbClr val="000000"/>
            </a:solidFill>
            <a:miter lim="800000"/>
            <a:headEnd/>
            <a:tailEnd/>
          </a:ln>
        </p:spPr>
      </p:sp>
      <p:sp>
        <p:nvSpPr>
          <p:cNvPr id="35843" name="Symbol zastępczy notatek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a:p>
        </p:txBody>
      </p:sp>
      <p:sp>
        <p:nvSpPr>
          <p:cNvPr id="18436" name="Symbol zastępczy numeru slajdu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E3E9AA1-0001-4339-94CC-28FE6F6F6B94}" type="slidenum">
              <a:rPr lang="pl-PL" smtClean="0"/>
              <a:pPr fontAlgn="base">
                <a:spcBef>
                  <a:spcPct val="0"/>
                </a:spcBef>
                <a:spcAft>
                  <a:spcPct val="0"/>
                </a:spcAft>
                <a:defRPr/>
              </a:pPr>
              <a:t>3</a:t>
            </a:fld>
            <a:endParaRPr lang="pl-PL" dirty="0"/>
          </a:p>
        </p:txBody>
      </p:sp>
      <p:sp>
        <p:nvSpPr>
          <p:cNvPr id="18437" name="Symbol zastępczy nagłówka 6"/>
          <p:cNvSpPr>
            <a:spLocks noGrp="1"/>
          </p:cNvSpPr>
          <p:nvPr>
            <p:ph type="hdr" sz="quarter"/>
          </p:nvPr>
        </p:nvSpPr>
        <p:spPr bwMode="auto">
          <a:ln>
            <a:miter lim="800000"/>
            <a:headEnd/>
            <a:tailEnd/>
          </a:ln>
        </p:spPr>
        <p:txBody>
          <a:bodyPr wrap="square" numCol="1" anchor="t" anchorCtr="0" compatLnSpc="1">
            <a:prstTxWarp prst="textNoShape">
              <a:avLst/>
            </a:prstTxWarp>
          </a:bodyPr>
          <a:lstStyle/>
          <a:p>
            <a:pPr fontAlgn="base">
              <a:spcBef>
                <a:spcPct val="0"/>
              </a:spcBef>
              <a:spcAft>
                <a:spcPct val="0"/>
              </a:spcAft>
              <a:defRPr/>
            </a:pPr>
            <a:r>
              <a:rPr lang="pl-PL" dirty="0"/>
              <a:t>Instytut Meteorologii i Gospodarki Wodnej - Państwowy Instytut Badawczy</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ymbol zastępczy obrazu slajdu 1"/>
          <p:cNvSpPr>
            <a:spLocks noGrp="1" noRot="1" noChangeAspect="1" noTextEdit="1"/>
          </p:cNvSpPr>
          <p:nvPr>
            <p:ph type="sldImg"/>
          </p:nvPr>
        </p:nvSpPr>
        <p:spPr bwMode="auto">
          <a:xfrm>
            <a:off x="92075" y="746125"/>
            <a:ext cx="6623050" cy="3725863"/>
          </a:xfrm>
          <a:noFill/>
          <a:ln>
            <a:solidFill>
              <a:srgbClr val="000000"/>
            </a:solidFill>
            <a:miter lim="800000"/>
            <a:headEnd/>
            <a:tailEnd/>
          </a:ln>
        </p:spPr>
      </p:sp>
      <p:sp>
        <p:nvSpPr>
          <p:cNvPr id="35843" name="Symbol zastępczy notatek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a:p>
        </p:txBody>
      </p:sp>
      <p:sp>
        <p:nvSpPr>
          <p:cNvPr id="18436" name="Symbol zastępczy numeru slajdu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E3E9AA1-0001-4339-94CC-28FE6F6F6B94}" type="slidenum">
              <a:rPr lang="pl-PL" smtClean="0"/>
              <a:pPr fontAlgn="base">
                <a:spcBef>
                  <a:spcPct val="0"/>
                </a:spcBef>
                <a:spcAft>
                  <a:spcPct val="0"/>
                </a:spcAft>
                <a:defRPr/>
              </a:pPr>
              <a:t>4</a:t>
            </a:fld>
            <a:endParaRPr lang="pl-PL" dirty="0"/>
          </a:p>
        </p:txBody>
      </p:sp>
      <p:sp>
        <p:nvSpPr>
          <p:cNvPr id="18437" name="Symbol zastępczy nagłówka 6"/>
          <p:cNvSpPr>
            <a:spLocks noGrp="1"/>
          </p:cNvSpPr>
          <p:nvPr>
            <p:ph type="hdr" sz="quarter"/>
          </p:nvPr>
        </p:nvSpPr>
        <p:spPr bwMode="auto">
          <a:ln>
            <a:miter lim="800000"/>
            <a:headEnd/>
            <a:tailEnd/>
          </a:ln>
        </p:spPr>
        <p:txBody>
          <a:bodyPr wrap="square" numCol="1" anchor="t" anchorCtr="0" compatLnSpc="1">
            <a:prstTxWarp prst="textNoShape">
              <a:avLst/>
            </a:prstTxWarp>
          </a:bodyPr>
          <a:lstStyle/>
          <a:p>
            <a:pPr fontAlgn="base">
              <a:spcBef>
                <a:spcPct val="0"/>
              </a:spcBef>
              <a:spcAft>
                <a:spcPct val="0"/>
              </a:spcAft>
              <a:defRPr/>
            </a:pPr>
            <a:r>
              <a:rPr lang="pl-PL" dirty="0"/>
              <a:t>Instytut Meteorologii i Gospodarki Wodnej - Państwowy Instytut Badawczy</a:t>
            </a:r>
          </a:p>
        </p:txBody>
      </p:sp>
    </p:spTree>
    <p:extLst>
      <p:ext uri="{BB962C8B-B14F-4D97-AF65-F5344CB8AC3E}">
        <p14:creationId xmlns:p14="http://schemas.microsoft.com/office/powerpoint/2010/main" val="4722144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03055A-81CE-BB52-3F87-9DED28844EFD}"/>
            </a:ext>
          </a:extLst>
        </p:cNvPr>
        <p:cNvGrpSpPr/>
        <p:nvPr/>
      </p:nvGrpSpPr>
      <p:grpSpPr>
        <a:xfrm>
          <a:off x="0" y="0"/>
          <a:ext cx="0" cy="0"/>
          <a:chOff x="0" y="0"/>
          <a:chExt cx="0" cy="0"/>
        </a:xfrm>
      </p:grpSpPr>
      <p:sp>
        <p:nvSpPr>
          <p:cNvPr id="35842" name="Symbol zastępczy obrazu slajdu 1">
            <a:extLst>
              <a:ext uri="{FF2B5EF4-FFF2-40B4-BE49-F238E27FC236}">
                <a16:creationId xmlns:a16="http://schemas.microsoft.com/office/drawing/2014/main" id="{7D5CA55D-27A9-EE34-5DFA-31DC1617CC53}"/>
              </a:ext>
            </a:extLst>
          </p:cNvPr>
          <p:cNvSpPr>
            <a:spLocks noGrp="1" noRot="1" noChangeAspect="1" noTextEdit="1"/>
          </p:cNvSpPr>
          <p:nvPr>
            <p:ph type="sldImg"/>
          </p:nvPr>
        </p:nvSpPr>
        <p:spPr bwMode="auto">
          <a:xfrm>
            <a:off x="92075" y="746125"/>
            <a:ext cx="6623050" cy="3725863"/>
          </a:xfrm>
          <a:noFill/>
          <a:ln>
            <a:solidFill>
              <a:srgbClr val="000000"/>
            </a:solidFill>
            <a:miter lim="800000"/>
            <a:headEnd/>
            <a:tailEnd/>
          </a:ln>
        </p:spPr>
      </p:sp>
      <p:sp>
        <p:nvSpPr>
          <p:cNvPr id="35843" name="Symbol zastępczy notatek 2">
            <a:extLst>
              <a:ext uri="{FF2B5EF4-FFF2-40B4-BE49-F238E27FC236}">
                <a16:creationId xmlns:a16="http://schemas.microsoft.com/office/drawing/2014/main" id="{47367ACD-FEB4-56A8-26DC-54180A0B89C8}"/>
              </a:ext>
            </a:extLst>
          </p:cNvPr>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a:p>
        </p:txBody>
      </p:sp>
      <p:sp>
        <p:nvSpPr>
          <p:cNvPr id="18436" name="Symbol zastępczy numeru slajdu 3">
            <a:extLst>
              <a:ext uri="{FF2B5EF4-FFF2-40B4-BE49-F238E27FC236}">
                <a16:creationId xmlns:a16="http://schemas.microsoft.com/office/drawing/2014/main" id="{75E42ACD-B2BA-D6F7-9705-B49DC0173520}"/>
              </a:ext>
            </a:extLst>
          </p:cNvPr>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E3E9AA1-0001-4339-94CC-28FE6F6F6B94}" type="slidenum">
              <a:rPr lang="pl-PL" smtClean="0"/>
              <a:pPr fontAlgn="base">
                <a:spcBef>
                  <a:spcPct val="0"/>
                </a:spcBef>
                <a:spcAft>
                  <a:spcPct val="0"/>
                </a:spcAft>
                <a:defRPr/>
              </a:pPr>
              <a:t>5</a:t>
            </a:fld>
            <a:endParaRPr lang="pl-PL" dirty="0"/>
          </a:p>
        </p:txBody>
      </p:sp>
      <p:sp>
        <p:nvSpPr>
          <p:cNvPr id="18437" name="Symbol zastępczy nagłówka 6">
            <a:extLst>
              <a:ext uri="{FF2B5EF4-FFF2-40B4-BE49-F238E27FC236}">
                <a16:creationId xmlns:a16="http://schemas.microsoft.com/office/drawing/2014/main" id="{B8F23B72-4ED4-F43B-E03D-C8F00A586726}"/>
              </a:ext>
            </a:extLst>
          </p:cNvPr>
          <p:cNvSpPr>
            <a:spLocks noGrp="1"/>
          </p:cNvSpPr>
          <p:nvPr>
            <p:ph type="hdr" sz="quarter"/>
          </p:nvPr>
        </p:nvSpPr>
        <p:spPr bwMode="auto">
          <a:ln>
            <a:miter lim="800000"/>
            <a:headEnd/>
            <a:tailEnd/>
          </a:ln>
        </p:spPr>
        <p:txBody>
          <a:bodyPr wrap="square" numCol="1" anchor="t" anchorCtr="0" compatLnSpc="1">
            <a:prstTxWarp prst="textNoShape">
              <a:avLst/>
            </a:prstTxWarp>
          </a:bodyPr>
          <a:lstStyle/>
          <a:p>
            <a:pPr fontAlgn="base">
              <a:spcBef>
                <a:spcPct val="0"/>
              </a:spcBef>
              <a:spcAft>
                <a:spcPct val="0"/>
              </a:spcAft>
              <a:defRPr/>
            </a:pPr>
            <a:r>
              <a:rPr lang="pl-PL" dirty="0"/>
              <a:t>Instytut Meteorologii i Gospodarki Wodnej - Państwowy Instytut Badawczy</a:t>
            </a:r>
          </a:p>
        </p:txBody>
      </p:sp>
    </p:spTree>
    <p:extLst>
      <p:ext uri="{BB962C8B-B14F-4D97-AF65-F5344CB8AC3E}">
        <p14:creationId xmlns:p14="http://schemas.microsoft.com/office/powerpoint/2010/main" val="8617348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EEFD2E-9583-10C9-5387-0E3E4A0374F7}"/>
            </a:ext>
          </a:extLst>
        </p:cNvPr>
        <p:cNvGrpSpPr/>
        <p:nvPr/>
      </p:nvGrpSpPr>
      <p:grpSpPr>
        <a:xfrm>
          <a:off x="0" y="0"/>
          <a:ext cx="0" cy="0"/>
          <a:chOff x="0" y="0"/>
          <a:chExt cx="0" cy="0"/>
        </a:xfrm>
      </p:grpSpPr>
      <p:sp>
        <p:nvSpPr>
          <p:cNvPr id="35842" name="Symbol zastępczy obrazu slajdu 1">
            <a:extLst>
              <a:ext uri="{FF2B5EF4-FFF2-40B4-BE49-F238E27FC236}">
                <a16:creationId xmlns:a16="http://schemas.microsoft.com/office/drawing/2014/main" id="{36C4B168-06B8-B2F8-60C1-1E300F1AFE23}"/>
              </a:ext>
            </a:extLst>
          </p:cNvPr>
          <p:cNvSpPr>
            <a:spLocks noGrp="1" noRot="1" noChangeAspect="1" noTextEdit="1"/>
          </p:cNvSpPr>
          <p:nvPr>
            <p:ph type="sldImg"/>
          </p:nvPr>
        </p:nvSpPr>
        <p:spPr bwMode="auto">
          <a:xfrm>
            <a:off x="92075" y="746125"/>
            <a:ext cx="6623050" cy="3725863"/>
          </a:xfrm>
          <a:noFill/>
          <a:ln>
            <a:solidFill>
              <a:srgbClr val="000000"/>
            </a:solidFill>
            <a:miter lim="800000"/>
            <a:headEnd/>
            <a:tailEnd/>
          </a:ln>
        </p:spPr>
      </p:sp>
      <p:sp>
        <p:nvSpPr>
          <p:cNvPr id="35843" name="Symbol zastępczy notatek 2">
            <a:extLst>
              <a:ext uri="{FF2B5EF4-FFF2-40B4-BE49-F238E27FC236}">
                <a16:creationId xmlns:a16="http://schemas.microsoft.com/office/drawing/2014/main" id="{749D14C0-4D97-7905-DF69-11DFD130D415}"/>
              </a:ext>
            </a:extLst>
          </p:cNvPr>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a:p>
        </p:txBody>
      </p:sp>
      <p:sp>
        <p:nvSpPr>
          <p:cNvPr id="18436" name="Symbol zastępczy numeru slajdu 3">
            <a:extLst>
              <a:ext uri="{FF2B5EF4-FFF2-40B4-BE49-F238E27FC236}">
                <a16:creationId xmlns:a16="http://schemas.microsoft.com/office/drawing/2014/main" id="{74B6C55D-03CB-11C2-709F-0C9BCBB8C4D0}"/>
              </a:ext>
            </a:extLst>
          </p:cNvPr>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E3E9AA1-0001-4339-94CC-28FE6F6F6B94}" type="slidenum">
              <a:rPr lang="pl-PL" smtClean="0"/>
              <a:pPr fontAlgn="base">
                <a:spcBef>
                  <a:spcPct val="0"/>
                </a:spcBef>
                <a:spcAft>
                  <a:spcPct val="0"/>
                </a:spcAft>
                <a:defRPr/>
              </a:pPr>
              <a:t>6</a:t>
            </a:fld>
            <a:endParaRPr lang="pl-PL" dirty="0"/>
          </a:p>
        </p:txBody>
      </p:sp>
      <p:sp>
        <p:nvSpPr>
          <p:cNvPr id="18437" name="Symbol zastępczy nagłówka 6">
            <a:extLst>
              <a:ext uri="{FF2B5EF4-FFF2-40B4-BE49-F238E27FC236}">
                <a16:creationId xmlns:a16="http://schemas.microsoft.com/office/drawing/2014/main" id="{C7AB526A-ACCD-46FA-F74A-99524028AC6E}"/>
              </a:ext>
            </a:extLst>
          </p:cNvPr>
          <p:cNvSpPr>
            <a:spLocks noGrp="1"/>
          </p:cNvSpPr>
          <p:nvPr>
            <p:ph type="hdr" sz="quarter"/>
          </p:nvPr>
        </p:nvSpPr>
        <p:spPr bwMode="auto">
          <a:ln>
            <a:miter lim="800000"/>
            <a:headEnd/>
            <a:tailEnd/>
          </a:ln>
        </p:spPr>
        <p:txBody>
          <a:bodyPr wrap="square" numCol="1" anchor="t" anchorCtr="0" compatLnSpc="1">
            <a:prstTxWarp prst="textNoShape">
              <a:avLst/>
            </a:prstTxWarp>
          </a:bodyPr>
          <a:lstStyle/>
          <a:p>
            <a:pPr fontAlgn="base">
              <a:spcBef>
                <a:spcPct val="0"/>
              </a:spcBef>
              <a:spcAft>
                <a:spcPct val="0"/>
              </a:spcAft>
              <a:defRPr/>
            </a:pPr>
            <a:r>
              <a:rPr lang="pl-PL" dirty="0"/>
              <a:t>Instytut Meteorologii i Gospodarki Wodnej - Państwowy Instytut Badawczy</a:t>
            </a:r>
          </a:p>
        </p:txBody>
      </p:sp>
    </p:spTree>
    <p:extLst>
      <p:ext uri="{BB962C8B-B14F-4D97-AF65-F5344CB8AC3E}">
        <p14:creationId xmlns:p14="http://schemas.microsoft.com/office/powerpoint/2010/main" val="31276431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88D4C1-ECEB-A102-176A-F0CE83C306A9}"/>
            </a:ext>
          </a:extLst>
        </p:cNvPr>
        <p:cNvGrpSpPr/>
        <p:nvPr/>
      </p:nvGrpSpPr>
      <p:grpSpPr>
        <a:xfrm>
          <a:off x="0" y="0"/>
          <a:ext cx="0" cy="0"/>
          <a:chOff x="0" y="0"/>
          <a:chExt cx="0" cy="0"/>
        </a:xfrm>
      </p:grpSpPr>
      <p:sp>
        <p:nvSpPr>
          <p:cNvPr id="35842" name="Symbol zastępczy obrazu slajdu 1">
            <a:extLst>
              <a:ext uri="{FF2B5EF4-FFF2-40B4-BE49-F238E27FC236}">
                <a16:creationId xmlns:a16="http://schemas.microsoft.com/office/drawing/2014/main" id="{19ADF82F-84E6-A70D-0B10-82FB1BCD7DFB}"/>
              </a:ext>
            </a:extLst>
          </p:cNvPr>
          <p:cNvSpPr>
            <a:spLocks noGrp="1" noRot="1" noChangeAspect="1" noTextEdit="1"/>
          </p:cNvSpPr>
          <p:nvPr>
            <p:ph type="sldImg"/>
          </p:nvPr>
        </p:nvSpPr>
        <p:spPr bwMode="auto">
          <a:xfrm>
            <a:off x="92075" y="746125"/>
            <a:ext cx="6623050" cy="3725863"/>
          </a:xfrm>
          <a:noFill/>
          <a:ln>
            <a:solidFill>
              <a:srgbClr val="000000"/>
            </a:solidFill>
            <a:miter lim="800000"/>
            <a:headEnd/>
            <a:tailEnd/>
          </a:ln>
        </p:spPr>
      </p:sp>
      <p:sp>
        <p:nvSpPr>
          <p:cNvPr id="35843" name="Symbol zastępczy notatek 2">
            <a:extLst>
              <a:ext uri="{FF2B5EF4-FFF2-40B4-BE49-F238E27FC236}">
                <a16:creationId xmlns:a16="http://schemas.microsoft.com/office/drawing/2014/main" id="{3973790B-2CFF-B76E-4B4A-4A44FFD9CBFD}"/>
              </a:ext>
            </a:extLst>
          </p:cNvPr>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a:p>
        </p:txBody>
      </p:sp>
      <p:sp>
        <p:nvSpPr>
          <p:cNvPr id="18436" name="Symbol zastępczy numeru slajdu 3">
            <a:extLst>
              <a:ext uri="{FF2B5EF4-FFF2-40B4-BE49-F238E27FC236}">
                <a16:creationId xmlns:a16="http://schemas.microsoft.com/office/drawing/2014/main" id="{62C36180-B301-A9E3-96B9-B96ACF2843A5}"/>
              </a:ext>
            </a:extLst>
          </p:cNvPr>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E3E9AA1-0001-4339-94CC-28FE6F6F6B94}" type="slidenum">
              <a:rPr lang="pl-PL" smtClean="0"/>
              <a:pPr fontAlgn="base">
                <a:spcBef>
                  <a:spcPct val="0"/>
                </a:spcBef>
                <a:spcAft>
                  <a:spcPct val="0"/>
                </a:spcAft>
                <a:defRPr/>
              </a:pPr>
              <a:t>7</a:t>
            </a:fld>
            <a:endParaRPr lang="pl-PL" dirty="0"/>
          </a:p>
        </p:txBody>
      </p:sp>
      <p:sp>
        <p:nvSpPr>
          <p:cNvPr id="18437" name="Symbol zastępczy nagłówka 6">
            <a:extLst>
              <a:ext uri="{FF2B5EF4-FFF2-40B4-BE49-F238E27FC236}">
                <a16:creationId xmlns:a16="http://schemas.microsoft.com/office/drawing/2014/main" id="{E6B31BAB-1CE1-0D1E-8784-D3AE5978A942}"/>
              </a:ext>
            </a:extLst>
          </p:cNvPr>
          <p:cNvSpPr>
            <a:spLocks noGrp="1"/>
          </p:cNvSpPr>
          <p:nvPr>
            <p:ph type="hdr" sz="quarter"/>
          </p:nvPr>
        </p:nvSpPr>
        <p:spPr bwMode="auto">
          <a:ln>
            <a:miter lim="800000"/>
            <a:headEnd/>
            <a:tailEnd/>
          </a:ln>
        </p:spPr>
        <p:txBody>
          <a:bodyPr wrap="square" numCol="1" anchor="t" anchorCtr="0" compatLnSpc="1">
            <a:prstTxWarp prst="textNoShape">
              <a:avLst/>
            </a:prstTxWarp>
          </a:bodyPr>
          <a:lstStyle/>
          <a:p>
            <a:pPr fontAlgn="base">
              <a:spcBef>
                <a:spcPct val="0"/>
              </a:spcBef>
              <a:spcAft>
                <a:spcPct val="0"/>
              </a:spcAft>
              <a:defRPr/>
            </a:pPr>
            <a:r>
              <a:rPr lang="pl-PL" dirty="0"/>
              <a:t>Instytut Meteorologii i Gospodarki Wodnej - Państwowy Instytut Badawczy</a:t>
            </a:r>
          </a:p>
        </p:txBody>
      </p:sp>
    </p:spTree>
    <p:extLst>
      <p:ext uri="{BB962C8B-B14F-4D97-AF65-F5344CB8AC3E}">
        <p14:creationId xmlns:p14="http://schemas.microsoft.com/office/powerpoint/2010/main" val="32957801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A8CE5C-D72E-9365-FDCA-2F34FFB2485B}"/>
            </a:ext>
          </a:extLst>
        </p:cNvPr>
        <p:cNvGrpSpPr/>
        <p:nvPr/>
      </p:nvGrpSpPr>
      <p:grpSpPr>
        <a:xfrm>
          <a:off x="0" y="0"/>
          <a:ext cx="0" cy="0"/>
          <a:chOff x="0" y="0"/>
          <a:chExt cx="0" cy="0"/>
        </a:xfrm>
      </p:grpSpPr>
      <p:sp>
        <p:nvSpPr>
          <p:cNvPr id="35842" name="Symbol zastępczy obrazu slajdu 1">
            <a:extLst>
              <a:ext uri="{FF2B5EF4-FFF2-40B4-BE49-F238E27FC236}">
                <a16:creationId xmlns:a16="http://schemas.microsoft.com/office/drawing/2014/main" id="{8E3BCCC9-B875-6D90-D4E7-FE5B7ED985E4}"/>
              </a:ext>
            </a:extLst>
          </p:cNvPr>
          <p:cNvSpPr>
            <a:spLocks noGrp="1" noRot="1" noChangeAspect="1" noTextEdit="1"/>
          </p:cNvSpPr>
          <p:nvPr>
            <p:ph type="sldImg"/>
          </p:nvPr>
        </p:nvSpPr>
        <p:spPr bwMode="auto">
          <a:xfrm>
            <a:off x="92075" y="746125"/>
            <a:ext cx="6623050" cy="3725863"/>
          </a:xfrm>
          <a:noFill/>
          <a:ln>
            <a:solidFill>
              <a:srgbClr val="000000"/>
            </a:solidFill>
            <a:miter lim="800000"/>
            <a:headEnd/>
            <a:tailEnd/>
          </a:ln>
        </p:spPr>
      </p:sp>
      <p:sp>
        <p:nvSpPr>
          <p:cNvPr id="35843" name="Symbol zastępczy notatek 2">
            <a:extLst>
              <a:ext uri="{FF2B5EF4-FFF2-40B4-BE49-F238E27FC236}">
                <a16:creationId xmlns:a16="http://schemas.microsoft.com/office/drawing/2014/main" id="{46D948EA-B084-0507-AA7F-0C580652E93B}"/>
              </a:ext>
            </a:extLst>
          </p:cNvPr>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a:p>
        </p:txBody>
      </p:sp>
      <p:sp>
        <p:nvSpPr>
          <p:cNvPr id="18436" name="Symbol zastępczy numeru slajdu 3">
            <a:extLst>
              <a:ext uri="{FF2B5EF4-FFF2-40B4-BE49-F238E27FC236}">
                <a16:creationId xmlns:a16="http://schemas.microsoft.com/office/drawing/2014/main" id="{8F79757A-F9A4-98A3-1CFE-8F64FFAFC8F5}"/>
              </a:ext>
            </a:extLst>
          </p:cNvPr>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E3E9AA1-0001-4339-94CC-28FE6F6F6B94}" type="slidenum">
              <a:rPr lang="pl-PL" smtClean="0"/>
              <a:pPr fontAlgn="base">
                <a:spcBef>
                  <a:spcPct val="0"/>
                </a:spcBef>
                <a:spcAft>
                  <a:spcPct val="0"/>
                </a:spcAft>
                <a:defRPr/>
              </a:pPr>
              <a:t>8</a:t>
            </a:fld>
            <a:endParaRPr lang="pl-PL" dirty="0"/>
          </a:p>
        </p:txBody>
      </p:sp>
      <p:sp>
        <p:nvSpPr>
          <p:cNvPr id="18437" name="Symbol zastępczy nagłówka 6">
            <a:extLst>
              <a:ext uri="{FF2B5EF4-FFF2-40B4-BE49-F238E27FC236}">
                <a16:creationId xmlns:a16="http://schemas.microsoft.com/office/drawing/2014/main" id="{0E1D606D-2FCC-8CCA-28A6-265DAEB14E73}"/>
              </a:ext>
            </a:extLst>
          </p:cNvPr>
          <p:cNvSpPr>
            <a:spLocks noGrp="1"/>
          </p:cNvSpPr>
          <p:nvPr>
            <p:ph type="hdr" sz="quarter"/>
          </p:nvPr>
        </p:nvSpPr>
        <p:spPr bwMode="auto">
          <a:ln>
            <a:miter lim="800000"/>
            <a:headEnd/>
            <a:tailEnd/>
          </a:ln>
        </p:spPr>
        <p:txBody>
          <a:bodyPr wrap="square" numCol="1" anchor="t" anchorCtr="0" compatLnSpc="1">
            <a:prstTxWarp prst="textNoShape">
              <a:avLst/>
            </a:prstTxWarp>
          </a:bodyPr>
          <a:lstStyle/>
          <a:p>
            <a:pPr fontAlgn="base">
              <a:spcBef>
                <a:spcPct val="0"/>
              </a:spcBef>
              <a:spcAft>
                <a:spcPct val="0"/>
              </a:spcAft>
              <a:defRPr/>
            </a:pPr>
            <a:r>
              <a:rPr lang="pl-PL" dirty="0"/>
              <a:t>Instytut Meteorologii i Gospodarki Wodnej - Państwowy Instytut Badawczy</a:t>
            </a:r>
          </a:p>
        </p:txBody>
      </p:sp>
    </p:spTree>
    <p:extLst>
      <p:ext uri="{BB962C8B-B14F-4D97-AF65-F5344CB8AC3E}">
        <p14:creationId xmlns:p14="http://schemas.microsoft.com/office/powerpoint/2010/main" val="29332831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F9732B-E29A-A004-1166-53818B5390AC}"/>
            </a:ext>
          </a:extLst>
        </p:cNvPr>
        <p:cNvGrpSpPr/>
        <p:nvPr/>
      </p:nvGrpSpPr>
      <p:grpSpPr>
        <a:xfrm>
          <a:off x="0" y="0"/>
          <a:ext cx="0" cy="0"/>
          <a:chOff x="0" y="0"/>
          <a:chExt cx="0" cy="0"/>
        </a:xfrm>
      </p:grpSpPr>
      <p:sp>
        <p:nvSpPr>
          <p:cNvPr id="35842" name="Symbol zastępczy obrazu slajdu 1">
            <a:extLst>
              <a:ext uri="{FF2B5EF4-FFF2-40B4-BE49-F238E27FC236}">
                <a16:creationId xmlns:a16="http://schemas.microsoft.com/office/drawing/2014/main" id="{8E9C9A64-FDD9-F817-60D7-C1A58F09AC2B}"/>
              </a:ext>
            </a:extLst>
          </p:cNvPr>
          <p:cNvSpPr>
            <a:spLocks noGrp="1" noRot="1" noChangeAspect="1" noTextEdit="1"/>
          </p:cNvSpPr>
          <p:nvPr>
            <p:ph type="sldImg"/>
          </p:nvPr>
        </p:nvSpPr>
        <p:spPr bwMode="auto">
          <a:xfrm>
            <a:off x="92075" y="746125"/>
            <a:ext cx="6623050" cy="3725863"/>
          </a:xfrm>
          <a:noFill/>
          <a:ln>
            <a:solidFill>
              <a:srgbClr val="000000"/>
            </a:solidFill>
            <a:miter lim="800000"/>
            <a:headEnd/>
            <a:tailEnd/>
          </a:ln>
        </p:spPr>
      </p:sp>
      <p:sp>
        <p:nvSpPr>
          <p:cNvPr id="35843" name="Symbol zastępczy notatek 2">
            <a:extLst>
              <a:ext uri="{FF2B5EF4-FFF2-40B4-BE49-F238E27FC236}">
                <a16:creationId xmlns:a16="http://schemas.microsoft.com/office/drawing/2014/main" id="{F8007237-9340-373C-6F13-3802631A98EE}"/>
              </a:ext>
            </a:extLst>
          </p:cNvPr>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a:p>
        </p:txBody>
      </p:sp>
      <p:sp>
        <p:nvSpPr>
          <p:cNvPr id="18436" name="Symbol zastępczy numeru slajdu 3">
            <a:extLst>
              <a:ext uri="{FF2B5EF4-FFF2-40B4-BE49-F238E27FC236}">
                <a16:creationId xmlns:a16="http://schemas.microsoft.com/office/drawing/2014/main" id="{C482B859-F5EF-76FF-11AD-4D25FD5D5277}"/>
              </a:ext>
            </a:extLst>
          </p:cNvPr>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E3E9AA1-0001-4339-94CC-28FE6F6F6B94}" type="slidenum">
              <a:rPr lang="pl-PL" smtClean="0"/>
              <a:pPr fontAlgn="base">
                <a:spcBef>
                  <a:spcPct val="0"/>
                </a:spcBef>
                <a:spcAft>
                  <a:spcPct val="0"/>
                </a:spcAft>
                <a:defRPr/>
              </a:pPr>
              <a:t>9</a:t>
            </a:fld>
            <a:endParaRPr lang="pl-PL" dirty="0"/>
          </a:p>
        </p:txBody>
      </p:sp>
      <p:sp>
        <p:nvSpPr>
          <p:cNvPr id="18437" name="Symbol zastępczy nagłówka 6">
            <a:extLst>
              <a:ext uri="{FF2B5EF4-FFF2-40B4-BE49-F238E27FC236}">
                <a16:creationId xmlns:a16="http://schemas.microsoft.com/office/drawing/2014/main" id="{21A0E336-63D7-4B04-D22F-7602D997B0E9}"/>
              </a:ext>
            </a:extLst>
          </p:cNvPr>
          <p:cNvSpPr>
            <a:spLocks noGrp="1"/>
          </p:cNvSpPr>
          <p:nvPr>
            <p:ph type="hdr" sz="quarter"/>
          </p:nvPr>
        </p:nvSpPr>
        <p:spPr bwMode="auto">
          <a:ln>
            <a:miter lim="800000"/>
            <a:headEnd/>
            <a:tailEnd/>
          </a:ln>
        </p:spPr>
        <p:txBody>
          <a:bodyPr wrap="square" numCol="1" anchor="t" anchorCtr="0" compatLnSpc="1">
            <a:prstTxWarp prst="textNoShape">
              <a:avLst/>
            </a:prstTxWarp>
          </a:bodyPr>
          <a:lstStyle/>
          <a:p>
            <a:pPr fontAlgn="base">
              <a:spcBef>
                <a:spcPct val="0"/>
              </a:spcBef>
              <a:spcAft>
                <a:spcPct val="0"/>
              </a:spcAft>
              <a:defRPr/>
            </a:pPr>
            <a:r>
              <a:rPr lang="pl-PL" dirty="0"/>
              <a:t>Instytut Meteorologii i Gospodarki Wodnej - Państwowy Instytut Badawczy</a:t>
            </a:r>
          </a:p>
        </p:txBody>
      </p:sp>
    </p:spTree>
    <p:extLst>
      <p:ext uri="{BB962C8B-B14F-4D97-AF65-F5344CB8AC3E}">
        <p14:creationId xmlns:p14="http://schemas.microsoft.com/office/powerpoint/2010/main" val="30719651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509DF1-856D-D28F-1861-CA209ADF6E8B}"/>
            </a:ext>
          </a:extLst>
        </p:cNvPr>
        <p:cNvGrpSpPr/>
        <p:nvPr/>
      </p:nvGrpSpPr>
      <p:grpSpPr>
        <a:xfrm>
          <a:off x="0" y="0"/>
          <a:ext cx="0" cy="0"/>
          <a:chOff x="0" y="0"/>
          <a:chExt cx="0" cy="0"/>
        </a:xfrm>
      </p:grpSpPr>
      <p:sp>
        <p:nvSpPr>
          <p:cNvPr id="35842" name="Symbol zastępczy obrazu slajdu 1">
            <a:extLst>
              <a:ext uri="{FF2B5EF4-FFF2-40B4-BE49-F238E27FC236}">
                <a16:creationId xmlns:a16="http://schemas.microsoft.com/office/drawing/2014/main" id="{2D5C9D1C-B347-14CB-4FA9-3FE28F67CF28}"/>
              </a:ext>
            </a:extLst>
          </p:cNvPr>
          <p:cNvSpPr>
            <a:spLocks noGrp="1" noRot="1" noChangeAspect="1" noTextEdit="1"/>
          </p:cNvSpPr>
          <p:nvPr>
            <p:ph type="sldImg"/>
          </p:nvPr>
        </p:nvSpPr>
        <p:spPr bwMode="auto">
          <a:xfrm>
            <a:off x="92075" y="746125"/>
            <a:ext cx="6623050" cy="3725863"/>
          </a:xfrm>
          <a:noFill/>
          <a:ln>
            <a:solidFill>
              <a:srgbClr val="000000"/>
            </a:solidFill>
            <a:miter lim="800000"/>
            <a:headEnd/>
            <a:tailEnd/>
          </a:ln>
        </p:spPr>
      </p:sp>
      <p:sp>
        <p:nvSpPr>
          <p:cNvPr id="35843" name="Symbol zastępczy notatek 2">
            <a:extLst>
              <a:ext uri="{FF2B5EF4-FFF2-40B4-BE49-F238E27FC236}">
                <a16:creationId xmlns:a16="http://schemas.microsoft.com/office/drawing/2014/main" id="{827C58CF-C668-70C7-B19B-603C4D7C5583}"/>
              </a:ext>
            </a:extLst>
          </p:cNvPr>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a:p>
        </p:txBody>
      </p:sp>
      <p:sp>
        <p:nvSpPr>
          <p:cNvPr id="18436" name="Symbol zastępczy numeru slajdu 3">
            <a:extLst>
              <a:ext uri="{FF2B5EF4-FFF2-40B4-BE49-F238E27FC236}">
                <a16:creationId xmlns:a16="http://schemas.microsoft.com/office/drawing/2014/main" id="{74181DC4-152E-1A54-6A28-E481EA54C64D}"/>
              </a:ext>
            </a:extLst>
          </p:cNvPr>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E3E9AA1-0001-4339-94CC-28FE6F6F6B94}" type="slidenum">
              <a:rPr lang="pl-PL" smtClean="0"/>
              <a:pPr fontAlgn="base">
                <a:spcBef>
                  <a:spcPct val="0"/>
                </a:spcBef>
                <a:spcAft>
                  <a:spcPct val="0"/>
                </a:spcAft>
                <a:defRPr/>
              </a:pPr>
              <a:t>10</a:t>
            </a:fld>
            <a:endParaRPr lang="pl-PL" dirty="0"/>
          </a:p>
        </p:txBody>
      </p:sp>
      <p:sp>
        <p:nvSpPr>
          <p:cNvPr id="18437" name="Symbol zastępczy nagłówka 6">
            <a:extLst>
              <a:ext uri="{FF2B5EF4-FFF2-40B4-BE49-F238E27FC236}">
                <a16:creationId xmlns:a16="http://schemas.microsoft.com/office/drawing/2014/main" id="{C704958B-AD9C-175C-EA21-738D3C56C3FD}"/>
              </a:ext>
            </a:extLst>
          </p:cNvPr>
          <p:cNvSpPr>
            <a:spLocks noGrp="1"/>
          </p:cNvSpPr>
          <p:nvPr>
            <p:ph type="hdr" sz="quarter"/>
          </p:nvPr>
        </p:nvSpPr>
        <p:spPr bwMode="auto">
          <a:ln>
            <a:miter lim="800000"/>
            <a:headEnd/>
            <a:tailEnd/>
          </a:ln>
        </p:spPr>
        <p:txBody>
          <a:bodyPr wrap="square" numCol="1" anchor="t" anchorCtr="0" compatLnSpc="1">
            <a:prstTxWarp prst="textNoShape">
              <a:avLst/>
            </a:prstTxWarp>
          </a:bodyPr>
          <a:lstStyle/>
          <a:p>
            <a:pPr fontAlgn="base">
              <a:spcBef>
                <a:spcPct val="0"/>
              </a:spcBef>
              <a:spcAft>
                <a:spcPct val="0"/>
              </a:spcAft>
              <a:defRPr/>
            </a:pPr>
            <a:r>
              <a:rPr lang="pl-PL" dirty="0"/>
              <a:t>Instytut Meteorologii i Gospodarki Wodnej - Państwowy Instytut Badawczy</a:t>
            </a:r>
          </a:p>
        </p:txBody>
      </p:sp>
    </p:spTree>
    <p:extLst>
      <p:ext uri="{BB962C8B-B14F-4D97-AF65-F5344CB8AC3E}">
        <p14:creationId xmlns:p14="http://schemas.microsoft.com/office/powerpoint/2010/main" val="35029417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6B6C54-76E7-0012-63A8-4FF9C536D020}"/>
            </a:ext>
          </a:extLst>
        </p:cNvPr>
        <p:cNvGrpSpPr/>
        <p:nvPr/>
      </p:nvGrpSpPr>
      <p:grpSpPr>
        <a:xfrm>
          <a:off x="0" y="0"/>
          <a:ext cx="0" cy="0"/>
          <a:chOff x="0" y="0"/>
          <a:chExt cx="0" cy="0"/>
        </a:xfrm>
      </p:grpSpPr>
      <p:sp>
        <p:nvSpPr>
          <p:cNvPr id="35842" name="Symbol zastępczy obrazu slajdu 1">
            <a:extLst>
              <a:ext uri="{FF2B5EF4-FFF2-40B4-BE49-F238E27FC236}">
                <a16:creationId xmlns:a16="http://schemas.microsoft.com/office/drawing/2014/main" id="{1EC66FBB-FEBE-6C00-F6FA-BF18BBB5A29C}"/>
              </a:ext>
            </a:extLst>
          </p:cNvPr>
          <p:cNvSpPr>
            <a:spLocks noGrp="1" noRot="1" noChangeAspect="1" noTextEdit="1"/>
          </p:cNvSpPr>
          <p:nvPr>
            <p:ph type="sldImg"/>
          </p:nvPr>
        </p:nvSpPr>
        <p:spPr bwMode="auto">
          <a:xfrm>
            <a:off x="92075" y="746125"/>
            <a:ext cx="6623050" cy="3725863"/>
          </a:xfrm>
          <a:noFill/>
          <a:ln>
            <a:solidFill>
              <a:srgbClr val="000000"/>
            </a:solidFill>
            <a:miter lim="800000"/>
            <a:headEnd/>
            <a:tailEnd/>
          </a:ln>
        </p:spPr>
      </p:sp>
      <p:sp>
        <p:nvSpPr>
          <p:cNvPr id="35843" name="Symbol zastępczy notatek 2">
            <a:extLst>
              <a:ext uri="{FF2B5EF4-FFF2-40B4-BE49-F238E27FC236}">
                <a16:creationId xmlns:a16="http://schemas.microsoft.com/office/drawing/2014/main" id="{6ADAB04E-B86D-406C-F96F-10573E5706A1}"/>
              </a:ext>
            </a:extLst>
          </p:cNvPr>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a:p>
        </p:txBody>
      </p:sp>
      <p:sp>
        <p:nvSpPr>
          <p:cNvPr id="18436" name="Symbol zastępczy numeru slajdu 3">
            <a:extLst>
              <a:ext uri="{FF2B5EF4-FFF2-40B4-BE49-F238E27FC236}">
                <a16:creationId xmlns:a16="http://schemas.microsoft.com/office/drawing/2014/main" id="{360EA818-F1AA-5408-504E-05BFB10E9610}"/>
              </a:ext>
            </a:extLst>
          </p:cNvPr>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E3E9AA1-0001-4339-94CC-28FE6F6F6B94}" type="slidenum">
              <a:rPr lang="pl-PL" smtClean="0"/>
              <a:pPr fontAlgn="base">
                <a:spcBef>
                  <a:spcPct val="0"/>
                </a:spcBef>
                <a:spcAft>
                  <a:spcPct val="0"/>
                </a:spcAft>
                <a:defRPr/>
              </a:pPr>
              <a:t>11</a:t>
            </a:fld>
            <a:endParaRPr lang="pl-PL" dirty="0"/>
          </a:p>
        </p:txBody>
      </p:sp>
      <p:sp>
        <p:nvSpPr>
          <p:cNvPr id="18437" name="Symbol zastępczy nagłówka 6">
            <a:extLst>
              <a:ext uri="{FF2B5EF4-FFF2-40B4-BE49-F238E27FC236}">
                <a16:creationId xmlns:a16="http://schemas.microsoft.com/office/drawing/2014/main" id="{443714E4-6D0F-1BC0-243E-C631B1BA77A0}"/>
              </a:ext>
            </a:extLst>
          </p:cNvPr>
          <p:cNvSpPr>
            <a:spLocks noGrp="1"/>
          </p:cNvSpPr>
          <p:nvPr>
            <p:ph type="hdr" sz="quarter"/>
          </p:nvPr>
        </p:nvSpPr>
        <p:spPr bwMode="auto">
          <a:ln>
            <a:miter lim="800000"/>
            <a:headEnd/>
            <a:tailEnd/>
          </a:ln>
        </p:spPr>
        <p:txBody>
          <a:bodyPr wrap="square" numCol="1" anchor="t" anchorCtr="0" compatLnSpc="1">
            <a:prstTxWarp prst="textNoShape">
              <a:avLst/>
            </a:prstTxWarp>
          </a:bodyPr>
          <a:lstStyle/>
          <a:p>
            <a:pPr fontAlgn="base">
              <a:spcBef>
                <a:spcPct val="0"/>
              </a:spcBef>
              <a:spcAft>
                <a:spcPct val="0"/>
              </a:spcAft>
              <a:defRPr/>
            </a:pPr>
            <a:r>
              <a:rPr lang="pl-PL" dirty="0"/>
              <a:t>Instytut Meteorologii i Gospodarki Wodnej - Państwowy Instytut Badawczy</a:t>
            </a:r>
          </a:p>
        </p:txBody>
      </p:sp>
    </p:spTree>
    <p:extLst>
      <p:ext uri="{BB962C8B-B14F-4D97-AF65-F5344CB8AC3E}">
        <p14:creationId xmlns:p14="http://schemas.microsoft.com/office/powerpoint/2010/main" val="305230992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8B8816-A973-B0D5-16D4-3A9334F79F1C}"/>
            </a:ext>
          </a:extLst>
        </p:cNvPr>
        <p:cNvGrpSpPr/>
        <p:nvPr/>
      </p:nvGrpSpPr>
      <p:grpSpPr>
        <a:xfrm>
          <a:off x="0" y="0"/>
          <a:ext cx="0" cy="0"/>
          <a:chOff x="0" y="0"/>
          <a:chExt cx="0" cy="0"/>
        </a:xfrm>
      </p:grpSpPr>
      <p:sp>
        <p:nvSpPr>
          <p:cNvPr id="35842" name="Symbol zastępczy obrazu slajdu 1">
            <a:extLst>
              <a:ext uri="{FF2B5EF4-FFF2-40B4-BE49-F238E27FC236}">
                <a16:creationId xmlns:a16="http://schemas.microsoft.com/office/drawing/2014/main" id="{718E925B-0CE9-2E4E-3B7E-D58B617CEF62}"/>
              </a:ext>
            </a:extLst>
          </p:cNvPr>
          <p:cNvSpPr>
            <a:spLocks noGrp="1" noRot="1" noChangeAspect="1" noTextEdit="1"/>
          </p:cNvSpPr>
          <p:nvPr>
            <p:ph type="sldImg"/>
          </p:nvPr>
        </p:nvSpPr>
        <p:spPr bwMode="auto">
          <a:xfrm>
            <a:off x="92075" y="746125"/>
            <a:ext cx="6623050" cy="3725863"/>
          </a:xfrm>
          <a:noFill/>
          <a:ln>
            <a:solidFill>
              <a:srgbClr val="000000"/>
            </a:solidFill>
            <a:miter lim="800000"/>
            <a:headEnd/>
            <a:tailEnd/>
          </a:ln>
        </p:spPr>
      </p:sp>
      <p:sp>
        <p:nvSpPr>
          <p:cNvPr id="35843" name="Symbol zastępczy notatek 2">
            <a:extLst>
              <a:ext uri="{FF2B5EF4-FFF2-40B4-BE49-F238E27FC236}">
                <a16:creationId xmlns:a16="http://schemas.microsoft.com/office/drawing/2014/main" id="{D1864B3A-13EE-9687-4D6F-E4603E79E0CB}"/>
              </a:ext>
            </a:extLst>
          </p:cNvPr>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a:p>
        </p:txBody>
      </p:sp>
      <p:sp>
        <p:nvSpPr>
          <p:cNvPr id="18436" name="Symbol zastępczy numeru slajdu 3">
            <a:extLst>
              <a:ext uri="{FF2B5EF4-FFF2-40B4-BE49-F238E27FC236}">
                <a16:creationId xmlns:a16="http://schemas.microsoft.com/office/drawing/2014/main" id="{0835244E-B3B3-037A-27D5-CFD2748A7C50}"/>
              </a:ext>
            </a:extLst>
          </p:cNvPr>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E3E9AA1-0001-4339-94CC-28FE6F6F6B94}" type="slidenum">
              <a:rPr lang="pl-PL" smtClean="0"/>
              <a:pPr fontAlgn="base">
                <a:spcBef>
                  <a:spcPct val="0"/>
                </a:spcBef>
                <a:spcAft>
                  <a:spcPct val="0"/>
                </a:spcAft>
                <a:defRPr/>
              </a:pPr>
              <a:t>13</a:t>
            </a:fld>
            <a:endParaRPr lang="pl-PL" dirty="0"/>
          </a:p>
        </p:txBody>
      </p:sp>
      <p:sp>
        <p:nvSpPr>
          <p:cNvPr id="18437" name="Symbol zastępczy nagłówka 6">
            <a:extLst>
              <a:ext uri="{FF2B5EF4-FFF2-40B4-BE49-F238E27FC236}">
                <a16:creationId xmlns:a16="http://schemas.microsoft.com/office/drawing/2014/main" id="{1A04E697-EEF2-3EA2-F216-2831CDA84B68}"/>
              </a:ext>
            </a:extLst>
          </p:cNvPr>
          <p:cNvSpPr>
            <a:spLocks noGrp="1"/>
          </p:cNvSpPr>
          <p:nvPr>
            <p:ph type="hdr" sz="quarter"/>
          </p:nvPr>
        </p:nvSpPr>
        <p:spPr bwMode="auto">
          <a:ln>
            <a:miter lim="800000"/>
            <a:headEnd/>
            <a:tailEnd/>
          </a:ln>
        </p:spPr>
        <p:txBody>
          <a:bodyPr wrap="square" numCol="1" anchor="t" anchorCtr="0" compatLnSpc="1">
            <a:prstTxWarp prst="textNoShape">
              <a:avLst/>
            </a:prstTxWarp>
          </a:bodyPr>
          <a:lstStyle/>
          <a:p>
            <a:pPr fontAlgn="base">
              <a:spcBef>
                <a:spcPct val="0"/>
              </a:spcBef>
              <a:spcAft>
                <a:spcPct val="0"/>
              </a:spcAft>
              <a:defRPr/>
            </a:pPr>
            <a:r>
              <a:rPr lang="pl-PL" dirty="0"/>
              <a:t>Instytut Meteorologii i Gospodarki Wodnej - Państwowy Instytut Badawczy</a:t>
            </a:r>
          </a:p>
        </p:txBody>
      </p:sp>
    </p:spTree>
    <p:extLst>
      <p:ext uri="{BB962C8B-B14F-4D97-AF65-F5344CB8AC3E}">
        <p14:creationId xmlns:p14="http://schemas.microsoft.com/office/powerpoint/2010/main" val="158642614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C89289-EE39-838C-F5EF-6EAEC9981A03}"/>
            </a:ext>
          </a:extLst>
        </p:cNvPr>
        <p:cNvGrpSpPr/>
        <p:nvPr/>
      </p:nvGrpSpPr>
      <p:grpSpPr>
        <a:xfrm>
          <a:off x="0" y="0"/>
          <a:ext cx="0" cy="0"/>
          <a:chOff x="0" y="0"/>
          <a:chExt cx="0" cy="0"/>
        </a:xfrm>
      </p:grpSpPr>
      <p:sp>
        <p:nvSpPr>
          <p:cNvPr id="35842" name="Symbol zastępczy obrazu slajdu 1">
            <a:extLst>
              <a:ext uri="{FF2B5EF4-FFF2-40B4-BE49-F238E27FC236}">
                <a16:creationId xmlns:a16="http://schemas.microsoft.com/office/drawing/2014/main" id="{0DFA831E-6499-3B80-CBFC-AF28B5319B9C}"/>
              </a:ext>
            </a:extLst>
          </p:cNvPr>
          <p:cNvSpPr>
            <a:spLocks noGrp="1" noRot="1" noChangeAspect="1" noTextEdit="1"/>
          </p:cNvSpPr>
          <p:nvPr>
            <p:ph type="sldImg"/>
          </p:nvPr>
        </p:nvSpPr>
        <p:spPr bwMode="auto">
          <a:xfrm>
            <a:off x="92075" y="746125"/>
            <a:ext cx="6623050" cy="3725863"/>
          </a:xfrm>
          <a:noFill/>
          <a:ln>
            <a:solidFill>
              <a:srgbClr val="000000"/>
            </a:solidFill>
            <a:miter lim="800000"/>
            <a:headEnd/>
            <a:tailEnd/>
          </a:ln>
        </p:spPr>
      </p:sp>
      <p:sp>
        <p:nvSpPr>
          <p:cNvPr id="35843" name="Symbol zastępczy notatek 2">
            <a:extLst>
              <a:ext uri="{FF2B5EF4-FFF2-40B4-BE49-F238E27FC236}">
                <a16:creationId xmlns:a16="http://schemas.microsoft.com/office/drawing/2014/main" id="{4F3100A2-9BDD-6734-3113-B346E25F0F0D}"/>
              </a:ext>
            </a:extLst>
          </p:cNvPr>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a:p>
        </p:txBody>
      </p:sp>
      <p:sp>
        <p:nvSpPr>
          <p:cNvPr id="18436" name="Symbol zastępczy numeru slajdu 3">
            <a:extLst>
              <a:ext uri="{FF2B5EF4-FFF2-40B4-BE49-F238E27FC236}">
                <a16:creationId xmlns:a16="http://schemas.microsoft.com/office/drawing/2014/main" id="{1535353E-CFB2-FE06-002F-AB302A76AB03}"/>
              </a:ext>
            </a:extLst>
          </p:cNvPr>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E3E9AA1-0001-4339-94CC-28FE6F6F6B94}" type="slidenum">
              <a:rPr lang="pl-PL" smtClean="0"/>
              <a:pPr fontAlgn="base">
                <a:spcBef>
                  <a:spcPct val="0"/>
                </a:spcBef>
                <a:spcAft>
                  <a:spcPct val="0"/>
                </a:spcAft>
                <a:defRPr/>
              </a:pPr>
              <a:t>14</a:t>
            </a:fld>
            <a:endParaRPr lang="pl-PL" dirty="0"/>
          </a:p>
        </p:txBody>
      </p:sp>
      <p:sp>
        <p:nvSpPr>
          <p:cNvPr id="18437" name="Symbol zastępczy nagłówka 6">
            <a:extLst>
              <a:ext uri="{FF2B5EF4-FFF2-40B4-BE49-F238E27FC236}">
                <a16:creationId xmlns:a16="http://schemas.microsoft.com/office/drawing/2014/main" id="{38A35DC6-6236-0BC1-F3E6-ADA3E0B00539}"/>
              </a:ext>
            </a:extLst>
          </p:cNvPr>
          <p:cNvSpPr>
            <a:spLocks noGrp="1"/>
          </p:cNvSpPr>
          <p:nvPr>
            <p:ph type="hdr" sz="quarter"/>
          </p:nvPr>
        </p:nvSpPr>
        <p:spPr bwMode="auto">
          <a:ln>
            <a:miter lim="800000"/>
            <a:headEnd/>
            <a:tailEnd/>
          </a:ln>
        </p:spPr>
        <p:txBody>
          <a:bodyPr wrap="square" numCol="1" anchor="t" anchorCtr="0" compatLnSpc="1">
            <a:prstTxWarp prst="textNoShape">
              <a:avLst/>
            </a:prstTxWarp>
          </a:bodyPr>
          <a:lstStyle/>
          <a:p>
            <a:pPr fontAlgn="base">
              <a:spcBef>
                <a:spcPct val="0"/>
              </a:spcBef>
              <a:spcAft>
                <a:spcPct val="0"/>
              </a:spcAft>
              <a:defRPr/>
            </a:pPr>
            <a:r>
              <a:rPr lang="pl-PL" dirty="0"/>
              <a:t>Instytut Meteorologii i Gospodarki Wodnej - Państwowy Instytut Badawczy</a:t>
            </a:r>
          </a:p>
        </p:txBody>
      </p:sp>
    </p:spTree>
    <p:extLst>
      <p:ext uri="{BB962C8B-B14F-4D97-AF65-F5344CB8AC3E}">
        <p14:creationId xmlns:p14="http://schemas.microsoft.com/office/powerpoint/2010/main" val="317416809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B5F47F-DF7C-37D8-1DA6-D48191362D18}"/>
            </a:ext>
          </a:extLst>
        </p:cNvPr>
        <p:cNvGrpSpPr/>
        <p:nvPr/>
      </p:nvGrpSpPr>
      <p:grpSpPr>
        <a:xfrm>
          <a:off x="0" y="0"/>
          <a:ext cx="0" cy="0"/>
          <a:chOff x="0" y="0"/>
          <a:chExt cx="0" cy="0"/>
        </a:xfrm>
      </p:grpSpPr>
      <p:sp>
        <p:nvSpPr>
          <p:cNvPr id="35842" name="Symbol zastępczy obrazu slajdu 1">
            <a:extLst>
              <a:ext uri="{FF2B5EF4-FFF2-40B4-BE49-F238E27FC236}">
                <a16:creationId xmlns:a16="http://schemas.microsoft.com/office/drawing/2014/main" id="{567CFAA2-0539-8BDE-24EB-6B831A550CC3}"/>
              </a:ext>
            </a:extLst>
          </p:cNvPr>
          <p:cNvSpPr>
            <a:spLocks noGrp="1" noRot="1" noChangeAspect="1" noTextEdit="1"/>
          </p:cNvSpPr>
          <p:nvPr>
            <p:ph type="sldImg"/>
          </p:nvPr>
        </p:nvSpPr>
        <p:spPr bwMode="auto">
          <a:xfrm>
            <a:off x="92075" y="746125"/>
            <a:ext cx="6623050" cy="3725863"/>
          </a:xfrm>
          <a:noFill/>
          <a:ln>
            <a:solidFill>
              <a:srgbClr val="000000"/>
            </a:solidFill>
            <a:miter lim="800000"/>
            <a:headEnd/>
            <a:tailEnd/>
          </a:ln>
        </p:spPr>
      </p:sp>
      <p:sp>
        <p:nvSpPr>
          <p:cNvPr id="35843" name="Symbol zastępczy notatek 2">
            <a:extLst>
              <a:ext uri="{FF2B5EF4-FFF2-40B4-BE49-F238E27FC236}">
                <a16:creationId xmlns:a16="http://schemas.microsoft.com/office/drawing/2014/main" id="{67060555-116E-9056-FB9F-DD1690830726}"/>
              </a:ext>
            </a:extLst>
          </p:cNvPr>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a:p>
        </p:txBody>
      </p:sp>
      <p:sp>
        <p:nvSpPr>
          <p:cNvPr id="18436" name="Symbol zastępczy numeru slajdu 3">
            <a:extLst>
              <a:ext uri="{FF2B5EF4-FFF2-40B4-BE49-F238E27FC236}">
                <a16:creationId xmlns:a16="http://schemas.microsoft.com/office/drawing/2014/main" id="{D86FB498-FAB2-9EB5-E86C-C532123AE268}"/>
              </a:ext>
            </a:extLst>
          </p:cNvPr>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E3E9AA1-0001-4339-94CC-28FE6F6F6B94}" type="slidenum">
              <a:rPr lang="pl-PL" smtClean="0"/>
              <a:pPr fontAlgn="base">
                <a:spcBef>
                  <a:spcPct val="0"/>
                </a:spcBef>
                <a:spcAft>
                  <a:spcPct val="0"/>
                </a:spcAft>
                <a:defRPr/>
              </a:pPr>
              <a:t>15</a:t>
            </a:fld>
            <a:endParaRPr lang="pl-PL" dirty="0"/>
          </a:p>
        </p:txBody>
      </p:sp>
      <p:sp>
        <p:nvSpPr>
          <p:cNvPr id="18437" name="Symbol zastępczy nagłówka 6">
            <a:extLst>
              <a:ext uri="{FF2B5EF4-FFF2-40B4-BE49-F238E27FC236}">
                <a16:creationId xmlns:a16="http://schemas.microsoft.com/office/drawing/2014/main" id="{73942980-EBEF-C5CA-BA75-89D1F7C1F2DF}"/>
              </a:ext>
            </a:extLst>
          </p:cNvPr>
          <p:cNvSpPr>
            <a:spLocks noGrp="1"/>
          </p:cNvSpPr>
          <p:nvPr>
            <p:ph type="hdr" sz="quarter"/>
          </p:nvPr>
        </p:nvSpPr>
        <p:spPr bwMode="auto">
          <a:ln>
            <a:miter lim="800000"/>
            <a:headEnd/>
            <a:tailEnd/>
          </a:ln>
        </p:spPr>
        <p:txBody>
          <a:bodyPr wrap="square" numCol="1" anchor="t" anchorCtr="0" compatLnSpc="1">
            <a:prstTxWarp prst="textNoShape">
              <a:avLst/>
            </a:prstTxWarp>
          </a:bodyPr>
          <a:lstStyle/>
          <a:p>
            <a:pPr fontAlgn="base">
              <a:spcBef>
                <a:spcPct val="0"/>
              </a:spcBef>
              <a:spcAft>
                <a:spcPct val="0"/>
              </a:spcAft>
              <a:defRPr/>
            </a:pPr>
            <a:r>
              <a:rPr lang="pl-PL" dirty="0"/>
              <a:t>Instytut Meteorologii i Gospodarki Wodnej - Państwowy Instytut Badawczy</a:t>
            </a:r>
          </a:p>
        </p:txBody>
      </p:sp>
    </p:spTree>
    <p:extLst>
      <p:ext uri="{BB962C8B-B14F-4D97-AF65-F5344CB8AC3E}">
        <p14:creationId xmlns:p14="http://schemas.microsoft.com/office/powerpoint/2010/main" val="227548073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104AAA-A079-5E7A-5EC1-B6A82F91F6B7}"/>
            </a:ext>
          </a:extLst>
        </p:cNvPr>
        <p:cNvGrpSpPr/>
        <p:nvPr/>
      </p:nvGrpSpPr>
      <p:grpSpPr>
        <a:xfrm>
          <a:off x="0" y="0"/>
          <a:ext cx="0" cy="0"/>
          <a:chOff x="0" y="0"/>
          <a:chExt cx="0" cy="0"/>
        </a:xfrm>
      </p:grpSpPr>
      <p:sp>
        <p:nvSpPr>
          <p:cNvPr id="35842" name="Symbol zastępczy obrazu slajdu 1">
            <a:extLst>
              <a:ext uri="{FF2B5EF4-FFF2-40B4-BE49-F238E27FC236}">
                <a16:creationId xmlns:a16="http://schemas.microsoft.com/office/drawing/2014/main" id="{F50A7A9F-A027-B53C-D055-6B0FCE1447F0}"/>
              </a:ext>
            </a:extLst>
          </p:cNvPr>
          <p:cNvSpPr>
            <a:spLocks noGrp="1" noRot="1" noChangeAspect="1" noTextEdit="1"/>
          </p:cNvSpPr>
          <p:nvPr>
            <p:ph type="sldImg"/>
          </p:nvPr>
        </p:nvSpPr>
        <p:spPr bwMode="auto">
          <a:xfrm>
            <a:off x="92075" y="746125"/>
            <a:ext cx="6623050" cy="3725863"/>
          </a:xfrm>
          <a:noFill/>
          <a:ln>
            <a:solidFill>
              <a:srgbClr val="000000"/>
            </a:solidFill>
            <a:miter lim="800000"/>
            <a:headEnd/>
            <a:tailEnd/>
          </a:ln>
        </p:spPr>
      </p:sp>
      <p:sp>
        <p:nvSpPr>
          <p:cNvPr id="35843" name="Symbol zastępczy notatek 2">
            <a:extLst>
              <a:ext uri="{FF2B5EF4-FFF2-40B4-BE49-F238E27FC236}">
                <a16:creationId xmlns:a16="http://schemas.microsoft.com/office/drawing/2014/main" id="{F85F2822-FCCE-A1F9-17BE-BAE72B926047}"/>
              </a:ext>
            </a:extLst>
          </p:cNvPr>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a:p>
        </p:txBody>
      </p:sp>
      <p:sp>
        <p:nvSpPr>
          <p:cNvPr id="18436" name="Symbol zastępczy numeru slajdu 3">
            <a:extLst>
              <a:ext uri="{FF2B5EF4-FFF2-40B4-BE49-F238E27FC236}">
                <a16:creationId xmlns:a16="http://schemas.microsoft.com/office/drawing/2014/main" id="{60C3AF21-6C83-D902-7661-C9A22B10391E}"/>
              </a:ext>
            </a:extLst>
          </p:cNvPr>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E3E9AA1-0001-4339-94CC-28FE6F6F6B94}" type="slidenum">
              <a:rPr lang="pl-PL" smtClean="0"/>
              <a:pPr fontAlgn="base">
                <a:spcBef>
                  <a:spcPct val="0"/>
                </a:spcBef>
                <a:spcAft>
                  <a:spcPct val="0"/>
                </a:spcAft>
                <a:defRPr/>
              </a:pPr>
              <a:t>16</a:t>
            </a:fld>
            <a:endParaRPr lang="pl-PL" dirty="0"/>
          </a:p>
        </p:txBody>
      </p:sp>
      <p:sp>
        <p:nvSpPr>
          <p:cNvPr id="18437" name="Symbol zastępczy nagłówka 6">
            <a:extLst>
              <a:ext uri="{FF2B5EF4-FFF2-40B4-BE49-F238E27FC236}">
                <a16:creationId xmlns:a16="http://schemas.microsoft.com/office/drawing/2014/main" id="{C25F0D94-8828-AEB8-3CEA-76F5192E24EA}"/>
              </a:ext>
            </a:extLst>
          </p:cNvPr>
          <p:cNvSpPr>
            <a:spLocks noGrp="1"/>
          </p:cNvSpPr>
          <p:nvPr>
            <p:ph type="hdr" sz="quarter"/>
          </p:nvPr>
        </p:nvSpPr>
        <p:spPr bwMode="auto">
          <a:ln>
            <a:miter lim="800000"/>
            <a:headEnd/>
            <a:tailEnd/>
          </a:ln>
        </p:spPr>
        <p:txBody>
          <a:bodyPr wrap="square" numCol="1" anchor="t" anchorCtr="0" compatLnSpc="1">
            <a:prstTxWarp prst="textNoShape">
              <a:avLst/>
            </a:prstTxWarp>
          </a:bodyPr>
          <a:lstStyle/>
          <a:p>
            <a:pPr fontAlgn="base">
              <a:spcBef>
                <a:spcPct val="0"/>
              </a:spcBef>
              <a:spcAft>
                <a:spcPct val="0"/>
              </a:spcAft>
              <a:defRPr/>
            </a:pPr>
            <a:r>
              <a:rPr lang="pl-PL" dirty="0"/>
              <a:t>Instytut Meteorologii i Gospodarki Wodnej - Państwowy Instytut Badawczy</a:t>
            </a:r>
          </a:p>
        </p:txBody>
      </p:sp>
    </p:spTree>
    <p:extLst>
      <p:ext uri="{BB962C8B-B14F-4D97-AF65-F5344CB8AC3E}">
        <p14:creationId xmlns:p14="http://schemas.microsoft.com/office/powerpoint/2010/main" val="229364213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ymbol zastępczy obrazu slajdu 1"/>
          <p:cNvSpPr>
            <a:spLocks noGrp="1" noRot="1" noChangeAspect="1" noTextEdit="1"/>
          </p:cNvSpPr>
          <p:nvPr>
            <p:ph type="sldImg"/>
          </p:nvPr>
        </p:nvSpPr>
        <p:spPr bwMode="auto">
          <a:xfrm>
            <a:off x="92075" y="746125"/>
            <a:ext cx="6623050" cy="3725863"/>
          </a:xfrm>
          <a:noFill/>
          <a:ln>
            <a:solidFill>
              <a:srgbClr val="000000"/>
            </a:solidFill>
            <a:miter lim="800000"/>
            <a:headEnd/>
            <a:tailEnd/>
          </a:ln>
        </p:spPr>
      </p:sp>
      <p:sp>
        <p:nvSpPr>
          <p:cNvPr id="35843" name="Symbol zastępczy notatek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a:p>
        </p:txBody>
      </p:sp>
      <p:sp>
        <p:nvSpPr>
          <p:cNvPr id="18436" name="Symbol zastępczy numeru slajdu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E3E9AA1-0001-4339-94CC-28FE6F6F6B94}" type="slidenum">
              <a:rPr lang="pl-PL" smtClean="0"/>
              <a:pPr fontAlgn="base">
                <a:spcBef>
                  <a:spcPct val="0"/>
                </a:spcBef>
                <a:spcAft>
                  <a:spcPct val="0"/>
                </a:spcAft>
                <a:defRPr/>
              </a:pPr>
              <a:t>17</a:t>
            </a:fld>
            <a:endParaRPr lang="pl-PL" dirty="0"/>
          </a:p>
        </p:txBody>
      </p:sp>
      <p:sp>
        <p:nvSpPr>
          <p:cNvPr id="18437" name="Symbol zastępczy nagłówka 6"/>
          <p:cNvSpPr>
            <a:spLocks noGrp="1"/>
          </p:cNvSpPr>
          <p:nvPr>
            <p:ph type="hdr" sz="quarter"/>
          </p:nvPr>
        </p:nvSpPr>
        <p:spPr bwMode="auto">
          <a:ln>
            <a:miter lim="800000"/>
            <a:headEnd/>
            <a:tailEnd/>
          </a:ln>
        </p:spPr>
        <p:txBody>
          <a:bodyPr wrap="square" numCol="1" anchor="t" anchorCtr="0" compatLnSpc="1">
            <a:prstTxWarp prst="textNoShape">
              <a:avLst/>
            </a:prstTxWarp>
          </a:bodyPr>
          <a:lstStyle/>
          <a:p>
            <a:pPr fontAlgn="base">
              <a:spcBef>
                <a:spcPct val="0"/>
              </a:spcBef>
              <a:spcAft>
                <a:spcPct val="0"/>
              </a:spcAft>
              <a:defRPr/>
            </a:pPr>
            <a:r>
              <a:rPr lang="pl-PL" dirty="0"/>
              <a:t>Instytut Meteorologii i Gospodarki Wodnej - Państwowy Instytut Badawczy</a:t>
            </a:r>
          </a:p>
        </p:txBody>
      </p:sp>
    </p:spTree>
    <p:extLst>
      <p:ext uri="{BB962C8B-B14F-4D97-AF65-F5344CB8AC3E}">
        <p14:creationId xmlns:p14="http://schemas.microsoft.com/office/powerpoint/2010/main" val="153063010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DEFD81-D581-C639-4CB0-E383C5DC3248}"/>
            </a:ext>
          </a:extLst>
        </p:cNvPr>
        <p:cNvGrpSpPr/>
        <p:nvPr/>
      </p:nvGrpSpPr>
      <p:grpSpPr>
        <a:xfrm>
          <a:off x="0" y="0"/>
          <a:ext cx="0" cy="0"/>
          <a:chOff x="0" y="0"/>
          <a:chExt cx="0" cy="0"/>
        </a:xfrm>
      </p:grpSpPr>
      <p:sp>
        <p:nvSpPr>
          <p:cNvPr id="35842" name="Symbol zastępczy obrazu slajdu 1">
            <a:extLst>
              <a:ext uri="{FF2B5EF4-FFF2-40B4-BE49-F238E27FC236}">
                <a16:creationId xmlns:a16="http://schemas.microsoft.com/office/drawing/2014/main" id="{FE46FD86-4AAB-21CA-E037-8ABFB84A49B4}"/>
              </a:ext>
            </a:extLst>
          </p:cNvPr>
          <p:cNvSpPr>
            <a:spLocks noGrp="1" noRot="1" noChangeAspect="1" noTextEdit="1"/>
          </p:cNvSpPr>
          <p:nvPr>
            <p:ph type="sldImg"/>
          </p:nvPr>
        </p:nvSpPr>
        <p:spPr bwMode="auto">
          <a:xfrm>
            <a:off x="92075" y="746125"/>
            <a:ext cx="6623050" cy="3725863"/>
          </a:xfrm>
          <a:noFill/>
          <a:ln>
            <a:solidFill>
              <a:srgbClr val="000000"/>
            </a:solidFill>
            <a:miter lim="800000"/>
            <a:headEnd/>
            <a:tailEnd/>
          </a:ln>
        </p:spPr>
      </p:sp>
      <p:sp>
        <p:nvSpPr>
          <p:cNvPr id="35843" name="Symbol zastępczy notatek 2">
            <a:extLst>
              <a:ext uri="{FF2B5EF4-FFF2-40B4-BE49-F238E27FC236}">
                <a16:creationId xmlns:a16="http://schemas.microsoft.com/office/drawing/2014/main" id="{B61780DD-9A02-ACE5-7774-C4A8EA3F5C83}"/>
              </a:ext>
            </a:extLst>
          </p:cNvPr>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a:p>
        </p:txBody>
      </p:sp>
      <p:sp>
        <p:nvSpPr>
          <p:cNvPr id="18436" name="Symbol zastępczy numeru slajdu 3">
            <a:extLst>
              <a:ext uri="{FF2B5EF4-FFF2-40B4-BE49-F238E27FC236}">
                <a16:creationId xmlns:a16="http://schemas.microsoft.com/office/drawing/2014/main" id="{93843F2D-162A-3CB6-FCA4-5A6EE336A3C7}"/>
              </a:ext>
            </a:extLst>
          </p:cNvPr>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E3E9AA1-0001-4339-94CC-28FE6F6F6B94}" type="slidenum">
              <a:rPr lang="pl-PL" smtClean="0"/>
              <a:pPr fontAlgn="base">
                <a:spcBef>
                  <a:spcPct val="0"/>
                </a:spcBef>
                <a:spcAft>
                  <a:spcPct val="0"/>
                </a:spcAft>
                <a:defRPr/>
              </a:pPr>
              <a:t>18</a:t>
            </a:fld>
            <a:endParaRPr lang="pl-PL" dirty="0"/>
          </a:p>
        </p:txBody>
      </p:sp>
      <p:sp>
        <p:nvSpPr>
          <p:cNvPr id="18437" name="Symbol zastępczy nagłówka 6">
            <a:extLst>
              <a:ext uri="{FF2B5EF4-FFF2-40B4-BE49-F238E27FC236}">
                <a16:creationId xmlns:a16="http://schemas.microsoft.com/office/drawing/2014/main" id="{1E0F5399-7242-D1EA-3628-A1E9E2D9172D}"/>
              </a:ext>
            </a:extLst>
          </p:cNvPr>
          <p:cNvSpPr>
            <a:spLocks noGrp="1"/>
          </p:cNvSpPr>
          <p:nvPr>
            <p:ph type="hdr" sz="quarter"/>
          </p:nvPr>
        </p:nvSpPr>
        <p:spPr bwMode="auto">
          <a:ln>
            <a:miter lim="800000"/>
            <a:headEnd/>
            <a:tailEnd/>
          </a:ln>
        </p:spPr>
        <p:txBody>
          <a:bodyPr wrap="square" numCol="1" anchor="t" anchorCtr="0" compatLnSpc="1">
            <a:prstTxWarp prst="textNoShape">
              <a:avLst/>
            </a:prstTxWarp>
          </a:bodyPr>
          <a:lstStyle/>
          <a:p>
            <a:pPr fontAlgn="base">
              <a:spcBef>
                <a:spcPct val="0"/>
              </a:spcBef>
              <a:spcAft>
                <a:spcPct val="0"/>
              </a:spcAft>
              <a:defRPr/>
            </a:pPr>
            <a:r>
              <a:rPr lang="pl-PL" dirty="0"/>
              <a:t>Instytut Meteorologii i Gospodarki Wodnej - Państwowy Instytut Badawczy</a:t>
            </a:r>
          </a:p>
        </p:txBody>
      </p:sp>
    </p:spTree>
    <p:extLst>
      <p:ext uri="{BB962C8B-B14F-4D97-AF65-F5344CB8AC3E}">
        <p14:creationId xmlns:p14="http://schemas.microsoft.com/office/powerpoint/2010/main" val="231415723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CC171D-C29D-9B70-E537-FE1A8021517D}"/>
            </a:ext>
          </a:extLst>
        </p:cNvPr>
        <p:cNvGrpSpPr/>
        <p:nvPr/>
      </p:nvGrpSpPr>
      <p:grpSpPr>
        <a:xfrm>
          <a:off x="0" y="0"/>
          <a:ext cx="0" cy="0"/>
          <a:chOff x="0" y="0"/>
          <a:chExt cx="0" cy="0"/>
        </a:xfrm>
      </p:grpSpPr>
      <p:sp>
        <p:nvSpPr>
          <p:cNvPr id="35842" name="Symbol zastępczy obrazu slajdu 1">
            <a:extLst>
              <a:ext uri="{FF2B5EF4-FFF2-40B4-BE49-F238E27FC236}">
                <a16:creationId xmlns:a16="http://schemas.microsoft.com/office/drawing/2014/main" id="{E5C7E6CF-AA16-303F-6503-8DF74EE02A76}"/>
              </a:ext>
            </a:extLst>
          </p:cNvPr>
          <p:cNvSpPr>
            <a:spLocks noGrp="1" noRot="1" noChangeAspect="1" noTextEdit="1"/>
          </p:cNvSpPr>
          <p:nvPr>
            <p:ph type="sldImg"/>
          </p:nvPr>
        </p:nvSpPr>
        <p:spPr bwMode="auto">
          <a:xfrm>
            <a:off x="92075" y="746125"/>
            <a:ext cx="6623050" cy="3725863"/>
          </a:xfrm>
          <a:noFill/>
          <a:ln>
            <a:solidFill>
              <a:srgbClr val="000000"/>
            </a:solidFill>
            <a:miter lim="800000"/>
            <a:headEnd/>
            <a:tailEnd/>
          </a:ln>
        </p:spPr>
      </p:sp>
      <p:sp>
        <p:nvSpPr>
          <p:cNvPr id="35843" name="Symbol zastępczy notatek 2">
            <a:extLst>
              <a:ext uri="{FF2B5EF4-FFF2-40B4-BE49-F238E27FC236}">
                <a16:creationId xmlns:a16="http://schemas.microsoft.com/office/drawing/2014/main" id="{064E4B00-A4F0-CDBD-6F75-97B435D8428F}"/>
              </a:ext>
            </a:extLst>
          </p:cNvPr>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a:p>
        </p:txBody>
      </p:sp>
      <p:sp>
        <p:nvSpPr>
          <p:cNvPr id="18436" name="Symbol zastępczy numeru slajdu 3">
            <a:extLst>
              <a:ext uri="{FF2B5EF4-FFF2-40B4-BE49-F238E27FC236}">
                <a16:creationId xmlns:a16="http://schemas.microsoft.com/office/drawing/2014/main" id="{DA3EFCA7-78C6-C4AA-B5E0-CE1E407AB4CD}"/>
              </a:ext>
            </a:extLst>
          </p:cNvPr>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E3E9AA1-0001-4339-94CC-28FE6F6F6B94}" type="slidenum">
              <a:rPr lang="pl-PL" smtClean="0"/>
              <a:pPr fontAlgn="base">
                <a:spcBef>
                  <a:spcPct val="0"/>
                </a:spcBef>
                <a:spcAft>
                  <a:spcPct val="0"/>
                </a:spcAft>
                <a:defRPr/>
              </a:pPr>
              <a:t>19</a:t>
            </a:fld>
            <a:endParaRPr lang="pl-PL" dirty="0"/>
          </a:p>
        </p:txBody>
      </p:sp>
      <p:sp>
        <p:nvSpPr>
          <p:cNvPr id="18437" name="Symbol zastępczy nagłówka 6">
            <a:extLst>
              <a:ext uri="{FF2B5EF4-FFF2-40B4-BE49-F238E27FC236}">
                <a16:creationId xmlns:a16="http://schemas.microsoft.com/office/drawing/2014/main" id="{DC40FF1A-119A-B4D3-A42B-A9C52691A4BA}"/>
              </a:ext>
            </a:extLst>
          </p:cNvPr>
          <p:cNvSpPr>
            <a:spLocks noGrp="1"/>
          </p:cNvSpPr>
          <p:nvPr>
            <p:ph type="hdr" sz="quarter"/>
          </p:nvPr>
        </p:nvSpPr>
        <p:spPr bwMode="auto">
          <a:ln>
            <a:miter lim="800000"/>
            <a:headEnd/>
            <a:tailEnd/>
          </a:ln>
        </p:spPr>
        <p:txBody>
          <a:bodyPr wrap="square" numCol="1" anchor="t" anchorCtr="0" compatLnSpc="1">
            <a:prstTxWarp prst="textNoShape">
              <a:avLst/>
            </a:prstTxWarp>
          </a:bodyPr>
          <a:lstStyle/>
          <a:p>
            <a:pPr fontAlgn="base">
              <a:spcBef>
                <a:spcPct val="0"/>
              </a:spcBef>
              <a:spcAft>
                <a:spcPct val="0"/>
              </a:spcAft>
              <a:defRPr/>
            </a:pPr>
            <a:r>
              <a:rPr lang="pl-PL" dirty="0"/>
              <a:t>Instytut Meteorologii i Gospodarki Wodnej - Państwowy Instytut Badawczy</a:t>
            </a:r>
          </a:p>
        </p:txBody>
      </p:sp>
    </p:spTree>
    <p:extLst>
      <p:ext uri="{BB962C8B-B14F-4D97-AF65-F5344CB8AC3E}">
        <p14:creationId xmlns:p14="http://schemas.microsoft.com/office/powerpoint/2010/main" val="167496190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ymbol zastępczy obrazu slajdu 1"/>
          <p:cNvSpPr>
            <a:spLocks noGrp="1" noRot="1" noChangeAspect="1" noTextEdit="1"/>
          </p:cNvSpPr>
          <p:nvPr>
            <p:ph type="sldImg"/>
          </p:nvPr>
        </p:nvSpPr>
        <p:spPr bwMode="auto">
          <a:xfrm>
            <a:off x="92075" y="746125"/>
            <a:ext cx="6623050" cy="3725863"/>
          </a:xfrm>
          <a:noFill/>
          <a:ln>
            <a:solidFill>
              <a:srgbClr val="000000"/>
            </a:solidFill>
            <a:miter lim="800000"/>
            <a:headEnd/>
            <a:tailEnd/>
          </a:ln>
        </p:spPr>
      </p:sp>
      <p:sp>
        <p:nvSpPr>
          <p:cNvPr id="35843" name="Symbol zastępczy notatek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a:p>
        </p:txBody>
      </p:sp>
      <p:sp>
        <p:nvSpPr>
          <p:cNvPr id="18436" name="Symbol zastępczy numeru slajdu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E3E9AA1-0001-4339-94CC-28FE6F6F6B94}" type="slidenum">
              <a:rPr lang="pl-PL" smtClean="0"/>
              <a:pPr fontAlgn="base">
                <a:spcBef>
                  <a:spcPct val="0"/>
                </a:spcBef>
                <a:spcAft>
                  <a:spcPct val="0"/>
                </a:spcAft>
                <a:defRPr/>
              </a:pPr>
              <a:t>20</a:t>
            </a:fld>
            <a:endParaRPr lang="pl-PL" dirty="0"/>
          </a:p>
        </p:txBody>
      </p:sp>
      <p:sp>
        <p:nvSpPr>
          <p:cNvPr id="18437" name="Symbol zastępczy nagłówka 6"/>
          <p:cNvSpPr>
            <a:spLocks noGrp="1"/>
          </p:cNvSpPr>
          <p:nvPr>
            <p:ph type="hdr" sz="quarter"/>
          </p:nvPr>
        </p:nvSpPr>
        <p:spPr bwMode="auto">
          <a:ln>
            <a:miter lim="800000"/>
            <a:headEnd/>
            <a:tailEnd/>
          </a:ln>
        </p:spPr>
        <p:txBody>
          <a:bodyPr wrap="square" numCol="1" anchor="t" anchorCtr="0" compatLnSpc="1">
            <a:prstTxWarp prst="textNoShape">
              <a:avLst/>
            </a:prstTxWarp>
          </a:bodyPr>
          <a:lstStyle/>
          <a:p>
            <a:pPr fontAlgn="base">
              <a:spcBef>
                <a:spcPct val="0"/>
              </a:spcBef>
              <a:spcAft>
                <a:spcPct val="0"/>
              </a:spcAft>
              <a:defRPr/>
            </a:pPr>
            <a:r>
              <a:rPr lang="pl-PL" dirty="0"/>
              <a:t>Instytut Meteorologii i Gospodarki Wodnej - Państwowy Instytut Badawczy</a:t>
            </a:r>
          </a:p>
        </p:txBody>
      </p:sp>
    </p:spTree>
    <p:extLst>
      <p:ext uri="{BB962C8B-B14F-4D97-AF65-F5344CB8AC3E}">
        <p14:creationId xmlns:p14="http://schemas.microsoft.com/office/powerpoint/2010/main" val="330835986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3" name="Prostokąt zaokrąglony 2"/>
          <p:cNvSpPr/>
          <p:nvPr userDrawn="1"/>
        </p:nvSpPr>
        <p:spPr>
          <a:xfrm>
            <a:off x="72405" y="-25501"/>
            <a:ext cx="10943612" cy="529284"/>
          </a:xfrm>
          <a:prstGeom prst="roundRect">
            <a:avLst>
              <a:gd name="adj" fmla="val 0"/>
            </a:avLst>
          </a:prstGeom>
          <a:solidFill>
            <a:schemeClr val="bg1"/>
          </a:solidFill>
          <a:ln>
            <a:noFill/>
          </a:ln>
          <a:effectLst>
            <a:outerShdw blurRad="50800" dist="50800" dir="5400000" algn="ctr" rotWithShape="0">
              <a:schemeClr val="bg1"/>
            </a:outerShdw>
          </a:effectLst>
        </p:spPr>
        <p:style>
          <a:lnRef idx="1">
            <a:schemeClr val="dk1"/>
          </a:lnRef>
          <a:fillRef idx="2">
            <a:schemeClr val="dk1"/>
          </a:fillRef>
          <a:effectRef idx="1">
            <a:schemeClr val="dk1"/>
          </a:effectRef>
          <a:fontRef idx="minor">
            <a:schemeClr val="dk1"/>
          </a:fontRef>
        </p:style>
        <p:txBody>
          <a:bodyPr lIns="36000" tIns="36000" rIns="36000" bIns="36000" anchor="ctr"/>
          <a:lstStyle/>
          <a:p>
            <a:pPr algn="ctr"/>
            <a:r>
              <a:rPr lang="en-US" sz="1600" dirty="0"/>
              <a:t>Applications for General Aviation</a:t>
            </a:r>
          </a:p>
        </p:txBody>
      </p:sp>
      <p:sp>
        <p:nvSpPr>
          <p:cNvPr id="2" name="pole tekstowe 1"/>
          <p:cNvSpPr txBox="1">
            <a:spLocks noChangeArrowheads="1"/>
          </p:cNvSpPr>
          <p:nvPr userDrawn="1"/>
        </p:nvSpPr>
        <p:spPr bwMode="auto">
          <a:xfrm>
            <a:off x="2016621" y="6234225"/>
            <a:ext cx="8280920" cy="246221"/>
          </a:xfrm>
          <a:prstGeom prst="rect">
            <a:avLst/>
          </a:prstGeom>
          <a:noFill/>
          <a:ln>
            <a:noFill/>
          </a:ln>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defRPr/>
            </a:pPr>
            <a:r>
              <a:rPr lang="pl-PL" sz="1000" b="1" noProof="0" dirty="0">
                <a:solidFill>
                  <a:srgbClr val="002060"/>
                </a:solidFill>
                <a:latin typeface="Verdana" pitchFamily="34" charset="0"/>
              </a:rPr>
              <a:t>LMM ZPN-COSMO</a:t>
            </a:r>
            <a:r>
              <a:rPr lang="pl-PL" sz="1000" b="1" baseline="0" noProof="0" dirty="0">
                <a:solidFill>
                  <a:srgbClr val="002060"/>
                </a:solidFill>
                <a:latin typeface="Verdana" pitchFamily="34" charset="0"/>
              </a:rPr>
              <a:t> </a:t>
            </a:r>
            <a:r>
              <a:rPr lang="pl-PL" sz="1000" b="1" noProof="0" dirty="0">
                <a:solidFill>
                  <a:srgbClr val="002060"/>
                </a:solidFill>
                <a:latin typeface="Verdana" pitchFamily="34" charset="0"/>
              </a:rPr>
              <a:t>IMGW=PIB</a:t>
            </a:r>
            <a:endParaRPr lang="en-US" sz="1000" b="1" noProof="0" dirty="0">
              <a:solidFill>
                <a:srgbClr val="002060"/>
              </a:solidFill>
              <a:latin typeface="Verdana" pitchFamily="34" charset="0"/>
            </a:endParaRPr>
          </a:p>
        </p:txBody>
      </p:sp>
      <p:pic>
        <p:nvPicPr>
          <p:cNvPr id="2050" name="Picture 2"/>
          <p:cNvPicPr>
            <a:picLocks noChangeAspect="1" noChangeArrowheads="1"/>
          </p:cNvPicPr>
          <p:nvPr userDrawn="1"/>
        </p:nvPicPr>
        <p:blipFill>
          <a:blip r:embed="rId2" cstate="print"/>
          <a:srcRect/>
          <a:stretch>
            <a:fillRect/>
          </a:stretch>
        </p:blipFill>
        <p:spPr bwMode="auto">
          <a:xfrm>
            <a:off x="3" y="-36000"/>
            <a:ext cx="670571" cy="900000"/>
          </a:xfrm>
          <a:prstGeom prst="rect">
            <a:avLst/>
          </a:prstGeom>
          <a:noFill/>
          <a:ln w="9525">
            <a:noFill/>
            <a:miter lim="800000"/>
            <a:headEnd/>
            <a:tailEnd/>
          </a:ln>
          <a:effectLst/>
        </p:spPr>
      </p:pic>
      <p:sp>
        <p:nvSpPr>
          <p:cNvPr id="9" name="Symbol zastępczy daty 3"/>
          <p:cNvSpPr txBox="1">
            <a:spLocks/>
          </p:cNvSpPr>
          <p:nvPr userDrawn="1"/>
        </p:nvSpPr>
        <p:spPr>
          <a:xfrm>
            <a:off x="397" y="6120407"/>
            <a:ext cx="2688484" cy="345009"/>
          </a:xfrm>
          <a:prstGeom prst="rect">
            <a:avLst/>
          </a:prstGeom>
        </p:spPr>
        <p:txBody>
          <a:bodyPr vert="horz" lIns="91440" tIns="45720" rIns="91440" bIns="45720" rtlCol="0" anchor="ct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D3E4D19D-232E-40A2-8300-5E795FA82290}" type="datetime1">
              <a:rPr kumimoji="0" lang="en-US" sz="1200" b="1" i="0" u="none" strike="noStrike" kern="1200" cap="none" spc="0" normalizeH="0" baseline="0" noProof="0" smtClean="0">
                <a:ln>
                  <a:noFill/>
                </a:ln>
                <a:solidFill>
                  <a:schemeClr val="tx1"/>
                </a:solidFill>
                <a:effectLst/>
                <a:uLnTx/>
                <a:uFillTx/>
                <a:latin typeface="+mn-lt"/>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9/7/2026</a:t>
            </a:fld>
            <a:endParaRPr kumimoji="0" lang="en-US" sz="1200" b="1" i="0" u="none" strike="noStrike" kern="1200" cap="none" spc="0" normalizeH="0" baseline="0" noProof="0" dirty="0">
              <a:ln>
                <a:noFill/>
              </a:ln>
              <a:solidFill>
                <a:schemeClr val="tx1"/>
              </a:solidFill>
              <a:effectLst/>
              <a:uLnTx/>
              <a:uFillTx/>
              <a:latin typeface="+mn-lt"/>
              <a:ea typeface="+mn-ea"/>
              <a:cs typeface="+mn-cs"/>
            </a:endParaRPr>
          </a:p>
        </p:txBody>
      </p:sp>
      <p:sp>
        <p:nvSpPr>
          <p:cNvPr id="11" name="Symbol zastępczy numeru slajdu 5"/>
          <p:cNvSpPr txBox="1">
            <a:spLocks/>
          </p:cNvSpPr>
          <p:nvPr userDrawn="1"/>
        </p:nvSpPr>
        <p:spPr>
          <a:xfrm>
            <a:off x="8833591" y="6135166"/>
            <a:ext cx="2688484" cy="345009"/>
          </a:xfrm>
          <a:prstGeom prst="rect">
            <a:avLst/>
          </a:prstGeom>
        </p:spPr>
        <p:txBody>
          <a:bodyPr vert="horz" lIns="91440" tIns="45720" rIns="91440" bIns="45720" rtlCol="0" anchor="ct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D4A81F95-95E2-41BC-9778-463E9E6CA37A}" type="slidenum">
              <a:rPr kumimoji="0" lang="en-US" sz="1200" b="1" i="0" u="none" strike="noStrike" kern="1200" cap="none" spc="0" normalizeH="0" baseline="0" noProof="0" smtClean="0">
                <a:ln>
                  <a:noFill/>
                </a:ln>
                <a:solidFill>
                  <a:schemeClr val="tx1"/>
                </a:solidFill>
                <a:effectLst/>
                <a:uLnTx/>
                <a:uFillTx/>
                <a:latin typeface="+mn-l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1" i="0" u="none" strike="noStrike" kern="1200" cap="none" spc="0" normalizeH="0" baseline="0" noProof="0" dirty="0">
              <a:ln>
                <a:noFill/>
              </a:ln>
              <a:solidFill>
                <a:schemeClr val="tx1"/>
              </a:solidFill>
              <a:effectLst/>
              <a:uLnTx/>
              <a:uFillTx/>
              <a:latin typeface="+mn-lt"/>
              <a:ea typeface="+mn-ea"/>
              <a:cs typeface="+mn-cs"/>
            </a:endParaRPr>
          </a:p>
        </p:txBody>
      </p:sp>
      <p:pic>
        <p:nvPicPr>
          <p:cNvPr id="1026" name="Picture 2"/>
          <p:cNvPicPr>
            <a:picLocks noChangeArrowheads="1"/>
          </p:cNvPicPr>
          <p:nvPr userDrawn="1"/>
        </p:nvPicPr>
        <p:blipFill>
          <a:blip r:embed="rId3" cstate="print"/>
          <a:srcRect/>
          <a:stretch>
            <a:fillRect/>
          </a:stretch>
        </p:blipFill>
        <p:spPr bwMode="auto">
          <a:xfrm>
            <a:off x="10436400" y="0"/>
            <a:ext cx="1080000" cy="1080000"/>
          </a:xfrm>
          <a:prstGeom prst="rect">
            <a:avLst/>
          </a:prstGeom>
          <a:noFill/>
          <a:ln w="0">
            <a:solidFill>
              <a:schemeClr val="tx1"/>
            </a:solidFill>
            <a:miter lim="800000"/>
            <a:headEnd/>
            <a:tailEnd/>
          </a:ln>
          <a:effectLst/>
        </p:spPr>
      </p:pic>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3" cstate="print">
            <a:lum/>
          </a:blip>
          <a:srcRect/>
          <a:stretch>
            <a:fillRect/>
          </a:stretch>
        </a:blipFill>
        <a:effectLst/>
      </p:bgPr>
    </p:bg>
    <p:spTree>
      <p:nvGrpSpPr>
        <p:cNvPr id="1" name=""/>
        <p:cNvGrpSpPr/>
        <p:nvPr/>
      </p:nvGrpSpPr>
      <p:grpSpPr>
        <a:xfrm>
          <a:off x="0" y="0"/>
          <a:ext cx="0" cy="0"/>
          <a:chOff x="0" y="0"/>
          <a:chExt cx="0" cy="0"/>
        </a:xfrm>
      </p:grpSpPr>
      <p:sp>
        <p:nvSpPr>
          <p:cNvPr id="4" name="Symbol zastępczy daty 3"/>
          <p:cNvSpPr>
            <a:spLocks noGrp="1"/>
          </p:cNvSpPr>
          <p:nvPr>
            <p:ph type="dt" sz="half" idx="2"/>
          </p:nvPr>
        </p:nvSpPr>
        <p:spPr>
          <a:xfrm>
            <a:off x="0" y="6135166"/>
            <a:ext cx="2688484" cy="345009"/>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346A73BB-D1E2-42A7-AF35-D7ED586AB265}" type="datetime1">
              <a:rPr lang="pl-PL"/>
              <a:pPr>
                <a:defRPr/>
              </a:pPr>
              <a:t>07.09.2026</a:t>
            </a:fld>
            <a:endParaRPr lang="pl-PL" dirty="0"/>
          </a:p>
        </p:txBody>
      </p:sp>
      <p:sp>
        <p:nvSpPr>
          <p:cNvPr id="6" name="Symbol zastępczy numeru slajdu 5"/>
          <p:cNvSpPr>
            <a:spLocks noGrp="1"/>
          </p:cNvSpPr>
          <p:nvPr>
            <p:ph type="sldNum" sz="quarter" idx="4"/>
          </p:nvPr>
        </p:nvSpPr>
        <p:spPr>
          <a:xfrm>
            <a:off x="8833591" y="6135166"/>
            <a:ext cx="2688484" cy="345009"/>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E00C443D-8554-4A1A-852C-E0B03C38901E}" type="slidenum">
              <a:rPr lang="pl-PL"/>
              <a:pPr>
                <a:defRPr/>
              </a:pPr>
              <a:t>‹#›</a:t>
            </a:fld>
            <a:endParaRPr lang="pl-PL" dirty="0"/>
          </a:p>
        </p:txBody>
      </p:sp>
      <p:pic>
        <p:nvPicPr>
          <p:cNvPr id="7" name="Obraz 6">
            <a:extLst>
              <a:ext uri="{FF2B5EF4-FFF2-40B4-BE49-F238E27FC236}">
                <a16:creationId xmlns:a16="http://schemas.microsoft.com/office/drawing/2014/main" id="{7D3D27D7-26C0-9C0A-BBC6-B2E94124AF20}"/>
              </a:ext>
            </a:extLst>
          </p:cNvPr>
          <p:cNvPicPr>
            <a:picLocks noChangeAspect="1"/>
          </p:cNvPicPr>
          <p:nvPr userDrawn="1"/>
        </p:nvPicPr>
        <p:blipFill>
          <a:blip r:embed="rId4"/>
          <a:stretch>
            <a:fillRect/>
          </a:stretch>
        </p:blipFill>
        <p:spPr>
          <a:xfrm>
            <a:off x="3894" y="1992"/>
            <a:ext cx="11514286" cy="6476190"/>
          </a:xfrm>
          <a:prstGeom prst="rect">
            <a:avLst/>
          </a:prstGeom>
        </p:spPr>
      </p:pic>
    </p:spTree>
  </p:cSld>
  <p:clrMap bg1="lt1" tx1="dk1" bg2="lt2" tx2="dk2" accent1="accent1" accent2="accent2" accent3="accent3" accent4="accent4" accent5="accent5" accent6="accent6" hlink="hlink" folHlink="folHlink"/>
  <p:sldLayoutIdLst>
    <p:sldLayoutId id="2147484199" r:id="rId1"/>
  </p:sldLayoutIdLst>
  <p:hf hd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Arial" charset="0"/>
        </a:defRPr>
      </a:lvl2pPr>
      <a:lvl3pPr algn="ctr" rtl="0" eaLnBrk="0" fontAlgn="base" hangingPunct="0">
        <a:spcBef>
          <a:spcPct val="0"/>
        </a:spcBef>
        <a:spcAft>
          <a:spcPct val="0"/>
        </a:spcAft>
        <a:defRPr sz="4400">
          <a:solidFill>
            <a:schemeClr val="tx1"/>
          </a:solidFill>
          <a:latin typeface="Arial" charset="0"/>
        </a:defRPr>
      </a:lvl3pPr>
      <a:lvl4pPr algn="ctr" rtl="0" eaLnBrk="0" fontAlgn="base" hangingPunct="0">
        <a:spcBef>
          <a:spcPct val="0"/>
        </a:spcBef>
        <a:spcAft>
          <a:spcPct val="0"/>
        </a:spcAft>
        <a:defRPr sz="4400">
          <a:solidFill>
            <a:schemeClr val="tx1"/>
          </a:solidFill>
          <a:latin typeface="Arial" charset="0"/>
        </a:defRPr>
      </a:lvl4pPr>
      <a:lvl5pPr algn="ctr" rtl="0" eaLnBrk="0" fontAlgn="base" hangingPunct="0">
        <a:spcBef>
          <a:spcPct val="0"/>
        </a:spcBef>
        <a:spcAft>
          <a:spcPct val="0"/>
        </a:spcAft>
        <a:defRPr sz="4400">
          <a:solidFill>
            <a:schemeClr val="tx1"/>
          </a:solidFill>
          <a:latin typeface="Arial"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10.pn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13.png"/><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11.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25.png"/><Relationship Id="rId7" Type="http://schemas.openxmlformats.org/officeDocument/2006/relationships/image" Target="../media/image29.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31.png"/><Relationship Id="rId7" Type="http://schemas.openxmlformats.org/officeDocument/2006/relationships/image" Target="../media/image35.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14.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37.png"/><Relationship Id="rId7" Type="http://schemas.openxmlformats.org/officeDocument/2006/relationships/image" Target="../media/image41.pn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15.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image" Target="../media/image43.png"/><Relationship Id="rId7" Type="http://schemas.openxmlformats.org/officeDocument/2006/relationships/image" Target="../media/image47.pn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50.png"/></Relationships>
</file>

<file path=ppt/slides/_rels/slide18.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52.png"/><Relationship Id="rId5" Type="http://schemas.openxmlformats.org/officeDocument/2006/relationships/image" Target="../media/image55.png"/><Relationship Id="rId4" Type="http://schemas.openxmlformats.org/officeDocument/2006/relationships/image" Target="../media/image54.png"/></Relationships>
</file>

<file path=ppt/slides/_rels/slide19.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image" Target="../media/image52.png"/><Relationship Id="rId5" Type="http://schemas.openxmlformats.org/officeDocument/2006/relationships/image" Target="../media/image58.png"/><Relationship Id="rId4" Type="http://schemas.openxmlformats.org/officeDocument/2006/relationships/image" Target="../media/image57.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7"/>
          <p:cNvSpPr txBox="1">
            <a:spLocks noChangeArrowheads="1"/>
          </p:cNvSpPr>
          <p:nvPr/>
        </p:nvSpPr>
        <p:spPr bwMode="auto">
          <a:xfrm>
            <a:off x="0" y="1079847"/>
            <a:ext cx="11522075" cy="2062103"/>
          </a:xfrm>
          <a:prstGeom prst="rect">
            <a:avLst/>
          </a:prstGeom>
          <a:solidFill>
            <a:schemeClr val="bg1"/>
          </a:solidFill>
          <a:ln w="1270">
            <a:solidFill>
              <a:schemeClr val="tx1"/>
            </a:solidFill>
            <a:miter lim="800000"/>
            <a:headEnd/>
            <a:tailEnd/>
          </a:ln>
        </p:spPr>
        <p:txBody>
          <a:bodyPr lIns="0" rIns="0">
            <a:spAutoFit/>
          </a:bodyPr>
          <a:lstStyle/>
          <a:p>
            <a:pPr algn="ctr"/>
            <a:r>
              <a:rPr lang="en-US" sz="3200" dirty="0"/>
              <a:t>Meteorological support for non-engine aircraft users </a:t>
            </a:r>
            <a:endParaRPr lang="pl-PL" sz="3200" dirty="0"/>
          </a:p>
          <a:p>
            <a:pPr algn="ctr"/>
            <a:r>
              <a:rPr lang="en-US" sz="3200" dirty="0"/>
              <a:t>based on numerical forecasts, with particular emphasis </a:t>
            </a:r>
            <a:endParaRPr lang="pl-PL" sz="3200" dirty="0"/>
          </a:p>
          <a:p>
            <a:pPr algn="ctr"/>
            <a:r>
              <a:rPr lang="en-US" sz="3200" dirty="0"/>
              <a:t>on the description of convection on a local and regional scale</a:t>
            </a:r>
            <a:endParaRPr lang="pl-PL" sz="3200" noProof="0" dirty="0"/>
          </a:p>
          <a:p>
            <a:pPr algn="ctr"/>
            <a:endParaRPr lang="pl-PL" sz="3200" noProof="0" dirty="0"/>
          </a:p>
        </p:txBody>
      </p:sp>
      <p:sp>
        <p:nvSpPr>
          <p:cNvPr id="8" name="Prostokąt zaokrąglony 7"/>
          <p:cNvSpPr/>
          <p:nvPr/>
        </p:nvSpPr>
        <p:spPr>
          <a:xfrm>
            <a:off x="0" y="5241389"/>
            <a:ext cx="11522075" cy="951026"/>
          </a:xfrm>
          <a:prstGeom prst="roundRect">
            <a:avLst>
              <a:gd name="adj" fmla="val 1256"/>
            </a:avLst>
          </a:prstGeom>
          <a:solidFill>
            <a:schemeClr val="bg1"/>
          </a:solidFill>
          <a:ln w="952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pl-PL" sz="2800" b="1" noProof="0" dirty="0">
                <a:solidFill>
                  <a:schemeClr val="tx1"/>
                </a:solidFill>
              </a:rPr>
              <a:t>LMM ZPN-COSMO IMGW-PIB</a:t>
            </a:r>
          </a:p>
        </p:txBody>
      </p:sp>
      <p:sp>
        <p:nvSpPr>
          <p:cNvPr id="9" name="Prostokąt zaokrąglony 2"/>
          <p:cNvSpPr/>
          <p:nvPr/>
        </p:nvSpPr>
        <p:spPr>
          <a:xfrm>
            <a:off x="-1" y="4304020"/>
            <a:ext cx="11522075" cy="952291"/>
          </a:xfrm>
          <a:prstGeom prst="roundRect">
            <a:avLst>
              <a:gd name="adj" fmla="val 1256"/>
            </a:avLst>
          </a:prstGeom>
          <a:solidFill>
            <a:schemeClr val="bg1"/>
          </a:solidFill>
          <a:ln w="952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lIns="0" rIns="0" anchor="ctr"/>
          <a:lstStyle/>
          <a:p>
            <a:pPr algn="ctr">
              <a:defRPr/>
            </a:pPr>
            <a:r>
              <a:rPr lang="pl-PL" sz="2600" b="1" noProof="0" dirty="0">
                <a:solidFill>
                  <a:schemeClr val="tx1"/>
                </a:solidFill>
                <a:latin typeface="Arial Narrow" pitchFamily="34" charset="0"/>
              </a:rPr>
              <a:t>Andrzej Mazur</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7"/>
          <p:cNvSpPr txBox="1">
            <a:spLocks noChangeArrowheads="1"/>
          </p:cNvSpPr>
          <p:nvPr/>
        </p:nvSpPr>
        <p:spPr bwMode="auto">
          <a:xfrm>
            <a:off x="0" y="1242729"/>
            <a:ext cx="11522075" cy="3570208"/>
          </a:xfrm>
          <a:prstGeom prst="rect">
            <a:avLst/>
          </a:prstGeom>
          <a:solidFill>
            <a:schemeClr val="bg1"/>
          </a:solidFill>
          <a:ln w="1270">
            <a:solidFill>
              <a:schemeClr val="tx1"/>
            </a:solidFill>
            <a:miter lim="800000"/>
            <a:headEnd/>
            <a:tailEnd/>
          </a:ln>
        </p:spPr>
        <p:txBody>
          <a:bodyPr>
            <a:spAutoFit/>
          </a:bodyPr>
          <a:lstStyle/>
          <a:p>
            <a:pPr algn="ctr">
              <a:spcAft>
                <a:spcPts val="600"/>
              </a:spcAft>
            </a:pPr>
            <a:r>
              <a:rPr lang="en-US" sz="2800" dirty="0"/>
              <a:t>Contents </a:t>
            </a:r>
            <a:endParaRPr lang="pl-PL" sz="2800" dirty="0"/>
          </a:p>
          <a:p>
            <a:pPr marL="514350" indent="-514350" algn="just">
              <a:spcAft>
                <a:spcPts val="600"/>
              </a:spcAft>
              <a:buFont typeface="+mj-lt"/>
              <a:buAutoNum type="arabicPeriod"/>
            </a:pPr>
            <a:r>
              <a:rPr lang="en-US" sz="2800" dirty="0"/>
              <a:t>Basics </a:t>
            </a:r>
            <a:endParaRPr lang="pl-PL" sz="2800" dirty="0"/>
          </a:p>
          <a:p>
            <a:pPr marL="514350" indent="-514350" algn="just">
              <a:spcAft>
                <a:spcPts val="600"/>
              </a:spcAft>
              <a:buFont typeface="+mj-lt"/>
              <a:buAutoNum type="arabicPeriod"/>
            </a:pPr>
            <a:endParaRPr lang="pl-PL" sz="2800" dirty="0"/>
          </a:p>
          <a:p>
            <a:pPr marL="514350" indent="-514350" algn="just">
              <a:spcAft>
                <a:spcPts val="600"/>
              </a:spcAft>
              <a:buFont typeface="+mj-lt"/>
              <a:buAutoNum type="arabicPeriod"/>
            </a:pPr>
            <a:r>
              <a:rPr lang="en-US" sz="2800" dirty="0"/>
              <a:t>What’s </a:t>
            </a:r>
            <a:r>
              <a:rPr lang="pl-PL" sz="2800" dirty="0"/>
              <a:t>n</a:t>
            </a:r>
            <a:r>
              <a:rPr lang="en-US" sz="2800" dirty="0" err="1"/>
              <a:t>eeded</a:t>
            </a:r>
            <a:r>
              <a:rPr lang="en-US" sz="2800" dirty="0"/>
              <a:t> and </a:t>
            </a:r>
            <a:r>
              <a:rPr lang="pl-PL" sz="2800" dirty="0" err="1"/>
              <a:t>what’s</a:t>
            </a:r>
            <a:r>
              <a:rPr lang="pl-PL" sz="2800" dirty="0"/>
              <a:t> s</a:t>
            </a:r>
            <a:r>
              <a:rPr lang="en-US" sz="2800" dirty="0" err="1"/>
              <a:t>ufficient</a:t>
            </a:r>
            <a:r>
              <a:rPr lang="en-US" sz="2800" dirty="0"/>
              <a:t> – </a:t>
            </a:r>
            <a:r>
              <a:rPr lang="pl-PL" sz="2800" dirty="0"/>
              <a:t>p</a:t>
            </a:r>
            <a:r>
              <a:rPr lang="en-US" sz="2800" dirty="0" err="1"/>
              <a:t>roducts</a:t>
            </a:r>
            <a:r>
              <a:rPr lang="en-US" sz="2800" dirty="0"/>
              <a:t> </a:t>
            </a:r>
            <a:endParaRPr lang="pl-PL" sz="2800" dirty="0"/>
          </a:p>
          <a:p>
            <a:pPr marL="514350" indent="-514350" algn="just">
              <a:spcAft>
                <a:spcPts val="600"/>
              </a:spcAft>
              <a:buFont typeface="+mj-lt"/>
              <a:buAutoNum type="arabicPeriod"/>
            </a:pPr>
            <a:endParaRPr lang="pl-PL" sz="2800" dirty="0"/>
          </a:p>
          <a:p>
            <a:pPr marL="514350" indent="-514350" algn="just">
              <a:spcAft>
                <a:spcPts val="600"/>
              </a:spcAft>
              <a:buFont typeface="+mj-lt"/>
              <a:buAutoNum type="arabicPeriod"/>
            </a:pPr>
            <a:r>
              <a:rPr lang="en-US" sz="2800" dirty="0"/>
              <a:t>Summary</a:t>
            </a:r>
            <a:endParaRPr lang="pl-PL" sz="2800" dirty="0"/>
          </a:p>
          <a:p>
            <a:pPr marL="514350" indent="-514350" algn="just">
              <a:spcAft>
                <a:spcPts val="600"/>
              </a:spcAft>
              <a:buFont typeface="+mj-lt"/>
              <a:buAutoNum type="arabicPeriod"/>
            </a:pPr>
            <a:endParaRPr lang="pl-PL" sz="2800" b="1" noProof="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pole tekstowe 59"/>
          <p:cNvSpPr txBox="1"/>
          <p:nvPr/>
        </p:nvSpPr>
        <p:spPr>
          <a:xfrm>
            <a:off x="688940" y="311129"/>
            <a:ext cx="9715568" cy="523220"/>
          </a:xfrm>
          <a:prstGeom prst="rect">
            <a:avLst/>
          </a:prstGeom>
          <a:solidFill>
            <a:schemeClr val="bg1"/>
          </a:solidFill>
        </p:spPr>
        <p:txBody>
          <a:bodyPr wrap="square" rtlCol="0">
            <a:spAutoFit/>
          </a:bodyPr>
          <a:lstStyle/>
          <a:p>
            <a:pPr algn="ctr"/>
            <a:r>
              <a:rPr lang="pl-PL" sz="2800" noProof="0" dirty="0"/>
              <a:t>Basics</a:t>
            </a:r>
          </a:p>
        </p:txBody>
      </p:sp>
      <p:sp>
        <p:nvSpPr>
          <p:cNvPr id="61" name="pole tekstowe 60"/>
          <p:cNvSpPr txBox="1"/>
          <p:nvPr/>
        </p:nvSpPr>
        <p:spPr>
          <a:xfrm>
            <a:off x="397" y="1007839"/>
            <a:ext cx="11522075" cy="4154984"/>
          </a:xfrm>
          <a:prstGeom prst="rect">
            <a:avLst/>
          </a:prstGeom>
          <a:solidFill>
            <a:schemeClr val="bg1"/>
          </a:solidFill>
          <a:ln w="1270">
            <a:solidFill>
              <a:schemeClr val="tx1"/>
            </a:solidFill>
          </a:ln>
        </p:spPr>
        <p:txBody>
          <a:bodyPr wrap="square" rtlCol="0">
            <a:spAutoFit/>
          </a:bodyPr>
          <a:lstStyle/>
          <a:p>
            <a:pPr algn="just"/>
            <a:r>
              <a:rPr lang="en-US" sz="2400" noProof="0" dirty="0"/>
              <a:t>The theoretical foundations were developed, applied, and verified in work conducted using COSMO mesoscale models with resolutions of 14 and 7 km.</a:t>
            </a:r>
          </a:p>
          <a:p>
            <a:pPr algn="just"/>
            <a:endParaRPr lang="en-US" sz="2400" noProof="0" dirty="0"/>
          </a:p>
          <a:p>
            <a:pPr algn="just"/>
            <a:r>
              <a:rPr lang="en-US" sz="2400" noProof="0" dirty="0"/>
              <a:t>The work is being conducted in three directions: </a:t>
            </a:r>
          </a:p>
          <a:p>
            <a:pPr algn="just"/>
            <a:endParaRPr lang="en-US" sz="2400" noProof="0" dirty="0"/>
          </a:p>
          <a:p>
            <a:pPr marL="457200" indent="-457200" algn="just">
              <a:buFont typeface="+mj-lt"/>
              <a:buAutoNum type="arabicPeriod"/>
            </a:pPr>
            <a:r>
              <a:rPr lang="en-US" sz="2400" noProof="0" dirty="0"/>
              <a:t>description of air movement on a regional (national) scale (e.g. for aerostats), </a:t>
            </a:r>
          </a:p>
          <a:p>
            <a:pPr marL="457200" indent="-457200" algn="just">
              <a:buFont typeface="+mj-lt"/>
              <a:buAutoNum type="arabicPeriod"/>
            </a:pPr>
            <a:endParaRPr lang="en-US" sz="2400" noProof="0" dirty="0"/>
          </a:p>
          <a:p>
            <a:pPr marL="457200" indent="-457200" algn="just">
              <a:buFont typeface="+mj-lt"/>
              <a:buAutoNum type="arabicPeriod"/>
            </a:pPr>
            <a:r>
              <a:rPr lang="en-US" sz="2400" noProof="0" dirty="0"/>
              <a:t>depiction of convection and the resulting information (favorable/unfavorable conditions for general aviation’ participants), and </a:t>
            </a:r>
          </a:p>
          <a:p>
            <a:pPr marL="457200" indent="-457200" algn="just">
              <a:buFont typeface="+mj-lt"/>
              <a:buAutoNum type="arabicPeriod"/>
            </a:pPr>
            <a:endParaRPr lang="en-US" sz="2400" noProof="0" dirty="0"/>
          </a:p>
          <a:p>
            <a:pPr marL="457200" indent="-457200" algn="just">
              <a:buFont typeface="+mj-lt"/>
              <a:buAutoNum type="arabicPeriod"/>
            </a:pPr>
            <a:r>
              <a:rPr lang="en-US" sz="2400" noProof="0" dirty="0"/>
              <a:t>reporting of local meteorological conditions relevant to gliders’ users.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zaokrąglony 5">
            <a:extLst>
              <a:ext uri="{FF2B5EF4-FFF2-40B4-BE49-F238E27FC236}">
                <a16:creationId xmlns:a16="http://schemas.microsoft.com/office/drawing/2014/main" id="{62ED3564-266A-F9B7-8CE3-91A94161BBA7}"/>
              </a:ext>
            </a:extLst>
          </p:cNvPr>
          <p:cNvSpPr/>
          <p:nvPr/>
        </p:nvSpPr>
        <p:spPr>
          <a:xfrm>
            <a:off x="0" y="980728"/>
            <a:ext cx="9144000" cy="3312368"/>
          </a:xfrm>
          <a:prstGeom prst="roundRect">
            <a:avLst>
              <a:gd name="adj" fmla="val 1256"/>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l-PL" sz="2800" b="1" noProof="0" dirty="0">
              <a:solidFill>
                <a:schemeClr val="tx1"/>
              </a:solidFill>
            </a:endParaRPr>
          </a:p>
        </p:txBody>
      </p:sp>
      <p:sp>
        <p:nvSpPr>
          <p:cNvPr id="4" name="pole tekstowe 3">
            <a:extLst>
              <a:ext uri="{FF2B5EF4-FFF2-40B4-BE49-F238E27FC236}">
                <a16:creationId xmlns:a16="http://schemas.microsoft.com/office/drawing/2014/main" id="{DB40DCDD-B8A8-5BC6-64C6-4D9BCFB7C083}"/>
              </a:ext>
            </a:extLst>
          </p:cNvPr>
          <p:cNvSpPr txBox="1"/>
          <p:nvPr/>
        </p:nvSpPr>
        <p:spPr>
          <a:xfrm>
            <a:off x="688940" y="311129"/>
            <a:ext cx="9715568" cy="523220"/>
          </a:xfrm>
          <a:prstGeom prst="rect">
            <a:avLst/>
          </a:prstGeom>
          <a:solidFill>
            <a:schemeClr val="bg1"/>
          </a:solidFill>
        </p:spPr>
        <p:txBody>
          <a:bodyPr wrap="square" rtlCol="0">
            <a:spAutoFit/>
          </a:bodyPr>
          <a:lstStyle/>
          <a:p>
            <a:pPr algn="ctr"/>
            <a:r>
              <a:rPr lang="en-US" sz="2800" dirty="0"/>
              <a:t>What’s </a:t>
            </a:r>
            <a:r>
              <a:rPr lang="pl-PL" sz="2800" dirty="0"/>
              <a:t>n</a:t>
            </a:r>
            <a:r>
              <a:rPr lang="en-US" sz="2800" dirty="0" err="1"/>
              <a:t>eeded</a:t>
            </a:r>
            <a:r>
              <a:rPr lang="en-US" sz="2800" dirty="0"/>
              <a:t> and </a:t>
            </a:r>
            <a:r>
              <a:rPr lang="pl-PL" sz="2800" dirty="0" err="1"/>
              <a:t>what’s</a:t>
            </a:r>
            <a:r>
              <a:rPr lang="pl-PL" sz="2800" dirty="0"/>
              <a:t> s</a:t>
            </a:r>
            <a:r>
              <a:rPr lang="en-US" sz="2800" dirty="0" err="1"/>
              <a:t>ufficient</a:t>
            </a:r>
            <a:r>
              <a:rPr lang="en-US" sz="2800" dirty="0"/>
              <a:t> – </a:t>
            </a:r>
            <a:r>
              <a:rPr lang="pl-PL" sz="2800" dirty="0"/>
              <a:t>p</a:t>
            </a:r>
            <a:r>
              <a:rPr lang="en-US" sz="2800" dirty="0" err="1"/>
              <a:t>roducts</a:t>
            </a:r>
            <a:endParaRPr lang="pl-PL" sz="2800" noProof="0" dirty="0"/>
          </a:p>
        </p:txBody>
      </p:sp>
      <p:sp>
        <p:nvSpPr>
          <p:cNvPr id="8" name="pole tekstowe 7">
            <a:extLst>
              <a:ext uri="{FF2B5EF4-FFF2-40B4-BE49-F238E27FC236}">
                <a16:creationId xmlns:a16="http://schemas.microsoft.com/office/drawing/2014/main" id="{F161B2A7-E3B8-6E46-2862-86A5F57672CA}"/>
              </a:ext>
            </a:extLst>
          </p:cNvPr>
          <p:cNvSpPr txBox="1"/>
          <p:nvPr/>
        </p:nvSpPr>
        <p:spPr>
          <a:xfrm>
            <a:off x="397" y="1093777"/>
            <a:ext cx="11522075" cy="4524315"/>
          </a:xfrm>
          <a:prstGeom prst="rect">
            <a:avLst/>
          </a:prstGeom>
          <a:solidFill>
            <a:schemeClr val="bg1"/>
          </a:solidFill>
          <a:ln w="1270">
            <a:solidFill>
              <a:schemeClr val="tx1"/>
            </a:solidFill>
          </a:ln>
        </p:spPr>
        <p:txBody>
          <a:bodyPr wrap="square" rtlCol="0">
            <a:spAutoFit/>
          </a:bodyPr>
          <a:lstStyle/>
          <a:p>
            <a:pPr algn="just"/>
            <a:r>
              <a:rPr lang="en-US" sz="2400" dirty="0"/>
              <a:t>The quantities relevant to the problem, formulated first, are the wind speed fields (horizontal and vertical) at the model levels. This is obvious (simple?) because these quantities are directly available from the models. </a:t>
            </a:r>
            <a:endParaRPr lang="pl-PL" sz="2400" dirty="0"/>
          </a:p>
          <a:p>
            <a:pPr algn="just"/>
            <a:r>
              <a:rPr lang="en-US" sz="2400" dirty="0"/>
              <a:t>The basic products, which have been used from the outset not only for </a:t>
            </a:r>
            <a:r>
              <a:rPr lang="pl-PL" sz="2400" dirty="0"/>
              <a:t>non-</a:t>
            </a:r>
            <a:r>
              <a:rPr lang="pl-PL" sz="2400" dirty="0" err="1"/>
              <a:t>engine</a:t>
            </a:r>
            <a:r>
              <a:rPr lang="en-US" sz="2400" dirty="0"/>
              <a:t> aeronautics but for the entire field of "</a:t>
            </a:r>
            <a:r>
              <a:rPr lang="pl-PL" sz="2400" dirty="0" err="1"/>
              <a:t>general</a:t>
            </a:r>
            <a:r>
              <a:rPr lang="en-US" sz="2400" dirty="0"/>
              <a:t> aviation" are trajectory forecasts (air mass movement) originating from points – given airports – at selected pressure levels. </a:t>
            </a:r>
            <a:endParaRPr lang="pl-PL" sz="2400" dirty="0"/>
          </a:p>
          <a:p>
            <a:pPr algn="just"/>
            <a:r>
              <a:rPr lang="pl-PL" sz="2400" dirty="0"/>
              <a:t>T</a:t>
            </a:r>
            <a:r>
              <a:rPr lang="en-US" sz="2400" dirty="0"/>
              <a:t>he generation of such products began with calculations for the COSMO model results at a resolution of 7 km (next slide). Currently, operational results are available based on the results of the COSMO 2.8 model. Further work is underway to transfer the calculations to the results of the ICON 2.5 model and – in the future – to the ICON 1.0 km model.</a:t>
            </a:r>
            <a:endParaRPr lang="pl-PL" sz="2200" noProof="0" dirty="0"/>
          </a:p>
        </p:txBody>
      </p:sp>
    </p:spTree>
    <p:extLst>
      <p:ext uri="{BB962C8B-B14F-4D97-AF65-F5344CB8AC3E}">
        <p14:creationId xmlns:p14="http://schemas.microsoft.com/office/powerpoint/2010/main" val="34781450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9F977A-00B8-C785-4FCD-4DA6F3DDE7ED}"/>
            </a:ext>
          </a:extLst>
        </p:cNvPr>
        <p:cNvGrpSpPr/>
        <p:nvPr/>
      </p:nvGrpSpPr>
      <p:grpSpPr>
        <a:xfrm>
          <a:off x="0" y="0"/>
          <a:ext cx="0" cy="0"/>
          <a:chOff x="0" y="0"/>
          <a:chExt cx="0" cy="0"/>
        </a:xfrm>
      </p:grpSpPr>
      <p:sp>
        <p:nvSpPr>
          <p:cNvPr id="4" name="pole tekstowe 3">
            <a:extLst>
              <a:ext uri="{FF2B5EF4-FFF2-40B4-BE49-F238E27FC236}">
                <a16:creationId xmlns:a16="http://schemas.microsoft.com/office/drawing/2014/main" id="{0000F74A-78E0-44C2-3743-D0115CBEE707}"/>
              </a:ext>
            </a:extLst>
          </p:cNvPr>
          <p:cNvSpPr txBox="1"/>
          <p:nvPr/>
        </p:nvSpPr>
        <p:spPr>
          <a:xfrm>
            <a:off x="684000" y="288000"/>
            <a:ext cx="9756000" cy="523220"/>
          </a:xfrm>
          <a:prstGeom prst="rect">
            <a:avLst/>
          </a:prstGeom>
          <a:solidFill>
            <a:schemeClr val="bg1"/>
          </a:solidFill>
        </p:spPr>
        <p:txBody>
          <a:bodyPr wrap="square" rtlCol="0">
            <a:spAutoFit/>
          </a:bodyPr>
          <a:lstStyle/>
          <a:p>
            <a:pPr algn="ctr"/>
            <a:r>
              <a:rPr lang="en-US" sz="2800" dirty="0"/>
              <a:t>Sample trajectories from selected airports – COSMO 7km</a:t>
            </a:r>
            <a:endParaRPr lang="pl-PL" sz="2700" noProof="0" dirty="0"/>
          </a:p>
        </p:txBody>
      </p:sp>
      <p:sp>
        <p:nvSpPr>
          <p:cNvPr id="2" name="Prostokąt zaokrąglony 5">
            <a:extLst>
              <a:ext uri="{FF2B5EF4-FFF2-40B4-BE49-F238E27FC236}">
                <a16:creationId xmlns:a16="http://schemas.microsoft.com/office/drawing/2014/main" id="{C7BC05DC-3E45-60F6-9094-1ACAEED3B55A}"/>
              </a:ext>
            </a:extLst>
          </p:cNvPr>
          <p:cNvSpPr/>
          <p:nvPr/>
        </p:nvSpPr>
        <p:spPr>
          <a:xfrm>
            <a:off x="0" y="980728"/>
            <a:ext cx="9144000" cy="3312368"/>
          </a:xfrm>
          <a:prstGeom prst="roundRect">
            <a:avLst>
              <a:gd name="adj" fmla="val 1256"/>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l-PL" sz="2800" b="1" noProof="0" dirty="0">
              <a:solidFill>
                <a:schemeClr val="tx1"/>
              </a:solidFill>
            </a:endParaRPr>
          </a:p>
        </p:txBody>
      </p:sp>
      <p:pic>
        <p:nvPicPr>
          <p:cNvPr id="5" name="Obraz 4">
            <a:extLst>
              <a:ext uri="{FF2B5EF4-FFF2-40B4-BE49-F238E27FC236}">
                <a16:creationId xmlns:a16="http://schemas.microsoft.com/office/drawing/2014/main" id="{D26E3304-7D45-C65C-B119-C6933BEEBE80}"/>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36000" y="864000"/>
            <a:ext cx="3816000" cy="5333920"/>
          </a:xfrm>
          <a:prstGeom prst="rect">
            <a:avLst/>
          </a:prstGeom>
        </p:spPr>
      </p:pic>
      <p:pic>
        <p:nvPicPr>
          <p:cNvPr id="6" name="Obraz 5">
            <a:extLst>
              <a:ext uri="{FF2B5EF4-FFF2-40B4-BE49-F238E27FC236}">
                <a16:creationId xmlns:a16="http://schemas.microsoft.com/office/drawing/2014/main" id="{6E21B24E-86D8-0F04-BA98-AD0EEEDA5EC1}"/>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3852000" y="864000"/>
            <a:ext cx="3816000" cy="5333920"/>
          </a:xfrm>
          <a:prstGeom prst="rect">
            <a:avLst/>
          </a:prstGeom>
        </p:spPr>
      </p:pic>
      <p:pic>
        <p:nvPicPr>
          <p:cNvPr id="9" name="Obraz 8">
            <a:extLst>
              <a:ext uri="{FF2B5EF4-FFF2-40B4-BE49-F238E27FC236}">
                <a16:creationId xmlns:a16="http://schemas.microsoft.com/office/drawing/2014/main" id="{1E8D11F9-45C6-D6D0-1BED-4BA5BE0D372B}"/>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68000" y="864000"/>
            <a:ext cx="3816000" cy="5333920"/>
          </a:xfrm>
          <a:prstGeom prst="rect">
            <a:avLst/>
          </a:prstGeom>
        </p:spPr>
      </p:pic>
    </p:spTree>
    <p:extLst>
      <p:ext uri="{BB962C8B-B14F-4D97-AF65-F5344CB8AC3E}">
        <p14:creationId xmlns:p14="http://schemas.microsoft.com/office/powerpoint/2010/main" val="13315014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9F52B4-85BA-848F-87CD-A88A36EFD93E}"/>
            </a:ext>
          </a:extLst>
        </p:cNvPr>
        <p:cNvGrpSpPr/>
        <p:nvPr/>
      </p:nvGrpSpPr>
      <p:grpSpPr>
        <a:xfrm>
          <a:off x="0" y="0"/>
          <a:ext cx="0" cy="0"/>
          <a:chOff x="0" y="0"/>
          <a:chExt cx="0" cy="0"/>
        </a:xfrm>
      </p:grpSpPr>
      <p:sp>
        <p:nvSpPr>
          <p:cNvPr id="4" name="pole tekstowe 3">
            <a:extLst>
              <a:ext uri="{FF2B5EF4-FFF2-40B4-BE49-F238E27FC236}">
                <a16:creationId xmlns:a16="http://schemas.microsoft.com/office/drawing/2014/main" id="{00B55D8F-9033-BE97-0277-5D461EECC0E2}"/>
              </a:ext>
            </a:extLst>
          </p:cNvPr>
          <p:cNvSpPr txBox="1"/>
          <p:nvPr/>
        </p:nvSpPr>
        <p:spPr>
          <a:xfrm>
            <a:off x="666000" y="287759"/>
            <a:ext cx="9756000" cy="523220"/>
          </a:xfrm>
          <a:prstGeom prst="rect">
            <a:avLst/>
          </a:prstGeom>
          <a:solidFill>
            <a:schemeClr val="bg1"/>
          </a:solidFill>
        </p:spPr>
        <p:txBody>
          <a:bodyPr wrap="square" rtlCol="0">
            <a:spAutoFit/>
          </a:bodyPr>
          <a:lstStyle/>
          <a:p>
            <a:pPr algn="ctr"/>
            <a:r>
              <a:rPr lang="en-US" sz="2800" dirty="0"/>
              <a:t>Sample trajectories from selected airports – COSMO </a:t>
            </a:r>
            <a:r>
              <a:rPr lang="pl-PL" sz="2700" noProof="0" dirty="0"/>
              <a:t>2.8km</a:t>
            </a:r>
          </a:p>
        </p:txBody>
      </p:sp>
      <p:sp>
        <p:nvSpPr>
          <p:cNvPr id="2" name="Prostokąt zaokrąglony 5">
            <a:extLst>
              <a:ext uri="{FF2B5EF4-FFF2-40B4-BE49-F238E27FC236}">
                <a16:creationId xmlns:a16="http://schemas.microsoft.com/office/drawing/2014/main" id="{59B3A512-E684-3B6E-3525-EF3A0BBFA9EB}"/>
              </a:ext>
            </a:extLst>
          </p:cNvPr>
          <p:cNvSpPr/>
          <p:nvPr/>
        </p:nvSpPr>
        <p:spPr>
          <a:xfrm>
            <a:off x="0" y="980728"/>
            <a:ext cx="9144000" cy="3312368"/>
          </a:xfrm>
          <a:prstGeom prst="roundRect">
            <a:avLst>
              <a:gd name="adj" fmla="val 1256"/>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l-PL" sz="2800" b="1" noProof="0" dirty="0">
              <a:solidFill>
                <a:schemeClr val="tx1"/>
              </a:solidFill>
            </a:endParaRPr>
          </a:p>
        </p:txBody>
      </p:sp>
      <p:pic>
        <p:nvPicPr>
          <p:cNvPr id="5" name="Obraz 4">
            <a:extLst>
              <a:ext uri="{FF2B5EF4-FFF2-40B4-BE49-F238E27FC236}">
                <a16:creationId xmlns:a16="http://schemas.microsoft.com/office/drawing/2014/main" id="{7A8E7819-8BA3-97C2-25DA-14089AF9F8BC}"/>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183775" y="831208"/>
            <a:ext cx="3703774" cy="5621505"/>
          </a:xfrm>
          <a:prstGeom prst="rect">
            <a:avLst/>
          </a:prstGeom>
        </p:spPr>
      </p:pic>
      <p:pic>
        <p:nvPicPr>
          <p:cNvPr id="6" name="Obraz 5">
            <a:extLst>
              <a:ext uri="{FF2B5EF4-FFF2-40B4-BE49-F238E27FC236}">
                <a16:creationId xmlns:a16="http://schemas.microsoft.com/office/drawing/2014/main" id="{A7B5A599-21A2-A755-CC9A-9C822F97CA5B}"/>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3927774" y="831208"/>
            <a:ext cx="3703774" cy="5621505"/>
          </a:xfrm>
          <a:prstGeom prst="rect">
            <a:avLst/>
          </a:prstGeom>
        </p:spPr>
      </p:pic>
      <p:pic>
        <p:nvPicPr>
          <p:cNvPr id="9" name="Obraz 8">
            <a:extLst>
              <a:ext uri="{FF2B5EF4-FFF2-40B4-BE49-F238E27FC236}">
                <a16:creationId xmlns:a16="http://schemas.microsoft.com/office/drawing/2014/main" id="{5283D05F-B548-215E-85D6-5B5EA4E57A28}"/>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p:blipFill>
        <p:spPr>
          <a:xfrm>
            <a:off x="7671774" y="831208"/>
            <a:ext cx="3703774" cy="5621505"/>
          </a:xfrm>
          <a:prstGeom prst="rect">
            <a:avLst/>
          </a:prstGeom>
        </p:spPr>
      </p:pic>
    </p:spTree>
    <p:extLst>
      <p:ext uri="{BB962C8B-B14F-4D97-AF65-F5344CB8AC3E}">
        <p14:creationId xmlns:p14="http://schemas.microsoft.com/office/powerpoint/2010/main" val="7922909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24D29F-C2F4-928D-8BE1-D938D54A09EC}"/>
            </a:ext>
          </a:extLst>
        </p:cNvPr>
        <p:cNvGrpSpPr/>
        <p:nvPr/>
      </p:nvGrpSpPr>
      <p:grpSpPr>
        <a:xfrm>
          <a:off x="0" y="0"/>
          <a:ext cx="0" cy="0"/>
          <a:chOff x="0" y="0"/>
          <a:chExt cx="0" cy="0"/>
        </a:xfrm>
      </p:grpSpPr>
      <p:sp>
        <p:nvSpPr>
          <p:cNvPr id="4" name="pole tekstowe 3">
            <a:extLst>
              <a:ext uri="{FF2B5EF4-FFF2-40B4-BE49-F238E27FC236}">
                <a16:creationId xmlns:a16="http://schemas.microsoft.com/office/drawing/2014/main" id="{E2E31502-E49D-F28B-FF41-D70092AE6B8E}"/>
              </a:ext>
            </a:extLst>
          </p:cNvPr>
          <p:cNvSpPr txBox="1"/>
          <p:nvPr/>
        </p:nvSpPr>
        <p:spPr>
          <a:xfrm>
            <a:off x="720477" y="311129"/>
            <a:ext cx="9721080" cy="523220"/>
          </a:xfrm>
          <a:prstGeom prst="rect">
            <a:avLst/>
          </a:prstGeom>
          <a:solidFill>
            <a:schemeClr val="bg1"/>
          </a:solidFill>
        </p:spPr>
        <p:txBody>
          <a:bodyPr wrap="square" rtlCol="0">
            <a:spAutoFit/>
          </a:bodyPr>
          <a:lstStyle/>
          <a:p>
            <a:pPr algn="ctr"/>
            <a:r>
              <a:rPr lang="en-US" sz="2800" dirty="0"/>
              <a:t>Sample trajectories from selected airports –</a:t>
            </a:r>
            <a:r>
              <a:rPr lang="pl-PL" sz="2800" dirty="0"/>
              <a:t> </a:t>
            </a:r>
            <a:r>
              <a:rPr lang="pl-PL" sz="2700" noProof="0" dirty="0"/>
              <a:t>ICON 2.5km</a:t>
            </a:r>
          </a:p>
        </p:txBody>
      </p:sp>
      <p:sp>
        <p:nvSpPr>
          <p:cNvPr id="2" name="Prostokąt zaokrąglony 5">
            <a:extLst>
              <a:ext uri="{FF2B5EF4-FFF2-40B4-BE49-F238E27FC236}">
                <a16:creationId xmlns:a16="http://schemas.microsoft.com/office/drawing/2014/main" id="{DB1F4EE7-2117-D7CB-DFEA-2E6E74544228}"/>
              </a:ext>
            </a:extLst>
          </p:cNvPr>
          <p:cNvSpPr/>
          <p:nvPr/>
        </p:nvSpPr>
        <p:spPr>
          <a:xfrm>
            <a:off x="0" y="980728"/>
            <a:ext cx="9144000" cy="3312368"/>
          </a:xfrm>
          <a:prstGeom prst="roundRect">
            <a:avLst>
              <a:gd name="adj" fmla="val 1256"/>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l-PL" sz="2800" b="1" noProof="0" dirty="0">
              <a:solidFill>
                <a:schemeClr val="tx1"/>
              </a:solidFill>
            </a:endParaRPr>
          </a:p>
        </p:txBody>
      </p:sp>
      <p:pic>
        <p:nvPicPr>
          <p:cNvPr id="5" name="Obraz 4">
            <a:extLst>
              <a:ext uri="{FF2B5EF4-FFF2-40B4-BE49-F238E27FC236}">
                <a16:creationId xmlns:a16="http://schemas.microsoft.com/office/drawing/2014/main" id="{765B710F-51CE-0A44-B2BC-94F6DD4B74B2}"/>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183775" y="828001"/>
            <a:ext cx="3703773" cy="5627919"/>
          </a:xfrm>
          <a:prstGeom prst="rect">
            <a:avLst/>
          </a:prstGeom>
        </p:spPr>
      </p:pic>
      <p:pic>
        <p:nvPicPr>
          <p:cNvPr id="6" name="Obraz 5">
            <a:extLst>
              <a:ext uri="{FF2B5EF4-FFF2-40B4-BE49-F238E27FC236}">
                <a16:creationId xmlns:a16="http://schemas.microsoft.com/office/drawing/2014/main" id="{1244BA5F-E6CD-CE5D-B841-BEF56185351D}"/>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3927774" y="828001"/>
            <a:ext cx="3703773" cy="5627919"/>
          </a:xfrm>
          <a:prstGeom prst="rect">
            <a:avLst/>
          </a:prstGeom>
        </p:spPr>
      </p:pic>
      <p:pic>
        <p:nvPicPr>
          <p:cNvPr id="9" name="Obraz 8">
            <a:extLst>
              <a:ext uri="{FF2B5EF4-FFF2-40B4-BE49-F238E27FC236}">
                <a16:creationId xmlns:a16="http://schemas.microsoft.com/office/drawing/2014/main" id="{66C8D0AA-7E67-ADFA-FD55-E16146D9F178}"/>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p:blipFill>
        <p:spPr>
          <a:xfrm>
            <a:off x="7671774" y="828001"/>
            <a:ext cx="3703773" cy="5627919"/>
          </a:xfrm>
          <a:prstGeom prst="rect">
            <a:avLst/>
          </a:prstGeom>
        </p:spPr>
      </p:pic>
    </p:spTree>
    <p:extLst>
      <p:ext uri="{BB962C8B-B14F-4D97-AF65-F5344CB8AC3E}">
        <p14:creationId xmlns:p14="http://schemas.microsoft.com/office/powerpoint/2010/main" val="10672285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0D8403-5FC1-5684-EB8D-3D455B0E8F41}"/>
            </a:ext>
          </a:extLst>
        </p:cNvPr>
        <p:cNvGrpSpPr/>
        <p:nvPr/>
      </p:nvGrpSpPr>
      <p:grpSpPr>
        <a:xfrm>
          <a:off x="0" y="0"/>
          <a:ext cx="0" cy="0"/>
          <a:chOff x="0" y="0"/>
          <a:chExt cx="0" cy="0"/>
        </a:xfrm>
      </p:grpSpPr>
      <p:sp>
        <p:nvSpPr>
          <p:cNvPr id="2" name="Prostokąt zaokrąglony 5">
            <a:extLst>
              <a:ext uri="{FF2B5EF4-FFF2-40B4-BE49-F238E27FC236}">
                <a16:creationId xmlns:a16="http://schemas.microsoft.com/office/drawing/2014/main" id="{D6FEF2D8-AA1C-94A7-F77C-BEE04244DE8D}"/>
              </a:ext>
            </a:extLst>
          </p:cNvPr>
          <p:cNvSpPr/>
          <p:nvPr/>
        </p:nvSpPr>
        <p:spPr>
          <a:xfrm>
            <a:off x="0" y="980728"/>
            <a:ext cx="9144000" cy="3312368"/>
          </a:xfrm>
          <a:prstGeom prst="roundRect">
            <a:avLst>
              <a:gd name="adj" fmla="val 1256"/>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l-PL" sz="2800" b="1" noProof="0" dirty="0">
              <a:solidFill>
                <a:schemeClr val="tx1"/>
              </a:solidFill>
            </a:endParaRPr>
          </a:p>
        </p:txBody>
      </p:sp>
      <p:sp>
        <p:nvSpPr>
          <p:cNvPr id="4" name="pole tekstowe 3">
            <a:extLst>
              <a:ext uri="{FF2B5EF4-FFF2-40B4-BE49-F238E27FC236}">
                <a16:creationId xmlns:a16="http://schemas.microsoft.com/office/drawing/2014/main" id="{219FD4B6-300D-53C0-8684-506BB5C24297}"/>
              </a:ext>
            </a:extLst>
          </p:cNvPr>
          <p:cNvSpPr txBox="1"/>
          <p:nvPr/>
        </p:nvSpPr>
        <p:spPr>
          <a:xfrm>
            <a:off x="688940" y="311129"/>
            <a:ext cx="9715568" cy="523220"/>
          </a:xfrm>
          <a:prstGeom prst="rect">
            <a:avLst/>
          </a:prstGeom>
          <a:solidFill>
            <a:schemeClr val="bg1"/>
          </a:solidFill>
        </p:spPr>
        <p:txBody>
          <a:bodyPr wrap="square" rtlCol="0">
            <a:spAutoFit/>
          </a:bodyPr>
          <a:lstStyle/>
          <a:p>
            <a:pPr algn="ctr"/>
            <a:r>
              <a:rPr lang="en-US" sz="2800" dirty="0"/>
              <a:t>What’s </a:t>
            </a:r>
            <a:r>
              <a:rPr lang="pl-PL" sz="2800" dirty="0"/>
              <a:t>n</a:t>
            </a:r>
            <a:r>
              <a:rPr lang="en-US" sz="2800" dirty="0" err="1"/>
              <a:t>eeded</a:t>
            </a:r>
            <a:r>
              <a:rPr lang="en-US" sz="2800" dirty="0"/>
              <a:t> and </a:t>
            </a:r>
            <a:r>
              <a:rPr lang="pl-PL" sz="2800" dirty="0" err="1"/>
              <a:t>what’s</a:t>
            </a:r>
            <a:r>
              <a:rPr lang="pl-PL" sz="2800" dirty="0"/>
              <a:t> s</a:t>
            </a:r>
            <a:r>
              <a:rPr lang="en-US" sz="2800" dirty="0" err="1"/>
              <a:t>ufficient</a:t>
            </a:r>
            <a:r>
              <a:rPr lang="en-US" sz="2800" dirty="0"/>
              <a:t> – </a:t>
            </a:r>
            <a:r>
              <a:rPr lang="pl-PL" sz="2800" dirty="0"/>
              <a:t>p</a:t>
            </a:r>
            <a:r>
              <a:rPr lang="en-US" sz="2800" dirty="0" err="1"/>
              <a:t>roducts</a:t>
            </a:r>
            <a:endParaRPr lang="pl-PL" sz="2800" dirty="0"/>
          </a:p>
        </p:txBody>
      </p:sp>
      <p:sp>
        <p:nvSpPr>
          <p:cNvPr id="8" name="pole tekstowe 7">
            <a:extLst>
              <a:ext uri="{FF2B5EF4-FFF2-40B4-BE49-F238E27FC236}">
                <a16:creationId xmlns:a16="http://schemas.microsoft.com/office/drawing/2014/main" id="{FB52F660-24EC-3864-0285-C191059F51AE}"/>
              </a:ext>
            </a:extLst>
          </p:cNvPr>
          <p:cNvSpPr txBox="1"/>
          <p:nvPr/>
        </p:nvSpPr>
        <p:spPr>
          <a:xfrm>
            <a:off x="397" y="1079847"/>
            <a:ext cx="11522075" cy="4524315"/>
          </a:xfrm>
          <a:prstGeom prst="rect">
            <a:avLst/>
          </a:prstGeom>
          <a:solidFill>
            <a:schemeClr val="bg1"/>
          </a:solidFill>
          <a:ln w="1270">
            <a:solidFill>
              <a:schemeClr val="tx1"/>
            </a:solidFill>
          </a:ln>
        </p:spPr>
        <p:txBody>
          <a:bodyPr wrap="square" rtlCol="0">
            <a:spAutoFit/>
          </a:bodyPr>
          <a:lstStyle/>
          <a:p>
            <a:pPr algn="just"/>
            <a:r>
              <a:rPr lang="en-US" dirty="0"/>
              <a:t>The second area of ​​activity </a:t>
            </a:r>
            <a:r>
              <a:rPr lang="pl-PL" dirty="0" err="1"/>
              <a:t>wa</a:t>
            </a:r>
            <a:r>
              <a:rPr lang="en-US" dirty="0"/>
              <a:t>s the description of convection, with particular emphasis on the needs of glider pilots. The basic fields used in describing convection include storm relative helicity, wind shear (standard and density-weighted), vorticity, and convective indices such as CAPE (note: for consistency with previous work, this is not a field calculated directly in the model, but from other model fields), lightning frequency, parameterized by the CAPE value – for comparison with the LPI calculated from the model, and DCAPE (downdraft CAPE), which allows for estimating the downdraft velocity. </a:t>
            </a:r>
            <a:endParaRPr lang="pl-PL" dirty="0"/>
          </a:p>
          <a:p>
            <a:pPr algn="just"/>
            <a:endParaRPr lang="pl-PL" dirty="0"/>
          </a:p>
          <a:p>
            <a:pPr algn="just"/>
            <a:r>
              <a:rPr lang="en-US" dirty="0"/>
              <a:t>In addition, standard convective indices (Total Totals, k-index, Showalter Index, Lifted Index; similarly to CAPE, these are values ​​calculated from other model fields, not directly), are calculated, which – alongside values ​​</a:t>
            </a:r>
            <a:r>
              <a:rPr lang="pl-PL" dirty="0"/>
              <a:t>of</a:t>
            </a:r>
            <a:r>
              <a:rPr lang="en-US" dirty="0"/>
              <a:t> the SWISS-00/SWISS-12 </a:t>
            </a:r>
            <a:r>
              <a:rPr lang="pl-PL" dirty="0" err="1"/>
              <a:t>indices</a:t>
            </a:r>
            <a:r>
              <a:rPr lang="en-US" dirty="0"/>
              <a:t> – are intended to determine the likelihood of thunderstorms. </a:t>
            </a:r>
            <a:endParaRPr lang="pl-PL" dirty="0"/>
          </a:p>
          <a:p>
            <a:pPr algn="just"/>
            <a:endParaRPr lang="pl-PL" dirty="0"/>
          </a:p>
          <a:p>
            <a:pPr algn="just"/>
            <a:r>
              <a:rPr lang="en-US" dirty="0"/>
              <a:t>Additional values ​​important for unmanned aircraft are the values ​​of updrafts and downdrafts, calculated from CAPE and DCAPE, respectively. </a:t>
            </a:r>
            <a:endParaRPr lang="pl-PL" dirty="0"/>
          </a:p>
          <a:p>
            <a:pPr algn="just"/>
            <a:endParaRPr lang="pl-PL" dirty="0"/>
          </a:p>
          <a:p>
            <a:pPr algn="just"/>
            <a:r>
              <a:rPr lang="en-US" dirty="0"/>
              <a:t>As before, further work is underway to transfer the calculations to the COSMO 2.8, ICON 2.5, and – in the future – the ICON 1.0 km model.</a:t>
            </a:r>
            <a:endParaRPr lang="pl-PL" noProof="0" dirty="0"/>
          </a:p>
        </p:txBody>
      </p:sp>
    </p:spTree>
    <p:extLst>
      <p:ext uri="{BB962C8B-B14F-4D97-AF65-F5344CB8AC3E}">
        <p14:creationId xmlns:p14="http://schemas.microsoft.com/office/powerpoint/2010/main" val="41948535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59CCA2-1B29-B153-66CA-DC6DBA202F30}"/>
            </a:ext>
          </a:extLst>
        </p:cNvPr>
        <p:cNvGrpSpPr/>
        <p:nvPr/>
      </p:nvGrpSpPr>
      <p:grpSpPr>
        <a:xfrm>
          <a:off x="0" y="0"/>
          <a:ext cx="0" cy="0"/>
          <a:chOff x="0" y="0"/>
          <a:chExt cx="0" cy="0"/>
        </a:xfrm>
      </p:grpSpPr>
      <p:sp>
        <p:nvSpPr>
          <p:cNvPr id="4" name="pole tekstowe 3">
            <a:extLst>
              <a:ext uri="{FF2B5EF4-FFF2-40B4-BE49-F238E27FC236}">
                <a16:creationId xmlns:a16="http://schemas.microsoft.com/office/drawing/2014/main" id="{6DBD6DB5-D382-A780-83C8-2FF41963F9E0}"/>
              </a:ext>
            </a:extLst>
          </p:cNvPr>
          <p:cNvSpPr txBox="1"/>
          <p:nvPr/>
        </p:nvSpPr>
        <p:spPr>
          <a:xfrm>
            <a:off x="688940" y="311129"/>
            <a:ext cx="9715568" cy="523220"/>
          </a:xfrm>
          <a:prstGeom prst="rect">
            <a:avLst/>
          </a:prstGeom>
          <a:solidFill>
            <a:schemeClr val="bg1"/>
          </a:solidFill>
        </p:spPr>
        <p:txBody>
          <a:bodyPr wrap="square" rtlCol="0">
            <a:spAutoFit/>
          </a:bodyPr>
          <a:lstStyle/>
          <a:p>
            <a:pPr algn="ctr"/>
            <a:r>
              <a:rPr lang="pl-PL" sz="2800" noProof="0" dirty="0"/>
              <a:t>Co potrzeba i wystarcza – produkty</a:t>
            </a:r>
          </a:p>
        </p:txBody>
      </p:sp>
      <p:sp>
        <p:nvSpPr>
          <p:cNvPr id="5" name="Rectangle 9">
            <a:extLst>
              <a:ext uri="{FF2B5EF4-FFF2-40B4-BE49-F238E27FC236}">
                <a16:creationId xmlns:a16="http://schemas.microsoft.com/office/drawing/2014/main" id="{FBA7301A-A4AA-5433-CB02-0C7809A846E0}"/>
              </a:ext>
            </a:extLst>
          </p:cNvPr>
          <p:cNvSpPr>
            <a:spLocks noChangeArrowheads="1"/>
          </p:cNvSpPr>
          <p:nvPr/>
        </p:nvSpPr>
        <p:spPr bwMode="auto">
          <a:xfrm>
            <a:off x="0" y="0"/>
            <a:ext cx="914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pl-PL" noProof="0" dirty="0"/>
          </a:p>
        </p:txBody>
      </p:sp>
      <p:sp>
        <p:nvSpPr>
          <p:cNvPr id="32" name="pole tekstowe 31">
            <a:extLst>
              <a:ext uri="{FF2B5EF4-FFF2-40B4-BE49-F238E27FC236}">
                <a16:creationId xmlns:a16="http://schemas.microsoft.com/office/drawing/2014/main" id="{10E1E981-3A44-2B15-5F0B-C33C35786141}"/>
              </a:ext>
            </a:extLst>
          </p:cNvPr>
          <p:cNvSpPr txBox="1"/>
          <p:nvPr/>
        </p:nvSpPr>
        <p:spPr>
          <a:xfrm>
            <a:off x="0" y="0"/>
            <a:ext cx="11511860" cy="369332"/>
          </a:xfrm>
          <a:prstGeom prst="rect">
            <a:avLst/>
          </a:prstGeom>
          <a:solidFill>
            <a:schemeClr val="bg1"/>
          </a:solidFill>
          <a:ln w="0">
            <a:solidFill>
              <a:schemeClr val="tx1"/>
            </a:solidFill>
          </a:ln>
        </p:spPr>
        <p:txBody>
          <a:bodyPr wrap="square" rtlCol="0">
            <a:spAutoFit/>
          </a:bodyPr>
          <a:lstStyle/>
          <a:p>
            <a:pPr algn="ctr">
              <a:spcAft>
                <a:spcPts val="0"/>
              </a:spcAft>
            </a:pPr>
            <a:r>
              <a:rPr lang="pl-PL" b="1" noProof="0" dirty="0">
                <a:latin typeface="Arial Narrow" panose="020B0606020202030204" pitchFamily="34" charset="0"/>
              </a:rPr>
              <a:t>Analiza konwekcyjna</a:t>
            </a:r>
          </a:p>
        </p:txBody>
      </p:sp>
      <p:pic>
        <p:nvPicPr>
          <p:cNvPr id="10" name="Obraz 9">
            <a:extLst>
              <a:ext uri="{FF2B5EF4-FFF2-40B4-BE49-F238E27FC236}">
                <a16:creationId xmlns:a16="http://schemas.microsoft.com/office/drawing/2014/main" id="{49E8DA94-3127-9D82-A9A8-EE38E8BBFA65}"/>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3852000" y="0"/>
            <a:ext cx="3816000" cy="3254588"/>
          </a:xfrm>
          <a:prstGeom prst="rect">
            <a:avLst/>
          </a:prstGeom>
        </p:spPr>
      </p:pic>
      <p:pic>
        <p:nvPicPr>
          <p:cNvPr id="28" name="Obraz 27">
            <a:extLst>
              <a:ext uri="{FF2B5EF4-FFF2-40B4-BE49-F238E27FC236}">
                <a16:creationId xmlns:a16="http://schemas.microsoft.com/office/drawing/2014/main" id="{FBD3297C-256A-2B69-F48B-B77A2E9406D7}"/>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3852000" y="3204000"/>
            <a:ext cx="3816000" cy="3254588"/>
          </a:xfrm>
          <a:prstGeom prst="rect">
            <a:avLst/>
          </a:prstGeom>
        </p:spPr>
      </p:pic>
      <p:pic>
        <p:nvPicPr>
          <p:cNvPr id="24" name="Obraz 23">
            <a:extLst>
              <a:ext uri="{FF2B5EF4-FFF2-40B4-BE49-F238E27FC236}">
                <a16:creationId xmlns:a16="http://schemas.microsoft.com/office/drawing/2014/main" id="{5759B69F-D5B8-8166-C3B5-B37CE30ACAEB}"/>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p:blipFill>
        <p:spPr>
          <a:xfrm>
            <a:off x="36000" y="0"/>
            <a:ext cx="3816000" cy="3254588"/>
          </a:xfrm>
          <a:prstGeom prst="rect">
            <a:avLst/>
          </a:prstGeom>
        </p:spPr>
      </p:pic>
      <p:pic>
        <p:nvPicPr>
          <p:cNvPr id="12" name="Obraz 11">
            <a:extLst>
              <a:ext uri="{FF2B5EF4-FFF2-40B4-BE49-F238E27FC236}">
                <a16:creationId xmlns:a16="http://schemas.microsoft.com/office/drawing/2014/main" id="{E45F19DA-3B59-F387-3035-A02FDB59AB60}"/>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p:blipFill>
        <p:spPr>
          <a:xfrm>
            <a:off x="36000" y="3204000"/>
            <a:ext cx="3816000" cy="3254588"/>
          </a:xfrm>
          <a:prstGeom prst="rect">
            <a:avLst/>
          </a:prstGeom>
        </p:spPr>
      </p:pic>
      <p:pic>
        <p:nvPicPr>
          <p:cNvPr id="3" name="Obraz 2">
            <a:extLst>
              <a:ext uri="{FF2B5EF4-FFF2-40B4-BE49-F238E27FC236}">
                <a16:creationId xmlns:a16="http://schemas.microsoft.com/office/drawing/2014/main" id="{8722B681-AC20-630B-4A6D-7FF15DB241C7}"/>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p:blipFill>
        <p:spPr>
          <a:xfrm>
            <a:off x="7668000" y="0"/>
            <a:ext cx="3816000" cy="3254588"/>
          </a:xfrm>
          <a:prstGeom prst="rect">
            <a:avLst/>
          </a:prstGeom>
        </p:spPr>
      </p:pic>
      <p:pic>
        <p:nvPicPr>
          <p:cNvPr id="8" name="Obraz 7">
            <a:extLst>
              <a:ext uri="{FF2B5EF4-FFF2-40B4-BE49-F238E27FC236}">
                <a16:creationId xmlns:a16="http://schemas.microsoft.com/office/drawing/2014/main" id="{C30FAC2A-075B-0B1D-18EB-7BA5DDA454A3}"/>
              </a:ext>
            </a:extLst>
          </p:cNvPr>
          <p:cNvPicPr>
            <a:picLocks noChangeAspect="1"/>
          </p:cNvPicPr>
          <p:nvPr/>
        </p:nvPicPr>
        <p:blipFill>
          <a:blip r:embed="rId8" cstate="print">
            <a:extLst>
              <a:ext uri="{28A0092B-C50C-407E-A947-70E740481C1C}">
                <a14:useLocalDpi xmlns:a14="http://schemas.microsoft.com/office/drawing/2010/main" val="0"/>
              </a:ext>
            </a:extLst>
          </a:blip>
          <a:srcRect/>
          <a:stretch/>
        </p:blipFill>
        <p:spPr>
          <a:xfrm>
            <a:off x="7668000" y="3204000"/>
            <a:ext cx="3816000" cy="3254588"/>
          </a:xfrm>
          <a:prstGeom prst="rect">
            <a:avLst/>
          </a:prstGeom>
        </p:spPr>
      </p:pic>
      <p:sp>
        <p:nvSpPr>
          <p:cNvPr id="6" name="pole tekstowe 5">
            <a:extLst>
              <a:ext uri="{FF2B5EF4-FFF2-40B4-BE49-F238E27FC236}">
                <a16:creationId xmlns:a16="http://schemas.microsoft.com/office/drawing/2014/main" id="{2FB9C94B-E7F9-43E1-FF94-1E7780F0897D}"/>
              </a:ext>
            </a:extLst>
          </p:cNvPr>
          <p:cNvSpPr txBox="1"/>
          <p:nvPr/>
        </p:nvSpPr>
        <p:spPr>
          <a:xfrm>
            <a:off x="5107659" y="6138000"/>
            <a:ext cx="1296542" cy="318924"/>
          </a:xfrm>
          <a:prstGeom prst="rect">
            <a:avLst/>
          </a:prstGeom>
          <a:solidFill>
            <a:schemeClr val="bg1"/>
          </a:solidFill>
          <a:ln w="0">
            <a:solidFill>
              <a:schemeClr val="tx1"/>
            </a:solidFill>
          </a:ln>
        </p:spPr>
        <p:txBody>
          <a:bodyPr wrap="square" lIns="36000" tIns="36000" rIns="36000" bIns="36000" rtlCol="0">
            <a:spAutoFit/>
          </a:bodyPr>
          <a:lstStyle/>
          <a:p>
            <a:pPr algn="ctr">
              <a:spcAft>
                <a:spcPts val="0"/>
              </a:spcAft>
            </a:pPr>
            <a:r>
              <a:rPr lang="pl-PL" sz="1600" b="1" noProof="0" dirty="0">
                <a:latin typeface="Arial Narrow" panose="020B0606020202030204" pitchFamily="34" charset="0"/>
              </a:rPr>
              <a:t>COSMO 7.0 km</a:t>
            </a:r>
          </a:p>
        </p:txBody>
      </p:sp>
    </p:spTree>
    <p:extLst>
      <p:ext uri="{BB962C8B-B14F-4D97-AF65-F5344CB8AC3E}">
        <p14:creationId xmlns:p14="http://schemas.microsoft.com/office/powerpoint/2010/main" val="5276560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7AE574-430D-FEF3-7627-EEE25129E2AB}"/>
            </a:ext>
          </a:extLst>
        </p:cNvPr>
        <p:cNvGrpSpPr/>
        <p:nvPr/>
      </p:nvGrpSpPr>
      <p:grpSpPr>
        <a:xfrm>
          <a:off x="0" y="0"/>
          <a:ext cx="0" cy="0"/>
          <a:chOff x="0" y="0"/>
          <a:chExt cx="0" cy="0"/>
        </a:xfrm>
      </p:grpSpPr>
      <p:sp>
        <p:nvSpPr>
          <p:cNvPr id="4" name="pole tekstowe 3">
            <a:extLst>
              <a:ext uri="{FF2B5EF4-FFF2-40B4-BE49-F238E27FC236}">
                <a16:creationId xmlns:a16="http://schemas.microsoft.com/office/drawing/2014/main" id="{CDC84835-1332-F6ED-58BA-9668F9059955}"/>
              </a:ext>
            </a:extLst>
          </p:cNvPr>
          <p:cNvSpPr txBox="1"/>
          <p:nvPr/>
        </p:nvSpPr>
        <p:spPr>
          <a:xfrm>
            <a:off x="688940" y="311129"/>
            <a:ext cx="9715568" cy="523220"/>
          </a:xfrm>
          <a:prstGeom prst="rect">
            <a:avLst/>
          </a:prstGeom>
          <a:solidFill>
            <a:schemeClr val="bg1"/>
          </a:solidFill>
        </p:spPr>
        <p:txBody>
          <a:bodyPr wrap="square" rtlCol="0">
            <a:spAutoFit/>
          </a:bodyPr>
          <a:lstStyle/>
          <a:p>
            <a:pPr algn="ctr"/>
            <a:r>
              <a:rPr lang="pl-PL" sz="2800" noProof="0" dirty="0"/>
              <a:t>Co potrzeba i wystarcza – produkty</a:t>
            </a:r>
          </a:p>
        </p:txBody>
      </p:sp>
      <p:sp>
        <p:nvSpPr>
          <p:cNvPr id="5" name="Rectangle 9">
            <a:extLst>
              <a:ext uri="{FF2B5EF4-FFF2-40B4-BE49-F238E27FC236}">
                <a16:creationId xmlns:a16="http://schemas.microsoft.com/office/drawing/2014/main" id="{9747DCE7-0D5A-BDE5-487A-632F483F7DB5}"/>
              </a:ext>
            </a:extLst>
          </p:cNvPr>
          <p:cNvSpPr>
            <a:spLocks noChangeArrowheads="1"/>
          </p:cNvSpPr>
          <p:nvPr/>
        </p:nvSpPr>
        <p:spPr bwMode="auto">
          <a:xfrm>
            <a:off x="0" y="0"/>
            <a:ext cx="914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pl-PL" noProof="0" dirty="0"/>
          </a:p>
        </p:txBody>
      </p:sp>
      <p:sp>
        <p:nvSpPr>
          <p:cNvPr id="32" name="pole tekstowe 31">
            <a:extLst>
              <a:ext uri="{FF2B5EF4-FFF2-40B4-BE49-F238E27FC236}">
                <a16:creationId xmlns:a16="http://schemas.microsoft.com/office/drawing/2014/main" id="{8D6560DB-5B35-CF64-855E-CFB32328EAF9}"/>
              </a:ext>
            </a:extLst>
          </p:cNvPr>
          <p:cNvSpPr txBox="1"/>
          <p:nvPr/>
        </p:nvSpPr>
        <p:spPr>
          <a:xfrm>
            <a:off x="0" y="0"/>
            <a:ext cx="11511860" cy="369332"/>
          </a:xfrm>
          <a:prstGeom prst="rect">
            <a:avLst/>
          </a:prstGeom>
          <a:solidFill>
            <a:schemeClr val="bg1"/>
          </a:solidFill>
          <a:ln w="0">
            <a:solidFill>
              <a:schemeClr val="tx1"/>
            </a:solidFill>
          </a:ln>
        </p:spPr>
        <p:txBody>
          <a:bodyPr wrap="square" rtlCol="0">
            <a:spAutoFit/>
          </a:bodyPr>
          <a:lstStyle/>
          <a:p>
            <a:pPr algn="ctr">
              <a:spcAft>
                <a:spcPts val="0"/>
              </a:spcAft>
            </a:pPr>
            <a:r>
              <a:rPr lang="pl-PL" b="1" noProof="0" dirty="0">
                <a:latin typeface="Arial Narrow" panose="020B0606020202030204" pitchFamily="34" charset="0"/>
              </a:rPr>
              <a:t>Analiza konwekcyjna</a:t>
            </a:r>
          </a:p>
        </p:txBody>
      </p:sp>
      <p:pic>
        <p:nvPicPr>
          <p:cNvPr id="10" name="Obraz 9">
            <a:extLst>
              <a:ext uri="{FF2B5EF4-FFF2-40B4-BE49-F238E27FC236}">
                <a16:creationId xmlns:a16="http://schemas.microsoft.com/office/drawing/2014/main" id="{3E199A9A-CE86-0313-F80E-DAC1079235B3}"/>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4121366" y="0"/>
            <a:ext cx="3384000" cy="3384000"/>
          </a:xfrm>
          <a:prstGeom prst="rect">
            <a:avLst/>
          </a:prstGeom>
        </p:spPr>
      </p:pic>
      <p:pic>
        <p:nvPicPr>
          <p:cNvPr id="28" name="Obraz 27">
            <a:extLst>
              <a:ext uri="{FF2B5EF4-FFF2-40B4-BE49-F238E27FC236}">
                <a16:creationId xmlns:a16="http://schemas.microsoft.com/office/drawing/2014/main" id="{88E673CC-65BF-DC0F-22C3-70C2A4EC9141}"/>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4121366" y="3096000"/>
            <a:ext cx="3384000" cy="3384000"/>
          </a:xfrm>
          <a:prstGeom prst="rect">
            <a:avLst/>
          </a:prstGeom>
        </p:spPr>
      </p:pic>
      <p:pic>
        <p:nvPicPr>
          <p:cNvPr id="24" name="Obraz 23">
            <a:extLst>
              <a:ext uri="{FF2B5EF4-FFF2-40B4-BE49-F238E27FC236}">
                <a16:creationId xmlns:a16="http://schemas.microsoft.com/office/drawing/2014/main" id="{DAF5D5CC-88CC-E2EB-C07F-359447B06FF5}"/>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p:blipFill>
        <p:spPr>
          <a:xfrm>
            <a:off x="739599" y="3043"/>
            <a:ext cx="3377913" cy="3377913"/>
          </a:xfrm>
          <a:prstGeom prst="rect">
            <a:avLst/>
          </a:prstGeom>
        </p:spPr>
      </p:pic>
      <p:pic>
        <p:nvPicPr>
          <p:cNvPr id="12" name="Obraz 11">
            <a:extLst>
              <a:ext uri="{FF2B5EF4-FFF2-40B4-BE49-F238E27FC236}">
                <a16:creationId xmlns:a16="http://schemas.microsoft.com/office/drawing/2014/main" id="{AE110914-AFE7-AF76-00D1-E9A5679DA31D}"/>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p:blipFill>
        <p:spPr>
          <a:xfrm>
            <a:off x="741048" y="3096175"/>
            <a:ext cx="3384000" cy="3384000"/>
          </a:xfrm>
          <a:prstGeom prst="rect">
            <a:avLst/>
          </a:prstGeom>
        </p:spPr>
      </p:pic>
      <p:pic>
        <p:nvPicPr>
          <p:cNvPr id="3" name="Obraz 2">
            <a:extLst>
              <a:ext uri="{FF2B5EF4-FFF2-40B4-BE49-F238E27FC236}">
                <a16:creationId xmlns:a16="http://schemas.microsoft.com/office/drawing/2014/main" id="{57719FFD-F9D7-5EC1-401B-2CD26D696853}"/>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7489229" y="103"/>
            <a:ext cx="3384000" cy="3384000"/>
          </a:xfrm>
          <a:prstGeom prst="rect">
            <a:avLst/>
          </a:prstGeom>
        </p:spPr>
      </p:pic>
      <p:pic>
        <p:nvPicPr>
          <p:cNvPr id="8" name="Obraz 7">
            <a:extLst>
              <a:ext uri="{FF2B5EF4-FFF2-40B4-BE49-F238E27FC236}">
                <a16:creationId xmlns:a16="http://schemas.microsoft.com/office/drawing/2014/main" id="{F7A3653E-3E0A-0ED5-F584-7348F071F75D}"/>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p:blipFill>
        <p:spPr>
          <a:xfrm>
            <a:off x="7489229" y="3096071"/>
            <a:ext cx="3384000" cy="3384000"/>
          </a:xfrm>
          <a:prstGeom prst="rect">
            <a:avLst/>
          </a:prstGeom>
        </p:spPr>
      </p:pic>
      <p:sp>
        <p:nvSpPr>
          <p:cNvPr id="6" name="pole tekstowe 5">
            <a:extLst>
              <a:ext uri="{FF2B5EF4-FFF2-40B4-BE49-F238E27FC236}">
                <a16:creationId xmlns:a16="http://schemas.microsoft.com/office/drawing/2014/main" id="{6ACC0274-2F59-2948-F0DA-C2E44C40F78C}"/>
              </a:ext>
            </a:extLst>
          </p:cNvPr>
          <p:cNvSpPr txBox="1"/>
          <p:nvPr/>
        </p:nvSpPr>
        <p:spPr>
          <a:xfrm>
            <a:off x="5107659" y="6161076"/>
            <a:ext cx="1296542" cy="318924"/>
          </a:xfrm>
          <a:prstGeom prst="rect">
            <a:avLst/>
          </a:prstGeom>
          <a:solidFill>
            <a:schemeClr val="bg1"/>
          </a:solidFill>
          <a:ln w="0">
            <a:solidFill>
              <a:schemeClr val="tx1"/>
            </a:solidFill>
          </a:ln>
        </p:spPr>
        <p:txBody>
          <a:bodyPr wrap="square" lIns="36000" tIns="36000" rIns="36000" bIns="36000" rtlCol="0">
            <a:spAutoFit/>
          </a:bodyPr>
          <a:lstStyle/>
          <a:p>
            <a:pPr algn="ctr">
              <a:spcAft>
                <a:spcPts val="0"/>
              </a:spcAft>
            </a:pPr>
            <a:r>
              <a:rPr lang="pl-PL" sz="1600" b="1" noProof="0" dirty="0">
                <a:latin typeface="Arial Narrow" panose="020B0606020202030204" pitchFamily="34" charset="0"/>
              </a:rPr>
              <a:t>COSMO 2.8 km</a:t>
            </a:r>
          </a:p>
        </p:txBody>
      </p:sp>
    </p:spTree>
    <p:extLst>
      <p:ext uri="{BB962C8B-B14F-4D97-AF65-F5344CB8AC3E}">
        <p14:creationId xmlns:p14="http://schemas.microsoft.com/office/powerpoint/2010/main" val="14349947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D86A3B-E957-F9AF-9738-A6684F74EA61}"/>
            </a:ext>
          </a:extLst>
        </p:cNvPr>
        <p:cNvGrpSpPr/>
        <p:nvPr/>
      </p:nvGrpSpPr>
      <p:grpSpPr>
        <a:xfrm>
          <a:off x="0" y="0"/>
          <a:ext cx="0" cy="0"/>
          <a:chOff x="0" y="0"/>
          <a:chExt cx="0" cy="0"/>
        </a:xfrm>
      </p:grpSpPr>
      <p:sp>
        <p:nvSpPr>
          <p:cNvPr id="4" name="pole tekstowe 3">
            <a:extLst>
              <a:ext uri="{FF2B5EF4-FFF2-40B4-BE49-F238E27FC236}">
                <a16:creationId xmlns:a16="http://schemas.microsoft.com/office/drawing/2014/main" id="{985C381A-940B-73A2-665D-BAD1E050034C}"/>
              </a:ext>
            </a:extLst>
          </p:cNvPr>
          <p:cNvSpPr txBox="1"/>
          <p:nvPr/>
        </p:nvSpPr>
        <p:spPr>
          <a:xfrm>
            <a:off x="688940" y="311129"/>
            <a:ext cx="9715568" cy="523220"/>
          </a:xfrm>
          <a:prstGeom prst="rect">
            <a:avLst/>
          </a:prstGeom>
          <a:solidFill>
            <a:schemeClr val="bg1"/>
          </a:solidFill>
        </p:spPr>
        <p:txBody>
          <a:bodyPr wrap="square" rtlCol="0">
            <a:spAutoFit/>
          </a:bodyPr>
          <a:lstStyle/>
          <a:p>
            <a:pPr algn="ctr"/>
            <a:r>
              <a:rPr lang="pl-PL" sz="2800" noProof="0" dirty="0"/>
              <a:t>Co potrzeba i wystarcza – produkty</a:t>
            </a:r>
          </a:p>
        </p:txBody>
      </p:sp>
      <p:sp>
        <p:nvSpPr>
          <p:cNvPr id="5" name="Rectangle 9">
            <a:extLst>
              <a:ext uri="{FF2B5EF4-FFF2-40B4-BE49-F238E27FC236}">
                <a16:creationId xmlns:a16="http://schemas.microsoft.com/office/drawing/2014/main" id="{61D8AB2F-7605-95C0-579B-30760B711AA6}"/>
              </a:ext>
            </a:extLst>
          </p:cNvPr>
          <p:cNvSpPr>
            <a:spLocks noChangeArrowheads="1"/>
          </p:cNvSpPr>
          <p:nvPr/>
        </p:nvSpPr>
        <p:spPr bwMode="auto">
          <a:xfrm>
            <a:off x="0" y="0"/>
            <a:ext cx="914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pl-PL" noProof="0" dirty="0"/>
          </a:p>
        </p:txBody>
      </p:sp>
      <p:sp>
        <p:nvSpPr>
          <p:cNvPr id="32" name="pole tekstowe 31">
            <a:extLst>
              <a:ext uri="{FF2B5EF4-FFF2-40B4-BE49-F238E27FC236}">
                <a16:creationId xmlns:a16="http://schemas.microsoft.com/office/drawing/2014/main" id="{EE272270-C9AD-8154-1416-E9ECD1AA8E12}"/>
              </a:ext>
            </a:extLst>
          </p:cNvPr>
          <p:cNvSpPr txBox="1"/>
          <p:nvPr/>
        </p:nvSpPr>
        <p:spPr>
          <a:xfrm>
            <a:off x="0" y="0"/>
            <a:ext cx="11511860" cy="369332"/>
          </a:xfrm>
          <a:prstGeom prst="rect">
            <a:avLst/>
          </a:prstGeom>
          <a:solidFill>
            <a:schemeClr val="bg1"/>
          </a:solidFill>
          <a:ln w="0">
            <a:solidFill>
              <a:schemeClr val="tx1"/>
            </a:solidFill>
          </a:ln>
        </p:spPr>
        <p:txBody>
          <a:bodyPr wrap="square" rtlCol="0">
            <a:spAutoFit/>
          </a:bodyPr>
          <a:lstStyle/>
          <a:p>
            <a:pPr algn="ctr">
              <a:spcAft>
                <a:spcPts val="0"/>
              </a:spcAft>
            </a:pPr>
            <a:r>
              <a:rPr lang="pl-PL" b="1" noProof="0" dirty="0">
                <a:latin typeface="Arial Narrow" panose="020B0606020202030204" pitchFamily="34" charset="0"/>
              </a:rPr>
              <a:t>Analiza konwekcyjna</a:t>
            </a:r>
          </a:p>
        </p:txBody>
      </p:sp>
      <p:pic>
        <p:nvPicPr>
          <p:cNvPr id="10" name="Obraz 9">
            <a:extLst>
              <a:ext uri="{FF2B5EF4-FFF2-40B4-BE49-F238E27FC236}">
                <a16:creationId xmlns:a16="http://schemas.microsoft.com/office/drawing/2014/main" id="{7758F85B-E667-54B9-05E4-15FA80E899B5}"/>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4121366" y="0"/>
            <a:ext cx="3384000" cy="3384000"/>
          </a:xfrm>
          <a:prstGeom prst="rect">
            <a:avLst/>
          </a:prstGeom>
        </p:spPr>
      </p:pic>
      <p:pic>
        <p:nvPicPr>
          <p:cNvPr id="28" name="Obraz 27">
            <a:extLst>
              <a:ext uri="{FF2B5EF4-FFF2-40B4-BE49-F238E27FC236}">
                <a16:creationId xmlns:a16="http://schemas.microsoft.com/office/drawing/2014/main" id="{1322096A-7E52-F54A-277C-7AFC0DF5FD91}"/>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4121366" y="3096000"/>
            <a:ext cx="3384000" cy="3384000"/>
          </a:xfrm>
          <a:prstGeom prst="rect">
            <a:avLst/>
          </a:prstGeom>
        </p:spPr>
      </p:pic>
      <p:pic>
        <p:nvPicPr>
          <p:cNvPr id="24" name="Obraz 23">
            <a:extLst>
              <a:ext uri="{FF2B5EF4-FFF2-40B4-BE49-F238E27FC236}">
                <a16:creationId xmlns:a16="http://schemas.microsoft.com/office/drawing/2014/main" id="{C69A2139-CCB2-DD0C-4016-3B3C135C9188}"/>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p:blipFill>
        <p:spPr>
          <a:xfrm>
            <a:off x="739599" y="3043"/>
            <a:ext cx="3377913" cy="3377913"/>
          </a:xfrm>
          <a:prstGeom prst="rect">
            <a:avLst/>
          </a:prstGeom>
        </p:spPr>
      </p:pic>
      <p:pic>
        <p:nvPicPr>
          <p:cNvPr id="12" name="Obraz 11">
            <a:extLst>
              <a:ext uri="{FF2B5EF4-FFF2-40B4-BE49-F238E27FC236}">
                <a16:creationId xmlns:a16="http://schemas.microsoft.com/office/drawing/2014/main" id="{C967072E-AA01-0506-4407-2D0B354792F3}"/>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p:blipFill>
        <p:spPr>
          <a:xfrm>
            <a:off x="741048" y="3096175"/>
            <a:ext cx="3384000" cy="3384000"/>
          </a:xfrm>
          <a:prstGeom prst="rect">
            <a:avLst/>
          </a:prstGeom>
        </p:spPr>
      </p:pic>
      <p:pic>
        <p:nvPicPr>
          <p:cNvPr id="3" name="Obraz 2">
            <a:extLst>
              <a:ext uri="{FF2B5EF4-FFF2-40B4-BE49-F238E27FC236}">
                <a16:creationId xmlns:a16="http://schemas.microsoft.com/office/drawing/2014/main" id="{B26C8CAF-338C-C19D-01DF-DEC5EA4486E9}"/>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p:blipFill>
        <p:spPr>
          <a:xfrm>
            <a:off x="7489229" y="103"/>
            <a:ext cx="3384000" cy="3384000"/>
          </a:xfrm>
          <a:prstGeom prst="rect">
            <a:avLst/>
          </a:prstGeom>
        </p:spPr>
      </p:pic>
      <p:pic>
        <p:nvPicPr>
          <p:cNvPr id="8" name="Obraz 7">
            <a:extLst>
              <a:ext uri="{FF2B5EF4-FFF2-40B4-BE49-F238E27FC236}">
                <a16:creationId xmlns:a16="http://schemas.microsoft.com/office/drawing/2014/main" id="{E3713FFE-8328-E38D-3A2F-EF4FD401B66F}"/>
              </a:ext>
            </a:extLst>
          </p:cNvPr>
          <p:cNvPicPr>
            <a:picLocks noChangeAspect="1"/>
          </p:cNvPicPr>
          <p:nvPr/>
        </p:nvPicPr>
        <p:blipFill>
          <a:blip r:embed="rId8" cstate="print">
            <a:extLst>
              <a:ext uri="{28A0092B-C50C-407E-A947-70E740481C1C}">
                <a14:useLocalDpi xmlns:a14="http://schemas.microsoft.com/office/drawing/2010/main" val="0"/>
              </a:ext>
            </a:extLst>
          </a:blip>
          <a:srcRect/>
          <a:stretch/>
        </p:blipFill>
        <p:spPr>
          <a:xfrm>
            <a:off x="7489229" y="3096071"/>
            <a:ext cx="3384000" cy="3384000"/>
          </a:xfrm>
          <a:prstGeom prst="rect">
            <a:avLst/>
          </a:prstGeom>
        </p:spPr>
      </p:pic>
      <p:sp>
        <p:nvSpPr>
          <p:cNvPr id="6" name="pole tekstowe 5">
            <a:extLst>
              <a:ext uri="{FF2B5EF4-FFF2-40B4-BE49-F238E27FC236}">
                <a16:creationId xmlns:a16="http://schemas.microsoft.com/office/drawing/2014/main" id="{F69AA5F8-B965-DF70-9C21-D6C96B0220BB}"/>
              </a:ext>
            </a:extLst>
          </p:cNvPr>
          <p:cNvSpPr txBox="1"/>
          <p:nvPr/>
        </p:nvSpPr>
        <p:spPr>
          <a:xfrm>
            <a:off x="5107659" y="6161076"/>
            <a:ext cx="1296542" cy="318924"/>
          </a:xfrm>
          <a:prstGeom prst="rect">
            <a:avLst/>
          </a:prstGeom>
          <a:solidFill>
            <a:schemeClr val="bg1"/>
          </a:solidFill>
          <a:ln w="0">
            <a:solidFill>
              <a:schemeClr val="tx1"/>
            </a:solidFill>
          </a:ln>
        </p:spPr>
        <p:txBody>
          <a:bodyPr wrap="square" lIns="36000" tIns="36000" rIns="36000" bIns="36000" rtlCol="0">
            <a:spAutoFit/>
          </a:bodyPr>
          <a:lstStyle/>
          <a:p>
            <a:pPr algn="ctr">
              <a:spcAft>
                <a:spcPts val="0"/>
              </a:spcAft>
            </a:pPr>
            <a:r>
              <a:rPr lang="pl-PL" sz="1600" b="1" noProof="0" dirty="0">
                <a:latin typeface="Arial Narrow" panose="020B0606020202030204" pitchFamily="34" charset="0"/>
              </a:rPr>
              <a:t>ICON 2.5 km</a:t>
            </a:r>
          </a:p>
        </p:txBody>
      </p:sp>
    </p:spTree>
    <p:extLst>
      <p:ext uri="{BB962C8B-B14F-4D97-AF65-F5344CB8AC3E}">
        <p14:creationId xmlns:p14="http://schemas.microsoft.com/office/powerpoint/2010/main" val="1251869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ole tekstowe 1">
            <a:extLst>
              <a:ext uri="{FF2B5EF4-FFF2-40B4-BE49-F238E27FC236}">
                <a16:creationId xmlns:a16="http://schemas.microsoft.com/office/drawing/2014/main" id="{90C48A54-69BC-A74C-DAC2-22889042BEE6}"/>
              </a:ext>
            </a:extLst>
          </p:cNvPr>
          <p:cNvSpPr txBox="1"/>
          <p:nvPr/>
        </p:nvSpPr>
        <p:spPr>
          <a:xfrm>
            <a:off x="0" y="632692"/>
            <a:ext cx="11522075" cy="5370701"/>
          </a:xfrm>
          <a:prstGeom prst="rect">
            <a:avLst/>
          </a:prstGeom>
          <a:solidFill>
            <a:schemeClr val="bg1"/>
          </a:solidFill>
        </p:spPr>
        <p:txBody>
          <a:bodyPr wrap="square" rtlCol="0">
            <a:spAutoFit/>
          </a:bodyPr>
          <a:lstStyle/>
          <a:p>
            <a:r>
              <a:rPr lang="pl-PL" sz="1700" noProof="0" dirty="0"/>
              <a:t>Definition of </a:t>
            </a:r>
            <a:r>
              <a:rPr lang="pl-PL" sz="1700" noProof="0" dirty="0" err="1"/>
              <a:t>indices</a:t>
            </a:r>
            <a:r>
              <a:rPr lang="pl-PL" sz="1700" noProof="0" dirty="0"/>
              <a:t>:</a:t>
            </a:r>
          </a:p>
          <a:p>
            <a:endParaRPr lang="pl-PL" sz="1700" noProof="0" dirty="0"/>
          </a:p>
          <a:p>
            <a:r>
              <a:rPr lang="pl-PL" sz="1700" noProof="0" dirty="0"/>
              <a:t>TT = T</a:t>
            </a:r>
            <a:r>
              <a:rPr lang="pl-PL" sz="1700" baseline="-25000" noProof="0" dirty="0"/>
              <a:t>850hPa</a:t>
            </a:r>
            <a:r>
              <a:rPr lang="pl-PL" sz="1700" noProof="0" dirty="0"/>
              <a:t> + Td</a:t>
            </a:r>
            <a:r>
              <a:rPr lang="pl-PL" sz="1700" baseline="-25000" noProof="0" dirty="0"/>
              <a:t>850hPa</a:t>
            </a:r>
            <a:r>
              <a:rPr lang="pl-PL" sz="1700" noProof="0" dirty="0"/>
              <a:t> – 2 · T</a:t>
            </a:r>
            <a:r>
              <a:rPr lang="pl-PL" sz="1700" baseline="-25000" noProof="0" dirty="0"/>
              <a:t>500hPa</a:t>
            </a:r>
            <a:r>
              <a:rPr lang="pl-PL" sz="1700" noProof="0" dirty="0"/>
              <a:t> (Total </a:t>
            </a:r>
            <a:r>
              <a:rPr lang="pl-PL" sz="1700" noProof="0" dirty="0" err="1"/>
              <a:t>Totals</a:t>
            </a:r>
            <a:r>
              <a:rPr lang="pl-PL" sz="1700" noProof="0" dirty="0"/>
              <a:t> Index)</a:t>
            </a:r>
          </a:p>
          <a:p>
            <a:r>
              <a:rPr lang="pl-PL" sz="1600" dirty="0"/>
              <a:t>The </a:t>
            </a:r>
            <a:r>
              <a:rPr lang="pl-PL" sz="1600" dirty="0" err="1"/>
              <a:t>higher</a:t>
            </a:r>
            <a:r>
              <a:rPr lang="pl-PL" sz="1600" dirty="0"/>
              <a:t> </a:t>
            </a:r>
            <a:r>
              <a:rPr lang="pl-PL" sz="1600" dirty="0" err="1"/>
              <a:t>positive</a:t>
            </a:r>
            <a:r>
              <a:rPr lang="pl-PL" sz="1600" dirty="0"/>
              <a:t> </a:t>
            </a:r>
            <a:r>
              <a:rPr lang="en-US" sz="1600" dirty="0"/>
              <a:t>value</a:t>
            </a:r>
            <a:r>
              <a:rPr lang="pl-PL" sz="1600" dirty="0"/>
              <a:t>, the </a:t>
            </a:r>
            <a:r>
              <a:rPr lang="pl-PL" sz="1600" dirty="0" err="1"/>
              <a:t>higher</a:t>
            </a:r>
            <a:r>
              <a:rPr lang="pl-PL" sz="1600" dirty="0"/>
              <a:t> </a:t>
            </a:r>
            <a:r>
              <a:rPr lang="en-US" sz="1600" dirty="0"/>
              <a:t>probability of a storm </a:t>
            </a:r>
            <a:r>
              <a:rPr lang="en-US" sz="1600" dirty="0" err="1"/>
              <a:t>occurr</a:t>
            </a:r>
            <a:r>
              <a:rPr lang="pl-PL" sz="1600" dirty="0" err="1"/>
              <a:t>ence</a:t>
            </a:r>
            <a:endParaRPr lang="pl-PL" sz="1600" dirty="0"/>
          </a:p>
          <a:p>
            <a:endParaRPr lang="pl-PL" sz="1600" dirty="0"/>
          </a:p>
          <a:p>
            <a:r>
              <a:rPr lang="pl-PL" sz="1700" dirty="0"/>
              <a:t>K = T</a:t>
            </a:r>
            <a:r>
              <a:rPr lang="pl-PL" sz="1700" baseline="-25000" dirty="0"/>
              <a:t>850hPa</a:t>
            </a:r>
            <a:r>
              <a:rPr lang="pl-PL" sz="1700" dirty="0"/>
              <a:t> + Td</a:t>
            </a:r>
            <a:r>
              <a:rPr lang="pl-PL" sz="1700" baseline="-25000" dirty="0"/>
              <a:t>850hPa</a:t>
            </a:r>
            <a:r>
              <a:rPr lang="pl-PL" sz="1700" dirty="0"/>
              <a:t> – T</a:t>
            </a:r>
            <a:r>
              <a:rPr lang="pl-PL" sz="1700" baseline="-25000" dirty="0"/>
              <a:t>500hPa</a:t>
            </a:r>
            <a:r>
              <a:rPr lang="pl-PL" sz="1700" dirty="0"/>
              <a:t> – (T</a:t>
            </a:r>
            <a:r>
              <a:rPr lang="pl-PL" sz="1700" baseline="-25000" dirty="0"/>
              <a:t>700hPa</a:t>
            </a:r>
            <a:r>
              <a:rPr lang="pl-PL" sz="1700" dirty="0"/>
              <a:t> – Td</a:t>
            </a:r>
            <a:r>
              <a:rPr lang="pl-PL" sz="1700" baseline="-25000" dirty="0"/>
              <a:t>700hPa</a:t>
            </a:r>
            <a:r>
              <a:rPr lang="pl-PL" sz="1700" dirty="0"/>
              <a:t>) (K-Index)</a:t>
            </a:r>
          </a:p>
          <a:p>
            <a:r>
              <a:rPr lang="pl-PL" dirty="0"/>
              <a:t>The </a:t>
            </a:r>
            <a:r>
              <a:rPr lang="pl-PL" dirty="0" err="1"/>
              <a:t>higher</a:t>
            </a:r>
            <a:r>
              <a:rPr lang="pl-PL" dirty="0"/>
              <a:t> </a:t>
            </a:r>
            <a:r>
              <a:rPr lang="pl-PL" dirty="0" err="1"/>
              <a:t>positive</a:t>
            </a:r>
            <a:r>
              <a:rPr lang="pl-PL" dirty="0"/>
              <a:t> </a:t>
            </a:r>
            <a:r>
              <a:rPr lang="en-US" dirty="0"/>
              <a:t>value</a:t>
            </a:r>
            <a:r>
              <a:rPr lang="pl-PL" dirty="0"/>
              <a:t>, the </a:t>
            </a:r>
            <a:r>
              <a:rPr lang="pl-PL" dirty="0" err="1"/>
              <a:t>higher</a:t>
            </a:r>
            <a:r>
              <a:rPr lang="pl-PL" dirty="0"/>
              <a:t> </a:t>
            </a:r>
            <a:r>
              <a:rPr lang="en-US" dirty="0"/>
              <a:t>probability of a storm </a:t>
            </a:r>
            <a:r>
              <a:rPr lang="pl-PL" dirty="0"/>
              <a:t>and heavy </a:t>
            </a:r>
            <a:r>
              <a:rPr lang="pl-PL" dirty="0" err="1"/>
              <a:t>precipitation</a:t>
            </a:r>
            <a:endParaRPr lang="pl-PL" sz="1700" dirty="0"/>
          </a:p>
          <a:p>
            <a:endParaRPr lang="pl-PL" sz="1700" dirty="0"/>
          </a:p>
          <a:p>
            <a:r>
              <a:rPr lang="pl-PL" sz="1700" noProof="0" dirty="0"/>
              <a:t>SI  = T</a:t>
            </a:r>
            <a:r>
              <a:rPr lang="pl-PL" sz="1700" baseline="-25000" noProof="0" dirty="0"/>
              <a:t>500hPa</a:t>
            </a:r>
            <a:r>
              <a:rPr lang="pl-PL" sz="1700" noProof="0" dirty="0"/>
              <a:t> – T</a:t>
            </a:r>
            <a:r>
              <a:rPr lang="pl-PL" sz="1700" baseline="-25000" noProof="0" dirty="0"/>
              <a:t>p500hPa</a:t>
            </a:r>
            <a:r>
              <a:rPr lang="pl-PL" sz="1700" noProof="0" dirty="0"/>
              <a:t>; (</a:t>
            </a:r>
            <a:r>
              <a:rPr lang="pl-PL" sz="1700" noProof="0" dirty="0" err="1"/>
              <a:t>Showalter</a:t>
            </a:r>
            <a:r>
              <a:rPr lang="pl-PL" sz="1700" noProof="0" dirty="0"/>
              <a:t> Index for </a:t>
            </a:r>
            <a:r>
              <a:rPr lang="en-US" sz="1600" dirty="0"/>
              <a:t>a parc</a:t>
            </a:r>
            <a:r>
              <a:rPr lang="pl-PL" sz="1600" dirty="0"/>
              <a:t>e</a:t>
            </a:r>
            <a:r>
              <a:rPr lang="en-US" sz="1600" dirty="0"/>
              <a:t>l lifted adiabatically from a level of 850 hPa</a:t>
            </a:r>
            <a:r>
              <a:rPr lang="pl-PL" sz="1700" noProof="0" dirty="0"/>
              <a:t>)</a:t>
            </a:r>
          </a:p>
          <a:p>
            <a:r>
              <a:rPr lang="pl-PL" sz="1700" noProof="0" dirty="0"/>
              <a:t>The </a:t>
            </a:r>
            <a:r>
              <a:rPr lang="pl-PL" sz="1700" noProof="0" dirty="0" err="1"/>
              <a:t>lower</a:t>
            </a:r>
            <a:r>
              <a:rPr lang="pl-PL" sz="1700" noProof="0" dirty="0"/>
              <a:t> </a:t>
            </a:r>
            <a:r>
              <a:rPr lang="pl-PL" sz="1700" noProof="0" dirty="0" err="1"/>
              <a:t>negative</a:t>
            </a:r>
            <a:r>
              <a:rPr lang="pl-PL" sz="1700" noProof="0" dirty="0"/>
              <a:t> </a:t>
            </a:r>
            <a:r>
              <a:rPr lang="pl-PL" sz="1700" noProof="0" dirty="0" err="1"/>
              <a:t>value</a:t>
            </a:r>
            <a:r>
              <a:rPr lang="pl-PL" sz="1700" noProof="0" dirty="0"/>
              <a:t>, </a:t>
            </a:r>
            <a:r>
              <a:rPr lang="pl-PL" dirty="0"/>
              <a:t>the </a:t>
            </a:r>
            <a:r>
              <a:rPr lang="pl-PL" dirty="0" err="1"/>
              <a:t>higher</a:t>
            </a:r>
            <a:r>
              <a:rPr lang="pl-PL" dirty="0"/>
              <a:t> </a:t>
            </a:r>
            <a:r>
              <a:rPr lang="en-US" dirty="0"/>
              <a:t>probability of a</a:t>
            </a:r>
            <a:r>
              <a:rPr lang="pl-PL" dirty="0"/>
              <a:t>n</a:t>
            </a:r>
            <a:r>
              <a:rPr lang="en-US" dirty="0"/>
              <a:t> </a:t>
            </a:r>
            <a:r>
              <a:rPr lang="pl-PL" dirty="0" err="1"/>
              <a:t>instability</a:t>
            </a:r>
            <a:endParaRPr lang="pl-PL" dirty="0"/>
          </a:p>
          <a:p>
            <a:endParaRPr lang="pl-PL" sz="1700" noProof="0" dirty="0"/>
          </a:p>
          <a:p>
            <a:r>
              <a:rPr lang="pl-PL" sz="1700" noProof="0" dirty="0"/>
              <a:t>SLI  = T</a:t>
            </a:r>
            <a:r>
              <a:rPr lang="pl-PL" sz="1700" baseline="-25000" noProof="0" dirty="0"/>
              <a:t>500hPa</a:t>
            </a:r>
            <a:r>
              <a:rPr lang="pl-PL" sz="1700" noProof="0" dirty="0"/>
              <a:t> – T</a:t>
            </a:r>
            <a:r>
              <a:rPr lang="pl-PL" sz="1700" baseline="-25000" noProof="0" dirty="0"/>
              <a:t>p500hPa</a:t>
            </a:r>
            <a:r>
              <a:rPr lang="pl-PL" sz="1700" noProof="0" dirty="0"/>
              <a:t>; (Surface </a:t>
            </a:r>
            <a:r>
              <a:rPr lang="pl-PL" sz="1700" noProof="0" dirty="0" err="1"/>
              <a:t>Lifted</a:t>
            </a:r>
            <a:r>
              <a:rPr lang="pl-PL" sz="1700" noProof="0" dirty="0"/>
              <a:t> Index </a:t>
            </a:r>
            <a:r>
              <a:rPr lang="pl-PL" sz="2000" dirty="0"/>
              <a:t>for </a:t>
            </a:r>
            <a:r>
              <a:rPr lang="en-US" dirty="0"/>
              <a:t>a parc</a:t>
            </a:r>
            <a:r>
              <a:rPr lang="pl-PL" dirty="0"/>
              <a:t>e</a:t>
            </a:r>
            <a:r>
              <a:rPr lang="en-US" dirty="0"/>
              <a:t>l lifted adiabatically from a</a:t>
            </a:r>
            <a:r>
              <a:rPr lang="pl-PL" dirty="0"/>
              <a:t> </a:t>
            </a:r>
            <a:r>
              <a:rPr lang="pl-PL" dirty="0" err="1"/>
              <a:t>ground</a:t>
            </a:r>
            <a:r>
              <a:rPr lang="pl-PL" dirty="0"/>
              <a:t> </a:t>
            </a:r>
            <a:r>
              <a:rPr lang="pl-PL" dirty="0" err="1"/>
              <a:t>surface</a:t>
            </a:r>
            <a:r>
              <a:rPr lang="pl-PL" sz="1700" noProof="0" dirty="0"/>
              <a:t>)</a:t>
            </a:r>
          </a:p>
          <a:p>
            <a:r>
              <a:rPr lang="pl-PL" sz="1600" dirty="0"/>
              <a:t>The </a:t>
            </a:r>
            <a:r>
              <a:rPr lang="pl-PL" sz="1600" dirty="0" err="1"/>
              <a:t>lower</a:t>
            </a:r>
            <a:r>
              <a:rPr lang="pl-PL" sz="1600" dirty="0"/>
              <a:t> </a:t>
            </a:r>
            <a:r>
              <a:rPr lang="pl-PL" sz="1600" dirty="0" err="1"/>
              <a:t>negative</a:t>
            </a:r>
            <a:r>
              <a:rPr lang="pl-PL" sz="1600" dirty="0"/>
              <a:t> </a:t>
            </a:r>
            <a:r>
              <a:rPr lang="pl-PL" sz="1600" dirty="0" err="1"/>
              <a:t>value</a:t>
            </a:r>
            <a:r>
              <a:rPr lang="pl-PL" sz="1600" dirty="0"/>
              <a:t>, the </a:t>
            </a:r>
            <a:r>
              <a:rPr lang="pl-PL" sz="1600" dirty="0" err="1"/>
              <a:t>higher</a:t>
            </a:r>
            <a:r>
              <a:rPr lang="pl-PL" sz="1600" dirty="0"/>
              <a:t> </a:t>
            </a:r>
            <a:r>
              <a:rPr lang="en-US" sz="1600" dirty="0"/>
              <a:t>probability</a:t>
            </a:r>
            <a:r>
              <a:rPr lang="pl-PL" sz="1600" dirty="0"/>
              <a:t>/</a:t>
            </a:r>
            <a:r>
              <a:rPr lang="pl-PL" sz="1600" dirty="0" err="1"/>
              <a:t>intensity</a:t>
            </a:r>
            <a:r>
              <a:rPr lang="en-US" sz="1600" dirty="0"/>
              <a:t> of a</a:t>
            </a:r>
            <a:r>
              <a:rPr lang="pl-PL" sz="1600" dirty="0"/>
              <a:t>n</a:t>
            </a:r>
            <a:r>
              <a:rPr lang="en-US" sz="1600" dirty="0"/>
              <a:t> </a:t>
            </a:r>
            <a:r>
              <a:rPr lang="pl-PL" sz="1600" dirty="0" err="1"/>
              <a:t>instability</a:t>
            </a:r>
            <a:endParaRPr lang="pl-PL" sz="1700" noProof="0" dirty="0"/>
          </a:p>
          <a:p>
            <a:endParaRPr lang="pl-PL" sz="1700" noProof="0" dirty="0"/>
          </a:p>
          <a:p>
            <a:r>
              <a:rPr lang="pl-PL" sz="1700" noProof="0" dirty="0"/>
              <a:t>SWISS00 = SI + 0.4</a:t>
            </a:r>
            <a:r>
              <a:rPr lang="pl-PL" sz="1700" dirty="0"/>
              <a:t> · </a:t>
            </a:r>
            <a:r>
              <a:rPr lang="pl-PL" sz="1700" noProof="0" dirty="0"/>
              <a:t>WSH(6000 – 3000) + 0.1</a:t>
            </a:r>
            <a:r>
              <a:rPr lang="pl-PL" sz="1700" dirty="0"/>
              <a:t> · </a:t>
            </a:r>
            <a:r>
              <a:rPr lang="pl-PL" sz="1700" noProof="0" dirty="0"/>
              <a:t>(T</a:t>
            </a:r>
            <a:r>
              <a:rPr lang="pl-PL" sz="1700" baseline="-25000" noProof="0" dirty="0"/>
              <a:t>600hPa</a:t>
            </a:r>
            <a:r>
              <a:rPr lang="pl-PL" sz="1700" noProof="0" dirty="0"/>
              <a:t> – Td</a:t>
            </a:r>
            <a:r>
              <a:rPr lang="pl-PL" sz="1700" baseline="-25000" noProof="0" dirty="0"/>
              <a:t>600hPa</a:t>
            </a:r>
            <a:r>
              <a:rPr lang="pl-PL" sz="1700" noProof="0" dirty="0"/>
              <a:t>) (</a:t>
            </a:r>
            <a:r>
              <a:rPr lang="pl-PL" sz="1700" noProof="0" dirty="0" err="1"/>
              <a:t>Severe</a:t>
            </a:r>
            <a:r>
              <a:rPr lang="pl-PL" sz="1700" noProof="0" dirty="0"/>
              <a:t> </a:t>
            </a:r>
            <a:r>
              <a:rPr lang="pl-PL" sz="1700" noProof="0" dirty="0" err="1"/>
              <a:t>Weather</a:t>
            </a:r>
            <a:r>
              <a:rPr lang="pl-PL" sz="1700" noProof="0" dirty="0"/>
              <a:t> Index 00)</a:t>
            </a:r>
          </a:p>
          <a:p>
            <a:r>
              <a:rPr lang="pl-PL" sz="1700" dirty="0"/>
              <a:t>V</a:t>
            </a:r>
            <a:r>
              <a:rPr lang="en-US" sz="1700" dirty="0" err="1"/>
              <a:t>alue</a:t>
            </a:r>
            <a:r>
              <a:rPr lang="en-US" sz="1700" dirty="0"/>
              <a:t> less than 5.1 means "likely thunderstorms"</a:t>
            </a:r>
            <a:r>
              <a:rPr lang="pl-PL" sz="1700" noProof="0" dirty="0"/>
              <a:t>.</a:t>
            </a:r>
          </a:p>
          <a:p>
            <a:endParaRPr lang="pl-PL" sz="1700" noProof="0" dirty="0"/>
          </a:p>
          <a:p>
            <a:r>
              <a:rPr lang="pl-PL" sz="1700" noProof="0" dirty="0"/>
              <a:t>SWISS12 = SLI – 0.3</a:t>
            </a:r>
            <a:r>
              <a:rPr lang="pl-PL" sz="1700" dirty="0"/>
              <a:t> · </a:t>
            </a:r>
            <a:r>
              <a:rPr lang="pl-PL" sz="1700" noProof="0" dirty="0"/>
              <a:t>WSH(3000 – 0) + 0.3</a:t>
            </a:r>
            <a:r>
              <a:rPr lang="pl-PL" sz="1700" dirty="0"/>
              <a:t> · </a:t>
            </a:r>
            <a:r>
              <a:rPr lang="pl-PL" sz="1700" noProof="0" dirty="0"/>
              <a:t>(T</a:t>
            </a:r>
            <a:r>
              <a:rPr lang="pl-PL" sz="1700" baseline="-25000" noProof="0" dirty="0"/>
              <a:t>650hPa</a:t>
            </a:r>
            <a:r>
              <a:rPr lang="pl-PL" sz="1700" noProof="0" dirty="0"/>
              <a:t> – Td</a:t>
            </a:r>
            <a:r>
              <a:rPr lang="pl-PL" sz="1700" baseline="-25000" noProof="0" dirty="0"/>
              <a:t>650hPa</a:t>
            </a:r>
            <a:r>
              <a:rPr lang="pl-PL" sz="1700" noProof="0" dirty="0"/>
              <a:t>)</a:t>
            </a:r>
            <a:r>
              <a:rPr lang="pl-PL" sz="1700" dirty="0"/>
              <a:t> (</a:t>
            </a:r>
            <a:r>
              <a:rPr lang="pl-PL" sz="1700" dirty="0" err="1"/>
              <a:t>Severe</a:t>
            </a:r>
            <a:r>
              <a:rPr lang="pl-PL" sz="1700" dirty="0"/>
              <a:t> </a:t>
            </a:r>
            <a:r>
              <a:rPr lang="pl-PL" sz="1700" dirty="0" err="1"/>
              <a:t>Weather</a:t>
            </a:r>
            <a:r>
              <a:rPr lang="pl-PL" sz="1700" dirty="0"/>
              <a:t> Index 12)</a:t>
            </a:r>
            <a:endParaRPr lang="pl-PL" sz="1700" noProof="0" dirty="0"/>
          </a:p>
          <a:p>
            <a:r>
              <a:rPr lang="pl-PL" sz="1700" dirty="0"/>
              <a:t>V</a:t>
            </a:r>
            <a:r>
              <a:rPr lang="en-US" sz="1700" dirty="0" err="1"/>
              <a:t>alue</a:t>
            </a:r>
            <a:r>
              <a:rPr lang="en-US" sz="1700" dirty="0"/>
              <a:t> less than 0.6 means "likely thunderstorms"</a:t>
            </a:r>
            <a:r>
              <a:rPr lang="pl-PL" sz="1700" noProof="0" dirty="0"/>
              <a:t>.</a:t>
            </a:r>
          </a:p>
          <a:p>
            <a:r>
              <a:rPr lang="pl-PL" sz="1700" noProof="0" dirty="0"/>
              <a:t>WSH(x-y) – wind </a:t>
            </a:r>
            <a:r>
              <a:rPr lang="pl-PL" sz="1700" noProof="0" dirty="0" err="1"/>
              <a:t>shear</a:t>
            </a:r>
            <a:r>
              <a:rPr lang="pl-PL" sz="1700" noProof="0" dirty="0"/>
              <a:t> </a:t>
            </a:r>
            <a:r>
              <a:rPr lang="pl-PL" sz="1700" noProof="0" dirty="0" err="1"/>
              <a:t>between</a:t>
            </a:r>
            <a:r>
              <a:rPr lang="pl-PL" sz="1700" noProof="0" dirty="0"/>
              <a:t> </a:t>
            </a:r>
            <a:r>
              <a:rPr lang="pl-PL" sz="1700" noProof="0" dirty="0" err="1"/>
              <a:t>levels</a:t>
            </a:r>
            <a:r>
              <a:rPr lang="pl-PL" sz="1700" noProof="0" dirty="0"/>
              <a:t> x and y (m </a:t>
            </a:r>
            <a:r>
              <a:rPr lang="pl-PL" sz="1700" noProof="0" dirty="0" err="1"/>
              <a:t>agl</a:t>
            </a:r>
            <a:r>
              <a:rPr lang="pl-PL" sz="1700" noProof="0" dirty="0"/>
              <a:t>.)</a:t>
            </a:r>
          </a:p>
        </p:txBody>
      </p:sp>
    </p:spTree>
    <p:extLst>
      <p:ext uri="{BB962C8B-B14F-4D97-AF65-F5344CB8AC3E}">
        <p14:creationId xmlns:p14="http://schemas.microsoft.com/office/powerpoint/2010/main" val="5166869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BBB717-F742-1962-4D10-1738144096BC}"/>
            </a:ext>
          </a:extLst>
        </p:cNvPr>
        <p:cNvGrpSpPr/>
        <p:nvPr/>
      </p:nvGrpSpPr>
      <p:grpSpPr>
        <a:xfrm>
          <a:off x="0" y="0"/>
          <a:ext cx="0" cy="0"/>
          <a:chOff x="0" y="0"/>
          <a:chExt cx="0" cy="0"/>
        </a:xfrm>
      </p:grpSpPr>
      <p:sp>
        <p:nvSpPr>
          <p:cNvPr id="4" name="pole tekstowe 3">
            <a:extLst>
              <a:ext uri="{FF2B5EF4-FFF2-40B4-BE49-F238E27FC236}">
                <a16:creationId xmlns:a16="http://schemas.microsoft.com/office/drawing/2014/main" id="{66013AB1-DB13-81DE-13CB-711DB9253CE5}"/>
              </a:ext>
            </a:extLst>
          </p:cNvPr>
          <p:cNvSpPr txBox="1"/>
          <p:nvPr/>
        </p:nvSpPr>
        <p:spPr>
          <a:xfrm>
            <a:off x="688940" y="311129"/>
            <a:ext cx="9715568" cy="523220"/>
          </a:xfrm>
          <a:prstGeom prst="rect">
            <a:avLst/>
          </a:prstGeom>
          <a:solidFill>
            <a:schemeClr val="bg1"/>
          </a:solidFill>
        </p:spPr>
        <p:txBody>
          <a:bodyPr wrap="square" rtlCol="0">
            <a:spAutoFit/>
          </a:bodyPr>
          <a:lstStyle/>
          <a:p>
            <a:pPr algn="ctr"/>
            <a:r>
              <a:rPr lang="pl-PL" sz="2800" noProof="0" dirty="0"/>
              <a:t>Co potrzeba i wystarcza – produkty</a:t>
            </a:r>
          </a:p>
        </p:txBody>
      </p:sp>
      <p:sp>
        <p:nvSpPr>
          <p:cNvPr id="5" name="Rectangle 9">
            <a:extLst>
              <a:ext uri="{FF2B5EF4-FFF2-40B4-BE49-F238E27FC236}">
                <a16:creationId xmlns:a16="http://schemas.microsoft.com/office/drawing/2014/main" id="{D6051ED2-2A94-28BD-B761-211C8263A0F5}"/>
              </a:ext>
            </a:extLst>
          </p:cNvPr>
          <p:cNvSpPr>
            <a:spLocks noChangeArrowheads="1"/>
          </p:cNvSpPr>
          <p:nvPr/>
        </p:nvSpPr>
        <p:spPr bwMode="auto">
          <a:xfrm>
            <a:off x="0" y="0"/>
            <a:ext cx="914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pl-PL" noProof="0" dirty="0"/>
          </a:p>
        </p:txBody>
      </p:sp>
      <p:sp>
        <p:nvSpPr>
          <p:cNvPr id="32" name="pole tekstowe 31">
            <a:extLst>
              <a:ext uri="{FF2B5EF4-FFF2-40B4-BE49-F238E27FC236}">
                <a16:creationId xmlns:a16="http://schemas.microsoft.com/office/drawing/2014/main" id="{42FE0BBE-B5F9-9572-5F15-9D00C778FB18}"/>
              </a:ext>
            </a:extLst>
          </p:cNvPr>
          <p:cNvSpPr txBox="1"/>
          <p:nvPr/>
        </p:nvSpPr>
        <p:spPr>
          <a:xfrm>
            <a:off x="0" y="0"/>
            <a:ext cx="11511860" cy="369332"/>
          </a:xfrm>
          <a:prstGeom prst="rect">
            <a:avLst/>
          </a:prstGeom>
          <a:solidFill>
            <a:schemeClr val="bg1"/>
          </a:solidFill>
          <a:ln w="0">
            <a:solidFill>
              <a:schemeClr val="tx1"/>
            </a:solidFill>
          </a:ln>
        </p:spPr>
        <p:txBody>
          <a:bodyPr wrap="square" rtlCol="0">
            <a:spAutoFit/>
          </a:bodyPr>
          <a:lstStyle/>
          <a:p>
            <a:pPr algn="ctr">
              <a:spcAft>
                <a:spcPts val="0"/>
              </a:spcAft>
            </a:pPr>
            <a:r>
              <a:rPr lang="pl-PL" b="1" noProof="0" dirty="0">
                <a:latin typeface="Arial Narrow" panose="020B0606020202030204" pitchFamily="34" charset="0"/>
              </a:rPr>
              <a:t>Analiza konwekcyjna</a:t>
            </a:r>
          </a:p>
        </p:txBody>
      </p:sp>
      <p:pic>
        <p:nvPicPr>
          <p:cNvPr id="7" name="Obraz 6">
            <a:extLst>
              <a:ext uri="{FF2B5EF4-FFF2-40B4-BE49-F238E27FC236}">
                <a16:creationId xmlns:a16="http://schemas.microsoft.com/office/drawing/2014/main" id="{2BF806E7-4A4B-FA8C-88D2-47A1BEE3E5B3}"/>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7668000" y="0"/>
            <a:ext cx="3816000" cy="3254588"/>
          </a:xfrm>
          <a:prstGeom prst="rect">
            <a:avLst/>
          </a:prstGeom>
        </p:spPr>
      </p:pic>
      <p:pic>
        <p:nvPicPr>
          <p:cNvPr id="12" name="Obraz 11">
            <a:extLst>
              <a:ext uri="{FF2B5EF4-FFF2-40B4-BE49-F238E27FC236}">
                <a16:creationId xmlns:a16="http://schemas.microsoft.com/office/drawing/2014/main" id="{87BC0B0E-23EC-6B93-1B43-B53ACBD1DA2E}"/>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3852000" y="0"/>
            <a:ext cx="3816000" cy="3254588"/>
          </a:xfrm>
          <a:prstGeom prst="rect">
            <a:avLst/>
          </a:prstGeom>
        </p:spPr>
      </p:pic>
      <p:pic>
        <p:nvPicPr>
          <p:cNvPr id="14" name="Obraz 13">
            <a:extLst>
              <a:ext uri="{FF2B5EF4-FFF2-40B4-BE49-F238E27FC236}">
                <a16:creationId xmlns:a16="http://schemas.microsoft.com/office/drawing/2014/main" id="{758BBBDC-1522-8829-51CA-07B308FB81EC}"/>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p:blipFill>
        <p:spPr>
          <a:xfrm>
            <a:off x="3852000" y="3204000"/>
            <a:ext cx="3816000" cy="3254588"/>
          </a:xfrm>
          <a:prstGeom prst="rect">
            <a:avLst/>
          </a:prstGeom>
        </p:spPr>
      </p:pic>
      <p:pic>
        <p:nvPicPr>
          <p:cNvPr id="24" name="Obraz 23">
            <a:extLst>
              <a:ext uri="{FF2B5EF4-FFF2-40B4-BE49-F238E27FC236}">
                <a16:creationId xmlns:a16="http://schemas.microsoft.com/office/drawing/2014/main" id="{668D6ED3-50B2-B9EA-157A-B94CDAC1E547}"/>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p:blipFill>
        <p:spPr>
          <a:xfrm>
            <a:off x="7668000" y="3204000"/>
            <a:ext cx="3816000" cy="3254588"/>
          </a:xfrm>
          <a:prstGeom prst="rect">
            <a:avLst/>
          </a:prstGeom>
        </p:spPr>
      </p:pic>
      <p:pic>
        <p:nvPicPr>
          <p:cNvPr id="8" name="Obraz 7">
            <a:extLst>
              <a:ext uri="{FF2B5EF4-FFF2-40B4-BE49-F238E27FC236}">
                <a16:creationId xmlns:a16="http://schemas.microsoft.com/office/drawing/2014/main" id="{7B414A58-762A-9735-52B1-5F376F2A6308}"/>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p:blipFill>
        <p:spPr>
          <a:xfrm>
            <a:off x="36000" y="0"/>
            <a:ext cx="3816000" cy="3254588"/>
          </a:xfrm>
          <a:prstGeom prst="rect">
            <a:avLst/>
          </a:prstGeom>
        </p:spPr>
      </p:pic>
      <p:pic>
        <p:nvPicPr>
          <p:cNvPr id="11" name="Obraz 10">
            <a:extLst>
              <a:ext uri="{FF2B5EF4-FFF2-40B4-BE49-F238E27FC236}">
                <a16:creationId xmlns:a16="http://schemas.microsoft.com/office/drawing/2014/main" id="{88915C4E-AF42-7AAB-37B2-CEA86B52930C}"/>
              </a:ext>
            </a:extLst>
          </p:cNvPr>
          <p:cNvPicPr>
            <a:picLocks noChangeAspect="1"/>
          </p:cNvPicPr>
          <p:nvPr/>
        </p:nvPicPr>
        <p:blipFill>
          <a:blip r:embed="rId8" cstate="print">
            <a:extLst>
              <a:ext uri="{28A0092B-C50C-407E-A947-70E740481C1C}">
                <a14:useLocalDpi xmlns:a14="http://schemas.microsoft.com/office/drawing/2010/main" val="0"/>
              </a:ext>
            </a:extLst>
          </a:blip>
          <a:srcRect/>
          <a:stretch/>
        </p:blipFill>
        <p:spPr>
          <a:xfrm>
            <a:off x="36000" y="3204000"/>
            <a:ext cx="3816000" cy="3254588"/>
          </a:xfrm>
          <a:prstGeom prst="rect">
            <a:avLst/>
          </a:prstGeom>
        </p:spPr>
      </p:pic>
      <p:sp>
        <p:nvSpPr>
          <p:cNvPr id="3" name="pole tekstowe 2">
            <a:extLst>
              <a:ext uri="{FF2B5EF4-FFF2-40B4-BE49-F238E27FC236}">
                <a16:creationId xmlns:a16="http://schemas.microsoft.com/office/drawing/2014/main" id="{95D277E4-24EC-A6B4-C9D5-4797B57E51CB}"/>
              </a:ext>
            </a:extLst>
          </p:cNvPr>
          <p:cNvSpPr txBox="1"/>
          <p:nvPr/>
        </p:nvSpPr>
        <p:spPr>
          <a:xfrm>
            <a:off x="5107659" y="6138000"/>
            <a:ext cx="1296542" cy="318924"/>
          </a:xfrm>
          <a:prstGeom prst="rect">
            <a:avLst/>
          </a:prstGeom>
          <a:solidFill>
            <a:schemeClr val="bg1"/>
          </a:solidFill>
          <a:ln w="0">
            <a:solidFill>
              <a:schemeClr val="tx1"/>
            </a:solidFill>
          </a:ln>
        </p:spPr>
        <p:txBody>
          <a:bodyPr wrap="square" lIns="36000" tIns="36000" rIns="36000" bIns="36000" rtlCol="0">
            <a:spAutoFit/>
          </a:bodyPr>
          <a:lstStyle/>
          <a:p>
            <a:pPr algn="ctr">
              <a:spcAft>
                <a:spcPts val="0"/>
              </a:spcAft>
            </a:pPr>
            <a:r>
              <a:rPr lang="pl-PL" sz="1600" b="1" noProof="0" dirty="0">
                <a:latin typeface="Arial Narrow" panose="020B0606020202030204" pitchFamily="34" charset="0"/>
              </a:rPr>
              <a:t>COSMO 7.0 km</a:t>
            </a:r>
          </a:p>
        </p:txBody>
      </p:sp>
    </p:spTree>
    <p:extLst>
      <p:ext uri="{BB962C8B-B14F-4D97-AF65-F5344CB8AC3E}">
        <p14:creationId xmlns:p14="http://schemas.microsoft.com/office/powerpoint/2010/main" val="1571933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FF7364-F295-E63F-13DC-A295CF242A30}"/>
            </a:ext>
          </a:extLst>
        </p:cNvPr>
        <p:cNvGrpSpPr/>
        <p:nvPr/>
      </p:nvGrpSpPr>
      <p:grpSpPr>
        <a:xfrm>
          <a:off x="0" y="0"/>
          <a:ext cx="0" cy="0"/>
          <a:chOff x="0" y="0"/>
          <a:chExt cx="0" cy="0"/>
        </a:xfrm>
      </p:grpSpPr>
      <p:sp>
        <p:nvSpPr>
          <p:cNvPr id="4" name="pole tekstowe 3">
            <a:extLst>
              <a:ext uri="{FF2B5EF4-FFF2-40B4-BE49-F238E27FC236}">
                <a16:creationId xmlns:a16="http://schemas.microsoft.com/office/drawing/2014/main" id="{8D62BF21-2DEB-BBAE-69B4-D75E281BE9E8}"/>
              </a:ext>
            </a:extLst>
          </p:cNvPr>
          <p:cNvSpPr txBox="1"/>
          <p:nvPr/>
        </p:nvSpPr>
        <p:spPr>
          <a:xfrm>
            <a:off x="688940" y="311129"/>
            <a:ext cx="9715568" cy="523220"/>
          </a:xfrm>
          <a:prstGeom prst="rect">
            <a:avLst/>
          </a:prstGeom>
          <a:solidFill>
            <a:schemeClr val="bg1"/>
          </a:solidFill>
        </p:spPr>
        <p:txBody>
          <a:bodyPr wrap="square" rtlCol="0">
            <a:spAutoFit/>
          </a:bodyPr>
          <a:lstStyle/>
          <a:p>
            <a:pPr algn="ctr"/>
            <a:r>
              <a:rPr lang="pl-PL" sz="2800" noProof="0" dirty="0"/>
              <a:t>Co potrzeba i wystarcza – produkty</a:t>
            </a:r>
          </a:p>
        </p:txBody>
      </p:sp>
      <p:sp>
        <p:nvSpPr>
          <p:cNvPr id="5" name="Rectangle 9">
            <a:extLst>
              <a:ext uri="{FF2B5EF4-FFF2-40B4-BE49-F238E27FC236}">
                <a16:creationId xmlns:a16="http://schemas.microsoft.com/office/drawing/2014/main" id="{1636E6B9-5DCD-82C1-F1EB-C3479B294BA7}"/>
              </a:ext>
            </a:extLst>
          </p:cNvPr>
          <p:cNvSpPr>
            <a:spLocks noChangeArrowheads="1"/>
          </p:cNvSpPr>
          <p:nvPr/>
        </p:nvSpPr>
        <p:spPr bwMode="auto">
          <a:xfrm>
            <a:off x="0" y="0"/>
            <a:ext cx="914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pl-PL" noProof="0" dirty="0"/>
          </a:p>
        </p:txBody>
      </p:sp>
      <p:sp>
        <p:nvSpPr>
          <p:cNvPr id="32" name="pole tekstowe 31">
            <a:extLst>
              <a:ext uri="{FF2B5EF4-FFF2-40B4-BE49-F238E27FC236}">
                <a16:creationId xmlns:a16="http://schemas.microsoft.com/office/drawing/2014/main" id="{BCD6E524-0EAA-AB8E-0A11-DA221C71D06C}"/>
              </a:ext>
            </a:extLst>
          </p:cNvPr>
          <p:cNvSpPr txBox="1"/>
          <p:nvPr/>
        </p:nvSpPr>
        <p:spPr>
          <a:xfrm>
            <a:off x="0" y="0"/>
            <a:ext cx="11511860" cy="369332"/>
          </a:xfrm>
          <a:prstGeom prst="rect">
            <a:avLst/>
          </a:prstGeom>
          <a:solidFill>
            <a:schemeClr val="bg1"/>
          </a:solidFill>
          <a:ln w="0">
            <a:solidFill>
              <a:schemeClr val="tx1"/>
            </a:solidFill>
          </a:ln>
        </p:spPr>
        <p:txBody>
          <a:bodyPr wrap="square" rtlCol="0">
            <a:spAutoFit/>
          </a:bodyPr>
          <a:lstStyle/>
          <a:p>
            <a:pPr algn="ctr">
              <a:spcAft>
                <a:spcPts val="0"/>
              </a:spcAft>
            </a:pPr>
            <a:r>
              <a:rPr lang="pl-PL" b="1" noProof="0" dirty="0">
                <a:latin typeface="Arial Narrow" panose="020B0606020202030204" pitchFamily="34" charset="0"/>
              </a:rPr>
              <a:t>Analiza konwekcyjna</a:t>
            </a:r>
          </a:p>
        </p:txBody>
      </p:sp>
      <p:grpSp>
        <p:nvGrpSpPr>
          <p:cNvPr id="37" name="Grupa 36">
            <a:extLst>
              <a:ext uri="{FF2B5EF4-FFF2-40B4-BE49-F238E27FC236}">
                <a16:creationId xmlns:a16="http://schemas.microsoft.com/office/drawing/2014/main" id="{F82D3952-1702-1932-72AB-571E059DF9DF}"/>
              </a:ext>
            </a:extLst>
          </p:cNvPr>
          <p:cNvGrpSpPr/>
          <p:nvPr/>
        </p:nvGrpSpPr>
        <p:grpSpPr>
          <a:xfrm>
            <a:off x="4111384" y="-273"/>
            <a:ext cx="6768376" cy="6480720"/>
            <a:chOff x="3855342" y="-144016"/>
            <a:chExt cx="6768376" cy="6480720"/>
          </a:xfrm>
        </p:grpSpPr>
        <p:pic>
          <p:nvPicPr>
            <p:cNvPr id="7" name="Obraz 6">
              <a:extLst>
                <a:ext uri="{FF2B5EF4-FFF2-40B4-BE49-F238E27FC236}">
                  <a16:creationId xmlns:a16="http://schemas.microsoft.com/office/drawing/2014/main" id="{67CB64B1-B7AE-2230-3306-A36A2894576A}"/>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7239718" y="0"/>
              <a:ext cx="3384000" cy="3384000"/>
            </a:xfrm>
            <a:prstGeom prst="rect">
              <a:avLst/>
            </a:prstGeom>
          </p:spPr>
        </p:pic>
        <p:pic>
          <p:nvPicPr>
            <p:cNvPr id="12" name="Obraz 11">
              <a:extLst>
                <a:ext uri="{FF2B5EF4-FFF2-40B4-BE49-F238E27FC236}">
                  <a16:creationId xmlns:a16="http://schemas.microsoft.com/office/drawing/2014/main" id="{EBBC6153-4D83-CD6C-BF57-BF9DD0B7A52E}"/>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3855718" y="-144016"/>
              <a:ext cx="3384000" cy="3384000"/>
            </a:xfrm>
            <a:prstGeom prst="rect">
              <a:avLst/>
            </a:prstGeom>
          </p:spPr>
        </p:pic>
        <p:pic>
          <p:nvPicPr>
            <p:cNvPr id="14" name="Obraz 13">
              <a:extLst>
                <a:ext uri="{FF2B5EF4-FFF2-40B4-BE49-F238E27FC236}">
                  <a16:creationId xmlns:a16="http://schemas.microsoft.com/office/drawing/2014/main" id="{C1F53726-7535-A180-98D8-C33C24255264}"/>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p:blipFill>
          <p:spPr>
            <a:xfrm>
              <a:off x="3855342" y="2952704"/>
              <a:ext cx="3384000" cy="3384000"/>
            </a:xfrm>
            <a:prstGeom prst="rect">
              <a:avLst/>
            </a:prstGeom>
          </p:spPr>
        </p:pic>
        <p:pic>
          <p:nvPicPr>
            <p:cNvPr id="24" name="Obraz 23">
              <a:extLst>
                <a:ext uri="{FF2B5EF4-FFF2-40B4-BE49-F238E27FC236}">
                  <a16:creationId xmlns:a16="http://schemas.microsoft.com/office/drawing/2014/main" id="{38D6A1DA-6F23-8784-8AC7-FEE5E06913A8}"/>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p:blipFill>
          <p:spPr>
            <a:xfrm>
              <a:off x="7233187" y="2952432"/>
              <a:ext cx="3384000" cy="3384000"/>
            </a:xfrm>
            <a:prstGeom prst="rect">
              <a:avLst/>
            </a:prstGeom>
          </p:spPr>
        </p:pic>
      </p:grpSp>
      <p:pic>
        <p:nvPicPr>
          <p:cNvPr id="8" name="Obraz 7">
            <a:extLst>
              <a:ext uri="{FF2B5EF4-FFF2-40B4-BE49-F238E27FC236}">
                <a16:creationId xmlns:a16="http://schemas.microsoft.com/office/drawing/2014/main" id="{77F269C8-97B2-C7FE-0151-6A0D35AE94B5}"/>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p:blipFill>
        <p:spPr>
          <a:xfrm>
            <a:off x="724335" y="-273"/>
            <a:ext cx="3384000" cy="3384000"/>
          </a:xfrm>
          <a:prstGeom prst="rect">
            <a:avLst/>
          </a:prstGeom>
        </p:spPr>
      </p:pic>
      <p:pic>
        <p:nvPicPr>
          <p:cNvPr id="11" name="Obraz 10">
            <a:extLst>
              <a:ext uri="{FF2B5EF4-FFF2-40B4-BE49-F238E27FC236}">
                <a16:creationId xmlns:a16="http://schemas.microsoft.com/office/drawing/2014/main" id="{1CBC9FE0-9D68-3E93-C87B-479BCE26000B}"/>
              </a:ext>
            </a:extLst>
          </p:cNvPr>
          <p:cNvPicPr>
            <a:picLocks noChangeAspect="1"/>
          </p:cNvPicPr>
          <p:nvPr/>
        </p:nvPicPr>
        <p:blipFill>
          <a:blip r:embed="rId8" cstate="print">
            <a:extLst>
              <a:ext uri="{28A0092B-C50C-407E-A947-70E740481C1C}">
                <a14:useLocalDpi xmlns:a14="http://schemas.microsoft.com/office/drawing/2010/main" val="0"/>
              </a:ext>
            </a:extLst>
          </a:blip>
          <a:srcRect/>
          <a:stretch/>
        </p:blipFill>
        <p:spPr>
          <a:xfrm>
            <a:off x="723520" y="3102534"/>
            <a:ext cx="3377913" cy="3377913"/>
          </a:xfrm>
          <a:prstGeom prst="rect">
            <a:avLst/>
          </a:prstGeom>
        </p:spPr>
      </p:pic>
      <p:sp>
        <p:nvSpPr>
          <p:cNvPr id="3" name="pole tekstowe 2">
            <a:extLst>
              <a:ext uri="{FF2B5EF4-FFF2-40B4-BE49-F238E27FC236}">
                <a16:creationId xmlns:a16="http://schemas.microsoft.com/office/drawing/2014/main" id="{4828007D-CE0C-DF44-01F1-D8E16E1C1AAB}"/>
              </a:ext>
            </a:extLst>
          </p:cNvPr>
          <p:cNvSpPr txBox="1"/>
          <p:nvPr/>
        </p:nvSpPr>
        <p:spPr>
          <a:xfrm>
            <a:off x="5107659" y="6161076"/>
            <a:ext cx="1296542" cy="318924"/>
          </a:xfrm>
          <a:prstGeom prst="rect">
            <a:avLst/>
          </a:prstGeom>
          <a:solidFill>
            <a:schemeClr val="bg1"/>
          </a:solidFill>
          <a:ln w="0">
            <a:solidFill>
              <a:schemeClr val="tx1"/>
            </a:solidFill>
          </a:ln>
        </p:spPr>
        <p:txBody>
          <a:bodyPr wrap="square" lIns="36000" tIns="36000" rIns="36000" bIns="36000" rtlCol="0">
            <a:spAutoFit/>
          </a:bodyPr>
          <a:lstStyle/>
          <a:p>
            <a:pPr algn="ctr">
              <a:spcAft>
                <a:spcPts val="0"/>
              </a:spcAft>
            </a:pPr>
            <a:r>
              <a:rPr lang="pl-PL" sz="1600" b="1" noProof="0" dirty="0">
                <a:latin typeface="Arial Narrow" panose="020B0606020202030204" pitchFamily="34" charset="0"/>
              </a:rPr>
              <a:t>COSMO 2.8 km</a:t>
            </a:r>
          </a:p>
        </p:txBody>
      </p:sp>
    </p:spTree>
    <p:extLst>
      <p:ext uri="{BB962C8B-B14F-4D97-AF65-F5344CB8AC3E}">
        <p14:creationId xmlns:p14="http://schemas.microsoft.com/office/powerpoint/2010/main" val="41829332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AFF04D-5583-5184-6F86-4FC246DF93E1}"/>
            </a:ext>
          </a:extLst>
        </p:cNvPr>
        <p:cNvGrpSpPr/>
        <p:nvPr/>
      </p:nvGrpSpPr>
      <p:grpSpPr>
        <a:xfrm>
          <a:off x="0" y="0"/>
          <a:ext cx="0" cy="0"/>
          <a:chOff x="0" y="0"/>
          <a:chExt cx="0" cy="0"/>
        </a:xfrm>
      </p:grpSpPr>
      <p:sp>
        <p:nvSpPr>
          <p:cNvPr id="4" name="pole tekstowe 3">
            <a:extLst>
              <a:ext uri="{FF2B5EF4-FFF2-40B4-BE49-F238E27FC236}">
                <a16:creationId xmlns:a16="http://schemas.microsoft.com/office/drawing/2014/main" id="{DC05AC55-842F-A9E0-114B-5BBD29BE5506}"/>
              </a:ext>
            </a:extLst>
          </p:cNvPr>
          <p:cNvSpPr txBox="1"/>
          <p:nvPr/>
        </p:nvSpPr>
        <p:spPr>
          <a:xfrm>
            <a:off x="688940" y="311129"/>
            <a:ext cx="9715568" cy="523220"/>
          </a:xfrm>
          <a:prstGeom prst="rect">
            <a:avLst/>
          </a:prstGeom>
          <a:solidFill>
            <a:schemeClr val="bg1"/>
          </a:solidFill>
        </p:spPr>
        <p:txBody>
          <a:bodyPr wrap="square" rtlCol="0">
            <a:spAutoFit/>
          </a:bodyPr>
          <a:lstStyle/>
          <a:p>
            <a:pPr algn="ctr"/>
            <a:r>
              <a:rPr lang="pl-PL" sz="2800" noProof="0" dirty="0"/>
              <a:t>Co potrzeba i wystarcza – produkty</a:t>
            </a:r>
          </a:p>
        </p:txBody>
      </p:sp>
      <p:sp>
        <p:nvSpPr>
          <p:cNvPr id="5" name="Rectangle 9">
            <a:extLst>
              <a:ext uri="{FF2B5EF4-FFF2-40B4-BE49-F238E27FC236}">
                <a16:creationId xmlns:a16="http://schemas.microsoft.com/office/drawing/2014/main" id="{306DBE71-6D9D-5E27-E607-37B1C30B873D}"/>
              </a:ext>
            </a:extLst>
          </p:cNvPr>
          <p:cNvSpPr>
            <a:spLocks noChangeArrowheads="1"/>
          </p:cNvSpPr>
          <p:nvPr/>
        </p:nvSpPr>
        <p:spPr bwMode="auto">
          <a:xfrm>
            <a:off x="0" y="0"/>
            <a:ext cx="914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pl-PL" noProof="0" dirty="0"/>
          </a:p>
        </p:txBody>
      </p:sp>
      <p:sp>
        <p:nvSpPr>
          <p:cNvPr id="32" name="pole tekstowe 31">
            <a:extLst>
              <a:ext uri="{FF2B5EF4-FFF2-40B4-BE49-F238E27FC236}">
                <a16:creationId xmlns:a16="http://schemas.microsoft.com/office/drawing/2014/main" id="{6244470F-7FBC-7D0D-F54F-4A92416FDA52}"/>
              </a:ext>
            </a:extLst>
          </p:cNvPr>
          <p:cNvSpPr txBox="1"/>
          <p:nvPr/>
        </p:nvSpPr>
        <p:spPr>
          <a:xfrm>
            <a:off x="0" y="0"/>
            <a:ext cx="11511860" cy="369332"/>
          </a:xfrm>
          <a:prstGeom prst="rect">
            <a:avLst/>
          </a:prstGeom>
          <a:solidFill>
            <a:schemeClr val="bg1"/>
          </a:solidFill>
          <a:ln w="0">
            <a:solidFill>
              <a:schemeClr val="tx1"/>
            </a:solidFill>
          </a:ln>
        </p:spPr>
        <p:txBody>
          <a:bodyPr wrap="square" rtlCol="0">
            <a:spAutoFit/>
          </a:bodyPr>
          <a:lstStyle/>
          <a:p>
            <a:pPr algn="ctr">
              <a:spcAft>
                <a:spcPts val="0"/>
              </a:spcAft>
            </a:pPr>
            <a:r>
              <a:rPr lang="pl-PL" b="1" noProof="0" dirty="0">
                <a:latin typeface="Arial Narrow" panose="020B0606020202030204" pitchFamily="34" charset="0"/>
              </a:rPr>
              <a:t>Analiza konwekcyjna</a:t>
            </a:r>
          </a:p>
        </p:txBody>
      </p:sp>
      <p:grpSp>
        <p:nvGrpSpPr>
          <p:cNvPr id="37" name="Grupa 36">
            <a:extLst>
              <a:ext uri="{FF2B5EF4-FFF2-40B4-BE49-F238E27FC236}">
                <a16:creationId xmlns:a16="http://schemas.microsoft.com/office/drawing/2014/main" id="{677FDFA3-D982-6D24-9EA4-C739C2DC683F}"/>
              </a:ext>
            </a:extLst>
          </p:cNvPr>
          <p:cNvGrpSpPr/>
          <p:nvPr/>
        </p:nvGrpSpPr>
        <p:grpSpPr>
          <a:xfrm>
            <a:off x="4111384" y="-273"/>
            <a:ext cx="6768376" cy="6480720"/>
            <a:chOff x="3855342" y="-144016"/>
            <a:chExt cx="6768376" cy="6480720"/>
          </a:xfrm>
        </p:grpSpPr>
        <p:pic>
          <p:nvPicPr>
            <p:cNvPr id="7" name="Obraz 6">
              <a:extLst>
                <a:ext uri="{FF2B5EF4-FFF2-40B4-BE49-F238E27FC236}">
                  <a16:creationId xmlns:a16="http://schemas.microsoft.com/office/drawing/2014/main" id="{9F90A995-6125-DD8F-D1B4-92C58F4FCA78}"/>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7239718" y="0"/>
              <a:ext cx="3384000" cy="3384000"/>
            </a:xfrm>
            <a:prstGeom prst="rect">
              <a:avLst/>
            </a:prstGeom>
          </p:spPr>
        </p:pic>
        <p:pic>
          <p:nvPicPr>
            <p:cNvPr id="12" name="Obraz 11">
              <a:extLst>
                <a:ext uri="{FF2B5EF4-FFF2-40B4-BE49-F238E27FC236}">
                  <a16:creationId xmlns:a16="http://schemas.microsoft.com/office/drawing/2014/main" id="{F2E62FFE-555D-0F17-3E3A-4D54AA9FCFF5}"/>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3855718" y="-144016"/>
              <a:ext cx="3384000" cy="3384000"/>
            </a:xfrm>
            <a:prstGeom prst="rect">
              <a:avLst/>
            </a:prstGeom>
          </p:spPr>
        </p:pic>
        <p:pic>
          <p:nvPicPr>
            <p:cNvPr id="14" name="Obraz 13">
              <a:extLst>
                <a:ext uri="{FF2B5EF4-FFF2-40B4-BE49-F238E27FC236}">
                  <a16:creationId xmlns:a16="http://schemas.microsoft.com/office/drawing/2014/main" id="{595A2428-9110-D9F8-3A1C-143ED8C3322D}"/>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p:blipFill>
          <p:spPr>
            <a:xfrm>
              <a:off x="3855342" y="2952704"/>
              <a:ext cx="3384000" cy="3384000"/>
            </a:xfrm>
            <a:prstGeom prst="rect">
              <a:avLst/>
            </a:prstGeom>
          </p:spPr>
        </p:pic>
        <p:pic>
          <p:nvPicPr>
            <p:cNvPr id="24" name="Obraz 23">
              <a:extLst>
                <a:ext uri="{FF2B5EF4-FFF2-40B4-BE49-F238E27FC236}">
                  <a16:creationId xmlns:a16="http://schemas.microsoft.com/office/drawing/2014/main" id="{517FA461-80BC-1654-1B2F-4B6E028BEEA0}"/>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p:blipFill>
          <p:spPr>
            <a:xfrm>
              <a:off x="7233187" y="2952432"/>
              <a:ext cx="3384000" cy="3384000"/>
            </a:xfrm>
            <a:prstGeom prst="rect">
              <a:avLst/>
            </a:prstGeom>
          </p:spPr>
        </p:pic>
      </p:grpSp>
      <p:pic>
        <p:nvPicPr>
          <p:cNvPr id="8" name="Obraz 7">
            <a:extLst>
              <a:ext uri="{FF2B5EF4-FFF2-40B4-BE49-F238E27FC236}">
                <a16:creationId xmlns:a16="http://schemas.microsoft.com/office/drawing/2014/main" id="{1C3971A3-2BED-6C92-3CB8-2A691746600F}"/>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p:blipFill>
        <p:spPr>
          <a:xfrm>
            <a:off x="724335" y="-273"/>
            <a:ext cx="3384000" cy="3384000"/>
          </a:xfrm>
          <a:prstGeom prst="rect">
            <a:avLst/>
          </a:prstGeom>
        </p:spPr>
      </p:pic>
      <p:pic>
        <p:nvPicPr>
          <p:cNvPr id="11" name="Obraz 10">
            <a:extLst>
              <a:ext uri="{FF2B5EF4-FFF2-40B4-BE49-F238E27FC236}">
                <a16:creationId xmlns:a16="http://schemas.microsoft.com/office/drawing/2014/main" id="{4D0082BC-2401-3FAD-7656-565333038688}"/>
              </a:ext>
            </a:extLst>
          </p:cNvPr>
          <p:cNvPicPr>
            <a:picLocks noChangeAspect="1"/>
          </p:cNvPicPr>
          <p:nvPr/>
        </p:nvPicPr>
        <p:blipFill>
          <a:blip r:embed="rId8" cstate="print">
            <a:extLst>
              <a:ext uri="{28A0092B-C50C-407E-A947-70E740481C1C}">
                <a14:useLocalDpi xmlns:a14="http://schemas.microsoft.com/office/drawing/2010/main" val="0"/>
              </a:ext>
            </a:extLst>
          </a:blip>
          <a:srcRect/>
          <a:stretch/>
        </p:blipFill>
        <p:spPr>
          <a:xfrm>
            <a:off x="723520" y="3102534"/>
            <a:ext cx="3377913" cy="3377913"/>
          </a:xfrm>
          <a:prstGeom prst="rect">
            <a:avLst/>
          </a:prstGeom>
        </p:spPr>
      </p:pic>
      <p:sp>
        <p:nvSpPr>
          <p:cNvPr id="3" name="pole tekstowe 2">
            <a:extLst>
              <a:ext uri="{FF2B5EF4-FFF2-40B4-BE49-F238E27FC236}">
                <a16:creationId xmlns:a16="http://schemas.microsoft.com/office/drawing/2014/main" id="{C6EE80A8-54DF-4E9D-154B-D3AB83E45872}"/>
              </a:ext>
            </a:extLst>
          </p:cNvPr>
          <p:cNvSpPr txBox="1"/>
          <p:nvPr/>
        </p:nvSpPr>
        <p:spPr>
          <a:xfrm>
            <a:off x="5107659" y="6161076"/>
            <a:ext cx="1296542" cy="318924"/>
          </a:xfrm>
          <a:prstGeom prst="rect">
            <a:avLst/>
          </a:prstGeom>
          <a:solidFill>
            <a:schemeClr val="bg1"/>
          </a:solidFill>
          <a:ln w="0">
            <a:solidFill>
              <a:schemeClr val="tx1"/>
            </a:solidFill>
          </a:ln>
        </p:spPr>
        <p:txBody>
          <a:bodyPr wrap="square" lIns="36000" tIns="36000" rIns="36000" bIns="36000" rtlCol="0">
            <a:spAutoFit/>
          </a:bodyPr>
          <a:lstStyle/>
          <a:p>
            <a:pPr algn="ctr">
              <a:spcAft>
                <a:spcPts val="0"/>
              </a:spcAft>
            </a:pPr>
            <a:r>
              <a:rPr lang="pl-PL" sz="1600" b="1" noProof="0" dirty="0">
                <a:latin typeface="Arial Narrow" panose="020B0606020202030204" pitchFamily="34" charset="0"/>
              </a:rPr>
              <a:t>ICON 2.5 km</a:t>
            </a:r>
          </a:p>
        </p:txBody>
      </p:sp>
    </p:spTree>
    <p:extLst>
      <p:ext uri="{BB962C8B-B14F-4D97-AF65-F5344CB8AC3E}">
        <p14:creationId xmlns:p14="http://schemas.microsoft.com/office/powerpoint/2010/main" val="1779308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1C9976-6282-695E-D23B-0CAD8982CDFA}"/>
            </a:ext>
          </a:extLst>
        </p:cNvPr>
        <p:cNvGrpSpPr/>
        <p:nvPr/>
      </p:nvGrpSpPr>
      <p:grpSpPr>
        <a:xfrm>
          <a:off x="0" y="0"/>
          <a:ext cx="0" cy="0"/>
          <a:chOff x="0" y="0"/>
          <a:chExt cx="0" cy="0"/>
        </a:xfrm>
      </p:grpSpPr>
      <p:sp>
        <p:nvSpPr>
          <p:cNvPr id="2" name="Prostokąt zaokrąglony 5">
            <a:extLst>
              <a:ext uri="{FF2B5EF4-FFF2-40B4-BE49-F238E27FC236}">
                <a16:creationId xmlns:a16="http://schemas.microsoft.com/office/drawing/2014/main" id="{CBD4F4D5-477D-74CD-11EF-A68FE5486EDB}"/>
              </a:ext>
            </a:extLst>
          </p:cNvPr>
          <p:cNvSpPr/>
          <p:nvPr/>
        </p:nvSpPr>
        <p:spPr>
          <a:xfrm>
            <a:off x="0" y="980728"/>
            <a:ext cx="9144000" cy="3312368"/>
          </a:xfrm>
          <a:prstGeom prst="roundRect">
            <a:avLst>
              <a:gd name="adj" fmla="val 1256"/>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l-PL" sz="2800" b="1" noProof="0" dirty="0">
              <a:solidFill>
                <a:schemeClr val="tx1"/>
              </a:solidFill>
            </a:endParaRPr>
          </a:p>
        </p:txBody>
      </p:sp>
      <p:sp>
        <p:nvSpPr>
          <p:cNvPr id="4" name="pole tekstowe 3">
            <a:extLst>
              <a:ext uri="{FF2B5EF4-FFF2-40B4-BE49-F238E27FC236}">
                <a16:creationId xmlns:a16="http://schemas.microsoft.com/office/drawing/2014/main" id="{D708EA5E-3A78-2E57-000B-CE2693249606}"/>
              </a:ext>
            </a:extLst>
          </p:cNvPr>
          <p:cNvSpPr txBox="1"/>
          <p:nvPr/>
        </p:nvSpPr>
        <p:spPr>
          <a:xfrm>
            <a:off x="688940" y="311129"/>
            <a:ext cx="9715568" cy="523220"/>
          </a:xfrm>
          <a:prstGeom prst="rect">
            <a:avLst/>
          </a:prstGeom>
          <a:solidFill>
            <a:schemeClr val="bg1"/>
          </a:solidFill>
        </p:spPr>
        <p:txBody>
          <a:bodyPr wrap="square" rtlCol="0">
            <a:spAutoFit/>
          </a:bodyPr>
          <a:lstStyle/>
          <a:p>
            <a:pPr algn="ctr"/>
            <a:r>
              <a:rPr lang="en-US" sz="2800" dirty="0"/>
              <a:t>What’s </a:t>
            </a:r>
            <a:r>
              <a:rPr lang="pl-PL" sz="2800" dirty="0"/>
              <a:t>n</a:t>
            </a:r>
            <a:r>
              <a:rPr lang="en-US" sz="2800" dirty="0" err="1"/>
              <a:t>eeded</a:t>
            </a:r>
            <a:r>
              <a:rPr lang="en-US" sz="2800" dirty="0"/>
              <a:t> and </a:t>
            </a:r>
            <a:r>
              <a:rPr lang="pl-PL" sz="2800" dirty="0" err="1"/>
              <a:t>what’s</a:t>
            </a:r>
            <a:r>
              <a:rPr lang="pl-PL" sz="2800" dirty="0"/>
              <a:t> s</a:t>
            </a:r>
            <a:r>
              <a:rPr lang="en-US" sz="2800" dirty="0" err="1"/>
              <a:t>ufficient</a:t>
            </a:r>
            <a:r>
              <a:rPr lang="en-US" sz="2800" dirty="0"/>
              <a:t> – </a:t>
            </a:r>
            <a:r>
              <a:rPr lang="pl-PL" sz="2800" dirty="0"/>
              <a:t>p</a:t>
            </a:r>
            <a:r>
              <a:rPr lang="en-US" sz="2800" dirty="0" err="1"/>
              <a:t>roducts</a:t>
            </a:r>
            <a:endParaRPr lang="pl-PL" sz="2800" noProof="0" dirty="0"/>
          </a:p>
        </p:txBody>
      </p:sp>
      <p:sp>
        <p:nvSpPr>
          <p:cNvPr id="8" name="pole tekstowe 7">
            <a:extLst>
              <a:ext uri="{FF2B5EF4-FFF2-40B4-BE49-F238E27FC236}">
                <a16:creationId xmlns:a16="http://schemas.microsoft.com/office/drawing/2014/main" id="{A9CA2B88-9DA8-6E48-6545-BAED82AD6B64}"/>
              </a:ext>
            </a:extLst>
          </p:cNvPr>
          <p:cNvSpPr txBox="1"/>
          <p:nvPr/>
        </p:nvSpPr>
        <p:spPr>
          <a:xfrm>
            <a:off x="397" y="863823"/>
            <a:ext cx="11522075" cy="5047536"/>
          </a:xfrm>
          <a:prstGeom prst="rect">
            <a:avLst/>
          </a:prstGeom>
          <a:solidFill>
            <a:schemeClr val="bg1"/>
          </a:solidFill>
          <a:ln w="1270">
            <a:solidFill>
              <a:schemeClr val="tx1"/>
            </a:solidFill>
          </a:ln>
        </p:spPr>
        <p:txBody>
          <a:bodyPr wrap="square" rtlCol="0">
            <a:spAutoFit/>
          </a:bodyPr>
          <a:lstStyle/>
          <a:p>
            <a:pPr algn="just"/>
            <a:r>
              <a:rPr lang="en-US" sz="2300" dirty="0"/>
              <a:t>Finally, the local-scale description of meteorological conditions relevant to glider users. </a:t>
            </a:r>
            <a:endParaRPr lang="pl-PL" sz="2300" dirty="0"/>
          </a:p>
          <a:p>
            <a:pPr algn="just"/>
            <a:endParaRPr lang="pl-PL" sz="2300" dirty="0"/>
          </a:p>
          <a:p>
            <a:pPr algn="just"/>
            <a:r>
              <a:rPr lang="en-US" sz="2300" dirty="0"/>
              <a:t>As mentioned, all local information about convective conditions, CAPE/DCAPE, is crucial for glider pilots, allowing for the estimation of updraft/downdraft speeds, and vertical profile/wind evolution</a:t>
            </a:r>
            <a:r>
              <a:rPr lang="pl-PL" sz="2300" dirty="0"/>
              <a:t> in </a:t>
            </a:r>
            <a:r>
              <a:rPr lang="pl-PL" sz="2300" dirty="0" err="1"/>
              <a:t>time</a:t>
            </a:r>
            <a:r>
              <a:rPr lang="en-US" sz="2300" dirty="0"/>
              <a:t>. </a:t>
            </a:r>
            <a:endParaRPr lang="pl-PL" sz="2300" dirty="0"/>
          </a:p>
          <a:p>
            <a:pPr algn="just"/>
            <a:endParaRPr lang="pl-PL" sz="2300" dirty="0"/>
          </a:p>
          <a:p>
            <a:pPr algn="just"/>
            <a:r>
              <a:rPr lang="en-US" sz="2300" dirty="0"/>
              <a:t>The calculation of standard convective indices (TT, K-index, SI, LI, etc.) and other quantities derived from the model, used to determine the probability of storm phenomena, remains in effect. </a:t>
            </a:r>
            <a:endParaRPr lang="pl-PL" sz="2300" dirty="0"/>
          </a:p>
          <a:p>
            <a:pPr algn="just"/>
            <a:endParaRPr lang="pl-PL" sz="2300" dirty="0"/>
          </a:p>
          <a:p>
            <a:pPr algn="just"/>
            <a:r>
              <a:rPr lang="en-US" sz="2300" dirty="0"/>
              <a:t>Further work is underway to transfer the calculations to increasingly higher-resolution model results. </a:t>
            </a:r>
            <a:endParaRPr lang="pl-PL" sz="2300" dirty="0"/>
          </a:p>
          <a:p>
            <a:pPr algn="just"/>
            <a:endParaRPr lang="pl-PL" sz="2300" dirty="0"/>
          </a:p>
          <a:p>
            <a:pPr algn="just"/>
            <a:r>
              <a:rPr lang="en-US" sz="2300" dirty="0"/>
              <a:t>In the near future, this will be applied to the ICON 1.0 km model.</a:t>
            </a:r>
          </a:p>
        </p:txBody>
      </p:sp>
    </p:spTree>
    <p:extLst>
      <p:ext uri="{BB962C8B-B14F-4D97-AF65-F5344CB8AC3E}">
        <p14:creationId xmlns:p14="http://schemas.microsoft.com/office/powerpoint/2010/main" val="29266582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ole tekstowe 1">
            <a:extLst>
              <a:ext uri="{FF2B5EF4-FFF2-40B4-BE49-F238E27FC236}">
                <a16:creationId xmlns:a16="http://schemas.microsoft.com/office/drawing/2014/main" id="{18816F21-FA92-F54B-0853-23D270ED8671}"/>
              </a:ext>
            </a:extLst>
          </p:cNvPr>
          <p:cNvSpPr txBox="1"/>
          <p:nvPr/>
        </p:nvSpPr>
        <p:spPr>
          <a:xfrm>
            <a:off x="0" y="207040"/>
            <a:ext cx="11522075" cy="523220"/>
          </a:xfrm>
          <a:prstGeom prst="rect">
            <a:avLst/>
          </a:prstGeom>
          <a:noFill/>
        </p:spPr>
        <p:txBody>
          <a:bodyPr wrap="square" rtlCol="0">
            <a:spAutoFit/>
          </a:bodyPr>
          <a:lstStyle/>
          <a:p>
            <a:pPr algn="ctr"/>
            <a:r>
              <a:rPr lang="en-US" sz="2800" dirty="0"/>
              <a:t>Meteorological conditions </a:t>
            </a:r>
            <a:r>
              <a:rPr lang="pl-PL" sz="2800" dirty="0"/>
              <a:t>in</a:t>
            </a:r>
            <a:r>
              <a:rPr lang="en-US" sz="2800" dirty="0"/>
              <a:t> a local scale</a:t>
            </a:r>
            <a:endParaRPr lang="pl-PL" sz="2800" noProof="0" dirty="0">
              <a:latin typeface="+mn-lt"/>
            </a:endParaRPr>
          </a:p>
        </p:txBody>
      </p:sp>
      <p:pic>
        <p:nvPicPr>
          <p:cNvPr id="9" name="Obraz 8">
            <a:extLst>
              <a:ext uri="{FF2B5EF4-FFF2-40B4-BE49-F238E27FC236}">
                <a16:creationId xmlns:a16="http://schemas.microsoft.com/office/drawing/2014/main" id="{6849067B-D1CF-5BED-179A-EF0BA598F8BF}"/>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3453594" y="72446"/>
            <a:ext cx="4553052" cy="3204000"/>
          </a:xfrm>
          <a:prstGeom prst="rect">
            <a:avLst/>
          </a:prstGeom>
        </p:spPr>
      </p:pic>
      <p:pic>
        <p:nvPicPr>
          <p:cNvPr id="11" name="Obraz 10">
            <a:extLst>
              <a:ext uri="{FF2B5EF4-FFF2-40B4-BE49-F238E27FC236}">
                <a16:creationId xmlns:a16="http://schemas.microsoft.com/office/drawing/2014/main" id="{E1C2FC07-4D66-95C2-363D-1BED4FC8E978}"/>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6945813" y="3289147"/>
            <a:ext cx="4550167" cy="3201969"/>
          </a:xfrm>
          <a:prstGeom prst="rect">
            <a:avLst/>
          </a:prstGeom>
        </p:spPr>
      </p:pic>
      <p:pic>
        <p:nvPicPr>
          <p:cNvPr id="1027"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p:blipFill>
        <p:spPr bwMode="auto">
          <a:xfrm>
            <a:off x="397" y="3277462"/>
            <a:ext cx="4550167" cy="3201969"/>
          </a:xfrm>
          <a:prstGeom prst="rect">
            <a:avLst/>
          </a:prstGeom>
          <a:noFill/>
          <a:ln w="9525">
            <a:noFill/>
            <a:miter lim="800000"/>
            <a:headEnd/>
            <a:tailEnd/>
          </a:ln>
          <a:effectLst/>
        </p:spPr>
      </p:pic>
      <p:sp>
        <p:nvSpPr>
          <p:cNvPr id="5" name="pole tekstowe 4">
            <a:extLst>
              <a:ext uri="{FF2B5EF4-FFF2-40B4-BE49-F238E27FC236}">
                <a16:creationId xmlns:a16="http://schemas.microsoft.com/office/drawing/2014/main" id="{AEAD0020-AF3A-3350-CAE7-569FA8F8CD32}"/>
              </a:ext>
            </a:extLst>
          </p:cNvPr>
          <p:cNvSpPr txBox="1"/>
          <p:nvPr/>
        </p:nvSpPr>
        <p:spPr>
          <a:xfrm>
            <a:off x="164" y="70868"/>
            <a:ext cx="3453430" cy="646331"/>
          </a:xfrm>
          <a:prstGeom prst="rect">
            <a:avLst/>
          </a:prstGeom>
          <a:solidFill>
            <a:schemeClr val="bg1"/>
          </a:solidFill>
          <a:ln w="0">
            <a:solidFill>
              <a:schemeClr val="tx1"/>
            </a:solidFill>
          </a:ln>
        </p:spPr>
        <p:txBody>
          <a:bodyPr wrap="square" rtlCol="0">
            <a:spAutoFit/>
          </a:bodyPr>
          <a:lstStyle/>
          <a:p>
            <a:pPr algn="ctr">
              <a:spcAft>
                <a:spcPts val="0"/>
              </a:spcAft>
            </a:pPr>
            <a:r>
              <a:rPr lang="en-US" dirty="0" err="1"/>
              <a:t>Meteograms</a:t>
            </a:r>
            <a:r>
              <a:rPr lang="en-US" dirty="0"/>
              <a:t> of selected convective indices</a:t>
            </a:r>
            <a:endParaRPr lang="pl-PL" b="1" noProof="0" dirty="0">
              <a:latin typeface="Arial Narrow" panose="020B0606020202030204" pitchFamily="34" charset="0"/>
            </a:endParaRPr>
          </a:p>
        </p:txBody>
      </p:sp>
      <p:sp>
        <p:nvSpPr>
          <p:cNvPr id="14" name="pole tekstowe 13">
            <a:extLst>
              <a:ext uri="{FF2B5EF4-FFF2-40B4-BE49-F238E27FC236}">
                <a16:creationId xmlns:a16="http://schemas.microsoft.com/office/drawing/2014/main" id="{474C0334-92EF-E256-7A16-1CB95A8756FA}"/>
              </a:ext>
            </a:extLst>
          </p:cNvPr>
          <p:cNvSpPr txBox="1"/>
          <p:nvPr/>
        </p:nvSpPr>
        <p:spPr>
          <a:xfrm>
            <a:off x="5134784" y="5760367"/>
            <a:ext cx="1296542" cy="318924"/>
          </a:xfrm>
          <a:prstGeom prst="rect">
            <a:avLst/>
          </a:prstGeom>
          <a:solidFill>
            <a:schemeClr val="bg1"/>
          </a:solidFill>
          <a:ln w="0">
            <a:solidFill>
              <a:schemeClr val="tx1"/>
            </a:solidFill>
          </a:ln>
        </p:spPr>
        <p:txBody>
          <a:bodyPr wrap="square" lIns="36000" tIns="36000" rIns="36000" bIns="36000" rtlCol="0">
            <a:spAutoFit/>
          </a:bodyPr>
          <a:lstStyle/>
          <a:p>
            <a:pPr algn="ctr">
              <a:spcAft>
                <a:spcPts val="0"/>
              </a:spcAft>
            </a:pPr>
            <a:r>
              <a:rPr lang="pl-PL" sz="1600" b="1" noProof="0" dirty="0">
                <a:latin typeface="Arial Narrow" panose="020B0606020202030204" pitchFamily="34" charset="0"/>
              </a:rPr>
              <a:t>COSMO 7.0 km</a:t>
            </a:r>
          </a:p>
        </p:txBody>
      </p:sp>
      <p:sp>
        <p:nvSpPr>
          <p:cNvPr id="16" name="pole tekstowe 15">
            <a:extLst>
              <a:ext uri="{FF2B5EF4-FFF2-40B4-BE49-F238E27FC236}">
                <a16:creationId xmlns:a16="http://schemas.microsoft.com/office/drawing/2014/main" id="{9E24C46D-F0B1-40E3-06A6-B2EB2B5DBF5F}"/>
              </a:ext>
            </a:extLst>
          </p:cNvPr>
          <p:cNvSpPr txBox="1"/>
          <p:nvPr/>
        </p:nvSpPr>
        <p:spPr>
          <a:xfrm>
            <a:off x="4550564" y="6122800"/>
            <a:ext cx="2420004" cy="369332"/>
          </a:xfrm>
          <a:prstGeom prst="rect">
            <a:avLst/>
          </a:prstGeom>
          <a:solidFill>
            <a:schemeClr val="bg1"/>
          </a:solidFill>
          <a:ln w="0">
            <a:solidFill>
              <a:schemeClr val="tx1"/>
            </a:solidFill>
          </a:ln>
        </p:spPr>
        <p:txBody>
          <a:bodyPr wrap="square" rtlCol="0">
            <a:spAutoFit/>
          </a:bodyPr>
          <a:lstStyle/>
          <a:p>
            <a:pPr algn="ctr">
              <a:spcAft>
                <a:spcPts val="0"/>
              </a:spcAft>
            </a:pPr>
            <a:r>
              <a:rPr lang="pl-PL" b="1" noProof="0" dirty="0">
                <a:latin typeface="Arial Narrow" panose="020B0606020202030204" pitchFamily="34" charset="0"/>
              </a:rPr>
              <a:t>Gdańsk</a:t>
            </a:r>
          </a:p>
        </p:txBody>
      </p:sp>
      <p:sp>
        <p:nvSpPr>
          <p:cNvPr id="4" name="pole tekstowe 3">
            <a:extLst>
              <a:ext uri="{FF2B5EF4-FFF2-40B4-BE49-F238E27FC236}">
                <a16:creationId xmlns:a16="http://schemas.microsoft.com/office/drawing/2014/main" id="{FD05A58B-1CFC-761F-7D58-522E19712CB1}"/>
              </a:ext>
            </a:extLst>
          </p:cNvPr>
          <p:cNvSpPr txBox="1"/>
          <p:nvPr/>
        </p:nvSpPr>
        <p:spPr>
          <a:xfrm>
            <a:off x="0" y="2375991"/>
            <a:ext cx="3453594" cy="923330"/>
          </a:xfrm>
          <a:prstGeom prst="rect">
            <a:avLst/>
          </a:prstGeom>
          <a:solidFill>
            <a:schemeClr val="bg1"/>
          </a:solidFill>
          <a:ln w="0">
            <a:solidFill>
              <a:schemeClr val="tx1"/>
            </a:solidFill>
          </a:ln>
        </p:spPr>
        <p:txBody>
          <a:bodyPr wrap="square" rtlCol="0">
            <a:spAutoFit/>
          </a:bodyPr>
          <a:lstStyle/>
          <a:p>
            <a:pPr algn="ctr">
              <a:spcAft>
                <a:spcPts val="0"/>
              </a:spcAft>
            </a:pPr>
            <a:r>
              <a:rPr lang="en-US" dirty="0" err="1"/>
              <a:t>Meteograms</a:t>
            </a:r>
            <a:r>
              <a:rPr lang="en-US" dirty="0"/>
              <a:t> of wind components at selected altitudes in N-S/W-E </a:t>
            </a:r>
            <a:r>
              <a:rPr lang="pl-PL" dirty="0" err="1"/>
              <a:t>direction</a:t>
            </a:r>
            <a:endParaRPr lang="pl-PL" b="1" noProof="0" dirty="0">
              <a:latin typeface="Arial Narrow" panose="020B0606020202030204" pitchFamily="34" charset="0"/>
            </a:endParaRPr>
          </a:p>
        </p:txBody>
      </p:sp>
      <p:sp>
        <p:nvSpPr>
          <p:cNvPr id="8" name="pole tekstowe 7">
            <a:extLst>
              <a:ext uri="{FF2B5EF4-FFF2-40B4-BE49-F238E27FC236}">
                <a16:creationId xmlns:a16="http://schemas.microsoft.com/office/drawing/2014/main" id="{C1C0FFD4-5837-D76A-1FAC-7929AA88E208}"/>
              </a:ext>
            </a:extLst>
          </p:cNvPr>
          <p:cNvSpPr txBox="1"/>
          <p:nvPr/>
        </p:nvSpPr>
        <p:spPr>
          <a:xfrm>
            <a:off x="8003761" y="2375991"/>
            <a:ext cx="3530442" cy="923330"/>
          </a:xfrm>
          <a:prstGeom prst="rect">
            <a:avLst/>
          </a:prstGeom>
          <a:solidFill>
            <a:schemeClr val="bg1"/>
          </a:solidFill>
          <a:ln w="0">
            <a:solidFill>
              <a:schemeClr val="tx1"/>
            </a:solidFill>
          </a:ln>
        </p:spPr>
        <p:txBody>
          <a:bodyPr wrap="square" rtlCol="0">
            <a:spAutoFit/>
          </a:bodyPr>
          <a:lstStyle/>
          <a:p>
            <a:pPr algn="ctr">
              <a:spcAft>
                <a:spcPts val="0"/>
              </a:spcAft>
            </a:pPr>
            <a:r>
              <a:rPr lang="en-US" dirty="0" err="1"/>
              <a:t>Meteograms</a:t>
            </a:r>
            <a:r>
              <a:rPr lang="en-US" dirty="0"/>
              <a:t> of wind components rotated to the runway axis at selected altitudes</a:t>
            </a:r>
            <a:endParaRPr lang="pl-PL" b="1" noProof="0" dirty="0">
              <a:latin typeface="Arial Narrow" panose="020B0606020202030204" pitchFamily="34" charset="0"/>
            </a:endParaRPr>
          </a:p>
        </p:txBody>
      </p:sp>
      <p:pic>
        <p:nvPicPr>
          <p:cNvPr id="6" name="Obraz 5">
            <a:extLst>
              <a:ext uri="{FF2B5EF4-FFF2-40B4-BE49-F238E27FC236}">
                <a16:creationId xmlns:a16="http://schemas.microsoft.com/office/drawing/2014/main" id="{43126F4F-C40F-8F4D-9733-CADDF553E41E}"/>
              </a:ext>
            </a:extLst>
          </p:cNvPr>
          <p:cNvPicPr>
            <a:picLocks noChangeAspect="1"/>
          </p:cNvPicPr>
          <p:nvPr/>
        </p:nvPicPr>
        <p:blipFill>
          <a:blip r:embed="rId6"/>
          <a:stretch>
            <a:fillRect/>
          </a:stretch>
        </p:blipFill>
        <p:spPr>
          <a:xfrm>
            <a:off x="5076695" y="50400"/>
            <a:ext cx="1310572" cy="144000"/>
          </a:xfrm>
          <a:prstGeom prst="rect">
            <a:avLst/>
          </a:prstGeom>
        </p:spPr>
      </p:pic>
    </p:spTree>
    <p:extLst>
      <p:ext uri="{BB962C8B-B14F-4D97-AF65-F5344CB8AC3E}">
        <p14:creationId xmlns:p14="http://schemas.microsoft.com/office/powerpoint/2010/main" val="375439300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BAF5F4-8D62-DA5E-00E2-FA66217680D8}"/>
            </a:ext>
          </a:extLst>
        </p:cNvPr>
        <p:cNvGrpSpPr/>
        <p:nvPr/>
      </p:nvGrpSpPr>
      <p:grpSpPr>
        <a:xfrm>
          <a:off x="0" y="0"/>
          <a:ext cx="0" cy="0"/>
          <a:chOff x="0" y="0"/>
          <a:chExt cx="0" cy="0"/>
        </a:xfrm>
      </p:grpSpPr>
      <p:sp>
        <p:nvSpPr>
          <p:cNvPr id="15" name="pole tekstowe 14">
            <a:extLst>
              <a:ext uri="{FF2B5EF4-FFF2-40B4-BE49-F238E27FC236}">
                <a16:creationId xmlns:a16="http://schemas.microsoft.com/office/drawing/2014/main" id="{214E8D03-4050-A555-0B7E-E1415FDFD800}"/>
              </a:ext>
            </a:extLst>
          </p:cNvPr>
          <p:cNvSpPr txBox="1"/>
          <p:nvPr/>
        </p:nvSpPr>
        <p:spPr>
          <a:xfrm>
            <a:off x="0" y="207040"/>
            <a:ext cx="11522075" cy="523220"/>
          </a:xfrm>
          <a:prstGeom prst="rect">
            <a:avLst/>
          </a:prstGeom>
          <a:noFill/>
        </p:spPr>
        <p:txBody>
          <a:bodyPr wrap="square" rtlCol="0">
            <a:spAutoFit/>
          </a:bodyPr>
          <a:lstStyle/>
          <a:p>
            <a:pPr algn="ctr"/>
            <a:r>
              <a:rPr lang="en-US" sz="2800" dirty="0"/>
              <a:t>Meteorological conditions </a:t>
            </a:r>
            <a:r>
              <a:rPr lang="pl-PL" sz="2800" dirty="0"/>
              <a:t>in</a:t>
            </a:r>
            <a:r>
              <a:rPr lang="en-US" sz="2800" dirty="0"/>
              <a:t> a local scale</a:t>
            </a:r>
            <a:endParaRPr lang="pl-PL" sz="2800" noProof="0" dirty="0">
              <a:latin typeface="+mn-lt"/>
            </a:endParaRPr>
          </a:p>
        </p:txBody>
      </p:sp>
      <p:pic>
        <p:nvPicPr>
          <p:cNvPr id="11" name="Obraz 10">
            <a:extLst>
              <a:ext uri="{FF2B5EF4-FFF2-40B4-BE49-F238E27FC236}">
                <a16:creationId xmlns:a16="http://schemas.microsoft.com/office/drawing/2014/main" id="{AB40CA68-8BA1-A412-F8E3-48E667E04C7C}"/>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6945813" y="3289147"/>
            <a:ext cx="4550167" cy="3201969"/>
          </a:xfrm>
          <a:prstGeom prst="rect">
            <a:avLst/>
          </a:prstGeom>
        </p:spPr>
      </p:pic>
      <p:pic>
        <p:nvPicPr>
          <p:cNvPr id="1027" name="Picture 3">
            <a:extLst>
              <a:ext uri="{FF2B5EF4-FFF2-40B4-BE49-F238E27FC236}">
                <a16:creationId xmlns:a16="http://schemas.microsoft.com/office/drawing/2014/main" id="{A1B0708C-BACB-E4AF-59FF-ED13866F5304}"/>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p:blipFill>
        <p:spPr bwMode="auto">
          <a:xfrm>
            <a:off x="397" y="3277462"/>
            <a:ext cx="4550167" cy="3201969"/>
          </a:xfrm>
          <a:prstGeom prst="rect">
            <a:avLst/>
          </a:prstGeom>
          <a:noFill/>
          <a:ln w="9525">
            <a:noFill/>
            <a:miter lim="800000"/>
            <a:headEnd/>
            <a:tailEnd/>
          </a:ln>
          <a:effectLst/>
        </p:spPr>
      </p:pic>
      <p:sp>
        <p:nvSpPr>
          <p:cNvPr id="14" name="pole tekstowe 13">
            <a:extLst>
              <a:ext uri="{FF2B5EF4-FFF2-40B4-BE49-F238E27FC236}">
                <a16:creationId xmlns:a16="http://schemas.microsoft.com/office/drawing/2014/main" id="{E5460068-D04B-B0A0-68E7-1B7E110947C1}"/>
              </a:ext>
            </a:extLst>
          </p:cNvPr>
          <p:cNvSpPr txBox="1"/>
          <p:nvPr/>
        </p:nvSpPr>
        <p:spPr>
          <a:xfrm>
            <a:off x="5134784" y="5760367"/>
            <a:ext cx="1296542" cy="318924"/>
          </a:xfrm>
          <a:prstGeom prst="rect">
            <a:avLst/>
          </a:prstGeom>
          <a:solidFill>
            <a:schemeClr val="bg1"/>
          </a:solidFill>
          <a:ln w="0">
            <a:solidFill>
              <a:schemeClr val="tx1"/>
            </a:solidFill>
          </a:ln>
        </p:spPr>
        <p:txBody>
          <a:bodyPr wrap="square" lIns="36000" tIns="36000" rIns="36000" bIns="36000" rtlCol="0">
            <a:spAutoFit/>
          </a:bodyPr>
          <a:lstStyle/>
          <a:p>
            <a:pPr algn="ctr">
              <a:spcAft>
                <a:spcPts val="0"/>
              </a:spcAft>
            </a:pPr>
            <a:r>
              <a:rPr lang="pl-PL" sz="1600" b="1" noProof="0" dirty="0">
                <a:latin typeface="Arial Narrow" panose="020B0606020202030204" pitchFamily="34" charset="0"/>
              </a:rPr>
              <a:t>COSMO 2.8km</a:t>
            </a:r>
          </a:p>
        </p:txBody>
      </p:sp>
      <p:sp>
        <p:nvSpPr>
          <p:cNvPr id="16" name="pole tekstowe 15">
            <a:extLst>
              <a:ext uri="{FF2B5EF4-FFF2-40B4-BE49-F238E27FC236}">
                <a16:creationId xmlns:a16="http://schemas.microsoft.com/office/drawing/2014/main" id="{FF7BB29C-4E5E-160E-7215-6741DBF4ED9A}"/>
              </a:ext>
            </a:extLst>
          </p:cNvPr>
          <p:cNvSpPr txBox="1"/>
          <p:nvPr/>
        </p:nvSpPr>
        <p:spPr>
          <a:xfrm>
            <a:off x="4550564" y="6122800"/>
            <a:ext cx="2420004" cy="369332"/>
          </a:xfrm>
          <a:prstGeom prst="rect">
            <a:avLst/>
          </a:prstGeom>
          <a:solidFill>
            <a:schemeClr val="bg1"/>
          </a:solidFill>
          <a:ln w="0">
            <a:solidFill>
              <a:schemeClr val="tx1"/>
            </a:solidFill>
          </a:ln>
        </p:spPr>
        <p:txBody>
          <a:bodyPr wrap="square" rtlCol="0">
            <a:spAutoFit/>
          </a:bodyPr>
          <a:lstStyle/>
          <a:p>
            <a:pPr algn="ctr">
              <a:spcAft>
                <a:spcPts val="0"/>
              </a:spcAft>
            </a:pPr>
            <a:r>
              <a:rPr lang="pl-PL" b="1" noProof="0" dirty="0">
                <a:latin typeface="Arial Narrow" panose="020B0606020202030204" pitchFamily="34" charset="0"/>
              </a:rPr>
              <a:t>Gdańsk</a:t>
            </a:r>
          </a:p>
        </p:txBody>
      </p:sp>
      <p:pic>
        <p:nvPicPr>
          <p:cNvPr id="6" name="Obraz 5">
            <a:extLst>
              <a:ext uri="{FF2B5EF4-FFF2-40B4-BE49-F238E27FC236}">
                <a16:creationId xmlns:a16="http://schemas.microsoft.com/office/drawing/2014/main" id="{EB46F8AE-2AF3-03D3-F14B-E5AA722B6A00}"/>
              </a:ext>
            </a:extLst>
          </p:cNvPr>
          <p:cNvPicPr>
            <a:picLocks/>
          </p:cNvPicPr>
          <p:nvPr/>
        </p:nvPicPr>
        <p:blipFill>
          <a:blip r:embed="rId5">
            <a:extLst>
              <a:ext uri="{28A0092B-C50C-407E-A947-70E740481C1C}">
                <a14:useLocalDpi xmlns:a14="http://schemas.microsoft.com/office/drawing/2010/main" val="0"/>
              </a:ext>
            </a:extLst>
          </a:blip>
          <a:srcRect/>
          <a:stretch/>
        </p:blipFill>
        <p:spPr>
          <a:xfrm>
            <a:off x="3458970" y="36000"/>
            <a:ext cx="4546022" cy="3200400"/>
          </a:xfrm>
          <a:prstGeom prst="rect">
            <a:avLst/>
          </a:prstGeom>
        </p:spPr>
      </p:pic>
      <p:pic>
        <p:nvPicPr>
          <p:cNvPr id="10" name="Obraz 9">
            <a:extLst>
              <a:ext uri="{FF2B5EF4-FFF2-40B4-BE49-F238E27FC236}">
                <a16:creationId xmlns:a16="http://schemas.microsoft.com/office/drawing/2014/main" id="{73EC3C78-FA37-E590-EC17-0EB0B5A31DC3}"/>
              </a:ext>
            </a:extLst>
          </p:cNvPr>
          <p:cNvPicPr>
            <a:picLocks noChangeAspect="1"/>
          </p:cNvPicPr>
          <p:nvPr/>
        </p:nvPicPr>
        <p:blipFill>
          <a:blip r:embed="rId6"/>
          <a:stretch>
            <a:fillRect/>
          </a:stretch>
        </p:blipFill>
        <p:spPr>
          <a:xfrm>
            <a:off x="5076695" y="54000"/>
            <a:ext cx="1310572" cy="144000"/>
          </a:xfrm>
          <a:prstGeom prst="rect">
            <a:avLst/>
          </a:prstGeom>
        </p:spPr>
      </p:pic>
      <p:sp>
        <p:nvSpPr>
          <p:cNvPr id="7" name="pole tekstowe 6">
            <a:extLst>
              <a:ext uri="{FF2B5EF4-FFF2-40B4-BE49-F238E27FC236}">
                <a16:creationId xmlns:a16="http://schemas.microsoft.com/office/drawing/2014/main" id="{82B4886F-1D8D-014F-8DC9-C2940A8119A7}"/>
              </a:ext>
            </a:extLst>
          </p:cNvPr>
          <p:cNvSpPr txBox="1"/>
          <p:nvPr/>
        </p:nvSpPr>
        <p:spPr>
          <a:xfrm>
            <a:off x="164" y="70868"/>
            <a:ext cx="3453430" cy="646331"/>
          </a:xfrm>
          <a:prstGeom prst="rect">
            <a:avLst/>
          </a:prstGeom>
          <a:solidFill>
            <a:schemeClr val="bg1"/>
          </a:solidFill>
          <a:ln w="0">
            <a:solidFill>
              <a:schemeClr val="tx1"/>
            </a:solidFill>
          </a:ln>
        </p:spPr>
        <p:txBody>
          <a:bodyPr wrap="square" rtlCol="0">
            <a:spAutoFit/>
          </a:bodyPr>
          <a:lstStyle/>
          <a:p>
            <a:pPr algn="ctr">
              <a:spcAft>
                <a:spcPts val="0"/>
              </a:spcAft>
            </a:pPr>
            <a:r>
              <a:rPr lang="en-US" dirty="0" err="1"/>
              <a:t>Meteograms</a:t>
            </a:r>
            <a:r>
              <a:rPr lang="en-US" dirty="0"/>
              <a:t> of selected convective indices</a:t>
            </a:r>
            <a:endParaRPr lang="pl-PL" b="1" noProof="0" dirty="0">
              <a:latin typeface="Arial Narrow" panose="020B0606020202030204" pitchFamily="34" charset="0"/>
            </a:endParaRPr>
          </a:p>
        </p:txBody>
      </p:sp>
      <p:sp>
        <p:nvSpPr>
          <p:cNvPr id="12" name="pole tekstowe 11">
            <a:extLst>
              <a:ext uri="{FF2B5EF4-FFF2-40B4-BE49-F238E27FC236}">
                <a16:creationId xmlns:a16="http://schemas.microsoft.com/office/drawing/2014/main" id="{1A9FDF91-D02B-6EE8-F235-23638A3B98E1}"/>
              </a:ext>
            </a:extLst>
          </p:cNvPr>
          <p:cNvSpPr txBox="1"/>
          <p:nvPr/>
        </p:nvSpPr>
        <p:spPr>
          <a:xfrm>
            <a:off x="0" y="2375991"/>
            <a:ext cx="3453594" cy="923330"/>
          </a:xfrm>
          <a:prstGeom prst="rect">
            <a:avLst/>
          </a:prstGeom>
          <a:solidFill>
            <a:schemeClr val="bg1"/>
          </a:solidFill>
          <a:ln w="0">
            <a:solidFill>
              <a:schemeClr val="tx1"/>
            </a:solidFill>
          </a:ln>
        </p:spPr>
        <p:txBody>
          <a:bodyPr wrap="square" rtlCol="0">
            <a:spAutoFit/>
          </a:bodyPr>
          <a:lstStyle/>
          <a:p>
            <a:pPr algn="ctr">
              <a:spcAft>
                <a:spcPts val="0"/>
              </a:spcAft>
            </a:pPr>
            <a:r>
              <a:rPr lang="en-US" dirty="0" err="1"/>
              <a:t>Meteograms</a:t>
            </a:r>
            <a:r>
              <a:rPr lang="en-US" dirty="0"/>
              <a:t> of wind components at selected altitudes in N-S/W-E </a:t>
            </a:r>
            <a:r>
              <a:rPr lang="pl-PL" dirty="0" err="1"/>
              <a:t>direction</a:t>
            </a:r>
            <a:endParaRPr lang="pl-PL" b="1" noProof="0" dirty="0">
              <a:latin typeface="Arial Narrow" panose="020B0606020202030204" pitchFamily="34" charset="0"/>
            </a:endParaRPr>
          </a:p>
        </p:txBody>
      </p:sp>
      <p:sp>
        <p:nvSpPr>
          <p:cNvPr id="18" name="pole tekstowe 17">
            <a:extLst>
              <a:ext uri="{FF2B5EF4-FFF2-40B4-BE49-F238E27FC236}">
                <a16:creationId xmlns:a16="http://schemas.microsoft.com/office/drawing/2014/main" id="{A272D39A-2D07-699C-BFED-27551328CFC2}"/>
              </a:ext>
            </a:extLst>
          </p:cNvPr>
          <p:cNvSpPr txBox="1"/>
          <p:nvPr/>
        </p:nvSpPr>
        <p:spPr>
          <a:xfrm>
            <a:off x="8003761" y="2375991"/>
            <a:ext cx="3530442" cy="923330"/>
          </a:xfrm>
          <a:prstGeom prst="rect">
            <a:avLst/>
          </a:prstGeom>
          <a:solidFill>
            <a:schemeClr val="bg1"/>
          </a:solidFill>
          <a:ln w="0">
            <a:solidFill>
              <a:schemeClr val="tx1"/>
            </a:solidFill>
          </a:ln>
        </p:spPr>
        <p:txBody>
          <a:bodyPr wrap="square" rtlCol="0">
            <a:spAutoFit/>
          </a:bodyPr>
          <a:lstStyle/>
          <a:p>
            <a:pPr algn="ctr">
              <a:spcAft>
                <a:spcPts val="0"/>
              </a:spcAft>
            </a:pPr>
            <a:r>
              <a:rPr lang="en-US" dirty="0" err="1"/>
              <a:t>Meteograms</a:t>
            </a:r>
            <a:r>
              <a:rPr lang="en-US" dirty="0"/>
              <a:t> of wind components rotated to the runway axis at selected altitudes</a:t>
            </a:r>
            <a:endParaRPr lang="pl-PL" b="1" noProof="0" dirty="0">
              <a:latin typeface="Arial Narrow" panose="020B0606020202030204" pitchFamily="34" charset="0"/>
            </a:endParaRPr>
          </a:p>
        </p:txBody>
      </p:sp>
    </p:spTree>
    <p:extLst>
      <p:ext uri="{BB962C8B-B14F-4D97-AF65-F5344CB8AC3E}">
        <p14:creationId xmlns:p14="http://schemas.microsoft.com/office/powerpoint/2010/main" val="3186663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1FF70D-32AD-2F61-78BD-446257B6F4A6}"/>
            </a:ext>
          </a:extLst>
        </p:cNvPr>
        <p:cNvGrpSpPr/>
        <p:nvPr/>
      </p:nvGrpSpPr>
      <p:grpSpPr>
        <a:xfrm>
          <a:off x="0" y="0"/>
          <a:ext cx="0" cy="0"/>
          <a:chOff x="0" y="0"/>
          <a:chExt cx="0" cy="0"/>
        </a:xfrm>
      </p:grpSpPr>
      <p:sp>
        <p:nvSpPr>
          <p:cNvPr id="15" name="pole tekstowe 14">
            <a:extLst>
              <a:ext uri="{FF2B5EF4-FFF2-40B4-BE49-F238E27FC236}">
                <a16:creationId xmlns:a16="http://schemas.microsoft.com/office/drawing/2014/main" id="{2AFC4B57-23A1-D8BE-30E1-82D036930FCF}"/>
              </a:ext>
            </a:extLst>
          </p:cNvPr>
          <p:cNvSpPr txBox="1"/>
          <p:nvPr/>
        </p:nvSpPr>
        <p:spPr>
          <a:xfrm>
            <a:off x="0" y="207040"/>
            <a:ext cx="11522075" cy="523220"/>
          </a:xfrm>
          <a:prstGeom prst="rect">
            <a:avLst/>
          </a:prstGeom>
          <a:noFill/>
        </p:spPr>
        <p:txBody>
          <a:bodyPr wrap="square" rtlCol="0">
            <a:spAutoFit/>
          </a:bodyPr>
          <a:lstStyle/>
          <a:p>
            <a:pPr algn="ctr"/>
            <a:r>
              <a:rPr lang="en-US" sz="2800" dirty="0"/>
              <a:t>Meteorological conditions </a:t>
            </a:r>
            <a:r>
              <a:rPr lang="pl-PL" sz="2800" dirty="0"/>
              <a:t>in</a:t>
            </a:r>
            <a:r>
              <a:rPr lang="en-US" sz="2800" dirty="0"/>
              <a:t> a local scale</a:t>
            </a:r>
            <a:endParaRPr lang="pl-PL" sz="2800" noProof="0" dirty="0">
              <a:latin typeface="+mn-lt"/>
            </a:endParaRPr>
          </a:p>
        </p:txBody>
      </p:sp>
      <p:pic>
        <p:nvPicPr>
          <p:cNvPr id="9" name="Obraz 8">
            <a:extLst>
              <a:ext uri="{FF2B5EF4-FFF2-40B4-BE49-F238E27FC236}">
                <a16:creationId xmlns:a16="http://schemas.microsoft.com/office/drawing/2014/main" id="{602C321C-4579-58E0-D2EF-67DE32F9338A}"/>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3456782" y="36087"/>
            <a:ext cx="4553052" cy="3204000"/>
          </a:xfrm>
          <a:prstGeom prst="rect">
            <a:avLst/>
          </a:prstGeom>
        </p:spPr>
      </p:pic>
      <p:pic>
        <p:nvPicPr>
          <p:cNvPr id="11" name="Obraz 10">
            <a:extLst>
              <a:ext uri="{FF2B5EF4-FFF2-40B4-BE49-F238E27FC236}">
                <a16:creationId xmlns:a16="http://schemas.microsoft.com/office/drawing/2014/main" id="{C41A82F3-057E-3F33-9020-13C6207852A1}"/>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6945813" y="3289147"/>
            <a:ext cx="4550167" cy="3201969"/>
          </a:xfrm>
          <a:prstGeom prst="rect">
            <a:avLst/>
          </a:prstGeom>
        </p:spPr>
      </p:pic>
      <p:pic>
        <p:nvPicPr>
          <p:cNvPr id="1027" name="Picture 3">
            <a:extLst>
              <a:ext uri="{FF2B5EF4-FFF2-40B4-BE49-F238E27FC236}">
                <a16:creationId xmlns:a16="http://schemas.microsoft.com/office/drawing/2014/main" id="{C4D72262-1009-ECAA-D3A3-58EF725C92B0}"/>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p:blipFill>
        <p:spPr bwMode="auto">
          <a:xfrm>
            <a:off x="397" y="3277462"/>
            <a:ext cx="4550167" cy="3201969"/>
          </a:xfrm>
          <a:prstGeom prst="rect">
            <a:avLst/>
          </a:prstGeom>
          <a:noFill/>
          <a:ln w="9525">
            <a:noFill/>
            <a:miter lim="800000"/>
            <a:headEnd/>
            <a:tailEnd/>
          </a:ln>
          <a:effectLst/>
        </p:spPr>
      </p:pic>
      <p:sp>
        <p:nvSpPr>
          <p:cNvPr id="14" name="pole tekstowe 13">
            <a:extLst>
              <a:ext uri="{FF2B5EF4-FFF2-40B4-BE49-F238E27FC236}">
                <a16:creationId xmlns:a16="http://schemas.microsoft.com/office/drawing/2014/main" id="{BC502F84-5222-5F7F-8916-BD03EEE3AD60}"/>
              </a:ext>
            </a:extLst>
          </p:cNvPr>
          <p:cNvSpPr txBox="1"/>
          <p:nvPr/>
        </p:nvSpPr>
        <p:spPr>
          <a:xfrm>
            <a:off x="5134784" y="5760367"/>
            <a:ext cx="1296542" cy="318924"/>
          </a:xfrm>
          <a:prstGeom prst="rect">
            <a:avLst/>
          </a:prstGeom>
          <a:solidFill>
            <a:schemeClr val="bg1"/>
          </a:solidFill>
          <a:ln w="0">
            <a:solidFill>
              <a:schemeClr val="tx1"/>
            </a:solidFill>
          </a:ln>
        </p:spPr>
        <p:txBody>
          <a:bodyPr wrap="square" lIns="36000" tIns="36000" rIns="36000" bIns="36000" rtlCol="0">
            <a:spAutoFit/>
          </a:bodyPr>
          <a:lstStyle/>
          <a:p>
            <a:pPr algn="ctr">
              <a:spcAft>
                <a:spcPts val="0"/>
              </a:spcAft>
            </a:pPr>
            <a:r>
              <a:rPr lang="pl-PL" sz="1600" b="1" noProof="0" dirty="0">
                <a:latin typeface="Arial Narrow" panose="020B0606020202030204" pitchFamily="34" charset="0"/>
              </a:rPr>
              <a:t>ICON 2.5 km</a:t>
            </a:r>
          </a:p>
        </p:txBody>
      </p:sp>
      <p:sp>
        <p:nvSpPr>
          <p:cNvPr id="16" name="pole tekstowe 15">
            <a:extLst>
              <a:ext uri="{FF2B5EF4-FFF2-40B4-BE49-F238E27FC236}">
                <a16:creationId xmlns:a16="http://schemas.microsoft.com/office/drawing/2014/main" id="{3D0AB973-C446-3661-56CF-5C2AB89CC350}"/>
              </a:ext>
            </a:extLst>
          </p:cNvPr>
          <p:cNvSpPr txBox="1"/>
          <p:nvPr/>
        </p:nvSpPr>
        <p:spPr>
          <a:xfrm>
            <a:off x="4550564" y="6122800"/>
            <a:ext cx="2420004" cy="369332"/>
          </a:xfrm>
          <a:prstGeom prst="rect">
            <a:avLst/>
          </a:prstGeom>
          <a:solidFill>
            <a:schemeClr val="bg1"/>
          </a:solidFill>
          <a:ln w="0">
            <a:solidFill>
              <a:schemeClr val="tx1"/>
            </a:solidFill>
          </a:ln>
        </p:spPr>
        <p:txBody>
          <a:bodyPr wrap="square" rtlCol="0">
            <a:spAutoFit/>
          </a:bodyPr>
          <a:lstStyle/>
          <a:p>
            <a:pPr algn="ctr">
              <a:spcAft>
                <a:spcPts val="0"/>
              </a:spcAft>
            </a:pPr>
            <a:r>
              <a:rPr lang="pl-PL" b="1" noProof="0" dirty="0">
                <a:latin typeface="Arial Narrow" panose="020B0606020202030204" pitchFamily="34" charset="0"/>
              </a:rPr>
              <a:t>Gdańsk</a:t>
            </a:r>
          </a:p>
        </p:txBody>
      </p:sp>
      <p:pic>
        <p:nvPicPr>
          <p:cNvPr id="6" name="Obraz 5">
            <a:extLst>
              <a:ext uri="{FF2B5EF4-FFF2-40B4-BE49-F238E27FC236}">
                <a16:creationId xmlns:a16="http://schemas.microsoft.com/office/drawing/2014/main" id="{518A1B8C-45FA-1F2A-6E3D-6426FA3E32E5}"/>
              </a:ext>
            </a:extLst>
          </p:cNvPr>
          <p:cNvPicPr>
            <a:picLocks noChangeAspect="1"/>
          </p:cNvPicPr>
          <p:nvPr/>
        </p:nvPicPr>
        <p:blipFill>
          <a:blip r:embed="rId6"/>
          <a:stretch>
            <a:fillRect/>
          </a:stretch>
        </p:blipFill>
        <p:spPr>
          <a:xfrm>
            <a:off x="5076695" y="54000"/>
            <a:ext cx="1310572" cy="144000"/>
          </a:xfrm>
          <a:prstGeom prst="rect">
            <a:avLst/>
          </a:prstGeom>
        </p:spPr>
      </p:pic>
      <p:sp>
        <p:nvSpPr>
          <p:cNvPr id="7" name="pole tekstowe 6">
            <a:extLst>
              <a:ext uri="{FF2B5EF4-FFF2-40B4-BE49-F238E27FC236}">
                <a16:creationId xmlns:a16="http://schemas.microsoft.com/office/drawing/2014/main" id="{804EE16F-AD87-1EE3-92EE-B8D38C1E5AAC}"/>
              </a:ext>
            </a:extLst>
          </p:cNvPr>
          <p:cNvSpPr txBox="1"/>
          <p:nvPr/>
        </p:nvSpPr>
        <p:spPr>
          <a:xfrm>
            <a:off x="164" y="70868"/>
            <a:ext cx="3453430" cy="646331"/>
          </a:xfrm>
          <a:prstGeom prst="rect">
            <a:avLst/>
          </a:prstGeom>
          <a:solidFill>
            <a:schemeClr val="bg1"/>
          </a:solidFill>
          <a:ln w="0">
            <a:solidFill>
              <a:schemeClr val="tx1"/>
            </a:solidFill>
          </a:ln>
        </p:spPr>
        <p:txBody>
          <a:bodyPr wrap="square" rtlCol="0">
            <a:spAutoFit/>
          </a:bodyPr>
          <a:lstStyle/>
          <a:p>
            <a:pPr algn="ctr">
              <a:spcAft>
                <a:spcPts val="0"/>
              </a:spcAft>
            </a:pPr>
            <a:r>
              <a:rPr lang="en-US" dirty="0" err="1"/>
              <a:t>Meteograms</a:t>
            </a:r>
            <a:r>
              <a:rPr lang="en-US" dirty="0"/>
              <a:t> of selected convective indices</a:t>
            </a:r>
            <a:endParaRPr lang="pl-PL" b="1" noProof="0" dirty="0">
              <a:latin typeface="Arial Narrow" panose="020B0606020202030204" pitchFamily="34" charset="0"/>
            </a:endParaRPr>
          </a:p>
        </p:txBody>
      </p:sp>
      <p:sp>
        <p:nvSpPr>
          <p:cNvPr id="12" name="pole tekstowe 11">
            <a:extLst>
              <a:ext uri="{FF2B5EF4-FFF2-40B4-BE49-F238E27FC236}">
                <a16:creationId xmlns:a16="http://schemas.microsoft.com/office/drawing/2014/main" id="{51AA7308-C8E6-09EC-F3E9-9B9B033A46FF}"/>
              </a:ext>
            </a:extLst>
          </p:cNvPr>
          <p:cNvSpPr txBox="1"/>
          <p:nvPr/>
        </p:nvSpPr>
        <p:spPr>
          <a:xfrm>
            <a:off x="0" y="2375991"/>
            <a:ext cx="3453594" cy="923330"/>
          </a:xfrm>
          <a:prstGeom prst="rect">
            <a:avLst/>
          </a:prstGeom>
          <a:solidFill>
            <a:schemeClr val="bg1"/>
          </a:solidFill>
          <a:ln w="0">
            <a:solidFill>
              <a:schemeClr val="tx1"/>
            </a:solidFill>
          </a:ln>
        </p:spPr>
        <p:txBody>
          <a:bodyPr wrap="square" rtlCol="0">
            <a:spAutoFit/>
          </a:bodyPr>
          <a:lstStyle/>
          <a:p>
            <a:pPr algn="ctr">
              <a:spcAft>
                <a:spcPts val="0"/>
              </a:spcAft>
            </a:pPr>
            <a:r>
              <a:rPr lang="en-US" dirty="0" err="1"/>
              <a:t>Meteograms</a:t>
            </a:r>
            <a:r>
              <a:rPr lang="en-US" dirty="0"/>
              <a:t> of wind components at selected altitudes in N-S/W-E </a:t>
            </a:r>
            <a:r>
              <a:rPr lang="pl-PL" dirty="0" err="1"/>
              <a:t>direction</a:t>
            </a:r>
            <a:endParaRPr lang="pl-PL" b="1" noProof="0" dirty="0">
              <a:latin typeface="Arial Narrow" panose="020B0606020202030204" pitchFamily="34" charset="0"/>
            </a:endParaRPr>
          </a:p>
        </p:txBody>
      </p:sp>
      <p:sp>
        <p:nvSpPr>
          <p:cNvPr id="18" name="pole tekstowe 17">
            <a:extLst>
              <a:ext uri="{FF2B5EF4-FFF2-40B4-BE49-F238E27FC236}">
                <a16:creationId xmlns:a16="http://schemas.microsoft.com/office/drawing/2014/main" id="{7288FA67-4115-1BA8-2083-EEC04087C2C7}"/>
              </a:ext>
            </a:extLst>
          </p:cNvPr>
          <p:cNvSpPr txBox="1"/>
          <p:nvPr/>
        </p:nvSpPr>
        <p:spPr>
          <a:xfrm>
            <a:off x="8003761" y="2375991"/>
            <a:ext cx="3530442" cy="923330"/>
          </a:xfrm>
          <a:prstGeom prst="rect">
            <a:avLst/>
          </a:prstGeom>
          <a:solidFill>
            <a:schemeClr val="bg1"/>
          </a:solidFill>
          <a:ln w="0">
            <a:solidFill>
              <a:schemeClr val="tx1"/>
            </a:solidFill>
          </a:ln>
        </p:spPr>
        <p:txBody>
          <a:bodyPr wrap="square" rtlCol="0">
            <a:spAutoFit/>
          </a:bodyPr>
          <a:lstStyle/>
          <a:p>
            <a:pPr algn="ctr">
              <a:spcAft>
                <a:spcPts val="0"/>
              </a:spcAft>
            </a:pPr>
            <a:r>
              <a:rPr lang="en-US" dirty="0" err="1"/>
              <a:t>Meteograms</a:t>
            </a:r>
            <a:r>
              <a:rPr lang="en-US" dirty="0"/>
              <a:t> of wind components rotated to the runway axis at selected altitudes</a:t>
            </a:r>
            <a:endParaRPr lang="pl-PL" b="1" noProof="0" dirty="0">
              <a:latin typeface="Arial Narrow" panose="020B0606020202030204" pitchFamily="34" charset="0"/>
            </a:endParaRPr>
          </a:p>
        </p:txBody>
      </p:sp>
    </p:spTree>
    <p:extLst>
      <p:ext uri="{BB962C8B-B14F-4D97-AF65-F5344CB8AC3E}">
        <p14:creationId xmlns:p14="http://schemas.microsoft.com/office/powerpoint/2010/main" val="40462369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pole tekstowe 16"/>
          <p:cNvSpPr txBox="1"/>
          <p:nvPr/>
        </p:nvSpPr>
        <p:spPr>
          <a:xfrm>
            <a:off x="648469" y="495072"/>
            <a:ext cx="9793088" cy="584775"/>
          </a:xfrm>
          <a:prstGeom prst="rect">
            <a:avLst/>
          </a:prstGeom>
          <a:solidFill>
            <a:schemeClr val="bg1"/>
          </a:solidFill>
          <a:ln>
            <a:solidFill>
              <a:schemeClr val="tx1"/>
            </a:solidFill>
          </a:ln>
        </p:spPr>
        <p:txBody>
          <a:bodyPr wrap="square" rtlCol="0">
            <a:spAutoFit/>
          </a:bodyPr>
          <a:lstStyle/>
          <a:p>
            <a:pPr algn="ctr"/>
            <a:r>
              <a:rPr lang="pl-PL" sz="3200" noProof="0" dirty="0" err="1"/>
              <a:t>Summary</a:t>
            </a:r>
            <a:endParaRPr lang="pl-PL" sz="3200" noProof="0" dirty="0"/>
          </a:p>
        </p:txBody>
      </p:sp>
      <p:sp>
        <p:nvSpPr>
          <p:cNvPr id="3" name="pole tekstowe 2"/>
          <p:cNvSpPr txBox="1"/>
          <p:nvPr/>
        </p:nvSpPr>
        <p:spPr>
          <a:xfrm>
            <a:off x="0" y="1081002"/>
            <a:ext cx="11522075" cy="5139869"/>
          </a:xfrm>
          <a:prstGeom prst="rect">
            <a:avLst/>
          </a:prstGeom>
          <a:solidFill>
            <a:schemeClr val="bg1"/>
          </a:solidFill>
          <a:ln>
            <a:solidFill>
              <a:schemeClr val="tx1"/>
            </a:solidFill>
          </a:ln>
        </p:spPr>
        <p:txBody>
          <a:bodyPr wrap="square" rtlCol="0">
            <a:spAutoFit/>
          </a:bodyPr>
          <a:lstStyle/>
          <a:p>
            <a:pPr algn="just">
              <a:spcAft>
                <a:spcPts val="1200"/>
              </a:spcAft>
            </a:pPr>
            <a:r>
              <a:rPr lang="en-US" sz="2400" dirty="0"/>
              <a:t>Support for unpowered aircraft users should operate from a regional scale (national, at low spatial resolutions) to a local scale (at resolutions of the order of a kilometer). Therefore, work is underway to transfer the schemas to the ICON domain at a resolution of 1 km. </a:t>
            </a:r>
            <a:endParaRPr lang="pl-PL" sz="2400" dirty="0"/>
          </a:p>
          <a:p>
            <a:pPr algn="just">
              <a:spcAft>
                <a:spcPts val="1200"/>
              </a:spcAft>
            </a:pPr>
            <a:r>
              <a:rPr lang="en-US" sz="2400" dirty="0"/>
              <a:t>The vertical scale of the aforementioned issues reaches several kilometers above sea level. High accuracy</a:t>
            </a:r>
            <a:r>
              <a:rPr lang="pl-PL" sz="2400" dirty="0"/>
              <a:t> (</a:t>
            </a:r>
            <a:r>
              <a:rPr lang="pl-PL" sz="2400" dirty="0" err="1"/>
              <a:t>horizontal</a:t>
            </a:r>
            <a:r>
              <a:rPr lang="pl-PL" sz="2400" dirty="0"/>
              <a:t> resolution) </a:t>
            </a:r>
            <a:r>
              <a:rPr lang="en-US" sz="2400" dirty="0"/>
              <a:t>is more important than extension above the lower troposphere. </a:t>
            </a:r>
            <a:endParaRPr lang="pl-PL" sz="2400" dirty="0"/>
          </a:p>
          <a:p>
            <a:pPr algn="just">
              <a:spcAft>
                <a:spcPts val="1200"/>
              </a:spcAft>
            </a:pPr>
            <a:r>
              <a:rPr lang="en-US" sz="2400" dirty="0"/>
              <a:t>Forecasts of air movement, </a:t>
            </a:r>
            <a:r>
              <a:rPr lang="en-US" sz="2400" u="sng" dirty="0"/>
              <a:t>the occurrence of convective phenomena</a:t>
            </a:r>
            <a:r>
              <a:rPr lang="en-US" sz="2400" dirty="0"/>
              <a:t>, as well as </a:t>
            </a:r>
            <a:r>
              <a:rPr lang="en-US" sz="2400" u="sng" dirty="0"/>
              <a:t>favorable</a:t>
            </a:r>
            <a:r>
              <a:rPr lang="en-US" sz="2400" dirty="0"/>
              <a:t> and </a:t>
            </a:r>
            <a:r>
              <a:rPr lang="en-US" sz="2400" u="sng" dirty="0"/>
              <a:t>unfavorable</a:t>
            </a:r>
            <a:r>
              <a:rPr lang="en-US" sz="2400" dirty="0"/>
              <a:t> conditions for "</a:t>
            </a:r>
            <a:r>
              <a:rPr lang="pl-PL" sz="2400" dirty="0" err="1"/>
              <a:t>general</a:t>
            </a:r>
            <a:r>
              <a:rPr lang="en-US" sz="2400" dirty="0"/>
              <a:t>" aviation are crucial.</a:t>
            </a:r>
            <a:endParaRPr lang="pl-PL" sz="2400" dirty="0"/>
          </a:p>
          <a:p>
            <a:pPr algn="just">
              <a:spcAft>
                <a:spcPts val="1200"/>
              </a:spcAft>
            </a:pPr>
            <a:r>
              <a:rPr lang="en-US" sz="2400" b="1"/>
              <a:t>We </a:t>
            </a:r>
            <a:r>
              <a:rPr lang="en-US" sz="2400" b="1" dirty="0"/>
              <a:t>can obtain all of this from our numerical models – indirectly (through post-processing) or directly from the model results.</a:t>
            </a:r>
            <a:endParaRPr lang="pl-PL" sz="2400" b="1" noProof="0" dirty="0">
              <a:latin typeface="+mn-lt"/>
            </a:endParaRPr>
          </a:p>
          <a:p>
            <a:pPr algn="ctr">
              <a:spcAft>
                <a:spcPts val="1200"/>
              </a:spcAft>
            </a:pPr>
            <a:r>
              <a:rPr lang="pl-PL" sz="2400" b="1" noProof="0" dirty="0" err="1">
                <a:latin typeface="+mn-lt"/>
              </a:rPr>
              <a:t>Thank</a:t>
            </a:r>
            <a:r>
              <a:rPr lang="pl-PL" sz="2400" b="1" noProof="0" dirty="0">
                <a:latin typeface="+mn-lt"/>
              </a:rPr>
              <a:t> </a:t>
            </a:r>
            <a:r>
              <a:rPr lang="pl-PL" sz="2400" b="1" noProof="0" dirty="0" err="1">
                <a:latin typeface="+mn-lt"/>
              </a:rPr>
              <a:t>you</a:t>
            </a:r>
            <a:r>
              <a:rPr lang="pl-PL" sz="2400" b="1" noProof="0" dirty="0">
                <a:latin typeface="+mn-lt"/>
              </a:rPr>
              <a:t> for </a:t>
            </a:r>
            <a:r>
              <a:rPr lang="pl-PL" sz="2400" b="1" noProof="0" dirty="0" err="1">
                <a:latin typeface="+mn-lt"/>
              </a:rPr>
              <a:t>your</a:t>
            </a:r>
            <a:r>
              <a:rPr lang="pl-PL" sz="2400" b="1" noProof="0" dirty="0">
                <a:latin typeface="+mn-lt"/>
              </a:rPr>
              <a:t> </a:t>
            </a:r>
            <a:r>
              <a:rPr lang="pl-PL" sz="2400" b="1" noProof="0" dirty="0" err="1">
                <a:latin typeface="+mn-lt"/>
              </a:rPr>
              <a:t>attention</a:t>
            </a:r>
            <a:endParaRPr lang="pl-PL" sz="2400" b="1" noProof="0" dirty="0">
              <a:latin typeface="+mn-lt"/>
            </a:endParaRPr>
          </a:p>
        </p:txBody>
      </p:sp>
    </p:spTree>
    <p:extLst>
      <p:ext uri="{BB962C8B-B14F-4D97-AF65-F5344CB8AC3E}">
        <p14:creationId xmlns:p14="http://schemas.microsoft.com/office/powerpoint/2010/main" val="35605930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blinds(horizontal)">
                                      <p:cBhvr>
                                        <p:cTn id="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Motyw1">
  <a:themeElements>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 klasyczny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Motyw pakietu Office">
  <a:themeElements>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Motyw pakietu Office">
  <a:themeElements>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10004</TotalTime>
  <Words>1412</Words>
  <Application>Microsoft Office PowerPoint</Application>
  <PresentationFormat>Niestandardowy</PresentationFormat>
  <Paragraphs>146</Paragraphs>
  <Slides>20</Slides>
  <Notes>19</Notes>
  <HiddenSlides>0</HiddenSlides>
  <MMClips>0</MMClips>
  <ScaleCrop>false</ScaleCrop>
  <HeadingPairs>
    <vt:vector size="6" baseType="variant">
      <vt:variant>
        <vt:lpstr>Używane czcionki</vt:lpstr>
      </vt:variant>
      <vt:variant>
        <vt:i4>4</vt:i4>
      </vt:variant>
      <vt:variant>
        <vt:lpstr>Motyw</vt:lpstr>
      </vt:variant>
      <vt:variant>
        <vt:i4>1</vt:i4>
      </vt:variant>
      <vt:variant>
        <vt:lpstr>Tytuły slajdów</vt:lpstr>
      </vt:variant>
      <vt:variant>
        <vt:i4>20</vt:i4>
      </vt:variant>
    </vt:vector>
  </HeadingPairs>
  <TitlesOfParts>
    <vt:vector size="25" baseType="lpstr">
      <vt:lpstr>Arial</vt:lpstr>
      <vt:lpstr>Arial Narrow</vt:lpstr>
      <vt:lpstr>Calibri</vt:lpstr>
      <vt:lpstr>Verdana</vt:lpstr>
      <vt:lpstr>Motyw1</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vector>
  </TitlesOfParts>
  <Company>IMGW</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Slajd 1</dc:title>
  <dc:creator>amadejak</dc:creator>
  <cp:lastModifiedBy>Andrzej Mazur</cp:lastModifiedBy>
  <cp:revision>991</cp:revision>
  <dcterms:created xsi:type="dcterms:W3CDTF">2011-11-16T12:49:04Z</dcterms:created>
  <dcterms:modified xsi:type="dcterms:W3CDTF">2026-09-07T20:35:07Z</dcterms:modified>
</cp:coreProperties>
</file>