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351" r:id="rId4"/>
    <p:sldId id="336" r:id="rId5"/>
    <p:sldId id="361" r:id="rId6"/>
    <p:sldId id="352" r:id="rId7"/>
    <p:sldId id="355" r:id="rId8"/>
    <p:sldId id="344" r:id="rId9"/>
    <p:sldId id="358" r:id="rId10"/>
    <p:sldId id="360" r:id="rId11"/>
    <p:sldId id="362" r:id="rId12"/>
    <p:sldId id="334" r:id="rId13"/>
  </p:sldIdLst>
  <p:sldSz cx="11522075" cy="6480175"/>
  <p:notesSz cx="6805613" cy="99393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52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9" autoAdjust="0"/>
    <p:restoredTop sz="96262" autoAdjust="0"/>
  </p:normalViewPr>
  <p:slideViewPr>
    <p:cSldViewPr>
      <p:cViewPr varScale="1">
        <p:scale>
          <a:sx n="101" d="100"/>
          <a:sy n="101" d="100"/>
        </p:scale>
        <p:origin x="138" y="264"/>
      </p:cViewPr>
      <p:guideLst>
        <p:guide orient="horz" pos="2041"/>
        <p:guide pos="36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4" d="100"/>
          <a:sy n="124" d="100"/>
        </p:scale>
        <p:origin x="4890" y="96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Instytut Meteorologii i Gospodarki Wodnej - Państwowy Instytut Badawczy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A587CD5-314D-4F90-9B20-3AC557A076A3}" type="datetime1">
              <a:rPr lang="pl-PL"/>
              <a:pPr>
                <a:defRPr/>
              </a:pPr>
              <a:t>15.09.2026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Autor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0BCE984-6D06-4121-BF2A-F35758156E01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402278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Instytut Meteorologii i Gospodarki Wodnej - Państwowy Instytut Badawczy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F1678F5-7085-4A21-9DAF-8ABF8308097E}" type="datetime1">
              <a:rPr lang="pl-PL"/>
              <a:pPr>
                <a:defRPr/>
              </a:pPr>
              <a:t>15.09.2026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l-PL"/>
              <a:t>Autor</a:t>
            </a: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B15B356-0F83-47B0-873E-526B5A33D64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341716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8A8D4-BC61-73D4-6D52-CF8253A7F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DF6B84C0-E0FA-3B29-F27A-30C1800087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2DEFF40F-23BA-1EEE-5A79-85FD8A73B4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3AF852B3-636F-ADA1-032D-A0A0D9C14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F8B49975-3367-4423-F982-D860C624ABB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89842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53063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B541F-1608-3219-027E-C7835179E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1A318E03-C18B-DF5B-9861-4B36B4C14F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DCFF15D9-C4D6-9143-8399-CDA3883602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2F9CBF1A-792D-226C-AA89-7E915ECDAD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45AEBCCB-DDD4-234E-70E1-20E82BDC484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398265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B2968-718E-5CDB-C752-5EDC5805D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886E7AE2-AE16-9E91-FB65-021359C08F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003FE2DA-7F7C-C788-1C09-441FAF5A2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A2569754-7B69-EF78-7219-2C705B1588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11ADEB3E-CD5B-ADCA-8E14-85783F495EE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902920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4DD12-5A45-4249-50DB-60FAFC458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70B5EAB3-D0D7-4FDE-D193-5F13814767C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3820E91A-CCCB-725D-240E-7F23BC008B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5903928F-5EF7-DBF8-3ABE-F737938D5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EE9A36CC-D303-8DB3-803A-FDA04893257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4036547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823962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11AFE-DBC7-81A8-0B7D-2AD76D30E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02283F7D-56D8-1B35-A01E-AD94D470C0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301413D4-A6FD-F067-BC8D-FCD67C31FC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F1A0DA30-8236-B44E-3E95-5EEEB8F2C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9D3BBF16-AEAE-FA19-3513-70F82D43581D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138047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4C6F9-57F5-9FB6-9387-6D2BC74DA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6AE347FB-5504-CB52-F408-0BA422ED060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AA4B9BAF-7089-2ED4-7D37-1E92FF125A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4D1DCFFD-4A32-1F11-7C38-BF1D40C3B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C656C05E-D536-E203-9427-78685DC7B2CE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1943611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88270-425E-8C83-4BA9-71330A58E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>
            <a:extLst>
              <a:ext uri="{FF2B5EF4-FFF2-40B4-BE49-F238E27FC236}">
                <a16:creationId xmlns:a16="http://schemas.microsoft.com/office/drawing/2014/main" id="{CEFDA270-8F89-7D1D-3A17-9F36C44127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>
            <a:extLst>
              <a:ext uri="{FF2B5EF4-FFF2-40B4-BE49-F238E27FC236}">
                <a16:creationId xmlns:a16="http://schemas.microsoft.com/office/drawing/2014/main" id="{397159B2-14B8-2866-30D4-6BE315E483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AD8A97BC-14BA-2A1A-EFB2-B778049E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dirty="0"/>
          </a:p>
        </p:txBody>
      </p:sp>
      <p:sp>
        <p:nvSpPr>
          <p:cNvPr id="18437" name="Symbol zastępczy nagłówka 6">
            <a:extLst>
              <a:ext uri="{FF2B5EF4-FFF2-40B4-BE49-F238E27FC236}">
                <a16:creationId xmlns:a16="http://schemas.microsoft.com/office/drawing/2014/main" id="{D5647400-B9C1-C7BE-03D3-BC6BC1943BF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2583741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6125"/>
            <a:ext cx="662305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18436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3E9AA1-0001-4339-94CC-28FE6F6F6B94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dirty="0"/>
          </a:p>
        </p:txBody>
      </p:sp>
      <p:sp>
        <p:nvSpPr>
          <p:cNvPr id="18437" name="Symbol zastępczy nagłówka 6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Instytut Meteorologii i Gospodarki Wodnej - Państwowy Instytut Badawczy</a:t>
            </a:r>
          </a:p>
        </p:txBody>
      </p:sp>
    </p:spTree>
    <p:extLst>
      <p:ext uri="{BB962C8B-B14F-4D97-AF65-F5344CB8AC3E}">
        <p14:creationId xmlns:p14="http://schemas.microsoft.com/office/powerpoint/2010/main" val="330835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zaokrąglony 2"/>
          <p:cNvSpPr/>
          <p:nvPr userDrawn="1"/>
        </p:nvSpPr>
        <p:spPr>
          <a:xfrm>
            <a:off x="2001" y="-25501"/>
            <a:ext cx="11520074" cy="27150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36000" tIns="36000" rIns="36000" b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Verification of Operational EPS (TLE/TLE-MV) implementations in IMGW-PIB</a:t>
            </a:r>
            <a:endParaRPr lang="pl-PL" sz="1600" noProof="0" dirty="0"/>
          </a:p>
        </p:txBody>
      </p:sp>
      <p:sp>
        <p:nvSpPr>
          <p:cNvPr id="2" name="pole tekstowe 1"/>
          <p:cNvSpPr txBox="1">
            <a:spLocks noChangeArrowheads="1"/>
          </p:cNvSpPr>
          <p:nvPr userDrawn="1"/>
        </p:nvSpPr>
        <p:spPr bwMode="auto">
          <a:xfrm>
            <a:off x="2016621" y="6234225"/>
            <a:ext cx="8280920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l-PL" sz="1000" b="1" noProof="0" dirty="0">
                <a:solidFill>
                  <a:srgbClr val="002060"/>
                </a:solidFill>
                <a:latin typeface="Verdana" pitchFamily="34" charset="0"/>
              </a:rPr>
              <a:t>LMM ZPN-COSMO</a:t>
            </a:r>
            <a:r>
              <a:rPr lang="pl-PL" sz="1000" b="1" baseline="0" noProof="0" dirty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l-PL" sz="1000" b="1" noProof="0" dirty="0">
                <a:solidFill>
                  <a:srgbClr val="002060"/>
                </a:solidFill>
                <a:latin typeface="Verdana" pitchFamily="34" charset="0"/>
              </a:rPr>
              <a:t>IMGW-PIB</a:t>
            </a:r>
            <a:endParaRPr lang="en-US" sz="1000" b="1" noProof="0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-36000"/>
            <a:ext cx="670571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ymbol zastępczy daty 3"/>
          <p:cNvSpPr txBox="1">
            <a:spLocks/>
          </p:cNvSpPr>
          <p:nvPr userDrawn="1"/>
        </p:nvSpPr>
        <p:spPr>
          <a:xfrm>
            <a:off x="397" y="6120407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E4D19D-232E-40A2-8300-5E795FA82290}" type="datetime1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ymbol zastępczy numeru slajdu 5"/>
          <p:cNvSpPr txBox="1">
            <a:spLocks/>
          </p:cNvSpPr>
          <p:nvPr userDrawn="1"/>
        </p:nvSpPr>
        <p:spPr>
          <a:xfrm>
            <a:off x="8833591" y="6135166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81F95-95E2-41BC-9778-463E9E6CA37A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4000" y="0"/>
            <a:ext cx="1080000" cy="1080000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0" y="6135166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6A73BB-D1E2-42A7-AF35-D7ED586AB265}" type="datetime1">
              <a:rPr lang="pl-PL"/>
              <a:pPr>
                <a:defRPr/>
              </a:pPr>
              <a:t>15.09.2026</a:t>
            </a:fld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833591" y="6135166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0C443D-8554-4A1A-852C-E0B03C38901E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CC38420-B942-E3A4-8DE9-B46112A7ABC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94" y="1992"/>
            <a:ext cx="11514286" cy="6476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1935232"/>
            <a:ext cx="11522075" cy="1569660"/>
          </a:xfrm>
          <a:prstGeom prst="rect">
            <a:avLst/>
          </a:prstGeom>
          <a:solidFill>
            <a:schemeClr val="bg1"/>
          </a:solidFill>
          <a:ln w="1270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en-US" sz="3200" noProof="0" dirty="0"/>
              <a:t>Verification of Operational EPS (TLE/TLE-MV) implementations</a:t>
            </a:r>
          </a:p>
          <a:p>
            <a:pPr algn="ctr"/>
            <a:r>
              <a:rPr lang="en-US" sz="3200" noProof="0" dirty="0"/>
              <a:t>in IMGW-PIB</a:t>
            </a:r>
          </a:p>
          <a:p>
            <a:pPr algn="ctr"/>
            <a:endParaRPr lang="en-US" sz="3200" noProof="0" dirty="0"/>
          </a:p>
        </p:txBody>
      </p:sp>
      <p:sp>
        <p:nvSpPr>
          <p:cNvPr id="8" name="Prostokąt zaokrąglony 7"/>
          <p:cNvSpPr/>
          <p:nvPr/>
        </p:nvSpPr>
        <p:spPr>
          <a:xfrm>
            <a:off x="0" y="5169381"/>
            <a:ext cx="11522075" cy="951026"/>
          </a:xfrm>
          <a:prstGeom prst="roundRect">
            <a:avLst>
              <a:gd name="adj" fmla="val 125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noProof="0" dirty="0">
                <a:solidFill>
                  <a:schemeClr val="tx1"/>
                </a:solidFill>
              </a:rPr>
              <a:t>LMM ZPN-COSMO IMGW-PIB</a:t>
            </a:r>
          </a:p>
        </p:txBody>
      </p:sp>
      <p:sp>
        <p:nvSpPr>
          <p:cNvPr id="9" name="Prostokąt zaokrąglony 2"/>
          <p:cNvSpPr/>
          <p:nvPr/>
        </p:nvSpPr>
        <p:spPr>
          <a:xfrm>
            <a:off x="0" y="3871972"/>
            <a:ext cx="11522075" cy="952291"/>
          </a:xfrm>
          <a:prstGeom prst="roundRect">
            <a:avLst>
              <a:gd name="adj" fmla="val 1256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2600" b="1" noProof="0" dirty="0">
                <a:solidFill>
                  <a:schemeClr val="tx1"/>
                </a:solidFill>
                <a:latin typeface="Arial Narrow" pitchFamily="34" charset="0"/>
              </a:rPr>
              <a:t>Andrzej Mazur</a:t>
            </a:r>
            <a:r>
              <a:rPr lang="pl-PL" sz="2600" b="1" noProof="0" dirty="0">
                <a:solidFill>
                  <a:schemeClr val="tx1"/>
                </a:solidFill>
                <a:latin typeface="Arial Narrow" pitchFamily="34" charset="0"/>
              </a:rPr>
              <a:t>, Artur Surowiecki, Tatiana Tabalchuk</a:t>
            </a:r>
            <a:endParaRPr lang="en-US" sz="2600" b="1" noProof="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0" y="1242729"/>
            <a:ext cx="11522075" cy="3493264"/>
          </a:xfrm>
          <a:prstGeom prst="rect">
            <a:avLst/>
          </a:prstGeom>
          <a:solidFill>
            <a:schemeClr val="bg1"/>
          </a:solidFill>
          <a:ln w="127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noProof="0" dirty="0"/>
              <a:t>Contents</a:t>
            </a:r>
          </a:p>
          <a:p>
            <a:pPr algn="just">
              <a:spcAft>
                <a:spcPts val="600"/>
              </a:spcAft>
              <a:buAutoNum type="arabicPeriod"/>
            </a:pPr>
            <a:r>
              <a:rPr lang="pl-PL" sz="2800" b="1" dirty="0"/>
              <a:t> </a:t>
            </a:r>
            <a:r>
              <a:rPr lang="en-US" sz="2800" b="1" noProof="0" dirty="0"/>
              <a:t>Concept and implementation of (TLE) ensembles, methods of description, and examples of results </a:t>
            </a:r>
          </a:p>
          <a:p>
            <a:pPr algn="just">
              <a:spcAft>
                <a:spcPts val="600"/>
              </a:spcAft>
              <a:buAutoNum type="arabicPeriod"/>
            </a:pPr>
            <a:endParaRPr lang="en-US" sz="2800" b="1" noProof="0" dirty="0"/>
          </a:p>
          <a:p>
            <a:pPr algn="just">
              <a:spcAft>
                <a:spcPts val="600"/>
              </a:spcAft>
              <a:buAutoNum type="arabicPeriod"/>
            </a:pPr>
            <a:r>
              <a:rPr lang="pl-PL" sz="2800" b="1" noProof="0" dirty="0"/>
              <a:t> </a:t>
            </a:r>
            <a:r>
              <a:rPr lang="en-US" sz="2800" b="1" noProof="0" dirty="0"/>
              <a:t>Post-processing and verification – variants and alternatives</a:t>
            </a:r>
          </a:p>
          <a:p>
            <a:pPr algn="just">
              <a:spcAft>
                <a:spcPts val="600"/>
              </a:spcAft>
              <a:buAutoNum type="arabicPeriod"/>
            </a:pPr>
            <a:endParaRPr lang="en-US" sz="2800" b="1" noProof="0" dirty="0"/>
          </a:p>
          <a:p>
            <a:pPr algn="just">
              <a:spcAft>
                <a:spcPts val="600"/>
              </a:spcAft>
              <a:buAutoNum type="arabicPeriod"/>
            </a:pPr>
            <a:r>
              <a:rPr lang="pl-PL" sz="2800" b="1" noProof="0" dirty="0"/>
              <a:t> </a:t>
            </a:r>
            <a:r>
              <a:rPr lang="en-US" sz="2800" b="1" noProof="0" dirty="0"/>
              <a:t>Summary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876D1-CB93-7137-DBC7-650DEFC19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5">
            <a:extLst>
              <a:ext uri="{FF2B5EF4-FFF2-40B4-BE49-F238E27FC236}">
                <a16:creationId xmlns:a16="http://schemas.microsoft.com/office/drawing/2014/main" id="{C87C2DA4-D5BF-976D-EA81-163EAAE3A126}"/>
              </a:ext>
            </a:extLst>
          </p:cNvPr>
          <p:cNvSpPr/>
          <p:nvPr/>
        </p:nvSpPr>
        <p:spPr>
          <a:xfrm>
            <a:off x="0" y="980728"/>
            <a:ext cx="9144000" cy="3312368"/>
          </a:xfrm>
          <a:prstGeom prst="roundRect">
            <a:avLst>
              <a:gd name="adj" fmla="val 1256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1C28EF9-57CC-5AF8-656B-C60EC923BD01}"/>
              </a:ext>
            </a:extLst>
          </p:cNvPr>
          <p:cNvSpPr txBox="1"/>
          <p:nvPr/>
        </p:nvSpPr>
        <p:spPr>
          <a:xfrm>
            <a:off x="0" y="396929"/>
            <a:ext cx="11522075" cy="14311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dirty="0"/>
              <a:t>To reduce computational cost, we omit the MVE part and stick with TLE </a:t>
            </a:r>
            <a:r>
              <a:rPr lang="pl-PL" dirty="0"/>
              <a:t>and </a:t>
            </a:r>
            <a:r>
              <a:rPr lang="en-US" dirty="0"/>
              <a:t>the number of elements (to 10). </a:t>
            </a:r>
            <a:endParaRPr lang="pl-PL" dirty="0"/>
          </a:p>
          <a:p>
            <a:pPr algn="just">
              <a:spcAft>
                <a:spcPts val="600"/>
              </a:spcAft>
            </a:pPr>
            <a:r>
              <a:rPr lang="en-US" dirty="0"/>
              <a:t>Let's choose appropriate "bas</a:t>
            </a:r>
            <a:r>
              <a:rPr lang="pl-PL" dirty="0"/>
              <a:t>e</a:t>
            </a:r>
            <a:r>
              <a:rPr lang="en-US" dirty="0"/>
              <a:t>" models (deterministic, but with a sufficiently long forecasting period</a:t>
            </a:r>
            <a:r>
              <a:rPr lang="pl-PL" dirty="0"/>
              <a:t>; 90 </a:t>
            </a:r>
            <a:r>
              <a:rPr lang="pl-PL" dirty="0" err="1"/>
              <a:t>hours</a:t>
            </a:r>
            <a:r>
              <a:rPr lang="en-US" dirty="0"/>
              <a:t>). </a:t>
            </a:r>
            <a:endParaRPr lang="pl-PL" dirty="0"/>
          </a:p>
          <a:p>
            <a:pPr algn="just">
              <a:spcAft>
                <a:spcPts val="600"/>
              </a:spcAft>
            </a:pPr>
            <a:r>
              <a:rPr lang="en-US" dirty="0"/>
              <a:t>All we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en-US" dirty="0"/>
              <a:t>to do </a:t>
            </a:r>
            <a:r>
              <a:rPr lang="pl-PL" dirty="0"/>
              <a:t>– </a:t>
            </a:r>
            <a:r>
              <a:rPr lang="en-US" dirty="0"/>
              <a:t>remember the previous forecasts... </a:t>
            </a:r>
            <a:r>
              <a:rPr lang="pl-PL" dirty="0"/>
              <a:t>and </a:t>
            </a:r>
            <a:r>
              <a:rPr lang="pl-PL" dirty="0" err="1"/>
              <a:t>here</a:t>
            </a:r>
            <a:r>
              <a:rPr lang="pl-PL" dirty="0"/>
              <a:t> </a:t>
            </a:r>
            <a:r>
              <a:rPr lang="pl-PL" dirty="0" err="1"/>
              <a:t>comes</a:t>
            </a:r>
            <a:r>
              <a:rPr lang="pl-PL" dirty="0"/>
              <a:t> </a:t>
            </a:r>
            <a:r>
              <a:rPr lang="pl-PL" dirty="0" err="1"/>
              <a:t>an</a:t>
            </a:r>
            <a:r>
              <a:rPr lang="pl-PL" dirty="0"/>
              <a:t> ensemble.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The only </a:t>
            </a:r>
            <a:r>
              <a:rPr lang="pl-PL" dirty="0" err="1"/>
              <a:t>yet</a:t>
            </a:r>
            <a:r>
              <a:rPr lang="pl-PL" dirty="0"/>
              <a:t> </a:t>
            </a:r>
            <a:r>
              <a:rPr lang="pl-PL" dirty="0" err="1"/>
              <a:t>crucial</a:t>
            </a:r>
            <a:r>
              <a:rPr lang="pl-PL" dirty="0"/>
              <a:t> </a:t>
            </a:r>
            <a:r>
              <a:rPr lang="en-US" dirty="0"/>
              <a:t>question is whether such </a:t>
            </a:r>
            <a:r>
              <a:rPr lang="pl-PL" dirty="0"/>
              <a:t>EPS</a:t>
            </a:r>
            <a:r>
              <a:rPr lang="en-US" dirty="0"/>
              <a:t> is correctly defined/valuable from a forecasting perspective...</a:t>
            </a:r>
            <a:endParaRPr lang="en-US" noProof="0" dirty="0">
              <a:latin typeface="Arial Narrow" panose="020B060602020203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A6511BD-3920-E887-EEE4-81B1E2E74A70}"/>
              </a:ext>
            </a:extLst>
          </p:cNvPr>
          <p:cNvSpPr txBox="1"/>
          <p:nvPr/>
        </p:nvSpPr>
        <p:spPr>
          <a:xfrm>
            <a:off x="3972" y="6111115"/>
            <a:ext cx="115220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VERIFIED: This time delay scheme </a:t>
            </a:r>
            <a:r>
              <a:rPr lang="pl-PL" dirty="0" err="1"/>
              <a:t>does</a:t>
            </a:r>
            <a:r>
              <a:rPr lang="en-US" dirty="0"/>
              <a:t> generate</a:t>
            </a:r>
            <a:r>
              <a:rPr lang="pl-PL" dirty="0"/>
              <a:t> </a:t>
            </a:r>
            <a:r>
              <a:rPr lang="en-US" dirty="0"/>
              <a:t>the desired forecast spread.</a:t>
            </a:r>
            <a:endParaRPr lang="en-US" noProof="0" dirty="0">
              <a:latin typeface="Arial Narrow" panose="020B0606020202030204" pitchFamily="34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73E765F-2387-A383-2986-2F59FD52C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565" y="1837616"/>
            <a:ext cx="7704000" cy="425780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914D4A4-6A97-C357-8CAC-3D569BE3AFCE}"/>
              </a:ext>
            </a:extLst>
          </p:cNvPr>
          <p:cNvSpPr txBox="1"/>
          <p:nvPr/>
        </p:nvSpPr>
        <p:spPr>
          <a:xfrm>
            <a:off x="648469" y="0"/>
            <a:ext cx="237321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Narrow" panose="020B0606020202030204" pitchFamily="34" charset="0"/>
              </a:rPr>
              <a:t>Concept and implementation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43011DD-D798-E899-6193-EFA95B74532F}"/>
              </a:ext>
            </a:extLst>
          </p:cNvPr>
          <p:cNvSpPr txBox="1"/>
          <p:nvPr/>
        </p:nvSpPr>
        <p:spPr>
          <a:xfrm>
            <a:off x="9143999" y="2367767"/>
            <a:ext cx="11535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 err="1"/>
              <a:t>youngest</a:t>
            </a:r>
            <a:endParaRPr lang="en-US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4BBBCBFF-0304-5342-F6A2-5F6CFF17B491}"/>
              </a:ext>
            </a:extLst>
          </p:cNvPr>
          <p:cNvSpPr txBox="1"/>
          <p:nvPr/>
        </p:nvSpPr>
        <p:spPr>
          <a:xfrm>
            <a:off x="9208056" y="5256311"/>
            <a:ext cx="8014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 err="1"/>
              <a:t>oldest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237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8816F21-FA92-F54B-0853-23D270ED8671}"/>
              </a:ext>
            </a:extLst>
          </p:cNvPr>
          <p:cNvSpPr txBox="1"/>
          <p:nvPr/>
        </p:nvSpPr>
        <p:spPr>
          <a:xfrm>
            <a:off x="648469" y="207040"/>
            <a:ext cx="972108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Methods of description</a:t>
            </a:r>
            <a:r>
              <a:rPr lang="pl-PL" sz="2800" dirty="0"/>
              <a:t>/</a:t>
            </a:r>
            <a:r>
              <a:rPr lang="pl-PL" sz="2800" dirty="0" err="1"/>
              <a:t>verification</a:t>
            </a:r>
            <a:r>
              <a:rPr lang="en-US" sz="2800" dirty="0"/>
              <a:t> </a:t>
            </a:r>
            <a:r>
              <a:rPr lang="pl-PL" sz="2800" dirty="0"/>
              <a:t>of </a:t>
            </a:r>
            <a:r>
              <a:rPr lang="en-US" sz="2800" dirty="0"/>
              <a:t>EPS results</a:t>
            </a:r>
            <a:endParaRPr lang="en-US" sz="2800" noProof="0" dirty="0">
              <a:latin typeface="+mn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24CEB82-4D4C-540E-98E2-9BC937761F2E}"/>
              </a:ext>
            </a:extLst>
          </p:cNvPr>
          <p:cNvSpPr txBox="1"/>
          <p:nvPr/>
        </p:nvSpPr>
        <p:spPr>
          <a:xfrm>
            <a:off x="648469" y="739757"/>
            <a:ext cx="972108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noProof="0" dirty="0">
                <a:latin typeface="Arial Narrow" panose="020B0606020202030204" pitchFamily="34" charset="0"/>
              </a:rPr>
              <a:t>Map</a:t>
            </a:r>
            <a:r>
              <a:rPr lang="pl-PL" noProof="0" dirty="0">
                <a:latin typeface="Arial Narrow" panose="020B0606020202030204" pitchFamily="34" charset="0"/>
              </a:rPr>
              <a:t>s: </a:t>
            </a:r>
            <a:r>
              <a:rPr lang="pl-PL" noProof="0" dirty="0" err="1">
                <a:latin typeface="Arial Narrow" panose="020B0606020202030204" pitchFamily="34" charset="0"/>
              </a:rPr>
              <a:t>mean</a:t>
            </a:r>
            <a:r>
              <a:rPr lang="pl-PL" noProof="0" dirty="0">
                <a:latin typeface="Arial Narrow" panose="020B0606020202030204" pitchFamily="34" charset="0"/>
              </a:rPr>
              <a:t> </a:t>
            </a:r>
            <a:r>
              <a:rPr lang="pl-PL" noProof="0" dirty="0" err="1">
                <a:latin typeface="Arial Narrow" panose="020B0606020202030204" pitchFamily="34" charset="0"/>
              </a:rPr>
              <a:t>values</a:t>
            </a:r>
            <a:r>
              <a:rPr lang="pl-PL" noProof="0" dirty="0">
                <a:latin typeface="Arial Narrow" panose="020B0606020202030204" pitchFamily="34" charset="0"/>
              </a:rPr>
              <a:t>, </a:t>
            </a:r>
            <a:r>
              <a:rPr lang="pl-PL" noProof="0" dirty="0" err="1">
                <a:latin typeface="Arial Narrow" panose="020B0606020202030204" pitchFamily="34" charset="0"/>
              </a:rPr>
              <a:t>spread</a:t>
            </a:r>
            <a:r>
              <a:rPr lang="pl-PL" noProof="0" dirty="0">
                <a:latin typeface="Arial Narrow" panose="020B0606020202030204" pitchFamily="34" charset="0"/>
              </a:rPr>
              <a:t>, max-min </a:t>
            </a:r>
            <a:r>
              <a:rPr lang="pl-PL" noProof="0" dirty="0" err="1">
                <a:latin typeface="Arial Narrow" panose="020B0606020202030204" pitchFamily="34" charset="0"/>
              </a:rPr>
              <a:t>difference</a:t>
            </a:r>
            <a:r>
              <a:rPr lang="pl-PL" noProof="0" dirty="0">
                <a:latin typeface="Arial Narrow" panose="020B0606020202030204" pitchFamily="34" charset="0"/>
              </a:rPr>
              <a:t>, </a:t>
            </a:r>
            <a:r>
              <a:rPr lang="en-US" noProof="0" dirty="0">
                <a:latin typeface="Arial Narrow" panose="020B0606020202030204" pitchFamily="34" charset="0"/>
              </a:rPr>
              <a:t>skill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849067B-D1CF-5BED-179A-EF0BA598F8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7600" y="1188437"/>
            <a:ext cx="3837600" cy="38376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1C2FC07-4D66-95C2-363D-1BED4FC8E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8800" y="1188437"/>
            <a:ext cx="3837600" cy="38376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1188437"/>
            <a:ext cx="3837600" cy="38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7BC32F92-8A31-0B02-4D83-5C9ABFC50D8E}"/>
              </a:ext>
            </a:extLst>
          </p:cNvPr>
          <p:cNvSpPr txBox="1"/>
          <p:nvPr/>
        </p:nvSpPr>
        <p:spPr>
          <a:xfrm>
            <a:off x="397" y="5397209"/>
            <a:ext cx="11522075" cy="1088366"/>
          </a:xfrm>
          <a:prstGeom prst="rect">
            <a:avLst/>
          </a:prstGeom>
          <a:solidFill>
            <a:schemeClr val="bg1"/>
          </a:solidFill>
          <a:ln w="1270"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just"/>
            <a:r>
              <a:rPr lang="pl-PL" sz="1600" noProof="0" dirty="0" err="1"/>
              <a:t>Reminder</a:t>
            </a:r>
            <a:r>
              <a:rPr lang="en-US" sz="1600" noProof="0" dirty="0"/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pl-PL" sz="1600" i="1" noProof="0" dirty="0"/>
              <a:t> </a:t>
            </a:r>
            <a:r>
              <a:rPr lang="en-US" sz="1600" i="1" noProof="0" dirty="0"/>
              <a:t>mean</a:t>
            </a:r>
            <a:r>
              <a:rPr lang="pl-PL" sz="1600" i="1" noProof="0" dirty="0"/>
              <a:t> </a:t>
            </a:r>
            <a:r>
              <a:rPr lang="pl-PL" sz="1600" noProof="0" dirty="0" err="1"/>
              <a:t>means</a:t>
            </a:r>
            <a:r>
              <a:rPr lang="pl-PL" sz="1600" noProof="0" dirty="0"/>
              <a:t> ensemble </a:t>
            </a:r>
            <a:r>
              <a:rPr lang="pl-PL" sz="1600" noProof="0" dirty="0" err="1"/>
              <a:t>mean</a:t>
            </a:r>
            <a:r>
              <a:rPr lang="en-US" sz="1600" noProof="0" dirty="0"/>
              <a:t>,</a:t>
            </a:r>
          </a:p>
          <a:p>
            <a:pPr algn="just">
              <a:buFont typeface="Arial" pitchFamily="34" charset="0"/>
              <a:buChar char="•"/>
            </a:pPr>
            <a:r>
              <a:rPr lang="en-US" sz="1600" i="1" noProof="0" dirty="0"/>
              <a:t> spread</a:t>
            </a:r>
            <a:r>
              <a:rPr lang="en-US" sz="1600" noProof="0" dirty="0"/>
              <a:t> – </a:t>
            </a:r>
            <a:r>
              <a:rPr lang="en-US" sz="1600" dirty="0"/>
              <a:t>standard deviation of forecasts </a:t>
            </a:r>
            <a:r>
              <a:rPr lang="pl-PL" sz="1600" dirty="0"/>
              <a:t>from </a:t>
            </a:r>
            <a:r>
              <a:rPr lang="en-US" sz="1600" dirty="0"/>
              <a:t>the </a:t>
            </a:r>
            <a:r>
              <a:rPr lang="pl-PL" sz="1600" dirty="0" err="1"/>
              <a:t>mean</a:t>
            </a:r>
            <a:r>
              <a:rPr lang="pl-PL" sz="1600" dirty="0"/>
              <a:t> </a:t>
            </a:r>
            <a:r>
              <a:rPr lang="en-US" sz="1600" dirty="0"/>
              <a:t>EPS value</a:t>
            </a:r>
            <a:r>
              <a:rPr lang="en-US" sz="1600" noProof="0" dirty="0"/>
              <a:t>,</a:t>
            </a:r>
          </a:p>
          <a:p>
            <a:pPr algn="just">
              <a:buFont typeface="Arial" pitchFamily="34" charset="0"/>
              <a:buChar char="•"/>
            </a:pPr>
            <a:r>
              <a:rPr lang="en-US" sz="1600" i="1" noProof="0" dirty="0"/>
              <a:t> skill</a:t>
            </a:r>
            <a:r>
              <a:rPr lang="pl-PL" sz="1600" i="1" noProof="0" dirty="0"/>
              <a:t> </a:t>
            </a:r>
            <a:r>
              <a:rPr lang="en-US" sz="1600" noProof="0" dirty="0"/>
              <a:t>– </a:t>
            </a:r>
            <a:r>
              <a:rPr lang="pl-PL" sz="1600" noProof="0" dirty="0" err="1"/>
              <a:t>bias</a:t>
            </a:r>
            <a:r>
              <a:rPr lang="pl-PL" sz="1600" noProof="0" dirty="0"/>
              <a:t>, </a:t>
            </a:r>
            <a:r>
              <a:rPr lang="en-US" sz="1600" noProof="0" dirty="0"/>
              <a:t>|</a:t>
            </a:r>
            <a:r>
              <a:rPr lang="en-US" sz="1600" noProof="0" dirty="0" err="1"/>
              <a:t>obs</a:t>
            </a:r>
            <a:r>
              <a:rPr lang="pl-PL" sz="1600" noProof="0" dirty="0"/>
              <a:t>.</a:t>
            </a:r>
            <a:r>
              <a:rPr lang="en-US" sz="1600" noProof="0" dirty="0"/>
              <a:t>-</a:t>
            </a:r>
            <a:r>
              <a:rPr lang="pl-PL" sz="1600" noProof="0" dirty="0" err="1"/>
              <a:t>fcst</a:t>
            </a:r>
            <a:r>
              <a:rPr lang="pl-PL" sz="1600" noProof="0" dirty="0"/>
              <a:t>.</a:t>
            </a:r>
            <a:r>
              <a:rPr lang="en-US" sz="1600" noProof="0" dirty="0"/>
              <a:t>|; </a:t>
            </a:r>
            <a:r>
              <a:rPr lang="pl-PL" sz="1600" noProof="0" dirty="0"/>
              <a:t>for</a:t>
            </a:r>
            <a:r>
              <a:rPr lang="en-US" sz="1600" noProof="0" dirty="0"/>
              <a:t> EPS – |</a:t>
            </a:r>
            <a:r>
              <a:rPr lang="en-US" sz="1600" noProof="0" dirty="0" err="1"/>
              <a:t>obs</a:t>
            </a:r>
            <a:r>
              <a:rPr lang="pl-PL" sz="1600" noProof="0" dirty="0"/>
              <a:t>.</a:t>
            </a:r>
            <a:r>
              <a:rPr lang="en-US" sz="1600" noProof="0" dirty="0"/>
              <a:t> – </a:t>
            </a:r>
            <a:r>
              <a:rPr lang="pl-PL" sz="1600" noProof="0" dirty="0" err="1"/>
              <a:t>mean</a:t>
            </a:r>
            <a:r>
              <a:rPr lang="pl-PL" sz="1600" noProof="0" dirty="0"/>
              <a:t> </a:t>
            </a:r>
            <a:r>
              <a:rPr lang="pl-PL" sz="1600" noProof="0" dirty="0" err="1"/>
              <a:t>fcst</a:t>
            </a:r>
            <a:r>
              <a:rPr lang="pl-PL" sz="1600" noProof="0" dirty="0"/>
              <a:t>.</a:t>
            </a:r>
            <a:r>
              <a:rPr lang="en-US" sz="1600" noProof="0" dirty="0"/>
              <a:t>|</a:t>
            </a:r>
            <a:r>
              <a:rPr lang="pl-PL" sz="1600" noProof="0" dirty="0"/>
              <a:t> - </a:t>
            </a:r>
            <a:r>
              <a:rPr lang="pl-PL" sz="1600" noProof="0" dirty="0" err="1"/>
              <a:t>key</a:t>
            </a:r>
            <a:r>
              <a:rPr lang="pl-PL" sz="1600" noProof="0" dirty="0"/>
              <a:t> </a:t>
            </a:r>
            <a:r>
              <a:rPr lang="pl-PL" sz="1600" noProof="0" dirty="0" err="1"/>
              <a:t>value</a:t>
            </a:r>
            <a:r>
              <a:rPr lang="pl-PL" sz="1600" noProof="0" dirty="0"/>
              <a:t> in </a:t>
            </a:r>
            <a:r>
              <a:rPr lang="pl-PL" sz="1600" noProof="0" dirty="0" err="1"/>
              <a:t>terms</a:t>
            </a:r>
            <a:r>
              <a:rPr lang="pl-PL" sz="1600" noProof="0" dirty="0"/>
              <a:t> of </a:t>
            </a:r>
            <a:r>
              <a:rPr lang="pl-PL" sz="1600" noProof="0" dirty="0" err="1"/>
              <a:t>verification</a:t>
            </a:r>
            <a:endParaRPr lang="en-US" sz="1600" noProof="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63412A2-24EC-6695-15EE-8B08FFF1A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333" y="5397209"/>
            <a:ext cx="2740966" cy="1080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51F3B76F-091D-7A09-555B-048D0C36116D}"/>
              </a:ext>
            </a:extLst>
          </p:cNvPr>
          <p:cNvCxnSpPr>
            <a:cxnSpLocks/>
          </p:cNvCxnSpPr>
          <p:nvPr/>
        </p:nvCxnSpPr>
        <p:spPr>
          <a:xfrm>
            <a:off x="6337101" y="6048399"/>
            <a:ext cx="2088232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39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22C1-50E3-41E0-3BAD-928C4BA68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6C1D749F-25A1-41A1-AF96-33314F054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66FBB317-3B35-4442-116B-68AE8CE803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000" y="0"/>
            <a:ext cx="3708000" cy="31536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4383B741-F73F-4A17-C6C1-9E37CE05EC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000" y="3168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7CF015AC-69C7-6D6D-7A86-112480E82B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458" y="3168000"/>
            <a:ext cx="3708000" cy="31536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6BAE02B7-8E7B-E4F2-F231-F8E4F479A7B8}"/>
              </a:ext>
            </a:extLst>
          </p:cNvPr>
          <p:cNvSpPr txBox="1"/>
          <p:nvPr/>
        </p:nvSpPr>
        <p:spPr>
          <a:xfrm>
            <a:off x="1656581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E32CE2CC-4A99-1A05-4FA6-76075926242D}"/>
              </a:ext>
            </a:extLst>
          </p:cNvPr>
          <p:cNvSpPr txBox="1"/>
          <p:nvPr/>
        </p:nvSpPr>
        <p:spPr>
          <a:xfrm>
            <a:off x="7921277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6113BF6F-F30E-E117-920D-86B7F0EB7901}"/>
              </a:ext>
            </a:extLst>
          </p:cNvPr>
          <p:cNvSpPr txBox="1"/>
          <p:nvPr/>
        </p:nvSpPr>
        <p:spPr>
          <a:xfrm>
            <a:off x="6337101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CD169445-38E1-65E3-E8BF-2126776ACC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0" y="0"/>
            <a:ext cx="3708000" cy="315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9FE761A-095B-8256-4731-315F1C7EA906}"/>
              </a:ext>
            </a:extLst>
          </p:cNvPr>
          <p:cNvSpPr txBox="1"/>
          <p:nvPr/>
        </p:nvSpPr>
        <p:spPr>
          <a:xfrm>
            <a:off x="4176861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62898DF7-B7BD-37EF-A062-F76A0D9F8F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445" y="0"/>
            <a:ext cx="3708000" cy="31536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617D8AC1-22FC-BF8F-AB60-45D4593149F8}"/>
              </a:ext>
            </a:extLst>
          </p:cNvPr>
          <p:cNvSpPr txBox="1"/>
          <p:nvPr/>
        </p:nvSpPr>
        <p:spPr>
          <a:xfrm>
            <a:off x="432445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3F30AE6-D2EC-2250-75D9-CCB25B713C07}"/>
              </a:ext>
            </a:extLst>
          </p:cNvPr>
          <p:cNvSpPr txBox="1"/>
          <p:nvPr/>
        </p:nvSpPr>
        <p:spPr>
          <a:xfrm rot="16200000">
            <a:off x="-2463578" y="3281071"/>
            <a:ext cx="5400152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</a:t>
            </a:r>
            <a:r>
              <a:rPr lang="pl-PL" b="1" noProof="0" dirty="0" err="1">
                <a:latin typeface="Arial Narrow" panose="020B0606020202030204" pitchFamily="34" charset="0"/>
              </a:rPr>
              <a:t>skill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</p:spTree>
    <p:extLst>
      <p:ext uri="{BB962C8B-B14F-4D97-AF65-F5344CB8AC3E}">
        <p14:creationId xmlns:p14="http://schemas.microsoft.com/office/powerpoint/2010/main" val="319808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DE017-C578-6309-946F-4A61022AA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B13728DB-B4A5-2603-F771-3DC011EB1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976F13C0-6FF3-8291-3A11-8D856D7A30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000" y="31680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190B387B-B0A0-EFA4-E88B-644ECF8B0D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000" y="3168001"/>
            <a:ext cx="3708000" cy="3151801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17A6FC5C-4E13-173F-B7BB-C5BDEB209D08}"/>
              </a:ext>
            </a:extLst>
          </p:cNvPr>
          <p:cNvSpPr txBox="1"/>
          <p:nvPr/>
        </p:nvSpPr>
        <p:spPr>
          <a:xfrm>
            <a:off x="1656581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9AE218BC-9A8B-BD16-6E62-0C6C4E9BB58B}"/>
              </a:ext>
            </a:extLst>
          </p:cNvPr>
          <p:cNvSpPr txBox="1"/>
          <p:nvPr/>
        </p:nvSpPr>
        <p:spPr>
          <a:xfrm>
            <a:off x="6336000" y="6141893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4EB97ADE-0F2D-5C95-92AA-FE8856CFF3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000" y="0"/>
            <a:ext cx="3708000" cy="31518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29E977D-A41A-1083-6D01-E863CECE234A}"/>
              </a:ext>
            </a:extLst>
          </p:cNvPr>
          <p:cNvSpPr txBox="1"/>
          <p:nvPr/>
        </p:nvSpPr>
        <p:spPr>
          <a:xfrm>
            <a:off x="4176861" y="2829525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B75CEE74-2220-5CC3-DD7F-EEB77E1C15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000" y="0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04E44A73-E6F5-510F-0098-02D171D4FE12}"/>
              </a:ext>
            </a:extLst>
          </p:cNvPr>
          <p:cNvSpPr txBox="1"/>
          <p:nvPr/>
        </p:nvSpPr>
        <p:spPr>
          <a:xfrm>
            <a:off x="432445" y="28295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ICON 2.5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960D4C53-C8F6-D9D9-2693-6FC0948999BC}"/>
              </a:ext>
            </a:extLst>
          </p:cNvPr>
          <p:cNvSpPr txBox="1"/>
          <p:nvPr/>
        </p:nvSpPr>
        <p:spPr>
          <a:xfrm rot="16200000">
            <a:off x="-2463578" y="3281071"/>
            <a:ext cx="5400152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>
                <a:latin typeface="Arial Narrow" panose="020B0606020202030204" pitchFamily="34" charset="0"/>
              </a:rPr>
              <a:t>Ensemble s</a:t>
            </a:r>
            <a:r>
              <a:rPr lang="en-US" b="1" noProof="0" dirty="0" err="1">
                <a:latin typeface="Arial Narrow" panose="020B0606020202030204" pitchFamily="34" charset="0"/>
              </a:rPr>
              <a:t>pread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5D8DFB0E-ACE4-B12F-22E5-EFA8EB871E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6000" y="1"/>
            <a:ext cx="3708000" cy="3151801"/>
          </a:xfrm>
          <a:prstGeom prst="rect">
            <a:avLst/>
          </a:prstGeom>
        </p:spPr>
      </p:pic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75352C4-F1B0-5BE6-92B4-23993410C2E7}"/>
              </a:ext>
            </a:extLst>
          </p:cNvPr>
          <p:cNvSpPr txBox="1"/>
          <p:nvPr/>
        </p:nvSpPr>
        <p:spPr>
          <a:xfrm>
            <a:off x="7794141" y="2829525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COSMO 7.0</a:t>
            </a:r>
          </a:p>
        </p:txBody>
      </p:sp>
    </p:spTree>
    <p:extLst>
      <p:ext uri="{BB962C8B-B14F-4D97-AF65-F5344CB8AC3E}">
        <p14:creationId xmlns:p14="http://schemas.microsoft.com/office/powerpoint/2010/main" val="1079948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17F9F-6857-B391-6495-728C8F09B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92E67451-7B18-304C-7A27-EDD133265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A7FA5648-753A-6503-A33C-9FDC1F189A3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000" y="719807"/>
            <a:ext cx="3816000" cy="269791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2BEA0BDD-2DC7-8189-CC93-23BFF8AA4D72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2565" y="3422495"/>
            <a:ext cx="3816000" cy="2697912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20814061-F74D-1B35-44C6-EE3ED9FAE438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3517" y="3422495"/>
            <a:ext cx="3816000" cy="2697912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2701CC59-217F-53E9-4248-153DB42809DF}"/>
              </a:ext>
            </a:extLst>
          </p:cNvPr>
          <p:cNvSpPr txBox="1"/>
          <p:nvPr/>
        </p:nvSpPr>
        <p:spPr>
          <a:xfrm>
            <a:off x="1512565" y="3419960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GFS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E6A89ED2-8CF8-067B-1571-5E0B0A4A9919}"/>
              </a:ext>
            </a:extLst>
          </p:cNvPr>
          <p:cNvSpPr txBox="1"/>
          <p:nvPr/>
        </p:nvSpPr>
        <p:spPr>
          <a:xfrm>
            <a:off x="6283517" y="3419960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ICON-EU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7C858D0-E6CE-3222-46E1-991CA00C3FFB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0400" y="719807"/>
            <a:ext cx="3816000" cy="2697912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74FDED3D-2DC8-E621-BC15-D2DEFC746FD3}"/>
              </a:ext>
            </a:extLst>
          </p:cNvPr>
          <p:cNvSpPr txBox="1"/>
          <p:nvPr/>
        </p:nvSpPr>
        <p:spPr>
          <a:xfrm>
            <a:off x="3852000" y="736988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A1DA874C-1E7B-D2A0-B9A2-B3679354E2E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19807"/>
            <a:ext cx="3816000" cy="2697912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E60D261E-9AF0-001E-AE8F-AF253D538959}"/>
              </a:ext>
            </a:extLst>
          </p:cNvPr>
          <p:cNvSpPr txBox="1"/>
          <p:nvPr/>
        </p:nvSpPr>
        <p:spPr>
          <a:xfrm>
            <a:off x="0" y="736763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T2M</a:t>
            </a:r>
            <a:r>
              <a:rPr lang="en-US" sz="1600" noProof="0" dirty="0"/>
              <a:t> ICON 2.5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D3B6F25-F596-9C2B-8F52-7873BB36936E}"/>
              </a:ext>
            </a:extLst>
          </p:cNvPr>
          <p:cNvSpPr txBox="1"/>
          <p:nvPr/>
        </p:nvSpPr>
        <p:spPr>
          <a:xfrm>
            <a:off x="7668000" y="736763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/>
              <a:t>T2M</a:t>
            </a:r>
            <a:r>
              <a:rPr lang="en-US" sz="1600" noProof="0" dirty="0"/>
              <a:t> COSMO 7.0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75B9013-F803-4574-458D-13AF22D27572}"/>
              </a:ext>
            </a:extLst>
          </p:cNvPr>
          <p:cNvSpPr txBox="1"/>
          <p:nvPr/>
        </p:nvSpPr>
        <p:spPr>
          <a:xfrm>
            <a:off x="-4185" y="6130946"/>
            <a:ext cx="11488185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b="1" noProof="0" dirty="0">
                <a:latin typeface="Arial Narrow" panose="020B0606020202030204" pitchFamily="34" charset="0"/>
              </a:rPr>
              <a:t>Spread-S</a:t>
            </a:r>
            <a:r>
              <a:rPr lang="pl-PL" b="1" dirty="0" err="1">
                <a:latin typeface="Arial Narrow" panose="020B0606020202030204" pitchFamily="34" charset="0"/>
              </a:rPr>
              <a:t>kill</a:t>
            </a:r>
            <a:r>
              <a:rPr lang="pl-PL" b="1" dirty="0">
                <a:latin typeface="Arial Narrow" panose="020B0606020202030204" pitchFamily="34" charset="0"/>
              </a:rPr>
              <a:t> </a:t>
            </a:r>
            <a:r>
              <a:rPr lang="pl-PL" b="1" dirty="0" err="1">
                <a:latin typeface="Arial Narrow" panose="020B0606020202030204" pitchFamily="34" charset="0"/>
              </a:rPr>
              <a:t>charts</a:t>
            </a:r>
            <a:r>
              <a:rPr lang="en-US" b="1" dirty="0">
                <a:latin typeface="Arial Narrow" panose="020B0606020202030204" pitchFamily="34" charset="0"/>
              </a:rPr>
              <a:t>; COSMO 2.8 – TLE-MVE, </a:t>
            </a:r>
            <a:r>
              <a:rPr lang="pl-PL" b="1" dirty="0" err="1">
                <a:latin typeface="Arial Narrow" panose="020B0606020202030204" pitchFamily="34" charset="0"/>
              </a:rPr>
              <a:t>others</a:t>
            </a:r>
            <a:r>
              <a:rPr lang="en-US" b="1" dirty="0">
                <a:latin typeface="Arial Narrow" panose="020B0606020202030204" pitchFamily="34" charset="0"/>
              </a:rPr>
              <a:t> – TLE.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F88DEE7-FDEF-C6B5-6B72-58BE9E8F94B3}"/>
              </a:ext>
            </a:extLst>
          </p:cNvPr>
          <p:cNvSpPr txBox="1"/>
          <p:nvPr/>
        </p:nvSpPr>
        <p:spPr>
          <a:xfrm>
            <a:off x="0" y="0"/>
            <a:ext cx="115220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The Spread-Skill chart determines what fraction of the spread value a given skill has (or vice versa). Ideally, it should be a straight line, with the x-axis and y-axis being equal in length.</a:t>
            </a:r>
            <a:endParaRPr lang="en-US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90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/>
          <p:cNvSpPr txBox="1"/>
          <p:nvPr/>
        </p:nvSpPr>
        <p:spPr>
          <a:xfrm>
            <a:off x="0" y="-273"/>
            <a:ext cx="1152207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Post-processing and verification – variants and alternatives</a:t>
            </a:r>
            <a:endParaRPr lang="en-US" sz="2800" noProof="0" dirty="0">
              <a:latin typeface="+mn-lt"/>
            </a:endParaRPr>
          </a:p>
        </p:txBody>
      </p:sp>
      <p:sp>
        <p:nvSpPr>
          <p:cNvPr id="5" name="Symbol zastępczy numeru slajdu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492EE97-9CB4-465E-BD42-276040E68C5E}" type="slidenum">
              <a:rPr lang="en-US" sz="1200" noProof="0" smtClean="0">
                <a:solidFill>
                  <a:srgbClr val="002060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US" sz="1200" noProof="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sp>
        <p:nvSpPr>
          <p:cNvPr id="7" name="pole tekstowe 10"/>
          <p:cNvSpPr txBox="1">
            <a:spLocks noChangeArrowheads="1"/>
          </p:cNvSpPr>
          <p:nvPr/>
        </p:nvSpPr>
        <p:spPr bwMode="auto">
          <a:xfrm>
            <a:off x="397" y="71735"/>
            <a:ext cx="11449669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l-PL" noProof="0" dirty="0" err="1"/>
              <a:t>Weighted</a:t>
            </a:r>
            <a:r>
              <a:rPr lang="pl-PL" noProof="0" dirty="0"/>
              <a:t> ensemble </a:t>
            </a:r>
            <a:r>
              <a:rPr lang="pl-PL" noProof="0" dirty="0" err="1"/>
              <a:t>mean</a:t>
            </a:r>
            <a:r>
              <a:rPr lang="pl-PL" noProof="0" dirty="0"/>
              <a:t> (</a:t>
            </a:r>
            <a:r>
              <a:rPr lang="pl-PL" noProof="0" dirty="0" err="1"/>
              <a:t>linear</a:t>
            </a:r>
            <a:r>
              <a:rPr lang="pl-PL" noProof="0" dirty="0"/>
              <a:t> </a:t>
            </a:r>
            <a:r>
              <a:rPr lang="pl-PL" noProof="0" dirty="0" err="1"/>
              <a:t>regression</a:t>
            </a:r>
            <a:r>
              <a:rPr lang="pl-PL" noProof="0" dirty="0"/>
              <a:t>)</a:t>
            </a:r>
            <a:endParaRPr lang="en-US" noProof="0" dirty="0"/>
          </a:p>
        </p:txBody>
      </p:sp>
      <p:sp>
        <p:nvSpPr>
          <p:cNvPr id="9" name="pole tekstowe 12"/>
          <p:cNvSpPr txBox="1">
            <a:spLocks noChangeArrowheads="1"/>
          </p:cNvSpPr>
          <p:nvPr/>
        </p:nvSpPr>
        <p:spPr bwMode="auto">
          <a:xfrm>
            <a:off x="4178324" y="411474"/>
            <a:ext cx="7273205" cy="2304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000" i="1" noProof="0" dirty="0"/>
              <a:t>y – </a:t>
            </a:r>
            <a:r>
              <a:rPr lang="pl-PL" sz="2000" noProof="0" dirty="0" err="1"/>
              <a:t>corrected</a:t>
            </a:r>
            <a:r>
              <a:rPr lang="pl-PL" sz="2000" noProof="0" dirty="0"/>
              <a:t> </a:t>
            </a:r>
            <a:r>
              <a:rPr lang="en-US" sz="2000" noProof="0" dirty="0"/>
              <a:t>(</a:t>
            </a:r>
            <a:r>
              <a:rPr lang="pl-PL" sz="2000" i="1" noProof="0" dirty="0" err="1"/>
              <a:t>calibrated</a:t>
            </a:r>
            <a:r>
              <a:rPr lang="en-US" sz="2000" noProof="0" dirty="0"/>
              <a:t>)  </a:t>
            </a:r>
            <a:r>
              <a:rPr lang="pl-PL" sz="2000" noProof="0" dirty="0" err="1"/>
              <a:t>forecasts</a:t>
            </a:r>
            <a:r>
              <a:rPr lang="en-US" sz="2000" noProof="0" dirty="0"/>
              <a:t> – n</a:t>
            </a:r>
            <a:r>
              <a:rPr lang="pl-PL" sz="2000" noProof="0" dirty="0"/>
              <a:t>e</a:t>
            </a:r>
            <a:r>
              <a:rPr lang="en-US" sz="2000" noProof="0" dirty="0"/>
              <a:t>w</a:t>
            </a:r>
            <a:r>
              <a:rPr lang="pl-PL" sz="2000" noProof="0" dirty="0"/>
              <a:t> ensemble </a:t>
            </a:r>
            <a:r>
              <a:rPr lang="pl-PL" sz="2000" noProof="0" dirty="0" err="1"/>
              <a:t>means</a:t>
            </a:r>
            <a:endParaRPr lang="en-US" sz="2000" noProof="0" dirty="0"/>
          </a:p>
          <a:p>
            <a:pPr algn="ctr" eaLnBrk="1" hangingPunct="1">
              <a:spcAft>
                <a:spcPts val="600"/>
              </a:spcAft>
            </a:pPr>
            <a:r>
              <a:rPr lang="en-US" sz="2000" i="1" noProof="0" dirty="0"/>
              <a:t>X</a:t>
            </a:r>
            <a:r>
              <a:rPr lang="en-US" sz="2000" noProof="0" dirty="0"/>
              <a:t> –</a:t>
            </a:r>
            <a:r>
              <a:rPr lang="pl-PL" sz="2000" noProof="0" dirty="0"/>
              <a:t> matrix of </a:t>
            </a:r>
            <a:r>
              <a:rPr lang="en-US" sz="2000" noProof="0" dirty="0"/>
              <a:t>D</a:t>
            </a:r>
            <a:r>
              <a:rPr lang="pl-PL" sz="2000" noProof="0" dirty="0" err="1"/>
              <a:t>irect</a:t>
            </a:r>
            <a:r>
              <a:rPr lang="pl-PL" sz="2000" noProof="0" dirty="0"/>
              <a:t> </a:t>
            </a:r>
            <a:r>
              <a:rPr lang="en-US" sz="2000" noProof="0" dirty="0"/>
              <a:t>M</a:t>
            </a:r>
            <a:r>
              <a:rPr lang="pl-PL" sz="2000" noProof="0" dirty="0" err="1"/>
              <a:t>odel</a:t>
            </a:r>
            <a:r>
              <a:rPr lang="pl-PL" sz="2000" noProof="0" dirty="0"/>
              <a:t> </a:t>
            </a:r>
            <a:r>
              <a:rPr lang="en-US" sz="2000" noProof="0" dirty="0"/>
              <a:t>O</a:t>
            </a:r>
            <a:r>
              <a:rPr lang="pl-PL" sz="2000" dirty="0" err="1"/>
              <a:t>utput</a:t>
            </a:r>
            <a:r>
              <a:rPr lang="pl-PL" sz="2000" dirty="0"/>
              <a:t> and </a:t>
            </a:r>
            <a:r>
              <a:rPr lang="pl-PL" sz="2000" dirty="0" err="1"/>
              <a:t>parameters</a:t>
            </a:r>
            <a:r>
              <a:rPr lang="en-US" sz="2000" noProof="0" dirty="0"/>
              <a:t>, 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2000" i="1" noProof="0" dirty="0"/>
              <a:t>β</a:t>
            </a:r>
            <a:r>
              <a:rPr lang="en-US" sz="2000" noProof="0" dirty="0"/>
              <a:t> – w</a:t>
            </a:r>
            <a:r>
              <a:rPr lang="pl-PL" sz="2000" noProof="0" dirty="0" err="1"/>
              <a:t>eights</a:t>
            </a:r>
            <a:r>
              <a:rPr lang="en-US" sz="2000" noProof="0" dirty="0"/>
              <a:t> – </a:t>
            </a:r>
            <a:r>
              <a:rPr lang="pl-PL" sz="2000" noProof="0" dirty="0" err="1"/>
              <a:t>computed</a:t>
            </a:r>
            <a:r>
              <a:rPr lang="pl-PL" sz="2000" noProof="0" dirty="0"/>
              <a:t> with </a:t>
            </a:r>
            <a:r>
              <a:rPr lang="pl-PL" sz="2000" noProof="0" dirty="0" err="1"/>
              <a:t>linear</a:t>
            </a:r>
            <a:r>
              <a:rPr lang="pl-PL" sz="2000" noProof="0" dirty="0"/>
              <a:t> </a:t>
            </a:r>
            <a:r>
              <a:rPr lang="pl-PL" sz="2000" noProof="0" dirty="0" err="1"/>
              <a:t>regression</a:t>
            </a:r>
            <a:endParaRPr lang="en-US" sz="2000" noProof="0" dirty="0"/>
          </a:p>
          <a:p>
            <a:pPr algn="ctr" eaLnBrk="1" hangingPunct="1">
              <a:spcAft>
                <a:spcPts val="600"/>
              </a:spcAft>
            </a:pPr>
            <a:r>
              <a:rPr lang="en-US" sz="2000" i="1" noProof="0" dirty="0" err="1"/>
              <a:t>x</a:t>
            </a:r>
            <a:r>
              <a:rPr lang="en-US" sz="2000" i="1" baseline="-25000" noProof="0" dirty="0" err="1"/>
              <a:t>ij</a:t>
            </a:r>
            <a:r>
              <a:rPr lang="en-US" sz="2000" i="1" baseline="-25000" noProof="0" dirty="0"/>
              <a:t> </a:t>
            </a:r>
            <a:r>
              <a:rPr lang="en-US" sz="2000" i="1" noProof="0" dirty="0"/>
              <a:t>= x, [</a:t>
            </a:r>
            <a:r>
              <a:rPr lang="en-US" sz="2000" i="1" noProof="0" dirty="0" err="1"/>
              <a:t>λ,φ,h</a:t>
            </a:r>
            <a:r>
              <a:rPr lang="en-US" sz="2000" i="1" noProof="0" dirty="0"/>
              <a:t>] 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2000" i="1" noProof="0" dirty="0"/>
              <a:t>x – T2M, U10M, TD2M, PS</a:t>
            </a:r>
          </a:p>
          <a:p>
            <a:pPr algn="ctr" eaLnBrk="1" hangingPunct="1">
              <a:spcAft>
                <a:spcPts val="600"/>
              </a:spcAft>
            </a:pPr>
            <a:r>
              <a:rPr lang="en-US" sz="2000" i="1" noProof="0" dirty="0" err="1"/>
              <a:t>λ,φ</a:t>
            </a:r>
            <a:r>
              <a:rPr lang="en-US" sz="2000" i="1" noProof="0" dirty="0"/>
              <a:t> –</a:t>
            </a:r>
            <a:r>
              <a:rPr lang="pl-PL" sz="2000" i="1" noProof="0" dirty="0"/>
              <a:t> </a:t>
            </a:r>
            <a:r>
              <a:rPr lang="en-US" sz="2000" noProof="0" dirty="0" err="1"/>
              <a:t>geogra</a:t>
            </a:r>
            <a:r>
              <a:rPr lang="pl-PL" sz="2000" noProof="0" dirty="0" err="1"/>
              <a:t>phical</a:t>
            </a:r>
            <a:r>
              <a:rPr lang="pl-PL" sz="2000" noProof="0" dirty="0"/>
              <a:t> </a:t>
            </a:r>
            <a:r>
              <a:rPr lang="pl-PL" sz="2000" noProof="0" dirty="0" err="1"/>
              <a:t>coordinates</a:t>
            </a:r>
            <a:r>
              <a:rPr lang="en-US" sz="2000" i="1" noProof="0" dirty="0"/>
              <a:t>, h – </a:t>
            </a:r>
            <a:r>
              <a:rPr lang="en-US" sz="2000" noProof="0" dirty="0" err="1"/>
              <a:t>orogra</a:t>
            </a:r>
            <a:r>
              <a:rPr lang="pl-PL" sz="2000" noProof="0" dirty="0"/>
              <a:t>phy</a:t>
            </a:r>
            <a:endParaRPr lang="en-US" sz="2000" noProof="0" dirty="0"/>
          </a:p>
        </p:txBody>
      </p:sp>
      <p:graphicFrame>
        <p:nvGraphicFramePr>
          <p:cNvPr id="10" name="Obi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91491"/>
              </p:ext>
            </p:extLst>
          </p:nvPr>
        </p:nvGraphicFramePr>
        <p:xfrm>
          <a:off x="397" y="425514"/>
          <a:ext cx="4351338" cy="230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3" imgW="1778000" imgH="939800" progId="">
                  <p:embed/>
                </p:oleObj>
              </mc:Choice>
              <mc:Fallback>
                <p:oleObj name="Równanie" r:id="rId3" imgW="1778000" imgH="9398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" y="425514"/>
                        <a:ext cx="4351338" cy="23002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">
            <a:extLst>
              <a:ext uri="{FF2B5EF4-FFF2-40B4-BE49-F238E27FC236}">
                <a16:creationId xmlns:a16="http://schemas.microsoft.com/office/drawing/2014/main" id="{180DA0A1-ED68-145F-04A1-1F14B43CA4B8}"/>
              </a:ext>
            </a:extLst>
          </p:cNvPr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7" y="3132000"/>
            <a:ext cx="3600000" cy="33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1A96B653-B6A6-6404-9273-04DD4C63E4AA}"/>
              </a:ext>
            </a:extLst>
          </p:cNvPr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0797" y="3132000"/>
            <a:ext cx="3816000" cy="334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pole tekstowe 10">
            <a:extLst>
              <a:ext uri="{FF2B5EF4-FFF2-40B4-BE49-F238E27FC236}">
                <a16:creationId xmlns:a16="http://schemas.microsoft.com/office/drawing/2014/main" id="{89CCDF14-17DF-6549-95AD-EDA7477E0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4813" y="2737192"/>
            <a:ext cx="4392886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200" i="1" noProof="0" dirty="0">
                <a:latin typeface="Arial Narrow" pitchFamily="34" charset="0"/>
              </a:rPr>
              <a:t>ANN</a:t>
            </a:r>
            <a:r>
              <a:rPr lang="en-US" sz="2200" noProof="0" dirty="0">
                <a:latin typeface="Arial Narrow" pitchFamily="34" charset="0"/>
              </a:rPr>
              <a:t> – </a:t>
            </a:r>
            <a:r>
              <a:rPr lang="pl-PL" sz="2200" noProof="0" dirty="0" err="1">
                <a:latin typeface="Arial Narrow" pitchFamily="34" charset="0"/>
              </a:rPr>
              <a:t>an</a:t>
            </a:r>
            <a:r>
              <a:rPr lang="pl-PL" sz="2200" noProof="0" dirty="0">
                <a:latin typeface="Arial Narrow" pitchFamily="34" charset="0"/>
              </a:rPr>
              <a:t> </a:t>
            </a:r>
            <a:r>
              <a:rPr lang="en-US" sz="2200" noProof="0" dirty="0">
                <a:latin typeface="Arial Narrow" pitchFamily="34" charset="0"/>
              </a:rPr>
              <a:t>alternat</a:t>
            </a:r>
            <a:r>
              <a:rPr lang="pl-PL" sz="2200" noProof="0" dirty="0" err="1">
                <a:latin typeface="Arial Narrow" pitchFamily="34" charset="0"/>
              </a:rPr>
              <a:t>ive</a:t>
            </a:r>
            <a:r>
              <a:rPr lang="pl-PL" sz="2200" noProof="0" dirty="0">
                <a:latin typeface="Arial Narrow" pitchFamily="34" charset="0"/>
              </a:rPr>
              <a:t> for </a:t>
            </a:r>
            <a:r>
              <a:rPr lang="pl-PL" sz="2200" noProof="0" dirty="0" err="1">
                <a:latin typeface="Arial Narrow" pitchFamily="34" charset="0"/>
              </a:rPr>
              <a:t>linear</a:t>
            </a:r>
            <a:r>
              <a:rPr lang="pl-PL" sz="2200" noProof="0" dirty="0">
                <a:latin typeface="Arial Narrow" pitchFamily="34" charset="0"/>
              </a:rPr>
              <a:t> </a:t>
            </a:r>
            <a:r>
              <a:rPr lang="pl-PL" sz="2200" noProof="0" dirty="0" err="1">
                <a:latin typeface="Arial Narrow" pitchFamily="34" charset="0"/>
              </a:rPr>
              <a:t>regression</a:t>
            </a:r>
            <a:endParaRPr lang="en-US" sz="2200" noProof="0" dirty="0">
              <a:latin typeface="Arial Narrow" pitchFamily="34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94ABAB39-3980-5A29-6218-EE1F0AA64937}"/>
              </a:ext>
            </a:extLst>
          </p:cNvPr>
          <p:cNvSpPr txBox="1"/>
          <p:nvPr/>
        </p:nvSpPr>
        <p:spPr>
          <a:xfrm>
            <a:off x="7430632" y="3146388"/>
            <a:ext cx="4068000" cy="331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85000"/>
              </a:lnSpc>
              <a:defRPr/>
            </a:pPr>
            <a:r>
              <a:rPr lang="en-US" sz="2000" noProof="0" dirty="0">
                <a:latin typeface="Arial Narrow" panose="020B0606020202030204" pitchFamily="34" charset="0"/>
              </a:rPr>
              <a:t>Setup:</a:t>
            </a: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000" noProof="0" dirty="0">
                <a:latin typeface="Arial Narrow" panose="020B0606020202030204" pitchFamily="34" charset="0"/>
              </a:rPr>
              <a:t>23/22/20 neuron</a:t>
            </a:r>
            <a:r>
              <a:rPr lang="pl-PL" sz="2000" noProof="0" dirty="0">
                <a:latin typeface="Arial Narrow" panose="020B0606020202030204" pitchFamily="34" charset="0"/>
              </a:rPr>
              <a:t>s in </a:t>
            </a:r>
            <a:r>
              <a:rPr lang="pl-PL" sz="2000" noProof="0" dirty="0" err="1">
                <a:latin typeface="Arial Narrow" panose="020B0606020202030204" pitchFamily="34" charset="0"/>
              </a:rPr>
              <a:t>an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pl-PL" sz="2000" noProof="0" dirty="0" err="1">
                <a:latin typeface="Arial Narrow" panose="020B0606020202030204" pitchFamily="34" charset="0"/>
              </a:rPr>
              <a:t>input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pl-PL" sz="2000" noProof="0" dirty="0" err="1">
                <a:latin typeface="Arial Narrow" panose="020B0606020202030204" pitchFamily="34" charset="0"/>
              </a:rPr>
              <a:t>layer</a:t>
            </a:r>
            <a:r>
              <a:rPr lang="en-US" sz="2000" noProof="0" dirty="0">
                <a:latin typeface="Arial Narrow" panose="020B0606020202030204" pitchFamily="34" charset="0"/>
              </a:rPr>
              <a:t> – </a:t>
            </a:r>
            <a:r>
              <a:rPr lang="en-US" sz="2000" i="1" noProof="0" dirty="0">
                <a:latin typeface="Arial Narrow" panose="020B0606020202030204" pitchFamily="34" charset="0"/>
              </a:rPr>
              <a:t>h</a:t>
            </a:r>
            <a:r>
              <a:rPr lang="en-US" sz="2000" noProof="0" dirty="0">
                <a:latin typeface="Arial Narrow" panose="020B0606020202030204" pitchFamily="34" charset="0"/>
              </a:rPr>
              <a:t> +</a:t>
            </a:r>
            <a:r>
              <a:rPr lang="en-US" sz="2000" i="1" noProof="0" dirty="0">
                <a:latin typeface="Arial Narrow" panose="020B0606020202030204" pitchFamily="34" charset="0"/>
              </a:rPr>
              <a:t> </a:t>
            </a:r>
            <a:r>
              <a:rPr lang="en-US" sz="2000" i="1" noProof="0" dirty="0" err="1">
                <a:latin typeface="Arial Narrow" panose="020B0606020202030204" pitchFamily="34" charset="0"/>
              </a:rPr>
              <a:t>λ,φ</a:t>
            </a:r>
            <a:r>
              <a:rPr lang="en-US" sz="2000" i="1" noProof="0" dirty="0">
                <a:latin typeface="Arial Narrow" panose="020B0606020202030204" pitchFamily="34" charset="0"/>
              </a:rPr>
              <a:t> +</a:t>
            </a:r>
            <a:r>
              <a:rPr lang="en-US" sz="2000" noProof="0" dirty="0">
                <a:latin typeface="Arial Narrow" panose="020B0606020202030204" pitchFamily="34" charset="0"/>
              </a:rPr>
              <a:t> 20 </a:t>
            </a:r>
            <a:r>
              <a:rPr lang="pl-PL" sz="2000" noProof="0" dirty="0" err="1">
                <a:latin typeface="Arial Narrow" panose="020B0606020202030204" pitchFamily="34" charset="0"/>
              </a:rPr>
              <a:t>members</a:t>
            </a:r>
            <a:r>
              <a:rPr lang="en-US" sz="2000" noProof="0" dirty="0">
                <a:latin typeface="Arial Narrow" panose="020B0606020202030204" pitchFamily="34" charset="0"/>
              </a:rPr>
              <a:t> (</a:t>
            </a:r>
            <a:r>
              <a:rPr lang="pl-PL" sz="2000" noProof="0" dirty="0">
                <a:latin typeface="Arial Narrow" panose="020B0606020202030204" pitchFamily="34" charset="0"/>
              </a:rPr>
              <a:t>for</a:t>
            </a:r>
            <a:r>
              <a:rPr lang="en-US" sz="2000" noProof="0" dirty="0">
                <a:latin typeface="Arial Narrow" panose="020B0606020202030204" pitchFamily="34" charset="0"/>
              </a:rPr>
              <a:t> TLE 13/12/10</a:t>
            </a:r>
            <a:r>
              <a:rPr lang="pl-PL" sz="2000" noProof="0" dirty="0">
                <a:latin typeface="Arial Narrow" panose="020B0606020202030204" pitchFamily="34" charset="0"/>
              </a:rPr>
              <a:t>, </a:t>
            </a:r>
            <a:r>
              <a:rPr lang="pl-PL" sz="2000" noProof="0" dirty="0" err="1">
                <a:latin typeface="Arial Narrow" panose="020B0606020202030204" pitchFamily="34" charset="0"/>
              </a:rPr>
              <a:t>respectively</a:t>
            </a:r>
            <a:r>
              <a:rPr lang="en-US" sz="2000" noProof="0" dirty="0">
                <a:latin typeface="Arial Narrow" panose="020B0606020202030204" pitchFamily="34" charset="0"/>
              </a:rPr>
              <a:t>) </a:t>
            </a: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000" dirty="0">
                <a:latin typeface="Arial Narrow" panose="020B0606020202030204" pitchFamily="34" charset="0"/>
              </a:rPr>
              <a:t>5 neurons in a single hidden layer</a:t>
            </a:r>
            <a:endParaRPr lang="en-US" sz="2000" noProof="0" dirty="0"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000" dirty="0">
                <a:latin typeface="Arial Narrow" panose="020B0606020202030204" pitchFamily="34" charset="0"/>
              </a:rPr>
              <a:t>Each element </a:t>
            </a:r>
            <a:r>
              <a:rPr lang="pl-PL" sz="2000" dirty="0">
                <a:latin typeface="Arial Narrow" panose="020B0606020202030204" pitchFamily="34" charset="0"/>
              </a:rPr>
              <a:t>is </a:t>
            </a:r>
            <a:r>
              <a:rPr lang="en-US" sz="2000" dirty="0">
                <a:latin typeface="Arial Narrow" panose="020B0606020202030204" pitchFamily="34" charset="0"/>
              </a:rPr>
              <a:t>treated independently (</a:t>
            </a:r>
            <a:r>
              <a:rPr lang="pl-PL" sz="2000" dirty="0">
                <a:latin typeface="Arial Narrow" panose="020B0606020202030204" pitchFamily="34" charset="0"/>
              </a:rPr>
              <a:t>T2m</a:t>
            </a:r>
            <a:r>
              <a:rPr lang="en-US" sz="2000" dirty="0">
                <a:latin typeface="Arial Narrow" panose="020B0606020202030204" pitchFamily="34" charset="0"/>
              </a:rPr>
              <a:t>,</a:t>
            </a:r>
            <a:r>
              <a:rPr lang="pl-PL" sz="2000" dirty="0">
                <a:latin typeface="Arial Narrow" panose="020B0606020202030204" pitchFamily="34" charset="0"/>
              </a:rPr>
              <a:t> U10M</a:t>
            </a:r>
            <a:r>
              <a:rPr lang="en-US" sz="2000" dirty="0">
                <a:latin typeface="Arial Narrow" panose="020B0606020202030204" pitchFamily="34" charset="0"/>
              </a:rPr>
              <a:t>, </a:t>
            </a:r>
            <a:r>
              <a:rPr lang="pl-PL" sz="2000" dirty="0" err="1">
                <a:latin typeface="Arial Narrow" panose="020B0606020202030204" pitchFamily="34" charset="0"/>
              </a:rPr>
              <a:t>PSfc</a:t>
            </a:r>
            <a:r>
              <a:rPr lang="pl-PL" sz="2000" dirty="0">
                <a:latin typeface="Arial Narrow" panose="020B0606020202030204" pitchFamily="34" charset="0"/>
              </a:rPr>
              <a:t>…</a:t>
            </a:r>
            <a:r>
              <a:rPr lang="en-US" sz="2000" dirty="0">
                <a:latin typeface="Arial Narrow" panose="020B0606020202030204" pitchFamily="34" charset="0"/>
              </a:rPr>
              <a:t>).</a:t>
            </a:r>
            <a:endParaRPr lang="pl-PL" sz="2000" dirty="0"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pl-PL" sz="2000" noProof="0" dirty="0" err="1">
                <a:latin typeface="Arial Narrow" panose="020B0606020202030204" pitchFamily="34" charset="0"/>
              </a:rPr>
              <a:t>Activation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pl-PL" sz="2000" noProof="0" dirty="0" err="1">
                <a:latin typeface="Arial Narrow" panose="020B0606020202030204" pitchFamily="34" charset="0"/>
              </a:rPr>
              <a:t>function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en-US" sz="2000" noProof="0" dirty="0">
                <a:latin typeface="Arial Narrow" panose="020B0606020202030204" pitchFamily="34" charset="0"/>
              </a:rPr>
              <a:t>– </a:t>
            </a:r>
            <a:r>
              <a:rPr lang="pl-PL" sz="2000" noProof="0" dirty="0" err="1">
                <a:latin typeface="Arial Narrow" panose="020B0606020202030204" pitchFamily="34" charset="0"/>
              </a:rPr>
              <a:t>hyperbolic</a:t>
            </a:r>
            <a:r>
              <a:rPr lang="pl-PL" sz="2000" noProof="0" dirty="0">
                <a:latin typeface="Arial Narrow" panose="020B0606020202030204" pitchFamily="34" charset="0"/>
              </a:rPr>
              <a:t> tangent</a:t>
            </a:r>
            <a:r>
              <a:rPr lang="en-US" sz="2000" noProof="0" dirty="0">
                <a:latin typeface="Arial Narrow" panose="020B0606020202030204" pitchFamily="34" charset="0"/>
              </a:rPr>
              <a:t>.</a:t>
            </a: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pl-PL" sz="2000" noProof="0" dirty="0">
                <a:latin typeface="Arial Narrow" panose="020B0606020202030204" pitchFamily="34" charset="0"/>
              </a:rPr>
              <a:t>Training </a:t>
            </a:r>
            <a:r>
              <a:rPr lang="en-US" sz="2000" noProof="0" dirty="0">
                <a:latin typeface="Arial Narrow" panose="020B0606020202030204" pitchFamily="34" charset="0"/>
              </a:rPr>
              <a:t>–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en-US" sz="2000" i="1" noProof="0" dirty="0">
                <a:latin typeface="Arial Narrow" panose="020B0606020202030204" pitchFamily="34" charset="0"/>
              </a:rPr>
              <a:t>back-prop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pl-PL" sz="2000" noProof="0" dirty="0" err="1">
                <a:latin typeface="Arial Narrow" panose="020B0606020202030204" pitchFamily="34" charset="0"/>
              </a:rPr>
              <a:t>method</a:t>
            </a:r>
            <a:r>
              <a:rPr lang="pl-PL" sz="2000" noProof="0" dirty="0">
                <a:latin typeface="Arial Narrow" panose="020B0606020202030204" pitchFamily="34" charset="0"/>
              </a:rPr>
              <a:t>.</a:t>
            </a:r>
            <a:endParaRPr lang="en-US" sz="2000" noProof="0" dirty="0">
              <a:latin typeface="Arial Narrow" panose="020B0606020202030204" pitchFamily="34" charset="0"/>
            </a:endParaRPr>
          </a:p>
          <a:p>
            <a:pPr marL="342900" indent="-342900" algn="just">
              <a:lnSpc>
                <a:spcPct val="85000"/>
              </a:lnSpc>
              <a:buFontTx/>
              <a:buAutoNum type="arabicPeriod"/>
              <a:defRPr/>
            </a:pPr>
            <a:r>
              <a:rPr lang="en-US" sz="2000" noProof="0" dirty="0" err="1">
                <a:latin typeface="Arial Narrow" panose="020B0606020202030204" pitchFamily="34" charset="0"/>
              </a:rPr>
              <a:t>Optymaliza</a:t>
            </a:r>
            <a:r>
              <a:rPr lang="pl-PL" sz="2000" noProof="0" dirty="0" err="1">
                <a:latin typeface="Arial Narrow" panose="020B0606020202030204" pitchFamily="34" charset="0"/>
              </a:rPr>
              <a:t>tion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pl-PL" sz="2000" noProof="0" dirty="0" err="1">
                <a:latin typeface="Arial Narrow" panose="020B0606020202030204" pitchFamily="34" charset="0"/>
              </a:rPr>
              <a:t>using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en-US" sz="2000" i="1" noProof="0" dirty="0">
                <a:latin typeface="Arial Narrow" panose="020B0606020202030204" pitchFamily="34" charset="0"/>
              </a:rPr>
              <a:t>gradient descent</a:t>
            </a:r>
            <a:r>
              <a:rPr lang="pl-PL" sz="2000" noProof="0" dirty="0">
                <a:latin typeface="Arial Narrow" panose="020B0606020202030204" pitchFamily="34" charset="0"/>
              </a:rPr>
              <a:t> </a:t>
            </a:r>
            <a:r>
              <a:rPr lang="pl-PL" sz="2000" noProof="0" dirty="0" err="1">
                <a:latin typeface="Arial Narrow" panose="020B0606020202030204" pitchFamily="34" charset="0"/>
              </a:rPr>
              <a:t>method</a:t>
            </a:r>
            <a:r>
              <a:rPr lang="pl-PL" sz="2000" noProof="0" dirty="0">
                <a:latin typeface="Arial Narrow" panose="020B0606020202030204" pitchFamily="34" charset="0"/>
              </a:rPr>
              <a:t>.</a:t>
            </a:r>
            <a:endParaRPr lang="en-US" sz="20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33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804FE-3680-7854-011A-2A479C38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1CB04B5E-6FDC-793D-2F80-790E42892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BCEFF578-2719-5396-E71E-D2A9D448E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" y="8100"/>
            <a:ext cx="3708000" cy="31518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8F6EB858-D8C5-CC59-6A0E-09C0DFC7B9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7389" y="-18375"/>
            <a:ext cx="3708000" cy="31680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8105AA87-C92A-B01B-37D8-C63753E49B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320100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60698B6F-4F5E-E968-3132-3C32B159BE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8829" y="3328647"/>
            <a:ext cx="3708000" cy="315180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77318CD6-DB38-B8B0-CCEA-E323F43AF6D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3237" y="8100"/>
            <a:ext cx="3708000" cy="315180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F1BEF76-FFD6-737A-808C-A0728F2DF320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1669" y="3327920"/>
            <a:ext cx="3708000" cy="31518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3AC66B2-64F5-CCB4-0666-5D16CDE77D85}"/>
              </a:ext>
            </a:extLst>
          </p:cNvPr>
          <p:cNvSpPr txBox="1"/>
          <p:nvPr/>
        </p:nvSpPr>
        <p:spPr>
          <a:xfrm>
            <a:off x="0" y="0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Skills</a:t>
            </a:r>
            <a:r>
              <a:rPr lang="pl-PL" b="1" noProof="0" dirty="0">
                <a:latin typeface="Arial Narrow" panose="020B0606020202030204" pitchFamily="34" charset="0"/>
              </a:rPr>
              <a:t> vs. 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pl-PL" b="1" noProof="0" dirty="0">
                <a:latin typeface="Arial Narrow" panose="020B0606020202030204" pitchFamily="34" charset="0"/>
              </a:rPr>
              <a:t>, </a:t>
            </a:r>
            <a:r>
              <a:rPr lang="pl-PL" b="1" noProof="0" dirty="0" err="1">
                <a:latin typeface="Arial Narrow" panose="020B0606020202030204" pitchFamily="34" charset="0"/>
              </a:rPr>
              <a:t>results</a:t>
            </a:r>
            <a:r>
              <a:rPr lang="pl-PL" b="1" noProof="0" dirty="0">
                <a:latin typeface="Arial Narrow" panose="020B0606020202030204" pitchFamily="34" charset="0"/>
              </a:rPr>
              <a:t> of </a:t>
            </a:r>
            <a:r>
              <a:rPr lang="pl-PL" b="1" noProof="0" dirty="0" err="1">
                <a:latin typeface="Arial Narrow" panose="020B0606020202030204" pitchFamily="34" charset="0"/>
              </a:rPr>
              <a:t>postprocessing</a:t>
            </a:r>
            <a:r>
              <a:rPr lang="pl-PL" b="1" dirty="0">
                <a:latin typeface="Arial Narrow" panose="020B0606020202030204" pitchFamily="34" charset="0"/>
              </a:rPr>
              <a:t>; T2M, ICON 2.5km</a:t>
            </a:r>
            <a:endParaRPr lang="en-US" b="1" noProof="0" dirty="0">
              <a:latin typeface="Arial Narrow" panose="020B0606020202030204" pitchFamily="34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7BBAD1B-94B3-1595-9C40-BFF9045068B6}"/>
              </a:ext>
            </a:extLst>
          </p:cNvPr>
          <p:cNvSpPr txBox="1"/>
          <p:nvPr/>
        </p:nvSpPr>
        <p:spPr>
          <a:xfrm>
            <a:off x="397" y="3292350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regression+geo.coords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en-US" sz="1600" dirty="0">
                <a:latin typeface="Arial Narrow" panose="020B0606020202030204" pitchFamily="34" charset="0"/>
              </a:rPr>
              <a:t>(</a:t>
            </a:r>
            <a:r>
              <a:rPr lang="pl-PL" sz="1600" dirty="0" err="1">
                <a:latin typeface="Arial Narrow" panose="020B0606020202030204" pitchFamily="34" charset="0"/>
              </a:rPr>
              <a:t>regression+orography</a:t>
            </a:r>
            <a:r>
              <a:rPr lang="en-US" sz="1600" dirty="0">
                <a:latin typeface="Arial Narrow" panose="020B0606020202030204" pitchFamily="34" charset="0"/>
              </a:rPr>
              <a:t>) </a:t>
            </a:r>
            <a:r>
              <a:rPr lang="en-US" sz="1600" noProof="0" dirty="0">
                <a:latin typeface="Arial Narrow" panose="020B0606020202030204" pitchFamily="34" charset="0"/>
              </a:rPr>
              <a:t>		ANN</a:t>
            </a:r>
            <a:r>
              <a:rPr lang="pl-PL" sz="1600" noProof="0" dirty="0">
                <a:latin typeface="Arial Narrow" panose="020B0606020202030204" pitchFamily="34" charset="0"/>
              </a:rPr>
              <a:t>-</a:t>
            </a:r>
            <a:r>
              <a:rPr lang="pl-PL" sz="1600" noProof="0" dirty="0" err="1">
                <a:latin typeface="Arial Narrow" panose="020B0606020202030204" pitchFamily="34" charset="0"/>
              </a:rPr>
              <a:t>based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BB42696-93A4-E34F-7EA6-CD3180A56FDB}"/>
              </a:ext>
            </a:extLst>
          </p:cNvPr>
          <p:cNvSpPr txBox="1"/>
          <p:nvPr/>
        </p:nvSpPr>
        <p:spPr>
          <a:xfrm>
            <a:off x="0" y="3024063"/>
            <a:ext cx="1151186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r>
              <a:rPr lang="en-US" sz="1600" noProof="0" dirty="0">
                <a:latin typeface="Arial Narrow" panose="020B0606020202030204" pitchFamily="34" charset="0"/>
              </a:rPr>
              <a:t>		</a:t>
            </a:r>
            <a:r>
              <a:rPr lang="pl-PL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 err="1">
                <a:latin typeface="Arial Narrow" panose="020B0606020202030204" pitchFamily="34" charset="0"/>
              </a:rPr>
              <a:t>Weighted</a:t>
            </a:r>
            <a:r>
              <a:rPr lang="pl-PL" sz="1600" noProof="0" dirty="0">
                <a:latin typeface="Arial Narrow" panose="020B0606020202030204" pitchFamily="34" charset="0"/>
              </a:rPr>
              <a:t> </a:t>
            </a:r>
            <a:r>
              <a:rPr lang="pl-PL" sz="1600" noProof="0" dirty="0" err="1">
                <a:latin typeface="Arial Narrow" panose="020B0606020202030204" pitchFamily="34" charset="0"/>
              </a:rPr>
              <a:t>mean</a:t>
            </a:r>
            <a:r>
              <a:rPr lang="pl-PL" sz="1600" noProof="0" dirty="0">
                <a:latin typeface="Arial Narrow" panose="020B0606020202030204" pitchFamily="34" charset="0"/>
              </a:rPr>
              <a:t> 		</a:t>
            </a:r>
            <a:r>
              <a:rPr lang="en-US" sz="1600" noProof="0" dirty="0">
                <a:latin typeface="Arial Narrow" panose="020B0606020202030204" pitchFamily="34" charset="0"/>
              </a:rPr>
              <a:t>	</a:t>
            </a:r>
            <a:r>
              <a:rPr lang="pl-PL" sz="1600" noProof="0" dirty="0">
                <a:latin typeface="Arial Narrow" panose="020B0606020202030204" pitchFamily="34" charset="0"/>
              </a:rPr>
              <a:t>	Standard </a:t>
            </a:r>
            <a:r>
              <a:rPr lang="pl-PL" sz="1600" noProof="0" dirty="0" err="1">
                <a:latin typeface="Arial Narrow" panose="020B0606020202030204" pitchFamily="34" charset="0"/>
              </a:rPr>
              <a:t>regression</a:t>
            </a:r>
            <a:endParaRPr lang="en-US" sz="1600" noProof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503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E1AB8-C304-3719-08B0-805502065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454A71A5-2D2E-DA91-4782-7AE3178E5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12695685-F539-1DD5-9077-2B9D6D3ED5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07037" y="7725"/>
            <a:ext cx="3708000" cy="31518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12808A73-BB80-7AAE-8B86-DA76B9D61C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8094" y="7725"/>
            <a:ext cx="3708000" cy="3151800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C4CE853E-2478-E2AC-FE36-389741DCB7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000" y="3319725"/>
            <a:ext cx="3708000" cy="31518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FCF39899-39E6-F4BE-6BD2-71C9ECAD09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6458" y="3319725"/>
            <a:ext cx="3708000" cy="31518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6810E0C-F975-CD55-8D40-FB96293B0CA6}"/>
              </a:ext>
            </a:extLst>
          </p:cNvPr>
          <p:cNvSpPr txBox="1"/>
          <p:nvPr/>
        </p:nvSpPr>
        <p:spPr>
          <a:xfrm>
            <a:off x="1944613" y="6141893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GFS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9F5C15D7-BF52-48A9-D137-456AE910BDC3}"/>
              </a:ext>
            </a:extLst>
          </p:cNvPr>
          <p:cNvSpPr txBox="1"/>
          <p:nvPr/>
        </p:nvSpPr>
        <p:spPr>
          <a:xfrm>
            <a:off x="8209309" y="2808039"/>
            <a:ext cx="2838810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COSMO 7.0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CA8B4D3F-24B2-A6B4-5A99-8DD125C78A5D}"/>
              </a:ext>
            </a:extLst>
          </p:cNvPr>
          <p:cNvSpPr txBox="1"/>
          <p:nvPr/>
        </p:nvSpPr>
        <p:spPr>
          <a:xfrm>
            <a:off x="6553125" y="6141446"/>
            <a:ext cx="2952328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ICON-EU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BCB3ABEE-1F81-AC76-B534-984A54D9B3C1}"/>
              </a:ext>
            </a:extLst>
          </p:cNvPr>
          <p:cNvSpPr txBox="1"/>
          <p:nvPr/>
        </p:nvSpPr>
        <p:spPr>
          <a:xfrm>
            <a:off x="0" y="3168079"/>
            <a:ext cx="11511860" cy="369332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b="1" noProof="0" dirty="0" err="1">
                <a:latin typeface="Arial Narrow" panose="020B0606020202030204" pitchFamily="34" charset="0"/>
              </a:rPr>
              <a:t>Skills</a:t>
            </a:r>
            <a:r>
              <a:rPr lang="pl-PL" b="1" noProof="0" dirty="0">
                <a:latin typeface="Arial Narrow" panose="020B0606020202030204" pitchFamily="34" charset="0"/>
              </a:rPr>
              <a:t> vs. </a:t>
            </a:r>
            <a:r>
              <a:rPr lang="en-US" b="1" noProof="0" dirty="0">
                <a:latin typeface="Arial Narrow" panose="020B0606020202030204" pitchFamily="34" charset="0"/>
              </a:rPr>
              <a:t>ANN</a:t>
            </a:r>
            <a:r>
              <a:rPr lang="pl-PL" b="1" noProof="0" dirty="0">
                <a:latin typeface="Arial Narrow" panose="020B0606020202030204" pitchFamily="34" charset="0"/>
              </a:rPr>
              <a:t>-</a:t>
            </a:r>
            <a:r>
              <a:rPr lang="pl-PL" b="1" noProof="0" dirty="0" err="1">
                <a:latin typeface="Arial Narrow" panose="020B0606020202030204" pitchFamily="34" charset="0"/>
              </a:rPr>
              <a:t>based</a:t>
            </a:r>
            <a:r>
              <a:rPr lang="pl-PL" b="1" noProof="0" dirty="0">
                <a:latin typeface="Arial Narrow" panose="020B0606020202030204" pitchFamily="34" charset="0"/>
              </a:rPr>
              <a:t> ensemble </a:t>
            </a:r>
            <a:r>
              <a:rPr lang="pl-PL" b="1" noProof="0" dirty="0" err="1">
                <a:latin typeface="Arial Narrow" panose="020B0606020202030204" pitchFamily="34" charset="0"/>
              </a:rPr>
              <a:t>means</a:t>
            </a:r>
            <a:r>
              <a:rPr lang="en-US" b="1" noProof="0" dirty="0">
                <a:latin typeface="Arial Narrow" panose="020B0606020202030204" pitchFamily="34" charset="0"/>
              </a:rPr>
              <a:t>; COSMO 2.8 – TLE-MVE, </a:t>
            </a:r>
            <a:r>
              <a:rPr lang="pl-PL" b="1" noProof="0" dirty="0" err="1">
                <a:latin typeface="Arial Narrow" panose="020B0606020202030204" pitchFamily="34" charset="0"/>
              </a:rPr>
              <a:t>others</a:t>
            </a:r>
            <a:r>
              <a:rPr lang="en-US" b="1" noProof="0" dirty="0">
                <a:latin typeface="Arial Narrow" panose="020B0606020202030204" pitchFamily="34" charset="0"/>
              </a:rPr>
              <a:t> – TLE.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CC3FB79B-5FCF-D129-76D6-750A2D4B589C}"/>
              </a:ext>
            </a:extLst>
          </p:cNvPr>
          <p:cNvSpPr txBox="1"/>
          <p:nvPr/>
        </p:nvSpPr>
        <p:spPr>
          <a:xfrm>
            <a:off x="4267474" y="2823154"/>
            <a:ext cx="2448272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COSMO 2.8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5FA3B78C-6DBD-CCBF-4B94-F5D3393014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725"/>
            <a:ext cx="3708000" cy="31518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47194526-956A-5516-A42E-B6AB1212A5C6}"/>
              </a:ext>
            </a:extLst>
          </p:cNvPr>
          <p:cNvSpPr txBox="1"/>
          <p:nvPr/>
        </p:nvSpPr>
        <p:spPr>
          <a:xfrm>
            <a:off x="407092" y="2822325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600" noProof="0" dirty="0"/>
              <a:t>T2M ICON 2.5</a:t>
            </a:r>
          </a:p>
        </p:txBody>
      </p:sp>
    </p:spTree>
    <p:extLst>
      <p:ext uri="{BB962C8B-B14F-4D97-AF65-F5344CB8AC3E}">
        <p14:creationId xmlns:p14="http://schemas.microsoft.com/office/powerpoint/2010/main" val="2178899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20EEF-2E68-B935-BCEF-ABFE713B6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7D98017A-4644-0742-D589-70D9CC097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noProof="0" dirty="0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F37AC78C-9485-9040-C654-D0CA3A00A93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151" y="3460365"/>
            <a:ext cx="3814289" cy="2952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96CCC3E4-3356-A367-AED0-4AB9C06739EC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9992" y="3491079"/>
            <a:ext cx="3814289" cy="29520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63D12B3E-9D14-83E0-285E-4857A92F7C84}"/>
              </a:ext>
            </a:extLst>
          </p:cNvPr>
          <p:cNvSpPr txBox="1"/>
          <p:nvPr/>
        </p:nvSpPr>
        <p:spPr>
          <a:xfrm>
            <a:off x="6769149" y="3477597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ANN-</a:t>
            </a:r>
            <a:r>
              <a:rPr lang="pl-PL" sz="1600" dirty="0" err="1">
                <a:latin typeface="Arial Narrow" panose="020B0606020202030204" pitchFamily="34" charset="0"/>
              </a:rPr>
              <a:t>based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endParaRPr lang="en-US" sz="1600" noProof="0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1107E4FD-CE7A-0C03-AD64-C3F2C869CEA1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5951" y="271044"/>
            <a:ext cx="3814289" cy="295200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1641CD86-C6A6-A6DD-4D79-F9C62353825D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812" y="271044"/>
            <a:ext cx="3814289" cy="2952000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9762CE42-7B8E-B7C3-804E-7AE347300C73}"/>
              </a:ext>
            </a:extLst>
          </p:cNvPr>
          <p:cNvSpPr txBox="1"/>
          <p:nvPr/>
        </p:nvSpPr>
        <p:spPr>
          <a:xfrm>
            <a:off x="3888829" y="3181044"/>
            <a:ext cx="2664296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noProof="0" dirty="0"/>
              <a:t>T2M</a:t>
            </a:r>
            <a:r>
              <a:rPr lang="en-US" sz="1600" noProof="0" dirty="0"/>
              <a:t> ICON 2.5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1DD0FC4-5703-798B-D226-542778B9D998}"/>
              </a:ext>
            </a:extLst>
          </p:cNvPr>
          <p:cNvSpPr txBox="1"/>
          <p:nvPr/>
        </p:nvSpPr>
        <p:spPr>
          <a:xfrm>
            <a:off x="1152525" y="309245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endParaRPr lang="en-US" sz="1600" noProof="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EE819F3-1A43-32F8-3B19-BDF5600C39FD}"/>
              </a:ext>
            </a:extLst>
          </p:cNvPr>
          <p:cNvSpPr txBox="1"/>
          <p:nvPr/>
        </p:nvSpPr>
        <p:spPr>
          <a:xfrm>
            <a:off x="6769149" y="309245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 err="1">
                <a:latin typeface="Arial Narrow" panose="020B0606020202030204" pitchFamily="34" charset="0"/>
              </a:rPr>
              <a:t>Weighted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endParaRPr lang="en-US" sz="1600" noProof="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9476ABA-6700-0F8E-0806-28CFE245D098}"/>
              </a:ext>
            </a:extLst>
          </p:cNvPr>
          <p:cNvSpPr txBox="1"/>
          <p:nvPr/>
        </p:nvSpPr>
        <p:spPr>
          <a:xfrm>
            <a:off x="1080517" y="3477597"/>
            <a:ext cx="2736304" cy="338554"/>
          </a:xfrm>
          <a:prstGeom prst="rect">
            <a:avLst/>
          </a:prstGeom>
          <a:solidFill>
            <a:schemeClr val="bg1"/>
          </a:solidFill>
          <a:ln w="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1600" dirty="0">
                <a:latin typeface="Arial Narrow" panose="020B0606020202030204" pitchFamily="34" charset="0"/>
              </a:rPr>
              <a:t>Standard </a:t>
            </a:r>
            <a:r>
              <a:rPr lang="pl-PL" sz="1600" dirty="0" err="1">
                <a:latin typeface="Arial Narrow" panose="020B0606020202030204" pitchFamily="34" charset="0"/>
              </a:rPr>
              <a:t>regression</a:t>
            </a:r>
            <a:r>
              <a:rPr lang="pl-PL" sz="1600" dirty="0">
                <a:latin typeface="Arial Narrow" panose="020B0606020202030204" pitchFamily="34" charset="0"/>
              </a:rPr>
              <a:t> </a:t>
            </a:r>
            <a:r>
              <a:rPr lang="pl-PL" sz="1600" dirty="0" err="1">
                <a:latin typeface="Arial Narrow" panose="020B0606020202030204" pitchFamily="34" charset="0"/>
              </a:rPr>
              <a:t>mean</a:t>
            </a:r>
            <a:endParaRPr lang="en-US" sz="1600" noProof="0" dirty="0"/>
          </a:p>
        </p:txBody>
      </p:sp>
    </p:spTree>
    <p:extLst>
      <p:ext uri="{BB962C8B-B14F-4D97-AF65-F5344CB8AC3E}">
        <p14:creationId xmlns:p14="http://schemas.microsoft.com/office/powerpoint/2010/main" val="3969229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ole tekstowe 16"/>
          <p:cNvSpPr txBox="1"/>
          <p:nvPr/>
        </p:nvSpPr>
        <p:spPr>
          <a:xfrm>
            <a:off x="648469" y="207040"/>
            <a:ext cx="972108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noProof="0" dirty="0" err="1"/>
              <a:t>Summary</a:t>
            </a:r>
            <a:endParaRPr lang="en-US" sz="3200" noProof="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0" y="1560090"/>
            <a:ext cx="11522075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2800" dirty="0"/>
              <a:t>It is a truism that the closer the ensemble average comes to the observed values, the closer we are to reality. </a:t>
            </a:r>
            <a:endParaRPr lang="pl-PL" sz="2800" dirty="0"/>
          </a:p>
          <a:p>
            <a:pPr algn="just">
              <a:spcAft>
                <a:spcPts val="1200"/>
              </a:spcAft>
            </a:pPr>
            <a:r>
              <a:rPr lang="en-US" sz="2800" dirty="0"/>
              <a:t>The most complex averaging techniques are not always the most accurate, but ANN appear</a:t>
            </a:r>
            <a:r>
              <a:rPr lang="pl-PL" sz="2800" dirty="0"/>
              <a:t>s</a:t>
            </a:r>
            <a:r>
              <a:rPr lang="en-US" sz="2800" dirty="0"/>
              <a:t> to be a step in the right direction. </a:t>
            </a:r>
            <a:endParaRPr lang="pl-PL" sz="2800" dirty="0"/>
          </a:p>
          <a:p>
            <a:pPr algn="just">
              <a:spcAft>
                <a:spcPts val="1200"/>
              </a:spcAft>
            </a:pPr>
            <a:r>
              <a:rPr lang="en-US" sz="2800" dirty="0"/>
              <a:t>Training on historical measured values ​​and testing/validating/verifying against current ones</a:t>
            </a:r>
            <a:r>
              <a:rPr lang="pl-PL" sz="2800"/>
              <a:t> – </a:t>
            </a:r>
            <a:r>
              <a:rPr lang="en-US" sz="2800"/>
              <a:t>that </a:t>
            </a:r>
            <a:r>
              <a:rPr lang="en-US" sz="2800" dirty="0"/>
              <a:t>is how the setup should be configured.</a:t>
            </a:r>
            <a:endParaRPr lang="en-US" sz="2800" noProof="0" dirty="0">
              <a:latin typeface="+mn-lt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565F106-DA9E-8585-CB53-A61D7418B22E}"/>
              </a:ext>
            </a:extLst>
          </p:cNvPr>
          <p:cNvSpPr txBox="1"/>
          <p:nvPr/>
        </p:nvSpPr>
        <p:spPr>
          <a:xfrm>
            <a:off x="0" y="5031576"/>
            <a:ext cx="115220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200" b="1" noProof="0" dirty="0" err="1">
                <a:latin typeface="Arial Narrow" pitchFamily="34" charset="0"/>
              </a:rPr>
              <a:t>Thank</a:t>
            </a:r>
            <a:r>
              <a:rPr lang="pl-PL" sz="3200" b="1" noProof="0" dirty="0">
                <a:latin typeface="Arial Narrow" pitchFamily="34" charset="0"/>
              </a:rPr>
              <a:t> </a:t>
            </a:r>
            <a:r>
              <a:rPr lang="pl-PL" sz="3200" b="1" noProof="0" dirty="0" err="1">
                <a:latin typeface="Arial Narrow" pitchFamily="34" charset="0"/>
              </a:rPr>
              <a:t>yor</a:t>
            </a:r>
            <a:r>
              <a:rPr lang="pl-PL" sz="3200" b="1" noProof="0" dirty="0">
                <a:latin typeface="Arial Narrow" pitchFamily="34" charset="0"/>
              </a:rPr>
              <a:t> for </a:t>
            </a:r>
            <a:r>
              <a:rPr lang="pl-PL" sz="3200" b="1" noProof="0" dirty="0" err="1">
                <a:latin typeface="Arial Narrow" pitchFamily="34" charset="0"/>
              </a:rPr>
              <a:t>your</a:t>
            </a:r>
            <a:r>
              <a:rPr lang="pl-PL" sz="3200" b="1" noProof="0" dirty="0">
                <a:latin typeface="Arial Narrow" pitchFamily="34" charset="0"/>
              </a:rPr>
              <a:t> </a:t>
            </a:r>
            <a:r>
              <a:rPr lang="pl-PL" sz="3200" b="1" noProof="0" dirty="0" err="1">
                <a:latin typeface="Arial Narrow" pitchFamily="34" charset="0"/>
              </a:rPr>
              <a:t>attention</a:t>
            </a:r>
            <a:endParaRPr lang="en-US" sz="3200" b="1" noProof="0" dirty="0">
              <a:latin typeface="Arial Narrow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9FD068-4F98-8C86-EF96-4E686D4428C7}"/>
              </a:ext>
            </a:extLst>
          </p:cNvPr>
          <p:cNvSpPr txBox="1"/>
          <p:nvPr/>
        </p:nvSpPr>
        <p:spPr>
          <a:xfrm>
            <a:off x="397" y="6111115"/>
            <a:ext cx="21602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u="sng" noProof="0" dirty="0">
                <a:solidFill>
                  <a:srgbClr val="0070C0"/>
                </a:solidFill>
              </a:rPr>
              <a:t>#StandWithUkraine</a:t>
            </a:r>
          </a:p>
        </p:txBody>
      </p:sp>
    </p:spTree>
    <p:extLst>
      <p:ext uri="{BB962C8B-B14F-4D97-AF65-F5344CB8AC3E}">
        <p14:creationId xmlns:p14="http://schemas.microsoft.com/office/powerpoint/2010/main" val="35605930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9522</TotalTime>
  <Words>786</Words>
  <Application>Microsoft Office PowerPoint</Application>
  <PresentationFormat>Niestandardowy</PresentationFormat>
  <Paragraphs>104</Paragraphs>
  <Slides>12</Slides>
  <Notes>12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Calibri</vt:lpstr>
      <vt:lpstr>Verdana</vt:lpstr>
      <vt:lpstr>Motyw1</vt:lpstr>
      <vt:lpstr>Równanie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IMGW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amadejak</dc:creator>
  <cp:lastModifiedBy>Andrzej Mazur</cp:lastModifiedBy>
  <cp:revision>982</cp:revision>
  <dcterms:created xsi:type="dcterms:W3CDTF">2011-11-16T12:49:04Z</dcterms:created>
  <dcterms:modified xsi:type="dcterms:W3CDTF">2026-09-15T14:31:37Z</dcterms:modified>
</cp:coreProperties>
</file>