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66" r:id="rId3"/>
    <p:sldId id="264" r:id="rId4"/>
    <p:sldId id="257" r:id="rId5"/>
    <p:sldId id="273" r:id="rId6"/>
    <p:sldId id="258" r:id="rId7"/>
    <p:sldId id="259" r:id="rId8"/>
    <p:sldId id="267" r:id="rId9"/>
    <p:sldId id="261" r:id="rId10"/>
    <p:sldId id="270" r:id="rId11"/>
    <p:sldId id="269" r:id="rId12"/>
    <p:sldId id="271" r:id="rId13"/>
    <p:sldId id="272" r:id="rId14"/>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1349" y="-8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D51EED-29E2-4582-ABC4-CF98E533A277}" type="datetimeFigureOut">
              <a:rPr lang="el-GR" smtClean="0"/>
              <a:pPr/>
              <a:t>12/9/2026</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58CDBD-D47A-475C-A4EB-0E4AAA85C64C}" type="slidenum">
              <a:rPr lang="el-GR" smtClean="0"/>
              <a:pPr/>
              <a:t>‹N°›</a:t>
            </a:fld>
            <a:endParaRPr lang="el-GR"/>
          </a:p>
        </p:txBody>
      </p:sp>
    </p:spTree>
    <p:extLst>
      <p:ext uri="{BB962C8B-B14F-4D97-AF65-F5344CB8AC3E}">
        <p14:creationId xmlns:p14="http://schemas.microsoft.com/office/powerpoint/2010/main" val="41519744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n-US" dirty="0" smtClean="0"/>
              <a:t>Cosmo</a:t>
            </a:r>
            <a:r>
              <a:rPr lang="en-US" baseline="0" dirty="0" smtClean="0"/>
              <a:t> </a:t>
            </a:r>
            <a:r>
              <a:rPr lang="en-US" baseline="0" dirty="0" err="1" smtClean="0"/>
              <a:t>leps</a:t>
            </a:r>
            <a:r>
              <a:rPr lang="en-US" baseline="0" dirty="0" smtClean="0"/>
              <a:t> verification is performed over this domain with 20 members and 7km resolution using MARS and FFV2 and it runs on </a:t>
            </a:r>
            <a:r>
              <a:rPr lang="en-US" baseline="0" dirty="0" err="1" smtClean="0"/>
              <a:t>atos</a:t>
            </a:r>
            <a:r>
              <a:rPr lang="en-US" baseline="0" dirty="0" smtClean="0"/>
              <a:t> machines</a:t>
            </a:r>
            <a:endParaRPr lang="el-GR" dirty="0"/>
          </a:p>
        </p:txBody>
      </p:sp>
      <p:sp>
        <p:nvSpPr>
          <p:cNvPr id="4" name="3 - Θέση αριθμού διαφάνειας"/>
          <p:cNvSpPr>
            <a:spLocks noGrp="1"/>
          </p:cNvSpPr>
          <p:nvPr>
            <p:ph type="sldNum" sz="quarter" idx="10"/>
          </p:nvPr>
        </p:nvSpPr>
        <p:spPr/>
        <p:txBody>
          <a:bodyPr/>
          <a:lstStyle/>
          <a:p>
            <a:fld id="{BC58CDBD-D47A-475C-A4EB-0E4AAA85C64C}" type="slidenum">
              <a:rPr lang="el-GR" smtClean="0"/>
              <a:pPr/>
              <a:t>2</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n-US" dirty="0" smtClean="0"/>
              <a:t>This</a:t>
            </a:r>
            <a:r>
              <a:rPr lang="en-US" baseline="0" dirty="0" smtClean="0"/>
              <a:t> is the website where you can view the scores by clicking on ‘surface parameters’ geographical plots or time series</a:t>
            </a:r>
            <a:endParaRPr lang="el-GR" dirty="0"/>
          </a:p>
        </p:txBody>
      </p:sp>
      <p:sp>
        <p:nvSpPr>
          <p:cNvPr id="4" name="3 - Θέση αριθμού διαφάνειας"/>
          <p:cNvSpPr>
            <a:spLocks noGrp="1"/>
          </p:cNvSpPr>
          <p:nvPr>
            <p:ph type="sldNum" sz="quarter" idx="10"/>
          </p:nvPr>
        </p:nvSpPr>
        <p:spPr/>
        <p:txBody>
          <a:bodyPr/>
          <a:lstStyle/>
          <a:p>
            <a:fld id="{BC58CDBD-D47A-475C-A4EB-0E4AAA85C64C}" type="slidenum">
              <a:rPr lang="el-GR" smtClean="0"/>
              <a:pPr/>
              <a:t>3</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n-US" dirty="0" smtClean="0"/>
              <a:t>CRPS (Continuous ranked probability score) and spread skill ratio </a:t>
            </a:r>
            <a:r>
              <a:rPr lang="el-GR" dirty="0" smtClean="0"/>
              <a:t> </a:t>
            </a:r>
            <a:r>
              <a:rPr lang="en-US" dirty="0" smtClean="0"/>
              <a:t>for</a:t>
            </a:r>
            <a:r>
              <a:rPr lang="en-US" baseline="0" dirty="0" smtClean="0"/>
              <a:t> the 3 seasons. The CRPS is higher at night (EPS more difficult to predict minimum values )</a:t>
            </a:r>
            <a:r>
              <a:rPr lang="el-GR" baseline="0" dirty="0" smtClean="0"/>
              <a:t> </a:t>
            </a:r>
            <a:r>
              <a:rPr lang="en-US" baseline="0" dirty="0" smtClean="0"/>
              <a:t>and the same time it becomes </a:t>
            </a:r>
            <a:r>
              <a:rPr lang="en-US" baseline="0" dirty="0" err="1" smtClean="0"/>
              <a:t>underdispersive</a:t>
            </a:r>
            <a:r>
              <a:rPr lang="en-US" baseline="0" dirty="0" smtClean="0"/>
              <a:t> </a:t>
            </a:r>
            <a:endParaRPr lang="el-GR" dirty="0"/>
          </a:p>
        </p:txBody>
      </p:sp>
      <p:sp>
        <p:nvSpPr>
          <p:cNvPr id="4" name="3 - Θέση αριθμού διαφάνειας"/>
          <p:cNvSpPr>
            <a:spLocks noGrp="1"/>
          </p:cNvSpPr>
          <p:nvPr>
            <p:ph type="sldNum" sz="quarter" idx="10"/>
          </p:nvPr>
        </p:nvSpPr>
        <p:spPr/>
        <p:txBody>
          <a:bodyPr/>
          <a:lstStyle/>
          <a:p>
            <a:fld id="{BC58CDBD-D47A-475C-A4EB-0E4AAA85C64C}" type="slidenum">
              <a:rPr lang="el-GR" smtClean="0"/>
              <a:pPr/>
              <a:t>4</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n-US" dirty="0" smtClean="0"/>
              <a:t>The error is similar all 3 seasons . Diurnal difference only for spread/skill (worse</a:t>
            </a:r>
            <a:r>
              <a:rPr lang="en-US" baseline="0" dirty="0" smtClean="0"/>
              <a:t> values at night)</a:t>
            </a:r>
            <a:endParaRPr lang="el-GR" dirty="0"/>
          </a:p>
        </p:txBody>
      </p:sp>
      <p:sp>
        <p:nvSpPr>
          <p:cNvPr id="4" name="3 - Θέση αριθμού διαφάνειας"/>
          <p:cNvSpPr>
            <a:spLocks noGrp="1"/>
          </p:cNvSpPr>
          <p:nvPr>
            <p:ph type="sldNum" sz="quarter" idx="10"/>
          </p:nvPr>
        </p:nvSpPr>
        <p:spPr/>
        <p:txBody>
          <a:bodyPr/>
          <a:lstStyle/>
          <a:p>
            <a:fld id="{BC58CDBD-D47A-475C-A4EB-0E4AAA85C64C}" type="slidenum">
              <a:rPr lang="el-GR" smtClean="0"/>
              <a:pPr/>
              <a:t>5</a:t>
            </a:fld>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n-US" dirty="0" smtClean="0"/>
              <a:t>In Td2m</a:t>
            </a:r>
            <a:r>
              <a:rPr lang="en-US" baseline="0" dirty="0" smtClean="0"/>
              <a:t> the errors are higher in the day as it is shown on CRPS and spread/skill graphs</a:t>
            </a:r>
            <a:endParaRPr lang="el-GR" dirty="0"/>
          </a:p>
        </p:txBody>
      </p:sp>
      <p:sp>
        <p:nvSpPr>
          <p:cNvPr id="4" name="3 - Θέση αριθμού διαφάνειας"/>
          <p:cNvSpPr>
            <a:spLocks noGrp="1"/>
          </p:cNvSpPr>
          <p:nvPr>
            <p:ph type="sldNum" sz="quarter" idx="10"/>
          </p:nvPr>
        </p:nvSpPr>
        <p:spPr/>
        <p:txBody>
          <a:bodyPr/>
          <a:lstStyle/>
          <a:p>
            <a:fld id="{BC58CDBD-D47A-475C-A4EB-0E4AAA85C64C}" type="slidenum">
              <a:rPr lang="el-GR" smtClean="0"/>
              <a:pPr/>
              <a:t>6</a:t>
            </a:fld>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n-US" dirty="0" smtClean="0"/>
              <a:t>Scores worse at night</a:t>
            </a:r>
            <a:endParaRPr lang="el-GR" dirty="0"/>
          </a:p>
        </p:txBody>
      </p:sp>
      <p:sp>
        <p:nvSpPr>
          <p:cNvPr id="4" name="3 - Θέση αριθμού διαφάνειας"/>
          <p:cNvSpPr>
            <a:spLocks noGrp="1"/>
          </p:cNvSpPr>
          <p:nvPr>
            <p:ph type="sldNum" sz="quarter" idx="10"/>
          </p:nvPr>
        </p:nvSpPr>
        <p:spPr/>
        <p:txBody>
          <a:bodyPr/>
          <a:lstStyle/>
          <a:p>
            <a:fld id="{BC58CDBD-D47A-475C-A4EB-0E4AAA85C64C}" type="slidenum">
              <a:rPr lang="el-GR" smtClean="0"/>
              <a:pPr/>
              <a:t>7</a:t>
            </a:fld>
            <a:endParaRPr 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n-US" dirty="0" smtClean="0"/>
              <a:t>These graphs of CRPS are </a:t>
            </a:r>
            <a:r>
              <a:rPr lang="en-US" baseline="0" dirty="0" smtClean="0"/>
              <a:t> </a:t>
            </a:r>
            <a:r>
              <a:rPr lang="en-US" dirty="0" smtClean="0"/>
              <a:t>for the</a:t>
            </a:r>
            <a:r>
              <a:rPr lang="en-US" baseline="0" dirty="0" smtClean="0"/>
              <a:t> whole season</a:t>
            </a:r>
            <a:r>
              <a:rPr lang="en-US" dirty="0" smtClean="0"/>
              <a:t> of</a:t>
            </a:r>
            <a:r>
              <a:rPr lang="en-US" baseline="0" dirty="0" smtClean="0"/>
              <a:t> winter 26 and February was the better score for day and night </a:t>
            </a:r>
            <a:endParaRPr lang="el-GR" dirty="0"/>
          </a:p>
        </p:txBody>
      </p:sp>
      <p:sp>
        <p:nvSpPr>
          <p:cNvPr id="4" name="3 - Θέση αριθμού διαφάνειας"/>
          <p:cNvSpPr>
            <a:spLocks noGrp="1"/>
          </p:cNvSpPr>
          <p:nvPr>
            <p:ph type="sldNum" sz="quarter" idx="10"/>
          </p:nvPr>
        </p:nvSpPr>
        <p:spPr/>
        <p:txBody>
          <a:bodyPr/>
          <a:lstStyle/>
          <a:p>
            <a:fld id="{BC58CDBD-D47A-475C-A4EB-0E4AAA85C64C}" type="slidenum">
              <a:rPr lang="el-GR" smtClean="0"/>
              <a:pPr/>
              <a:t>8</a:t>
            </a:fld>
            <a:endParaRPr 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n-US" b="1" dirty="0" smtClean="0"/>
              <a:t>Overall, the forecasts show reasonable reliability for the lower rainfall threshold. As the rainfall threshold increases, the reliability decreases, with a tendency to </a:t>
            </a:r>
            <a:r>
              <a:rPr lang="en-US" b="1" dirty="0" err="1" smtClean="0"/>
              <a:t>overpredict</a:t>
            </a:r>
            <a:r>
              <a:rPr lang="en-US" b="1" dirty="0" smtClean="0"/>
              <a:t> the probability of more intense rainfall events. The larger deviations from the diagonal at higher thresholds may also be associated with the smaller sample size of these relatively rare events.”</a:t>
            </a:r>
            <a:r>
              <a:rPr lang="en-US" baseline="0" dirty="0" smtClean="0"/>
              <a:t> the score is worse in MAM</a:t>
            </a:r>
            <a:endParaRPr lang="el-GR" dirty="0"/>
          </a:p>
        </p:txBody>
      </p:sp>
      <p:sp>
        <p:nvSpPr>
          <p:cNvPr id="4" name="3 - Θέση αριθμού διαφάνειας"/>
          <p:cNvSpPr>
            <a:spLocks noGrp="1"/>
          </p:cNvSpPr>
          <p:nvPr>
            <p:ph type="sldNum" sz="quarter" idx="10"/>
          </p:nvPr>
        </p:nvSpPr>
        <p:spPr/>
        <p:txBody>
          <a:bodyPr/>
          <a:lstStyle/>
          <a:p>
            <a:fld id="{BC58CDBD-D47A-475C-A4EB-0E4AAA85C64C}" type="slidenum">
              <a:rPr lang="el-GR" smtClean="0"/>
              <a:pPr/>
              <a:t>9</a:t>
            </a:fld>
            <a:endParaRPr 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n-US" b="1" dirty="0" smtClean="0"/>
              <a:t>Overall, the system shows good skill in detecting rainfall events. The ROC-AUC decreases as the rainfall threshold increases, indicating lower overall discrimination for more intense rainfall. However, these higher thresholds represent rarer events with fewer samples, so the decrease in AUC should be interpreted with caution.</a:t>
            </a:r>
            <a:endParaRPr lang="el-GR" dirty="0"/>
          </a:p>
        </p:txBody>
      </p:sp>
      <p:sp>
        <p:nvSpPr>
          <p:cNvPr id="4" name="3 - Θέση αριθμού διαφάνειας"/>
          <p:cNvSpPr>
            <a:spLocks noGrp="1"/>
          </p:cNvSpPr>
          <p:nvPr>
            <p:ph type="sldNum" sz="quarter" idx="10"/>
          </p:nvPr>
        </p:nvSpPr>
        <p:spPr/>
        <p:txBody>
          <a:bodyPr/>
          <a:lstStyle/>
          <a:p>
            <a:fld id="{BC58CDBD-D47A-475C-A4EB-0E4AAA85C64C}" type="slidenum">
              <a:rPr lang="el-GR" smtClean="0"/>
              <a:pPr/>
              <a:t>10</a:t>
            </a:fld>
            <a:endParaRPr 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n-US" dirty="0" smtClean="0"/>
              <a:t>You can view the errors spatial</a:t>
            </a:r>
            <a:r>
              <a:rPr lang="en-US" baseline="0" dirty="0" smtClean="0"/>
              <a:t> variability </a:t>
            </a:r>
            <a:endParaRPr lang="el-GR" dirty="0"/>
          </a:p>
        </p:txBody>
      </p:sp>
      <p:sp>
        <p:nvSpPr>
          <p:cNvPr id="4" name="3 - Θέση αριθμού διαφάνειας"/>
          <p:cNvSpPr>
            <a:spLocks noGrp="1"/>
          </p:cNvSpPr>
          <p:nvPr>
            <p:ph type="sldNum" sz="quarter" idx="10"/>
          </p:nvPr>
        </p:nvSpPr>
        <p:spPr/>
        <p:txBody>
          <a:bodyPr/>
          <a:lstStyle/>
          <a:p>
            <a:fld id="{BC58CDBD-D47A-475C-A4EB-0E4AAA85C64C}" type="slidenum">
              <a:rPr lang="el-GR" smtClean="0"/>
              <a:pPr/>
              <a:t>11</a:t>
            </a:fld>
            <a:endParaRPr 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n-US" dirty="0" smtClean="0"/>
              <a:t>Scores are</a:t>
            </a:r>
            <a:r>
              <a:rPr lang="en-US" baseline="0" dirty="0" smtClean="0"/>
              <a:t> also produced over Greek domain. The tendency is the same as the big domain but the errors are slightly higher </a:t>
            </a:r>
            <a:endParaRPr lang="el-GR" dirty="0"/>
          </a:p>
        </p:txBody>
      </p:sp>
      <p:sp>
        <p:nvSpPr>
          <p:cNvPr id="4" name="3 - Θέση αριθμού διαφάνειας"/>
          <p:cNvSpPr>
            <a:spLocks noGrp="1"/>
          </p:cNvSpPr>
          <p:nvPr>
            <p:ph type="sldNum" sz="quarter" idx="10"/>
          </p:nvPr>
        </p:nvSpPr>
        <p:spPr/>
        <p:txBody>
          <a:bodyPr/>
          <a:lstStyle/>
          <a:p>
            <a:fld id="{BC58CDBD-D47A-475C-A4EB-0E4AAA85C64C}" type="slidenum">
              <a:rPr lang="el-GR" smtClean="0"/>
              <a:pPr/>
              <a:t>12</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D0D82241-F981-4179-AEF0-518AFD30788B}" type="datetimeFigureOut">
              <a:rPr lang="el-GR" smtClean="0"/>
              <a:pPr/>
              <a:t>12/9/2026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3631A01-D620-4998-8F50-645BA9D7386B}" type="slidenum">
              <a:rPr lang="el-GR" smtClean="0"/>
              <a:pPr/>
              <a:t>‹N°›</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D0D82241-F981-4179-AEF0-518AFD30788B}" type="datetimeFigureOut">
              <a:rPr lang="el-GR" smtClean="0"/>
              <a:pPr/>
              <a:t>12/9/2026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3631A01-D620-4998-8F50-645BA9D7386B}" type="slidenum">
              <a:rPr lang="el-GR" smtClean="0"/>
              <a:pPr/>
              <a:t>‹N°›</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D0D82241-F981-4179-AEF0-518AFD30788B}" type="datetimeFigureOut">
              <a:rPr lang="el-GR" smtClean="0"/>
              <a:pPr/>
              <a:t>12/9/2026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3631A01-D620-4998-8F50-645BA9D7386B}" type="slidenum">
              <a:rPr lang="el-GR" smtClean="0"/>
              <a:pPr/>
              <a:t>‹N°›</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D0D82241-F981-4179-AEF0-518AFD30788B}" type="datetimeFigureOut">
              <a:rPr lang="el-GR" smtClean="0"/>
              <a:pPr/>
              <a:t>12/9/2026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53631A01-D620-4998-8F50-645BA9D7386B}" type="slidenum">
              <a:rPr lang="el-GR" smtClean="0"/>
              <a:pPr/>
              <a:t>‹N°›</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D0D82241-F981-4179-AEF0-518AFD30788B}" type="datetimeFigureOut">
              <a:rPr lang="el-GR" smtClean="0"/>
              <a:pPr/>
              <a:t>12/9/2026</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53631A01-D620-4998-8F50-645BA9D7386B}" type="slidenum">
              <a:rPr lang="el-GR" smtClean="0"/>
              <a:pPr/>
              <a:t>‹N°›</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D0D82241-F981-4179-AEF0-518AFD30788B}" type="datetimeFigureOut">
              <a:rPr lang="el-GR" smtClean="0"/>
              <a:pPr/>
              <a:t>12/9/2026</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53631A01-D620-4998-8F50-645BA9D7386B}" type="slidenum">
              <a:rPr lang="el-GR" smtClean="0"/>
              <a:pPr/>
              <a:t>‹N°›</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D0D82241-F981-4179-AEF0-518AFD30788B}" type="datetimeFigureOut">
              <a:rPr lang="el-GR" smtClean="0"/>
              <a:pPr/>
              <a:t>12/9/2026</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53631A01-D620-4998-8F50-645BA9D7386B}" type="slidenum">
              <a:rPr lang="el-GR" smtClean="0"/>
              <a:pPr/>
              <a:t>‹N°›</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D0D82241-F981-4179-AEF0-518AFD30788B}" type="datetimeFigureOut">
              <a:rPr lang="el-GR" smtClean="0"/>
              <a:pPr/>
              <a:t>12/9/2026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53631A01-D620-4998-8F50-645BA9D7386B}" type="slidenum">
              <a:rPr lang="el-GR" smtClean="0"/>
              <a:pPr/>
              <a:t>‹N°›</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D0D82241-F981-4179-AEF0-518AFD30788B}" type="datetimeFigureOut">
              <a:rPr lang="el-GR" smtClean="0"/>
              <a:pPr/>
              <a:t>12/9/2026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53631A01-D620-4998-8F50-645BA9D7386B}" type="slidenum">
              <a:rPr lang="el-GR" smtClean="0"/>
              <a:pPr/>
              <a:t>‹N°›</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D0D82241-F981-4179-AEF0-518AFD30788B}" type="datetimeFigureOut">
              <a:rPr lang="el-GR" smtClean="0"/>
              <a:pPr/>
              <a:t>12/9/2026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3631A01-D620-4998-8F50-645BA9D7386B}" type="slidenum">
              <a:rPr lang="el-GR" smtClean="0"/>
              <a:pPr/>
              <a:t>‹N°›</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D0D82241-F981-4179-AEF0-518AFD30788B}" type="datetimeFigureOut">
              <a:rPr lang="el-GR" smtClean="0"/>
              <a:pPr/>
              <a:t>12/9/2026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3631A01-D620-4998-8F50-645BA9D7386B}" type="slidenum">
              <a:rPr lang="el-GR" smtClean="0"/>
              <a:pPr/>
              <a:t>‹N°›</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D82241-F981-4179-AEF0-518AFD30788B}" type="datetimeFigureOut">
              <a:rPr lang="el-GR" smtClean="0"/>
              <a:pPr/>
              <a:t>12/9/2026</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631A01-D620-4998-8F50-645BA9D7386B}" type="slidenum">
              <a:rPr lang="el-GR" smtClean="0"/>
              <a:pPr/>
              <a:t>‹N°›</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hnms.gr/hnms/greek/index_html" TargetMode="Externa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hyperlink" Target="http://www.hnms.gr/hnms/greek/index_html"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hyperlink" Target="http://www.hnms.gr/hnms/greek/index_html"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png"/><Relationship Id="rId7"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hyperlink" Target="http://www.hnms.gr/hnms/greek/index_html" TargetMode="Externa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9.png"/><Relationship Id="rId7"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http://www.hnms.gr/hnms/greek/index_html" TargetMode="Externa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png"/><Relationship Id="rId4" Type="http://schemas.openxmlformats.org/officeDocument/2006/relationships/hyperlink" Target="http://www.hnms.gr/hnms/greek/index_html"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http://www.hnms.gr/hnms/greek/index_html" TargetMode="External"/><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2.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hyperlink" Target="http://www.hnms.gr/hnms/greek/index_html" TargetMode="Externa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20.png"/><Relationship Id="rId7"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hyperlink" Target="http://www.hnms.gr/hnms/greek/index_html" TargetMode="External"/><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http://www.hnms.gr/hnms/greek/index_html" TargetMode="External"/><Relationship Id="rId7"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hyperlink" Target="http://www.hnms.gr/hnms/greek/index_html"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hyperlink" Target="http://www.hnms.gr/hnms/greek/index_html"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hnms.gr/hnms/greek/index_html" TargetMode="Externa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1214422"/>
            <a:ext cx="7772400" cy="1470025"/>
          </a:xfrm>
        </p:spPr>
        <p:txBody>
          <a:bodyPr/>
          <a:lstStyle/>
          <a:p>
            <a:r>
              <a:rPr lang="en-US" dirty="0" smtClean="0"/>
              <a:t>COSMO-LEPS Ensemble verification scores</a:t>
            </a:r>
            <a:endParaRPr lang="el-GR" dirty="0"/>
          </a:p>
        </p:txBody>
      </p:sp>
      <p:sp>
        <p:nvSpPr>
          <p:cNvPr id="3" name="2 - Υπότιτλος"/>
          <p:cNvSpPr>
            <a:spLocks noGrp="1"/>
          </p:cNvSpPr>
          <p:nvPr>
            <p:ph type="subTitle" idx="1"/>
          </p:nvPr>
        </p:nvSpPr>
        <p:spPr>
          <a:xfrm>
            <a:off x="1371600" y="4676796"/>
            <a:ext cx="6400800" cy="1752600"/>
          </a:xfrm>
        </p:spPr>
        <p:txBody>
          <a:bodyPr/>
          <a:lstStyle/>
          <a:p>
            <a:r>
              <a:rPr lang="en-US" dirty="0" smtClean="0">
                <a:solidFill>
                  <a:srgbClr val="FF0000"/>
                </a:solidFill>
              </a:rPr>
              <a:t>SON25-MAM26</a:t>
            </a:r>
          </a:p>
          <a:p>
            <a:endParaRPr lang="en-US" dirty="0" smtClean="0"/>
          </a:p>
          <a:p>
            <a:r>
              <a:rPr lang="en-US" dirty="0" err="1" smtClean="0"/>
              <a:t>Dimitra</a:t>
            </a:r>
            <a:r>
              <a:rPr lang="en-US" dirty="0" smtClean="0"/>
              <a:t> </a:t>
            </a:r>
            <a:r>
              <a:rPr lang="en-US" dirty="0" err="1" smtClean="0"/>
              <a:t>Boucouvala</a:t>
            </a:r>
            <a:endParaRPr lang="el-GR" dirty="0"/>
          </a:p>
        </p:txBody>
      </p:sp>
      <p:pic>
        <p:nvPicPr>
          <p:cNvPr id="5" name="Picture 4" descr="Ε.Μ.Υ.">
            <a:hlinkClick r:id="rId2"/>
            <a:extLst>
              <a:ext uri="{FF2B5EF4-FFF2-40B4-BE49-F238E27FC236}">
                <a16:creationId xmlns="" xmlns:a16="http://schemas.microsoft.com/office/drawing/2014/main" id="{2C68A189-4844-A7C9-BC4C-DFB56A744995}"/>
              </a:ext>
            </a:extLst>
          </p:cNvPr>
          <p:cNvPicPr>
            <a:picLocks noChangeAspect="1" noChangeArrowheads="1"/>
          </p:cNvPicPr>
          <p:nvPr/>
        </p:nvPicPr>
        <p:blipFill>
          <a:blip r:embed="rId3" cstate="print"/>
          <a:srcRect/>
          <a:stretch>
            <a:fillRect/>
          </a:stretch>
        </p:blipFill>
        <p:spPr bwMode="auto">
          <a:xfrm>
            <a:off x="285720" y="285728"/>
            <a:ext cx="2057399" cy="388312"/>
          </a:xfrm>
          <a:prstGeom prst="rect">
            <a:avLst/>
          </a:prstGeom>
          <a:noFill/>
          <a:ln w="9525">
            <a:noFill/>
            <a:miter lim="800000"/>
            <a:headEnd/>
            <a:tailEnd/>
          </a:ln>
        </p:spPr>
      </p:pic>
      <p:pic>
        <p:nvPicPr>
          <p:cNvPr id="6" name="Picture 5" descr="logo2nd">
            <a:extLst>
              <a:ext uri="{FF2B5EF4-FFF2-40B4-BE49-F238E27FC236}">
                <a16:creationId xmlns="" xmlns:a16="http://schemas.microsoft.com/office/drawing/2014/main" id="{91A9CAC4-E6E9-F883-F34E-346C03DC06C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84419" y="40375"/>
            <a:ext cx="952136" cy="318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5"/>
          <a:srcRect l="1950" t="10714"/>
          <a:stretch>
            <a:fillRect/>
          </a:stretch>
        </p:blipFill>
        <p:spPr bwMode="auto">
          <a:xfrm>
            <a:off x="3000364" y="2857496"/>
            <a:ext cx="3000396" cy="1491914"/>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TextBox"/>
          <p:cNvSpPr txBox="1"/>
          <p:nvPr/>
        </p:nvSpPr>
        <p:spPr>
          <a:xfrm>
            <a:off x="642910" y="925281"/>
            <a:ext cx="8143932" cy="646331"/>
          </a:xfrm>
          <a:prstGeom prst="rect">
            <a:avLst/>
          </a:prstGeom>
          <a:noFill/>
        </p:spPr>
        <p:txBody>
          <a:bodyPr wrap="square" rtlCol="0">
            <a:spAutoFit/>
          </a:bodyPr>
          <a:lstStyle/>
          <a:p>
            <a:pPr algn="ctr"/>
            <a:r>
              <a:rPr lang="en-US" dirty="0" smtClean="0"/>
              <a:t> COSMO-LEPS ensemble verification (20 members) started in SON25</a:t>
            </a:r>
            <a:r>
              <a:rPr lang="el-GR" dirty="0" smtClean="0"/>
              <a:t> </a:t>
            </a:r>
            <a:r>
              <a:rPr lang="en-US" dirty="0" smtClean="0"/>
              <a:t>(7 km resolution</a:t>
            </a:r>
            <a:r>
              <a:rPr lang="el-GR" dirty="0" smtClean="0"/>
              <a:t>)</a:t>
            </a:r>
            <a:r>
              <a:rPr lang="en-US" dirty="0" smtClean="0"/>
              <a:t>  over  European domain with MEC </a:t>
            </a:r>
            <a:r>
              <a:rPr lang="el-GR" dirty="0" smtClean="0"/>
              <a:t>/</a:t>
            </a:r>
            <a:r>
              <a:rPr lang="en-US" dirty="0" smtClean="0"/>
              <a:t>FFV2 software</a:t>
            </a:r>
            <a:r>
              <a:rPr lang="el-GR" dirty="0" smtClean="0"/>
              <a:t> </a:t>
            </a:r>
            <a:r>
              <a:rPr lang="en-US" dirty="0" smtClean="0"/>
              <a:t> (in ATOS machine)</a:t>
            </a:r>
            <a:endParaRPr lang="el-GR" dirty="0"/>
          </a:p>
        </p:txBody>
      </p:sp>
      <p:pic>
        <p:nvPicPr>
          <p:cNvPr id="1026" name="Picture 2"/>
          <p:cNvPicPr>
            <a:picLocks noChangeAspect="1" noChangeArrowheads="1"/>
          </p:cNvPicPr>
          <p:nvPr/>
        </p:nvPicPr>
        <p:blipFill>
          <a:blip r:embed="rId3"/>
          <a:srcRect/>
          <a:stretch>
            <a:fillRect/>
          </a:stretch>
        </p:blipFill>
        <p:spPr bwMode="auto">
          <a:xfrm>
            <a:off x="1142976" y="1714488"/>
            <a:ext cx="6870389" cy="4772692"/>
          </a:xfrm>
          <a:prstGeom prst="rect">
            <a:avLst/>
          </a:prstGeom>
          <a:noFill/>
          <a:ln w="9525">
            <a:noFill/>
            <a:miter lim="800000"/>
            <a:headEnd/>
            <a:tailEnd/>
          </a:ln>
          <a:effectLst/>
        </p:spPr>
      </p:pic>
      <p:pic>
        <p:nvPicPr>
          <p:cNvPr id="4" name="Picture 4" descr="Ε.Μ.Υ.">
            <a:hlinkClick r:id="rId4"/>
            <a:extLst>
              <a:ext uri="{FF2B5EF4-FFF2-40B4-BE49-F238E27FC236}">
                <a16:creationId xmlns="" xmlns:a16="http://schemas.microsoft.com/office/drawing/2014/main" id="{2C68A189-4844-A7C9-BC4C-DFB56A744995}"/>
              </a:ext>
            </a:extLst>
          </p:cNvPr>
          <p:cNvPicPr>
            <a:picLocks noChangeAspect="1" noChangeArrowheads="1"/>
          </p:cNvPicPr>
          <p:nvPr/>
        </p:nvPicPr>
        <p:blipFill>
          <a:blip r:embed="rId5" cstate="print"/>
          <a:srcRect/>
          <a:stretch>
            <a:fillRect/>
          </a:stretch>
        </p:blipFill>
        <p:spPr bwMode="auto">
          <a:xfrm>
            <a:off x="285720" y="285728"/>
            <a:ext cx="2057399" cy="388312"/>
          </a:xfrm>
          <a:prstGeom prst="rect">
            <a:avLst/>
          </a:prstGeom>
          <a:noFill/>
          <a:ln w="9525">
            <a:noFill/>
            <a:miter lim="800000"/>
            <a:headEnd/>
            <a:tailEnd/>
          </a:ln>
        </p:spPr>
      </p:pic>
      <p:pic>
        <p:nvPicPr>
          <p:cNvPr id="5" name="Picture 5" descr="logo2nd">
            <a:extLst>
              <a:ext uri="{FF2B5EF4-FFF2-40B4-BE49-F238E27FC236}">
                <a16:creationId xmlns="" xmlns:a16="http://schemas.microsoft.com/office/drawing/2014/main" id="{91A9CAC4-E6E9-F883-F34E-346C03DC06C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001024" y="40375"/>
            <a:ext cx="952136" cy="318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srcRect/>
          <a:stretch>
            <a:fillRect/>
          </a:stretch>
        </p:blipFill>
        <p:spPr bwMode="auto">
          <a:xfrm>
            <a:off x="285720" y="428604"/>
            <a:ext cx="8715436" cy="5335518"/>
          </a:xfrm>
          <a:prstGeom prst="rect">
            <a:avLst/>
          </a:prstGeom>
          <a:noFill/>
          <a:ln w="9525">
            <a:noFill/>
            <a:miter lim="800000"/>
            <a:headEnd/>
            <a:tailEnd/>
          </a:ln>
          <a:effectLst/>
        </p:spPr>
      </p:pic>
      <p:sp>
        <p:nvSpPr>
          <p:cNvPr id="3" name="2 - Ορθογώνιο"/>
          <p:cNvSpPr/>
          <p:nvPr/>
        </p:nvSpPr>
        <p:spPr>
          <a:xfrm>
            <a:off x="1000100" y="6131502"/>
            <a:ext cx="7000924" cy="369332"/>
          </a:xfrm>
          <a:prstGeom prst="rect">
            <a:avLst/>
          </a:prstGeom>
        </p:spPr>
        <p:txBody>
          <a:bodyPr wrap="square">
            <a:spAutoFit/>
          </a:bodyPr>
          <a:lstStyle/>
          <a:p>
            <a:r>
              <a:rPr lang="en-US" dirty="0" smtClean="0"/>
              <a:t>https://www.cosmo-model.org/content/tasks/verification/default.htm</a:t>
            </a:r>
            <a:endParaRPr lang="el-GR" dirty="0"/>
          </a:p>
        </p:txBody>
      </p:sp>
      <p:pic>
        <p:nvPicPr>
          <p:cNvPr id="4" name="Picture 4" descr="Ε.Μ.Υ.">
            <a:hlinkClick r:id="rId4"/>
            <a:extLst>
              <a:ext uri="{FF2B5EF4-FFF2-40B4-BE49-F238E27FC236}">
                <a16:creationId xmlns="" xmlns:a16="http://schemas.microsoft.com/office/drawing/2014/main" id="{2C68A189-4844-A7C9-BC4C-DFB56A744995}"/>
              </a:ext>
            </a:extLst>
          </p:cNvPr>
          <p:cNvPicPr>
            <a:picLocks noChangeAspect="1" noChangeArrowheads="1"/>
          </p:cNvPicPr>
          <p:nvPr/>
        </p:nvPicPr>
        <p:blipFill>
          <a:blip r:embed="rId5" cstate="print"/>
          <a:srcRect/>
          <a:stretch>
            <a:fillRect/>
          </a:stretch>
        </p:blipFill>
        <p:spPr bwMode="auto">
          <a:xfrm>
            <a:off x="142844" y="71414"/>
            <a:ext cx="2057399" cy="388312"/>
          </a:xfrm>
          <a:prstGeom prst="rect">
            <a:avLst/>
          </a:prstGeom>
          <a:noFill/>
          <a:ln w="9525">
            <a:noFill/>
            <a:miter lim="800000"/>
            <a:headEnd/>
            <a:tailEnd/>
          </a:ln>
        </p:spPr>
      </p:pic>
      <p:pic>
        <p:nvPicPr>
          <p:cNvPr id="5" name="Picture 5" descr="logo2nd">
            <a:extLst>
              <a:ext uri="{FF2B5EF4-FFF2-40B4-BE49-F238E27FC236}">
                <a16:creationId xmlns="" xmlns:a16="http://schemas.microsoft.com/office/drawing/2014/main" id="{91A9CAC4-E6E9-F883-F34E-346C03DC06C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84419" y="40375"/>
            <a:ext cx="952136" cy="318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TextBox"/>
          <p:cNvSpPr txBox="1"/>
          <p:nvPr/>
        </p:nvSpPr>
        <p:spPr>
          <a:xfrm>
            <a:off x="3071802" y="142852"/>
            <a:ext cx="2707408" cy="523220"/>
          </a:xfrm>
          <a:prstGeom prst="rect">
            <a:avLst/>
          </a:prstGeom>
          <a:noFill/>
        </p:spPr>
        <p:txBody>
          <a:bodyPr wrap="none" rtlCol="0">
            <a:spAutoFit/>
          </a:bodyPr>
          <a:lstStyle/>
          <a:p>
            <a:r>
              <a:rPr lang="en-US" sz="2800" b="1" dirty="0" smtClean="0">
                <a:solidFill>
                  <a:srgbClr val="FF0000"/>
                </a:solidFill>
              </a:rPr>
              <a:t>2m temperature </a:t>
            </a:r>
            <a:endParaRPr lang="el-GR" sz="2800" b="1" dirty="0">
              <a:solidFill>
                <a:srgbClr val="FF0000"/>
              </a:solidFill>
            </a:endParaRPr>
          </a:p>
        </p:txBody>
      </p:sp>
      <p:sp>
        <p:nvSpPr>
          <p:cNvPr id="6" name="5 - TextBox"/>
          <p:cNvSpPr txBox="1"/>
          <p:nvPr/>
        </p:nvSpPr>
        <p:spPr>
          <a:xfrm>
            <a:off x="1571604" y="702214"/>
            <a:ext cx="878767" cy="369332"/>
          </a:xfrm>
          <a:prstGeom prst="rect">
            <a:avLst/>
          </a:prstGeom>
          <a:noFill/>
        </p:spPr>
        <p:txBody>
          <a:bodyPr wrap="none" rtlCol="0">
            <a:spAutoFit/>
          </a:bodyPr>
          <a:lstStyle/>
          <a:p>
            <a:r>
              <a:rPr lang="en-US" dirty="0" smtClean="0"/>
              <a:t>SON 25</a:t>
            </a:r>
            <a:endParaRPr lang="el-GR" dirty="0"/>
          </a:p>
        </p:txBody>
      </p:sp>
      <p:sp>
        <p:nvSpPr>
          <p:cNvPr id="7" name="6 - TextBox"/>
          <p:cNvSpPr txBox="1"/>
          <p:nvPr/>
        </p:nvSpPr>
        <p:spPr>
          <a:xfrm>
            <a:off x="4137883" y="642918"/>
            <a:ext cx="791307" cy="369332"/>
          </a:xfrm>
          <a:prstGeom prst="rect">
            <a:avLst/>
          </a:prstGeom>
          <a:noFill/>
        </p:spPr>
        <p:txBody>
          <a:bodyPr wrap="none" rtlCol="0">
            <a:spAutoFit/>
          </a:bodyPr>
          <a:lstStyle/>
          <a:p>
            <a:r>
              <a:rPr lang="en-US" dirty="0" smtClean="0"/>
              <a:t>DJF 26</a:t>
            </a:r>
            <a:endParaRPr lang="el-GR" dirty="0"/>
          </a:p>
        </p:txBody>
      </p:sp>
      <p:sp>
        <p:nvSpPr>
          <p:cNvPr id="8" name="7 - TextBox"/>
          <p:cNvSpPr txBox="1"/>
          <p:nvPr/>
        </p:nvSpPr>
        <p:spPr>
          <a:xfrm>
            <a:off x="6930595" y="630776"/>
            <a:ext cx="998991" cy="369332"/>
          </a:xfrm>
          <a:prstGeom prst="rect">
            <a:avLst/>
          </a:prstGeom>
          <a:noFill/>
        </p:spPr>
        <p:txBody>
          <a:bodyPr wrap="none" rtlCol="0">
            <a:spAutoFit/>
          </a:bodyPr>
          <a:lstStyle/>
          <a:p>
            <a:r>
              <a:rPr lang="en-US" dirty="0" smtClean="0"/>
              <a:t>MAM 26</a:t>
            </a:r>
            <a:endParaRPr lang="el-GR" dirty="0"/>
          </a:p>
        </p:txBody>
      </p:sp>
      <p:grpSp>
        <p:nvGrpSpPr>
          <p:cNvPr id="16" name="15 - Ομάδα"/>
          <p:cNvGrpSpPr/>
          <p:nvPr/>
        </p:nvGrpSpPr>
        <p:grpSpPr>
          <a:xfrm>
            <a:off x="714348" y="1071546"/>
            <a:ext cx="2357454" cy="4714908"/>
            <a:chOff x="642910" y="1071546"/>
            <a:chExt cx="2610700" cy="5357826"/>
          </a:xfrm>
        </p:grpSpPr>
        <p:pic>
          <p:nvPicPr>
            <p:cNvPr id="1034" name="Picture 10"/>
            <p:cNvPicPr>
              <a:picLocks noChangeAspect="1" noChangeArrowheads="1"/>
            </p:cNvPicPr>
            <p:nvPr/>
          </p:nvPicPr>
          <p:blipFill>
            <a:blip r:embed="rId3"/>
            <a:srcRect l="4999"/>
            <a:stretch>
              <a:fillRect/>
            </a:stretch>
          </p:blipFill>
          <p:spPr bwMode="auto">
            <a:xfrm>
              <a:off x="642910" y="1071546"/>
              <a:ext cx="2610700" cy="5357826"/>
            </a:xfrm>
            <a:prstGeom prst="rect">
              <a:avLst/>
            </a:prstGeom>
            <a:noFill/>
            <a:ln w="9525">
              <a:noFill/>
              <a:miter lim="800000"/>
              <a:headEnd/>
              <a:tailEnd/>
            </a:ln>
            <a:effectLst/>
          </p:spPr>
        </p:pic>
        <p:cxnSp>
          <p:nvCxnSpPr>
            <p:cNvPr id="10" name="9 - Ευθεία γραμμή σύνδεσης"/>
            <p:cNvCxnSpPr/>
            <p:nvPr/>
          </p:nvCxnSpPr>
          <p:spPr>
            <a:xfrm>
              <a:off x="928662" y="2357430"/>
              <a:ext cx="214314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12 - Ευθεία γραμμή σύνδεσης"/>
            <p:cNvCxnSpPr/>
            <p:nvPr/>
          </p:nvCxnSpPr>
          <p:spPr>
            <a:xfrm>
              <a:off x="928662" y="5143512"/>
              <a:ext cx="214314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7" name="16 - Ομάδα"/>
          <p:cNvGrpSpPr/>
          <p:nvPr/>
        </p:nvGrpSpPr>
        <p:grpSpPr>
          <a:xfrm>
            <a:off x="3643306" y="1071546"/>
            <a:ext cx="2071702" cy="4786346"/>
            <a:chOff x="3428992" y="1142984"/>
            <a:chExt cx="2581273" cy="5340361"/>
          </a:xfrm>
        </p:grpSpPr>
        <p:pic>
          <p:nvPicPr>
            <p:cNvPr id="1035" name="Picture 11"/>
            <p:cNvPicPr>
              <a:picLocks noChangeAspect="1" noChangeArrowheads="1"/>
            </p:cNvPicPr>
            <p:nvPr/>
          </p:nvPicPr>
          <p:blipFill>
            <a:blip r:embed="rId4"/>
            <a:srcRect l="6060" t="2477"/>
            <a:stretch>
              <a:fillRect/>
            </a:stretch>
          </p:blipFill>
          <p:spPr bwMode="auto">
            <a:xfrm>
              <a:off x="3428992" y="1142984"/>
              <a:ext cx="2581273" cy="5340361"/>
            </a:xfrm>
            <a:prstGeom prst="rect">
              <a:avLst/>
            </a:prstGeom>
            <a:noFill/>
            <a:ln w="9525">
              <a:noFill/>
              <a:miter lim="800000"/>
              <a:headEnd/>
              <a:tailEnd/>
            </a:ln>
            <a:effectLst/>
          </p:spPr>
        </p:pic>
        <p:cxnSp>
          <p:nvCxnSpPr>
            <p:cNvPr id="11" name="10 - Ευθεία γραμμή σύνδεσης"/>
            <p:cNvCxnSpPr/>
            <p:nvPr/>
          </p:nvCxnSpPr>
          <p:spPr>
            <a:xfrm>
              <a:off x="3714744" y="2285992"/>
              <a:ext cx="214314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13 - Ευθεία γραμμή σύνδεσης"/>
            <p:cNvCxnSpPr/>
            <p:nvPr/>
          </p:nvCxnSpPr>
          <p:spPr>
            <a:xfrm>
              <a:off x="3714744" y="5141924"/>
              <a:ext cx="214314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9" name="18 - TextBox"/>
          <p:cNvSpPr txBox="1"/>
          <p:nvPr/>
        </p:nvSpPr>
        <p:spPr>
          <a:xfrm>
            <a:off x="2714612" y="6072206"/>
            <a:ext cx="3887218" cy="369332"/>
          </a:xfrm>
          <a:prstGeom prst="rect">
            <a:avLst/>
          </a:prstGeom>
          <a:noFill/>
        </p:spPr>
        <p:txBody>
          <a:bodyPr wrap="none" rtlCol="0">
            <a:spAutoFit/>
          </a:bodyPr>
          <a:lstStyle/>
          <a:p>
            <a:r>
              <a:rPr lang="en-US" dirty="0" smtClean="0"/>
              <a:t>Worse scores at night and MAM season</a:t>
            </a:r>
            <a:endParaRPr lang="el-GR" dirty="0"/>
          </a:p>
        </p:txBody>
      </p:sp>
      <p:pic>
        <p:nvPicPr>
          <p:cNvPr id="20" name="Picture 4" descr="Ε.Μ.Υ.">
            <a:hlinkClick r:id="rId5"/>
            <a:extLst>
              <a:ext uri="{FF2B5EF4-FFF2-40B4-BE49-F238E27FC236}">
                <a16:creationId xmlns="" xmlns:a16="http://schemas.microsoft.com/office/drawing/2014/main" id="{2C68A189-4844-A7C9-BC4C-DFB56A744995}"/>
              </a:ext>
            </a:extLst>
          </p:cNvPr>
          <p:cNvPicPr>
            <a:picLocks noChangeAspect="1" noChangeArrowheads="1"/>
          </p:cNvPicPr>
          <p:nvPr/>
        </p:nvPicPr>
        <p:blipFill>
          <a:blip r:embed="rId6" cstate="print"/>
          <a:srcRect/>
          <a:stretch>
            <a:fillRect/>
          </a:stretch>
        </p:blipFill>
        <p:spPr bwMode="auto">
          <a:xfrm>
            <a:off x="142844" y="71414"/>
            <a:ext cx="2057399" cy="388312"/>
          </a:xfrm>
          <a:prstGeom prst="rect">
            <a:avLst/>
          </a:prstGeom>
          <a:noFill/>
          <a:ln w="9525">
            <a:noFill/>
            <a:miter lim="800000"/>
            <a:headEnd/>
            <a:tailEnd/>
          </a:ln>
        </p:spPr>
      </p:pic>
      <p:pic>
        <p:nvPicPr>
          <p:cNvPr id="21" name="Picture 5" descr="logo2nd">
            <a:extLst>
              <a:ext uri="{FF2B5EF4-FFF2-40B4-BE49-F238E27FC236}">
                <a16:creationId xmlns="" xmlns:a16="http://schemas.microsoft.com/office/drawing/2014/main" id="{91A9CAC4-E6E9-F883-F34E-346C03DC06C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84419" y="40375"/>
            <a:ext cx="952136" cy="318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22 - Ομάδα"/>
          <p:cNvGrpSpPr/>
          <p:nvPr/>
        </p:nvGrpSpPr>
        <p:grpSpPr>
          <a:xfrm>
            <a:off x="6334137" y="1094286"/>
            <a:ext cx="2219629" cy="4714908"/>
            <a:chOff x="6334137" y="1094286"/>
            <a:chExt cx="2219629" cy="4714908"/>
          </a:xfrm>
        </p:grpSpPr>
        <p:pic>
          <p:nvPicPr>
            <p:cNvPr id="1033" name="Picture 9"/>
            <p:cNvPicPr>
              <a:picLocks noChangeAspect="1" noChangeArrowheads="1"/>
            </p:cNvPicPr>
            <p:nvPr/>
          </p:nvPicPr>
          <p:blipFill>
            <a:blip r:embed="rId8"/>
            <a:srcRect l="2768" t="1429" r="3038"/>
            <a:stretch>
              <a:fillRect/>
            </a:stretch>
          </p:blipFill>
          <p:spPr bwMode="auto">
            <a:xfrm>
              <a:off x="6334137" y="1094286"/>
              <a:ext cx="2214578" cy="4714908"/>
            </a:xfrm>
            <a:prstGeom prst="rect">
              <a:avLst/>
            </a:prstGeom>
            <a:noFill/>
            <a:ln w="9525">
              <a:noFill/>
              <a:miter lim="800000"/>
              <a:headEnd/>
              <a:tailEnd/>
            </a:ln>
            <a:effectLst/>
          </p:spPr>
        </p:pic>
        <p:cxnSp>
          <p:nvCxnSpPr>
            <p:cNvPr id="15" name="14 - Ευθεία γραμμή σύνδεσης"/>
            <p:cNvCxnSpPr/>
            <p:nvPr/>
          </p:nvCxnSpPr>
          <p:spPr>
            <a:xfrm>
              <a:off x="6562161" y="4500570"/>
              <a:ext cx="1991605" cy="150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21 - Ευθεία γραμμή σύνδεσης"/>
            <p:cNvCxnSpPr/>
            <p:nvPr/>
          </p:nvCxnSpPr>
          <p:spPr>
            <a:xfrm>
              <a:off x="6572264" y="2570156"/>
              <a:ext cx="1857388"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srcRect r="1827"/>
          <a:stretch>
            <a:fillRect/>
          </a:stretch>
        </p:blipFill>
        <p:spPr bwMode="auto">
          <a:xfrm>
            <a:off x="642910" y="1557345"/>
            <a:ext cx="2204823" cy="3729043"/>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a:srcRect t="1209"/>
          <a:stretch>
            <a:fillRect/>
          </a:stretch>
        </p:blipFill>
        <p:spPr bwMode="auto">
          <a:xfrm>
            <a:off x="3286116" y="1571612"/>
            <a:ext cx="2361195" cy="3714776"/>
          </a:xfrm>
          <a:prstGeom prst="rect">
            <a:avLst/>
          </a:prstGeom>
          <a:noFill/>
          <a:ln w="9525">
            <a:noFill/>
            <a:miter lim="800000"/>
            <a:headEnd/>
            <a:tailEnd/>
          </a:ln>
          <a:effectLst/>
        </p:spPr>
      </p:pic>
      <p:pic>
        <p:nvPicPr>
          <p:cNvPr id="1028" name="Picture 4"/>
          <p:cNvPicPr>
            <a:picLocks noChangeAspect="1" noChangeArrowheads="1"/>
          </p:cNvPicPr>
          <p:nvPr/>
        </p:nvPicPr>
        <p:blipFill>
          <a:blip r:embed="rId5"/>
          <a:srcRect/>
          <a:stretch>
            <a:fillRect/>
          </a:stretch>
        </p:blipFill>
        <p:spPr bwMode="auto">
          <a:xfrm>
            <a:off x="6143636" y="1514838"/>
            <a:ext cx="2143139" cy="3628674"/>
          </a:xfrm>
          <a:prstGeom prst="rect">
            <a:avLst/>
          </a:prstGeom>
          <a:noFill/>
          <a:ln w="9525">
            <a:noFill/>
            <a:miter lim="800000"/>
            <a:headEnd/>
            <a:tailEnd/>
          </a:ln>
          <a:effectLst/>
        </p:spPr>
      </p:pic>
      <p:sp>
        <p:nvSpPr>
          <p:cNvPr id="5" name="4 - TextBox"/>
          <p:cNvSpPr txBox="1"/>
          <p:nvPr/>
        </p:nvSpPr>
        <p:spPr>
          <a:xfrm>
            <a:off x="1571604" y="1059404"/>
            <a:ext cx="878767" cy="369332"/>
          </a:xfrm>
          <a:prstGeom prst="rect">
            <a:avLst/>
          </a:prstGeom>
          <a:noFill/>
        </p:spPr>
        <p:txBody>
          <a:bodyPr wrap="none" rtlCol="0">
            <a:spAutoFit/>
          </a:bodyPr>
          <a:lstStyle/>
          <a:p>
            <a:r>
              <a:rPr lang="en-US" dirty="0" smtClean="0"/>
              <a:t>SON 25</a:t>
            </a:r>
            <a:endParaRPr lang="el-GR" dirty="0"/>
          </a:p>
        </p:txBody>
      </p:sp>
      <p:sp>
        <p:nvSpPr>
          <p:cNvPr id="6" name="5 - TextBox"/>
          <p:cNvSpPr txBox="1"/>
          <p:nvPr/>
        </p:nvSpPr>
        <p:spPr>
          <a:xfrm>
            <a:off x="4137883" y="1059404"/>
            <a:ext cx="791307" cy="369332"/>
          </a:xfrm>
          <a:prstGeom prst="rect">
            <a:avLst/>
          </a:prstGeom>
          <a:noFill/>
        </p:spPr>
        <p:txBody>
          <a:bodyPr wrap="none" rtlCol="0">
            <a:spAutoFit/>
          </a:bodyPr>
          <a:lstStyle/>
          <a:p>
            <a:r>
              <a:rPr lang="en-US" dirty="0" smtClean="0"/>
              <a:t>DJF 26</a:t>
            </a:r>
            <a:endParaRPr lang="el-GR" dirty="0"/>
          </a:p>
        </p:txBody>
      </p:sp>
      <p:sp>
        <p:nvSpPr>
          <p:cNvPr id="7" name="6 - TextBox"/>
          <p:cNvSpPr txBox="1"/>
          <p:nvPr/>
        </p:nvSpPr>
        <p:spPr>
          <a:xfrm>
            <a:off x="6858016" y="1059404"/>
            <a:ext cx="998991" cy="369332"/>
          </a:xfrm>
          <a:prstGeom prst="rect">
            <a:avLst/>
          </a:prstGeom>
          <a:noFill/>
        </p:spPr>
        <p:txBody>
          <a:bodyPr wrap="none" rtlCol="0">
            <a:spAutoFit/>
          </a:bodyPr>
          <a:lstStyle/>
          <a:p>
            <a:r>
              <a:rPr lang="en-US" dirty="0" smtClean="0"/>
              <a:t>MAM 26</a:t>
            </a:r>
            <a:endParaRPr lang="el-GR" dirty="0"/>
          </a:p>
        </p:txBody>
      </p:sp>
      <p:pic>
        <p:nvPicPr>
          <p:cNvPr id="8" name="Picture 4" descr="Ε.Μ.Υ.">
            <a:hlinkClick r:id="rId6"/>
            <a:extLst>
              <a:ext uri="{FF2B5EF4-FFF2-40B4-BE49-F238E27FC236}">
                <a16:creationId xmlns="" xmlns:a16="http://schemas.microsoft.com/office/drawing/2014/main" id="{2C68A189-4844-A7C9-BC4C-DFB56A744995}"/>
              </a:ext>
            </a:extLst>
          </p:cNvPr>
          <p:cNvPicPr>
            <a:picLocks noChangeAspect="1" noChangeArrowheads="1"/>
          </p:cNvPicPr>
          <p:nvPr/>
        </p:nvPicPr>
        <p:blipFill>
          <a:blip r:embed="rId7" cstate="print"/>
          <a:srcRect/>
          <a:stretch>
            <a:fillRect/>
          </a:stretch>
        </p:blipFill>
        <p:spPr bwMode="auto">
          <a:xfrm>
            <a:off x="142844" y="71414"/>
            <a:ext cx="2057399" cy="388312"/>
          </a:xfrm>
          <a:prstGeom prst="rect">
            <a:avLst/>
          </a:prstGeom>
          <a:noFill/>
          <a:ln w="9525">
            <a:noFill/>
            <a:miter lim="800000"/>
            <a:headEnd/>
            <a:tailEnd/>
          </a:ln>
        </p:spPr>
      </p:pic>
      <p:pic>
        <p:nvPicPr>
          <p:cNvPr id="9" name="Picture 5" descr="logo2nd">
            <a:extLst>
              <a:ext uri="{FF2B5EF4-FFF2-40B4-BE49-F238E27FC236}">
                <a16:creationId xmlns="" xmlns:a16="http://schemas.microsoft.com/office/drawing/2014/main" id="{91A9CAC4-E6E9-F883-F34E-346C03DC06C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184419" y="40375"/>
            <a:ext cx="952136" cy="318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9 - TextBox"/>
          <p:cNvSpPr txBox="1"/>
          <p:nvPr/>
        </p:nvSpPr>
        <p:spPr>
          <a:xfrm>
            <a:off x="3071802" y="142852"/>
            <a:ext cx="2802370" cy="523220"/>
          </a:xfrm>
          <a:prstGeom prst="rect">
            <a:avLst/>
          </a:prstGeom>
          <a:noFill/>
        </p:spPr>
        <p:txBody>
          <a:bodyPr wrap="none" rtlCol="0">
            <a:spAutoFit/>
          </a:bodyPr>
          <a:lstStyle/>
          <a:p>
            <a:r>
              <a:rPr lang="en-US" sz="2800" b="1" dirty="0" smtClean="0">
                <a:solidFill>
                  <a:srgbClr val="FF0000"/>
                </a:solidFill>
              </a:rPr>
              <a:t>10m Wind Speed </a:t>
            </a:r>
            <a:endParaRPr lang="el-GR" sz="2800" b="1" dirty="0">
              <a:solidFill>
                <a:srgbClr val="FF0000"/>
              </a:solidFill>
            </a:endParaRPr>
          </a:p>
        </p:txBody>
      </p:sp>
      <p:sp>
        <p:nvSpPr>
          <p:cNvPr id="2" name="ZoneTexte 1"/>
          <p:cNvSpPr txBox="1"/>
          <p:nvPr/>
        </p:nvSpPr>
        <p:spPr>
          <a:xfrm>
            <a:off x="2987824" y="5517232"/>
            <a:ext cx="2785763" cy="369332"/>
          </a:xfrm>
          <a:prstGeom prst="rect">
            <a:avLst/>
          </a:prstGeom>
          <a:noFill/>
        </p:spPr>
        <p:txBody>
          <a:bodyPr wrap="none" rtlCol="0">
            <a:spAutoFit/>
          </a:bodyPr>
          <a:lstStyle/>
          <a:p>
            <a:r>
              <a:rPr lang="en-US" dirty="0" smtClean="0"/>
              <a:t>Similar error for all seasons </a:t>
            </a:r>
            <a:endParaRPr lang="fr-F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TextBox"/>
          <p:cNvSpPr txBox="1"/>
          <p:nvPr/>
        </p:nvSpPr>
        <p:spPr>
          <a:xfrm>
            <a:off x="2428860" y="285728"/>
            <a:ext cx="4357218" cy="523220"/>
          </a:xfrm>
          <a:prstGeom prst="rect">
            <a:avLst/>
          </a:prstGeom>
          <a:noFill/>
        </p:spPr>
        <p:txBody>
          <a:bodyPr wrap="none" rtlCol="0">
            <a:spAutoFit/>
          </a:bodyPr>
          <a:lstStyle/>
          <a:p>
            <a:r>
              <a:rPr lang="en-US" sz="2800" b="1" dirty="0" smtClean="0">
                <a:solidFill>
                  <a:srgbClr val="FF0000"/>
                </a:solidFill>
              </a:rPr>
              <a:t>2m Dew point Temperature </a:t>
            </a:r>
            <a:endParaRPr lang="el-GR" sz="2800" b="1" dirty="0">
              <a:solidFill>
                <a:srgbClr val="FF0000"/>
              </a:solidFill>
            </a:endParaRPr>
          </a:p>
        </p:txBody>
      </p:sp>
      <p:sp>
        <p:nvSpPr>
          <p:cNvPr id="9" name="8 - TextBox"/>
          <p:cNvSpPr txBox="1"/>
          <p:nvPr/>
        </p:nvSpPr>
        <p:spPr>
          <a:xfrm>
            <a:off x="1500166" y="857232"/>
            <a:ext cx="931665" cy="369332"/>
          </a:xfrm>
          <a:prstGeom prst="rect">
            <a:avLst/>
          </a:prstGeom>
          <a:noFill/>
        </p:spPr>
        <p:txBody>
          <a:bodyPr wrap="none" rtlCol="0">
            <a:spAutoFit/>
          </a:bodyPr>
          <a:lstStyle/>
          <a:p>
            <a:r>
              <a:rPr lang="en-US" dirty="0" smtClean="0"/>
              <a:t>SON 25 </a:t>
            </a:r>
            <a:endParaRPr lang="el-GR" dirty="0"/>
          </a:p>
        </p:txBody>
      </p:sp>
      <p:sp>
        <p:nvSpPr>
          <p:cNvPr id="10" name="9 - TextBox"/>
          <p:cNvSpPr txBox="1"/>
          <p:nvPr/>
        </p:nvSpPr>
        <p:spPr>
          <a:xfrm>
            <a:off x="4000496" y="857232"/>
            <a:ext cx="791307" cy="369332"/>
          </a:xfrm>
          <a:prstGeom prst="rect">
            <a:avLst/>
          </a:prstGeom>
          <a:noFill/>
        </p:spPr>
        <p:txBody>
          <a:bodyPr wrap="none" rtlCol="0">
            <a:spAutoFit/>
          </a:bodyPr>
          <a:lstStyle/>
          <a:p>
            <a:r>
              <a:rPr lang="en-US" dirty="0" smtClean="0"/>
              <a:t>DJF 26</a:t>
            </a:r>
            <a:endParaRPr lang="el-GR" dirty="0"/>
          </a:p>
        </p:txBody>
      </p:sp>
      <p:sp>
        <p:nvSpPr>
          <p:cNvPr id="11" name="10 - TextBox"/>
          <p:cNvSpPr txBox="1"/>
          <p:nvPr/>
        </p:nvSpPr>
        <p:spPr>
          <a:xfrm>
            <a:off x="6786578" y="845090"/>
            <a:ext cx="998991" cy="369332"/>
          </a:xfrm>
          <a:prstGeom prst="rect">
            <a:avLst/>
          </a:prstGeom>
          <a:noFill/>
        </p:spPr>
        <p:txBody>
          <a:bodyPr wrap="none" rtlCol="0">
            <a:spAutoFit/>
          </a:bodyPr>
          <a:lstStyle/>
          <a:p>
            <a:r>
              <a:rPr lang="en-US" dirty="0" smtClean="0"/>
              <a:t>MAM 26</a:t>
            </a:r>
            <a:endParaRPr lang="el-GR" dirty="0"/>
          </a:p>
        </p:txBody>
      </p:sp>
      <p:pic>
        <p:nvPicPr>
          <p:cNvPr id="12" name="Picture 5" descr="logo2nd">
            <a:extLst>
              <a:ext uri="{FF2B5EF4-FFF2-40B4-BE49-F238E27FC236}">
                <a16:creationId xmlns="" xmlns:a16="http://schemas.microsoft.com/office/drawing/2014/main" id="{91A9CAC4-E6E9-F883-F34E-346C03DC06C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84419" y="40375"/>
            <a:ext cx="952136" cy="318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descr="Ε.Μ.Υ.">
            <a:hlinkClick r:id="rId4"/>
            <a:extLst>
              <a:ext uri="{FF2B5EF4-FFF2-40B4-BE49-F238E27FC236}">
                <a16:creationId xmlns="" xmlns:a16="http://schemas.microsoft.com/office/drawing/2014/main" id="{2C68A189-4844-A7C9-BC4C-DFB56A744995}"/>
              </a:ext>
            </a:extLst>
          </p:cNvPr>
          <p:cNvPicPr>
            <a:picLocks noChangeAspect="1" noChangeArrowheads="1"/>
          </p:cNvPicPr>
          <p:nvPr/>
        </p:nvPicPr>
        <p:blipFill>
          <a:blip r:embed="rId5" cstate="print"/>
          <a:srcRect/>
          <a:stretch>
            <a:fillRect/>
          </a:stretch>
        </p:blipFill>
        <p:spPr bwMode="auto">
          <a:xfrm>
            <a:off x="142844" y="71414"/>
            <a:ext cx="2057399" cy="388312"/>
          </a:xfrm>
          <a:prstGeom prst="rect">
            <a:avLst/>
          </a:prstGeom>
          <a:noFill/>
          <a:ln w="9525">
            <a:noFill/>
            <a:miter lim="800000"/>
            <a:headEnd/>
            <a:tailEnd/>
          </a:ln>
        </p:spPr>
      </p:pic>
      <p:grpSp>
        <p:nvGrpSpPr>
          <p:cNvPr id="21" name="20 - Ομάδα"/>
          <p:cNvGrpSpPr/>
          <p:nvPr/>
        </p:nvGrpSpPr>
        <p:grpSpPr>
          <a:xfrm>
            <a:off x="714348" y="1214422"/>
            <a:ext cx="2357454" cy="4429156"/>
            <a:chOff x="714348" y="1192566"/>
            <a:chExt cx="2357454" cy="4429156"/>
          </a:xfrm>
        </p:grpSpPr>
        <p:pic>
          <p:nvPicPr>
            <p:cNvPr id="2054" name="Picture 6"/>
            <p:cNvPicPr>
              <a:picLocks noChangeAspect="1" noChangeArrowheads="1"/>
            </p:cNvPicPr>
            <p:nvPr/>
          </p:nvPicPr>
          <p:blipFill>
            <a:blip r:embed="rId6"/>
            <a:srcRect l="5974" t="2660"/>
            <a:stretch>
              <a:fillRect/>
            </a:stretch>
          </p:blipFill>
          <p:spPr bwMode="auto">
            <a:xfrm>
              <a:off x="714348" y="1192566"/>
              <a:ext cx="2357454" cy="4429156"/>
            </a:xfrm>
            <a:prstGeom prst="rect">
              <a:avLst/>
            </a:prstGeom>
            <a:noFill/>
            <a:ln w="9525">
              <a:noFill/>
              <a:miter lim="800000"/>
              <a:headEnd/>
              <a:tailEnd/>
            </a:ln>
            <a:effectLst/>
          </p:spPr>
        </p:pic>
        <p:cxnSp>
          <p:nvCxnSpPr>
            <p:cNvPr id="15" name="14 - Ευθεία γραμμή σύνδεσης"/>
            <p:cNvCxnSpPr/>
            <p:nvPr/>
          </p:nvCxnSpPr>
          <p:spPr>
            <a:xfrm>
              <a:off x="1000100" y="2428868"/>
              <a:ext cx="1928826"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17 - Ευθεία γραμμή σύνδεσης"/>
            <p:cNvCxnSpPr/>
            <p:nvPr/>
          </p:nvCxnSpPr>
          <p:spPr>
            <a:xfrm>
              <a:off x="1000100" y="4214818"/>
              <a:ext cx="1928826"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2" name="21 - Ομάδα"/>
          <p:cNvGrpSpPr/>
          <p:nvPr/>
        </p:nvGrpSpPr>
        <p:grpSpPr>
          <a:xfrm>
            <a:off x="3500430" y="1142984"/>
            <a:ext cx="2214578" cy="4531603"/>
            <a:chOff x="3500430" y="1142984"/>
            <a:chExt cx="2214578" cy="4531603"/>
          </a:xfrm>
        </p:grpSpPr>
        <p:pic>
          <p:nvPicPr>
            <p:cNvPr id="2052" name="Picture 4"/>
            <p:cNvPicPr>
              <a:picLocks noChangeAspect="1" noChangeArrowheads="1"/>
            </p:cNvPicPr>
            <p:nvPr/>
          </p:nvPicPr>
          <p:blipFill>
            <a:blip r:embed="rId7"/>
            <a:srcRect l="3030"/>
            <a:stretch>
              <a:fillRect/>
            </a:stretch>
          </p:blipFill>
          <p:spPr bwMode="auto">
            <a:xfrm>
              <a:off x="3500430" y="1142984"/>
              <a:ext cx="2214578" cy="4531603"/>
            </a:xfrm>
            <a:prstGeom prst="rect">
              <a:avLst/>
            </a:prstGeom>
            <a:noFill/>
            <a:ln w="9525">
              <a:noFill/>
              <a:miter lim="800000"/>
              <a:headEnd/>
              <a:tailEnd/>
            </a:ln>
            <a:effectLst/>
          </p:spPr>
        </p:pic>
        <p:cxnSp>
          <p:nvCxnSpPr>
            <p:cNvPr id="16" name="15 - Ευθεία γραμμή σύνδεσης"/>
            <p:cNvCxnSpPr/>
            <p:nvPr/>
          </p:nvCxnSpPr>
          <p:spPr>
            <a:xfrm>
              <a:off x="3643306" y="2428868"/>
              <a:ext cx="1928826"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18 - Ευθεία γραμμή σύνδεσης"/>
            <p:cNvCxnSpPr/>
            <p:nvPr/>
          </p:nvCxnSpPr>
          <p:spPr>
            <a:xfrm>
              <a:off x="3714744" y="4213230"/>
              <a:ext cx="1928826"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3" name="22 - Ομάδα"/>
          <p:cNvGrpSpPr/>
          <p:nvPr/>
        </p:nvGrpSpPr>
        <p:grpSpPr>
          <a:xfrm>
            <a:off x="6143636" y="1142984"/>
            <a:ext cx="2302741" cy="4606495"/>
            <a:chOff x="6143636" y="1142984"/>
            <a:chExt cx="2302741" cy="4606495"/>
          </a:xfrm>
        </p:grpSpPr>
        <p:pic>
          <p:nvPicPr>
            <p:cNvPr id="2053" name="Picture 5"/>
            <p:cNvPicPr>
              <a:picLocks noChangeAspect="1" noChangeArrowheads="1"/>
            </p:cNvPicPr>
            <p:nvPr/>
          </p:nvPicPr>
          <p:blipFill>
            <a:blip r:embed="rId8"/>
            <a:srcRect/>
            <a:stretch>
              <a:fillRect/>
            </a:stretch>
          </p:blipFill>
          <p:spPr bwMode="auto">
            <a:xfrm>
              <a:off x="6143636" y="1142984"/>
              <a:ext cx="2302741" cy="4606495"/>
            </a:xfrm>
            <a:prstGeom prst="rect">
              <a:avLst/>
            </a:prstGeom>
            <a:noFill/>
            <a:ln w="9525">
              <a:noFill/>
              <a:miter lim="800000"/>
              <a:headEnd/>
              <a:tailEnd/>
            </a:ln>
            <a:effectLst/>
          </p:spPr>
        </p:pic>
        <p:cxnSp>
          <p:nvCxnSpPr>
            <p:cNvPr id="17" name="16 - Ευθεία γραμμή σύνδεσης"/>
            <p:cNvCxnSpPr/>
            <p:nvPr/>
          </p:nvCxnSpPr>
          <p:spPr>
            <a:xfrm>
              <a:off x="6429388" y="2713032"/>
              <a:ext cx="1928826"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19 - Ευθεία γραμμή σύνδεσης"/>
            <p:cNvCxnSpPr/>
            <p:nvPr/>
          </p:nvCxnSpPr>
          <p:spPr>
            <a:xfrm>
              <a:off x="6429388" y="3929066"/>
              <a:ext cx="1928826"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4" name="23 - TextBox"/>
          <p:cNvSpPr txBox="1"/>
          <p:nvPr/>
        </p:nvSpPr>
        <p:spPr>
          <a:xfrm>
            <a:off x="2714612" y="6072206"/>
            <a:ext cx="4095545" cy="369332"/>
          </a:xfrm>
          <a:prstGeom prst="rect">
            <a:avLst/>
          </a:prstGeom>
          <a:noFill/>
        </p:spPr>
        <p:txBody>
          <a:bodyPr wrap="none" rtlCol="0">
            <a:spAutoFit/>
          </a:bodyPr>
          <a:lstStyle/>
          <a:p>
            <a:r>
              <a:rPr lang="en-US" dirty="0" smtClean="0"/>
              <a:t>Worse scores in the day and MAM season</a:t>
            </a:r>
            <a:endParaRPr lang="el-G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TextBox"/>
          <p:cNvSpPr txBox="1"/>
          <p:nvPr/>
        </p:nvSpPr>
        <p:spPr>
          <a:xfrm>
            <a:off x="3286116" y="357166"/>
            <a:ext cx="2870851" cy="523220"/>
          </a:xfrm>
          <a:prstGeom prst="rect">
            <a:avLst/>
          </a:prstGeom>
          <a:noFill/>
        </p:spPr>
        <p:txBody>
          <a:bodyPr wrap="none" rtlCol="0">
            <a:spAutoFit/>
          </a:bodyPr>
          <a:lstStyle/>
          <a:p>
            <a:r>
              <a:rPr lang="en-US" sz="2800" b="1" dirty="0" smtClean="0">
                <a:solidFill>
                  <a:srgbClr val="FF0000"/>
                </a:solidFill>
              </a:rPr>
              <a:t>Total Cloud Cover </a:t>
            </a:r>
            <a:endParaRPr lang="el-GR" sz="2800" b="1" dirty="0">
              <a:solidFill>
                <a:srgbClr val="FF0000"/>
              </a:solidFill>
            </a:endParaRPr>
          </a:p>
        </p:txBody>
      </p:sp>
      <p:pic>
        <p:nvPicPr>
          <p:cNvPr id="6" name="Picture 4" descr="Ε.Μ.Υ.">
            <a:hlinkClick r:id="rId3"/>
            <a:extLst>
              <a:ext uri="{FF2B5EF4-FFF2-40B4-BE49-F238E27FC236}">
                <a16:creationId xmlns="" xmlns:a16="http://schemas.microsoft.com/office/drawing/2014/main" id="{2C68A189-4844-A7C9-BC4C-DFB56A744995}"/>
              </a:ext>
            </a:extLst>
          </p:cNvPr>
          <p:cNvPicPr>
            <a:picLocks noChangeAspect="1" noChangeArrowheads="1"/>
          </p:cNvPicPr>
          <p:nvPr/>
        </p:nvPicPr>
        <p:blipFill>
          <a:blip r:embed="rId4" cstate="print"/>
          <a:srcRect/>
          <a:stretch>
            <a:fillRect/>
          </a:stretch>
        </p:blipFill>
        <p:spPr bwMode="auto">
          <a:xfrm>
            <a:off x="142844" y="71414"/>
            <a:ext cx="2057399" cy="388312"/>
          </a:xfrm>
          <a:prstGeom prst="rect">
            <a:avLst/>
          </a:prstGeom>
          <a:noFill/>
          <a:ln w="9525">
            <a:noFill/>
            <a:miter lim="800000"/>
            <a:headEnd/>
            <a:tailEnd/>
          </a:ln>
        </p:spPr>
      </p:pic>
      <p:pic>
        <p:nvPicPr>
          <p:cNvPr id="7" name="Picture 5" descr="logo2nd">
            <a:extLst>
              <a:ext uri="{FF2B5EF4-FFF2-40B4-BE49-F238E27FC236}">
                <a16:creationId xmlns="" xmlns:a16="http://schemas.microsoft.com/office/drawing/2014/main" id="{91A9CAC4-E6E9-F883-F34E-346C03DC06C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84419" y="40375"/>
            <a:ext cx="952136" cy="318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 name="18 - Ομάδα"/>
          <p:cNvGrpSpPr/>
          <p:nvPr/>
        </p:nvGrpSpPr>
        <p:grpSpPr>
          <a:xfrm>
            <a:off x="893855" y="1178583"/>
            <a:ext cx="2320823" cy="4679309"/>
            <a:chOff x="893855" y="1285860"/>
            <a:chExt cx="2320823" cy="4679309"/>
          </a:xfrm>
        </p:grpSpPr>
        <p:pic>
          <p:nvPicPr>
            <p:cNvPr id="3074" name="Picture 2"/>
            <p:cNvPicPr>
              <a:picLocks noChangeAspect="1" noChangeArrowheads="1"/>
            </p:cNvPicPr>
            <p:nvPr/>
          </p:nvPicPr>
          <p:blipFill>
            <a:blip r:embed="rId6"/>
            <a:srcRect/>
            <a:stretch>
              <a:fillRect/>
            </a:stretch>
          </p:blipFill>
          <p:spPr bwMode="auto">
            <a:xfrm>
              <a:off x="893855" y="1285860"/>
              <a:ext cx="2320823" cy="4679309"/>
            </a:xfrm>
            <a:prstGeom prst="rect">
              <a:avLst/>
            </a:prstGeom>
            <a:noFill/>
            <a:ln w="9525">
              <a:noFill/>
              <a:miter lim="800000"/>
              <a:headEnd/>
              <a:tailEnd/>
            </a:ln>
            <a:effectLst/>
          </p:spPr>
        </p:pic>
        <p:cxnSp>
          <p:nvCxnSpPr>
            <p:cNvPr id="9" name="8 - Ευθεία γραμμή σύνδεσης"/>
            <p:cNvCxnSpPr/>
            <p:nvPr/>
          </p:nvCxnSpPr>
          <p:spPr>
            <a:xfrm>
              <a:off x="1214414" y="2143116"/>
              <a:ext cx="1928826"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11 - Ευθεία γραμμή σύνδεσης"/>
            <p:cNvCxnSpPr/>
            <p:nvPr/>
          </p:nvCxnSpPr>
          <p:spPr>
            <a:xfrm>
              <a:off x="1214414" y="4713296"/>
              <a:ext cx="1928826"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0" name="19 - Ομάδα"/>
          <p:cNvGrpSpPr/>
          <p:nvPr/>
        </p:nvGrpSpPr>
        <p:grpSpPr>
          <a:xfrm>
            <a:off x="3643306" y="1142984"/>
            <a:ext cx="2143140" cy="4643470"/>
            <a:chOff x="3643306" y="1214422"/>
            <a:chExt cx="2143140" cy="4643470"/>
          </a:xfrm>
        </p:grpSpPr>
        <p:pic>
          <p:nvPicPr>
            <p:cNvPr id="3075" name="Picture 3"/>
            <p:cNvPicPr>
              <a:picLocks noChangeAspect="1" noChangeArrowheads="1"/>
            </p:cNvPicPr>
            <p:nvPr/>
          </p:nvPicPr>
          <p:blipFill>
            <a:blip r:embed="rId7"/>
            <a:srcRect l="6360"/>
            <a:stretch>
              <a:fillRect/>
            </a:stretch>
          </p:blipFill>
          <p:spPr bwMode="auto">
            <a:xfrm>
              <a:off x="3643306" y="1214422"/>
              <a:ext cx="2103433" cy="4643470"/>
            </a:xfrm>
            <a:prstGeom prst="rect">
              <a:avLst/>
            </a:prstGeom>
            <a:noFill/>
            <a:ln w="9525">
              <a:noFill/>
              <a:miter lim="800000"/>
              <a:headEnd/>
              <a:tailEnd/>
            </a:ln>
            <a:effectLst/>
          </p:spPr>
        </p:pic>
        <p:cxnSp>
          <p:nvCxnSpPr>
            <p:cNvPr id="10" name="9 - Ευθεία γραμμή σύνδεσης"/>
            <p:cNvCxnSpPr/>
            <p:nvPr/>
          </p:nvCxnSpPr>
          <p:spPr>
            <a:xfrm>
              <a:off x="3786182" y="1998652"/>
              <a:ext cx="1928826"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12 - Ευθεία γραμμή σύνδεσης"/>
            <p:cNvCxnSpPr/>
            <p:nvPr/>
          </p:nvCxnSpPr>
          <p:spPr>
            <a:xfrm>
              <a:off x="3857620" y="4500570"/>
              <a:ext cx="1928826"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1" name="20 - Ομάδα"/>
          <p:cNvGrpSpPr/>
          <p:nvPr/>
        </p:nvGrpSpPr>
        <p:grpSpPr>
          <a:xfrm>
            <a:off x="6072198" y="1142984"/>
            <a:ext cx="2143140" cy="4532609"/>
            <a:chOff x="6072198" y="1253845"/>
            <a:chExt cx="2143140" cy="4532609"/>
          </a:xfrm>
        </p:grpSpPr>
        <p:pic>
          <p:nvPicPr>
            <p:cNvPr id="3076" name="Picture 4"/>
            <p:cNvPicPr>
              <a:picLocks noChangeAspect="1" noChangeArrowheads="1"/>
            </p:cNvPicPr>
            <p:nvPr/>
          </p:nvPicPr>
          <p:blipFill>
            <a:blip r:embed="rId8"/>
            <a:srcRect/>
            <a:stretch>
              <a:fillRect/>
            </a:stretch>
          </p:blipFill>
          <p:spPr bwMode="auto">
            <a:xfrm>
              <a:off x="6072198" y="1253845"/>
              <a:ext cx="2137708" cy="4532609"/>
            </a:xfrm>
            <a:prstGeom prst="rect">
              <a:avLst/>
            </a:prstGeom>
            <a:noFill/>
            <a:ln w="9525">
              <a:noFill/>
              <a:miter lim="800000"/>
              <a:headEnd/>
              <a:tailEnd/>
            </a:ln>
            <a:effectLst/>
          </p:spPr>
        </p:pic>
        <p:cxnSp>
          <p:nvCxnSpPr>
            <p:cNvPr id="11" name="10 - Ευθεία γραμμή σύνδεσης"/>
            <p:cNvCxnSpPr/>
            <p:nvPr/>
          </p:nvCxnSpPr>
          <p:spPr>
            <a:xfrm>
              <a:off x="6286512" y="2295516"/>
              <a:ext cx="1928826"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13 - Ευθεία γραμμή σύνδεσης"/>
            <p:cNvCxnSpPr/>
            <p:nvPr/>
          </p:nvCxnSpPr>
          <p:spPr>
            <a:xfrm>
              <a:off x="6286512" y="4643446"/>
              <a:ext cx="1928826"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6" name="15 - TextBox"/>
          <p:cNvSpPr txBox="1"/>
          <p:nvPr/>
        </p:nvSpPr>
        <p:spPr>
          <a:xfrm>
            <a:off x="1854385" y="928670"/>
            <a:ext cx="931665" cy="369332"/>
          </a:xfrm>
          <a:prstGeom prst="rect">
            <a:avLst/>
          </a:prstGeom>
          <a:noFill/>
        </p:spPr>
        <p:txBody>
          <a:bodyPr wrap="none" rtlCol="0">
            <a:spAutoFit/>
          </a:bodyPr>
          <a:lstStyle/>
          <a:p>
            <a:r>
              <a:rPr lang="en-US" dirty="0" smtClean="0"/>
              <a:t>SON 25 </a:t>
            </a:r>
            <a:endParaRPr lang="el-GR" dirty="0"/>
          </a:p>
        </p:txBody>
      </p:sp>
      <p:sp>
        <p:nvSpPr>
          <p:cNvPr id="17" name="16 - TextBox"/>
          <p:cNvSpPr txBox="1"/>
          <p:nvPr/>
        </p:nvSpPr>
        <p:spPr>
          <a:xfrm>
            <a:off x="4352197" y="916528"/>
            <a:ext cx="791307" cy="369332"/>
          </a:xfrm>
          <a:prstGeom prst="rect">
            <a:avLst/>
          </a:prstGeom>
          <a:noFill/>
        </p:spPr>
        <p:txBody>
          <a:bodyPr wrap="none" rtlCol="0">
            <a:spAutoFit/>
          </a:bodyPr>
          <a:lstStyle/>
          <a:p>
            <a:r>
              <a:rPr lang="en-US" dirty="0" smtClean="0"/>
              <a:t>DJF 26</a:t>
            </a:r>
            <a:endParaRPr lang="el-GR" dirty="0"/>
          </a:p>
        </p:txBody>
      </p:sp>
      <p:sp>
        <p:nvSpPr>
          <p:cNvPr id="18" name="17 - TextBox"/>
          <p:cNvSpPr txBox="1"/>
          <p:nvPr/>
        </p:nvSpPr>
        <p:spPr>
          <a:xfrm>
            <a:off x="6786578" y="845090"/>
            <a:ext cx="998991" cy="369332"/>
          </a:xfrm>
          <a:prstGeom prst="rect">
            <a:avLst/>
          </a:prstGeom>
          <a:noFill/>
        </p:spPr>
        <p:txBody>
          <a:bodyPr wrap="none" rtlCol="0">
            <a:spAutoFit/>
          </a:bodyPr>
          <a:lstStyle/>
          <a:p>
            <a:r>
              <a:rPr lang="en-US" dirty="0" smtClean="0"/>
              <a:t>MAM 26</a:t>
            </a:r>
            <a:endParaRPr lang="el-GR" dirty="0"/>
          </a:p>
        </p:txBody>
      </p:sp>
      <p:sp>
        <p:nvSpPr>
          <p:cNvPr id="22" name="21 - TextBox"/>
          <p:cNvSpPr txBox="1"/>
          <p:nvPr/>
        </p:nvSpPr>
        <p:spPr>
          <a:xfrm>
            <a:off x="2714612" y="6072206"/>
            <a:ext cx="3887218" cy="369332"/>
          </a:xfrm>
          <a:prstGeom prst="rect">
            <a:avLst/>
          </a:prstGeom>
          <a:noFill/>
        </p:spPr>
        <p:txBody>
          <a:bodyPr wrap="none" rtlCol="0">
            <a:spAutoFit/>
          </a:bodyPr>
          <a:lstStyle/>
          <a:p>
            <a:r>
              <a:rPr lang="en-US" dirty="0" smtClean="0"/>
              <a:t>Worse scores at night and MAM season</a:t>
            </a:r>
            <a:endParaRPr lang="el-G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TextBox"/>
          <p:cNvSpPr txBox="1"/>
          <p:nvPr/>
        </p:nvSpPr>
        <p:spPr>
          <a:xfrm>
            <a:off x="2143108" y="285728"/>
            <a:ext cx="5480603" cy="523220"/>
          </a:xfrm>
          <a:prstGeom prst="rect">
            <a:avLst/>
          </a:prstGeom>
          <a:noFill/>
        </p:spPr>
        <p:txBody>
          <a:bodyPr wrap="none" rtlCol="0">
            <a:spAutoFit/>
          </a:bodyPr>
          <a:lstStyle/>
          <a:p>
            <a:r>
              <a:rPr lang="en-US" sz="2800" b="1" dirty="0" smtClean="0">
                <a:solidFill>
                  <a:srgbClr val="FF0000"/>
                </a:solidFill>
              </a:rPr>
              <a:t>2m temperature (CRPS time series) </a:t>
            </a:r>
            <a:endParaRPr lang="el-GR" sz="2800" b="1" dirty="0">
              <a:solidFill>
                <a:srgbClr val="FF0000"/>
              </a:solidFill>
            </a:endParaRPr>
          </a:p>
        </p:txBody>
      </p:sp>
      <p:pic>
        <p:nvPicPr>
          <p:cNvPr id="19459" name="Picture 3"/>
          <p:cNvPicPr>
            <a:picLocks noChangeAspect="1" noChangeArrowheads="1"/>
          </p:cNvPicPr>
          <p:nvPr/>
        </p:nvPicPr>
        <p:blipFill>
          <a:blip r:embed="rId3"/>
          <a:srcRect/>
          <a:stretch>
            <a:fillRect/>
          </a:stretch>
        </p:blipFill>
        <p:spPr bwMode="auto">
          <a:xfrm>
            <a:off x="428564" y="1214422"/>
            <a:ext cx="8715436" cy="2397369"/>
          </a:xfrm>
          <a:prstGeom prst="rect">
            <a:avLst/>
          </a:prstGeom>
          <a:noFill/>
          <a:ln w="9525">
            <a:noFill/>
            <a:miter lim="800000"/>
            <a:headEnd/>
            <a:tailEnd/>
          </a:ln>
          <a:effectLst/>
        </p:spPr>
      </p:pic>
      <p:pic>
        <p:nvPicPr>
          <p:cNvPr id="19460" name="Picture 4"/>
          <p:cNvPicPr>
            <a:picLocks noChangeAspect="1" noChangeArrowheads="1"/>
          </p:cNvPicPr>
          <p:nvPr/>
        </p:nvPicPr>
        <p:blipFill>
          <a:blip r:embed="rId4"/>
          <a:srcRect/>
          <a:stretch>
            <a:fillRect/>
          </a:stretch>
        </p:blipFill>
        <p:spPr bwMode="auto">
          <a:xfrm>
            <a:off x="571440" y="3857628"/>
            <a:ext cx="8572560" cy="2328879"/>
          </a:xfrm>
          <a:prstGeom prst="rect">
            <a:avLst/>
          </a:prstGeom>
          <a:noFill/>
          <a:ln w="9525">
            <a:noFill/>
            <a:miter lim="800000"/>
            <a:headEnd/>
            <a:tailEnd/>
          </a:ln>
          <a:effectLst/>
        </p:spPr>
      </p:pic>
      <p:sp>
        <p:nvSpPr>
          <p:cNvPr id="5" name="4 - TextBox"/>
          <p:cNvSpPr txBox="1"/>
          <p:nvPr/>
        </p:nvSpPr>
        <p:spPr>
          <a:xfrm>
            <a:off x="642910" y="642918"/>
            <a:ext cx="998607" cy="461665"/>
          </a:xfrm>
          <a:prstGeom prst="rect">
            <a:avLst/>
          </a:prstGeom>
          <a:noFill/>
        </p:spPr>
        <p:txBody>
          <a:bodyPr wrap="none" rtlCol="0">
            <a:spAutoFit/>
          </a:bodyPr>
          <a:lstStyle/>
          <a:p>
            <a:r>
              <a:rPr lang="en-US" sz="2400" b="1" dirty="0" smtClean="0"/>
              <a:t>DJF 26</a:t>
            </a:r>
            <a:endParaRPr lang="el-GR" sz="2400" b="1" dirty="0"/>
          </a:p>
        </p:txBody>
      </p:sp>
      <p:sp>
        <p:nvSpPr>
          <p:cNvPr id="6" name="5 - Έλλειψη"/>
          <p:cNvSpPr/>
          <p:nvPr/>
        </p:nvSpPr>
        <p:spPr>
          <a:xfrm>
            <a:off x="8286776" y="2500306"/>
            <a:ext cx="857224" cy="78581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6 - Έλλειψη"/>
          <p:cNvSpPr/>
          <p:nvPr/>
        </p:nvSpPr>
        <p:spPr>
          <a:xfrm>
            <a:off x="8001024" y="4500570"/>
            <a:ext cx="857224" cy="78581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7 - TextBox"/>
          <p:cNvSpPr txBox="1"/>
          <p:nvPr/>
        </p:nvSpPr>
        <p:spPr>
          <a:xfrm>
            <a:off x="2643174" y="6286520"/>
            <a:ext cx="3598229" cy="369332"/>
          </a:xfrm>
          <a:prstGeom prst="rect">
            <a:avLst/>
          </a:prstGeom>
          <a:noFill/>
        </p:spPr>
        <p:txBody>
          <a:bodyPr wrap="none" rtlCol="0">
            <a:spAutoFit/>
          </a:bodyPr>
          <a:lstStyle/>
          <a:p>
            <a:r>
              <a:rPr lang="en-US" dirty="0" smtClean="0"/>
              <a:t>Better score in the day and February</a:t>
            </a:r>
            <a:endParaRPr lang="el-GR" dirty="0"/>
          </a:p>
        </p:txBody>
      </p:sp>
      <p:pic>
        <p:nvPicPr>
          <p:cNvPr id="9" name="Picture 4" descr="Ε.Μ.Υ.">
            <a:hlinkClick r:id="rId5"/>
            <a:extLst>
              <a:ext uri="{FF2B5EF4-FFF2-40B4-BE49-F238E27FC236}">
                <a16:creationId xmlns="" xmlns:a16="http://schemas.microsoft.com/office/drawing/2014/main" id="{2C68A189-4844-A7C9-BC4C-DFB56A744995}"/>
              </a:ext>
            </a:extLst>
          </p:cNvPr>
          <p:cNvPicPr>
            <a:picLocks noChangeAspect="1" noChangeArrowheads="1"/>
          </p:cNvPicPr>
          <p:nvPr/>
        </p:nvPicPr>
        <p:blipFill>
          <a:blip r:embed="rId6" cstate="print"/>
          <a:srcRect/>
          <a:stretch>
            <a:fillRect/>
          </a:stretch>
        </p:blipFill>
        <p:spPr bwMode="auto">
          <a:xfrm>
            <a:off x="142844" y="71414"/>
            <a:ext cx="2057399" cy="388312"/>
          </a:xfrm>
          <a:prstGeom prst="rect">
            <a:avLst/>
          </a:prstGeom>
          <a:noFill/>
          <a:ln w="9525">
            <a:noFill/>
            <a:miter lim="800000"/>
            <a:headEnd/>
            <a:tailEnd/>
          </a:ln>
        </p:spPr>
      </p:pic>
      <p:pic>
        <p:nvPicPr>
          <p:cNvPr id="10" name="Picture 5" descr="logo2nd">
            <a:extLst>
              <a:ext uri="{FF2B5EF4-FFF2-40B4-BE49-F238E27FC236}">
                <a16:creationId xmlns="" xmlns:a16="http://schemas.microsoft.com/office/drawing/2014/main" id="{91A9CAC4-E6E9-F883-F34E-346C03DC06C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84419" y="40375"/>
            <a:ext cx="952136" cy="318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10 - TextBox"/>
          <p:cNvSpPr txBox="1"/>
          <p:nvPr/>
        </p:nvSpPr>
        <p:spPr>
          <a:xfrm>
            <a:off x="6572264" y="1285860"/>
            <a:ext cx="745204" cy="369332"/>
          </a:xfrm>
          <a:prstGeom prst="rect">
            <a:avLst/>
          </a:prstGeom>
          <a:noFill/>
        </p:spPr>
        <p:txBody>
          <a:bodyPr wrap="none" rtlCol="0">
            <a:spAutoFit/>
          </a:bodyPr>
          <a:lstStyle/>
          <a:p>
            <a:r>
              <a:rPr lang="en-US" dirty="0" smtClean="0"/>
              <a:t>Night </a:t>
            </a:r>
            <a:endParaRPr lang="el-GR" dirty="0"/>
          </a:p>
        </p:txBody>
      </p:sp>
      <p:sp>
        <p:nvSpPr>
          <p:cNvPr id="12" name="11 - TextBox"/>
          <p:cNvSpPr txBox="1"/>
          <p:nvPr/>
        </p:nvSpPr>
        <p:spPr>
          <a:xfrm>
            <a:off x="6643702" y="3857628"/>
            <a:ext cx="537840" cy="369332"/>
          </a:xfrm>
          <a:prstGeom prst="rect">
            <a:avLst/>
          </a:prstGeom>
          <a:noFill/>
        </p:spPr>
        <p:txBody>
          <a:bodyPr wrap="none" rtlCol="0">
            <a:spAutoFit/>
          </a:bodyPr>
          <a:lstStyle/>
          <a:p>
            <a:r>
              <a:rPr lang="en-US" dirty="0" smtClean="0"/>
              <a:t>Day</a:t>
            </a:r>
            <a:endParaRPr lang="el-G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a:srcRect/>
          <a:stretch>
            <a:fillRect/>
          </a:stretch>
        </p:blipFill>
        <p:spPr bwMode="auto">
          <a:xfrm>
            <a:off x="1428728" y="4572008"/>
            <a:ext cx="5500726" cy="1643074"/>
          </a:xfrm>
          <a:prstGeom prst="rect">
            <a:avLst/>
          </a:prstGeom>
          <a:noFill/>
          <a:ln w="9525">
            <a:noFill/>
            <a:miter lim="800000"/>
            <a:headEnd/>
            <a:tailEnd/>
          </a:ln>
          <a:effectLst/>
        </p:spPr>
      </p:pic>
      <p:sp>
        <p:nvSpPr>
          <p:cNvPr id="3" name="2 - TextBox"/>
          <p:cNvSpPr txBox="1"/>
          <p:nvPr/>
        </p:nvSpPr>
        <p:spPr>
          <a:xfrm>
            <a:off x="7002033" y="5059932"/>
            <a:ext cx="998991" cy="369332"/>
          </a:xfrm>
          <a:prstGeom prst="rect">
            <a:avLst/>
          </a:prstGeom>
          <a:noFill/>
        </p:spPr>
        <p:txBody>
          <a:bodyPr wrap="none" rtlCol="0">
            <a:spAutoFit/>
          </a:bodyPr>
          <a:lstStyle/>
          <a:p>
            <a:r>
              <a:rPr lang="en-US" dirty="0" smtClean="0"/>
              <a:t>MAM 26</a:t>
            </a:r>
            <a:endParaRPr lang="el-GR" dirty="0"/>
          </a:p>
        </p:txBody>
      </p:sp>
      <p:pic>
        <p:nvPicPr>
          <p:cNvPr id="18435" name="Picture 3"/>
          <p:cNvPicPr>
            <a:picLocks noChangeAspect="1" noChangeArrowheads="1"/>
          </p:cNvPicPr>
          <p:nvPr/>
        </p:nvPicPr>
        <p:blipFill>
          <a:blip r:embed="rId4"/>
          <a:srcRect r="11994"/>
          <a:stretch>
            <a:fillRect/>
          </a:stretch>
        </p:blipFill>
        <p:spPr bwMode="auto">
          <a:xfrm>
            <a:off x="1436724" y="2643182"/>
            <a:ext cx="5492730" cy="1643074"/>
          </a:xfrm>
          <a:prstGeom prst="rect">
            <a:avLst/>
          </a:prstGeom>
          <a:noFill/>
          <a:ln w="9525">
            <a:noFill/>
            <a:miter lim="800000"/>
            <a:headEnd/>
            <a:tailEnd/>
          </a:ln>
          <a:effectLst/>
        </p:spPr>
      </p:pic>
      <p:pic>
        <p:nvPicPr>
          <p:cNvPr id="18436" name="Picture 4"/>
          <p:cNvPicPr>
            <a:picLocks noChangeAspect="1" noChangeArrowheads="1"/>
          </p:cNvPicPr>
          <p:nvPr/>
        </p:nvPicPr>
        <p:blipFill>
          <a:blip r:embed="rId5"/>
          <a:srcRect t="14617"/>
          <a:stretch>
            <a:fillRect/>
          </a:stretch>
        </p:blipFill>
        <p:spPr bwMode="auto">
          <a:xfrm>
            <a:off x="1571604" y="759634"/>
            <a:ext cx="5429288" cy="1669234"/>
          </a:xfrm>
          <a:prstGeom prst="rect">
            <a:avLst/>
          </a:prstGeom>
          <a:noFill/>
          <a:ln w="9525">
            <a:noFill/>
            <a:miter lim="800000"/>
            <a:headEnd/>
            <a:tailEnd/>
          </a:ln>
          <a:effectLst/>
        </p:spPr>
      </p:pic>
      <p:sp>
        <p:nvSpPr>
          <p:cNvPr id="6" name="5 - TextBox"/>
          <p:cNvSpPr txBox="1"/>
          <p:nvPr/>
        </p:nvSpPr>
        <p:spPr>
          <a:xfrm>
            <a:off x="2143108" y="214290"/>
            <a:ext cx="5500726" cy="646331"/>
          </a:xfrm>
          <a:prstGeom prst="rect">
            <a:avLst/>
          </a:prstGeom>
          <a:noFill/>
        </p:spPr>
        <p:txBody>
          <a:bodyPr wrap="square" rtlCol="0">
            <a:spAutoFit/>
          </a:bodyPr>
          <a:lstStyle/>
          <a:p>
            <a:r>
              <a:rPr lang="en-US" b="1" dirty="0" smtClean="0">
                <a:solidFill>
                  <a:srgbClr val="FF0000"/>
                </a:solidFill>
              </a:rPr>
              <a:t>                Reliability Diagrams 6h precipitation</a:t>
            </a:r>
          </a:p>
          <a:p>
            <a:r>
              <a:rPr lang="en-US" b="1" dirty="0" smtClean="0">
                <a:solidFill>
                  <a:srgbClr val="FF0000"/>
                </a:solidFill>
              </a:rPr>
              <a:t>                            (0.1, 1, 5mm thresholds)</a:t>
            </a:r>
            <a:endParaRPr lang="el-GR" b="1" dirty="0">
              <a:solidFill>
                <a:srgbClr val="FF0000"/>
              </a:solidFill>
            </a:endParaRPr>
          </a:p>
        </p:txBody>
      </p:sp>
      <p:sp>
        <p:nvSpPr>
          <p:cNvPr id="7" name="6 - TextBox"/>
          <p:cNvSpPr txBox="1"/>
          <p:nvPr/>
        </p:nvSpPr>
        <p:spPr>
          <a:xfrm>
            <a:off x="7138279" y="3000372"/>
            <a:ext cx="791307" cy="369332"/>
          </a:xfrm>
          <a:prstGeom prst="rect">
            <a:avLst/>
          </a:prstGeom>
          <a:noFill/>
        </p:spPr>
        <p:txBody>
          <a:bodyPr wrap="none" rtlCol="0">
            <a:spAutoFit/>
          </a:bodyPr>
          <a:lstStyle/>
          <a:p>
            <a:r>
              <a:rPr lang="en-US" dirty="0" smtClean="0"/>
              <a:t>DJF 26</a:t>
            </a:r>
            <a:endParaRPr lang="el-GR" dirty="0"/>
          </a:p>
        </p:txBody>
      </p:sp>
      <p:sp>
        <p:nvSpPr>
          <p:cNvPr id="8" name="7 - TextBox"/>
          <p:cNvSpPr txBox="1"/>
          <p:nvPr/>
        </p:nvSpPr>
        <p:spPr>
          <a:xfrm>
            <a:off x="7122257" y="1214422"/>
            <a:ext cx="878767" cy="369332"/>
          </a:xfrm>
          <a:prstGeom prst="rect">
            <a:avLst/>
          </a:prstGeom>
          <a:noFill/>
        </p:spPr>
        <p:txBody>
          <a:bodyPr wrap="none" rtlCol="0">
            <a:spAutoFit/>
          </a:bodyPr>
          <a:lstStyle/>
          <a:p>
            <a:r>
              <a:rPr lang="en-US" dirty="0" smtClean="0"/>
              <a:t>SON 25</a:t>
            </a:r>
            <a:endParaRPr lang="el-GR" dirty="0"/>
          </a:p>
        </p:txBody>
      </p:sp>
      <p:sp>
        <p:nvSpPr>
          <p:cNvPr id="9" name="8 - TextBox"/>
          <p:cNvSpPr txBox="1"/>
          <p:nvPr/>
        </p:nvSpPr>
        <p:spPr>
          <a:xfrm>
            <a:off x="2714612" y="6357958"/>
            <a:ext cx="3414717" cy="369332"/>
          </a:xfrm>
          <a:prstGeom prst="rect">
            <a:avLst/>
          </a:prstGeom>
          <a:noFill/>
        </p:spPr>
        <p:txBody>
          <a:bodyPr wrap="none" rtlCol="0">
            <a:spAutoFit/>
          </a:bodyPr>
          <a:lstStyle/>
          <a:p>
            <a:r>
              <a:rPr lang="en-US" dirty="0" err="1" smtClean="0"/>
              <a:t>Overforecast</a:t>
            </a:r>
            <a:r>
              <a:rPr lang="en-US" dirty="0" smtClean="0"/>
              <a:t> in higher thresholds  </a:t>
            </a:r>
            <a:endParaRPr lang="el-GR" dirty="0"/>
          </a:p>
        </p:txBody>
      </p:sp>
      <p:pic>
        <p:nvPicPr>
          <p:cNvPr id="10" name="Picture 4" descr="Ε.Μ.Υ.">
            <a:hlinkClick r:id="rId6"/>
            <a:extLst>
              <a:ext uri="{FF2B5EF4-FFF2-40B4-BE49-F238E27FC236}">
                <a16:creationId xmlns="" xmlns:a16="http://schemas.microsoft.com/office/drawing/2014/main" id="{2C68A189-4844-A7C9-BC4C-DFB56A744995}"/>
              </a:ext>
            </a:extLst>
          </p:cNvPr>
          <p:cNvPicPr>
            <a:picLocks noChangeAspect="1" noChangeArrowheads="1"/>
          </p:cNvPicPr>
          <p:nvPr/>
        </p:nvPicPr>
        <p:blipFill>
          <a:blip r:embed="rId7" cstate="print"/>
          <a:srcRect/>
          <a:stretch>
            <a:fillRect/>
          </a:stretch>
        </p:blipFill>
        <p:spPr bwMode="auto">
          <a:xfrm>
            <a:off x="142844" y="71414"/>
            <a:ext cx="2057399" cy="388312"/>
          </a:xfrm>
          <a:prstGeom prst="rect">
            <a:avLst/>
          </a:prstGeom>
          <a:noFill/>
          <a:ln w="9525">
            <a:noFill/>
            <a:miter lim="800000"/>
            <a:headEnd/>
            <a:tailEnd/>
          </a:ln>
        </p:spPr>
      </p:pic>
      <p:pic>
        <p:nvPicPr>
          <p:cNvPr id="11" name="Picture 5" descr="logo2nd">
            <a:extLst>
              <a:ext uri="{FF2B5EF4-FFF2-40B4-BE49-F238E27FC236}">
                <a16:creationId xmlns="" xmlns:a16="http://schemas.microsoft.com/office/drawing/2014/main" id="{91A9CAC4-E6E9-F883-F34E-346C03DC06C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184419" y="40375"/>
            <a:ext cx="952136" cy="318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Ε.Μ.Υ.">
            <a:hlinkClick r:id="rId3"/>
            <a:extLst>
              <a:ext uri="{FF2B5EF4-FFF2-40B4-BE49-F238E27FC236}">
                <a16:creationId xmlns="" xmlns:a16="http://schemas.microsoft.com/office/drawing/2014/main" id="{2C68A189-4844-A7C9-BC4C-DFB56A744995}"/>
              </a:ext>
            </a:extLst>
          </p:cNvPr>
          <p:cNvPicPr>
            <a:picLocks noChangeAspect="1" noChangeArrowheads="1"/>
          </p:cNvPicPr>
          <p:nvPr/>
        </p:nvPicPr>
        <p:blipFill>
          <a:blip r:embed="rId4" cstate="print"/>
          <a:srcRect/>
          <a:stretch>
            <a:fillRect/>
          </a:stretch>
        </p:blipFill>
        <p:spPr bwMode="auto">
          <a:xfrm>
            <a:off x="142844" y="71414"/>
            <a:ext cx="2057399" cy="388312"/>
          </a:xfrm>
          <a:prstGeom prst="rect">
            <a:avLst/>
          </a:prstGeom>
          <a:noFill/>
          <a:ln w="9525">
            <a:noFill/>
            <a:miter lim="800000"/>
            <a:headEnd/>
            <a:tailEnd/>
          </a:ln>
        </p:spPr>
      </p:pic>
      <p:pic>
        <p:nvPicPr>
          <p:cNvPr id="1027" name="Picture 3"/>
          <p:cNvPicPr>
            <a:picLocks noChangeAspect="1" noChangeArrowheads="1"/>
          </p:cNvPicPr>
          <p:nvPr/>
        </p:nvPicPr>
        <p:blipFill>
          <a:blip r:embed="rId5"/>
          <a:srcRect t="14662" r="11905"/>
          <a:stretch>
            <a:fillRect/>
          </a:stretch>
        </p:blipFill>
        <p:spPr bwMode="auto">
          <a:xfrm>
            <a:off x="1643042" y="2623046"/>
            <a:ext cx="5286412" cy="1663210"/>
          </a:xfrm>
          <a:prstGeom prst="rect">
            <a:avLst/>
          </a:prstGeom>
          <a:noFill/>
          <a:ln w="9525">
            <a:noFill/>
            <a:miter lim="800000"/>
            <a:headEnd/>
            <a:tailEnd/>
          </a:ln>
          <a:effectLst/>
        </p:spPr>
      </p:pic>
      <p:pic>
        <p:nvPicPr>
          <p:cNvPr id="1028" name="Picture 4"/>
          <p:cNvPicPr>
            <a:picLocks noChangeAspect="1" noChangeArrowheads="1"/>
          </p:cNvPicPr>
          <p:nvPr/>
        </p:nvPicPr>
        <p:blipFill>
          <a:blip r:embed="rId6"/>
          <a:srcRect t="14260" r="11628"/>
          <a:stretch>
            <a:fillRect/>
          </a:stretch>
        </p:blipFill>
        <p:spPr bwMode="auto">
          <a:xfrm>
            <a:off x="1500166" y="714356"/>
            <a:ext cx="5429288" cy="1718077"/>
          </a:xfrm>
          <a:prstGeom prst="rect">
            <a:avLst/>
          </a:prstGeom>
          <a:noFill/>
          <a:ln w="9525">
            <a:noFill/>
            <a:miter lim="800000"/>
            <a:headEnd/>
            <a:tailEnd/>
          </a:ln>
          <a:effectLst/>
        </p:spPr>
      </p:pic>
      <p:pic>
        <p:nvPicPr>
          <p:cNvPr id="1029" name="Picture 5"/>
          <p:cNvPicPr>
            <a:picLocks noChangeAspect="1" noChangeArrowheads="1"/>
          </p:cNvPicPr>
          <p:nvPr/>
        </p:nvPicPr>
        <p:blipFill>
          <a:blip r:embed="rId7"/>
          <a:srcRect t="13432" r="11628"/>
          <a:stretch>
            <a:fillRect/>
          </a:stretch>
        </p:blipFill>
        <p:spPr bwMode="auto">
          <a:xfrm>
            <a:off x="1571604" y="4429132"/>
            <a:ext cx="5429288" cy="1783630"/>
          </a:xfrm>
          <a:prstGeom prst="rect">
            <a:avLst/>
          </a:prstGeom>
          <a:noFill/>
          <a:ln w="9525">
            <a:noFill/>
            <a:miter lim="800000"/>
            <a:headEnd/>
            <a:tailEnd/>
          </a:ln>
          <a:effectLst/>
        </p:spPr>
      </p:pic>
      <p:sp>
        <p:nvSpPr>
          <p:cNvPr id="6" name="5 - TextBox"/>
          <p:cNvSpPr txBox="1"/>
          <p:nvPr/>
        </p:nvSpPr>
        <p:spPr>
          <a:xfrm>
            <a:off x="6929454" y="1214422"/>
            <a:ext cx="878767" cy="369332"/>
          </a:xfrm>
          <a:prstGeom prst="rect">
            <a:avLst/>
          </a:prstGeom>
          <a:noFill/>
        </p:spPr>
        <p:txBody>
          <a:bodyPr wrap="none" rtlCol="0">
            <a:spAutoFit/>
          </a:bodyPr>
          <a:lstStyle/>
          <a:p>
            <a:r>
              <a:rPr lang="en-US" dirty="0" smtClean="0"/>
              <a:t>SON 25</a:t>
            </a:r>
            <a:endParaRPr lang="el-GR" dirty="0"/>
          </a:p>
        </p:txBody>
      </p:sp>
      <p:sp>
        <p:nvSpPr>
          <p:cNvPr id="7" name="6 - TextBox"/>
          <p:cNvSpPr txBox="1"/>
          <p:nvPr/>
        </p:nvSpPr>
        <p:spPr>
          <a:xfrm>
            <a:off x="2000232" y="214290"/>
            <a:ext cx="5357850" cy="369332"/>
          </a:xfrm>
          <a:prstGeom prst="rect">
            <a:avLst/>
          </a:prstGeom>
          <a:noFill/>
        </p:spPr>
        <p:txBody>
          <a:bodyPr wrap="square" rtlCol="0">
            <a:spAutoFit/>
          </a:bodyPr>
          <a:lstStyle/>
          <a:p>
            <a:r>
              <a:rPr lang="en-US" b="1" dirty="0" smtClean="0">
                <a:solidFill>
                  <a:srgbClr val="FF0000"/>
                </a:solidFill>
              </a:rPr>
              <a:t>ROC Area 6h precipitation (0.1, 5, 10mm threshold)  </a:t>
            </a:r>
            <a:endParaRPr lang="el-GR" b="1" dirty="0">
              <a:solidFill>
                <a:srgbClr val="FF0000"/>
              </a:solidFill>
            </a:endParaRPr>
          </a:p>
        </p:txBody>
      </p:sp>
      <p:sp>
        <p:nvSpPr>
          <p:cNvPr id="8" name="7 - TextBox"/>
          <p:cNvSpPr txBox="1"/>
          <p:nvPr/>
        </p:nvSpPr>
        <p:spPr>
          <a:xfrm>
            <a:off x="7000892" y="3000372"/>
            <a:ext cx="791307" cy="369332"/>
          </a:xfrm>
          <a:prstGeom prst="rect">
            <a:avLst/>
          </a:prstGeom>
          <a:noFill/>
        </p:spPr>
        <p:txBody>
          <a:bodyPr wrap="none" rtlCol="0">
            <a:spAutoFit/>
          </a:bodyPr>
          <a:lstStyle/>
          <a:p>
            <a:r>
              <a:rPr lang="en-US" dirty="0" smtClean="0"/>
              <a:t>DJF 26</a:t>
            </a:r>
            <a:endParaRPr lang="el-GR" dirty="0"/>
          </a:p>
        </p:txBody>
      </p:sp>
      <p:sp>
        <p:nvSpPr>
          <p:cNvPr id="9" name="8 - TextBox"/>
          <p:cNvSpPr txBox="1"/>
          <p:nvPr/>
        </p:nvSpPr>
        <p:spPr>
          <a:xfrm>
            <a:off x="7002033" y="4786322"/>
            <a:ext cx="998991" cy="369332"/>
          </a:xfrm>
          <a:prstGeom prst="rect">
            <a:avLst/>
          </a:prstGeom>
          <a:noFill/>
        </p:spPr>
        <p:txBody>
          <a:bodyPr wrap="none" rtlCol="0">
            <a:spAutoFit/>
          </a:bodyPr>
          <a:lstStyle/>
          <a:p>
            <a:r>
              <a:rPr lang="en-US" dirty="0" smtClean="0"/>
              <a:t>MAM 26</a:t>
            </a:r>
            <a:endParaRPr lang="el-GR" dirty="0"/>
          </a:p>
        </p:txBody>
      </p:sp>
      <p:pic>
        <p:nvPicPr>
          <p:cNvPr id="11" name="Picture 5" descr="logo2nd">
            <a:extLst>
              <a:ext uri="{FF2B5EF4-FFF2-40B4-BE49-F238E27FC236}">
                <a16:creationId xmlns="" xmlns:a16="http://schemas.microsoft.com/office/drawing/2014/main" id="{91A9CAC4-E6E9-F883-F34E-346C03DC06C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184419" y="40375"/>
            <a:ext cx="952136" cy="318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TextBox"/>
          <p:cNvSpPr txBox="1"/>
          <p:nvPr/>
        </p:nvSpPr>
        <p:spPr>
          <a:xfrm>
            <a:off x="428596" y="642918"/>
            <a:ext cx="8544070" cy="461665"/>
          </a:xfrm>
          <a:prstGeom prst="rect">
            <a:avLst/>
          </a:prstGeom>
          <a:noFill/>
        </p:spPr>
        <p:txBody>
          <a:bodyPr wrap="none" rtlCol="0">
            <a:spAutoFit/>
          </a:bodyPr>
          <a:lstStyle/>
          <a:p>
            <a:r>
              <a:rPr lang="en-US" sz="2400" b="1" dirty="0" smtClean="0">
                <a:solidFill>
                  <a:srgbClr val="FF0000"/>
                </a:solidFill>
              </a:rPr>
              <a:t>CRPS spatial variability map T2m (DJF26-36h)-Geographical Plots  </a:t>
            </a:r>
            <a:endParaRPr lang="el-GR" sz="2400" b="1" dirty="0">
              <a:solidFill>
                <a:srgbClr val="FF0000"/>
              </a:solidFill>
            </a:endParaRPr>
          </a:p>
        </p:txBody>
      </p:sp>
      <p:pic>
        <p:nvPicPr>
          <p:cNvPr id="2051" name="Picture 3"/>
          <p:cNvPicPr>
            <a:picLocks noChangeAspect="1" noChangeArrowheads="1"/>
          </p:cNvPicPr>
          <p:nvPr/>
        </p:nvPicPr>
        <p:blipFill>
          <a:blip r:embed="rId3"/>
          <a:srcRect/>
          <a:stretch>
            <a:fillRect/>
          </a:stretch>
        </p:blipFill>
        <p:spPr bwMode="auto">
          <a:xfrm>
            <a:off x="1102720" y="1357298"/>
            <a:ext cx="6683990" cy="5078424"/>
          </a:xfrm>
          <a:prstGeom prst="rect">
            <a:avLst/>
          </a:prstGeom>
          <a:noFill/>
          <a:ln w="9525">
            <a:noFill/>
            <a:miter lim="800000"/>
            <a:headEnd/>
            <a:tailEnd/>
          </a:ln>
          <a:effectLst/>
        </p:spPr>
      </p:pic>
      <p:pic>
        <p:nvPicPr>
          <p:cNvPr id="5" name="Picture 4" descr="Ε.Μ.Υ.">
            <a:hlinkClick r:id="rId4"/>
            <a:extLst>
              <a:ext uri="{FF2B5EF4-FFF2-40B4-BE49-F238E27FC236}">
                <a16:creationId xmlns="" xmlns:a16="http://schemas.microsoft.com/office/drawing/2014/main" id="{2C68A189-4844-A7C9-BC4C-DFB56A744995}"/>
              </a:ext>
            </a:extLst>
          </p:cNvPr>
          <p:cNvPicPr>
            <a:picLocks noChangeAspect="1" noChangeArrowheads="1"/>
          </p:cNvPicPr>
          <p:nvPr/>
        </p:nvPicPr>
        <p:blipFill>
          <a:blip r:embed="rId5" cstate="print"/>
          <a:srcRect/>
          <a:stretch>
            <a:fillRect/>
          </a:stretch>
        </p:blipFill>
        <p:spPr bwMode="auto">
          <a:xfrm>
            <a:off x="142844" y="71414"/>
            <a:ext cx="2057399" cy="388312"/>
          </a:xfrm>
          <a:prstGeom prst="rect">
            <a:avLst/>
          </a:prstGeom>
          <a:noFill/>
          <a:ln w="9525">
            <a:noFill/>
            <a:miter lim="800000"/>
            <a:headEnd/>
            <a:tailEnd/>
          </a:ln>
        </p:spPr>
      </p:pic>
      <p:pic>
        <p:nvPicPr>
          <p:cNvPr id="6" name="Picture 5" descr="logo2nd">
            <a:extLst>
              <a:ext uri="{FF2B5EF4-FFF2-40B4-BE49-F238E27FC236}">
                <a16:creationId xmlns="" xmlns:a16="http://schemas.microsoft.com/office/drawing/2014/main" id="{91A9CAC4-E6E9-F883-F34E-346C03DC06C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84419" y="40375"/>
            <a:ext cx="952136" cy="318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srcRect/>
          <a:stretch>
            <a:fillRect/>
          </a:stretch>
        </p:blipFill>
        <p:spPr bwMode="auto">
          <a:xfrm>
            <a:off x="214282" y="1285860"/>
            <a:ext cx="8777748" cy="4171957"/>
          </a:xfrm>
          <a:prstGeom prst="rect">
            <a:avLst/>
          </a:prstGeom>
          <a:noFill/>
          <a:ln w="9525">
            <a:noFill/>
            <a:miter lim="800000"/>
            <a:headEnd/>
            <a:tailEnd/>
          </a:ln>
          <a:effectLst/>
        </p:spPr>
      </p:pic>
      <p:pic>
        <p:nvPicPr>
          <p:cNvPr id="3" name="Picture 4" descr="Ε.Μ.Υ.">
            <a:hlinkClick r:id="rId4"/>
            <a:extLst>
              <a:ext uri="{FF2B5EF4-FFF2-40B4-BE49-F238E27FC236}">
                <a16:creationId xmlns="" xmlns:a16="http://schemas.microsoft.com/office/drawing/2014/main" id="{2C68A189-4844-A7C9-BC4C-DFB56A744995}"/>
              </a:ext>
            </a:extLst>
          </p:cNvPr>
          <p:cNvPicPr>
            <a:picLocks noChangeAspect="1" noChangeArrowheads="1"/>
          </p:cNvPicPr>
          <p:nvPr/>
        </p:nvPicPr>
        <p:blipFill>
          <a:blip r:embed="rId5" cstate="print"/>
          <a:srcRect/>
          <a:stretch>
            <a:fillRect/>
          </a:stretch>
        </p:blipFill>
        <p:spPr bwMode="auto">
          <a:xfrm>
            <a:off x="142844" y="71414"/>
            <a:ext cx="2057399" cy="388312"/>
          </a:xfrm>
          <a:prstGeom prst="rect">
            <a:avLst/>
          </a:prstGeom>
          <a:noFill/>
          <a:ln w="9525">
            <a:noFill/>
            <a:miter lim="800000"/>
            <a:headEnd/>
            <a:tailEnd/>
          </a:ln>
        </p:spPr>
      </p:pic>
      <p:pic>
        <p:nvPicPr>
          <p:cNvPr id="4" name="Picture 5" descr="logo2nd">
            <a:extLst>
              <a:ext uri="{FF2B5EF4-FFF2-40B4-BE49-F238E27FC236}">
                <a16:creationId xmlns="" xmlns:a16="http://schemas.microsoft.com/office/drawing/2014/main" id="{91A9CAC4-E6E9-F883-F34E-346C03DC06C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84419" y="40375"/>
            <a:ext cx="952136" cy="318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 TextBox"/>
          <p:cNvSpPr txBox="1"/>
          <p:nvPr/>
        </p:nvSpPr>
        <p:spPr>
          <a:xfrm>
            <a:off x="2786050" y="559338"/>
            <a:ext cx="3714776" cy="461665"/>
          </a:xfrm>
          <a:prstGeom prst="rect">
            <a:avLst/>
          </a:prstGeom>
          <a:noFill/>
        </p:spPr>
        <p:txBody>
          <a:bodyPr wrap="square" rtlCol="0">
            <a:spAutoFit/>
          </a:bodyPr>
          <a:lstStyle/>
          <a:p>
            <a:r>
              <a:rPr lang="en-US" sz="2400" b="1" dirty="0" smtClean="0">
                <a:solidFill>
                  <a:srgbClr val="FF0000"/>
                </a:solidFill>
              </a:rPr>
              <a:t>Scores over Greek Domain </a:t>
            </a:r>
            <a:endParaRPr lang="el-GR" sz="2400" b="1" dirty="0">
              <a:solidFill>
                <a:srgbClr val="FF0000"/>
              </a:solidFill>
            </a:endParaRPr>
          </a:p>
        </p:txBody>
      </p:sp>
      <p:sp>
        <p:nvSpPr>
          <p:cNvPr id="2" name="ZoneTexte 1"/>
          <p:cNvSpPr txBox="1"/>
          <p:nvPr/>
        </p:nvSpPr>
        <p:spPr>
          <a:xfrm>
            <a:off x="1619672" y="5877272"/>
            <a:ext cx="5815695" cy="369332"/>
          </a:xfrm>
          <a:prstGeom prst="rect">
            <a:avLst/>
          </a:prstGeom>
          <a:noFill/>
        </p:spPr>
        <p:txBody>
          <a:bodyPr wrap="none" rtlCol="0">
            <a:spAutoFit/>
          </a:bodyPr>
          <a:lstStyle/>
          <a:p>
            <a:r>
              <a:rPr lang="en-US" dirty="0" smtClean="0"/>
              <a:t>Tendency similar to the whole area but errors slightly higher</a:t>
            </a:r>
            <a:endParaRPr lang="fr-F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TextBox"/>
          <p:cNvSpPr txBox="1"/>
          <p:nvPr/>
        </p:nvSpPr>
        <p:spPr>
          <a:xfrm>
            <a:off x="2285984" y="857232"/>
            <a:ext cx="4639404" cy="646331"/>
          </a:xfrm>
          <a:prstGeom prst="rect">
            <a:avLst/>
          </a:prstGeom>
          <a:noFill/>
        </p:spPr>
        <p:txBody>
          <a:bodyPr wrap="square" rtlCol="0">
            <a:spAutoFit/>
          </a:bodyPr>
          <a:lstStyle/>
          <a:p>
            <a:r>
              <a:rPr lang="en-US" sz="3600" b="1" dirty="0" smtClean="0">
                <a:solidFill>
                  <a:srgbClr val="FF0000"/>
                </a:solidFill>
              </a:rPr>
              <a:t>Conclusions-Next steps </a:t>
            </a:r>
            <a:endParaRPr lang="el-GR" sz="3600" b="1" dirty="0">
              <a:solidFill>
                <a:srgbClr val="FF0000"/>
              </a:solidFill>
            </a:endParaRPr>
          </a:p>
        </p:txBody>
      </p:sp>
      <p:pic>
        <p:nvPicPr>
          <p:cNvPr id="4" name="Picture 4" descr="Ε.Μ.Υ.">
            <a:hlinkClick r:id="rId2"/>
            <a:extLst>
              <a:ext uri="{FF2B5EF4-FFF2-40B4-BE49-F238E27FC236}">
                <a16:creationId xmlns="" xmlns:a16="http://schemas.microsoft.com/office/drawing/2014/main" id="{2C68A189-4844-A7C9-BC4C-DFB56A744995}"/>
              </a:ext>
            </a:extLst>
          </p:cNvPr>
          <p:cNvPicPr>
            <a:picLocks noChangeAspect="1" noChangeArrowheads="1"/>
          </p:cNvPicPr>
          <p:nvPr/>
        </p:nvPicPr>
        <p:blipFill>
          <a:blip r:embed="rId3" cstate="print"/>
          <a:srcRect/>
          <a:stretch>
            <a:fillRect/>
          </a:stretch>
        </p:blipFill>
        <p:spPr bwMode="auto">
          <a:xfrm>
            <a:off x="142844" y="71414"/>
            <a:ext cx="2057399" cy="388312"/>
          </a:xfrm>
          <a:prstGeom prst="rect">
            <a:avLst/>
          </a:prstGeom>
          <a:noFill/>
          <a:ln w="9525">
            <a:noFill/>
            <a:miter lim="800000"/>
            <a:headEnd/>
            <a:tailEnd/>
          </a:ln>
        </p:spPr>
      </p:pic>
      <p:pic>
        <p:nvPicPr>
          <p:cNvPr id="5" name="Picture 5" descr="logo2nd">
            <a:extLst>
              <a:ext uri="{FF2B5EF4-FFF2-40B4-BE49-F238E27FC236}">
                <a16:creationId xmlns="" xmlns:a16="http://schemas.microsoft.com/office/drawing/2014/main" id="{91A9CAC4-E6E9-F883-F34E-346C03DC06C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84419" y="40375"/>
            <a:ext cx="952136" cy="318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 TextBox"/>
          <p:cNvSpPr txBox="1"/>
          <p:nvPr/>
        </p:nvSpPr>
        <p:spPr>
          <a:xfrm>
            <a:off x="642910" y="1785926"/>
            <a:ext cx="8220199" cy="2677656"/>
          </a:xfrm>
          <a:prstGeom prst="rect">
            <a:avLst/>
          </a:prstGeom>
          <a:noFill/>
        </p:spPr>
        <p:txBody>
          <a:bodyPr wrap="none" rtlCol="0">
            <a:spAutoFit/>
          </a:bodyPr>
          <a:lstStyle/>
          <a:p>
            <a:pPr>
              <a:buFont typeface="Wingdings" pitchFamily="2" charset="2"/>
              <a:buChar char="ü"/>
            </a:pPr>
            <a:r>
              <a:rPr lang="en-US" sz="2800" smtClean="0"/>
              <a:t>Some COSMO-LEPS </a:t>
            </a:r>
            <a:r>
              <a:rPr lang="en-US" sz="2800" dirty="0" smtClean="0"/>
              <a:t>ensemble scores are presented. </a:t>
            </a:r>
          </a:p>
          <a:p>
            <a:pPr>
              <a:buFont typeface="Wingdings" pitchFamily="2" charset="2"/>
              <a:buChar char="ü"/>
            </a:pPr>
            <a:r>
              <a:rPr lang="en-US" sz="2800" dirty="0" smtClean="0"/>
              <a:t>Scores are generally worse in MAM season and night </a:t>
            </a:r>
          </a:p>
          <a:p>
            <a:pPr>
              <a:buFont typeface="Wingdings" pitchFamily="2" charset="2"/>
              <a:buChar char="ü"/>
            </a:pPr>
            <a:r>
              <a:rPr lang="en-US" sz="2800" dirty="0" smtClean="0"/>
              <a:t>Wind speed scores similar for 3 seasons.</a:t>
            </a:r>
          </a:p>
          <a:p>
            <a:pPr algn="just">
              <a:buFont typeface="Wingdings" pitchFamily="2" charset="2"/>
              <a:buChar char="ü"/>
            </a:pPr>
            <a:r>
              <a:rPr lang="en-US" sz="2800" dirty="0" smtClean="0"/>
              <a:t>JJA26 season will be added soon</a:t>
            </a:r>
          </a:p>
          <a:p>
            <a:pPr>
              <a:buFont typeface="Wingdings" pitchFamily="2" charset="2"/>
              <a:buChar char="ü"/>
            </a:pPr>
            <a:r>
              <a:rPr lang="en-US" sz="2800" dirty="0" smtClean="0"/>
              <a:t> Common Area plots can also be produced.</a:t>
            </a:r>
          </a:p>
          <a:p>
            <a:pPr>
              <a:buFont typeface="Wingdings" pitchFamily="2" charset="2"/>
              <a:buChar char="ü"/>
            </a:pPr>
            <a:r>
              <a:rPr lang="en-US" sz="2800" dirty="0" smtClean="0"/>
              <a:t>COSMO-LEPS will be replaced by ICON-LEPS  ?</a:t>
            </a:r>
            <a:endParaRPr lang="el-GR" sz="2800" dirty="0"/>
          </a:p>
        </p:txBody>
      </p:sp>
      <p:sp>
        <p:nvSpPr>
          <p:cNvPr id="7" name="6 - TextBox"/>
          <p:cNvSpPr txBox="1"/>
          <p:nvPr/>
        </p:nvSpPr>
        <p:spPr>
          <a:xfrm>
            <a:off x="3000364" y="5945707"/>
            <a:ext cx="2864695" cy="769441"/>
          </a:xfrm>
          <a:prstGeom prst="rect">
            <a:avLst/>
          </a:prstGeom>
          <a:noFill/>
        </p:spPr>
        <p:txBody>
          <a:bodyPr wrap="none" rtlCol="0">
            <a:spAutoFit/>
          </a:bodyPr>
          <a:lstStyle/>
          <a:p>
            <a:r>
              <a:rPr lang="en-US" sz="4400" i="1" dirty="0" smtClean="0"/>
              <a:t>Thank you !</a:t>
            </a:r>
            <a:endParaRPr lang="el-GR" sz="4400" i="1" dirty="0"/>
          </a:p>
        </p:txBody>
      </p:sp>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1092</TotalTime>
  <Words>544</Words>
  <Application>Microsoft Office PowerPoint</Application>
  <PresentationFormat>Affichage à l'écran (4:3)</PresentationFormat>
  <Paragraphs>74</Paragraphs>
  <Slides>13</Slides>
  <Notes>11</Notes>
  <HiddenSlides>0</HiddenSlides>
  <MMClips>0</MMClips>
  <ScaleCrop>false</ScaleCrop>
  <HeadingPairs>
    <vt:vector size="4" baseType="variant">
      <vt:variant>
        <vt:lpstr>Thème</vt:lpstr>
      </vt:variant>
      <vt:variant>
        <vt:i4>1</vt:i4>
      </vt:variant>
      <vt:variant>
        <vt:lpstr>Titres des diapositives</vt:lpstr>
      </vt:variant>
      <vt:variant>
        <vt:i4>13</vt:i4>
      </vt:variant>
    </vt:vector>
  </HeadingPairs>
  <TitlesOfParts>
    <vt:vector size="14" baseType="lpstr">
      <vt:lpstr>Θέμα του Office</vt:lpstr>
      <vt:lpstr>COSMO-LEPS Ensemble verification scores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COSMO-LEPS</dc:title>
  <dc:creator>Dimitra.Boukouvala</dc:creator>
  <cp:lastModifiedBy>dimitra.boukouvala</cp:lastModifiedBy>
  <cp:revision>118</cp:revision>
  <dcterms:created xsi:type="dcterms:W3CDTF">2026-08-28T06:03:58Z</dcterms:created>
  <dcterms:modified xsi:type="dcterms:W3CDTF">2026-09-12T16:11:45Z</dcterms:modified>
</cp:coreProperties>
</file>