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9926625" cy="6797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82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orient="horz" pos="1842">
          <p15:clr>
            <a:srgbClr val="A4A3A4"/>
          </p15:clr>
        </p15:guide>
        <p15:guide id="4" orient="horz" pos="981">
          <p15:clr>
            <a:srgbClr val="A4A3A4"/>
          </p15:clr>
        </p15:guide>
        <p15:guide id="5" orient="horz" pos="4020">
          <p15:clr>
            <a:srgbClr val="A4A3A4"/>
          </p15:clr>
        </p15:guide>
        <p15:guide id="6" orient="horz" pos="1344">
          <p15:clr>
            <a:srgbClr val="A4A3A4"/>
          </p15:clr>
        </p15:guide>
        <p15:guide id="7" orient="horz" pos="1570">
          <p15:clr>
            <a:srgbClr val="A4A3A4"/>
          </p15:clr>
        </p15:guide>
        <p15:guide id="8" orient="horz" pos="845">
          <p15:clr>
            <a:srgbClr val="A4A3A4"/>
          </p15:clr>
        </p15:guide>
        <p15:guide id="9" pos="3840">
          <p15:clr>
            <a:srgbClr val="A4A3A4"/>
          </p15:clr>
        </p15:guide>
        <p15:guide id="10" pos="347">
          <p15:clr>
            <a:srgbClr val="A4A3A4"/>
          </p15:clr>
        </p15:guide>
        <p15:guide id="11" pos="7469">
          <p15:clr>
            <a:srgbClr val="A4A3A4"/>
          </p15:clr>
        </p15:guide>
        <p15:guide id="12" pos="211">
          <p15:clr>
            <a:srgbClr val="A4A3A4"/>
          </p15:clr>
        </p15:guide>
        <p15:guide id="13" pos="7333">
          <p15:clr>
            <a:srgbClr val="A4A3A4"/>
          </p15:clr>
        </p15:guide>
      </p15:sldGuideLst>
    </p:ext>
    <p:ext uri="{2D200454-40CA-4A62-9FC3-DE9A4176ACB9}">
      <p15:notesGuideLst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  <p:ext uri="GoogleSlidesCustomDataVersion2">
      <go:slidesCustomData xmlns:go="http://customooxmlschemas.google.com/" r:id="rId20" roundtripDataSignature="AMtx7mhGIjZJu7IXeLfSs4dDMvyQtxO6N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82" orient="horz"/>
        <p:guide pos="3884" orient="horz"/>
        <p:guide pos="1842" orient="horz"/>
        <p:guide pos="981" orient="horz"/>
        <p:guide pos="4020" orient="horz"/>
        <p:guide pos="1344" orient="horz"/>
        <p:guide pos="1570" orient="horz"/>
        <p:guide pos="845" orient="horz"/>
        <p:guide pos="3840"/>
        <p:guide pos="347"/>
        <p:guide pos="7469"/>
        <p:guide pos="211"/>
        <p:guide pos="7333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141" orient="horz"/>
        <p:guide pos="3127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1" y="0"/>
            <a:ext cx="4304635" cy="319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900" lIns="91800" spcFirstLastPara="1" rIns="91800" wrap="square" tIns="459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622003" y="0"/>
            <a:ext cx="4304635" cy="319865"/>
          </a:xfrm>
          <a:prstGeom prst="rect">
            <a:avLst/>
          </a:prstGeom>
          <a:noFill/>
          <a:ln>
            <a:noFill/>
          </a:ln>
        </p:spPr>
        <p:txBody>
          <a:bodyPr anchorCtr="0" anchor="t" bIns="45900" lIns="91800" spcFirstLastPara="1" rIns="91800" wrap="square" tIns="459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900" lIns="91800" spcFirstLastPara="1" rIns="91800" wrap="square" tIns="45900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1" y="6446260"/>
            <a:ext cx="4304635" cy="372088"/>
          </a:xfrm>
          <a:prstGeom prst="rect">
            <a:avLst/>
          </a:prstGeom>
          <a:noFill/>
          <a:ln>
            <a:noFill/>
          </a:ln>
        </p:spPr>
        <p:txBody>
          <a:bodyPr anchorCtr="0" anchor="b" bIns="45900" lIns="91800" spcFirstLastPara="1" rIns="91800" wrap="square" tIns="459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622003" y="6446260"/>
            <a:ext cx="4304635" cy="372088"/>
          </a:xfrm>
          <a:prstGeom prst="rect">
            <a:avLst/>
          </a:prstGeom>
          <a:noFill/>
          <a:ln>
            <a:noFill/>
          </a:ln>
        </p:spPr>
        <p:txBody>
          <a:bodyPr anchorCtr="0" anchor="b" bIns="45900" lIns="91800" spcFirstLastPara="1" rIns="91800" wrap="square" tIns="459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36" name="Google Shape;36;p1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:notes"/>
          <p:cNvSpPr txBox="1"/>
          <p:nvPr>
            <p:ph idx="12" type="sldNum"/>
          </p:nvPr>
        </p:nvSpPr>
        <p:spPr>
          <a:xfrm>
            <a:off x="5622003" y="6446260"/>
            <a:ext cx="4304635" cy="372088"/>
          </a:xfrm>
          <a:prstGeom prst="rect">
            <a:avLst/>
          </a:prstGeom>
          <a:noFill/>
          <a:ln>
            <a:noFill/>
          </a:ln>
        </p:spPr>
        <p:txBody>
          <a:bodyPr anchorCtr="0" anchor="b" bIns="45900" lIns="91800" spcFirstLastPara="1" rIns="91800" wrap="square" tIns="45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2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3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4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5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79" name="Google Shape;79;p6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6:notes"/>
          <p:cNvSpPr txBox="1"/>
          <p:nvPr>
            <p:ph idx="12" type="sldNum"/>
          </p:nvPr>
        </p:nvSpPr>
        <p:spPr>
          <a:xfrm>
            <a:off x="5622003" y="6446260"/>
            <a:ext cx="4304635" cy="372088"/>
          </a:xfrm>
          <a:prstGeom prst="rect">
            <a:avLst/>
          </a:prstGeom>
          <a:noFill/>
          <a:ln>
            <a:noFill/>
          </a:ln>
        </p:spPr>
        <p:txBody>
          <a:bodyPr anchorCtr="0" anchor="b" bIns="45900" lIns="91800" spcFirstLastPara="1" rIns="91800" wrap="square" tIns="45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7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88" name="Google Shape;88;p7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  <a:noFill/>
          <a:ln>
            <a:noFill/>
          </a:ln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7:notes"/>
          <p:cNvSpPr txBox="1"/>
          <p:nvPr>
            <p:ph idx="12" type="sldNum"/>
          </p:nvPr>
        </p:nvSpPr>
        <p:spPr>
          <a:xfrm>
            <a:off x="5622003" y="6446260"/>
            <a:ext cx="4304635" cy="372088"/>
          </a:xfrm>
          <a:prstGeom prst="rect">
            <a:avLst/>
          </a:prstGeom>
          <a:noFill/>
          <a:ln>
            <a:noFill/>
          </a:ln>
        </p:spPr>
        <p:txBody>
          <a:bodyPr anchorCtr="0" anchor="b" bIns="45900" lIns="91800" spcFirstLastPara="1" rIns="91800" wrap="square" tIns="459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8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9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9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0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1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2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3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4:notes"/>
          <p:cNvSpPr txBox="1"/>
          <p:nvPr>
            <p:ph idx="1" type="body"/>
          </p:nvPr>
        </p:nvSpPr>
        <p:spPr>
          <a:xfrm>
            <a:off x="1324326" y="3248698"/>
            <a:ext cx="7277988" cy="3036542"/>
          </a:xfrm>
          <a:prstGeom prst="rect">
            <a:avLst/>
          </a:prstGeom>
        </p:spPr>
        <p:txBody>
          <a:bodyPr anchorCtr="0" anchor="t" bIns="45900" lIns="91800" spcFirstLastPara="1" rIns="91800" wrap="square" tIns="459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4:notes"/>
          <p:cNvSpPr/>
          <p:nvPr>
            <p:ph idx="2" type="sldImg"/>
          </p:nvPr>
        </p:nvSpPr>
        <p:spPr>
          <a:xfrm>
            <a:off x="2740025" y="533400"/>
            <a:ext cx="4449763" cy="25034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 Pfeile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6"/>
          <p:cNvSpPr txBox="1"/>
          <p:nvPr>
            <p:ph type="title"/>
          </p:nvPr>
        </p:nvSpPr>
        <p:spPr>
          <a:xfrm>
            <a:off x="527055" y="1196975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6"/>
          <p:cNvSpPr txBox="1"/>
          <p:nvPr>
            <p:ph idx="1" type="body"/>
          </p:nvPr>
        </p:nvSpPr>
        <p:spPr>
          <a:xfrm>
            <a:off x="527055" y="1839913"/>
            <a:ext cx="11137900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7185" lvl="0" marL="457200" algn="l">
              <a:spcBef>
                <a:spcPts val="720"/>
              </a:spcBef>
              <a:spcAft>
                <a:spcPts val="0"/>
              </a:spcAft>
              <a:buSzPts val="1710"/>
              <a:buChar char="🡺"/>
              <a:defRPr/>
            </a:lvl1pPr>
            <a:lvl2pPr indent="-337185" lvl="1" marL="914400" algn="l">
              <a:spcBef>
                <a:spcPts val="720"/>
              </a:spcBef>
              <a:spcAft>
                <a:spcPts val="0"/>
              </a:spcAft>
              <a:buSzPts val="1710"/>
              <a:buChar char="🡺"/>
              <a:defRPr/>
            </a:lvl2pPr>
            <a:lvl3pPr indent="-337185" lvl="2" marL="1371600" algn="l">
              <a:spcBef>
                <a:spcPts val="720"/>
              </a:spcBef>
              <a:spcAft>
                <a:spcPts val="0"/>
              </a:spcAft>
              <a:buSzPts val="1710"/>
              <a:buChar char="🡺"/>
              <a:defRPr/>
            </a:lvl3pPr>
            <a:lvl4pPr indent="-337185" lvl="3" marL="1828800" algn="l">
              <a:spcBef>
                <a:spcPts val="720"/>
              </a:spcBef>
              <a:spcAft>
                <a:spcPts val="0"/>
              </a:spcAft>
              <a:buSzPts val="1710"/>
              <a:buChar char="🡺"/>
              <a:defRPr/>
            </a:lvl4pPr>
            <a:lvl5pPr indent="-337185" lvl="4" marL="2286000" algn="l">
              <a:spcBef>
                <a:spcPts val="720"/>
              </a:spcBef>
              <a:spcAft>
                <a:spcPts val="0"/>
              </a:spcAft>
              <a:buSzPts val="1710"/>
              <a:buChar char="🡺"/>
              <a:defRPr/>
            </a:lvl5pPr>
            <a:lvl6pPr indent="-342900" lvl="5" marL="27432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6pPr>
            <a:lvl7pPr indent="-342900" lvl="6" marL="32004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7pPr>
            <a:lvl8pPr indent="-342900" lvl="7" marL="36576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8pPr>
            <a:lvl9pPr indent="-342900" lvl="8" marL="41148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:\Deutscher Wetterdienst\Corporate Design Aktuell\DWD-Logo-Komplett\20mm\RGB\Wortbildmarke mit Claim\bmp\Wortbildmarke-und-Claim-positiv-auf-weiss.bmp" id="21" name="Google Shape;21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92638" y="188917"/>
            <a:ext cx="3060700" cy="612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" name="Google Shape;22;p17"/>
          <p:cNvCxnSpPr/>
          <p:nvPr/>
        </p:nvCxnSpPr>
        <p:spPr>
          <a:xfrm>
            <a:off x="325967" y="903288"/>
            <a:ext cx="11531600" cy="0"/>
          </a:xfrm>
          <a:prstGeom prst="straightConnector1">
            <a:avLst/>
          </a:prstGeom>
          <a:noFill/>
          <a:ln cap="flat" cmpd="sng" w="25400">
            <a:solidFill>
              <a:srgbClr val="2D4B9B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" name="Google Shape;23;p17"/>
          <p:cNvSpPr txBox="1"/>
          <p:nvPr>
            <p:ph type="ctrTitle"/>
          </p:nvPr>
        </p:nvSpPr>
        <p:spPr>
          <a:xfrm>
            <a:off x="624422" y="5440367"/>
            <a:ext cx="10943167" cy="898525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 Kästchen">
  <p:cSld name="Titel und Inhalt Kästchen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8"/>
          <p:cNvSpPr txBox="1"/>
          <p:nvPr>
            <p:ph type="title"/>
          </p:nvPr>
        </p:nvSpPr>
        <p:spPr>
          <a:xfrm>
            <a:off x="527055" y="1196975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" type="body"/>
          </p:nvPr>
        </p:nvSpPr>
        <p:spPr>
          <a:xfrm>
            <a:off x="527055" y="1839913"/>
            <a:ext cx="11137900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7185" lvl="0" marL="4572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■"/>
              <a:defRPr/>
            </a:lvl1pPr>
            <a:lvl2pPr indent="-337185" lvl="1" marL="9144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■"/>
              <a:defRPr/>
            </a:lvl2pPr>
            <a:lvl3pPr indent="-337185" lvl="2" marL="13716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■"/>
              <a:defRPr/>
            </a:lvl3pPr>
            <a:lvl4pPr indent="-337185" lvl="3" marL="18288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■"/>
              <a:defRPr/>
            </a:lvl4pPr>
            <a:lvl5pPr indent="-337185" lvl="4" marL="22860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■"/>
              <a:defRPr/>
            </a:lvl5pPr>
            <a:lvl6pPr indent="-342900" lvl="5" marL="27432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6pPr>
            <a:lvl7pPr indent="-342900" lvl="6" marL="32004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7pPr>
            <a:lvl8pPr indent="-342900" lvl="7" marL="36576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8pPr>
            <a:lvl9pPr indent="-342900" lvl="8" marL="41148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9pPr>
          </a:lstStyle>
          <a:p/>
        </p:txBody>
      </p:sp>
      <p:sp>
        <p:nvSpPr>
          <p:cNvPr id="27" name="Google Shape;27;p18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 Punkte">
  <p:cSld name="Titel und Inhalt Punkt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/>
          <p:nvPr>
            <p:ph type="title"/>
          </p:nvPr>
        </p:nvSpPr>
        <p:spPr>
          <a:xfrm>
            <a:off x="527055" y="1196975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9"/>
          <p:cNvSpPr txBox="1"/>
          <p:nvPr>
            <p:ph idx="1" type="body"/>
          </p:nvPr>
        </p:nvSpPr>
        <p:spPr>
          <a:xfrm>
            <a:off x="527055" y="1839913"/>
            <a:ext cx="11137900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7185" lvl="0" marL="4572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●"/>
              <a:defRPr/>
            </a:lvl1pPr>
            <a:lvl2pPr indent="-337185" lvl="1" marL="9144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●"/>
              <a:defRPr/>
            </a:lvl2pPr>
            <a:lvl3pPr indent="-337185" lvl="2" marL="13716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●"/>
              <a:defRPr/>
            </a:lvl3pPr>
            <a:lvl4pPr indent="-337185" lvl="3" marL="18288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●"/>
              <a:defRPr/>
            </a:lvl4pPr>
            <a:lvl5pPr indent="-337185" lvl="4" marL="2286000" algn="l">
              <a:spcBef>
                <a:spcPts val="720"/>
              </a:spcBef>
              <a:spcAft>
                <a:spcPts val="0"/>
              </a:spcAft>
              <a:buSzPts val="1710"/>
              <a:buFont typeface="Noto Sans Symbols"/>
              <a:buChar char="●"/>
              <a:defRPr/>
            </a:lvl5pPr>
            <a:lvl6pPr indent="-342900" lvl="5" marL="27432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6pPr>
            <a:lvl7pPr indent="-342900" lvl="6" marL="32004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7pPr>
            <a:lvl8pPr indent="-342900" lvl="7" marL="36576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8pPr>
            <a:lvl9pPr indent="-342900" lvl="8" marL="4114800" algn="l">
              <a:spcBef>
                <a:spcPts val="720"/>
              </a:spcBef>
              <a:spcAft>
                <a:spcPts val="0"/>
              </a:spcAft>
              <a:buSzPts val="1800"/>
              <a:buChar char="🡺"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527055" y="1196975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24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527055" y="1839913"/>
            <a:ext cx="11137900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7185" lvl="0" marL="457200" marR="0" rtl="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7185" lvl="1" marL="914400" marR="0" rtl="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7185" lvl="2" marL="1371600" marR="0" rtl="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7185" lvl="3" marL="1828800" marR="0" rtl="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7185" lvl="4" marL="2286000" marR="0" rtl="0" algn="l">
              <a:spcBef>
                <a:spcPts val="72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72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Noto Sans Symbols"/>
              <a:buChar char="🡺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12" name="Google Shape;12;p15"/>
          <p:cNvCxnSpPr/>
          <p:nvPr/>
        </p:nvCxnSpPr>
        <p:spPr>
          <a:xfrm>
            <a:off x="325971" y="6351588"/>
            <a:ext cx="11527200" cy="0"/>
          </a:xfrm>
          <a:prstGeom prst="straightConnector1">
            <a:avLst/>
          </a:prstGeom>
          <a:noFill/>
          <a:ln cap="flat" cmpd="sng" w="15225">
            <a:solidFill>
              <a:srgbClr val="2D4B9B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descr="Bundesadler_kleiner" id="13" name="Google Shape;13;p1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8367" y="6405567"/>
            <a:ext cx="446400" cy="4159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:\Deutscher Wetterdienst\Corporate Design Aktuell\DWD-Logo-Komplett\20mm\RGB\Wortbildmarke mit Claim\bmp\Wortbildmarke-und-Claim-positiv-auf-weiss.bmp" id="14" name="Google Shape;14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559840" y="188917"/>
            <a:ext cx="2296800" cy="6127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Google Shape;15;p15"/>
          <p:cNvCxnSpPr/>
          <p:nvPr/>
        </p:nvCxnSpPr>
        <p:spPr>
          <a:xfrm>
            <a:off x="325967" y="903288"/>
            <a:ext cx="11531600" cy="0"/>
          </a:xfrm>
          <a:prstGeom prst="straightConnector1">
            <a:avLst/>
          </a:prstGeom>
          <a:noFill/>
          <a:ln cap="flat" cmpd="sng" w="25400">
            <a:solidFill>
              <a:srgbClr val="2D4B9B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transition>
    <p:fade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gitlab.dkrz.de/dace/feedback_file_verific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Relationship Id="rId5" Type="http://schemas.openxmlformats.org/officeDocument/2006/relationships/image" Target="../media/image9.png"/><Relationship Id="rId6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"/>
          <p:cNvSpPr txBox="1"/>
          <p:nvPr>
            <p:ph type="title"/>
          </p:nvPr>
        </p:nvSpPr>
        <p:spPr>
          <a:xfrm>
            <a:off x="334963" y="1196752"/>
            <a:ext cx="11522074" cy="287972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</a:pPr>
            <a:r>
              <a:rPr lang="en-GB" sz="4000"/>
              <a:t>FFV2 Update</a:t>
            </a:r>
            <a:endParaRPr/>
          </a:p>
        </p:txBody>
      </p:sp>
      <p:sp>
        <p:nvSpPr>
          <p:cNvPr id="40" name="Google Shape;40;p1"/>
          <p:cNvSpPr txBox="1"/>
          <p:nvPr/>
        </p:nvSpPr>
        <p:spPr>
          <a:xfrm>
            <a:off x="0" y="3774345"/>
            <a:ext cx="5041255" cy="28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None/>
            </a:pPr>
            <a:r>
              <a:rPr b="0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10"/>
              <a:buFont typeface="Noto Sans Symbols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1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Felix Fundel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Deutscher Wetterdienst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Referat FE 12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Frankfurter Straße 135  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63067 Offenbach am Main</a:t>
            </a:r>
            <a:endParaRPr/>
          </a:p>
          <a:p>
            <a:pPr indent="-352425" lvl="0" marL="352425" marR="0" rtl="0" algn="l"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E-Mail: Felix.Fundel@dwd.de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Tel.: +49 (0) 69 / 80 62 -2422</a:t>
            </a:r>
            <a:endParaRPr/>
          </a:p>
          <a:p>
            <a:pPr indent="-352425" lvl="0" marL="352425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40"/>
              <a:buFont typeface="Noto Sans Symbols"/>
              <a:buNone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/>
          </a:p>
        </p:txBody>
      </p:sp>
      <p:sp>
        <p:nvSpPr>
          <p:cNvPr id="41" name="Google Shape;41;p1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7" name="Google Shape;47;p2"/>
          <p:cNvSpPr txBox="1"/>
          <p:nvPr/>
        </p:nvSpPr>
        <p:spPr>
          <a:xfrm>
            <a:off x="1559496" y="2204864"/>
            <a:ext cx="5756704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MEC, FFV2 and Shiny Apps on dkrz DACE gitlab</a:t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https://gitlab.dkrz.de/dace/feedback_file_verification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All COSMO partners should have access</a:t>
            </a:r>
            <a:endParaRPr/>
          </a:p>
          <a:p>
            <a:pPr indent="-1714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2"/>
          <p:cNvSpPr txBox="1"/>
          <p:nvPr>
            <p:ph type="title"/>
          </p:nvPr>
        </p:nvSpPr>
        <p:spPr>
          <a:xfrm>
            <a:off x="527055" y="404912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General Info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4" name="Google Shape;54;p3"/>
          <p:cNvSpPr txBox="1"/>
          <p:nvPr>
            <p:ph type="title"/>
          </p:nvPr>
        </p:nvSpPr>
        <p:spPr>
          <a:xfrm>
            <a:off x="527055" y="404912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FFV2</a:t>
            </a:r>
            <a:endParaRPr/>
          </a:p>
        </p:txBody>
      </p:sp>
      <p:sp>
        <p:nvSpPr>
          <p:cNvPr id="55" name="Google Shape;55;p3"/>
          <p:cNvSpPr txBox="1"/>
          <p:nvPr/>
        </p:nvSpPr>
        <p:spPr>
          <a:xfrm>
            <a:off x="623392" y="981887"/>
            <a:ext cx="10369152" cy="52322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Scores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SDF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Standard deviation of forecasts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Measure for forecast activity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Calculated by FFV2</a:t>
            </a:r>
            <a:endParaRPr/>
          </a:p>
          <a:p>
            <a:pPr indent="-2095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SDO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Standard deviation of observations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Measure of observed activity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Calculated by FFV2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SDF/SDO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Activity ratio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Calculated within shiny app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Information error (error in direction of observations vector)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Calculated within shiny app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Noise error (error orthogonal to observation vector)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Calculated within shiny app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R_agg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Correlation coefficient (cosine of angle between obs. And forecast vector; r^2)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Calculated within shiny app</a:t>
            </a:r>
            <a:endParaRPr/>
          </a:p>
        </p:txBody>
      </p:sp>
      <p:sp>
        <p:nvSpPr>
          <p:cNvPr id="56" name="Google Shape;56;p3"/>
          <p:cNvSpPr txBox="1"/>
          <p:nvPr/>
        </p:nvSpPr>
        <p:spPr>
          <a:xfrm>
            <a:off x="7896200" y="1062608"/>
            <a:ext cx="453650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Massimo Bonavita and Alan J. Geer, ECMWF Tech. Memo 927</a:t>
            </a:r>
            <a:endParaRPr/>
          </a:p>
        </p:txBody>
      </p:sp>
      <p:pic>
        <p:nvPicPr>
          <p:cNvPr id="57" name="Google Shape;5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58920" y="1305589"/>
            <a:ext cx="2274560" cy="4908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3"/>
          <p:cNvPicPr preferRelativeResize="0"/>
          <p:nvPr/>
        </p:nvPicPr>
        <p:blipFill rotWithShape="1">
          <a:blip r:embed="rId4">
            <a:alphaModFix/>
          </a:blip>
          <a:srcRect b="0" l="0" r="52222" t="0"/>
          <a:stretch/>
        </p:blipFill>
        <p:spPr>
          <a:xfrm>
            <a:off x="9120336" y="1824983"/>
            <a:ext cx="2880320" cy="320803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" name="Google Shape;59;p3"/>
          <p:cNvCxnSpPr/>
          <p:nvPr/>
        </p:nvCxnSpPr>
        <p:spPr>
          <a:xfrm rot="10800000">
            <a:off x="10992544" y="2708920"/>
            <a:ext cx="648072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65" name="Google Shape;65;p4"/>
          <p:cNvSpPr txBox="1"/>
          <p:nvPr/>
        </p:nvSpPr>
        <p:spPr>
          <a:xfrm>
            <a:off x="527055" y="404912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FFV2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4"/>
          <p:cNvSpPr txBox="1"/>
          <p:nvPr/>
        </p:nvSpPr>
        <p:spPr>
          <a:xfrm>
            <a:off x="249145" y="1562517"/>
            <a:ext cx="7859043" cy="4093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Alternative for new observation/forecast data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FFV2 requires feedback files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Recommended way is to use MEC for production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types of observations and/or forecasts are not easily implementable in MEC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Different approaches at DWD for easy production of feedback files </a:t>
            </a:r>
            <a:r>
              <a:rPr b="1"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MEC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simple approach is based on pythons xarray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Jupyter notebook can be provided as template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Procedure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observations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Load predictions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Interpolate prediction to observation location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an xarray dataset with additional attributes (lon, lat, statid, …)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Save as netCDF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(Subproblem: filling existing feedback file with new forecasts)</a:t>
            </a:r>
            <a:endParaRPr/>
          </a:p>
        </p:txBody>
      </p:sp>
      <p:pic>
        <p:nvPicPr>
          <p:cNvPr id="67" name="Google Shape;67;p4"/>
          <p:cNvPicPr preferRelativeResize="0"/>
          <p:nvPr/>
        </p:nvPicPr>
        <p:blipFill rotWithShape="1">
          <a:blip r:embed="rId3">
            <a:alphaModFix/>
          </a:blip>
          <a:srcRect b="0" l="0" r="52317" t="0"/>
          <a:stretch/>
        </p:blipFill>
        <p:spPr>
          <a:xfrm>
            <a:off x="8122396" y="937993"/>
            <a:ext cx="3542559" cy="5342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"/>
          <p:cNvSpPr txBox="1"/>
          <p:nvPr>
            <p:ph idx="1" type="body"/>
          </p:nvPr>
        </p:nvSpPr>
        <p:spPr>
          <a:xfrm>
            <a:off x="335360" y="1231832"/>
            <a:ext cx="11137900" cy="43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52425" lvl="0" marL="352425" rtl="0" algn="l">
              <a:spcBef>
                <a:spcPts val="0"/>
              </a:spcBef>
              <a:spcAft>
                <a:spcPts val="0"/>
              </a:spcAft>
              <a:buSzPts val="1710"/>
              <a:buChar char="🡺"/>
            </a:pPr>
            <a:r>
              <a:rPr lang="en-GB"/>
              <a:t>Example AOD</a:t>
            </a:r>
            <a:endParaRPr/>
          </a:p>
        </p:txBody>
      </p:sp>
      <p:sp>
        <p:nvSpPr>
          <p:cNvPr id="73" name="Google Shape;73;p5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74" name="Google Shape;7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8303" y="2323188"/>
            <a:ext cx="5964842" cy="1655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8303" y="4002210"/>
            <a:ext cx="5964838" cy="165524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5"/>
          <p:cNvSpPr txBox="1"/>
          <p:nvPr/>
        </p:nvSpPr>
        <p:spPr>
          <a:xfrm>
            <a:off x="6871919" y="2478716"/>
            <a:ext cx="4609829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AERONET AOD observations are available only if cloud free and day-time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~400 stations globally but events are rare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Mean scores are not really interesting but at least some similarities of ICON-ART AOD with AERONET is there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Exercise to implement new observations in verification w.o. MEC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Hint: name new feedback files e.g. verSYNOP_areo.YYYYMMDDHH to see AOD scores together with SYNOP scores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3" name="Google Shape;83;p6"/>
          <p:cNvSpPr txBox="1"/>
          <p:nvPr/>
        </p:nvSpPr>
        <p:spPr>
          <a:xfrm>
            <a:off x="527055" y="404912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FFV2</a:t>
            </a:r>
            <a:endParaRPr b="1" sz="24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6"/>
          <p:cNvSpPr txBox="1"/>
          <p:nvPr/>
        </p:nvSpPr>
        <p:spPr>
          <a:xfrm>
            <a:off x="133336" y="1700808"/>
            <a:ext cx="7402824" cy="41857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Transition from qs to qs2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qs as score file format was introduced for data loading performance reasons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qs is no longer supported, removed from the CRAN repository and not supported with R &gt;= 4.6 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qs2 is offering the same functionality, however not backwards compatible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current versions of FFV2 and shiny apps support both, qs and qs2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FFV2 version no longer depending on qs is ready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Git tag 1.5.0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simple R script to convert qs files to qs2 can be provided</a:t>
            </a:r>
            <a:endParaRPr/>
          </a:p>
          <a:p>
            <a:pPr indent="-342900" lvl="1" marL="8001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i.e. a R version supporting both is needed</a:t>
            </a:r>
            <a:endParaRPr/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Shiny apps can be adopted easily by commenting out the import of the qs package</a:t>
            </a:r>
            <a:endParaRPr/>
          </a:p>
          <a:p>
            <a:pPr indent="-2413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Rdata still is supported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168" y="2852936"/>
            <a:ext cx="4315191" cy="2103145"/>
          </a:xfrm>
          <a:prstGeom prst="rect">
            <a:avLst/>
          </a:prstGeom>
          <a:noFill/>
          <a:ln>
            <a:noFill/>
          </a:ln>
          <a:effectLst>
            <a:outerShdw blurRad="292100" rotWithShape="0" algn="tl" dir="2700000" dist="139700">
              <a:srgbClr val="333333">
                <a:alpha val="65098"/>
              </a:srgbClr>
            </a:outerShdw>
          </a:effectLst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2" name="Google Shape;92;p7"/>
          <p:cNvSpPr txBox="1"/>
          <p:nvPr/>
        </p:nvSpPr>
        <p:spPr>
          <a:xfrm>
            <a:off x="527055" y="404912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FFV2</a:t>
            </a:r>
            <a:endParaRPr/>
          </a:p>
        </p:txBody>
      </p:sp>
      <p:sp>
        <p:nvSpPr>
          <p:cNvPr id="93" name="Google Shape;93;p7"/>
          <p:cNvSpPr txBox="1"/>
          <p:nvPr/>
        </p:nvSpPr>
        <p:spPr>
          <a:xfrm>
            <a:off x="623392" y="1254741"/>
            <a:ext cx="10369152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Smaller changes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Verification of RHi (rel. humidity over ice)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RHi is calculated within FFV2 given T and RH exist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Implemented for EPS &amp; det, TEMP &amp; AIREP</a:t>
            </a:r>
            <a:endParaRPr/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situations causing crashed in the categorical verification have been caught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Upper-air verification with binned vertical levels optionally allows to include data outside the bins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Verification against analysis at observation location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Implemented for station based scores</a:t>
            </a:r>
            <a:endParaRPr/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Verification of mslp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conversion of PS to MSLP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Scores nearly identical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Helpful in case of a conditional/categorical verification</a:t>
            </a:r>
            <a:endParaRPr/>
          </a:p>
          <a:p>
            <a:pPr indent="-1714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9" name="Google Shape;99;p8"/>
          <p:cNvSpPr txBox="1"/>
          <p:nvPr/>
        </p:nvSpPr>
        <p:spPr>
          <a:xfrm>
            <a:off x="527055" y="404912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Shiny Apps</a:t>
            </a:r>
            <a:endParaRPr/>
          </a:p>
        </p:txBody>
      </p:sp>
      <p:sp>
        <p:nvSpPr>
          <p:cNvPr id="100" name="Google Shape;100;p8"/>
          <p:cNvSpPr txBox="1"/>
          <p:nvPr/>
        </p:nvSpPr>
        <p:spPr>
          <a:xfrm>
            <a:off x="527055" y="1331684"/>
            <a:ext cx="5424900" cy="3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</a:rPr>
              <a:t>Score Card App</a:t>
            </a:r>
            <a:endParaRPr/>
          </a:p>
          <a:p>
            <a:pPr indent="-215900" lvl="0" marL="3429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Work with .qs .qs2 and .Rdata score files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Revised categorical upper air score app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New ScoreCard app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Shows upper air and surface scores at once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Det. and EPS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Blend in/out variables/levels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b="0" i="0" lang="en-GB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Problematic with some older scores</a:t>
            </a:r>
            <a:endParaRPr/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841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Google Shape;10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6040" y="1282663"/>
            <a:ext cx="4624024" cy="4653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11412" y="142763"/>
            <a:ext cx="2487578" cy="6718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23156" y="1820620"/>
            <a:ext cx="2763095" cy="3577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855630" y="1121100"/>
            <a:ext cx="2755664" cy="504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"/>
          <p:cNvSpPr txBox="1"/>
          <p:nvPr>
            <p:ph type="title"/>
          </p:nvPr>
        </p:nvSpPr>
        <p:spPr>
          <a:xfrm>
            <a:off x="361353" y="332656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Other Topics</a:t>
            </a:r>
            <a:endParaRPr/>
          </a:p>
        </p:txBody>
      </p:sp>
      <p:sp>
        <p:nvSpPr>
          <p:cNvPr id="110" name="Google Shape;110;p9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1" name="Google Shape;111;p9"/>
          <p:cNvSpPr txBox="1"/>
          <p:nvPr/>
        </p:nvSpPr>
        <p:spPr>
          <a:xfrm>
            <a:off x="1055440" y="1755684"/>
            <a:ext cx="5442516" cy="3693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Reanalysis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DREAM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ICON, deterministic, 13km + 7km EU nest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2010 - current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FORCE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ICON-D2, deterministic, 2km</a:t>
            </a:r>
            <a:endParaRPr/>
          </a:p>
          <a:p>
            <a:pPr indent="-285750" lvl="1" marL="7429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1" i="0" lang="en-GB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2016-2025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"/>
          <p:cNvSpPr txBox="1"/>
          <p:nvPr>
            <p:ph type="title"/>
          </p:nvPr>
        </p:nvSpPr>
        <p:spPr>
          <a:xfrm>
            <a:off x="361353" y="332656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Other Topics</a:t>
            </a:r>
            <a:endParaRPr/>
          </a:p>
        </p:txBody>
      </p:sp>
      <p:sp>
        <p:nvSpPr>
          <p:cNvPr id="117" name="Google Shape;117;p10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8" name="Google Shape;118;p10"/>
          <p:cNvSpPr txBox="1"/>
          <p:nvPr/>
        </p:nvSpPr>
        <p:spPr>
          <a:xfrm>
            <a:off x="623392" y="1340768"/>
            <a:ext cx="1031051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DREAM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38917" y="2060848"/>
            <a:ext cx="4320000" cy="32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16827" y="2060848"/>
            <a:ext cx="4320000" cy="32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0"/>
          <p:cNvSpPr txBox="1"/>
          <p:nvPr/>
        </p:nvSpPr>
        <p:spPr>
          <a:xfrm>
            <a:off x="1654443" y="5805264"/>
            <a:ext cx="179799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Plots by Sabrina Wahl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 txBox="1"/>
          <p:nvPr>
            <p:ph type="title"/>
          </p:nvPr>
        </p:nvSpPr>
        <p:spPr>
          <a:xfrm>
            <a:off x="361353" y="332656"/>
            <a:ext cx="11137900" cy="431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Other Topics</a:t>
            </a:r>
            <a:endParaRPr/>
          </a:p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28" name="Google Shape;128;p11"/>
          <p:cNvSpPr txBox="1"/>
          <p:nvPr/>
        </p:nvSpPr>
        <p:spPr>
          <a:xfrm>
            <a:off x="407368" y="1700808"/>
            <a:ext cx="3888432" cy="1877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DREAM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RMSE comparison to operational ICON analysis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Slightly higher RMSEs of DREAM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Trend in some variables points to ongoing improvements of ICON</a:t>
            </a:r>
            <a:endParaRPr/>
          </a:p>
        </p:txBody>
      </p:sp>
      <p:pic>
        <p:nvPicPr>
          <p:cNvPr id="129" name="Google Shape;12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07636" y="0"/>
            <a:ext cx="7045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1"/>
          <p:cNvSpPr txBox="1"/>
          <p:nvPr/>
        </p:nvSpPr>
        <p:spPr>
          <a:xfrm>
            <a:off x="786501" y="5949280"/>
            <a:ext cx="179799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Plots by Sabrina Wahl</a:t>
            </a:r>
            <a:endParaRPr/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6" name="Google Shape;136;p12"/>
          <p:cNvSpPr txBox="1"/>
          <p:nvPr/>
        </p:nvSpPr>
        <p:spPr>
          <a:xfrm>
            <a:off x="623392" y="1340768"/>
            <a:ext cx="99257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6109" y="0"/>
            <a:ext cx="704589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3" name="Google Shape;143;p13"/>
          <p:cNvPicPr preferRelativeResize="0"/>
          <p:nvPr/>
        </p:nvPicPr>
        <p:blipFill rotWithShape="1">
          <a:blip r:embed="rId3">
            <a:alphaModFix/>
          </a:blip>
          <a:srcRect b="69955" l="0" r="7551" t="0"/>
          <a:stretch/>
        </p:blipFill>
        <p:spPr>
          <a:xfrm>
            <a:off x="4066418" y="1584176"/>
            <a:ext cx="7934238" cy="515719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3"/>
          <p:cNvSpPr txBox="1"/>
          <p:nvPr/>
        </p:nvSpPr>
        <p:spPr>
          <a:xfrm>
            <a:off x="3466981" y="2218556"/>
            <a:ext cx="6206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JAN</a:t>
            </a:r>
            <a:endParaRPr/>
          </a:p>
        </p:txBody>
      </p:sp>
      <p:sp>
        <p:nvSpPr>
          <p:cNvPr id="145" name="Google Shape;145;p13"/>
          <p:cNvSpPr txBox="1"/>
          <p:nvPr/>
        </p:nvSpPr>
        <p:spPr>
          <a:xfrm>
            <a:off x="3466980" y="3618066"/>
            <a:ext cx="6335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FEB</a:t>
            </a:r>
            <a:endParaRPr/>
          </a:p>
        </p:txBody>
      </p:sp>
      <p:sp>
        <p:nvSpPr>
          <p:cNvPr id="146" name="Google Shape;146;p13"/>
          <p:cNvSpPr txBox="1"/>
          <p:nvPr/>
        </p:nvSpPr>
        <p:spPr>
          <a:xfrm>
            <a:off x="3454157" y="5042976"/>
            <a:ext cx="6976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</a:t>
            </a:r>
            <a:endParaRPr/>
          </a:p>
        </p:txBody>
      </p:sp>
      <p:sp>
        <p:nvSpPr>
          <p:cNvPr id="147" name="Google Shape;147;p13"/>
          <p:cNvSpPr txBox="1"/>
          <p:nvPr/>
        </p:nvSpPr>
        <p:spPr>
          <a:xfrm>
            <a:off x="4834904" y="1214844"/>
            <a:ext cx="49244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Q5</a:t>
            </a:r>
            <a:endParaRPr/>
          </a:p>
        </p:txBody>
      </p:sp>
      <p:sp>
        <p:nvSpPr>
          <p:cNvPr id="148" name="Google Shape;148;p13"/>
          <p:cNvSpPr txBox="1"/>
          <p:nvPr/>
        </p:nvSpPr>
        <p:spPr>
          <a:xfrm>
            <a:off x="11022979" y="1247170"/>
            <a:ext cx="65268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Q95</a:t>
            </a:r>
            <a:endParaRPr/>
          </a:p>
        </p:txBody>
      </p:sp>
      <p:sp>
        <p:nvSpPr>
          <p:cNvPr id="149" name="Google Shape;149;p13"/>
          <p:cNvSpPr txBox="1"/>
          <p:nvPr/>
        </p:nvSpPr>
        <p:spPr>
          <a:xfrm>
            <a:off x="7928941" y="1231007"/>
            <a:ext cx="62068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Q50</a:t>
            </a:r>
            <a:endParaRPr/>
          </a:p>
        </p:txBody>
      </p:sp>
      <p:sp>
        <p:nvSpPr>
          <p:cNvPr id="150" name="Google Shape;150;p13"/>
          <p:cNvSpPr txBox="1"/>
          <p:nvPr/>
        </p:nvSpPr>
        <p:spPr>
          <a:xfrm>
            <a:off x="-2088" y="2673097"/>
            <a:ext cx="3429678" cy="25545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Obs from 12 years of DREAM feedback files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Monthly, station wise quantiles 0%..100%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Plot T2M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Useful for e.g. a quantile based categorical verification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4"/>
          <p:cNvSpPr txBox="1"/>
          <p:nvPr>
            <p:ph idx="12" type="sldNum"/>
          </p:nvPr>
        </p:nvSpPr>
        <p:spPr>
          <a:xfrm>
            <a:off x="10056440" y="6381751"/>
            <a:ext cx="864096" cy="21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6" name="Google Shape;156;p14"/>
          <p:cNvSpPr txBox="1"/>
          <p:nvPr/>
        </p:nvSpPr>
        <p:spPr>
          <a:xfrm>
            <a:off x="28888" y="2060848"/>
            <a:ext cx="5688632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Fill contingency table for all events outside Q0 and Q100</a:t>
            </a:r>
            <a:endParaRPr/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</a:pPr>
            <a:r>
              <a:rPr lang="en-GB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good is ICON/AICON in forecasting extreme (2010-2022) events?</a:t>
            </a:r>
            <a:endParaRPr/>
          </a:p>
          <a:p>
            <a:pPr indent="-1841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97589" y="1167966"/>
            <a:ext cx="6084856" cy="2433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96309" y="3796325"/>
            <a:ext cx="6084856" cy="24339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WD Standard Master">
  <a:themeElements>
    <a:clrScheme name="">
      <a:dk1>
        <a:srgbClr val="000000"/>
      </a:dk1>
      <a:lt1>
        <a:srgbClr val="FFFFFF"/>
      </a:lt1>
      <a:dk2>
        <a:srgbClr val="2D4B9B"/>
      </a:dk2>
      <a:lt2>
        <a:srgbClr val="D2E1F5"/>
      </a:lt2>
      <a:accent1>
        <a:srgbClr val="96B9DC"/>
      </a:accent1>
      <a:accent2>
        <a:srgbClr val="E10019"/>
      </a:accent2>
      <a:accent3>
        <a:srgbClr val="FFFFFF"/>
      </a:accent3>
      <a:accent4>
        <a:srgbClr val="000000"/>
      </a:accent4>
      <a:accent5>
        <a:srgbClr val="C9D9EB"/>
      </a:accent5>
      <a:accent6>
        <a:srgbClr val="CC0016"/>
      </a:accent6>
      <a:hlink>
        <a:srgbClr val="2D4B9B"/>
      </a:hlink>
      <a:folHlink>
        <a:srgbClr val="96B9D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2006-12-01T09:57:45Z</dcterms:created>
  <dc:creator>Administrator</dc:creator>
</cp:coreProperties>
</file>