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1157" r:id="rId2"/>
    <p:sldId id="1158" r:id="rId3"/>
    <p:sldId id="1159" r:id="rId4"/>
    <p:sldId id="1160" r:id="rId5"/>
    <p:sldId id="1162" r:id="rId6"/>
    <p:sldId id="1161" r:id="rId7"/>
    <p:sldId id="1163" r:id="rId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EBE81C-9D77-4F54-83CE-81B4C4773E4C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DDE923-4B73-406A-9DF9-567A4D2448F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5751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5262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900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6609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830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5620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5848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0411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 descr="Schmuckbild ohne inhaltlichen Bezug zum Vortrag." title="Schmuckbild"/>
          <p:cNvSpPr>
            <a:spLocks noGrp="1"/>
          </p:cNvSpPr>
          <p:nvPr>
            <p:ph type="pic" sz="quarter" idx="13" hasCustomPrompt="1"/>
          </p:nvPr>
        </p:nvSpPr>
        <p:spPr>
          <a:xfrm>
            <a:off x="624418" y="1221317"/>
            <a:ext cx="10943167" cy="4800600"/>
          </a:xfrm>
          <a:solidFill>
            <a:schemeClr val="bg2"/>
          </a:solidFill>
        </p:spPr>
        <p:txBody>
          <a:bodyPr anchor="t" anchorCtr="1"/>
          <a:lstStyle>
            <a:lvl1pPr marL="0" indent="0" algn="ctr">
              <a:buFontTx/>
              <a:buNone/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Platzhalter für (Titel-) Bild, durch Klicken auf Symbol hinzufügen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7050" y="5391261"/>
            <a:ext cx="11137900" cy="790283"/>
          </a:xfrm>
          <a:solidFill>
            <a:schemeClr val="bg1"/>
          </a:solidFill>
        </p:spPr>
        <p:txBody>
          <a:bodyPr tIns="144000" bIns="90000" anchor="b"/>
          <a:lstStyle>
            <a:lvl1pPr algn="ctr">
              <a:defRPr sz="4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>
          <a:xfrm>
            <a:off x="722888" y="6319070"/>
            <a:ext cx="2858512" cy="366183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>
          <a:xfrm>
            <a:off x="4349750" y="6319070"/>
            <a:ext cx="7217833" cy="366183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59738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ohne 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7050" y="2955966"/>
            <a:ext cx="11137900" cy="553997"/>
          </a:xfrm>
        </p:spPr>
        <p:txBody>
          <a:bodyPr anchor="b"/>
          <a:lstStyle>
            <a:lvl1pPr algn="ctr">
              <a:defRPr sz="4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7"/>
            <a:ext cx="9144000" cy="24198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de-DE" dirty="0"/>
              <a:t>Untertitelmasters durch Klicken bearbeiten</a:t>
            </a:r>
            <a:endParaRPr lang="en-US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>
          <a:xfrm>
            <a:off x="722888" y="6319070"/>
            <a:ext cx="2858512" cy="366183"/>
          </a:xfrm>
        </p:spPr>
        <p:txBody>
          <a:bodyPr/>
          <a:lstStyle/>
          <a:p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>
          <a:xfrm>
            <a:off x="4349750" y="6319070"/>
            <a:ext cx="7217833" cy="366183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98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527050" y="1152001"/>
            <a:ext cx="11137900" cy="480132"/>
          </a:xfrm>
        </p:spPr>
        <p:txBody>
          <a:bodyPr/>
          <a:lstStyle>
            <a:lvl1pPr>
              <a:defRPr sz="3467"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050" y="1825626"/>
            <a:ext cx="11137901" cy="41962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20651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050" y="1825626"/>
            <a:ext cx="11137901" cy="4196292"/>
          </a:xfrm>
          <a:prstGeom prst="rect">
            <a:avLst/>
          </a:prstGeom>
        </p:spPr>
        <p:txBody>
          <a:bodyPr numCol="2">
            <a:normAutofit/>
          </a:bodyPr>
          <a:lstStyle>
            <a:lvl1pPr>
              <a:defRPr sz="2400"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zweispaltig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6586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. Rasterbal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527050" y="1152001"/>
            <a:ext cx="10080951" cy="480132"/>
          </a:xfrm>
        </p:spPr>
        <p:txBody>
          <a:bodyPr/>
          <a:lstStyle>
            <a:lvl1pPr>
              <a:defRPr sz="3467"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050" y="1825626"/>
            <a:ext cx="10080951" cy="41962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10" name="Schmuckbild" descr="Ein breiter Balken am rechten Rand der Präsentation, der von oben nach unten aus Linien aufgebaut ist. Oben sind die Linien hellblau und verlaufen dann nach unten hin nach Weiß. " title="Schmuckbild Rasterbalk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000" y="1152000"/>
            <a:ext cx="1397163" cy="48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361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it Kernau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050" y="1825626"/>
            <a:ext cx="11137901" cy="32543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 sz="2400">
                <a:solidFill>
                  <a:srgbClr val="000000"/>
                </a:solidFill>
              </a:defRPr>
            </a:lvl2pPr>
            <a:lvl3pPr>
              <a:defRPr sz="2400">
                <a:solidFill>
                  <a:srgbClr val="000000"/>
                </a:solidFill>
              </a:defRPr>
            </a:lvl3pPr>
            <a:lvl4pPr>
              <a:defRPr sz="2400">
                <a:solidFill>
                  <a:srgbClr val="000000"/>
                </a:solidFill>
              </a:defRPr>
            </a:lvl4pPr>
            <a:lvl5pPr>
              <a:defRPr sz="2400"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527050" y="5080000"/>
            <a:ext cx="11137900" cy="960000"/>
          </a:xfrm>
          <a:solidFill>
            <a:schemeClr val="tx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Setzen Sie hier ein Fazit oder die Kernaussage der Folie ein.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56001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27052" y="1825626"/>
            <a:ext cx="5492749" cy="41962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199" y="1825626"/>
            <a:ext cx="5492751" cy="41962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1770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ergleich 1"/>
          <p:cNvSpPr>
            <a:spLocks noGrp="1"/>
          </p:cNvSpPr>
          <p:nvPr>
            <p:ph type="title" hasCustomPrompt="1"/>
          </p:nvPr>
        </p:nvSpPr>
        <p:spPr>
          <a:xfrm>
            <a:off x="527050" y="1152001"/>
            <a:ext cx="5568951" cy="480132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Vergleich 1</a:t>
            </a:r>
          </a:p>
        </p:txBody>
      </p:sp>
      <p:sp>
        <p:nvSpPr>
          <p:cNvPr id="3" name="Inhalt 1"/>
          <p:cNvSpPr>
            <a:spLocks noGrp="1"/>
          </p:cNvSpPr>
          <p:nvPr>
            <p:ph sz="half" idx="1" hasCustomPrompt="1"/>
          </p:nvPr>
        </p:nvSpPr>
        <p:spPr>
          <a:xfrm>
            <a:off x="527052" y="1825626"/>
            <a:ext cx="5492749" cy="41962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10" name="Vergleich 2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152000"/>
            <a:ext cx="5491200" cy="480000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3467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e-DE" dirty="0"/>
              <a:t>Vergleich 2</a:t>
            </a:r>
          </a:p>
        </p:txBody>
      </p:sp>
      <p:sp>
        <p:nvSpPr>
          <p:cNvPr id="4" name="Inhalt 2"/>
          <p:cNvSpPr>
            <a:spLocks noGrp="1"/>
          </p:cNvSpPr>
          <p:nvPr>
            <p:ph sz="half" idx="2" hasCustomPrompt="1"/>
          </p:nvPr>
        </p:nvSpPr>
        <p:spPr>
          <a:xfrm>
            <a:off x="6172199" y="1825626"/>
            <a:ext cx="5492751" cy="41962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8621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Inhalt u.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>
          <a:xfrm>
            <a:off x="527051" y="1152000"/>
            <a:ext cx="4244976" cy="480196"/>
          </a:xfrm>
        </p:spPr>
        <p:txBody>
          <a:bodyPr/>
          <a:lstStyle/>
          <a:p>
            <a:r>
              <a:rPr lang="de-DE" dirty="0"/>
              <a:t>Folientitel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27051" y="2057399"/>
            <a:ext cx="4244975" cy="39645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8" name="Bildplatzhalter 6" descr="Schmuckbild ohne inhaltlichen Bezug zum Vortrag." title="Schmuckbild"/>
          <p:cNvSpPr>
            <a:spLocks noGrp="1"/>
          </p:cNvSpPr>
          <p:nvPr>
            <p:ph type="pic" sz="quarter" idx="13"/>
          </p:nvPr>
        </p:nvSpPr>
        <p:spPr>
          <a:xfrm>
            <a:off x="5183187" y="1152000"/>
            <a:ext cx="6481764" cy="4869917"/>
          </a:xfrm>
          <a:solidFill>
            <a:schemeClr val="bg2"/>
          </a:solidFill>
        </p:spPr>
        <p:txBody>
          <a:bodyPr anchor="t" anchorCtr="1">
            <a:normAutofit/>
          </a:bodyPr>
          <a:lstStyle>
            <a:lvl1pPr marL="0" indent="0" algn="ctr">
              <a:buFontTx/>
              <a:buNone/>
              <a:defRPr sz="3733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5183185" y="5702994"/>
            <a:ext cx="6481764" cy="318924"/>
          </a:xfrm>
          <a:solidFill>
            <a:schemeClr val="bg1">
              <a:alpha val="50000"/>
            </a:schemeClr>
          </a:solidFill>
        </p:spPr>
        <p:txBody>
          <a:bodyPr wrap="square" anchor="b" anchorCtr="0">
            <a:spAutoFit/>
          </a:bodyPr>
          <a:lstStyle>
            <a:lvl1pPr marL="0" indent="0" algn="r">
              <a:buNone/>
              <a:defRPr sz="16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 diesem Textfeld können Sie die Abbildung kurz erläutern.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05548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 und Info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4"/>
          <p:cNvSpPr>
            <a:spLocks noGrp="1"/>
          </p:cNvSpPr>
          <p:nvPr>
            <p:ph type="title" hasCustomPrompt="1"/>
          </p:nvPr>
        </p:nvSpPr>
        <p:spPr>
          <a:xfrm>
            <a:off x="527050" y="1152000"/>
            <a:ext cx="11137900" cy="480196"/>
          </a:xfrm>
        </p:spPr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051" y="1825626"/>
            <a:ext cx="11137899" cy="4196292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 algn="ctr">
              <a:buNone/>
              <a:defRPr baseline="0">
                <a:solidFill>
                  <a:schemeClr val="tx2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Platzhalter durch Klick auf ein Icon füllen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527051" y="5702994"/>
            <a:ext cx="11137899" cy="318924"/>
          </a:xfrm>
          <a:solidFill>
            <a:schemeClr val="bg1">
              <a:alpha val="50000"/>
            </a:schemeClr>
          </a:solidFill>
        </p:spPr>
        <p:txBody>
          <a:bodyPr wrap="square" anchor="b" anchorCtr="0">
            <a:spAutoFit/>
          </a:bodyPr>
          <a:lstStyle>
            <a:lvl1pPr marL="0" indent="0" algn="r">
              <a:buNone/>
              <a:defRPr sz="16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 diesem Textfeld können Sie die Abbildung/Chart kurz erläutern.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53809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aktenbox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050" y="1825626"/>
            <a:ext cx="5568951" cy="41962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2" name="Faktenbox Überschrift"/>
          <p:cNvSpPr txBox="1"/>
          <p:nvPr userDrawn="1"/>
        </p:nvSpPr>
        <p:spPr>
          <a:xfrm>
            <a:off x="9043446" y="4423619"/>
            <a:ext cx="2646903" cy="369332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r"/>
            <a:r>
              <a:rPr lang="de-DE" sz="2400" b="1" dirty="0">
                <a:solidFill>
                  <a:srgbClr val="D1051B"/>
                </a:solidFill>
              </a:rPr>
              <a:t>FAKTEN</a:t>
            </a:r>
            <a:endParaRPr lang="de-DE" sz="2400" dirty="0"/>
          </a:p>
        </p:txBody>
      </p:sp>
      <p:sp>
        <p:nvSpPr>
          <p:cNvPr id="4" name="Faktenbox Inhalt"/>
          <p:cNvSpPr>
            <a:spLocks noGrp="1"/>
          </p:cNvSpPr>
          <p:nvPr>
            <p:ph type="body" sz="quarter" idx="13" hasCustomPrompt="1"/>
          </p:nvPr>
        </p:nvSpPr>
        <p:spPr>
          <a:xfrm>
            <a:off x="6248914" y="4824697"/>
            <a:ext cx="5416036" cy="1197219"/>
          </a:xfrm>
        </p:spPr>
        <p:txBody>
          <a:bodyPr/>
          <a:lstStyle>
            <a:lvl1pPr marL="0" indent="0" algn="r">
              <a:buNone/>
              <a:defRPr baseline="0"/>
            </a:lvl1pPr>
          </a:lstStyle>
          <a:p>
            <a:pPr lvl="0"/>
            <a:r>
              <a:rPr lang="de-DE" dirty="0"/>
              <a:t>Fakten-/Zitat durch klicken eingeben</a:t>
            </a:r>
          </a:p>
        </p:txBody>
      </p:sp>
      <p:pic>
        <p:nvPicPr>
          <p:cNvPr id="10" name="Faktenbox Schmuckbalk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7862" y="4485218"/>
            <a:ext cx="182033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5065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1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aktenbox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7051" y="1825626"/>
            <a:ext cx="4036435" cy="41962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pic>
        <p:nvPicPr>
          <p:cNvPr id="13" name="Schmuckbild Infokasten Hintergrun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3" t="4981" r="5607" b="18337"/>
          <a:stretch/>
        </p:blipFill>
        <p:spPr bwMode="auto">
          <a:xfrm>
            <a:off x="4563484" y="1669065"/>
            <a:ext cx="7125608" cy="4463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Info Überschrift"/>
          <p:cNvSpPr txBox="1"/>
          <p:nvPr userDrawn="1"/>
        </p:nvSpPr>
        <p:spPr>
          <a:xfrm>
            <a:off x="4732521" y="1927654"/>
            <a:ext cx="1363480" cy="533544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l"/>
            <a:r>
              <a:rPr lang="de-DE" sz="3467" b="0" dirty="0">
                <a:solidFill>
                  <a:schemeClr val="bg1"/>
                </a:solidFill>
                <a:latin typeface="+mj-lt"/>
              </a:rPr>
              <a:t>INFO</a:t>
            </a:r>
          </a:p>
        </p:txBody>
      </p:sp>
      <p:sp>
        <p:nvSpPr>
          <p:cNvPr id="17" name="Info Inhalt"/>
          <p:cNvSpPr>
            <a:spLocks noGrp="1"/>
          </p:cNvSpPr>
          <p:nvPr>
            <p:ph type="body" sz="quarter" idx="14" hasCustomPrompt="1"/>
          </p:nvPr>
        </p:nvSpPr>
        <p:spPr>
          <a:xfrm>
            <a:off x="4758464" y="2620433"/>
            <a:ext cx="6809121" cy="3401484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Fakten als Text eingeben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1704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da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527048" y="1152000"/>
            <a:ext cx="6720000" cy="480196"/>
          </a:xfrm>
        </p:spPr>
        <p:txBody>
          <a:bodyPr/>
          <a:lstStyle/>
          <a:p>
            <a:r>
              <a:rPr lang="de-DE" sz="3467" dirty="0">
                <a:latin typeface="+mj-lt"/>
              </a:rPr>
              <a:t>Ihr Ansprechpartner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27051" y="2057400"/>
            <a:ext cx="6720000" cy="396451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575719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de-DE" dirty="0"/>
              <a:t>Hans Mustermann</a:t>
            </a:r>
          </a:p>
          <a:p>
            <a:pPr lvl="0"/>
            <a:r>
              <a:rPr lang="de-DE" dirty="0"/>
              <a:t>Referat XX </a:t>
            </a:r>
            <a:r>
              <a:rPr lang="de-DE" dirty="0" err="1"/>
              <a:t>XX</a:t>
            </a:r>
            <a:endParaRPr lang="de-DE" dirty="0"/>
          </a:p>
          <a:p>
            <a:pPr lvl="0"/>
            <a:r>
              <a:rPr lang="de-DE" dirty="0"/>
              <a:t>Blindtextstraße 135</a:t>
            </a:r>
          </a:p>
          <a:p>
            <a:pPr lvl="0"/>
            <a:r>
              <a:rPr lang="de-DE" dirty="0"/>
              <a:t>12345 Musterstadt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hans.mustermann@dwd.de</a:t>
            </a:r>
          </a:p>
          <a:p>
            <a:pPr lvl="0"/>
            <a:r>
              <a:rPr lang="de-DE" dirty="0"/>
              <a:t>Tel.: +49 (0) 6789 / 10 11 -12</a:t>
            </a:r>
          </a:p>
        </p:txBody>
      </p:sp>
      <p:pic>
        <p:nvPicPr>
          <p:cNvPr id="10" name="Schmuckbild" descr="Das Bild soll zur Kontaktaufnahme anregen und zeigt Tippende Finger auf einem Laptop, Eine Hand an einem Telefonhörer und eine Dame beim Telefonieren." title="Schmuckbild zur Kontaktaufnahm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304" y="1221317"/>
            <a:ext cx="3702281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3956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55040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32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WD-Logo" descr="Wort-Bild-Marke des Deutschen Wetterdienst. Wetter und Klima aus einer Hand." title="DWD-Logo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9850147" y="192000"/>
            <a:ext cx="2149853" cy="576000"/>
          </a:xfrm>
          <a:prstGeom prst="rect">
            <a:avLst/>
          </a:prstGeom>
        </p:spPr>
      </p:pic>
      <p:cxnSp>
        <p:nvCxnSpPr>
          <p:cNvPr id="10" name="Inhalt beginnt" descr="Ab hier sollte der Inhalt der Folie beginnen." title="Horizontale Linie"/>
          <p:cNvCxnSpPr/>
          <p:nvPr userDrawn="1"/>
        </p:nvCxnSpPr>
        <p:spPr>
          <a:xfrm>
            <a:off x="192000" y="960000"/>
            <a:ext cx="11808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platzhalter"/>
          <p:cNvSpPr>
            <a:spLocks noGrp="1"/>
          </p:cNvSpPr>
          <p:nvPr>
            <p:ph type="title"/>
          </p:nvPr>
        </p:nvSpPr>
        <p:spPr>
          <a:xfrm>
            <a:off x="527050" y="1152001"/>
            <a:ext cx="11137900" cy="480132"/>
          </a:xfrm>
          <a:prstGeom prst="rect">
            <a:avLst/>
          </a:prstGeom>
        </p:spPr>
        <p:txBody>
          <a:bodyPr vert="horz" wrap="square" lIns="72000" tIns="0" rIns="72000" bIns="0" rtlCol="0" anchor="t" anchorCtr="0">
            <a:spAutoFit/>
          </a:bodyPr>
          <a:lstStyle/>
          <a:p>
            <a:r>
              <a:rPr lang="de-DE" dirty="0"/>
              <a:t>Folientitel durch Klicken bearbeiten</a:t>
            </a:r>
            <a:endParaRPr lang="en-US" dirty="0"/>
          </a:p>
        </p:txBody>
      </p:sp>
      <p:sp>
        <p:nvSpPr>
          <p:cNvPr id="13" name="Textplatzhalter"/>
          <p:cNvSpPr>
            <a:spLocks noGrp="1"/>
          </p:cNvSpPr>
          <p:nvPr>
            <p:ph type="body" idx="1"/>
          </p:nvPr>
        </p:nvSpPr>
        <p:spPr>
          <a:xfrm>
            <a:off x="527050" y="1826686"/>
            <a:ext cx="11137900" cy="4200965"/>
          </a:xfrm>
          <a:prstGeom prst="rect">
            <a:avLst/>
          </a:prstGeom>
        </p:spPr>
        <p:txBody>
          <a:bodyPr vert="horz" lIns="72000" tIns="36000" rIns="72000" bIns="36000" rtlCol="0">
            <a:normAutofit/>
          </a:bodyPr>
          <a:lstStyle/>
          <a:p>
            <a:pPr marL="469888" marR="0" lvl="0" indent="-469888" algn="l" defTabSz="121917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 durch Klicken hinzufügen</a:t>
            </a:r>
          </a:p>
          <a:p>
            <a:pPr marL="922844" marR="0" lvl="1" indent="-347125" algn="l" defTabSz="121917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Zweite Ebene</a:t>
            </a:r>
          </a:p>
          <a:p>
            <a:pPr marL="1523962" marR="0" lvl="2" indent="-304792" algn="l" defTabSz="121917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Dritte Ebene</a:t>
            </a:r>
          </a:p>
          <a:p>
            <a:pPr marL="2133547" marR="0" lvl="3" indent="-304792" algn="l" defTabSz="121917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Vierte Ebene</a:t>
            </a:r>
          </a:p>
          <a:p>
            <a:pPr marL="2743131" marR="0" lvl="4" indent="-304792" algn="l" defTabSz="121917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Fünfte Ebene</a:t>
            </a:r>
          </a:p>
        </p:txBody>
      </p:sp>
      <p:cxnSp>
        <p:nvCxnSpPr>
          <p:cNvPr id="12" name="Inhalt endet" descr="Ab hier sollte der Inhalt der Folie beginnen." title="Horizontale Linie"/>
          <p:cNvCxnSpPr/>
          <p:nvPr userDrawn="1"/>
        </p:nvCxnSpPr>
        <p:spPr>
          <a:xfrm>
            <a:off x="192000" y="6211904"/>
            <a:ext cx="11808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undesadler" descr="Bundesadler_kleiner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002" y="6310160"/>
            <a:ext cx="412236" cy="3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umsplatzhalter"/>
          <p:cNvSpPr>
            <a:spLocks noGrp="1"/>
          </p:cNvSpPr>
          <p:nvPr>
            <p:ph type="dt" sz="half" idx="2"/>
          </p:nvPr>
        </p:nvSpPr>
        <p:spPr>
          <a:xfrm>
            <a:off x="722888" y="6319070"/>
            <a:ext cx="2858512" cy="366183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l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Fußzeilenplatzhalter"/>
          <p:cNvSpPr>
            <a:spLocks noGrp="1"/>
          </p:cNvSpPr>
          <p:nvPr>
            <p:ph type="ftr" sz="quarter" idx="3"/>
          </p:nvPr>
        </p:nvSpPr>
        <p:spPr>
          <a:xfrm>
            <a:off x="3581401" y="6319070"/>
            <a:ext cx="7385751" cy="366183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9" name="Foliennummernplatzhalter"/>
          <p:cNvSpPr>
            <a:spLocks noGrp="1"/>
          </p:cNvSpPr>
          <p:nvPr>
            <p:ph type="sldNum" sz="quarter" idx="4"/>
          </p:nvPr>
        </p:nvSpPr>
        <p:spPr>
          <a:xfrm>
            <a:off x="10967151" y="6319070"/>
            <a:ext cx="697800" cy="366183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3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8FC84-22FA-4F5E-86B7-A7761BE44B0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4979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4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9888" marR="0" indent="-469888" algn="l" defTabSz="121917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"/>
        <a:tabLst/>
        <a:defRPr sz="2133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922844" marR="0" indent="-347125" algn="l" defTabSz="121917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marR="0" indent="-304792" algn="l" defTabSz="121917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marR="0" indent="-304792" algn="l" defTabSz="121917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marR="0" indent="-304792" algn="l" defTabSz="121917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orient="horz" pos="577">
          <p15:clr>
            <a:srgbClr val="F26B43"/>
          </p15:clr>
        </p15:guide>
        <p15:guide id="3" orient="horz" pos="2867">
          <p15:clr>
            <a:srgbClr val="F26B43"/>
          </p15:clr>
        </p15:guide>
        <p15:guide id="4" pos="5511">
          <p15:clr>
            <a:srgbClr val="F26B43"/>
          </p15:clr>
        </p15:guide>
        <p15:guide id="5" pos="249">
          <p15:clr>
            <a:srgbClr val="F26B43"/>
          </p15:clr>
        </p15:guide>
        <p15:guide id="6" pos="5465">
          <p15:clr>
            <a:srgbClr val="F26B43"/>
          </p15:clr>
        </p15:guide>
        <p15:guide id="7" pos="29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1</a:t>
            </a:fld>
            <a:endParaRPr lang="de-DE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F486280-7C13-4A09-8C19-01A5530431C9}"/>
              </a:ext>
            </a:extLst>
          </p:cNvPr>
          <p:cNvSpPr>
            <a:spLocks noGrp="1"/>
          </p:cNvSpPr>
          <p:nvPr/>
        </p:nvSpPr>
        <p:spPr>
          <a:xfrm>
            <a:off x="288000" y="1080000"/>
            <a:ext cx="4763394" cy="4797547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600" dirty="0">
                <a:solidFill>
                  <a:schemeClr val="bg2">
                    <a:lumMod val="10000"/>
                  </a:schemeClr>
                </a:solidFill>
              </a:rPr>
              <a:t>The zoo of turbulence models and land model interfaces in ICON: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In ICON, several options for modelling the turbulence and the atmosphere-land interaction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All configurations have their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advantages and disadvantages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Currently, the configurations are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static, e.g., components cannot be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exchanged</a:t>
            </a: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24624053-E9D0-4732-A391-D69F1CAF1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99" y="482093"/>
            <a:ext cx="9583969" cy="415498"/>
          </a:xfrm>
        </p:spPr>
        <p:txBody>
          <a:bodyPr anchor="ctr"/>
          <a:lstStyle/>
          <a:p>
            <a:r>
              <a:rPr lang="en-US" sz="3000" dirty="0"/>
              <a:t>ICON’s atmosphere-land-coupling configurations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8C47B61-5150-4AD6-8987-D0257C647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62242" y="1449747"/>
            <a:ext cx="7993288" cy="416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619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2</a:t>
            </a:fld>
            <a:endParaRPr lang="de-DE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24624053-E9D0-4732-A391-D69F1CAF1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99" y="482093"/>
            <a:ext cx="9583969" cy="415498"/>
          </a:xfrm>
        </p:spPr>
        <p:txBody>
          <a:bodyPr anchor="ctr"/>
          <a:lstStyle/>
          <a:p>
            <a:r>
              <a:rPr lang="en-US" sz="3000" dirty="0"/>
              <a:t>ICON’s atmosphere-land-coupling configurations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8C47B61-5150-4AD6-8987-D0257C647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62242" y="1449747"/>
            <a:ext cx="7993288" cy="4168452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F928BD-9A31-4B9E-843D-242F02AEBB7E}"/>
              </a:ext>
            </a:extLst>
          </p:cNvPr>
          <p:cNvSpPr>
            <a:spLocks noGrp="1"/>
          </p:cNvSpPr>
          <p:nvPr/>
        </p:nvSpPr>
        <p:spPr>
          <a:xfrm>
            <a:off x="288000" y="1080000"/>
            <a:ext cx="4701250" cy="4797547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600" dirty="0">
                <a:solidFill>
                  <a:schemeClr val="bg2">
                    <a:lumMod val="10000"/>
                  </a:schemeClr>
                </a:solidFill>
              </a:rPr>
              <a:t>The zoo of turbulence models and land model interfaces in ICON: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In ICON, several options for modelling the turbulence and the atmosphere-land interaction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All configurations have their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advantages and disadvantages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Currently, the configurations are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static, e.g., components cannot be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exchanged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Current configurations are:</a:t>
            </a:r>
          </a:p>
          <a:p>
            <a:pPr lvl="2"/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NWP configuration with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VertDiff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br>
              <a:rPr lang="en-US" sz="13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and TERRA</a:t>
            </a: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641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3</a:t>
            </a:fld>
            <a:endParaRPr lang="de-DE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24624053-E9D0-4732-A391-D69F1CAF1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99" y="482093"/>
            <a:ext cx="9583969" cy="415498"/>
          </a:xfrm>
        </p:spPr>
        <p:txBody>
          <a:bodyPr anchor="ctr"/>
          <a:lstStyle/>
          <a:p>
            <a:r>
              <a:rPr lang="en-US" sz="3000" dirty="0"/>
              <a:t>ICON’s atmosphere-land-coupling configurations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8C47B61-5150-4AD6-8987-D0257C647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62242" y="1449747"/>
            <a:ext cx="7993288" cy="4168451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DCAAAF8-13F5-444B-BBAD-19E231BDDD4A}"/>
              </a:ext>
            </a:extLst>
          </p:cNvPr>
          <p:cNvSpPr>
            <a:spLocks noGrp="1"/>
          </p:cNvSpPr>
          <p:nvPr/>
        </p:nvSpPr>
        <p:spPr>
          <a:xfrm>
            <a:off x="288000" y="1080000"/>
            <a:ext cx="4719006" cy="4797547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600" dirty="0">
                <a:solidFill>
                  <a:schemeClr val="bg2">
                    <a:lumMod val="10000"/>
                  </a:schemeClr>
                </a:solidFill>
              </a:rPr>
              <a:t>The zoo of turbulence models and land model interfaces in ICON: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In ICON, several options for modelling the turbulence and the atmosphere-land interaction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All configurations have their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advantages and disadvantages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Currently, the configurations are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static, e.g., components cannot be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exchanged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Current configurations are: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NWP configuration with </a:t>
            </a:r>
            <a:r>
              <a:rPr lang="en-US" sz="1200" dirty="0" err="1">
                <a:solidFill>
                  <a:schemeClr val="bg2">
                    <a:lumMod val="10000"/>
                  </a:schemeClr>
                </a:solidFill>
              </a:rPr>
              <a:t>VertDiff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and TERRA</a:t>
            </a:r>
          </a:p>
          <a:p>
            <a:pPr lvl="2"/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Climate (XPP) configuration with VDIFF and ICON-LAND (JSBACH + QUINCY)</a:t>
            </a: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24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4</a:t>
            </a:fld>
            <a:endParaRPr lang="de-DE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24624053-E9D0-4732-A391-D69F1CAF1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99" y="482093"/>
            <a:ext cx="9583969" cy="415498"/>
          </a:xfrm>
        </p:spPr>
        <p:txBody>
          <a:bodyPr anchor="ctr"/>
          <a:lstStyle/>
          <a:p>
            <a:r>
              <a:rPr lang="en-US" sz="3000" dirty="0"/>
              <a:t>ICON’s atmosphere-land-coupling configurations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8C47B61-5150-4AD6-8987-D0257C647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62243" y="1449747"/>
            <a:ext cx="7993286" cy="4168451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8D0BA6-8317-4C70-98B1-C2020EB28DE0}"/>
              </a:ext>
            </a:extLst>
          </p:cNvPr>
          <p:cNvSpPr>
            <a:spLocks noGrp="1"/>
          </p:cNvSpPr>
          <p:nvPr/>
        </p:nvSpPr>
        <p:spPr>
          <a:xfrm>
            <a:off x="287999" y="1080000"/>
            <a:ext cx="4683495" cy="4797547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600" dirty="0">
                <a:solidFill>
                  <a:schemeClr val="bg2">
                    <a:lumMod val="10000"/>
                  </a:schemeClr>
                </a:solidFill>
              </a:rPr>
              <a:t>The zoo of turbulence models and land model interfaces in ICON: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In ICON, several options for modelling the turbulence and the atmosphere-land interaction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All configurations have their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advantages and disadvantages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Currently, the configurations are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static, e.g., components cannot be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exchanged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Current configurations are: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NWP configuration with </a:t>
            </a:r>
            <a:r>
              <a:rPr lang="en-US" sz="1200" dirty="0" err="1">
                <a:solidFill>
                  <a:schemeClr val="bg2">
                    <a:lumMod val="10000"/>
                  </a:schemeClr>
                </a:solidFill>
              </a:rPr>
              <a:t>VertDiff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and TERRA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Climate (XPP) configuration with VDIFF </a:t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and ICON-LAND (JSBACH + QUINCY)</a:t>
            </a:r>
          </a:p>
          <a:p>
            <a:pPr lvl="2"/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Sapphire configuration (reduced physics) with TMX or VDIFF (deprecated) and ICON-LAND (JSBACH + QUINCY)</a:t>
            </a: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503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5</a:t>
            </a:fld>
            <a:endParaRPr lang="de-DE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24624053-E9D0-4732-A391-D69F1CAF1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99" y="482093"/>
            <a:ext cx="9583969" cy="415498"/>
          </a:xfrm>
        </p:spPr>
        <p:txBody>
          <a:bodyPr anchor="ctr"/>
          <a:lstStyle/>
          <a:p>
            <a:r>
              <a:rPr lang="en-US" sz="3000" dirty="0"/>
              <a:t>ICON’s atmosphere-land-coupling configurations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8C47B61-5150-4AD6-8987-D0257C647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62244" y="1449747"/>
            <a:ext cx="7993284" cy="416845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76C87C2-505D-40ED-9E0B-D713F33A6FB2}"/>
              </a:ext>
            </a:extLst>
          </p:cNvPr>
          <p:cNvSpPr>
            <a:spLocks noGrp="1"/>
          </p:cNvSpPr>
          <p:nvPr/>
        </p:nvSpPr>
        <p:spPr>
          <a:xfrm>
            <a:off x="287999" y="1080000"/>
            <a:ext cx="4674618" cy="5409577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600" dirty="0">
                <a:solidFill>
                  <a:schemeClr val="bg2">
                    <a:lumMod val="10000"/>
                  </a:schemeClr>
                </a:solidFill>
              </a:rPr>
              <a:t>The zoo of turbulence models and land model interfaces in ICON: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In ICON, several options for modelling the turbulence and the atmosphere-land interaction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All configurations have their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advantages and disadvantages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Currently, the configurations are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static, e.g., components cannot be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exchanged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Current configurations are: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NWP configuration with </a:t>
            </a:r>
            <a:r>
              <a:rPr lang="en-US" sz="1200" dirty="0" err="1">
                <a:solidFill>
                  <a:schemeClr val="bg2">
                    <a:lumMod val="10000"/>
                  </a:schemeClr>
                </a:solidFill>
              </a:rPr>
              <a:t>VertDiff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and TERRA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Climate (XPP) configuration with VDIFF </a:t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and ICON-LAND (JSBACH + QUINCY)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Sapphire configuration (reduced physics) with TMX or VDIFF (deprecated) and ICON-LAND (JSBACH + QUINCY)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In the future, further options to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combine the different components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will be available:</a:t>
            </a:r>
          </a:p>
          <a:p>
            <a:pPr lvl="2"/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NWP configuration with </a:t>
            </a:r>
            <a:r>
              <a:rPr lang="en-US" sz="1300" b="1" dirty="0" err="1">
                <a:solidFill>
                  <a:schemeClr val="bg2">
                    <a:lumMod val="10000"/>
                  </a:schemeClr>
                </a:solidFill>
              </a:rPr>
              <a:t>VertDiff</a:t>
            </a:r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 and ICON-LAND</a:t>
            </a: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581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6</a:t>
            </a:fld>
            <a:endParaRPr lang="de-DE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24624053-E9D0-4732-A391-D69F1CAF1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99" y="482093"/>
            <a:ext cx="9583969" cy="415498"/>
          </a:xfrm>
        </p:spPr>
        <p:txBody>
          <a:bodyPr anchor="ctr"/>
          <a:lstStyle/>
          <a:p>
            <a:r>
              <a:rPr lang="en-US" sz="3000" dirty="0"/>
              <a:t>ICON’s atmosphere-land-coupling configurations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8C47B61-5150-4AD6-8987-D0257C647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062243" y="1449747"/>
            <a:ext cx="7993286" cy="4168450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3AF64B-39DD-44AB-BAC9-B0AFD8235E0B}"/>
              </a:ext>
            </a:extLst>
          </p:cNvPr>
          <p:cNvSpPr>
            <a:spLocks noGrp="1"/>
          </p:cNvSpPr>
          <p:nvPr/>
        </p:nvSpPr>
        <p:spPr>
          <a:xfrm>
            <a:off x="287999" y="1080000"/>
            <a:ext cx="4914316" cy="5605253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600" dirty="0">
                <a:solidFill>
                  <a:schemeClr val="bg2">
                    <a:lumMod val="10000"/>
                  </a:schemeClr>
                </a:solidFill>
              </a:rPr>
              <a:t>The zoo of turbulence models and land model interfaces in ICON: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In ICON, several options for modelling the turbulence and the atmosphere-land interaction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All configurations have their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advantages and disadvantages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Currently, the configurations are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static, e.g., components cannot be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exchanged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Current configurations are: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NWP configuration with </a:t>
            </a:r>
            <a:r>
              <a:rPr lang="en-US" sz="1200" dirty="0" err="1">
                <a:solidFill>
                  <a:schemeClr val="bg2">
                    <a:lumMod val="10000"/>
                  </a:schemeClr>
                </a:solidFill>
              </a:rPr>
              <a:t>VertDiff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 </a:t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and TERRA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Climate (XPP) configuration with VDIFF </a:t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and ICON-LAND (JSBACH + QUINCY)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Sapphire configuration (reduced physics) with</a:t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TMX or VDIFF (deprecated) and ICON-LAND </a:t>
            </a:r>
            <a:br>
              <a:rPr lang="en-US" sz="12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(JSBACH + QUINCY)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In the future, further options to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combine the different components 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will be available: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NWP configuration with </a:t>
            </a:r>
            <a:r>
              <a:rPr lang="en-US" sz="1200" dirty="0" err="1">
                <a:solidFill>
                  <a:schemeClr val="bg2">
                    <a:lumMod val="10000"/>
                  </a:schemeClr>
                </a:solidFill>
              </a:rPr>
              <a:t>VertDiff</a:t>
            </a:r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 and ICON-LAND</a:t>
            </a:r>
          </a:p>
          <a:p>
            <a:pPr lvl="2"/>
            <a:r>
              <a:rPr lang="en-US" sz="1300" b="1" dirty="0">
                <a:solidFill>
                  <a:schemeClr val="bg2">
                    <a:lumMod val="10000"/>
                  </a:schemeClr>
                </a:solidFill>
              </a:rPr>
              <a:t>Climate (XPP) or Sapphire configuration with TMX including TURBDIFF / TURBTRAN and ICON-LAND</a:t>
            </a: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95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F79EC7-D841-4792-90DD-BCF6CB8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/>
              <a:t>14.09.26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BF5AA4-AAFD-4748-8463-F549124CF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7</a:t>
            </a:fld>
            <a:endParaRPr lang="de-DE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24624053-E9D0-4732-A391-D69F1CAF1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99" y="482093"/>
            <a:ext cx="9583969" cy="415498"/>
          </a:xfrm>
        </p:spPr>
        <p:txBody>
          <a:bodyPr anchor="ctr"/>
          <a:lstStyle/>
          <a:p>
            <a:r>
              <a:rPr lang="en-US" sz="3000" dirty="0"/>
              <a:t>ICON’s atmosphere-land-coupling configurations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3AF64B-39DD-44AB-BAC9-B0AFD8235E0B}"/>
              </a:ext>
            </a:extLst>
          </p:cNvPr>
          <p:cNvSpPr>
            <a:spLocks noGrp="1"/>
          </p:cNvSpPr>
          <p:nvPr/>
        </p:nvSpPr>
        <p:spPr>
          <a:xfrm>
            <a:off x="198268" y="1080000"/>
            <a:ext cx="5658683" cy="5239069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600" dirty="0">
                <a:solidFill>
                  <a:schemeClr val="bg2">
                    <a:lumMod val="10000"/>
                  </a:schemeClr>
                </a:solidFill>
              </a:rPr>
              <a:t>Advantages: </a:t>
            </a:r>
            <a:r>
              <a:rPr lang="en-AU" sz="1600" b="1" dirty="0">
                <a:solidFill>
                  <a:schemeClr val="bg2">
                    <a:lumMod val="10000"/>
                  </a:schemeClr>
                </a:solidFill>
              </a:rPr>
              <a:t>NWP configuration with </a:t>
            </a:r>
            <a:r>
              <a:rPr lang="en-AU" sz="1600" b="1" dirty="0" err="1">
                <a:solidFill>
                  <a:schemeClr val="bg2">
                    <a:lumMod val="10000"/>
                  </a:schemeClr>
                </a:solidFill>
              </a:rPr>
              <a:t>VertDiff</a:t>
            </a:r>
            <a:r>
              <a:rPr lang="en-AU" sz="1600" b="1" dirty="0">
                <a:solidFill>
                  <a:schemeClr val="bg2">
                    <a:lumMod val="10000"/>
                  </a:schemeClr>
                </a:solidFill>
              </a:rPr>
              <a:t> and</a:t>
            </a:r>
            <a:br>
              <a:rPr lang="en-AU" sz="16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AU" sz="1600" b="1" dirty="0">
                <a:solidFill>
                  <a:schemeClr val="bg2">
                    <a:lumMod val="10000"/>
                  </a:schemeClr>
                </a:solidFill>
              </a:rPr>
              <a:t>ICON-LAND</a:t>
            </a:r>
            <a:br>
              <a:rPr lang="en-AU" sz="16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AU" sz="1600" dirty="0">
                <a:solidFill>
                  <a:schemeClr val="bg2">
                    <a:lumMod val="10000"/>
                  </a:schemeClr>
                </a:solidFill>
              </a:rPr>
              <a:t>(currently implemented by Lukas Strebel, FE14):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ICON-LAND is a land-surface model for Earth system modelling, jointly developed by the Max Planck Institute for Meteorology in Hamburg (JSBACH) and the Max Planck Institute for Biogeochemistry in Jena (QUINCY)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It represents land-surface energy, water and carbon fluxes, including processes related to soil, vegetation and snow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ICON-LAND offers a dynamic tile approach, allowing the fractional composition of vegetation/land-cover types within a grid cell to evolve over time</a:t>
            </a: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Coupling JSBACH to the NWP configuration via </a:t>
            </a:r>
            <a:r>
              <a:rPr lang="en-US" sz="1400" dirty="0" err="1">
                <a:solidFill>
                  <a:schemeClr val="bg2">
                    <a:lumMod val="10000"/>
                  </a:schemeClr>
                </a:solidFill>
              </a:rPr>
              <a:t>VertDiff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: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Provides greater flexibility for experiments and model comparison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Enables a direct comparison of TERRA and JSBACH within a well-tested NWP framework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May help investigate and potentially reduce energy imbalances observed in climate simulations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Equips the climate (XPP) configuration with a well-tested turbulence scheme</a:t>
            </a:r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180F41C-6C9E-494A-8A43-BDAD78C24A90}"/>
              </a:ext>
            </a:extLst>
          </p:cNvPr>
          <p:cNvSpPr>
            <a:spLocks noGrp="1"/>
          </p:cNvSpPr>
          <p:nvPr/>
        </p:nvSpPr>
        <p:spPr>
          <a:xfrm>
            <a:off x="5856951" y="1080000"/>
            <a:ext cx="6136781" cy="5295907"/>
          </a:xfrm>
          <a:prstGeom prst="rect">
            <a:avLst/>
          </a:prstGeom>
        </p:spPr>
        <p:txBody>
          <a:bodyPr vert="horz" lIns="121920" tIns="60960" rIns="121920" bIns="6096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600" dirty="0">
                <a:solidFill>
                  <a:schemeClr val="bg2">
                    <a:lumMod val="10000"/>
                  </a:schemeClr>
                </a:solidFill>
              </a:rPr>
              <a:t>Advantages: </a:t>
            </a:r>
            <a:r>
              <a:rPr lang="en-US" sz="1600" b="1" dirty="0">
                <a:solidFill>
                  <a:schemeClr val="bg2">
                    <a:lumMod val="10000"/>
                  </a:schemeClr>
                </a:solidFill>
              </a:rPr>
              <a:t>Climate (XPP) or Sapphire configuration with TMX including TURBDIFF / TURBTRAN and ICON-LAND</a:t>
            </a:r>
            <a:br>
              <a:rPr lang="en-AU" sz="17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AU" sz="1700" dirty="0">
                <a:solidFill>
                  <a:schemeClr val="bg2">
                    <a:lumMod val="10000"/>
                  </a:schemeClr>
                </a:solidFill>
              </a:rPr>
              <a:t>(currently implemented by Moritz Waldmann, FE14):</a:t>
            </a:r>
            <a:endParaRPr lang="en-US" sz="17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TMX (Turbulent </a:t>
            </a:r>
            <a:r>
              <a:rPr lang="en-US" sz="1400" dirty="0" err="1">
                <a:solidFill>
                  <a:schemeClr val="bg2">
                    <a:lumMod val="10000"/>
                  </a:schemeClr>
                </a:solidFill>
              </a:rPr>
              <a:t>MiXing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) is the latest turbulence parametrization framework of the Max Planck Institute for Meteorology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It was implemented as the successor of VDIFF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By design, TMX has a clear separation between numerics and physics making it easily extendable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It currently includes a 3D </a:t>
            </a:r>
            <a:r>
              <a:rPr lang="en-US" sz="1400" dirty="0" err="1">
                <a:solidFill>
                  <a:schemeClr val="bg2">
                    <a:lumMod val="10000"/>
                  </a:schemeClr>
                </a:solidFill>
              </a:rPr>
              <a:t>Smagorinsky</a:t>
            </a: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 scheme and a Louis-type</a:t>
            </a:r>
            <a:br>
              <a:rPr lang="en-US" sz="1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scheme for near-surface processes</a:t>
            </a: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Compared with VDIFF, atmosphere–land coupling is treated explicitly</a:t>
            </a: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  <a:p>
            <a:pPr lvl="1"/>
            <a:r>
              <a:rPr lang="en-US" sz="1400" dirty="0">
                <a:solidFill>
                  <a:schemeClr val="bg2">
                    <a:lumMod val="10000"/>
                  </a:schemeClr>
                </a:solidFill>
              </a:rPr>
              <a:t>Integrating TURBDIFF / TURBTRAN into TMX: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Increases flexibility in the choice of turbulence parametrization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May help investigate stability issues associated with explicit atmosphere–land coupling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Enables systematic investigation of how the turbulence parametrization affects atmosphere–land coupling</a:t>
            </a:r>
          </a:p>
          <a:p>
            <a:pPr lvl="2"/>
            <a:r>
              <a:rPr lang="en-US" sz="1200" dirty="0">
                <a:solidFill>
                  <a:schemeClr val="bg2">
                    <a:lumMod val="10000"/>
                  </a:schemeClr>
                </a:solidFill>
              </a:rPr>
              <a:t>Provides a clean interface for coupling TURBDIFF/TURBTRAN with ICON-LAND (JSBACH + QUINCY)</a:t>
            </a:r>
          </a:p>
          <a:p>
            <a:pPr lvl="1"/>
            <a:endParaRPr 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485A63F4-AD83-4AF8-A522-00F9F89D332D}"/>
              </a:ext>
            </a:extLst>
          </p:cNvPr>
          <p:cNvCxnSpPr/>
          <p:nvPr/>
        </p:nvCxnSpPr>
        <p:spPr>
          <a:xfrm>
            <a:off x="5865829" y="1080000"/>
            <a:ext cx="0" cy="4947938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0D96D7E5-8CD8-40D4-897E-39AEFE231554}"/>
              </a:ext>
            </a:extLst>
          </p:cNvPr>
          <p:cNvCxnSpPr>
            <a:cxnSpLocks/>
          </p:cNvCxnSpPr>
          <p:nvPr/>
        </p:nvCxnSpPr>
        <p:spPr>
          <a:xfrm flipH="1">
            <a:off x="287999" y="1830279"/>
            <a:ext cx="11581446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360479"/>
      </p:ext>
    </p:extLst>
  </p:cSld>
  <p:clrMapOvr>
    <a:masterClrMapping/>
  </p:clrMapOvr>
</p:sld>
</file>

<file path=ppt/theme/theme1.xml><?xml version="1.0" encoding="utf-8"?>
<a:theme xmlns:a="http://schemas.openxmlformats.org/drawingml/2006/main" name="DWD-PowerPoint">
  <a:themeElements>
    <a:clrScheme name="DWD-Farben PowerPoint">
      <a:dk1>
        <a:srgbClr val="2D4B9B"/>
      </a:dk1>
      <a:lt1>
        <a:sysClr val="window" lastClr="FFFFFF"/>
      </a:lt1>
      <a:dk2>
        <a:srgbClr val="96B9DC"/>
      </a:dk2>
      <a:lt2>
        <a:srgbClr val="D2E1F5"/>
      </a:lt2>
      <a:accent1>
        <a:srgbClr val="2D4B9B"/>
      </a:accent1>
      <a:accent2>
        <a:srgbClr val="9E3D00"/>
      </a:accent2>
      <a:accent3>
        <a:srgbClr val="945100"/>
      </a:accent3>
      <a:accent4>
        <a:srgbClr val="DE8004"/>
      </a:accent4>
      <a:accent5>
        <a:srgbClr val="608E00"/>
      </a:accent5>
      <a:accent6>
        <a:srgbClr val="2F6100"/>
      </a:accent6>
      <a:hlink>
        <a:srgbClr val="2D4B9B"/>
      </a:hlink>
      <a:folHlink>
        <a:srgbClr val="2D4B9B"/>
      </a:folHlink>
    </a:clrScheme>
    <a:fontScheme name="DWD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882</Words>
  <Application>Microsoft Office PowerPoint</Application>
  <PresentationFormat>Breitbild</PresentationFormat>
  <Paragraphs>102</Paragraphs>
  <Slides>7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DWD-PowerPoint</vt:lpstr>
      <vt:lpstr>ICON’s atmosphere-land-coupling configurations</vt:lpstr>
      <vt:lpstr>ICON’s atmosphere-land-coupling configurations</vt:lpstr>
      <vt:lpstr>ICON’s atmosphere-land-coupling configurations</vt:lpstr>
      <vt:lpstr>ICON’s atmosphere-land-coupling configurations</vt:lpstr>
      <vt:lpstr>ICON’s atmosphere-land-coupling configurations</vt:lpstr>
      <vt:lpstr>ICON’s atmosphere-land-coupling configurations</vt:lpstr>
      <vt:lpstr>ICON’s atmosphere-land-coupling configurations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Waldmann Moritz</dc:creator>
  <cp:lastModifiedBy>Waldmann Moritz</cp:lastModifiedBy>
  <cp:revision>165</cp:revision>
  <dcterms:created xsi:type="dcterms:W3CDTF">2026-05-29T13:44:59Z</dcterms:created>
  <dcterms:modified xsi:type="dcterms:W3CDTF">2026-09-02T08:50:09Z</dcterms:modified>
</cp:coreProperties>
</file>