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0" r:id="rId3"/>
    <p:sldId id="285" r:id="rId4"/>
    <p:sldId id="280" r:id="rId5"/>
    <p:sldId id="282" r:id="rId6"/>
    <p:sldId id="283" r:id="rId7"/>
    <p:sldId id="284" r:id="rId8"/>
    <p:sldId id="263" r:id="rId9"/>
    <p:sldId id="264" r:id="rId10"/>
    <p:sldId id="266" r:id="rId11"/>
    <p:sldId id="265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1051B"/>
    <a:srgbClr val="D0D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/>
  </p:normalViewPr>
  <p:slideViewPr>
    <p:cSldViewPr snapToGrid="0">
      <p:cViewPr varScale="1">
        <p:scale>
          <a:sx n="143" d="100"/>
          <a:sy n="143" d="100"/>
        </p:scale>
        <p:origin x="282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8" d="100"/>
          <a:sy n="88" d="100"/>
        </p:scale>
        <p:origin x="253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55043-3B71-4002-8820-29B2432228FC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923BF-C61A-4456-8B00-930A1CEBEA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10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28B6F-B89E-4E8F-810A-499CA5C79A27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85611-F4DE-43EB-A1C1-C04B2C990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761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7BB00-529A-4557-8DEC-C6A68BBF33E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00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7BB00-529A-4557-8DEC-C6A68BBF33E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853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7BB00-529A-4557-8DEC-C6A68BBF33E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226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7BB00-529A-4557-8DEC-C6A68BBF33E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515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7BB00-529A-4557-8DEC-C6A68BBF33E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917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7BB00-529A-4557-8DEC-C6A68BBF33E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308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2216974"/>
            <a:ext cx="8353425" cy="415498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8149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/>
              <a:t>14.09.2026</a:t>
            </a: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3262312" y="4739302"/>
            <a:ext cx="5413375" cy="274637"/>
          </a:xfrm>
        </p:spPr>
        <p:txBody>
          <a:bodyPr/>
          <a:lstStyle/>
          <a:p>
            <a:r>
              <a:rPr lang="da-DK"/>
              <a:t>COSMO GM 2026 - PBL height - J. Förstner et al.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32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228053"/>
            <a:ext cx="8353425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875489"/>
            <a:ext cx="8353426" cy="36409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565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AAEA19C-B5EB-4F81-B2EB-4F2E28AA6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B04A24E-815C-4633-B2D8-415F344B3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FF8804-B278-4872-B160-1E6193187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itel 4">
            <a:extLst>
              <a:ext uri="{FF2B5EF4-FFF2-40B4-BE49-F238E27FC236}">
                <a16:creationId xmlns:a16="http://schemas.microsoft.com/office/drawing/2014/main" id="{3F753818-87FA-47CB-95FE-3D59D1DC35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7" y="228053"/>
            <a:ext cx="8353425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0586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3459C1D-1668-4145-9E81-466220F7F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ED232CA-396D-4496-9F93-DC3294CE6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97FDFE-AAA7-4E6B-98DE-10CFCAF12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0A2-5F25-41BC-96A3-2F5F3822D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5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WD-Logo" descr="Wort-Bild-Marke des Deutschen Wetterdienst. Wetter und Klima aus einer Hand." title="DWD-Logo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87610" y="144000"/>
            <a:ext cx="1612390" cy="432000"/>
          </a:xfrm>
          <a:prstGeom prst="rect">
            <a:avLst/>
          </a:prstGeom>
        </p:spPr>
      </p:pic>
      <p:cxnSp>
        <p:nvCxnSpPr>
          <p:cNvPr id="10" name="Inhalt beginnt" descr="Ab hier sollte der Inhalt der Folie beginnen." title="Horizontale Linie"/>
          <p:cNvCxnSpPr/>
          <p:nvPr userDrawn="1"/>
        </p:nvCxnSpPr>
        <p:spPr>
          <a:xfrm>
            <a:off x="144000" y="720000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platzhalter"/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360099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/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395287" y="1370014"/>
            <a:ext cx="8353425" cy="3150724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352425" marR="0" lvl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692150" marR="0" lvl="1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  <p:cxnSp>
        <p:nvCxnSpPr>
          <p:cNvPr id="12" name="Inhalt endet" descr="Ab hier sollte der Inhalt der Folie beginnen." title="Horizontale Linie"/>
          <p:cNvCxnSpPr/>
          <p:nvPr userDrawn="1"/>
        </p:nvCxnSpPr>
        <p:spPr>
          <a:xfrm>
            <a:off x="144000" y="4658928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undesadler" descr="Bundesadler_kleiner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001" y="4732620"/>
            <a:ext cx="309177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umsplatzhalter"/>
          <p:cNvSpPr>
            <a:spLocks noGrp="1"/>
          </p:cNvSpPr>
          <p:nvPr>
            <p:ph type="dt" sz="half" idx="2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14.09.2026</a:t>
            </a:r>
            <a:endParaRPr lang="de-DE" dirty="0"/>
          </a:p>
        </p:txBody>
      </p:sp>
      <p:sp>
        <p:nvSpPr>
          <p:cNvPr id="8" name="Fußzeilenplatzhalter"/>
          <p:cNvSpPr>
            <a:spLocks noGrp="1"/>
          </p:cNvSpPr>
          <p:nvPr>
            <p:ph type="ftr" sz="quarter" idx="3"/>
          </p:nvPr>
        </p:nvSpPr>
        <p:spPr>
          <a:xfrm>
            <a:off x="2686050" y="4739302"/>
            <a:ext cx="5539313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/>
              <a:t>COSMO GM 2026 - PBL height - J. Förstner et al.</a:t>
            </a:r>
            <a:endParaRPr lang="de-DE" dirty="0"/>
          </a:p>
        </p:txBody>
      </p:sp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486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1" r:id="rId3"/>
    <p:sldLayoutId id="2147483672" r:id="rId4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425" marR="0" indent="-352425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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50" marR="0" indent="-26035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577" userDrawn="1">
          <p15:clr>
            <a:srgbClr val="F26B43"/>
          </p15:clr>
        </p15:guide>
        <p15:guide id="3" orient="horz" pos="2867" userDrawn="1">
          <p15:clr>
            <a:srgbClr val="F26B43"/>
          </p15:clr>
        </p15:guide>
        <p15:guide id="4" pos="5511" userDrawn="1">
          <p15:clr>
            <a:srgbClr val="F26B43"/>
          </p15:clr>
        </p15:guide>
        <p15:guide id="5" pos="249" userDrawn="1">
          <p15:clr>
            <a:srgbClr val="F26B43"/>
          </p15:clr>
        </p15:guide>
        <p15:guide id="6" pos="5465" userDrawn="1">
          <p15:clr>
            <a:srgbClr val="F26B43"/>
          </p15:clr>
        </p15:guide>
        <p15:guide id="7" pos="29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50.png"/><Relationship Id="rId5" Type="http://schemas.openxmlformats.org/officeDocument/2006/relationships/image" Target="../media/image8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C52A9C-1041-40B3-A7CC-AC1B693869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new diagnostic for PBL height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2C5AF61-368F-4D99-8C28-114F49F24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23293"/>
            <a:ext cx="6858000" cy="1421660"/>
          </a:xfrm>
        </p:spPr>
        <p:txBody>
          <a:bodyPr/>
          <a:lstStyle/>
          <a:p>
            <a:r>
              <a:rPr lang="de-DE" dirty="0"/>
              <a:t>Navid </a:t>
            </a:r>
            <a:r>
              <a:rPr lang="de-DE" dirty="0" err="1"/>
              <a:t>Mouji</a:t>
            </a:r>
            <a:r>
              <a:rPr lang="de-DE" dirty="0"/>
              <a:t>, Rolf Zentek,</a:t>
            </a:r>
          </a:p>
          <a:p>
            <a:r>
              <a:rPr lang="de-DE" dirty="0"/>
              <a:t>Jochen Förstner, </a:t>
            </a:r>
            <a:r>
              <a:rPr lang="de-DE" dirty="0" err="1"/>
              <a:t>Dmitrii</a:t>
            </a:r>
            <a:r>
              <a:rPr lang="de-DE" dirty="0"/>
              <a:t> </a:t>
            </a:r>
            <a:r>
              <a:rPr lang="de-DE" dirty="0" err="1"/>
              <a:t>Mironov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C8E5DD-7DEB-4FC1-82F3-E8EF7CED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C8460A-3F9E-435D-B2E9-803C896FE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COSMO GM 2026 - PBL height - J. Förstner et al.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9946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9BD500-37F4-4FAE-B7D6-224F62B5D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-152056"/>
            <a:ext cx="65" cy="3231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de-DE" altLang="de-DE" sz="750">
                <a:solidFill>
                  <a:srgbClr val="444444"/>
                </a:solidFill>
                <a:latin typeface="Inter"/>
              </a:rPr>
            </a:br>
            <a:endParaRPr lang="de-DE" altLang="de-DE" sz="13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BEDB8B8-5425-4EFD-B31C-687BB24C8EEE}"/>
              </a:ext>
            </a:extLst>
          </p:cNvPr>
          <p:cNvSpPr txBox="1"/>
          <p:nvPr/>
        </p:nvSpPr>
        <p:spPr>
          <a:xfrm>
            <a:off x="1683650" y="741672"/>
            <a:ext cx="76569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1350" dirty="0">
                <a:solidFill>
                  <a:prstClr val="white"/>
                </a:solidFill>
                <a:latin typeface="Calibri" panose="020F0502020204030204"/>
              </a:rPr>
              <a:t>D-M.4.1 </a:t>
            </a: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Flussdiagramm: Alternativer Prozess 63">
            <a:extLst>
              <a:ext uri="{FF2B5EF4-FFF2-40B4-BE49-F238E27FC236}">
                <a16:creationId xmlns:a16="http://schemas.microsoft.com/office/drawing/2014/main" id="{2B0D4269-7827-4928-9AE5-F29177CAF099}"/>
              </a:ext>
            </a:extLst>
          </p:cNvPr>
          <p:cNvSpPr/>
          <p:nvPr/>
        </p:nvSpPr>
        <p:spPr>
          <a:xfrm>
            <a:off x="655901" y="2309289"/>
            <a:ext cx="5540957" cy="857250"/>
          </a:xfrm>
          <a:prstGeom prst="flowChartAlternateProcess">
            <a:avLst/>
          </a:prstGeom>
          <a:solidFill>
            <a:srgbClr val="4E9E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Rechteck 64">
                <a:extLst>
                  <a:ext uri="{FF2B5EF4-FFF2-40B4-BE49-F238E27FC236}">
                    <a16:creationId xmlns:a16="http://schemas.microsoft.com/office/drawing/2014/main" id="{EB79B312-C193-44E7-8761-B8790C4E6C16}"/>
                  </a:ext>
                </a:extLst>
              </p:cNvPr>
              <p:cNvSpPr/>
              <p:nvPr/>
            </p:nvSpPr>
            <p:spPr>
              <a:xfrm>
                <a:off x="754609" y="2416211"/>
                <a:ext cx="5143142" cy="69724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𝑅𝑖</m:t>
                          </m:r>
                        </m:e>
                        <m: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de-DE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solidFill>
                                    <a:srgbClr val="5B9BD5">
                                      <a:lumMod val="50000"/>
                                    </a:srgb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𝑛𝑙𝑒𝑣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5B9BD5">
                                      <a:lumMod val="50000"/>
                                    </a:srgb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𝑛𝑙𝑒𝑣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</m:t>
                          </m:r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de-DE" i="1">
                                  <a:solidFill>
                                    <a:srgbClr val="5B9BD5">
                                      <a:lumMod val="50000"/>
                                    </a:srgb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𝑛𝑙𝑒𝑣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5B9BD5">
                                      <a:lumMod val="50000"/>
                                    </a:srgb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𝑛𝑙𝑒𝑣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 </m:t>
                          </m:r>
                          <m:sSubSup>
                            <m:sSubSup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de-DE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de-DE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</m:e>
                            <m:sub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de-DE" sz="675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65" name="Rechteck 64">
                <a:extLst>
                  <a:ext uri="{FF2B5EF4-FFF2-40B4-BE49-F238E27FC236}">
                    <a16:creationId xmlns:a16="http://schemas.microsoft.com/office/drawing/2014/main" id="{EB79B312-C193-44E7-8761-B8790C4E6C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609" y="2416211"/>
                <a:ext cx="5143142" cy="6972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Flussdiagramm: Alternativer Prozess 65">
            <a:extLst>
              <a:ext uri="{FF2B5EF4-FFF2-40B4-BE49-F238E27FC236}">
                <a16:creationId xmlns:a16="http://schemas.microsoft.com/office/drawing/2014/main" id="{3C124C6B-7314-40A9-A6E9-43BCAA230EA0}"/>
              </a:ext>
            </a:extLst>
          </p:cNvPr>
          <p:cNvSpPr/>
          <p:nvPr/>
        </p:nvSpPr>
        <p:spPr>
          <a:xfrm>
            <a:off x="570176" y="2214039"/>
            <a:ext cx="5759186" cy="104775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7" name="Flussdiagramm: Verbinder 66">
            <a:extLst>
              <a:ext uri="{FF2B5EF4-FFF2-40B4-BE49-F238E27FC236}">
                <a16:creationId xmlns:a16="http://schemas.microsoft.com/office/drawing/2014/main" id="{61BE5190-4026-4B99-A5F1-A49AC3393F3E}"/>
              </a:ext>
            </a:extLst>
          </p:cNvPr>
          <p:cNvSpPr/>
          <p:nvPr/>
        </p:nvSpPr>
        <p:spPr>
          <a:xfrm>
            <a:off x="241564" y="2156889"/>
            <a:ext cx="1162050" cy="116205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8" name="Flussdiagramm: Verbinder 67">
            <a:extLst>
              <a:ext uri="{FF2B5EF4-FFF2-40B4-BE49-F238E27FC236}">
                <a16:creationId xmlns:a16="http://schemas.microsoft.com/office/drawing/2014/main" id="{A4FE1BA3-EBE9-4305-8F91-F396E39EFFFB}"/>
              </a:ext>
            </a:extLst>
          </p:cNvPr>
          <p:cNvSpPr/>
          <p:nvPr/>
        </p:nvSpPr>
        <p:spPr>
          <a:xfrm>
            <a:off x="327289" y="2255949"/>
            <a:ext cx="976313" cy="965835"/>
          </a:xfrm>
          <a:prstGeom prst="flowChartConnector">
            <a:avLst/>
          </a:prstGeom>
          <a:solidFill>
            <a:srgbClr val="4E9E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Calibri" panose="020F0502020204030204"/>
              </a:rPr>
              <a:t>IFS CY47R3</a:t>
            </a:r>
          </a:p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Calibri" panose="020F0502020204030204"/>
              </a:rPr>
              <a:t>(2021)</a:t>
            </a:r>
          </a:p>
        </p:txBody>
      </p:sp>
      <p:sp>
        <p:nvSpPr>
          <p:cNvPr id="69" name="Flussdiagramm: Alternativer Prozess 68">
            <a:extLst>
              <a:ext uri="{FF2B5EF4-FFF2-40B4-BE49-F238E27FC236}">
                <a16:creationId xmlns:a16="http://schemas.microsoft.com/office/drawing/2014/main" id="{82760F35-A343-4D67-B3A4-4983F12AEE28}"/>
              </a:ext>
            </a:extLst>
          </p:cNvPr>
          <p:cNvSpPr/>
          <p:nvPr/>
        </p:nvSpPr>
        <p:spPr>
          <a:xfrm>
            <a:off x="655901" y="3623160"/>
            <a:ext cx="5540957" cy="857250"/>
          </a:xfrm>
          <a:prstGeom prst="flowChartAlternateProcess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0" name="Flussdiagramm: Alternativer Prozess 69">
            <a:extLst>
              <a:ext uri="{FF2B5EF4-FFF2-40B4-BE49-F238E27FC236}">
                <a16:creationId xmlns:a16="http://schemas.microsoft.com/office/drawing/2014/main" id="{8F73C0D2-6B17-4558-95F5-3FE0D7464118}"/>
              </a:ext>
            </a:extLst>
          </p:cNvPr>
          <p:cNvSpPr/>
          <p:nvPr/>
        </p:nvSpPr>
        <p:spPr>
          <a:xfrm>
            <a:off x="570176" y="3527910"/>
            <a:ext cx="5759186" cy="104775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" name="Flussdiagramm: Verbinder 70">
            <a:extLst>
              <a:ext uri="{FF2B5EF4-FFF2-40B4-BE49-F238E27FC236}">
                <a16:creationId xmlns:a16="http://schemas.microsoft.com/office/drawing/2014/main" id="{CF574424-6034-4C79-80B5-5C049DF81688}"/>
              </a:ext>
            </a:extLst>
          </p:cNvPr>
          <p:cNvSpPr/>
          <p:nvPr/>
        </p:nvSpPr>
        <p:spPr>
          <a:xfrm>
            <a:off x="241564" y="3470760"/>
            <a:ext cx="1162050" cy="116205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Flussdiagramm: Verbinder 71">
            <a:extLst>
              <a:ext uri="{FF2B5EF4-FFF2-40B4-BE49-F238E27FC236}">
                <a16:creationId xmlns:a16="http://schemas.microsoft.com/office/drawing/2014/main" id="{F417564A-4306-4EEA-B8B4-ABF0CB5EFA5F}"/>
              </a:ext>
            </a:extLst>
          </p:cNvPr>
          <p:cNvSpPr/>
          <p:nvPr/>
        </p:nvSpPr>
        <p:spPr>
          <a:xfrm>
            <a:off x="327289" y="3569820"/>
            <a:ext cx="976313" cy="965835"/>
          </a:xfrm>
          <a:prstGeom prst="flowChartConnector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9FC59BE5-B4E2-4D8C-B79B-982F8EF0ED68}"/>
              </a:ext>
            </a:extLst>
          </p:cNvPr>
          <p:cNvSpPr txBox="1"/>
          <p:nvPr/>
        </p:nvSpPr>
        <p:spPr>
          <a:xfrm>
            <a:off x="358615" y="3743720"/>
            <a:ext cx="9136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de-DE" sz="1200" b="1" dirty="0">
                <a:solidFill>
                  <a:prstClr val="black"/>
                </a:solidFill>
                <a:latin typeface="Calibri" panose="020F0502020204030204"/>
              </a:rPr>
              <a:t>Vogelezang &amp; Holtslag (1996)</a:t>
            </a:r>
          </a:p>
        </p:txBody>
      </p:sp>
      <p:sp>
        <p:nvSpPr>
          <p:cNvPr id="75" name="Rectangle: Rounded Corners 11">
            <a:extLst>
              <a:ext uri="{FF2B5EF4-FFF2-40B4-BE49-F238E27FC236}">
                <a16:creationId xmlns:a16="http://schemas.microsoft.com/office/drawing/2014/main" id="{D19E1F06-DA45-4AC4-8F9C-3BD3AA8D09DC}"/>
              </a:ext>
            </a:extLst>
          </p:cNvPr>
          <p:cNvSpPr/>
          <p:nvPr/>
        </p:nvSpPr>
        <p:spPr>
          <a:xfrm rot="5400000">
            <a:off x="2959673" y="818918"/>
            <a:ext cx="411480" cy="266606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Rectangle: Rounded Corners 11">
            <a:extLst>
              <a:ext uri="{FF2B5EF4-FFF2-40B4-BE49-F238E27FC236}">
                <a16:creationId xmlns:a16="http://schemas.microsoft.com/office/drawing/2014/main" id="{10ED6AB0-1708-42FE-A9E5-300E2C38D13A}"/>
              </a:ext>
            </a:extLst>
          </p:cNvPr>
          <p:cNvSpPr/>
          <p:nvPr/>
        </p:nvSpPr>
        <p:spPr>
          <a:xfrm rot="5400000">
            <a:off x="1531217" y="817132"/>
            <a:ext cx="411480" cy="266606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Flussdiagramm: Alternativer Prozess 76">
            <a:extLst>
              <a:ext uri="{FF2B5EF4-FFF2-40B4-BE49-F238E27FC236}">
                <a16:creationId xmlns:a16="http://schemas.microsoft.com/office/drawing/2014/main" id="{363BC482-DA0E-4F1C-81C8-BB21BADB9A84}"/>
              </a:ext>
            </a:extLst>
          </p:cNvPr>
          <p:cNvSpPr/>
          <p:nvPr/>
        </p:nvSpPr>
        <p:spPr>
          <a:xfrm>
            <a:off x="133165" y="850103"/>
            <a:ext cx="4667741" cy="1224656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Freeform: Shape 17">
            <a:extLst>
              <a:ext uri="{FF2B5EF4-FFF2-40B4-BE49-F238E27FC236}">
                <a16:creationId xmlns:a16="http://schemas.microsoft.com/office/drawing/2014/main" id="{303DFC06-6BD6-4C66-96F0-8710D73A7D1F}"/>
              </a:ext>
            </a:extLst>
          </p:cNvPr>
          <p:cNvSpPr/>
          <p:nvPr/>
        </p:nvSpPr>
        <p:spPr>
          <a:xfrm rot="5400000">
            <a:off x="2330513" y="150497"/>
            <a:ext cx="237672" cy="1427864"/>
          </a:xfrm>
          <a:custGeom>
            <a:avLst/>
            <a:gdLst>
              <a:gd name="csX0" fmla="*/ 1 w 509544"/>
              <a:gd name="csY0" fmla="*/ 0 h 2330092"/>
              <a:gd name="csX1" fmla="*/ 140344 w 509544"/>
              <a:gd name="csY1" fmla="*/ 182133 h 2330092"/>
              <a:gd name="csX2" fmla="*/ 509544 w 509544"/>
              <a:gd name="csY2" fmla="*/ 518984 h 2330092"/>
              <a:gd name="csX3" fmla="*/ 509544 w 509544"/>
              <a:gd name="csY3" fmla="*/ 692897 h 2330092"/>
              <a:gd name="csX4" fmla="*/ 509544 w 509544"/>
              <a:gd name="csY4" fmla="*/ 1070149 h 2330092"/>
              <a:gd name="csX5" fmla="*/ 509544 w 509544"/>
              <a:gd name="csY5" fmla="*/ 1260244 h 2330092"/>
              <a:gd name="csX6" fmla="*/ 509544 w 509544"/>
              <a:gd name="csY6" fmla="*/ 1763046 h 2330092"/>
              <a:gd name="csX7" fmla="*/ 509544 w 509544"/>
              <a:gd name="csY7" fmla="*/ 1811254 h 2330092"/>
              <a:gd name="csX8" fmla="*/ 140344 w 509544"/>
              <a:gd name="csY8" fmla="*/ 2148010 h 2330092"/>
              <a:gd name="csX9" fmla="*/ 1 w 509544"/>
              <a:gd name="csY9" fmla="*/ 2330092 h 2330092"/>
              <a:gd name="csX10" fmla="*/ 1 w 509544"/>
              <a:gd name="csY10" fmla="*/ 2188974 h 2330092"/>
              <a:gd name="csX11" fmla="*/ 0 w 509544"/>
              <a:gd name="csY11" fmla="*/ 2188974 h 2330092"/>
              <a:gd name="csX12" fmla="*/ 0 w 509544"/>
              <a:gd name="csY12" fmla="*/ 1763046 h 2330092"/>
              <a:gd name="csX13" fmla="*/ 0 w 509544"/>
              <a:gd name="csY13" fmla="*/ 1260244 h 2330092"/>
              <a:gd name="csX14" fmla="*/ 0 w 509544"/>
              <a:gd name="csY14" fmla="*/ 1070149 h 2330092"/>
              <a:gd name="csX15" fmla="*/ 0 w 509544"/>
              <a:gd name="csY15" fmla="*/ 692897 h 2330092"/>
              <a:gd name="csX16" fmla="*/ 0 w 509544"/>
              <a:gd name="csY16" fmla="*/ 141158 h 2330092"/>
              <a:gd name="csX17" fmla="*/ 1 w 509544"/>
              <a:gd name="csY17" fmla="*/ 141158 h 23300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509544" h="2330092">
                <a:moveTo>
                  <a:pt x="1" y="0"/>
                </a:moveTo>
                <a:cubicBezTo>
                  <a:pt x="23032" y="11143"/>
                  <a:pt x="-35158" y="95635"/>
                  <a:pt x="140344" y="182133"/>
                </a:cubicBezTo>
                <a:cubicBezTo>
                  <a:pt x="301567" y="229578"/>
                  <a:pt x="509544" y="310316"/>
                  <a:pt x="509544" y="518984"/>
                </a:cubicBezTo>
                <a:lnTo>
                  <a:pt x="509544" y="692897"/>
                </a:lnTo>
                <a:lnTo>
                  <a:pt x="509544" y="1070149"/>
                </a:lnTo>
                <a:lnTo>
                  <a:pt x="509544" y="1260244"/>
                </a:lnTo>
                <a:lnTo>
                  <a:pt x="509544" y="1763046"/>
                </a:lnTo>
                <a:lnTo>
                  <a:pt x="509544" y="1811254"/>
                </a:lnTo>
                <a:cubicBezTo>
                  <a:pt x="509544" y="2019863"/>
                  <a:pt x="301567" y="2100579"/>
                  <a:pt x="140344" y="2148010"/>
                </a:cubicBezTo>
                <a:cubicBezTo>
                  <a:pt x="-35158" y="2234484"/>
                  <a:pt x="23032" y="2318952"/>
                  <a:pt x="1" y="2330092"/>
                </a:cubicBezTo>
                <a:lnTo>
                  <a:pt x="1" y="2188974"/>
                </a:lnTo>
                <a:lnTo>
                  <a:pt x="0" y="2188974"/>
                </a:lnTo>
                <a:lnTo>
                  <a:pt x="0" y="1763046"/>
                </a:lnTo>
                <a:lnTo>
                  <a:pt x="0" y="1260244"/>
                </a:lnTo>
                <a:lnTo>
                  <a:pt x="0" y="1070149"/>
                </a:lnTo>
                <a:lnTo>
                  <a:pt x="0" y="692897"/>
                </a:lnTo>
                <a:lnTo>
                  <a:pt x="0" y="141158"/>
                </a:lnTo>
                <a:lnTo>
                  <a:pt x="1" y="14115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Freihandform: Form 78">
            <a:extLst>
              <a:ext uri="{FF2B5EF4-FFF2-40B4-BE49-F238E27FC236}">
                <a16:creationId xmlns:a16="http://schemas.microsoft.com/office/drawing/2014/main" id="{51A1B453-F216-4C09-9BB0-68414F03247C}"/>
              </a:ext>
            </a:extLst>
          </p:cNvPr>
          <p:cNvSpPr/>
          <p:nvPr/>
        </p:nvSpPr>
        <p:spPr>
          <a:xfrm>
            <a:off x="355329" y="1578575"/>
            <a:ext cx="1438183" cy="368647"/>
          </a:xfrm>
          <a:custGeom>
            <a:avLst/>
            <a:gdLst>
              <a:gd name="connsiteX0" fmla="*/ 0 w 1917577"/>
              <a:gd name="connsiteY0" fmla="*/ 458397 h 491529"/>
              <a:gd name="connsiteX1" fmla="*/ 248575 w 1917577"/>
              <a:gd name="connsiteY1" fmla="*/ 422887 h 491529"/>
              <a:gd name="connsiteX2" fmla="*/ 514905 w 1917577"/>
              <a:gd name="connsiteY2" fmla="*/ 138801 h 491529"/>
              <a:gd name="connsiteX3" fmla="*/ 772357 w 1917577"/>
              <a:gd name="connsiteY3" fmla="*/ 5636 h 491529"/>
              <a:gd name="connsiteX4" fmla="*/ 1091953 w 1917577"/>
              <a:gd name="connsiteY4" fmla="*/ 316355 h 491529"/>
              <a:gd name="connsiteX5" fmla="*/ 1464815 w 1917577"/>
              <a:gd name="connsiteY5" fmla="*/ 476153 h 491529"/>
              <a:gd name="connsiteX6" fmla="*/ 1917577 w 1917577"/>
              <a:gd name="connsiteY6" fmla="*/ 476153 h 49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7577" h="491529">
                <a:moveTo>
                  <a:pt x="0" y="458397"/>
                </a:moveTo>
                <a:cubicBezTo>
                  <a:pt x="81379" y="467275"/>
                  <a:pt x="162758" y="476153"/>
                  <a:pt x="248575" y="422887"/>
                </a:cubicBezTo>
                <a:cubicBezTo>
                  <a:pt x="334392" y="369621"/>
                  <a:pt x="427608" y="208343"/>
                  <a:pt x="514905" y="138801"/>
                </a:cubicBezTo>
                <a:cubicBezTo>
                  <a:pt x="602202" y="69259"/>
                  <a:pt x="676182" y="-23956"/>
                  <a:pt x="772357" y="5636"/>
                </a:cubicBezTo>
                <a:cubicBezTo>
                  <a:pt x="868532" y="35228"/>
                  <a:pt x="976543" y="237935"/>
                  <a:pt x="1091953" y="316355"/>
                </a:cubicBezTo>
                <a:cubicBezTo>
                  <a:pt x="1207363" y="394774"/>
                  <a:pt x="1327211" y="449520"/>
                  <a:pt x="1464815" y="476153"/>
                </a:cubicBezTo>
                <a:cubicBezTo>
                  <a:pt x="1602419" y="502786"/>
                  <a:pt x="1759998" y="489469"/>
                  <a:pt x="1917577" y="47615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80" name="Gerade Verbindung mit Pfeil 79">
            <a:extLst>
              <a:ext uri="{FF2B5EF4-FFF2-40B4-BE49-F238E27FC236}">
                <a16:creationId xmlns:a16="http://schemas.microsoft.com/office/drawing/2014/main" id="{F2EA1BB3-2B33-40F9-9656-910EE8A9F191}"/>
              </a:ext>
            </a:extLst>
          </p:cNvPr>
          <p:cNvCxnSpPr>
            <a:cxnSpLocks/>
          </p:cNvCxnSpPr>
          <p:nvPr/>
        </p:nvCxnSpPr>
        <p:spPr>
          <a:xfrm flipV="1">
            <a:off x="932396" y="1592169"/>
            <a:ext cx="0" cy="427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mit Pfeil 80">
            <a:extLst>
              <a:ext uri="{FF2B5EF4-FFF2-40B4-BE49-F238E27FC236}">
                <a16:creationId xmlns:a16="http://schemas.microsoft.com/office/drawing/2014/main" id="{D11159D6-3717-492B-B23E-F1027E6434B5}"/>
              </a:ext>
            </a:extLst>
          </p:cNvPr>
          <p:cNvCxnSpPr>
            <a:cxnSpLocks/>
          </p:cNvCxnSpPr>
          <p:nvPr/>
        </p:nvCxnSpPr>
        <p:spPr>
          <a:xfrm flipV="1">
            <a:off x="455550" y="1917885"/>
            <a:ext cx="0" cy="101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mit Pfeil 81">
            <a:extLst>
              <a:ext uri="{FF2B5EF4-FFF2-40B4-BE49-F238E27FC236}">
                <a16:creationId xmlns:a16="http://schemas.microsoft.com/office/drawing/2014/main" id="{B61F0B38-ABB1-4A3F-A4D6-7D1043246D44}"/>
              </a:ext>
            </a:extLst>
          </p:cNvPr>
          <p:cNvCxnSpPr>
            <a:cxnSpLocks/>
          </p:cNvCxnSpPr>
          <p:nvPr/>
        </p:nvCxnSpPr>
        <p:spPr>
          <a:xfrm flipV="1">
            <a:off x="1368164" y="1915076"/>
            <a:ext cx="0" cy="1046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hteck: abgerundete Ecken 82">
            <a:extLst>
              <a:ext uri="{FF2B5EF4-FFF2-40B4-BE49-F238E27FC236}">
                <a16:creationId xmlns:a16="http://schemas.microsoft.com/office/drawing/2014/main" id="{4E61143B-AE4A-4F7B-AD5A-D5D1B8744AE5}"/>
              </a:ext>
            </a:extLst>
          </p:cNvPr>
          <p:cNvSpPr/>
          <p:nvPr/>
        </p:nvSpPr>
        <p:spPr>
          <a:xfrm>
            <a:off x="292076" y="2019682"/>
            <a:ext cx="1564689" cy="3562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5" name="Grafik 84">
            <a:extLst>
              <a:ext uri="{FF2B5EF4-FFF2-40B4-BE49-F238E27FC236}">
                <a16:creationId xmlns:a16="http://schemas.microsoft.com/office/drawing/2014/main" id="{20667E38-872C-4A1C-AF1A-BB75A3337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08" y="1251972"/>
            <a:ext cx="482971" cy="482971"/>
          </a:xfrm>
          <a:prstGeom prst="rect">
            <a:avLst/>
          </a:prstGeom>
        </p:spPr>
      </p:pic>
      <p:pic>
        <p:nvPicPr>
          <p:cNvPr id="86" name="Grafik 85">
            <a:extLst>
              <a:ext uri="{FF2B5EF4-FFF2-40B4-BE49-F238E27FC236}">
                <a16:creationId xmlns:a16="http://schemas.microsoft.com/office/drawing/2014/main" id="{41E46511-36F4-4545-A0E4-77E5A40CB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01" y="1476674"/>
            <a:ext cx="482574" cy="482574"/>
          </a:xfrm>
          <a:prstGeom prst="rect">
            <a:avLst/>
          </a:prstGeom>
        </p:spPr>
      </p:pic>
      <p:pic>
        <p:nvPicPr>
          <p:cNvPr id="87" name="Grafik 86">
            <a:extLst>
              <a:ext uri="{FF2B5EF4-FFF2-40B4-BE49-F238E27FC236}">
                <a16:creationId xmlns:a16="http://schemas.microsoft.com/office/drawing/2014/main" id="{C6E64C3F-29E4-487A-87C7-576734D59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7298" y="1476674"/>
            <a:ext cx="482574" cy="482574"/>
          </a:xfrm>
          <a:prstGeom prst="rect">
            <a:avLst/>
          </a:prstGeom>
        </p:spPr>
      </p:pic>
      <p:sp>
        <p:nvSpPr>
          <p:cNvPr id="88" name="Textfeld 87">
            <a:extLst>
              <a:ext uri="{FF2B5EF4-FFF2-40B4-BE49-F238E27FC236}">
                <a16:creationId xmlns:a16="http://schemas.microsoft.com/office/drawing/2014/main" id="{B23E44CF-7DFC-4C7D-AD6D-D92DA172716C}"/>
              </a:ext>
            </a:extLst>
          </p:cNvPr>
          <p:cNvSpPr txBox="1"/>
          <p:nvPr/>
        </p:nvSpPr>
        <p:spPr>
          <a:xfrm>
            <a:off x="215352" y="998304"/>
            <a:ext cx="466774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2100" dirty="0">
                <a:ln>
                  <a:solidFill>
                    <a:srgbClr val="0070C0"/>
                  </a:solidFill>
                </a:ln>
                <a:solidFill>
                  <a:prstClr val="black"/>
                </a:solidFill>
                <a:latin typeface="Calibri" panose="020F0502020204030204"/>
              </a:rPr>
              <a:t>Provision of offline ICON mixing heights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57FAF3A-257A-498D-BC81-96FAEFDE90B7}"/>
              </a:ext>
            </a:extLst>
          </p:cNvPr>
          <p:cNvSpPr/>
          <p:nvPr/>
        </p:nvSpPr>
        <p:spPr>
          <a:xfrm>
            <a:off x="6493934" y="947138"/>
            <a:ext cx="2357990" cy="21922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1" name="Rechteck: abgerundete Ecken 90">
            <a:extLst>
              <a:ext uri="{FF2B5EF4-FFF2-40B4-BE49-F238E27FC236}">
                <a16:creationId xmlns:a16="http://schemas.microsoft.com/office/drawing/2014/main" id="{4122EFA3-68B8-4DA8-8D4F-42CED971B31A}"/>
              </a:ext>
            </a:extLst>
          </p:cNvPr>
          <p:cNvSpPr/>
          <p:nvPr/>
        </p:nvSpPr>
        <p:spPr>
          <a:xfrm>
            <a:off x="6584815" y="1039378"/>
            <a:ext cx="2197199" cy="2026424"/>
          </a:xfrm>
          <a:prstGeom prst="roundRect">
            <a:avLst/>
          </a:prstGeom>
          <a:solidFill>
            <a:srgbClr val="4E9EBA"/>
          </a:solidFill>
          <a:ln>
            <a:solidFill>
              <a:srgbClr val="4E9E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" name="Textfeld 91">
                <a:extLst>
                  <a:ext uri="{FF2B5EF4-FFF2-40B4-BE49-F238E27FC236}">
                    <a16:creationId xmlns:a16="http://schemas.microsoft.com/office/drawing/2014/main" id="{45049159-6B8F-4744-9E7D-5068F16250DD}"/>
                  </a:ext>
                </a:extLst>
              </p:cNvPr>
              <p:cNvSpPr txBox="1"/>
              <p:nvPr/>
            </p:nvSpPr>
            <p:spPr>
              <a:xfrm>
                <a:off x="6660344" y="1009994"/>
                <a:ext cx="2197198" cy="20467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685800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𝑹𝒊</m:t>
                        </m:r>
                      </m:e>
                      <m:sub>
                        <m: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de-DE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BRN </a:t>
                </a:r>
              </a:p>
              <a:p>
                <a:pPr defTabSz="68580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de-DE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de-DE" sz="12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index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of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model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level</a:t>
                </a:r>
                <a:endParaRPr lang="de-DE" sz="1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de-DE" sz="1200" i="1">
                        <a:solidFill>
                          <a:srgbClr val="5B9BD5">
                            <a:lumMod val="50000"/>
                          </a:srgb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𝑛𝑙𝑒𝑣</m:t>
                    </m:r>
                  </m:oMath>
                </a14:m>
                <a:r>
                  <a:rPr lang="de-DE" sz="1200" b="1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2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the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lowest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model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level</a:t>
                </a:r>
                <a:endParaRPr lang="de-DE" sz="1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de-DE" sz="1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r>
                      <a:rPr lang="de-DE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gravitational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acceleration</a:t>
                </a:r>
                <a:endParaRPr lang="de-DE" sz="1200" b="1" i="1" dirty="0">
                  <a:solidFill>
                    <a:prstClr val="black"/>
                  </a:solidFill>
                  <a:latin typeface="Calibri" panose="020F0502020204030204"/>
                  <a:ea typeface="Cambria Math" panose="02040503050406030204" pitchFamily="18" charset="0"/>
                </a:endParaRPr>
              </a:p>
              <a:p>
                <a:pPr defTabSz="685800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de-DE" sz="12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virtual dry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static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energy</a:t>
                </a:r>
                <a:endParaRPr lang="de-DE" sz="1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>
                  <a:lnSpc>
                    <a:spcPct val="150000"/>
                  </a:lnSpc>
                </a:pPr>
                <a:r>
                  <a:rPr lang="de-DE" sz="1200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z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sz="12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height</a:t>
                </a:r>
                <a:endParaRPr lang="de-DE" sz="1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>
                  <a:lnSpc>
                    <a:spcPct val="150000"/>
                  </a:lnSpc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de-DE" sz="12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2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de-DE" sz="12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𝑼</m:t>
                            </m:r>
                          </m:e>
                        </m:d>
                      </m:e>
                      <m:sub>
                        <m:r>
                          <a:rPr lang="de-DE" sz="1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sub>
                      <m:sup>
                        <m: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de-DE" sz="12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de-DE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de-DE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de-DE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de-DE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de-DE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de-DE" sz="12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92" name="Textfeld 91">
                <a:extLst>
                  <a:ext uri="{FF2B5EF4-FFF2-40B4-BE49-F238E27FC236}">
                    <a16:creationId xmlns:a16="http://schemas.microsoft.com/office/drawing/2014/main" id="{45049159-6B8F-4744-9E7D-5068F1625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344" y="1009994"/>
                <a:ext cx="2197198" cy="2046779"/>
              </a:xfrm>
              <a:prstGeom prst="rect">
                <a:avLst/>
              </a:prstGeom>
              <a:blipFill>
                <a:blip r:embed="rId6"/>
                <a:stretch>
                  <a:fillRect l="-278" b="-179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echteck: abgerundete Ecken 92">
            <a:extLst>
              <a:ext uri="{FF2B5EF4-FFF2-40B4-BE49-F238E27FC236}">
                <a16:creationId xmlns:a16="http://schemas.microsoft.com/office/drawing/2014/main" id="{31925C38-4D02-420D-BF22-8695FBAEC29D}"/>
              </a:ext>
            </a:extLst>
          </p:cNvPr>
          <p:cNvSpPr/>
          <p:nvPr/>
        </p:nvSpPr>
        <p:spPr>
          <a:xfrm>
            <a:off x="6493934" y="3227738"/>
            <a:ext cx="2357990" cy="135943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4" name="Rechteck: abgerundete Ecken 93">
            <a:extLst>
              <a:ext uri="{FF2B5EF4-FFF2-40B4-BE49-F238E27FC236}">
                <a16:creationId xmlns:a16="http://schemas.microsoft.com/office/drawing/2014/main" id="{3999145D-4389-4E89-9B08-CD8110F139F9}"/>
              </a:ext>
            </a:extLst>
          </p:cNvPr>
          <p:cNvSpPr/>
          <p:nvPr/>
        </p:nvSpPr>
        <p:spPr>
          <a:xfrm>
            <a:off x="6584815" y="3343457"/>
            <a:ext cx="2197199" cy="1163453"/>
          </a:xfrm>
          <a:prstGeom prst="roundRect">
            <a:avLst/>
          </a:prstGeom>
          <a:solidFill>
            <a:srgbClr val="FFCC66"/>
          </a:solidFill>
          <a:ln>
            <a:solidFill>
              <a:srgbClr val="4E9E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feld 95">
                <a:extLst>
                  <a:ext uri="{FF2B5EF4-FFF2-40B4-BE49-F238E27FC236}">
                    <a16:creationId xmlns:a16="http://schemas.microsoft.com/office/drawing/2014/main" id="{795C8E12-C070-4A59-979B-F56D84370D02}"/>
                  </a:ext>
                </a:extLst>
              </p:cNvPr>
              <p:cNvSpPr txBox="1"/>
              <p:nvPr/>
            </p:nvSpPr>
            <p:spPr>
              <a:xfrm>
                <a:off x="6568448" y="3327239"/>
                <a:ext cx="2341614" cy="11717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685800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de-DE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= virtual potential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temperature</a:t>
                </a:r>
                <a:endParaRPr lang="de-DE" sz="1200" dirty="0">
                  <a:solidFill>
                    <a:prstClr val="black"/>
                  </a:solidFill>
                  <a:latin typeface="Calibri" panose="020F0502020204030204"/>
                  <a:ea typeface="Cambria Math" panose="02040503050406030204" pitchFamily="18" charset="0"/>
                </a:endParaRPr>
              </a:p>
              <a:p>
                <a:pPr defTabSz="685800">
                  <a:lnSpc>
                    <a:spcPct val="150000"/>
                  </a:lnSpc>
                </a:pPr>
                <a:r>
                  <a:rPr lang="de-DE" sz="1200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u , v  </a:t>
                </a:r>
                <a14:m>
                  <m:oMath xmlns:m="http://schemas.openxmlformats.org/officeDocument/2006/math">
                    <m:r>
                      <a:rPr lang="de-DE" sz="12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wind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components</a:t>
                </a:r>
                <a:endParaRPr lang="de-DE" sz="1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de-DE" sz="1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de-DE" sz="12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surface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friction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velocity</a:t>
                </a:r>
                <a:endParaRPr lang="de-DE" sz="1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>
                  <a:lnSpc>
                    <a:spcPct val="150000"/>
                  </a:lnSpc>
                </a:pPr>
                <a:r>
                  <a:rPr lang="de-DE" sz="1200" b="1" dirty="0">
                    <a:solidFill>
                      <a:prstClr val="black"/>
                    </a:solidFill>
                    <a:latin typeface="Calibri" panose="020F0502020204030204"/>
                  </a:rPr>
                  <a:t>b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= </a:t>
                </a:r>
                <a:r>
                  <a:rPr lang="de-DE" sz="1200" dirty="0" err="1">
                    <a:solidFill>
                      <a:prstClr val="black"/>
                    </a:solidFill>
                    <a:latin typeface="Calibri" panose="020F0502020204030204"/>
                  </a:rPr>
                  <a:t>constant</a:t>
                </a:r>
                <a:r>
                  <a:rPr lang="de-DE" sz="1200" dirty="0">
                    <a:solidFill>
                      <a:prstClr val="black"/>
                    </a:solidFill>
                    <a:latin typeface="Calibri" panose="020F0502020204030204"/>
                  </a:rPr>
                  <a:t> (b=100)</a:t>
                </a:r>
              </a:p>
            </p:txBody>
          </p:sp>
        </mc:Choice>
        <mc:Fallback>
          <p:sp>
            <p:nvSpPr>
              <p:cNvPr id="96" name="Textfeld 95">
                <a:extLst>
                  <a:ext uri="{FF2B5EF4-FFF2-40B4-BE49-F238E27FC236}">
                    <a16:creationId xmlns:a16="http://schemas.microsoft.com/office/drawing/2014/main" id="{795C8E12-C070-4A59-979B-F56D84370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8448" y="3327239"/>
                <a:ext cx="2341614" cy="1171731"/>
              </a:xfrm>
              <a:prstGeom prst="rect">
                <a:avLst/>
              </a:prstGeom>
              <a:blipFill>
                <a:blip r:embed="rId7"/>
                <a:stretch>
                  <a:fillRect l="-260" b="-364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Textfeld 96">
            <a:extLst>
              <a:ext uri="{FF2B5EF4-FFF2-40B4-BE49-F238E27FC236}">
                <a16:creationId xmlns:a16="http://schemas.microsoft.com/office/drawing/2014/main" id="{7EC1023C-FFC2-444F-BE30-A27458B7C713}"/>
              </a:ext>
            </a:extLst>
          </p:cNvPr>
          <p:cNvSpPr txBox="1"/>
          <p:nvPr/>
        </p:nvSpPr>
        <p:spPr>
          <a:xfrm>
            <a:off x="2755232" y="1443077"/>
            <a:ext cx="194591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1350" b="1" i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Bulk</a:t>
            </a:r>
            <a:r>
              <a:rPr lang="de-DE" sz="1350" b="1" i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Richardson </a:t>
            </a:r>
            <a:r>
              <a:rPr lang="de-DE" sz="1350" b="1" i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Number</a:t>
            </a:r>
            <a:endParaRPr lang="en-US" sz="1350" i="1" dirty="0">
              <a:solidFill>
                <a:srgbClr val="4472C4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D05767D7-0682-4B5D-92FB-DDB6069961CB}"/>
              </a:ext>
            </a:extLst>
          </p:cNvPr>
          <p:cNvSpPr/>
          <p:nvPr/>
        </p:nvSpPr>
        <p:spPr>
          <a:xfrm>
            <a:off x="2311069" y="1467883"/>
            <a:ext cx="412868" cy="2186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feld 98">
                <a:extLst>
                  <a:ext uri="{FF2B5EF4-FFF2-40B4-BE49-F238E27FC236}">
                    <a16:creationId xmlns:a16="http://schemas.microsoft.com/office/drawing/2014/main" id="{84AB880A-CD0D-45EC-B450-77C879FD30EC}"/>
                  </a:ext>
                </a:extLst>
              </p:cNvPr>
              <p:cNvSpPr txBox="1"/>
              <p:nvPr/>
            </p:nvSpPr>
            <p:spPr>
              <a:xfrm>
                <a:off x="2699816" y="1779266"/>
                <a:ext cx="2001333" cy="320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85800"/>
                <a:r>
                  <a:rPr lang="de-DE" sz="1350" b="1" dirty="0">
                    <a:solidFill>
                      <a:srgbClr val="FF0000"/>
                    </a:solidFill>
                    <a:latin typeface="Calibri" panose="020F0502020204030204"/>
                  </a:rPr>
                  <a:t>MH </a:t>
                </a:r>
                <a14:m>
                  <m:oMath xmlns:m="http://schemas.openxmlformats.org/officeDocument/2006/math">
                    <m:r>
                      <a:rPr lang="de-DE" sz="135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b="1" dirty="0">
                    <a:solidFill>
                      <a:srgbClr val="FF0000"/>
                    </a:solidFill>
                    <a:latin typeface="Calibri" panose="020F0502020204030204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35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de-DE" sz="135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35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𝑹𝒊</m:t>
                            </m:r>
                          </m:e>
                          <m:sub>
                            <m:r>
                              <a:rPr lang="de-DE" sz="135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de-DE" sz="135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de-DE" sz="135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  <m:r>
                          <a:rPr lang="de-DE" sz="135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de-DE" sz="135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𝑹𝒊</m:t>
                        </m:r>
                      </m:e>
                      <m:sub>
                        <m:r>
                          <a:rPr lang="de-DE" sz="135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de-DE" sz="1350" b="1" dirty="0">
                    <a:solidFill>
                      <a:srgbClr val="FF0000"/>
                    </a:solidFill>
                    <a:latin typeface="Calibri" panose="020F0502020204030204"/>
                    <a:sym typeface="Wingdings" panose="05000000000000000000" pitchFamily="2" charset="2"/>
                  </a:rPr>
                  <a:t> =  0.25</a:t>
                </a:r>
                <a:r>
                  <a:rPr lang="de-DE" sz="1350" b="1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99" name="Textfeld 98">
                <a:extLst>
                  <a:ext uri="{FF2B5EF4-FFF2-40B4-BE49-F238E27FC236}">
                    <a16:creationId xmlns:a16="http://schemas.microsoft.com/office/drawing/2014/main" id="{84AB880A-CD0D-45EC-B450-77C879FD3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816" y="1779266"/>
                <a:ext cx="2001333" cy="320024"/>
              </a:xfrm>
              <a:prstGeom prst="rect">
                <a:avLst/>
              </a:prstGeom>
              <a:blipFill>
                <a:blip r:embed="rId8"/>
                <a:stretch>
                  <a:fillRect l="-305" t="-1923" b="-1538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Rechteck 100">
                <a:extLst>
                  <a:ext uri="{FF2B5EF4-FFF2-40B4-BE49-F238E27FC236}">
                    <a16:creationId xmlns:a16="http://schemas.microsoft.com/office/drawing/2014/main" id="{986D717C-3611-440C-814B-B3E6C1ED69E3}"/>
                  </a:ext>
                </a:extLst>
              </p:cNvPr>
              <p:cNvSpPr/>
              <p:nvPr/>
            </p:nvSpPr>
            <p:spPr>
              <a:xfrm>
                <a:off x="1403613" y="3614625"/>
                <a:ext cx="4793245" cy="86863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𝑅𝑖</m:t>
                          </m:r>
                        </m:e>
                        <m: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de-DE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de-DE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de-DE" i="1">
                                      <a:solidFill>
                                        <a:srgbClr val="2F528F"/>
                                      </a:solidFill>
                                      <a:latin typeface="Cambria Math" panose="02040503050406030204" pitchFamily="18" charset="0"/>
                                    </a:rPr>
                                    <m:t>𝑛𝑙𝑒𝑣</m:t>
                                  </m:r>
                                </m:sub>
                              </m:sSub>
                            </m:den>
                          </m:f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de-DE" i="1">
                                  <a:solidFill>
                                    <a:srgbClr val="2F528F"/>
                                  </a:solidFill>
                                  <a:latin typeface="Cambria Math" panose="02040503050406030204" pitchFamily="18" charset="0"/>
                                </a:rPr>
                                <m:t>𝑛𝑙𝑒𝑣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2F528F"/>
                                  </a:solidFill>
                                  <a:latin typeface="Cambria Math" panose="02040503050406030204" pitchFamily="18" charset="0"/>
                                </a:rPr>
                                <m:t>𝑛𝑙𝑒𝑣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rgbClr val="2F528F"/>
                                      </a:solidFill>
                                      <a:latin typeface="Cambria Math" panose="02040503050406030204" pitchFamily="18" charset="0"/>
                                    </a:rPr>
                                    <m:t>𝑛𝑙𝑒𝑣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sSup>
                            <m:sSup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rgbClr val="2F528F"/>
                                      </a:solidFill>
                                      <a:latin typeface="Cambria Math" panose="02040503050406030204" pitchFamily="18" charset="0"/>
                                    </a:rPr>
                                    <m:t>𝑛𝑙𝑒𝑣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de-DE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de-DE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de-DE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01" name="Rechteck 100">
                <a:extLst>
                  <a:ext uri="{FF2B5EF4-FFF2-40B4-BE49-F238E27FC236}">
                    <a16:creationId xmlns:a16="http://schemas.microsoft.com/office/drawing/2014/main" id="{986D717C-3611-440C-814B-B3E6C1ED69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13" y="3614625"/>
                <a:ext cx="4793245" cy="86863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Pfeil: Fünfeck 48">
            <a:extLst>
              <a:ext uri="{FF2B5EF4-FFF2-40B4-BE49-F238E27FC236}">
                <a16:creationId xmlns:a16="http://schemas.microsoft.com/office/drawing/2014/main" id="{4E76DDDC-A1CA-402F-B7CD-0432CD42713C}"/>
              </a:ext>
            </a:extLst>
          </p:cNvPr>
          <p:cNvSpPr/>
          <p:nvPr/>
        </p:nvSpPr>
        <p:spPr>
          <a:xfrm>
            <a:off x="2853447" y="3153738"/>
            <a:ext cx="2980072" cy="472743"/>
          </a:xfrm>
          <a:prstGeom prst="homePlate">
            <a:avLst/>
          </a:prstGeom>
          <a:solidFill>
            <a:srgbClr val="F15F47"/>
          </a:solidFill>
          <a:ln>
            <a:solidFill>
              <a:srgbClr val="F15F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Pfeil: Fünfeck 49">
            <a:extLst>
              <a:ext uri="{FF2B5EF4-FFF2-40B4-BE49-F238E27FC236}">
                <a16:creationId xmlns:a16="http://schemas.microsoft.com/office/drawing/2014/main" id="{F34E59AC-85E6-4BA3-807F-7FA6739A2820}"/>
              </a:ext>
            </a:extLst>
          </p:cNvPr>
          <p:cNvSpPr/>
          <p:nvPr/>
        </p:nvSpPr>
        <p:spPr>
          <a:xfrm rot="10800000">
            <a:off x="1766953" y="3153738"/>
            <a:ext cx="2980072" cy="472743"/>
          </a:xfrm>
          <a:prstGeom prst="homePlate">
            <a:avLst/>
          </a:prstGeom>
          <a:solidFill>
            <a:srgbClr val="F15F47"/>
          </a:solidFill>
          <a:ln>
            <a:solidFill>
              <a:srgbClr val="F15F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F1A18B39-F376-4409-94B8-F91511D0F12D}"/>
              </a:ext>
            </a:extLst>
          </p:cNvPr>
          <p:cNvSpPr txBox="1"/>
          <p:nvPr/>
        </p:nvSpPr>
        <p:spPr>
          <a:xfrm>
            <a:off x="2642840" y="3273461"/>
            <a:ext cx="231574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350" b="1" dirty="0">
                <a:solidFill>
                  <a:prstClr val="white"/>
                </a:solidFill>
                <a:latin typeface="Calibri" panose="020F0502020204030204"/>
              </a:rPr>
              <a:t>What do the results look like?</a:t>
            </a:r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875A1A-D84B-4AFB-9702-F64770F28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Bulk Richardson Number  </a:t>
            </a:r>
            <a:r>
              <a:rPr lang="en-US" sz="2000" dirty="0"/>
              <a:t>(</a:t>
            </a:r>
            <a:r>
              <a:rPr lang="en-US" sz="2000" dirty="0" err="1"/>
              <a:t>Navid</a:t>
            </a:r>
            <a:r>
              <a:rPr lang="en-US" sz="2000" dirty="0"/>
              <a:t> </a:t>
            </a:r>
            <a:r>
              <a:rPr lang="en-US" sz="2000" dirty="0" err="1"/>
              <a:t>Mouji</a:t>
            </a:r>
            <a:r>
              <a:rPr lang="en-US" sz="2000" dirty="0"/>
              <a:t>)</a:t>
            </a:r>
            <a:endParaRPr lang="en-US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59E84BC7-C709-43CD-A152-DE872841A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E426778E-0D89-4BFC-8952-F719CDC45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94663DF-A2B0-41C4-91A7-C0B7FDFD1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44" name="Grafik 43">
            <a:extLst>
              <a:ext uri="{FF2B5EF4-FFF2-40B4-BE49-F238E27FC236}">
                <a16:creationId xmlns:a16="http://schemas.microsoft.com/office/drawing/2014/main" id="{395E493F-3A43-4284-B786-9D3EE5A07D0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104" y="812912"/>
            <a:ext cx="1448697" cy="128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34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4" grpId="0"/>
      <p:bldP spid="6" grpId="0" animBg="1"/>
      <p:bldP spid="91" grpId="0" animBg="1"/>
      <p:bldP spid="92" grpId="0"/>
      <p:bldP spid="93" grpId="0" animBg="1"/>
      <p:bldP spid="94" grpId="0" animBg="1"/>
      <p:bldP spid="96" grpId="0"/>
      <p:bldP spid="97" grpId="0"/>
      <p:bldP spid="13" grpId="0" animBg="1"/>
      <p:bldP spid="99" grpId="0"/>
      <p:bldP spid="101" grpId="0"/>
      <p:bldP spid="49" grpId="0" animBg="1"/>
      <p:bldP spid="50" grpId="0" animBg="1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9BD500-37F4-4FAE-B7D6-224F62B5D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-152056"/>
            <a:ext cx="65" cy="3231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de-DE" altLang="de-DE" sz="750">
                <a:solidFill>
                  <a:srgbClr val="444444"/>
                </a:solidFill>
                <a:latin typeface="Inter"/>
              </a:rPr>
            </a:br>
            <a:endParaRPr lang="de-DE" altLang="de-DE" sz="13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BEDB8B8-5425-4EFD-B31C-687BB24C8EEE}"/>
              </a:ext>
            </a:extLst>
          </p:cNvPr>
          <p:cNvSpPr txBox="1"/>
          <p:nvPr/>
        </p:nvSpPr>
        <p:spPr>
          <a:xfrm>
            <a:off x="1683650" y="741224"/>
            <a:ext cx="76569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1350" dirty="0">
                <a:solidFill>
                  <a:prstClr val="white"/>
                </a:solidFill>
                <a:latin typeface="Calibri" panose="020F0502020204030204"/>
              </a:rPr>
              <a:t>D-M.4.1 </a:t>
            </a: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Rectangle: Rounded Corners 11">
            <a:extLst>
              <a:ext uri="{FF2B5EF4-FFF2-40B4-BE49-F238E27FC236}">
                <a16:creationId xmlns:a16="http://schemas.microsoft.com/office/drawing/2014/main" id="{D19E1F06-DA45-4AC4-8F9C-3BD3AA8D09DC}"/>
              </a:ext>
            </a:extLst>
          </p:cNvPr>
          <p:cNvSpPr/>
          <p:nvPr/>
        </p:nvSpPr>
        <p:spPr>
          <a:xfrm rot="5400000">
            <a:off x="2959673" y="818470"/>
            <a:ext cx="411480" cy="266606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Rectangle: Rounded Corners 11">
            <a:extLst>
              <a:ext uri="{FF2B5EF4-FFF2-40B4-BE49-F238E27FC236}">
                <a16:creationId xmlns:a16="http://schemas.microsoft.com/office/drawing/2014/main" id="{10ED6AB0-1708-42FE-A9E5-300E2C38D13A}"/>
              </a:ext>
            </a:extLst>
          </p:cNvPr>
          <p:cNvSpPr/>
          <p:nvPr/>
        </p:nvSpPr>
        <p:spPr>
          <a:xfrm rot="5400000">
            <a:off x="1531217" y="816684"/>
            <a:ext cx="411480" cy="266606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Flussdiagramm: Alternativer Prozess 76">
            <a:extLst>
              <a:ext uri="{FF2B5EF4-FFF2-40B4-BE49-F238E27FC236}">
                <a16:creationId xmlns:a16="http://schemas.microsoft.com/office/drawing/2014/main" id="{363BC482-DA0E-4F1C-81C8-BB21BADB9A84}"/>
              </a:ext>
            </a:extLst>
          </p:cNvPr>
          <p:cNvSpPr/>
          <p:nvPr/>
        </p:nvSpPr>
        <p:spPr>
          <a:xfrm>
            <a:off x="133165" y="849655"/>
            <a:ext cx="4667741" cy="1224656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Freeform: Shape 17">
            <a:extLst>
              <a:ext uri="{FF2B5EF4-FFF2-40B4-BE49-F238E27FC236}">
                <a16:creationId xmlns:a16="http://schemas.microsoft.com/office/drawing/2014/main" id="{303DFC06-6BD6-4C66-96F0-8710D73A7D1F}"/>
              </a:ext>
            </a:extLst>
          </p:cNvPr>
          <p:cNvSpPr/>
          <p:nvPr/>
        </p:nvSpPr>
        <p:spPr>
          <a:xfrm rot="5400000">
            <a:off x="2330513" y="150049"/>
            <a:ext cx="237672" cy="1427864"/>
          </a:xfrm>
          <a:custGeom>
            <a:avLst/>
            <a:gdLst>
              <a:gd name="csX0" fmla="*/ 1 w 509544"/>
              <a:gd name="csY0" fmla="*/ 0 h 2330092"/>
              <a:gd name="csX1" fmla="*/ 140344 w 509544"/>
              <a:gd name="csY1" fmla="*/ 182133 h 2330092"/>
              <a:gd name="csX2" fmla="*/ 509544 w 509544"/>
              <a:gd name="csY2" fmla="*/ 518984 h 2330092"/>
              <a:gd name="csX3" fmla="*/ 509544 w 509544"/>
              <a:gd name="csY3" fmla="*/ 692897 h 2330092"/>
              <a:gd name="csX4" fmla="*/ 509544 w 509544"/>
              <a:gd name="csY4" fmla="*/ 1070149 h 2330092"/>
              <a:gd name="csX5" fmla="*/ 509544 w 509544"/>
              <a:gd name="csY5" fmla="*/ 1260244 h 2330092"/>
              <a:gd name="csX6" fmla="*/ 509544 w 509544"/>
              <a:gd name="csY6" fmla="*/ 1763046 h 2330092"/>
              <a:gd name="csX7" fmla="*/ 509544 w 509544"/>
              <a:gd name="csY7" fmla="*/ 1811254 h 2330092"/>
              <a:gd name="csX8" fmla="*/ 140344 w 509544"/>
              <a:gd name="csY8" fmla="*/ 2148010 h 2330092"/>
              <a:gd name="csX9" fmla="*/ 1 w 509544"/>
              <a:gd name="csY9" fmla="*/ 2330092 h 2330092"/>
              <a:gd name="csX10" fmla="*/ 1 w 509544"/>
              <a:gd name="csY10" fmla="*/ 2188974 h 2330092"/>
              <a:gd name="csX11" fmla="*/ 0 w 509544"/>
              <a:gd name="csY11" fmla="*/ 2188974 h 2330092"/>
              <a:gd name="csX12" fmla="*/ 0 w 509544"/>
              <a:gd name="csY12" fmla="*/ 1763046 h 2330092"/>
              <a:gd name="csX13" fmla="*/ 0 w 509544"/>
              <a:gd name="csY13" fmla="*/ 1260244 h 2330092"/>
              <a:gd name="csX14" fmla="*/ 0 w 509544"/>
              <a:gd name="csY14" fmla="*/ 1070149 h 2330092"/>
              <a:gd name="csX15" fmla="*/ 0 w 509544"/>
              <a:gd name="csY15" fmla="*/ 692897 h 2330092"/>
              <a:gd name="csX16" fmla="*/ 0 w 509544"/>
              <a:gd name="csY16" fmla="*/ 141158 h 2330092"/>
              <a:gd name="csX17" fmla="*/ 1 w 509544"/>
              <a:gd name="csY17" fmla="*/ 141158 h 23300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509544" h="2330092">
                <a:moveTo>
                  <a:pt x="1" y="0"/>
                </a:moveTo>
                <a:cubicBezTo>
                  <a:pt x="23032" y="11143"/>
                  <a:pt x="-35158" y="95635"/>
                  <a:pt x="140344" y="182133"/>
                </a:cubicBezTo>
                <a:cubicBezTo>
                  <a:pt x="301567" y="229578"/>
                  <a:pt x="509544" y="310316"/>
                  <a:pt x="509544" y="518984"/>
                </a:cubicBezTo>
                <a:lnTo>
                  <a:pt x="509544" y="692897"/>
                </a:lnTo>
                <a:lnTo>
                  <a:pt x="509544" y="1070149"/>
                </a:lnTo>
                <a:lnTo>
                  <a:pt x="509544" y="1260244"/>
                </a:lnTo>
                <a:lnTo>
                  <a:pt x="509544" y="1763046"/>
                </a:lnTo>
                <a:lnTo>
                  <a:pt x="509544" y="1811254"/>
                </a:lnTo>
                <a:cubicBezTo>
                  <a:pt x="509544" y="2019863"/>
                  <a:pt x="301567" y="2100579"/>
                  <a:pt x="140344" y="2148010"/>
                </a:cubicBezTo>
                <a:cubicBezTo>
                  <a:pt x="-35158" y="2234484"/>
                  <a:pt x="23032" y="2318952"/>
                  <a:pt x="1" y="2330092"/>
                </a:cubicBezTo>
                <a:lnTo>
                  <a:pt x="1" y="2188974"/>
                </a:lnTo>
                <a:lnTo>
                  <a:pt x="0" y="2188974"/>
                </a:lnTo>
                <a:lnTo>
                  <a:pt x="0" y="1763046"/>
                </a:lnTo>
                <a:lnTo>
                  <a:pt x="0" y="1260244"/>
                </a:lnTo>
                <a:lnTo>
                  <a:pt x="0" y="1070149"/>
                </a:lnTo>
                <a:lnTo>
                  <a:pt x="0" y="692897"/>
                </a:lnTo>
                <a:lnTo>
                  <a:pt x="0" y="141158"/>
                </a:lnTo>
                <a:lnTo>
                  <a:pt x="1" y="14115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Freihandform: Form 78">
            <a:extLst>
              <a:ext uri="{FF2B5EF4-FFF2-40B4-BE49-F238E27FC236}">
                <a16:creationId xmlns:a16="http://schemas.microsoft.com/office/drawing/2014/main" id="{51A1B453-F216-4C09-9BB0-68414F03247C}"/>
              </a:ext>
            </a:extLst>
          </p:cNvPr>
          <p:cNvSpPr/>
          <p:nvPr/>
        </p:nvSpPr>
        <p:spPr>
          <a:xfrm>
            <a:off x="355329" y="1578127"/>
            <a:ext cx="1438183" cy="368647"/>
          </a:xfrm>
          <a:custGeom>
            <a:avLst/>
            <a:gdLst>
              <a:gd name="connsiteX0" fmla="*/ 0 w 1917577"/>
              <a:gd name="connsiteY0" fmla="*/ 458397 h 491529"/>
              <a:gd name="connsiteX1" fmla="*/ 248575 w 1917577"/>
              <a:gd name="connsiteY1" fmla="*/ 422887 h 491529"/>
              <a:gd name="connsiteX2" fmla="*/ 514905 w 1917577"/>
              <a:gd name="connsiteY2" fmla="*/ 138801 h 491529"/>
              <a:gd name="connsiteX3" fmla="*/ 772357 w 1917577"/>
              <a:gd name="connsiteY3" fmla="*/ 5636 h 491529"/>
              <a:gd name="connsiteX4" fmla="*/ 1091953 w 1917577"/>
              <a:gd name="connsiteY4" fmla="*/ 316355 h 491529"/>
              <a:gd name="connsiteX5" fmla="*/ 1464815 w 1917577"/>
              <a:gd name="connsiteY5" fmla="*/ 476153 h 491529"/>
              <a:gd name="connsiteX6" fmla="*/ 1917577 w 1917577"/>
              <a:gd name="connsiteY6" fmla="*/ 476153 h 49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7577" h="491529">
                <a:moveTo>
                  <a:pt x="0" y="458397"/>
                </a:moveTo>
                <a:cubicBezTo>
                  <a:pt x="81379" y="467275"/>
                  <a:pt x="162758" y="476153"/>
                  <a:pt x="248575" y="422887"/>
                </a:cubicBezTo>
                <a:cubicBezTo>
                  <a:pt x="334392" y="369621"/>
                  <a:pt x="427608" y="208343"/>
                  <a:pt x="514905" y="138801"/>
                </a:cubicBezTo>
                <a:cubicBezTo>
                  <a:pt x="602202" y="69259"/>
                  <a:pt x="676182" y="-23956"/>
                  <a:pt x="772357" y="5636"/>
                </a:cubicBezTo>
                <a:cubicBezTo>
                  <a:pt x="868532" y="35228"/>
                  <a:pt x="976543" y="237935"/>
                  <a:pt x="1091953" y="316355"/>
                </a:cubicBezTo>
                <a:cubicBezTo>
                  <a:pt x="1207363" y="394774"/>
                  <a:pt x="1327211" y="449520"/>
                  <a:pt x="1464815" y="476153"/>
                </a:cubicBezTo>
                <a:cubicBezTo>
                  <a:pt x="1602419" y="502786"/>
                  <a:pt x="1759998" y="489469"/>
                  <a:pt x="1917577" y="47615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80" name="Gerade Verbindung mit Pfeil 79">
            <a:extLst>
              <a:ext uri="{FF2B5EF4-FFF2-40B4-BE49-F238E27FC236}">
                <a16:creationId xmlns:a16="http://schemas.microsoft.com/office/drawing/2014/main" id="{F2EA1BB3-2B33-40F9-9656-910EE8A9F191}"/>
              </a:ext>
            </a:extLst>
          </p:cNvPr>
          <p:cNvCxnSpPr>
            <a:cxnSpLocks/>
          </p:cNvCxnSpPr>
          <p:nvPr/>
        </p:nvCxnSpPr>
        <p:spPr>
          <a:xfrm flipV="1">
            <a:off x="932396" y="1591721"/>
            <a:ext cx="0" cy="427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mit Pfeil 80">
            <a:extLst>
              <a:ext uri="{FF2B5EF4-FFF2-40B4-BE49-F238E27FC236}">
                <a16:creationId xmlns:a16="http://schemas.microsoft.com/office/drawing/2014/main" id="{D11159D6-3717-492B-B23E-F1027E6434B5}"/>
              </a:ext>
            </a:extLst>
          </p:cNvPr>
          <p:cNvCxnSpPr>
            <a:cxnSpLocks/>
          </p:cNvCxnSpPr>
          <p:nvPr/>
        </p:nvCxnSpPr>
        <p:spPr>
          <a:xfrm flipV="1">
            <a:off x="455550" y="1917437"/>
            <a:ext cx="0" cy="101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mit Pfeil 81">
            <a:extLst>
              <a:ext uri="{FF2B5EF4-FFF2-40B4-BE49-F238E27FC236}">
                <a16:creationId xmlns:a16="http://schemas.microsoft.com/office/drawing/2014/main" id="{B61F0B38-ABB1-4A3F-A4D6-7D1043246D44}"/>
              </a:ext>
            </a:extLst>
          </p:cNvPr>
          <p:cNvCxnSpPr>
            <a:cxnSpLocks/>
          </p:cNvCxnSpPr>
          <p:nvPr/>
        </p:nvCxnSpPr>
        <p:spPr>
          <a:xfrm flipV="1">
            <a:off x="1368164" y="1914628"/>
            <a:ext cx="0" cy="1046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hteck: abgerundete Ecken 82">
            <a:extLst>
              <a:ext uri="{FF2B5EF4-FFF2-40B4-BE49-F238E27FC236}">
                <a16:creationId xmlns:a16="http://schemas.microsoft.com/office/drawing/2014/main" id="{4E61143B-AE4A-4F7B-AD5A-D5D1B8744AE5}"/>
              </a:ext>
            </a:extLst>
          </p:cNvPr>
          <p:cNvSpPr/>
          <p:nvPr/>
        </p:nvSpPr>
        <p:spPr>
          <a:xfrm>
            <a:off x="292076" y="2019234"/>
            <a:ext cx="1564689" cy="3562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5" name="Grafik 84">
            <a:extLst>
              <a:ext uri="{FF2B5EF4-FFF2-40B4-BE49-F238E27FC236}">
                <a16:creationId xmlns:a16="http://schemas.microsoft.com/office/drawing/2014/main" id="{20667E38-872C-4A1C-AF1A-BB75A3337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08" y="1251524"/>
            <a:ext cx="482971" cy="482971"/>
          </a:xfrm>
          <a:prstGeom prst="rect">
            <a:avLst/>
          </a:prstGeom>
        </p:spPr>
      </p:pic>
      <p:pic>
        <p:nvPicPr>
          <p:cNvPr id="86" name="Grafik 85">
            <a:extLst>
              <a:ext uri="{FF2B5EF4-FFF2-40B4-BE49-F238E27FC236}">
                <a16:creationId xmlns:a16="http://schemas.microsoft.com/office/drawing/2014/main" id="{41E46511-36F4-4545-A0E4-77E5A40CB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01" y="1476226"/>
            <a:ext cx="482574" cy="482574"/>
          </a:xfrm>
          <a:prstGeom prst="rect">
            <a:avLst/>
          </a:prstGeom>
        </p:spPr>
      </p:pic>
      <p:pic>
        <p:nvPicPr>
          <p:cNvPr id="87" name="Grafik 86">
            <a:extLst>
              <a:ext uri="{FF2B5EF4-FFF2-40B4-BE49-F238E27FC236}">
                <a16:creationId xmlns:a16="http://schemas.microsoft.com/office/drawing/2014/main" id="{C6E64C3F-29E4-487A-87C7-576734D59A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298" y="1476226"/>
            <a:ext cx="482574" cy="482574"/>
          </a:xfrm>
          <a:prstGeom prst="rect">
            <a:avLst/>
          </a:prstGeom>
        </p:spPr>
      </p:pic>
      <p:sp>
        <p:nvSpPr>
          <p:cNvPr id="88" name="Textfeld 87">
            <a:extLst>
              <a:ext uri="{FF2B5EF4-FFF2-40B4-BE49-F238E27FC236}">
                <a16:creationId xmlns:a16="http://schemas.microsoft.com/office/drawing/2014/main" id="{B23E44CF-7DFC-4C7D-AD6D-D92DA172716C}"/>
              </a:ext>
            </a:extLst>
          </p:cNvPr>
          <p:cNvSpPr txBox="1"/>
          <p:nvPr/>
        </p:nvSpPr>
        <p:spPr>
          <a:xfrm>
            <a:off x="215352" y="997856"/>
            <a:ext cx="466774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2100" dirty="0">
                <a:ln>
                  <a:solidFill>
                    <a:srgbClr val="0070C0"/>
                  </a:solidFill>
                </a:ln>
                <a:solidFill>
                  <a:prstClr val="black"/>
                </a:solidFill>
                <a:latin typeface="Calibri" panose="020F0502020204030204"/>
              </a:rPr>
              <a:t>Provision of offline ICON mixing heights</a:t>
            </a:r>
          </a:p>
        </p:txBody>
      </p:sp>
      <p:sp>
        <p:nvSpPr>
          <p:cNvPr id="97" name="Textfeld 96">
            <a:extLst>
              <a:ext uri="{FF2B5EF4-FFF2-40B4-BE49-F238E27FC236}">
                <a16:creationId xmlns:a16="http://schemas.microsoft.com/office/drawing/2014/main" id="{7EC1023C-FFC2-444F-BE30-A27458B7C713}"/>
              </a:ext>
            </a:extLst>
          </p:cNvPr>
          <p:cNvSpPr txBox="1"/>
          <p:nvPr/>
        </p:nvSpPr>
        <p:spPr>
          <a:xfrm>
            <a:off x="2755232" y="1442629"/>
            <a:ext cx="194591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1350" b="1" i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Bulk</a:t>
            </a:r>
            <a:r>
              <a:rPr lang="de-DE" sz="1350" b="1" i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Richardson </a:t>
            </a:r>
            <a:r>
              <a:rPr lang="de-DE" sz="1350" b="1" i="1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Number</a:t>
            </a:r>
            <a:endParaRPr lang="en-US" sz="1350" i="1" dirty="0">
              <a:solidFill>
                <a:srgbClr val="4472C4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D05767D7-0682-4B5D-92FB-DDB6069961CB}"/>
              </a:ext>
            </a:extLst>
          </p:cNvPr>
          <p:cNvSpPr/>
          <p:nvPr/>
        </p:nvSpPr>
        <p:spPr>
          <a:xfrm>
            <a:off x="2311069" y="1467435"/>
            <a:ext cx="412868" cy="2186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feld 98">
                <a:extLst>
                  <a:ext uri="{FF2B5EF4-FFF2-40B4-BE49-F238E27FC236}">
                    <a16:creationId xmlns:a16="http://schemas.microsoft.com/office/drawing/2014/main" id="{84AB880A-CD0D-45EC-B450-77C879FD30EC}"/>
                  </a:ext>
                </a:extLst>
              </p:cNvPr>
              <p:cNvSpPr txBox="1"/>
              <p:nvPr/>
            </p:nvSpPr>
            <p:spPr>
              <a:xfrm>
                <a:off x="2699816" y="1778818"/>
                <a:ext cx="2001333" cy="320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85800"/>
                <a:r>
                  <a:rPr lang="de-DE" sz="1350" b="1" dirty="0">
                    <a:solidFill>
                      <a:srgbClr val="FF0000"/>
                    </a:solidFill>
                    <a:latin typeface="Calibri" panose="020F0502020204030204"/>
                  </a:rPr>
                  <a:t>MH </a:t>
                </a:r>
                <a14:m>
                  <m:oMath xmlns:m="http://schemas.openxmlformats.org/officeDocument/2006/math">
                    <m:r>
                      <a:rPr lang="de-DE" sz="135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b="1" dirty="0">
                    <a:solidFill>
                      <a:srgbClr val="FF0000"/>
                    </a:solidFill>
                    <a:latin typeface="Calibri" panose="020F0502020204030204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35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de-DE" sz="135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35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𝑹𝒊</m:t>
                            </m:r>
                          </m:e>
                          <m:sub>
                            <m:r>
                              <a:rPr lang="de-DE" sz="135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de-DE" sz="135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𝒛</m:t>
                            </m:r>
                            <m:r>
                              <a:rPr lang="de-DE" sz="135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  <m:r>
                          <a:rPr lang="de-DE" sz="135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de-DE" sz="135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𝑹𝒊</m:t>
                        </m:r>
                      </m:e>
                      <m:sub>
                        <m:r>
                          <a:rPr lang="de-DE" sz="135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de-DE" sz="1350" b="1" dirty="0">
                    <a:solidFill>
                      <a:srgbClr val="FF0000"/>
                    </a:solidFill>
                    <a:latin typeface="Calibri" panose="020F0502020204030204"/>
                    <a:sym typeface="Wingdings" panose="05000000000000000000" pitchFamily="2" charset="2"/>
                  </a:rPr>
                  <a:t> =  0.25</a:t>
                </a:r>
                <a:r>
                  <a:rPr lang="de-DE" sz="1350" b="1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99" name="Textfeld 98">
                <a:extLst>
                  <a:ext uri="{FF2B5EF4-FFF2-40B4-BE49-F238E27FC236}">
                    <a16:creationId xmlns:a16="http://schemas.microsoft.com/office/drawing/2014/main" id="{84AB880A-CD0D-45EC-B450-77C879FD3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816" y="1778818"/>
                <a:ext cx="2001333" cy="320024"/>
              </a:xfrm>
              <a:prstGeom prst="rect">
                <a:avLst/>
              </a:prstGeom>
              <a:blipFill>
                <a:blip r:embed="rId5"/>
                <a:stretch>
                  <a:fillRect l="-305" t="-1923" b="-1538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Grafik 14">
            <a:extLst>
              <a:ext uri="{FF2B5EF4-FFF2-40B4-BE49-F238E27FC236}">
                <a16:creationId xmlns:a16="http://schemas.microsoft.com/office/drawing/2014/main" id="{5ED2B466-2D5D-402C-8C29-601359EDD2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99798"/>
            <a:ext cx="4250845" cy="2550507"/>
          </a:xfrm>
          <a:prstGeom prst="rect">
            <a:avLst/>
          </a:prstGeom>
          <a:ln>
            <a:solidFill>
              <a:srgbClr val="2F528F"/>
            </a:solidFill>
          </a:ln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EF80ED35-B6B9-46B8-8C19-DC97F0DAF2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981" y="2099798"/>
            <a:ext cx="4250845" cy="2551413"/>
          </a:xfrm>
          <a:prstGeom prst="rect">
            <a:avLst/>
          </a:prstGeom>
          <a:solidFill>
            <a:srgbClr val="2F528F"/>
          </a:solidFill>
          <a:ln>
            <a:solidFill>
              <a:srgbClr val="2F528F"/>
            </a:solidFill>
          </a:ln>
        </p:spPr>
      </p:pic>
      <p:sp>
        <p:nvSpPr>
          <p:cNvPr id="56" name="Flussdiagramm: Verbinder 55">
            <a:extLst>
              <a:ext uri="{FF2B5EF4-FFF2-40B4-BE49-F238E27FC236}">
                <a16:creationId xmlns:a16="http://schemas.microsoft.com/office/drawing/2014/main" id="{F54FA877-B401-42B0-8DBB-F56356B8C88F}"/>
              </a:ext>
            </a:extLst>
          </p:cNvPr>
          <p:cNvSpPr/>
          <p:nvPr/>
        </p:nvSpPr>
        <p:spPr>
          <a:xfrm>
            <a:off x="249287" y="2117809"/>
            <a:ext cx="522272" cy="454214"/>
          </a:xfrm>
          <a:prstGeom prst="flowChartConnector">
            <a:avLst/>
          </a:prstGeom>
          <a:solidFill>
            <a:srgbClr val="4E9EBA"/>
          </a:solidFill>
          <a:ln>
            <a:solidFill>
              <a:srgbClr val="4E9E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1200" dirty="0">
                <a:solidFill>
                  <a:prstClr val="white"/>
                </a:solidFill>
                <a:latin typeface="Calibri" panose="020F0502020204030204"/>
              </a:rPr>
              <a:t>IFS</a:t>
            </a:r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E8DC5CA5-2797-434E-BC5F-90211E15CFF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2" t="90656" r="58986" b="5662"/>
          <a:stretch/>
        </p:blipFill>
        <p:spPr>
          <a:xfrm>
            <a:off x="782955" y="4340673"/>
            <a:ext cx="3006920" cy="231208"/>
          </a:xfrm>
          <a:prstGeom prst="rect">
            <a:avLst/>
          </a:prstGeom>
          <a:ln>
            <a:noFill/>
          </a:ln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0D2C8255-6A0B-4531-B306-83742390096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5" t="90509" r="61575" b="6342"/>
          <a:stretch/>
        </p:blipFill>
        <p:spPr>
          <a:xfrm>
            <a:off x="5203179" y="4340673"/>
            <a:ext cx="3004391" cy="231208"/>
          </a:xfrm>
          <a:prstGeom prst="rect">
            <a:avLst/>
          </a:prstGeom>
          <a:ln>
            <a:noFill/>
          </a:ln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5B0454FC-267F-4B32-8427-8BD67C82DBD5}"/>
              </a:ext>
            </a:extLst>
          </p:cNvPr>
          <p:cNvSpPr txBox="1"/>
          <p:nvPr/>
        </p:nvSpPr>
        <p:spPr>
          <a:xfrm>
            <a:off x="5458397" y="2099798"/>
            <a:ext cx="293983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de-DE" sz="1200" b="1" dirty="0">
                <a:solidFill>
                  <a:prstClr val="black"/>
                </a:solidFill>
                <a:latin typeface="Calibri" panose="020F0502020204030204"/>
              </a:rPr>
              <a:t>2023.04.11 at 14:00 UTC (ICON-EU </a:t>
            </a:r>
            <a:r>
              <a:rPr lang="de-DE" sz="1200" b="1" dirty="0" err="1">
                <a:solidFill>
                  <a:prstClr val="black"/>
                </a:solidFill>
                <a:latin typeface="Calibri" panose="020F0502020204030204"/>
              </a:rPr>
              <a:t>domain</a:t>
            </a:r>
            <a:r>
              <a:rPr lang="de-DE" sz="1200" b="1" dirty="0">
                <a:solidFill>
                  <a:prstClr val="black"/>
                </a:solidFill>
                <a:latin typeface="Calibri" panose="020F0502020204030204"/>
              </a:rPr>
              <a:t>)</a:t>
            </a:r>
            <a:endParaRPr lang="en-US" sz="12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CE388DDA-A3CC-4FA3-9657-80160D81C58A}"/>
              </a:ext>
            </a:extLst>
          </p:cNvPr>
          <p:cNvSpPr txBox="1"/>
          <p:nvPr/>
        </p:nvSpPr>
        <p:spPr>
          <a:xfrm>
            <a:off x="1055127" y="2100815"/>
            <a:ext cx="295573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de-DE" sz="1200" b="1" dirty="0">
                <a:solidFill>
                  <a:prstClr val="black"/>
                </a:solidFill>
                <a:latin typeface="Calibri" panose="020F0502020204030204"/>
              </a:rPr>
              <a:t>2023.04.11 at 14:00 UTC (ICON-EU </a:t>
            </a:r>
            <a:r>
              <a:rPr lang="de-DE" sz="1200" b="1" dirty="0" err="1">
                <a:solidFill>
                  <a:prstClr val="black"/>
                </a:solidFill>
                <a:latin typeface="Calibri" panose="020F0502020204030204"/>
              </a:rPr>
              <a:t>domain</a:t>
            </a:r>
            <a:r>
              <a:rPr lang="de-DE" sz="1200" b="1" dirty="0">
                <a:solidFill>
                  <a:prstClr val="black"/>
                </a:solidFill>
                <a:latin typeface="Calibri" panose="020F0502020204030204"/>
              </a:rPr>
              <a:t>)</a:t>
            </a:r>
            <a:endParaRPr lang="en-US" sz="12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F2E8C5EE-F100-4E71-99A4-BD9118C7BB55}"/>
              </a:ext>
            </a:extLst>
          </p:cNvPr>
          <p:cNvSpPr txBox="1"/>
          <p:nvPr/>
        </p:nvSpPr>
        <p:spPr>
          <a:xfrm>
            <a:off x="474583" y="261673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70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39A71D80-C545-45E6-836F-EDA0A68A791F}"/>
              </a:ext>
            </a:extLst>
          </p:cNvPr>
          <p:cNvSpPr txBox="1"/>
          <p:nvPr/>
        </p:nvSpPr>
        <p:spPr>
          <a:xfrm>
            <a:off x="474582" y="293737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60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14255361-EB8E-42C3-B027-B8FA4662DAE1}"/>
              </a:ext>
            </a:extLst>
          </p:cNvPr>
          <p:cNvSpPr txBox="1"/>
          <p:nvPr/>
        </p:nvSpPr>
        <p:spPr>
          <a:xfrm>
            <a:off x="470890" y="325748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50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845F2D9D-44CC-48A4-9CF7-FB7D790B5F86}"/>
              </a:ext>
            </a:extLst>
          </p:cNvPr>
          <p:cNvSpPr txBox="1"/>
          <p:nvPr/>
        </p:nvSpPr>
        <p:spPr>
          <a:xfrm>
            <a:off x="470890" y="3586181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40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72D3E969-08B2-4775-A46D-8E1E24D0360D}"/>
              </a:ext>
            </a:extLst>
          </p:cNvPr>
          <p:cNvSpPr txBox="1"/>
          <p:nvPr/>
        </p:nvSpPr>
        <p:spPr>
          <a:xfrm>
            <a:off x="470890" y="3903505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30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26C95CCF-F3FB-4C45-8BF6-10503E7978B1}"/>
              </a:ext>
            </a:extLst>
          </p:cNvPr>
          <p:cNvSpPr txBox="1"/>
          <p:nvPr/>
        </p:nvSpPr>
        <p:spPr>
          <a:xfrm>
            <a:off x="4875996" y="261673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70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F1150927-26CA-47D8-A5A6-E6051EC5CAC3}"/>
              </a:ext>
            </a:extLst>
          </p:cNvPr>
          <p:cNvSpPr txBox="1"/>
          <p:nvPr/>
        </p:nvSpPr>
        <p:spPr>
          <a:xfrm>
            <a:off x="4875995" y="293737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60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08865B6A-8F6C-4EC5-9206-9B730D3AB7C4}"/>
              </a:ext>
            </a:extLst>
          </p:cNvPr>
          <p:cNvSpPr txBox="1"/>
          <p:nvPr/>
        </p:nvSpPr>
        <p:spPr>
          <a:xfrm>
            <a:off x="4872303" y="325748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50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FB3B729C-E073-49A0-AE76-D9DD68447CE6}"/>
              </a:ext>
            </a:extLst>
          </p:cNvPr>
          <p:cNvSpPr txBox="1"/>
          <p:nvPr/>
        </p:nvSpPr>
        <p:spPr>
          <a:xfrm>
            <a:off x="4872303" y="3586181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40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BB83ED37-A212-44F6-BDF5-439A58F1FD64}"/>
              </a:ext>
            </a:extLst>
          </p:cNvPr>
          <p:cNvSpPr txBox="1"/>
          <p:nvPr/>
        </p:nvSpPr>
        <p:spPr>
          <a:xfrm>
            <a:off x="4872303" y="3903505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30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5ADDAAC-D303-4521-931F-3ADBCE0EC4B1}"/>
              </a:ext>
            </a:extLst>
          </p:cNvPr>
          <p:cNvSpPr/>
          <p:nvPr/>
        </p:nvSpPr>
        <p:spPr>
          <a:xfrm>
            <a:off x="4060218" y="2353714"/>
            <a:ext cx="327184" cy="20031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189E3399-5FEC-4F69-8329-8722E5DD3F37}"/>
              </a:ext>
            </a:extLst>
          </p:cNvPr>
          <p:cNvSpPr/>
          <p:nvPr/>
        </p:nvSpPr>
        <p:spPr>
          <a:xfrm>
            <a:off x="8447585" y="2353713"/>
            <a:ext cx="327184" cy="20899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9994CD74-AD60-486D-8415-0C890B34B50A}"/>
              </a:ext>
            </a:extLst>
          </p:cNvPr>
          <p:cNvSpPr txBox="1"/>
          <p:nvPr/>
        </p:nvSpPr>
        <p:spPr>
          <a:xfrm>
            <a:off x="4019349" y="261673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70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C0E1F9D9-B3F7-4328-9905-6A7105A2D035}"/>
              </a:ext>
            </a:extLst>
          </p:cNvPr>
          <p:cNvSpPr txBox="1"/>
          <p:nvPr/>
        </p:nvSpPr>
        <p:spPr>
          <a:xfrm>
            <a:off x="4019349" y="293737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60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0D43425-161D-40C9-800E-6F642E8D075B}"/>
              </a:ext>
            </a:extLst>
          </p:cNvPr>
          <p:cNvSpPr txBox="1"/>
          <p:nvPr/>
        </p:nvSpPr>
        <p:spPr>
          <a:xfrm>
            <a:off x="4015656" y="325748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50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275D3249-D545-4BC0-BC63-8019786C73B6}"/>
              </a:ext>
            </a:extLst>
          </p:cNvPr>
          <p:cNvSpPr txBox="1"/>
          <p:nvPr/>
        </p:nvSpPr>
        <p:spPr>
          <a:xfrm>
            <a:off x="4015656" y="3586181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40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69D32E25-FF7E-499B-B352-BD1D3AA47A09}"/>
              </a:ext>
            </a:extLst>
          </p:cNvPr>
          <p:cNvSpPr txBox="1"/>
          <p:nvPr/>
        </p:nvSpPr>
        <p:spPr>
          <a:xfrm>
            <a:off x="4015656" y="3903505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30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A60A9A5F-0624-4CDB-8EC9-AEA74DC6B27A}"/>
              </a:ext>
            </a:extLst>
          </p:cNvPr>
          <p:cNvSpPr txBox="1"/>
          <p:nvPr/>
        </p:nvSpPr>
        <p:spPr>
          <a:xfrm>
            <a:off x="8432661" y="261673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70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2" name="Textfeld 71">
            <a:extLst>
              <a:ext uri="{FF2B5EF4-FFF2-40B4-BE49-F238E27FC236}">
                <a16:creationId xmlns:a16="http://schemas.microsoft.com/office/drawing/2014/main" id="{86E27A21-6584-48C9-B763-3A61320A20E1}"/>
              </a:ext>
            </a:extLst>
          </p:cNvPr>
          <p:cNvSpPr txBox="1"/>
          <p:nvPr/>
        </p:nvSpPr>
        <p:spPr>
          <a:xfrm>
            <a:off x="8432661" y="293737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60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id="{BA5AD65E-0864-4054-A28D-77CBA759A126}"/>
              </a:ext>
            </a:extLst>
          </p:cNvPr>
          <p:cNvSpPr txBox="1"/>
          <p:nvPr/>
        </p:nvSpPr>
        <p:spPr>
          <a:xfrm>
            <a:off x="8428968" y="3257482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50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ACCB4413-AB66-46F9-85FF-8062D5E36C6D}"/>
              </a:ext>
            </a:extLst>
          </p:cNvPr>
          <p:cNvSpPr txBox="1"/>
          <p:nvPr/>
        </p:nvSpPr>
        <p:spPr>
          <a:xfrm>
            <a:off x="8428968" y="3586181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40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0A181920-F71E-4044-860E-DEFCAC81A652}"/>
              </a:ext>
            </a:extLst>
          </p:cNvPr>
          <p:cNvSpPr txBox="1"/>
          <p:nvPr/>
        </p:nvSpPr>
        <p:spPr>
          <a:xfrm>
            <a:off x="8428968" y="3903505"/>
            <a:ext cx="327184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30 N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9" name="Grafik 88">
            <a:extLst>
              <a:ext uri="{FF2B5EF4-FFF2-40B4-BE49-F238E27FC236}">
                <a16:creationId xmlns:a16="http://schemas.microsoft.com/office/drawing/2014/main" id="{5680D623-C1B7-4DD5-8776-AC59D6C7C33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7" t="9146" r="2886" b="9343"/>
          <a:stretch/>
        </p:blipFill>
        <p:spPr>
          <a:xfrm>
            <a:off x="4342840" y="2104960"/>
            <a:ext cx="382588" cy="2545345"/>
          </a:xfrm>
          <a:prstGeom prst="rect">
            <a:avLst/>
          </a:prstGeom>
          <a:ln>
            <a:solidFill>
              <a:srgbClr val="2F528F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1" name="Flussdiagramm: Verbinder 90">
                <a:extLst>
                  <a:ext uri="{FF2B5EF4-FFF2-40B4-BE49-F238E27FC236}">
                    <a16:creationId xmlns:a16="http://schemas.microsoft.com/office/drawing/2014/main" id="{3F444E43-8897-4C76-93CD-86A1FECB17E8}"/>
                  </a:ext>
                </a:extLst>
              </p:cNvPr>
              <p:cNvSpPr/>
              <p:nvPr/>
            </p:nvSpPr>
            <p:spPr>
              <a:xfrm>
                <a:off x="4745156" y="2131157"/>
                <a:ext cx="457113" cy="392696"/>
              </a:xfrm>
              <a:prstGeom prst="flowChartConnector">
                <a:avLst/>
              </a:prstGeom>
              <a:solidFill>
                <a:srgbClr val="FFCC66"/>
              </a:solidFill>
              <a:ln>
                <a:solidFill>
                  <a:srgbClr val="FFCC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de-DE" sz="1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91" name="Flussdiagramm: Verbinder 90">
                <a:extLst>
                  <a:ext uri="{FF2B5EF4-FFF2-40B4-BE49-F238E27FC236}">
                    <a16:creationId xmlns:a16="http://schemas.microsoft.com/office/drawing/2014/main" id="{3F444E43-8897-4C76-93CD-86A1FECB17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156" y="2131157"/>
                <a:ext cx="457113" cy="392696"/>
              </a:xfrm>
              <a:prstGeom prst="flowChartConnector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CC66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hteck 8">
            <a:extLst>
              <a:ext uri="{FF2B5EF4-FFF2-40B4-BE49-F238E27FC236}">
                <a16:creationId xmlns:a16="http://schemas.microsoft.com/office/drawing/2014/main" id="{4FC37841-715B-4BB8-B9DA-A971403938A2}"/>
              </a:ext>
            </a:extLst>
          </p:cNvPr>
          <p:cNvSpPr/>
          <p:nvPr/>
        </p:nvSpPr>
        <p:spPr>
          <a:xfrm>
            <a:off x="5497116" y="2353714"/>
            <a:ext cx="2704486" cy="342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192CB723-98B3-4E8E-81E1-0E5936A3E230}"/>
              </a:ext>
            </a:extLst>
          </p:cNvPr>
          <p:cNvSpPr txBox="1"/>
          <p:nvPr/>
        </p:nvSpPr>
        <p:spPr>
          <a:xfrm>
            <a:off x="5382359" y="2347105"/>
            <a:ext cx="39113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20 W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D2350970-3942-466D-A9DB-6FB939500F9D}"/>
              </a:ext>
            </a:extLst>
          </p:cNvPr>
          <p:cNvSpPr txBox="1"/>
          <p:nvPr/>
        </p:nvSpPr>
        <p:spPr>
          <a:xfrm>
            <a:off x="6047580" y="2351562"/>
            <a:ext cx="34916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0 W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D294D846-E7B9-4233-9720-0F335377CB03}"/>
              </a:ext>
            </a:extLst>
          </p:cNvPr>
          <p:cNvSpPr txBox="1"/>
          <p:nvPr/>
        </p:nvSpPr>
        <p:spPr>
          <a:xfrm>
            <a:off x="6670839" y="2347105"/>
            <a:ext cx="34916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20 E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6" name="Textfeld 95">
            <a:extLst>
              <a:ext uri="{FF2B5EF4-FFF2-40B4-BE49-F238E27FC236}">
                <a16:creationId xmlns:a16="http://schemas.microsoft.com/office/drawing/2014/main" id="{D5799624-431D-41C5-87D4-CE80DB2566FE}"/>
              </a:ext>
            </a:extLst>
          </p:cNvPr>
          <p:cNvSpPr txBox="1"/>
          <p:nvPr/>
        </p:nvSpPr>
        <p:spPr>
          <a:xfrm>
            <a:off x="7313147" y="2347104"/>
            <a:ext cx="34916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40 E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CD5F6CE5-4A8C-4DBC-A75A-D78421B8BC77}"/>
              </a:ext>
            </a:extLst>
          </p:cNvPr>
          <p:cNvSpPr txBox="1"/>
          <p:nvPr/>
        </p:nvSpPr>
        <p:spPr>
          <a:xfrm>
            <a:off x="7961895" y="2347104"/>
            <a:ext cx="34916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60 E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0" name="Textfeld 99">
            <a:extLst>
              <a:ext uri="{FF2B5EF4-FFF2-40B4-BE49-F238E27FC236}">
                <a16:creationId xmlns:a16="http://schemas.microsoft.com/office/drawing/2014/main" id="{F98F35A6-DEF3-4A27-94E3-C442A28F59BE}"/>
              </a:ext>
            </a:extLst>
          </p:cNvPr>
          <p:cNvSpPr txBox="1"/>
          <p:nvPr/>
        </p:nvSpPr>
        <p:spPr>
          <a:xfrm>
            <a:off x="974747" y="2347105"/>
            <a:ext cx="39113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20 W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BA43D3FB-7D45-43D7-9E8F-9FAD08D713D7}"/>
              </a:ext>
            </a:extLst>
          </p:cNvPr>
          <p:cNvSpPr txBox="1"/>
          <p:nvPr/>
        </p:nvSpPr>
        <p:spPr>
          <a:xfrm>
            <a:off x="1639970" y="2351562"/>
            <a:ext cx="34916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0 W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6C7679FA-59E4-4D2C-B214-7E325C353084}"/>
              </a:ext>
            </a:extLst>
          </p:cNvPr>
          <p:cNvSpPr txBox="1"/>
          <p:nvPr/>
        </p:nvSpPr>
        <p:spPr>
          <a:xfrm>
            <a:off x="2263228" y="2347105"/>
            <a:ext cx="34916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20 E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E02149D8-2A1B-4FA4-9A38-3B03AE8B2B6F}"/>
              </a:ext>
            </a:extLst>
          </p:cNvPr>
          <p:cNvSpPr txBox="1"/>
          <p:nvPr/>
        </p:nvSpPr>
        <p:spPr>
          <a:xfrm>
            <a:off x="2905536" y="2347104"/>
            <a:ext cx="34916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40 E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C626A71C-345A-48FB-BED7-6425F5B48EB6}"/>
              </a:ext>
            </a:extLst>
          </p:cNvPr>
          <p:cNvSpPr txBox="1"/>
          <p:nvPr/>
        </p:nvSpPr>
        <p:spPr>
          <a:xfrm>
            <a:off x="3554284" y="2347104"/>
            <a:ext cx="349168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750" b="1" dirty="0">
                <a:solidFill>
                  <a:prstClr val="black"/>
                </a:solidFill>
                <a:latin typeface="Calibri" panose="020F0502020204030204"/>
              </a:rPr>
              <a:t>60 E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67979E94-8FF1-4466-8577-56BF628ACCEF}"/>
              </a:ext>
            </a:extLst>
          </p:cNvPr>
          <p:cNvSpPr/>
          <p:nvPr/>
        </p:nvSpPr>
        <p:spPr>
          <a:xfrm>
            <a:off x="1097106" y="2356726"/>
            <a:ext cx="2704486" cy="342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9" name="Pfeil: Fünfeck 108">
            <a:extLst>
              <a:ext uri="{FF2B5EF4-FFF2-40B4-BE49-F238E27FC236}">
                <a16:creationId xmlns:a16="http://schemas.microsoft.com/office/drawing/2014/main" id="{EA821FBC-DDD6-44F0-B045-A79E79BD2145}"/>
              </a:ext>
            </a:extLst>
          </p:cNvPr>
          <p:cNvSpPr/>
          <p:nvPr/>
        </p:nvSpPr>
        <p:spPr>
          <a:xfrm>
            <a:off x="5997328" y="1193847"/>
            <a:ext cx="2980072" cy="472743"/>
          </a:xfrm>
          <a:prstGeom prst="homePlate">
            <a:avLst/>
          </a:prstGeom>
          <a:solidFill>
            <a:srgbClr val="F15F47"/>
          </a:solidFill>
          <a:ln>
            <a:solidFill>
              <a:srgbClr val="F15F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0" name="Pfeil: Fünfeck 109">
            <a:extLst>
              <a:ext uri="{FF2B5EF4-FFF2-40B4-BE49-F238E27FC236}">
                <a16:creationId xmlns:a16="http://schemas.microsoft.com/office/drawing/2014/main" id="{6525D372-177A-4138-B5D3-F4418330DD0E}"/>
              </a:ext>
            </a:extLst>
          </p:cNvPr>
          <p:cNvSpPr/>
          <p:nvPr/>
        </p:nvSpPr>
        <p:spPr>
          <a:xfrm rot="10800000">
            <a:off x="4910835" y="1193847"/>
            <a:ext cx="2980072" cy="472743"/>
          </a:xfrm>
          <a:prstGeom prst="homePlate">
            <a:avLst/>
          </a:prstGeom>
          <a:solidFill>
            <a:srgbClr val="F15F47"/>
          </a:solidFill>
          <a:ln>
            <a:solidFill>
              <a:srgbClr val="F15F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feld 110">
                <a:extLst>
                  <a:ext uri="{FF2B5EF4-FFF2-40B4-BE49-F238E27FC236}">
                    <a16:creationId xmlns:a16="http://schemas.microsoft.com/office/drawing/2014/main" id="{B1462076-58CC-454F-8934-AC436F2B99D6}"/>
                  </a:ext>
                </a:extLst>
              </p:cNvPr>
              <p:cNvSpPr txBox="1"/>
              <p:nvPr/>
            </p:nvSpPr>
            <p:spPr>
              <a:xfrm>
                <a:off x="5326988" y="1280177"/>
                <a:ext cx="3299204" cy="3231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685800"/>
                <a:r>
                  <a:rPr lang="de-DE" sz="1500" i="1" dirty="0">
                    <a:solidFill>
                      <a:prstClr val="white"/>
                    </a:solidFill>
                    <a:latin typeface="Calibri" panose="020F0502020204030204"/>
                  </a:rPr>
                  <a:t>The </a:t>
                </a:r>
                <a:r>
                  <a:rPr lang="de-DE" sz="1500" i="1" dirty="0" err="1">
                    <a:solidFill>
                      <a:prstClr val="white"/>
                    </a:solidFill>
                    <a:latin typeface="Calibri" panose="020F0502020204030204"/>
                  </a:rPr>
                  <a:t>results</a:t>
                </a:r>
                <a:r>
                  <a:rPr lang="de-DE" sz="1500" i="1" dirty="0">
                    <a:solidFill>
                      <a:prstClr val="white"/>
                    </a:solidFill>
                    <a:latin typeface="Calibri" panose="020F0502020204030204"/>
                  </a:rPr>
                  <a:t> </a:t>
                </a:r>
                <a:r>
                  <a:rPr lang="de-DE" sz="1500" i="1" dirty="0" err="1">
                    <a:solidFill>
                      <a:prstClr val="white"/>
                    </a:solidFill>
                    <a:latin typeface="Calibri" panose="020F0502020204030204"/>
                  </a:rPr>
                  <a:t>from</a:t>
                </a:r>
                <a:r>
                  <a:rPr lang="de-DE" sz="1500" i="1" dirty="0">
                    <a:solidFill>
                      <a:prstClr val="white"/>
                    </a:solidFill>
                    <a:latin typeface="Calibri" panose="020F0502020204030204"/>
                  </a:rPr>
                  <a:t> IFS </a:t>
                </a:r>
                <a:r>
                  <a:rPr lang="de-DE" sz="1500" i="1" dirty="0" err="1">
                    <a:solidFill>
                      <a:prstClr val="white"/>
                    </a:solidFill>
                    <a:latin typeface="Calibri" panose="020F0502020204030204"/>
                  </a:rPr>
                  <a:t>were</a:t>
                </a:r>
                <a:r>
                  <a:rPr lang="de-DE" sz="1500" i="1" dirty="0">
                    <a:solidFill>
                      <a:prstClr val="white"/>
                    </a:solidFill>
                    <a:latin typeface="Calibri" panose="020F0502020204030204"/>
                  </a:rPr>
                  <a:t> </a:t>
                </a:r>
                <a:r>
                  <a:rPr lang="de-DE" sz="1500" i="1" dirty="0" err="1">
                    <a:solidFill>
                      <a:prstClr val="white"/>
                    </a:solidFill>
                    <a:latin typeface="Calibri" panose="020F0502020204030204"/>
                  </a:rPr>
                  <a:t>higher</a:t>
                </a:r>
                <a:r>
                  <a:rPr lang="de-DE" sz="1500" i="1" dirty="0">
                    <a:solidFill>
                      <a:prstClr val="white"/>
                    </a:solidFill>
                    <a:latin typeface="Calibri" panose="020F0502020204030204"/>
                  </a:rPr>
                  <a:t> </a:t>
                </a:r>
                <a:r>
                  <a:rPr lang="de-DE" sz="1500" i="1" dirty="0" err="1">
                    <a:solidFill>
                      <a:prstClr val="white"/>
                    </a:solidFill>
                    <a:latin typeface="Calibri" panose="020F0502020204030204"/>
                  </a:rPr>
                  <a:t>than</a:t>
                </a:r>
                <a:r>
                  <a:rPr lang="de-DE" sz="1500" i="1" dirty="0">
                    <a:solidFill>
                      <a:prstClr val="white"/>
                    </a:solidFill>
                    <a:latin typeface="Calibri" panose="020F0502020204030204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5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5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DE" sz="15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de-DE" sz="1500" i="1" dirty="0">
                    <a:solidFill>
                      <a:prstClr val="white"/>
                    </a:solidFill>
                    <a:latin typeface="Calibri" panose="020F0502020204030204"/>
                  </a:rPr>
                  <a:t> </a:t>
                </a:r>
                <a:endParaRPr lang="en-US" sz="1500" i="1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11" name="Textfeld 110">
                <a:extLst>
                  <a:ext uri="{FF2B5EF4-FFF2-40B4-BE49-F238E27FC236}">
                    <a16:creationId xmlns:a16="http://schemas.microsoft.com/office/drawing/2014/main" id="{B1462076-58CC-454F-8934-AC436F2B9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6988" y="1280177"/>
                <a:ext cx="3299204" cy="323165"/>
              </a:xfrm>
              <a:prstGeom prst="rect">
                <a:avLst/>
              </a:prstGeom>
              <a:blipFill>
                <a:blip r:embed="rId12"/>
                <a:stretch>
                  <a:fillRect l="-739" t="-3774" b="-2075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el 1">
            <a:extLst>
              <a:ext uri="{FF2B5EF4-FFF2-40B4-BE49-F238E27FC236}">
                <a16:creationId xmlns:a16="http://schemas.microsoft.com/office/drawing/2014/main" id="{663CED79-FF7A-47CB-8775-EC86BE3C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Bulk Richardson Number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AF0FA97-2389-4AA9-95A4-A85B691BB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de-DE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92EBE97-77A1-40CF-8EE0-B9F57D660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37A42B3E-67A2-4074-BB14-7744D308C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7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9BD500-37F4-4FAE-B7D6-224F62B5D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-152056"/>
            <a:ext cx="65" cy="3231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de-DE" altLang="de-DE" sz="750">
                <a:solidFill>
                  <a:srgbClr val="444444"/>
                </a:solidFill>
                <a:latin typeface="Inter"/>
              </a:rPr>
            </a:br>
            <a:endParaRPr lang="de-DE" altLang="de-DE" sz="13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3CA78893-92E0-4B46-A858-346C30129362}"/>
              </a:ext>
            </a:extLst>
          </p:cNvPr>
          <p:cNvSpPr txBox="1"/>
          <p:nvPr/>
        </p:nvSpPr>
        <p:spPr>
          <a:xfrm>
            <a:off x="1774184" y="659461"/>
            <a:ext cx="76569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de-DE" sz="1350" dirty="0">
                <a:solidFill>
                  <a:prstClr val="white"/>
                </a:solidFill>
                <a:latin typeface="Calibri" panose="020F0502020204030204"/>
              </a:rPr>
              <a:t>D-M.4.2 </a:t>
            </a: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E36523A-4005-4D62-BB74-34106724950F}"/>
              </a:ext>
            </a:extLst>
          </p:cNvPr>
          <p:cNvSpPr txBox="1"/>
          <p:nvPr/>
        </p:nvSpPr>
        <p:spPr>
          <a:xfrm>
            <a:off x="228600" y="776990"/>
            <a:ext cx="61033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defTabSz="685800">
              <a:buFont typeface="Wingdings" panose="05000000000000000000" pitchFamily="2" charset="2"/>
              <a:buChar char="§"/>
            </a:pPr>
            <a:r>
              <a:rPr lang="de-DE" b="1" dirty="0">
                <a:solidFill>
                  <a:srgbClr val="0070C0"/>
                </a:solidFill>
                <a:latin typeface="Calibri" panose="020F0502020204030204"/>
              </a:rPr>
              <a:t>I</a:t>
            </a:r>
            <a:r>
              <a:rPr lang="en-US" b="1" dirty="0">
                <a:solidFill>
                  <a:srgbClr val="0070C0"/>
                </a:solidFill>
                <a:latin typeface="Calibri" panose="020F0502020204030204"/>
              </a:rPr>
              <a:t>CON-BLADE</a:t>
            </a:r>
            <a:br>
              <a:rPr lang="en-US" b="1" dirty="0">
                <a:solidFill>
                  <a:srgbClr val="0070C0"/>
                </a:solidFill>
                <a:latin typeface="Calibri" panose="020F0502020204030204"/>
              </a:rPr>
            </a:br>
            <a:r>
              <a:rPr lang="en-US" dirty="0">
                <a:solidFill>
                  <a:srgbClr val="4472C4"/>
                </a:solidFill>
                <a:latin typeface="Calibri" panose="020F0502020204030204" pitchFamily="34" charset="0"/>
              </a:rPr>
              <a:t>(</a:t>
            </a:r>
            <a:r>
              <a:rPr lang="en-US" b="1" u="sng" dirty="0">
                <a:solidFill>
                  <a:srgbClr val="4472C4"/>
                </a:solidFill>
                <a:latin typeface="Calibri" panose="020F0502020204030204" pitchFamily="34" charset="0"/>
              </a:rPr>
              <a:t>B</a:t>
            </a:r>
            <a:r>
              <a:rPr lang="en-US" b="1" dirty="0">
                <a:solidFill>
                  <a:srgbClr val="4472C4"/>
                </a:solidFill>
                <a:latin typeface="Calibri" panose="020F0502020204030204" pitchFamily="34" charset="0"/>
              </a:rPr>
              <a:t>oundary </a:t>
            </a:r>
            <a:r>
              <a:rPr lang="en-US" b="1" u="sng" dirty="0">
                <a:solidFill>
                  <a:srgbClr val="4472C4"/>
                </a:solidFill>
                <a:latin typeface="Calibri" panose="020F0502020204030204" pitchFamily="34" charset="0"/>
              </a:rPr>
              <a:t>L</a:t>
            </a:r>
            <a:r>
              <a:rPr lang="en-US" b="1" dirty="0">
                <a:solidFill>
                  <a:srgbClr val="4472C4"/>
                </a:solidFill>
                <a:latin typeface="Calibri" panose="020F0502020204030204" pitchFamily="34" charset="0"/>
              </a:rPr>
              <a:t>ayer </a:t>
            </a:r>
            <a:r>
              <a:rPr lang="en-US" b="1" u="sng" dirty="0">
                <a:solidFill>
                  <a:srgbClr val="4472C4"/>
                </a:solidFill>
                <a:latin typeface="Calibri" panose="020F0502020204030204" pitchFamily="34" charset="0"/>
              </a:rPr>
              <a:t>A</a:t>
            </a:r>
            <a:r>
              <a:rPr lang="en-US" b="1" dirty="0">
                <a:solidFill>
                  <a:srgbClr val="4472C4"/>
                </a:solidFill>
                <a:latin typeface="Calibri" panose="020F0502020204030204" pitchFamily="34" charset="0"/>
              </a:rPr>
              <a:t>nalysis using </a:t>
            </a:r>
            <a:r>
              <a:rPr lang="en-US" b="1" u="sng" dirty="0">
                <a:solidFill>
                  <a:srgbClr val="4472C4"/>
                </a:solidFill>
                <a:latin typeface="Calibri" panose="020F0502020204030204" pitchFamily="34" charset="0"/>
              </a:rPr>
              <a:t>D</a:t>
            </a:r>
            <a:r>
              <a:rPr lang="en-US" b="1" dirty="0">
                <a:solidFill>
                  <a:srgbClr val="4472C4"/>
                </a:solidFill>
                <a:latin typeface="Calibri" panose="020F0502020204030204" pitchFamily="34" charset="0"/>
              </a:rPr>
              <a:t>ual </a:t>
            </a:r>
            <a:r>
              <a:rPr lang="en-US" b="1" u="sng" dirty="0">
                <a:solidFill>
                  <a:srgbClr val="4472C4"/>
                </a:solidFill>
                <a:latin typeface="Calibri" panose="020F0502020204030204" pitchFamily="34" charset="0"/>
              </a:rPr>
              <a:t>E</a:t>
            </a:r>
            <a:r>
              <a:rPr lang="en-US" b="1" dirty="0">
                <a:solidFill>
                  <a:srgbClr val="4472C4"/>
                </a:solidFill>
                <a:latin typeface="Calibri" panose="020F0502020204030204" pitchFamily="34" charset="0"/>
              </a:rPr>
              <a:t>stimates</a:t>
            </a:r>
            <a:r>
              <a:rPr lang="en-US" dirty="0">
                <a:solidFill>
                  <a:srgbClr val="4472C4"/>
                </a:solidFill>
                <a:latin typeface="Calibri" panose="020F0502020204030204" pitchFamily="34" charset="0"/>
              </a:rPr>
              <a:t>)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60512E72-8C48-453A-AC6C-C18B4ABB7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84" y="757637"/>
            <a:ext cx="2627242" cy="387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366E1468-F3B2-46EA-8041-1832281DE93F}"/>
              </a:ext>
            </a:extLst>
          </p:cNvPr>
          <p:cNvSpPr/>
          <p:nvPr/>
        </p:nvSpPr>
        <p:spPr>
          <a:xfrm>
            <a:off x="2353963" y="3961887"/>
            <a:ext cx="3679031" cy="5814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1350" dirty="0">
                <a:solidFill>
                  <a:prstClr val="white"/>
                </a:solidFill>
                <a:latin typeface="Calibri" panose="020F0502020204030204"/>
              </a:rPr>
              <a:t> </a:t>
            </a: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It </a:t>
            </a:r>
            <a:r>
              <a:rPr lang="en-US" sz="1350" b="1" dirty="0">
                <a:solidFill>
                  <a:srgbClr val="000000"/>
                </a:solidFill>
                <a:latin typeface="Calibri" panose="020F0502020204030204" pitchFamily="34" charset="0"/>
              </a:rPr>
              <a:t>combines</a:t>
            </a: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 a stability regime dependent BRN method with a multi-limit turbulence-based formulation for SBL and NBL.</a:t>
            </a:r>
          </a:p>
        </p:txBody>
      </p:sp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18B0ED4D-BF00-4C67-B0DA-9783252073AE}"/>
              </a:ext>
            </a:extLst>
          </p:cNvPr>
          <p:cNvSpPr/>
          <p:nvPr/>
        </p:nvSpPr>
        <p:spPr>
          <a:xfrm>
            <a:off x="342901" y="2927371"/>
            <a:ext cx="1917577" cy="13883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ICON-BLADE is a dual diagnostic method capable of operating in </a:t>
            </a:r>
            <a:r>
              <a:rPr lang="en-US" sz="1350" b="1" i="1" u="sng" dirty="0">
                <a:solidFill>
                  <a:srgbClr val="000000"/>
                </a:solidFill>
                <a:latin typeface="Calibri" panose="020F0502020204030204" pitchFamily="34" charset="0"/>
              </a:rPr>
              <a:t>convective</a:t>
            </a: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350" b="1" i="1" u="sng" dirty="0">
                <a:solidFill>
                  <a:srgbClr val="000000"/>
                </a:solidFill>
                <a:latin typeface="Calibri" panose="020F0502020204030204" pitchFamily="34" charset="0"/>
              </a:rPr>
              <a:t>stable</a:t>
            </a: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, and </a:t>
            </a:r>
            <a:r>
              <a:rPr lang="en-US" sz="1350" b="1" i="1" u="sng" dirty="0">
                <a:solidFill>
                  <a:srgbClr val="000000"/>
                </a:solidFill>
                <a:latin typeface="Calibri" panose="020F0502020204030204" pitchFamily="34" charset="0"/>
              </a:rPr>
              <a:t>neutral</a:t>
            </a:r>
            <a:r>
              <a:rPr lang="en-US" sz="1350" dirty="0">
                <a:solidFill>
                  <a:srgbClr val="000000"/>
                </a:solidFill>
                <a:latin typeface="Calibri" panose="020F0502020204030204" pitchFamily="34" charset="0"/>
              </a:rPr>
              <a:t> boundary layers.</a:t>
            </a: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295BF6A6-4786-490E-A4B2-0164A886E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3963" y="2766438"/>
            <a:ext cx="3679031" cy="1093046"/>
          </a:xfrm>
          <a:prstGeom prst="rect">
            <a:avLst/>
          </a:prstGeom>
          <a:ln>
            <a:solidFill>
              <a:srgbClr val="014BC3"/>
            </a:solidFill>
          </a:ln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8D19C110-B9DD-46D2-BD36-710F92A9B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1" y="1488592"/>
            <a:ext cx="3837923" cy="1207936"/>
          </a:xfrm>
          <a:prstGeom prst="rect">
            <a:avLst/>
          </a:prstGeom>
          <a:ln>
            <a:solidFill>
              <a:srgbClr val="014BC3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2F6AD9-8ACF-42CD-B69C-47996DBEC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Combined PBL Height Diagnostics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589883E5-E1F1-4300-B37A-B940C5D0B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5896830-E15B-4A09-A050-147C2436A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94ED0AE-A248-4FBA-BC95-88C68877D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5477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C7FE07A-2940-4D60-A299-BF4F46975806}"/>
              </a:ext>
            </a:extLst>
          </p:cNvPr>
          <p:cNvSpPr/>
          <p:nvPr/>
        </p:nvSpPr>
        <p:spPr>
          <a:xfrm>
            <a:off x="6383525" y="4021355"/>
            <a:ext cx="7312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de-DE" sz="900" dirty="0">
                <a:solidFill>
                  <a:prstClr val="white"/>
                </a:solidFill>
                <a:latin typeface="Calibri" panose="020F0502020204030204"/>
              </a:rPr>
              <a:t>vaisala.com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9BD500-37F4-4FAE-B7D6-224F62B5D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-152056"/>
            <a:ext cx="65" cy="3231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de-DE" altLang="de-DE" sz="750">
                <a:solidFill>
                  <a:srgbClr val="444444"/>
                </a:solidFill>
                <a:latin typeface="Inter"/>
              </a:rPr>
            </a:br>
            <a:endParaRPr lang="de-DE" altLang="de-DE" sz="13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BF2D3CC5-C51F-4A42-91A7-C9C8829F16BF}"/>
              </a:ext>
            </a:extLst>
          </p:cNvPr>
          <p:cNvSpPr/>
          <p:nvPr/>
        </p:nvSpPr>
        <p:spPr>
          <a:xfrm>
            <a:off x="134845" y="743165"/>
            <a:ext cx="709873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rgbClr val="0070C0"/>
                </a:solidFill>
                <a:latin typeface="Calibri" panose="020F0502020204030204"/>
              </a:rPr>
              <a:t>ICON-BLADE (Boundary Layer Analysis using Dual Estimates)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057DE74A-7C87-438E-B2BF-7B8D3167FBA9}"/>
              </a:ext>
            </a:extLst>
          </p:cNvPr>
          <p:cNvSpPr/>
          <p:nvPr/>
        </p:nvSpPr>
        <p:spPr>
          <a:xfrm>
            <a:off x="0" y="1176734"/>
            <a:ext cx="4219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57213" lvl="1" indent="-214313" defTabSz="68580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2F5597"/>
                </a:solidFill>
                <a:latin typeface="Calibri" panose="020F0502020204030204"/>
              </a:rPr>
              <a:t>The main boundary layer diagnostic: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677E28B2-8BC0-4906-9ECB-A1335D41EA23}"/>
              </a:ext>
            </a:extLst>
          </p:cNvPr>
          <p:cNvSpPr/>
          <p:nvPr/>
        </p:nvSpPr>
        <p:spPr>
          <a:xfrm>
            <a:off x="1" y="3294913"/>
            <a:ext cx="4060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57213" lvl="1" indent="-214313" defTabSz="68580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2F5597"/>
                </a:solidFill>
                <a:latin typeface="Calibri" panose="020F0502020204030204"/>
              </a:rPr>
              <a:t>Stable and neutral boundary layer: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68F0430E-B4F9-48DF-B07F-2F531D80791E}"/>
              </a:ext>
            </a:extLst>
          </p:cNvPr>
          <p:cNvSpPr/>
          <p:nvPr/>
        </p:nvSpPr>
        <p:spPr>
          <a:xfrm>
            <a:off x="1" y="1594192"/>
            <a:ext cx="896329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42975" lvl="2" indent="-257175" algn="just" defTabSz="685800">
              <a:buFont typeface="Calibri" panose="020F0502020204030204" pitchFamily="34" charset="0"/>
              <a:buChar char="→"/>
            </a:pP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This method, published by Zhang et al. (2014) in “</a:t>
            </a:r>
            <a:r>
              <a:rPr lang="en-US" sz="1650" b="1" i="1" u="sng" dirty="0">
                <a:solidFill>
                  <a:srgbClr val="002060"/>
                </a:solidFill>
                <a:latin typeface="Calibri" panose="020F0502020204030204"/>
              </a:rPr>
              <a:t>On the computation of planetary boundary-layer height using the bulk Richardson number method”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 is originally based on the Bulk Richardson approach developed by Vogelezang and Holtslag (1996). It incorporates multiple critical Richardson numbers (Ric) tailored to different atmospheric boundary layer regimes: </a:t>
            </a:r>
            <a:r>
              <a:rPr lang="en-US" sz="1650" b="1" dirty="0">
                <a:solidFill>
                  <a:srgbClr val="FF0000"/>
                </a:solidFill>
                <a:latin typeface="Calibri" panose="020F0502020204030204"/>
              </a:rPr>
              <a:t>Ric = 0.39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 for </a:t>
            </a:r>
            <a:r>
              <a:rPr lang="en-US" sz="1650" b="1" u="sng" dirty="0">
                <a:solidFill>
                  <a:srgbClr val="002060"/>
                </a:solidFill>
                <a:latin typeface="Calibri" panose="020F0502020204030204"/>
              </a:rPr>
              <a:t>unstable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en-US" sz="1650" b="1" u="sng" dirty="0">
                <a:solidFill>
                  <a:srgbClr val="002060"/>
                </a:solidFill>
                <a:latin typeface="Calibri" panose="020F0502020204030204"/>
              </a:rPr>
              <a:t>boundary layer 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(</a:t>
            </a:r>
            <a:r>
              <a:rPr lang="en-US" sz="1650" b="1" dirty="0">
                <a:solidFill>
                  <a:srgbClr val="FF0000"/>
                </a:solidFill>
                <a:latin typeface="Calibri" panose="020F0502020204030204"/>
              </a:rPr>
              <a:t>UBL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), </a:t>
            </a:r>
            <a:r>
              <a:rPr lang="en-US" sz="1650" b="1" dirty="0">
                <a:solidFill>
                  <a:srgbClr val="FF0000"/>
                </a:solidFill>
                <a:latin typeface="Calibri" panose="020F0502020204030204"/>
              </a:rPr>
              <a:t>Ric = 0.24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 for </a:t>
            </a:r>
            <a:r>
              <a:rPr lang="en-US" sz="1650" b="1" u="sng" dirty="0">
                <a:solidFill>
                  <a:srgbClr val="002060"/>
                </a:solidFill>
                <a:latin typeface="Calibri" panose="020F0502020204030204"/>
              </a:rPr>
              <a:t>strongly stable 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conditions (</a:t>
            </a:r>
            <a:r>
              <a:rPr lang="en-US" sz="1650" b="1" dirty="0">
                <a:solidFill>
                  <a:srgbClr val="FF0000"/>
                </a:solidFill>
                <a:latin typeface="Calibri" panose="020F0502020204030204"/>
              </a:rPr>
              <a:t>SBL I</a:t>
            </a:r>
            <a:r>
              <a:rPr lang="en-US" sz="1650" b="1" dirty="0">
                <a:latin typeface="Calibri" panose="020F0502020204030204"/>
              </a:rPr>
              <a:t>)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, and </a:t>
            </a:r>
            <a:r>
              <a:rPr lang="en-US" sz="1650" b="1" dirty="0">
                <a:solidFill>
                  <a:srgbClr val="FF0000"/>
                </a:solidFill>
                <a:latin typeface="Calibri" panose="020F0502020204030204"/>
              </a:rPr>
              <a:t>Ric = 0.31 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for </a:t>
            </a:r>
            <a:r>
              <a:rPr lang="en-US" sz="1650" b="1" u="sng" dirty="0">
                <a:solidFill>
                  <a:srgbClr val="002060"/>
                </a:solidFill>
                <a:latin typeface="Calibri" panose="020F0502020204030204"/>
              </a:rPr>
              <a:t>weakly stable 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conditions (</a:t>
            </a:r>
            <a:r>
              <a:rPr lang="en-US" sz="1650" b="1" dirty="0">
                <a:solidFill>
                  <a:srgbClr val="FF0000"/>
                </a:solidFill>
                <a:latin typeface="Calibri" panose="020F0502020204030204"/>
              </a:rPr>
              <a:t>SBL II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).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CF3D0CF5-6519-453F-A58E-C5FF03012C09}"/>
              </a:ext>
            </a:extLst>
          </p:cNvPr>
          <p:cNvSpPr/>
          <p:nvPr/>
        </p:nvSpPr>
        <p:spPr>
          <a:xfrm>
            <a:off x="9526" y="3712370"/>
            <a:ext cx="90016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42975" lvl="2" indent="-257175" algn="just" defTabSz="685800">
              <a:buFont typeface="Calibri" panose="020F0502020204030204" pitchFamily="34" charset="0"/>
              <a:buChar char="→"/>
            </a:pP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This method is based on the paper “</a:t>
            </a:r>
            <a:r>
              <a:rPr lang="en-US" sz="1650" b="1" i="1" u="sng" dirty="0">
                <a:solidFill>
                  <a:srgbClr val="002060"/>
                </a:solidFill>
                <a:latin typeface="Calibri" panose="020F0502020204030204"/>
              </a:rPr>
              <a:t>A Multi-Limit Formulation for the </a:t>
            </a:r>
            <a:r>
              <a:rPr lang="en-US" sz="1650" b="1" i="1" u="sng" dirty="0">
                <a:solidFill>
                  <a:srgbClr val="FF0000"/>
                </a:solidFill>
                <a:latin typeface="Calibri" panose="020F0502020204030204"/>
              </a:rPr>
              <a:t>E</a:t>
            </a:r>
            <a:r>
              <a:rPr lang="en-US" sz="1650" b="1" i="1" u="sng" dirty="0">
                <a:solidFill>
                  <a:srgbClr val="002060"/>
                </a:solidFill>
                <a:latin typeface="Calibri" panose="020F0502020204030204"/>
              </a:rPr>
              <a:t>quilibrium </a:t>
            </a:r>
            <a:r>
              <a:rPr lang="en-US" sz="1650" b="1" i="1" u="sng" dirty="0">
                <a:solidFill>
                  <a:srgbClr val="FF0000"/>
                </a:solidFill>
                <a:latin typeface="Calibri" panose="020F0502020204030204"/>
              </a:rPr>
              <a:t>D</a:t>
            </a:r>
            <a:r>
              <a:rPr lang="en-US" sz="1650" b="1" i="1" u="sng" dirty="0">
                <a:solidFill>
                  <a:srgbClr val="002060"/>
                </a:solidFill>
                <a:latin typeface="Calibri" panose="020F0502020204030204"/>
              </a:rPr>
              <a:t>epth of a </a:t>
            </a:r>
            <a:r>
              <a:rPr lang="en-US" sz="1650" b="1" i="1" u="sng" dirty="0">
                <a:solidFill>
                  <a:srgbClr val="FF0000"/>
                </a:solidFill>
                <a:latin typeface="Calibri" panose="020F0502020204030204"/>
              </a:rPr>
              <a:t>S</a:t>
            </a:r>
            <a:r>
              <a:rPr lang="en-US" sz="1650" b="1" i="1" u="sng" dirty="0">
                <a:solidFill>
                  <a:srgbClr val="002060"/>
                </a:solidFill>
                <a:latin typeface="Calibri" panose="020F0502020204030204"/>
              </a:rPr>
              <a:t>tably </a:t>
            </a:r>
            <a:r>
              <a:rPr lang="en-US" sz="1650" b="1" i="1" u="sng" dirty="0">
                <a:solidFill>
                  <a:srgbClr val="FF0000"/>
                </a:solidFill>
                <a:latin typeface="Calibri" panose="020F0502020204030204"/>
              </a:rPr>
              <a:t>S</a:t>
            </a:r>
            <a:r>
              <a:rPr lang="en-US" sz="1650" b="1" i="1" u="sng" dirty="0">
                <a:solidFill>
                  <a:srgbClr val="002060"/>
                </a:solidFill>
                <a:latin typeface="Calibri" panose="020F0502020204030204"/>
              </a:rPr>
              <a:t>tratified </a:t>
            </a:r>
            <a:r>
              <a:rPr lang="en-US" sz="1650" b="1" i="1" u="sng" dirty="0">
                <a:solidFill>
                  <a:srgbClr val="FF0000"/>
                </a:solidFill>
                <a:latin typeface="Calibri" panose="020F0502020204030204"/>
              </a:rPr>
              <a:t>B</a:t>
            </a:r>
            <a:r>
              <a:rPr lang="en-US" sz="1650" b="1" i="1" u="sng" dirty="0">
                <a:solidFill>
                  <a:srgbClr val="002060"/>
                </a:solidFill>
                <a:latin typeface="Calibri" panose="020F0502020204030204"/>
              </a:rPr>
              <a:t>oundary </a:t>
            </a:r>
            <a:r>
              <a:rPr lang="en-US" sz="1650" b="1" i="1" u="sng" dirty="0">
                <a:solidFill>
                  <a:srgbClr val="FF0000"/>
                </a:solidFill>
                <a:latin typeface="Calibri" panose="020F0502020204030204"/>
              </a:rPr>
              <a:t>L</a:t>
            </a:r>
            <a:r>
              <a:rPr lang="en-US" sz="1650" b="1" i="1" u="sng" dirty="0">
                <a:solidFill>
                  <a:srgbClr val="002060"/>
                </a:solidFill>
                <a:latin typeface="Calibri" panose="020F0502020204030204"/>
              </a:rPr>
              <a:t>ayer” (</a:t>
            </a:r>
            <a:r>
              <a:rPr lang="en-US" sz="1650" b="1" i="1" u="sng" dirty="0">
                <a:solidFill>
                  <a:srgbClr val="FF0000"/>
                </a:solidFill>
                <a:latin typeface="Calibri" panose="020F0502020204030204"/>
              </a:rPr>
              <a:t>EDSSBL</a:t>
            </a:r>
            <a:r>
              <a:rPr lang="en-US" sz="1650" b="1" i="1" u="sng" dirty="0">
                <a:solidFill>
                  <a:srgbClr val="002060"/>
                </a:solidFill>
                <a:latin typeface="Calibri" panose="020F0502020204030204"/>
              </a:rPr>
              <a:t>)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 by </a:t>
            </a:r>
            <a:r>
              <a:rPr lang="en-US" sz="1650" b="1" dirty="0" err="1">
                <a:solidFill>
                  <a:srgbClr val="002060"/>
                </a:solidFill>
                <a:latin typeface="Calibri" panose="020F0502020204030204"/>
              </a:rPr>
              <a:t>Sergej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en-US" sz="1650" b="1" dirty="0" err="1">
                <a:solidFill>
                  <a:srgbClr val="002060"/>
                </a:solidFill>
                <a:latin typeface="Calibri" panose="020F0502020204030204"/>
              </a:rPr>
              <a:t>Zilitinkevich</a:t>
            </a:r>
            <a:r>
              <a:rPr lang="en-US" sz="1650" b="1" dirty="0">
                <a:solidFill>
                  <a:srgbClr val="002060"/>
                </a:solidFill>
                <a:latin typeface="Calibri" panose="020F0502020204030204"/>
              </a:rPr>
              <a:t> and Dmitrii V. Mironov (1996) was employed to specifically address stable and neutral boundary layers.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EC356F-6DC5-40EC-B6AD-C6DF863DE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Combined PBL Height Diagnostics</a:t>
            </a:r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BB111A5-C99D-4FC8-A2E1-DAAB2A082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FBAE2DB-3690-4CC9-A848-114EB4B48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270425FC-0ED3-4698-8178-E28C17362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7632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9BD500-37F4-4FAE-B7D6-224F62B5D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-152056"/>
            <a:ext cx="65" cy="3231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de-DE" altLang="de-DE" sz="750">
                <a:solidFill>
                  <a:srgbClr val="444444"/>
                </a:solidFill>
                <a:latin typeface="Inter"/>
              </a:rPr>
            </a:br>
            <a:endParaRPr lang="de-DE" altLang="de-DE" sz="13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BF2D3CC5-C51F-4A42-91A7-C9C8829F16BF}"/>
              </a:ext>
            </a:extLst>
          </p:cNvPr>
          <p:cNvSpPr/>
          <p:nvPr/>
        </p:nvSpPr>
        <p:spPr>
          <a:xfrm>
            <a:off x="134845" y="743165"/>
            <a:ext cx="709873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rgbClr val="0070C0"/>
                </a:solidFill>
                <a:latin typeface="Calibri" panose="020F0502020204030204"/>
              </a:rPr>
              <a:t>ICON-BLADE (Boundary Layer Analysis using Dual Estimates)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F37168A6-7753-4903-BE05-22D18C600072}"/>
                  </a:ext>
                </a:extLst>
              </p:cNvPr>
              <p:cNvSpPr/>
              <p:nvPr/>
            </p:nvSpPr>
            <p:spPr>
              <a:xfrm>
                <a:off x="434200" y="1598825"/>
                <a:ext cx="5497286" cy="1029384"/>
              </a:xfrm>
              <a:prstGeom prst="rect">
                <a:avLst/>
              </a:prstGeom>
              <a:ln w="2857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1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𝑅𝑖</m:t>
                          </m:r>
                        </m:e>
                        <m:sub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de-DE" sz="21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de-DE" sz="2100" i="1">
                                      <a:solidFill>
                                        <a:srgbClr val="5B9BD5">
                                          <a:lumMod val="50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de-DE" sz="2100" i="1">
                                  <a:solidFill>
                                    <a:srgbClr val="5B9BD5">
                                      <a:lumMod val="50000"/>
                                    </a:srgb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de-DE" sz="2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de-DE" sz="2100" i="1">
                                  <a:solidFill>
                                    <a:srgbClr val="5B9BD5">
                                      <a:lumMod val="50000"/>
                                    </a:srgb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de-DE" sz="2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 </m:t>
                              </m:r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de-DE" sz="2100" i="1">
                                      <a:solidFill>
                                        <a:srgbClr val="5B9BD5">
                                          <a:lumMod val="50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sSup>
                            <m:sSup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de-DE" sz="2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 </m:t>
                              </m:r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de-DE" sz="2100" i="1">
                                      <a:solidFill>
                                        <a:srgbClr val="5B9BD5">
                                          <a:lumMod val="50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100</m:t>
                              </m:r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de-DE" sz="2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br>
                  <a:rPr lang="de-DE" sz="21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de-DE" sz="21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F37168A6-7753-4903-BE05-22D18C6000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00" y="1598825"/>
                <a:ext cx="5497286" cy="10293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hteck 56">
                <a:extLst>
                  <a:ext uri="{FF2B5EF4-FFF2-40B4-BE49-F238E27FC236}">
                    <a16:creationId xmlns:a16="http://schemas.microsoft.com/office/drawing/2014/main" id="{08534650-59E6-47AC-B8FE-95E77F2B7032}"/>
                  </a:ext>
                </a:extLst>
              </p:cNvPr>
              <p:cNvSpPr/>
              <p:nvPr/>
            </p:nvSpPr>
            <p:spPr>
              <a:xfrm>
                <a:off x="434201" y="3205052"/>
                <a:ext cx="5085239" cy="1178912"/>
              </a:xfrm>
              <a:prstGeom prst="rect">
                <a:avLst/>
              </a:prstGeom>
              <a:ln w="28575"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marL="214313" indent="-214313" defTabSz="685800">
                  <a:buFont typeface="Arial" panose="020B0604020202020204" pitchFamily="34" charset="0"/>
                  <a:buChar char="•"/>
                </a:pPr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SBL I</a:t>
                </a:r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 	</a:t>
                </a:r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H &lt; </a:t>
                </a:r>
                <a14:m>
                  <m:oMath xmlns:m="http://schemas.openxmlformats.org/officeDocument/2006/math">
                    <m:r>
                      <a:rPr lang="de-DE" sz="13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de-DE" sz="13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de-DE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de-DE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de-DE" sz="1350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DE" sz="135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 0</a:t>
                </a:r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   	 </a:t>
                </a:r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35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35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𝑅𝑖</m:t>
                        </m:r>
                      </m:e>
                      <m:sub>
                        <m:r>
                          <a:rPr lang="de-DE" sz="135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0.24</a:t>
                </a:r>
                <a:endParaRPr lang="en-US" sz="1350" b="1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685800"/>
                <a:endParaRPr lang="en-US" sz="750" b="1" dirty="0">
                  <a:solidFill>
                    <a:srgbClr val="0070C0"/>
                  </a:solidFill>
                  <a:latin typeface="Calibri" panose="020F0502020204030204"/>
                </a:endParaRPr>
              </a:p>
              <a:p>
                <a:pPr marL="214313" indent="-214313" defTabSz="685800">
                  <a:buFont typeface="Arial" panose="020B0604020202020204" pitchFamily="34" charset="0"/>
                  <a:buChar char="•"/>
                </a:pPr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SBL II </a:t>
                </a:r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</a:t>
                </a:r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	H &lt; </a:t>
                </a:r>
                <a14:m>
                  <m:oMath xmlns:m="http://schemas.openxmlformats.org/officeDocument/2006/math">
                    <m:r>
                      <a:rPr lang="de-DE" sz="13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de-DE" sz="13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de-DE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de-DE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de-DE" sz="13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de-DE" sz="1350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sz="13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de-DE" sz="135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sz="135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0	</a:t>
                </a:r>
                <a:r>
                  <a:rPr lang="de-DE" sz="135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</a:t>
                </a:r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35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35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𝑅𝑖</m:t>
                        </m:r>
                      </m:e>
                      <m:sub>
                        <m:r>
                          <a:rPr lang="de-DE" sz="135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0.31</a:t>
                </a:r>
                <a:endParaRPr lang="en-US" sz="1350" b="1" dirty="0">
                  <a:solidFill>
                    <a:srgbClr val="0070C0"/>
                  </a:solidFill>
                  <a:latin typeface="Calibri" panose="020F0502020204030204"/>
                </a:endParaRPr>
              </a:p>
              <a:p>
                <a:pPr marL="214313" indent="-214313" defTabSz="685800">
                  <a:buFont typeface="Arial" panose="020B0604020202020204" pitchFamily="34" charset="0"/>
                  <a:buChar char="•"/>
                </a:pPr>
                <a:endParaRPr lang="en-US" sz="750" b="1" dirty="0">
                  <a:solidFill>
                    <a:srgbClr val="0070C0"/>
                  </a:solidFill>
                  <a:latin typeface="Calibri" panose="020F0502020204030204"/>
                </a:endParaRPr>
              </a:p>
              <a:p>
                <a:pPr marL="214313" indent="-214313" defTabSz="685800">
                  <a:buFont typeface="Arial" panose="020B0604020202020204" pitchFamily="34" charset="0"/>
                  <a:buChar char="•"/>
                </a:pPr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UBL 	</a:t>
                </a:r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</a:t>
                </a:r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	H </a:t>
                </a:r>
                <a14:m>
                  <m:oMath xmlns:m="http://schemas.openxmlformats.org/officeDocument/2006/math">
                    <m:r>
                      <a:rPr lang="de-DE" sz="13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de-DE" sz="13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de-DE" sz="1350" i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		</a:t>
                </a:r>
                <a:r>
                  <a:rPr lang="de-DE" sz="1350" i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	</a:t>
                </a:r>
                <a:r>
                  <a:rPr lang="de-DE" sz="135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DE" sz="135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𝑅𝑖</m:t>
                        </m:r>
                      </m:e>
                      <m:sub>
                        <m:r>
                          <a:rPr lang="de-DE" sz="135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1350" b="1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:r>
                  <a:rPr lang="en-US" sz="135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0.39</a:t>
                </a:r>
                <a:endParaRPr lang="de-DE" sz="135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7" name="Rechteck 56">
                <a:extLst>
                  <a:ext uri="{FF2B5EF4-FFF2-40B4-BE49-F238E27FC236}">
                    <a16:creationId xmlns:a16="http://schemas.microsoft.com/office/drawing/2014/main" id="{08534650-59E6-47AC-B8FE-95E77F2B70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01" y="3205052"/>
                <a:ext cx="5085239" cy="1178912"/>
              </a:xfrm>
              <a:prstGeom prst="rect">
                <a:avLst/>
              </a:prstGeom>
              <a:blipFill>
                <a:blip r:embed="rId4"/>
                <a:stretch>
                  <a:fillRect b="-3030"/>
                </a:stretch>
              </a:blipFill>
              <a:ln w="28575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hteck 1">
            <a:extLst>
              <a:ext uri="{FF2B5EF4-FFF2-40B4-BE49-F238E27FC236}">
                <a16:creationId xmlns:a16="http://schemas.microsoft.com/office/drawing/2014/main" id="{F4297808-E87C-4691-BF04-F0ECF2155681}"/>
              </a:ext>
            </a:extLst>
          </p:cNvPr>
          <p:cNvSpPr/>
          <p:nvPr/>
        </p:nvSpPr>
        <p:spPr>
          <a:xfrm>
            <a:off x="434201" y="2741896"/>
            <a:ext cx="29283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 defTabSz="685800">
              <a:buFont typeface="Calibri" panose="020F0502020204030204" pitchFamily="34" charset="0"/>
              <a:buChar char="→"/>
            </a:pPr>
            <a:r>
              <a:rPr lang="de-DE" b="1" dirty="0">
                <a:solidFill>
                  <a:srgbClr val="2F5597"/>
                </a:solidFill>
                <a:latin typeface="Calibri" panose="020F0502020204030204"/>
              </a:rPr>
              <a:t>Critica</a:t>
            </a:r>
            <a:r>
              <a:rPr lang="en-US" b="1" dirty="0">
                <a:solidFill>
                  <a:srgbClr val="2F5597"/>
                </a:solidFill>
                <a:latin typeface="Calibri" panose="020F0502020204030204"/>
              </a:rPr>
              <a:t> for stability regime</a:t>
            </a:r>
            <a:r>
              <a:rPr lang="de-DE" b="1" dirty="0">
                <a:solidFill>
                  <a:srgbClr val="2F5597"/>
                </a:solidFill>
                <a:latin typeface="Calibri" panose="020F0502020204030204"/>
              </a:rPr>
              <a:t>:</a:t>
            </a: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28F84308-5FCA-43BA-B383-C015E7DD7B7B}"/>
              </a:ext>
            </a:extLst>
          </p:cNvPr>
          <p:cNvSpPr/>
          <p:nvPr/>
        </p:nvSpPr>
        <p:spPr>
          <a:xfrm>
            <a:off x="0" y="1176734"/>
            <a:ext cx="4219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57213" lvl="1" indent="-214313" defTabSz="68580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The main </a:t>
            </a:r>
            <a:r>
              <a:rPr lang="en-US" b="1" dirty="0">
                <a:solidFill>
                  <a:srgbClr val="2F5597"/>
                </a:solidFill>
                <a:latin typeface="Calibri" panose="020F0502020204030204"/>
              </a:rPr>
              <a:t>boundary</a:t>
            </a:r>
            <a:r>
              <a:rPr lang="en-US" b="1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en-US" b="1" dirty="0">
                <a:solidFill>
                  <a:srgbClr val="2F5597"/>
                </a:solidFill>
                <a:latin typeface="Calibri" panose="020F0502020204030204"/>
              </a:rPr>
              <a:t>layer diagnostic: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7D18845-F2CD-47EC-84CF-70BC65547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Combined PBL Height Diagnostics</a:t>
            </a:r>
            <a:endParaRPr lang="de-DE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DD532065-3C55-44CC-B181-89A674A3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DCF1569F-BDA7-4B29-9298-E2B0564C4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CA2291B3-D4F5-4B51-9722-D62AEEA8E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6</a:t>
            </a:fld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hteck 12">
                <a:extLst>
                  <a:ext uri="{FF2B5EF4-FFF2-40B4-BE49-F238E27FC236}">
                    <a16:creationId xmlns:a16="http://schemas.microsoft.com/office/drawing/2014/main" id="{75CA209A-46D8-4808-B062-1CEED5CAFA15}"/>
                  </a:ext>
                </a:extLst>
              </p:cNvPr>
              <p:cNvSpPr/>
              <p:nvPr/>
            </p:nvSpPr>
            <p:spPr>
              <a:xfrm>
                <a:off x="6244393" y="1135580"/>
                <a:ext cx="2766797" cy="1774268"/>
              </a:xfrm>
              <a:prstGeom prst="rect">
                <a:avLst/>
              </a:prstGeom>
              <a:ln w="28575"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defTabSz="685800"/>
                <a14:m>
                  <m:oMath xmlns:m="http://schemas.openxmlformats.org/officeDocument/2006/math">
                    <m:sSub>
                      <m:sSubPr>
                        <m:ctrlPr>
                          <a:rPr lang="de-DE" sz="135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𝑹𝒊</m:t>
                        </m:r>
                      </m:e>
                      <m:sub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de-DE" sz="135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Bulk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Richardson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number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</a:p>
              <a:p>
                <a:pPr defTabSz="685800"/>
                <a14:m>
                  <m:oMath xmlns:m="http://schemas.openxmlformats.org/officeDocument/2006/math">
                    <m:r>
                      <a:rPr lang="de-DE" sz="135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r>
                      <a:rPr lang="de-DE" sz="135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gravitational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acceleration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14:m>
                  <m:oMath xmlns:m="http://schemas.openxmlformats.org/officeDocument/2006/math">
                    <m:sSub>
                      <m:sSubPr>
                        <m:ctrlP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de-DE" sz="135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virtual potential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temperature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  <a:ea typeface="Cambria Math" panose="02040503050406030204" pitchFamily="18" charset="0"/>
                </a:endParaRPr>
              </a:p>
              <a:p>
                <a:pPr defTabSz="685800"/>
                <a:r>
                  <a:rPr lang="de-DE" sz="1350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de-DE" sz="1350" b="1" i="1" dirty="0">
                    <a:solidFill>
                      <a:prstClr val="black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DE" sz="135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index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of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model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level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:r>
                  <a:rPr lang="de-DE" sz="1350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s  </a:t>
                </a:r>
                <a:r>
                  <a:rPr lang="de-DE" sz="135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index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of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start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model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level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:r>
                  <a:rPr lang="de-DE" sz="1350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z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height</a:t>
                </a:r>
                <a:endParaRPr lang="de-DE" sz="1350" i="1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:r>
                  <a:rPr lang="de-DE" sz="1350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u, v </a:t>
                </a:r>
                <a14:m>
                  <m:oMath xmlns:m="http://schemas.openxmlformats.org/officeDocument/2006/math">
                    <m:r>
                      <a:rPr lang="de-DE" sz="135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wind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components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14:m>
                  <m:oMath xmlns:m="http://schemas.openxmlformats.org/officeDocument/2006/math">
                    <m:sSub>
                      <m:sSubPr>
                        <m:ctrlP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surface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friction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velocity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3" name="Rechteck 12">
                <a:extLst>
                  <a:ext uri="{FF2B5EF4-FFF2-40B4-BE49-F238E27FC236}">
                    <a16:creationId xmlns:a16="http://schemas.microsoft.com/office/drawing/2014/main" id="{75CA209A-46D8-4808-B062-1CEED5CAFA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393" y="1135580"/>
                <a:ext cx="2766797" cy="1774268"/>
              </a:xfrm>
              <a:prstGeom prst="rect">
                <a:avLst/>
              </a:prstGeom>
              <a:blipFill>
                <a:blip r:embed="rId5"/>
                <a:stretch>
                  <a:fillRect b="-1689"/>
                </a:stretch>
              </a:blipFill>
              <a:ln w="28575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505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9BD500-37F4-4FAE-B7D6-224F62B5D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-152056"/>
            <a:ext cx="65" cy="3231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de-DE" altLang="de-DE" sz="750">
                <a:solidFill>
                  <a:srgbClr val="444444"/>
                </a:solidFill>
                <a:latin typeface="Inter"/>
              </a:rPr>
            </a:br>
            <a:endParaRPr lang="de-DE" altLang="de-DE" sz="13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BF2D3CC5-C51F-4A42-91A7-C9C8829F16BF}"/>
              </a:ext>
            </a:extLst>
          </p:cNvPr>
          <p:cNvSpPr/>
          <p:nvPr/>
        </p:nvSpPr>
        <p:spPr>
          <a:xfrm>
            <a:off x="134845" y="743165"/>
            <a:ext cx="709873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rgbClr val="0070C0"/>
                </a:solidFill>
                <a:latin typeface="Calibri" panose="020F0502020204030204"/>
              </a:rPr>
              <a:t>ICON-BLADE (Boundary Layer Analysis using Dual Estimates)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373B3028-20FE-4117-A112-0B1E054A5B3F}"/>
                  </a:ext>
                </a:extLst>
              </p:cNvPr>
              <p:cNvSpPr/>
              <p:nvPr/>
            </p:nvSpPr>
            <p:spPr>
              <a:xfrm>
                <a:off x="435397" y="3343324"/>
                <a:ext cx="3007811" cy="885050"/>
              </a:xfrm>
              <a:prstGeom prst="rect">
                <a:avLst/>
              </a:prstGeom>
              <a:ln w="28575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 defTabSz="685800">
                  <a:lnSpc>
                    <a:spcPct val="107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Microsoft Himalaya" panose="01010100010101010101" pitchFamily="2" charset="0"/>
                        </a:rPr>
                        <m:t> </m:t>
                      </m:r>
                      <m:f>
                        <m:fPr>
                          <m:ctrlP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Microsoft Himalaya" panose="01010100010101010101" pitchFamily="2" charset="0"/>
                            </a:rPr>
                          </m:ctrlPr>
                        </m:fPr>
                        <m:num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Microsoft Himalaya" panose="01010100010101010101" pitchFamily="2" charset="0"/>
                            </a:rPr>
                            <m:t>𝑓</m:t>
                          </m:r>
                          <m:r>
                            <a:rPr lang="en-US" sz="2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Microsoft Himalaya" panose="01010100010101010101" pitchFamily="2" charset="0"/>
                            </a:rPr>
                            <m:t>h</m:t>
                          </m:r>
                        </m:num>
                        <m:den>
                          <m:sSub>
                            <m:sSubPr>
                              <m:ctrlPr>
                                <a:rPr lang="de-DE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r>
                        <a:rPr lang="en-US" sz="21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Microsoft Himalaya" panose="01010100010101010101" pitchFamily="2" charset="0"/>
                        </a:rPr>
                        <m:t>+ </m:t>
                      </m:r>
                      <m:f>
                        <m:fPr>
                          <m:ctrlP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Microsoft Himalaya" panose="01010100010101010101" pitchFamily="2" charset="0"/>
                            </a:rPr>
                          </m:ctrlPr>
                        </m:fPr>
                        <m:num>
                          <m:r>
                            <a:rPr lang="en-US" sz="2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Microsoft Himalaya" panose="01010100010101010101" pitchFamily="2" charset="0"/>
                            </a:rPr>
                            <m:t>h</m:t>
                          </m:r>
                        </m:num>
                        <m:den>
                          <m:sSub>
                            <m:sSubPr>
                              <m:ctrlPr>
                                <a:rPr lang="de-DE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Microsoft Himalaya" panose="01010100010101010101" pitchFamily="2" charset="0"/>
                            </a:rPr>
                            <m:t>𝐿</m:t>
                          </m:r>
                        </m:den>
                      </m:f>
                      <m:r>
                        <a:rPr lang="en-US" sz="21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Microsoft Himalaya" panose="01010100010101010101" pitchFamily="2" charset="0"/>
                        </a:rPr>
                        <m:t>+ </m:t>
                      </m:r>
                      <m:f>
                        <m:fPr>
                          <m:ctrlP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Microsoft Himalaya" panose="01010100010101010101" pitchFamily="2" charset="0"/>
                            </a:rPr>
                          </m:ctrlPr>
                        </m:fPr>
                        <m:num>
                          <m:r>
                            <a:rPr lang="en-US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Microsoft Himalaya" panose="01010100010101010101" pitchFamily="2" charset="0"/>
                            </a:rPr>
                            <m:t>𝑁</m:t>
                          </m:r>
                          <m:r>
                            <a:rPr lang="en-US" sz="2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Microsoft Himalaya" panose="01010100010101010101" pitchFamily="2" charset="0"/>
                            </a:rPr>
                            <m:t>h</m:t>
                          </m:r>
                        </m:num>
                        <m:den>
                          <m:sSub>
                            <m:sSubPr>
                              <m:ctrlPr>
                                <a:rPr lang="de-DE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Microsoft Himalaya" panose="01010100010101010101" pitchFamily="2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r>
                        <a:rPr lang="de-DE" sz="2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Microsoft Himalaya" panose="01010100010101010101" pitchFamily="2" charset="0"/>
                        </a:rPr>
                        <m:t>=1</m:t>
                      </m:r>
                    </m:oMath>
                  </m:oMathPara>
                </a14:m>
                <a:endParaRPr lang="de-DE" sz="105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373B3028-20FE-4117-A112-0B1E054A5B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397" y="3343324"/>
                <a:ext cx="3007811" cy="8850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hteck 55">
                <a:extLst>
                  <a:ext uri="{FF2B5EF4-FFF2-40B4-BE49-F238E27FC236}">
                    <a16:creationId xmlns:a16="http://schemas.microsoft.com/office/drawing/2014/main" id="{0D306E24-6C4B-414E-9744-DB816F12CD7D}"/>
                  </a:ext>
                </a:extLst>
              </p:cNvPr>
              <p:cNvSpPr/>
              <p:nvPr/>
            </p:nvSpPr>
            <p:spPr>
              <a:xfrm>
                <a:off x="5122084" y="3028515"/>
                <a:ext cx="3898092" cy="1546577"/>
              </a:xfrm>
              <a:prstGeom prst="rect">
                <a:avLst/>
              </a:prstGeom>
              <a:ln w="285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defTabSz="685800"/>
                <a14:m>
                  <m:oMath xmlns:m="http://schemas.openxmlformats.org/officeDocument/2006/math">
                    <m:r>
                      <a:rPr lang="de-DE" sz="135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𝒉</m:t>
                    </m:r>
                    <m:r>
                      <a:rPr lang="de-DE" sz="135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The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boundary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layer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height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14:m>
                  <m:oMath xmlns:m="http://schemas.openxmlformats.org/officeDocument/2006/math">
                    <m:r>
                      <a:rPr lang="de-DE" sz="135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r>
                      <a:rPr lang="de-DE" sz="135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Coriolis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parameter</a:t>
                </a:r>
                <a:b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</a:br>
                <a14:m>
                  <m:oMath xmlns:m="http://schemas.openxmlformats.org/officeDocument/2006/math">
                    <m:r>
                      <a:rPr lang="de-DE" sz="135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𝑳</m:t>
                    </m:r>
                    <m:r>
                      <a:rPr lang="de-DE" sz="135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 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Monin Obukhov Length</a:t>
                </a:r>
                <a:br>
                  <a:rPr lang="de-DE" sz="1350" b="1" i="1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de-DE" sz="135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𝑵</m:t>
                    </m:r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350" dirty="0">
                    <a:solidFill>
                      <a:prstClr val="black"/>
                    </a:solidFill>
                    <a:latin typeface="Calibri" panose="020F0502020204030204"/>
                  </a:rPr>
                  <a:t> Buoyancy frequency (Brunt–Väisälä frequency)</a:t>
                </a:r>
                <a:br>
                  <a:rPr lang="en-US" sz="1350" dirty="0">
                    <a:solidFill>
                      <a:prstClr val="black"/>
                    </a:solidFill>
                    <a:latin typeface="Calibri" panose="020F0502020204030204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de-DE" sz="135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Proportionality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factor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= 0.5</a:t>
                </a:r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14:m>
                  <m:oMath xmlns:m="http://schemas.openxmlformats.org/officeDocument/2006/math">
                    <m:sSub>
                      <m:sSubPr>
                        <m:ctrlP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𝒔</m:t>
                        </m:r>
                      </m:sub>
                    </m:sSub>
                    <m:r>
                      <a:rPr lang="de-DE" sz="135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Microsoft Himalaya" panose="01010100010101010101" pitchFamily="2" charset="0"/>
                      </a:rPr>
                      <m:t>=</m:t>
                    </m:r>
                    <m:r>
                      <a:rPr lang="de-DE" sz="135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Microsoft Himalaya" panose="01010100010101010101" pitchFamily="2" charset="0"/>
                      </a:rPr>
                      <m:t> </m:t>
                    </m:r>
                  </m:oMath>
                </a14:m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Proportionality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factor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= 10</a:t>
                </a:r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14:m>
                  <m:oMath xmlns:m="http://schemas.openxmlformats.org/officeDocument/2006/math">
                    <m:sSub>
                      <m:sSubPr>
                        <m:ctrlP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Microsoft Himalaya" panose="01010100010101010101" pitchFamily="2" charset="0"/>
                      </a:rPr>
                      <m:t>=</m:t>
                    </m:r>
                    <m:r>
                      <a:rPr lang="de-DE" sz="135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Microsoft Himalaya" panose="01010100010101010101" pitchFamily="2" charset="0"/>
                      </a:rPr>
                      <m:t> </m:t>
                    </m:r>
                  </m:oMath>
                </a14:m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Proportionality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factor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= 10</a:t>
                </a:r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6" name="Rechteck 55">
                <a:extLst>
                  <a:ext uri="{FF2B5EF4-FFF2-40B4-BE49-F238E27FC236}">
                    <a16:creationId xmlns:a16="http://schemas.microsoft.com/office/drawing/2014/main" id="{0D306E24-6C4B-414E-9744-DB816F12CD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084" y="3028515"/>
                <a:ext cx="3898092" cy="1546577"/>
              </a:xfrm>
              <a:prstGeom prst="rect">
                <a:avLst/>
              </a:prstGeom>
              <a:blipFill>
                <a:blip r:embed="rId4"/>
                <a:stretch>
                  <a:fillRect b="-1931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hteck 26">
                <a:extLst>
                  <a:ext uri="{FF2B5EF4-FFF2-40B4-BE49-F238E27FC236}">
                    <a16:creationId xmlns:a16="http://schemas.microsoft.com/office/drawing/2014/main" id="{E288CF9F-7DAE-4EC4-898F-3A17FA26308C}"/>
                  </a:ext>
                </a:extLst>
              </p:cNvPr>
              <p:cNvSpPr/>
              <p:nvPr/>
            </p:nvSpPr>
            <p:spPr>
              <a:xfrm>
                <a:off x="6244393" y="1135580"/>
                <a:ext cx="2766797" cy="1774268"/>
              </a:xfrm>
              <a:prstGeom prst="rect">
                <a:avLst/>
              </a:prstGeom>
              <a:ln w="28575"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defTabSz="685800"/>
                <a14:m>
                  <m:oMath xmlns:m="http://schemas.openxmlformats.org/officeDocument/2006/math">
                    <m:sSub>
                      <m:sSubPr>
                        <m:ctrlPr>
                          <a:rPr lang="de-DE" sz="135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𝑹𝒊</m:t>
                        </m:r>
                      </m:e>
                      <m:sub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de-DE" sz="135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Bulk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Richardson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number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</a:p>
              <a:p>
                <a:pPr defTabSz="685800"/>
                <a14:m>
                  <m:oMath xmlns:m="http://schemas.openxmlformats.org/officeDocument/2006/math">
                    <m:r>
                      <a:rPr lang="de-DE" sz="135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r>
                      <a:rPr lang="de-DE" sz="135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gravitational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acceleration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14:m>
                  <m:oMath xmlns:m="http://schemas.openxmlformats.org/officeDocument/2006/math">
                    <m:sSub>
                      <m:sSubPr>
                        <m:ctrlP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de-DE" sz="135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virtual potential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temperature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  <a:ea typeface="Cambria Math" panose="02040503050406030204" pitchFamily="18" charset="0"/>
                </a:endParaRPr>
              </a:p>
              <a:p>
                <a:pPr defTabSz="685800"/>
                <a:r>
                  <a:rPr lang="de-DE" sz="1350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de-DE" sz="1350" b="1" i="1" dirty="0">
                    <a:solidFill>
                      <a:prstClr val="black"/>
                    </a:solidFill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index of model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level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:r>
                  <a:rPr lang="de-DE" sz="1350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s  </a:t>
                </a:r>
                <a:r>
                  <a:rPr lang="de-DE" sz="135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index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of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start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model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level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:r>
                  <a:rPr lang="de-DE" sz="1350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z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  <a:ea typeface="Cambria Math" panose="02040503050406030204" pitchFamily="18" charset="0"/>
                  </a:rPr>
                  <a:t> height</a:t>
                </a:r>
                <a:endParaRPr lang="de-DE" sz="1350" i="1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:r>
                  <a:rPr lang="de-DE" sz="1350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u, v </a:t>
                </a:r>
                <a14:m>
                  <m:oMath xmlns:m="http://schemas.openxmlformats.org/officeDocument/2006/math">
                    <m:r>
                      <a:rPr lang="de-DE" sz="135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wind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components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defTabSz="685800"/>
                <a14:m>
                  <m:oMath xmlns:m="http://schemas.openxmlformats.org/officeDocument/2006/math">
                    <m:sSub>
                      <m:sSubPr>
                        <m:ctrlP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de-DE" sz="135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de-DE" sz="135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surface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friction</a:t>
                </a:r>
                <a:r>
                  <a:rPr lang="de-DE" sz="1350" dirty="0">
                    <a:solidFill>
                      <a:prstClr val="black"/>
                    </a:solidFill>
                    <a:latin typeface="Calibri" panose="020F0502020204030204"/>
                  </a:rPr>
                  <a:t> </a:t>
                </a:r>
                <a:r>
                  <a:rPr lang="de-DE" sz="1350" dirty="0" err="1">
                    <a:solidFill>
                      <a:prstClr val="black"/>
                    </a:solidFill>
                    <a:latin typeface="Calibri" panose="020F0502020204030204"/>
                  </a:rPr>
                  <a:t>velocity</a:t>
                </a:r>
                <a:endParaRPr lang="de-DE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7" name="Rechteck 26">
                <a:extLst>
                  <a:ext uri="{FF2B5EF4-FFF2-40B4-BE49-F238E27FC236}">
                    <a16:creationId xmlns:a16="http://schemas.microsoft.com/office/drawing/2014/main" id="{E288CF9F-7DAE-4EC4-898F-3A17FA2630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393" y="1135580"/>
                <a:ext cx="2766797" cy="1774268"/>
              </a:xfrm>
              <a:prstGeom prst="rect">
                <a:avLst/>
              </a:prstGeom>
              <a:blipFill>
                <a:blip r:embed="rId5"/>
                <a:stretch>
                  <a:fillRect b="-1689"/>
                </a:stretch>
              </a:blipFill>
              <a:ln w="28575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hteck 27">
            <a:extLst>
              <a:ext uri="{FF2B5EF4-FFF2-40B4-BE49-F238E27FC236}">
                <a16:creationId xmlns:a16="http://schemas.microsoft.com/office/drawing/2014/main" id="{71FF963C-C45F-4D45-8A7E-036B16B95C76}"/>
              </a:ext>
            </a:extLst>
          </p:cNvPr>
          <p:cNvSpPr/>
          <p:nvPr/>
        </p:nvSpPr>
        <p:spPr>
          <a:xfrm>
            <a:off x="0" y="1176734"/>
            <a:ext cx="4219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57213" lvl="1" indent="-214313" defTabSz="68580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The main </a:t>
            </a:r>
            <a:r>
              <a:rPr lang="en-US" b="1" dirty="0">
                <a:solidFill>
                  <a:srgbClr val="2F5597"/>
                </a:solidFill>
                <a:latin typeface="Calibri" panose="020F0502020204030204"/>
              </a:rPr>
              <a:t>boundary</a:t>
            </a:r>
            <a:r>
              <a:rPr lang="en-US" b="1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en-US" b="1" dirty="0">
                <a:solidFill>
                  <a:srgbClr val="2F5597"/>
                </a:solidFill>
                <a:latin typeface="Calibri" panose="020F0502020204030204"/>
              </a:rPr>
              <a:t>layer diagnostic: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hteck 29">
                <a:extLst>
                  <a:ext uri="{FF2B5EF4-FFF2-40B4-BE49-F238E27FC236}">
                    <a16:creationId xmlns:a16="http://schemas.microsoft.com/office/drawing/2014/main" id="{F27657ED-CBFB-40EE-BAF7-AA7B6CF2F53F}"/>
                  </a:ext>
                </a:extLst>
              </p:cNvPr>
              <p:cNvSpPr/>
              <p:nvPr/>
            </p:nvSpPr>
            <p:spPr>
              <a:xfrm>
                <a:off x="434200" y="1598825"/>
                <a:ext cx="5497286" cy="1029384"/>
              </a:xfrm>
              <a:prstGeom prst="rect">
                <a:avLst/>
              </a:prstGeom>
              <a:ln w="2857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1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𝑅𝑖</m:t>
                          </m:r>
                        </m:e>
                        <m:sub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de-DE" sz="21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de-DE" sz="2100" i="1">
                                      <a:solidFill>
                                        <a:srgbClr val="5B9BD5">
                                          <a:lumMod val="50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de-DE" sz="2100" i="1">
                                  <a:solidFill>
                                    <a:srgbClr val="5B9BD5">
                                      <a:lumMod val="50000"/>
                                    </a:srgb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de-DE" sz="2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1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de-DE" sz="2100" i="1">
                                  <a:solidFill>
                                    <a:srgbClr val="5B9BD5">
                                      <a:lumMod val="50000"/>
                                    </a:srgb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de-DE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de-DE" sz="2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 </m:t>
                              </m:r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de-DE" sz="2100" i="1">
                                      <a:solidFill>
                                        <a:srgbClr val="5B9BD5">
                                          <a:lumMod val="50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sSup>
                            <m:sSup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de-DE" sz="2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 </m:t>
                              </m:r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de-DE" sz="2100" i="1">
                                      <a:solidFill>
                                        <a:srgbClr val="5B9BD5">
                                          <a:lumMod val="50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100</m:t>
                              </m:r>
                              <m:sSub>
                                <m:sSubPr>
                                  <m:ctrlPr>
                                    <a:rPr lang="de-DE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1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1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de-DE" sz="2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br>
                  <a:rPr lang="de-DE" sz="21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de-DE" sz="21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0" name="Rechteck 29">
                <a:extLst>
                  <a:ext uri="{FF2B5EF4-FFF2-40B4-BE49-F238E27FC236}">
                    <a16:creationId xmlns:a16="http://schemas.microsoft.com/office/drawing/2014/main" id="{F27657ED-CBFB-40EE-BAF7-AA7B6CF2F5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00" y="1598825"/>
                <a:ext cx="5497286" cy="10293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hteck 32">
            <a:extLst>
              <a:ext uri="{FF2B5EF4-FFF2-40B4-BE49-F238E27FC236}">
                <a16:creationId xmlns:a16="http://schemas.microsoft.com/office/drawing/2014/main" id="{B5BC907A-B3B7-4CF0-864E-642452FC5F96}"/>
              </a:ext>
            </a:extLst>
          </p:cNvPr>
          <p:cNvSpPr/>
          <p:nvPr/>
        </p:nvSpPr>
        <p:spPr>
          <a:xfrm>
            <a:off x="0" y="2770963"/>
            <a:ext cx="4060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57213" lvl="1" indent="-214313" defTabSz="68580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Stable and neutral </a:t>
            </a:r>
            <a:r>
              <a:rPr lang="en-US" b="1" dirty="0">
                <a:solidFill>
                  <a:srgbClr val="2F5597"/>
                </a:solidFill>
                <a:latin typeface="Calibri" panose="020F0502020204030204"/>
              </a:rPr>
              <a:t>boundary layer: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8DDA44-D532-40DC-8AA7-BF74E50A2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Combined PBL Height Diagnostics</a:t>
            </a:r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3DE999B-D042-426D-8324-F0476A7D5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D5E013C-B5E4-4A43-8103-9EA6B56F4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4E66ED-3E8A-4A41-92A8-75523942A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5348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395279" y="252000"/>
            <a:ext cx="6833153" cy="359640"/>
          </a:xfrm>
          <a:prstGeom prst="rect">
            <a:avLst/>
          </a:prstGeom>
          <a:noFill/>
          <a:ln w="0">
            <a:noFill/>
          </a:ln>
        </p:spPr>
        <p:txBody>
          <a:bodyPr lIns="72000" tIns="0" rIns="72000" bIns="0" anchor="t">
            <a:noAutofit/>
          </a:bodyPr>
          <a:lstStyle/>
          <a:p>
            <a:pPr defTabSz="685783"/>
            <a:r>
              <a:rPr lang="en-US" dirty="0">
                <a:solidFill>
                  <a:schemeClr val="dk1"/>
                </a:solidFill>
                <a:latin typeface="Arial"/>
                <a:ea typeface="AR PL SungtiL GB"/>
              </a:rPr>
              <a:t>Comparison Lindenberg </a:t>
            </a:r>
            <a:r>
              <a:rPr lang="en-US" dirty="0">
                <a:solidFill>
                  <a:schemeClr val="dk1"/>
                </a:solidFill>
                <a:latin typeface="Arial"/>
              </a:rPr>
              <a:t>– Winter  </a:t>
            </a:r>
            <a:r>
              <a:rPr lang="en-US" sz="2000" dirty="0">
                <a:solidFill>
                  <a:schemeClr val="dk1"/>
                </a:solidFill>
                <a:latin typeface="Arial"/>
              </a:rPr>
              <a:t>(Rolf </a:t>
            </a:r>
            <a:r>
              <a:rPr lang="en-US" sz="2000" dirty="0" err="1">
                <a:solidFill>
                  <a:schemeClr val="dk1"/>
                </a:solidFill>
                <a:latin typeface="Arial"/>
              </a:rPr>
              <a:t>Zentek</a:t>
            </a:r>
            <a:r>
              <a:rPr lang="en-US" sz="2000" dirty="0">
                <a:solidFill>
                  <a:schemeClr val="dk1"/>
                </a:solidFill>
                <a:latin typeface="Arial"/>
              </a:rPr>
              <a:t>)</a:t>
            </a:r>
            <a:r>
              <a:rPr lang="en-US" dirty="0">
                <a:solidFill>
                  <a:schemeClr val="dk1"/>
                </a:solidFill>
                <a:latin typeface="Arial"/>
              </a:rPr>
              <a:t>	</a:t>
            </a:r>
          </a:p>
        </p:txBody>
      </p:sp>
      <p:pic>
        <p:nvPicPr>
          <p:cNvPr id="171" name="Grafik 170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90000" y="756000"/>
            <a:ext cx="6648571" cy="3851714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Textfeld 171"/>
          <p:cNvSpPr txBox="1"/>
          <p:nvPr/>
        </p:nvSpPr>
        <p:spPr>
          <a:xfrm>
            <a:off x="7719767" y="757787"/>
            <a:ext cx="851813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 dirty="0">
                <a:solidFill>
                  <a:srgbClr val="2A6099"/>
                </a:solidFill>
                <a:latin typeface="Arial"/>
              </a:rPr>
              <a:t>BLADE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Textfeld 172"/>
          <p:cNvSpPr txBox="1"/>
          <p:nvPr/>
        </p:nvSpPr>
        <p:spPr>
          <a:xfrm>
            <a:off x="7720488" y="1375920"/>
            <a:ext cx="1114706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 dirty="0">
                <a:solidFill>
                  <a:srgbClr val="FF8000"/>
                </a:solidFill>
                <a:latin typeface="Arial"/>
              </a:rPr>
              <a:t>simple BR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Textfeld 173"/>
          <p:cNvSpPr txBox="1"/>
          <p:nvPr/>
        </p:nvSpPr>
        <p:spPr>
          <a:xfrm>
            <a:off x="7729796" y="1694160"/>
            <a:ext cx="638614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 dirty="0">
                <a:solidFill>
                  <a:srgbClr val="C9211E"/>
                </a:solidFill>
                <a:latin typeface="Arial"/>
              </a:rPr>
              <a:t>extra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Textfeld 174"/>
          <p:cNvSpPr txBox="1"/>
          <p:nvPr/>
        </p:nvSpPr>
        <p:spPr>
          <a:xfrm>
            <a:off x="7719767" y="1057680"/>
            <a:ext cx="1036159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 dirty="0" err="1">
                <a:solidFill>
                  <a:srgbClr val="00A933"/>
                </a:solidFill>
                <a:latin typeface="Arial"/>
              </a:rPr>
              <a:t>opendata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63F525B-2B79-4B45-866F-B94DD0EAB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81477DD-B1FC-4E1C-BA40-0AA7D1DDA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0A2-5F25-41BC-96A3-2F5F3822D69F}" type="slidenum">
              <a:rPr lang="en-US" smtClean="0"/>
              <a:t>8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5DCD53-C96C-4987-B1BA-EB8AED31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395280" y="252000"/>
            <a:ext cx="5544720" cy="359640"/>
          </a:xfrm>
          <a:prstGeom prst="rect">
            <a:avLst/>
          </a:prstGeom>
          <a:noFill/>
          <a:ln w="0">
            <a:noFill/>
          </a:ln>
        </p:spPr>
        <p:txBody>
          <a:bodyPr lIns="72000" tIns="0" rIns="72000" bIns="0" anchor="t">
            <a:noAutofit/>
          </a:bodyPr>
          <a:lstStyle/>
          <a:p>
            <a:pPr defTabSz="685783"/>
            <a:r>
              <a:rPr lang="en-US">
                <a:solidFill>
                  <a:schemeClr val="dk1"/>
                </a:solidFill>
                <a:latin typeface="Arial"/>
                <a:ea typeface="AR PL SungtiL GB"/>
              </a:rPr>
              <a:t>Comparison Lindenberg </a:t>
            </a:r>
            <a:r>
              <a:rPr lang="en-US">
                <a:solidFill>
                  <a:schemeClr val="dk1"/>
                </a:solidFill>
                <a:latin typeface="Arial"/>
              </a:rPr>
              <a:t>– Winter	</a:t>
            </a:r>
          </a:p>
        </p:txBody>
      </p:sp>
      <p:sp>
        <p:nvSpPr>
          <p:cNvPr id="177" name="Textfeld 176"/>
          <p:cNvSpPr txBox="1"/>
          <p:nvPr/>
        </p:nvSpPr>
        <p:spPr>
          <a:xfrm>
            <a:off x="7768246" y="769680"/>
            <a:ext cx="851813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 dirty="0">
                <a:solidFill>
                  <a:srgbClr val="2A6099"/>
                </a:solidFill>
                <a:latin typeface="Arial"/>
              </a:rPr>
              <a:t>BLADE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Textfeld 177"/>
          <p:cNvSpPr txBox="1"/>
          <p:nvPr/>
        </p:nvSpPr>
        <p:spPr>
          <a:xfrm>
            <a:off x="7768606" y="1375920"/>
            <a:ext cx="1148369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>
                <a:solidFill>
                  <a:srgbClr val="FF8000"/>
                </a:solidFill>
                <a:latin typeface="Arial"/>
              </a:rPr>
              <a:t>simple </a:t>
            </a:r>
            <a:r>
              <a:rPr lang="en-US" sz="1600" dirty="0">
                <a:solidFill>
                  <a:srgbClr val="FF8000"/>
                </a:solidFill>
                <a:latin typeface="Arial"/>
              </a:rPr>
              <a:t>BR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9" name="Grafik 17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90000" y="756000"/>
            <a:ext cx="6660000" cy="387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997D821-8030-4D3A-A752-1DFB64B9C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55A7CF4-0EC2-4791-9E3B-AB06083E2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0A2-5F25-41BC-96A3-2F5F3822D69F}" type="slidenum">
              <a:rPr lang="en-US" smtClean="0"/>
              <a:t>9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926FA0-5D1B-434A-B8AB-E1D84BF6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395280" y="252000"/>
            <a:ext cx="5544720" cy="359640"/>
          </a:xfrm>
          <a:prstGeom prst="rect">
            <a:avLst/>
          </a:prstGeom>
          <a:noFill/>
          <a:ln w="0">
            <a:noFill/>
          </a:ln>
        </p:spPr>
        <p:txBody>
          <a:bodyPr lIns="72000" tIns="0" rIns="72000" bIns="0" anchor="t">
            <a:noAutofit/>
          </a:bodyPr>
          <a:lstStyle/>
          <a:p>
            <a:pPr defTabSz="685783"/>
            <a:r>
              <a:rPr lang="en-US">
                <a:solidFill>
                  <a:schemeClr val="dk1"/>
                </a:solidFill>
                <a:latin typeface="Arial"/>
                <a:ea typeface="AR PL SungtiL GB"/>
              </a:rPr>
              <a:t>Comparison Lindenberg </a:t>
            </a:r>
            <a:r>
              <a:rPr lang="en-US">
                <a:solidFill>
                  <a:schemeClr val="dk1"/>
                </a:solidFill>
                <a:latin typeface="Arial"/>
              </a:rPr>
              <a:t>– Sommer	</a:t>
            </a:r>
          </a:p>
        </p:txBody>
      </p:sp>
      <p:sp>
        <p:nvSpPr>
          <p:cNvPr id="185" name="Textfeld 184"/>
          <p:cNvSpPr txBox="1"/>
          <p:nvPr/>
        </p:nvSpPr>
        <p:spPr>
          <a:xfrm>
            <a:off x="7793539" y="769680"/>
            <a:ext cx="851813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>
                <a:solidFill>
                  <a:srgbClr val="2A6099"/>
                </a:solidFill>
                <a:latin typeface="Arial"/>
              </a:rPr>
              <a:t>BLADE</a:t>
            </a:r>
            <a:endParaRPr lang="en-US" sz="16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Textfeld 185"/>
          <p:cNvSpPr txBox="1"/>
          <p:nvPr/>
        </p:nvSpPr>
        <p:spPr>
          <a:xfrm>
            <a:off x="7793899" y="1375920"/>
            <a:ext cx="1114706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 dirty="0">
                <a:solidFill>
                  <a:srgbClr val="FF8000"/>
                </a:solidFill>
                <a:latin typeface="Arial"/>
              </a:rPr>
              <a:t>simple BR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Textfeld 186"/>
          <p:cNvSpPr txBox="1"/>
          <p:nvPr/>
        </p:nvSpPr>
        <p:spPr>
          <a:xfrm>
            <a:off x="7793178" y="1682780"/>
            <a:ext cx="638614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 dirty="0">
                <a:solidFill>
                  <a:srgbClr val="C9211E"/>
                </a:solidFill>
                <a:latin typeface="Arial"/>
              </a:rPr>
              <a:t>extra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Textfeld 187"/>
          <p:cNvSpPr txBox="1"/>
          <p:nvPr/>
        </p:nvSpPr>
        <p:spPr>
          <a:xfrm>
            <a:off x="7793178" y="1057680"/>
            <a:ext cx="1036159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>
                <a:solidFill>
                  <a:srgbClr val="00A933"/>
                </a:solidFill>
                <a:latin typeface="Arial"/>
              </a:rPr>
              <a:t>opendata</a:t>
            </a:r>
            <a:endParaRPr lang="en-US" sz="160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9" name="Grafik 18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90000" y="756000"/>
            <a:ext cx="6618857" cy="3829429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526E3E7-9709-450E-A341-9F49C22A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624E695-6C79-4C1F-8547-EE6BFD5CD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0A2-5F25-41BC-96A3-2F5F3822D69F}" type="slidenum">
              <a:rPr lang="en-US" smtClean="0"/>
              <a:t>10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92BB73-E7C3-45B7-804E-522E3324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395280" y="252000"/>
            <a:ext cx="5544720" cy="359640"/>
          </a:xfrm>
          <a:prstGeom prst="rect">
            <a:avLst/>
          </a:prstGeom>
          <a:noFill/>
          <a:ln w="0">
            <a:noFill/>
          </a:ln>
        </p:spPr>
        <p:txBody>
          <a:bodyPr lIns="72000" tIns="0" rIns="72000" bIns="0" anchor="t">
            <a:noAutofit/>
          </a:bodyPr>
          <a:lstStyle/>
          <a:p>
            <a:pPr defTabSz="685783"/>
            <a:r>
              <a:rPr lang="en-US">
                <a:solidFill>
                  <a:schemeClr val="dk1"/>
                </a:solidFill>
                <a:latin typeface="Arial"/>
                <a:ea typeface="AR PL SungtiL GB"/>
              </a:rPr>
              <a:t>Comparison Lindenberg </a:t>
            </a:r>
            <a:r>
              <a:rPr lang="en-US">
                <a:solidFill>
                  <a:schemeClr val="dk1"/>
                </a:solidFill>
                <a:latin typeface="Arial"/>
              </a:rPr>
              <a:t>– Sommer	</a:t>
            </a:r>
          </a:p>
        </p:txBody>
      </p:sp>
      <p:sp>
        <p:nvSpPr>
          <p:cNvPr id="181" name="Textfeld 180"/>
          <p:cNvSpPr txBox="1"/>
          <p:nvPr/>
        </p:nvSpPr>
        <p:spPr>
          <a:xfrm>
            <a:off x="7792025" y="769680"/>
            <a:ext cx="851813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 dirty="0">
                <a:solidFill>
                  <a:srgbClr val="2A6099"/>
                </a:solidFill>
                <a:latin typeface="Arial"/>
              </a:rPr>
              <a:t>BLADE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Textfeld 181"/>
          <p:cNvSpPr txBox="1"/>
          <p:nvPr/>
        </p:nvSpPr>
        <p:spPr>
          <a:xfrm>
            <a:off x="7792385" y="1375920"/>
            <a:ext cx="1148369" cy="3371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US" sz="1600" dirty="0">
                <a:solidFill>
                  <a:srgbClr val="FF8000"/>
                </a:solidFill>
                <a:latin typeface="Arial"/>
              </a:rPr>
              <a:t>simple BR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3" name="Grafik 182"/>
          <p:cNvPicPr/>
          <p:nvPr/>
        </p:nvPicPr>
        <p:blipFill>
          <a:blip r:embed="rId2"/>
          <a:stretch/>
        </p:blipFill>
        <p:spPr>
          <a:xfrm>
            <a:off x="990000" y="756000"/>
            <a:ext cx="6624000" cy="3840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1D71FB-1989-41DF-BCB4-5ED735B08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14.09.2026</a:t>
            </a:r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695FBD2-6B8A-4040-93D6-D1990948E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00A2-5F25-41BC-96A3-2F5F3822D69F}" type="slidenum">
              <a:rPr lang="en-US" smtClean="0"/>
              <a:t>11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117FE43-375A-4235-AF31-7DDDC538C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2026 - PBL height - J. Förstner et al.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912</Words>
  <Application>Microsoft Office PowerPoint</Application>
  <PresentationFormat>Bildschirmpräsentation (16:9)</PresentationFormat>
  <Paragraphs>173</Paragraphs>
  <Slides>11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 Math</vt:lpstr>
      <vt:lpstr>Inter</vt:lpstr>
      <vt:lpstr>Wingdings</vt:lpstr>
      <vt:lpstr>DWD-PowerPoint</vt:lpstr>
      <vt:lpstr>A new diagnostic for PBL height</vt:lpstr>
      <vt:lpstr>Bulk Richardson Number  (Navid Mouji)</vt:lpstr>
      <vt:lpstr>Bulk Richardson Number</vt:lpstr>
      <vt:lpstr>New Combined PBL Height Diagnostics</vt:lpstr>
      <vt:lpstr>New Combined PBL Height Diagnostics</vt:lpstr>
      <vt:lpstr>New Combined PBL Height Diagnostics</vt:lpstr>
      <vt:lpstr>New Combined PBL Height Diagnostics</vt:lpstr>
      <vt:lpstr>Comparison Lindenberg – Winter  (Rolf Zentek) </vt:lpstr>
      <vt:lpstr>Comparison Lindenberg – Winter </vt:lpstr>
      <vt:lpstr>Comparison Lindenberg – Sommer </vt:lpstr>
      <vt:lpstr>Comparison Lindenberg – Sommer </vt:lpstr>
    </vt:vector>
  </TitlesOfParts>
  <Company>Deutscher Wetterdienst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DWD</dc:creator>
  <cp:lastModifiedBy>Förstner Jochen</cp:lastModifiedBy>
  <cp:revision>53</cp:revision>
  <dcterms:created xsi:type="dcterms:W3CDTF">2020-05-28T07:34:32Z</dcterms:created>
  <dcterms:modified xsi:type="dcterms:W3CDTF">2026-09-10T13:54:20Z</dcterms:modified>
</cp:coreProperties>
</file>