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1125" r:id="rId2"/>
    <p:sldId id="1166" r:id="rId3"/>
    <p:sldId id="1157" r:id="rId4"/>
    <p:sldId id="1158" r:id="rId5"/>
    <p:sldId id="1129" r:id="rId6"/>
    <p:sldId id="1126" r:id="rId7"/>
    <p:sldId id="1131" r:id="rId8"/>
    <p:sldId id="1132" r:id="rId9"/>
    <p:sldId id="1133" r:id="rId10"/>
    <p:sldId id="1165" r:id="rId11"/>
    <p:sldId id="1127" r:id="rId12"/>
    <p:sldId id="1159" r:id="rId13"/>
    <p:sldId id="1128" r:id="rId14"/>
    <p:sldId id="1160" r:id="rId15"/>
    <p:sldId id="1143" r:id="rId16"/>
    <p:sldId id="1163" r:id="rId17"/>
    <p:sldId id="1164" r:id="rId18"/>
    <p:sldId id="1167" r:id="rId19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1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EBE81C-9D77-4F54-83CE-81B4C4773E4C}" type="datetimeFigureOut">
              <a:rPr lang="de-DE" smtClean="0"/>
              <a:t>08.09.2026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DDE923-4B73-406A-9DF9-567A4D2448F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55751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485611-F4DE-43EB-A1C1-C04B2C9906BB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20308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485611-F4DE-43EB-A1C1-C04B2C9906BB}" type="slidenum">
              <a:rPr kumimoji="0" lang="de-DE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de-DE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93528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485611-F4DE-43EB-A1C1-C04B2C9906BB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652620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485611-F4DE-43EB-A1C1-C04B2C9906BB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90771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485611-F4DE-43EB-A1C1-C04B2C9906BB}" type="slidenum">
              <a:rPr kumimoji="0" lang="de-DE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de-DE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84994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485611-F4DE-43EB-A1C1-C04B2C9906BB}" type="slidenum">
              <a:rPr kumimoji="0" lang="de-DE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de-DE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0308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485611-F4DE-43EB-A1C1-C04B2C9906BB}" type="slidenum">
              <a:rPr kumimoji="0" lang="de-DE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de-DE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93983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485611-F4DE-43EB-A1C1-C04B2C9906BB}" type="slidenum">
              <a:rPr kumimoji="0" lang="de-DE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de-DE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57069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485611-F4DE-43EB-A1C1-C04B2C9906BB}" type="slidenum">
              <a:rPr kumimoji="0" lang="de-DE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de-DE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31588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485611-F4DE-43EB-A1C1-C04B2C9906BB}" type="slidenum">
              <a:rPr kumimoji="0" lang="de-DE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de-DE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80703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485611-F4DE-43EB-A1C1-C04B2C9906BB}" type="slidenum">
              <a:rPr kumimoji="0" lang="de-DE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de-DE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88209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485611-F4DE-43EB-A1C1-C04B2C9906BB}" type="slidenum">
              <a:rPr kumimoji="0" lang="de-DE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de-DE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04474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485611-F4DE-43EB-A1C1-C04B2C9906BB}" type="slidenum">
              <a:rPr kumimoji="0" lang="de-DE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de-DE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03135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485611-F4DE-43EB-A1C1-C04B2C9906BB}" type="slidenum">
              <a:rPr kumimoji="0" lang="de-DE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de-DE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10716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88545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042565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485611-F4DE-43EB-A1C1-C04B2C9906BB}" type="slidenum">
              <a:rPr lang="de-DE" smtClean="0"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592533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 descr="Schmuckbild ohne inhaltlichen Bezug zum Vortrag." title="Schmuckbild"/>
          <p:cNvSpPr>
            <a:spLocks noGrp="1"/>
          </p:cNvSpPr>
          <p:nvPr>
            <p:ph type="pic" sz="quarter" idx="13" hasCustomPrompt="1"/>
          </p:nvPr>
        </p:nvSpPr>
        <p:spPr>
          <a:xfrm>
            <a:off x="624418" y="1221317"/>
            <a:ext cx="10943167" cy="4800600"/>
          </a:xfrm>
          <a:solidFill>
            <a:schemeClr val="bg2"/>
          </a:solidFill>
        </p:spPr>
        <p:txBody>
          <a:bodyPr anchor="t" anchorCtr="1"/>
          <a:lstStyle>
            <a:lvl1pPr marL="0" indent="0" algn="ctr">
              <a:buFontTx/>
              <a:buNone/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Platzhalter für (Titel-) Bild, durch Klicken auf Symbol hinzufügen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27050" y="5391261"/>
            <a:ext cx="11137900" cy="790283"/>
          </a:xfrm>
          <a:solidFill>
            <a:schemeClr val="bg1"/>
          </a:solidFill>
        </p:spPr>
        <p:txBody>
          <a:bodyPr tIns="144000" bIns="90000" anchor="b"/>
          <a:lstStyle>
            <a:lvl1pPr algn="ctr">
              <a:defRPr sz="4000"/>
            </a:lvl1pPr>
          </a:lstStyle>
          <a:p>
            <a:r>
              <a:rPr lang="de-DE" dirty="0"/>
              <a:t>Titel durch Klicken bearbeiten</a:t>
            </a:r>
            <a:endParaRPr lang="en-US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4"/>
          </p:nvPr>
        </p:nvSpPr>
        <p:spPr>
          <a:xfrm>
            <a:off x="722888" y="6319070"/>
            <a:ext cx="2858512" cy="366183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5"/>
          </p:nvPr>
        </p:nvSpPr>
        <p:spPr>
          <a:xfrm>
            <a:off x="4349750" y="6319070"/>
            <a:ext cx="7217833" cy="366183"/>
          </a:xfrm>
        </p:spPr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597385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 ohne Bild mit Unt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27050" y="2955966"/>
            <a:ext cx="11137900" cy="553997"/>
          </a:xfrm>
        </p:spPr>
        <p:txBody>
          <a:bodyPr anchor="b"/>
          <a:lstStyle>
            <a:lvl1pPr algn="ctr">
              <a:defRPr sz="4000"/>
            </a:lvl1pPr>
          </a:lstStyle>
          <a:p>
            <a:r>
              <a:rPr lang="de-DE" dirty="0"/>
              <a:t>Titel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7"/>
            <a:ext cx="9144000" cy="241988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de-DE" dirty="0"/>
              <a:t>Untertitelmasters durch Klicken bearbeiten</a:t>
            </a:r>
            <a:endParaRPr lang="en-US" dirty="0"/>
          </a:p>
        </p:txBody>
      </p:sp>
      <p:sp>
        <p:nvSpPr>
          <p:cNvPr id="9" name="Datumsplatzhalter 8"/>
          <p:cNvSpPr>
            <a:spLocks noGrp="1"/>
          </p:cNvSpPr>
          <p:nvPr>
            <p:ph type="dt" sz="half" idx="10"/>
          </p:nvPr>
        </p:nvSpPr>
        <p:spPr>
          <a:xfrm>
            <a:off x="722888" y="6319070"/>
            <a:ext cx="2858512" cy="366183"/>
          </a:xfrm>
        </p:spPr>
        <p:txBody>
          <a:bodyPr/>
          <a:lstStyle/>
          <a:p>
            <a:endParaRPr lang="de-DE"/>
          </a:p>
        </p:txBody>
      </p:sp>
      <p:sp>
        <p:nvSpPr>
          <p:cNvPr id="10" name="Fußzeilenplatzhalter 9"/>
          <p:cNvSpPr>
            <a:spLocks noGrp="1"/>
          </p:cNvSpPr>
          <p:nvPr>
            <p:ph type="ftr" sz="quarter" idx="11"/>
          </p:nvPr>
        </p:nvSpPr>
        <p:spPr>
          <a:xfrm>
            <a:off x="4349750" y="6319070"/>
            <a:ext cx="7217833" cy="366183"/>
          </a:xfrm>
        </p:spPr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498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 hasCustomPrompt="1"/>
          </p:nvPr>
        </p:nvSpPr>
        <p:spPr>
          <a:xfrm>
            <a:off x="527050" y="1152001"/>
            <a:ext cx="11137900" cy="480132"/>
          </a:xfrm>
        </p:spPr>
        <p:txBody>
          <a:bodyPr/>
          <a:lstStyle>
            <a:lvl1pPr>
              <a:defRPr sz="3467"/>
            </a:lvl1pPr>
          </a:lstStyle>
          <a:p>
            <a:r>
              <a:rPr lang="de-DE" dirty="0"/>
              <a:t>Folientitel durch Klicken bearbeiten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27050" y="1825626"/>
            <a:ext cx="11137901" cy="419629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de-DE" dirty="0"/>
              <a:t>Inhalt durch klicken auf ein Symbol einfügen oder Text eingeben. 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206513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2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Folientitel durch Klicken bearbeiten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27050" y="1825626"/>
            <a:ext cx="11137901" cy="4196292"/>
          </a:xfrm>
          <a:prstGeom prst="rect">
            <a:avLst/>
          </a:prstGeom>
        </p:spPr>
        <p:txBody>
          <a:bodyPr numCol="2">
            <a:normAutofit/>
          </a:bodyPr>
          <a:lstStyle>
            <a:lvl1pPr>
              <a:defRPr sz="2400" baseline="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de-DE" dirty="0"/>
              <a:t>Inhalt durch klicken auf ein Symbol einfügen oder Text zweispaltig eingeben. 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76586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m. Rasterbalk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 hasCustomPrompt="1"/>
          </p:nvPr>
        </p:nvSpPr>
        <p:spPr>
          <a:xfrm>
            <a:off x="527050" y="1152001"/>
            <a:ext cx="10080951" cy="480132"/>
          </a:xfrm>
        </p:spPr>
        <p:txBody>
          <a:bodyPr/>
          <a:lstStyle>
            <a:lvl1pPr>
              <a:defRPr sz="3467"/>
            </a:lvl1pPr>
          </a:lstStyle>
          <a:p>
            <a:r>
              <a:rPr lang="de-DE" dirty="0"/>
              <a:t>Folientitel durch Klicken bearbeiten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27050" y="1825626"/>
            <a:ext cx="10080951" cy="419629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de-DE" dirty="0"/>
              <a:t>Inhalt durch klicken auf ein Symbol einfügen oder Text eingeben. 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t>‹Nr.›</a:t>
            </a:fld>
            <a:endParaRPr lang="de-DE" dirty="0"/>
          </a:p>
        </p:txBody>
      </p:sp>
      <p:pic>
        <p:nvPicPr>
          <p:cNvPr id="10" name="Schmuckbild" descr="Ein breiter Balken am rechten Rand der Präsentation, der von oben nach unten aus Linien aufgebaut ist. Oben sind die Linien hellblau und verlaufen dann nach unten hin nach Weiß. " title="Schmuckbild Rasterbalk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8000" y="1152000"/>
            <a:ext cx="1397163" cy="48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3610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mit Kernauss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Folientitel durch Klicken bearbeiten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27050" y="1825626"/>
            <a:ext cx="11137901" cy="32543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solidFill>
                  <a:srgbClr val="000000"/>
                </a:solidFill>
              </a:defRPr>
            </a:lvl1pPr>
            <a:lvl2pPr>
              <a:defRPr sz="2400">
                <a:solidFill>
                  <a:srgbClr val="000000"/>
                </a:solidFill>
              </a:defRPr>
            </a:lvl2pPr>
            <a:lvl3pPr>
              <a:defRPr sz="2400">
                <a:solidFill>
                  <a:srgbClr val="000000"/>
                </a:solidFill>
              </a:defRPr>
            </a:lvl3pPr>
            <a:lvl4pPr>
              <a:defRPr sz="2400">
                <a:solidFill>
                  <a:srgbClr val="000000"/>
                </a:solidFill>
              </a:defRPr>
            </a:lvl4pPr>
            <a:lvl5pPr>
              <a:defRPr sz="2400">
                <a:solidFill>
                  <a:srgbClr val="000000"/>
                </a:solidFill>
              </a:defRPr>
            </a:lvl5pPr>
          </a:lstStyle>
          <a:p>
            <a:pPr lvl="0"/>
            <a:r>
              <a:rPr lang="de-DE" dirty="0"/>
              <a:t>Inhalt durch klicken auf ein Symbol einfügen oder Text eingeben. 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3" hasCustomPrompt="1"/>
          </p:nvPr>
        </p:nvSpPr>
        <p:spPr>
          <a:xfrm>
            <a:off x="527050" y="5080000"/>
            <a:ext cx="11137900" cy="960000"/>
          </a:xfrm>
          <a:solidFill>
            <a:schemeClr val="tx1"/>
          </a:solidFill>
        </p:spPr>
        <p:txBody>
          <a:bodyPr anchor="ctr" anchorCtr="0">
            <a:normAutofit/>
          </a:bodyPr>
          <a:lstStyle>
            <a:lvl1pPr marL="0" indent="0" algn="ctr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Setzen Sie hier ein Fazit oder die Kernaussage der Folie ein.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560011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Folientitel durch Klicken bearbeiten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527052" y="1825626"/>
            <a:ext cx="5492749" cy="419629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de-DE" dirty="0"/>
              <a:t>Inhalt durch klicken auf ein Symbol einfügen oder Text eingeben.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199" y="1825626"/>
            <a:ext cx="5492751" cy="419629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de-DE" dirty="0"/>
              <a:t>Inhalt durch klicken auf ein Symbol einfügen oder Text eingeben. </a:t>
            </a:r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21770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 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Vergleich 1"/>
          <p:cNvSpPr>
            <a:spLocks noGrp="1"/>
          </p:cNvSpPr>
          <p:nvPr>
            <p:ph type="title" hasCustomPrompt="1"/>
          </p:nvPr>
        </p:nvSpPr>
        <p:spPr>
          <a:xfrm>
            <a:off x="527050" y="1152001"/>
            <a:ext cx="5568951" cy="480132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Vergleich 1</a:t>
            </a:r>
          </a:p>
        </p:txBody>
      </p:sp>
      <p:sp>
        <p:nvSpPr>
          <p:cNvPr id="3" name="Inhalt 1"/>
          <p:cNvSpPr>
            <a:spLocks noGrp="1"/>
          </p:cNvSpPr>
          <p:nvPr>
            <p:ph sz="half" idx="1" hasCustomPrompt="1"/>
          </p:nvPr>
        </p:nvSpPr>
        <p:spPr>
          <a:xfrm>
            <a:off x="527052" y="1825626"/>
            <a:ext cx="5492749" cy="419629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de-DE" dirty="0"/>
              <a:t>Inhalt durch klicken auf ein Symbol einfügen oder Text eingeben. </a:t>
            </a:r>
          </a:p>
        </p:txBody>
      </p:sp>
      <p:sp>
        <p:nvSpPr>
          <p:cNvPr id="10" name="Vergleich 2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152000"/>
            <a:ext cx="5491200" cy="480000"/>
          </a:xfrm>
          <a:prstGeom prst="rect">
            <a:avLst/>
          </a:prstGeom>
        </p:spPr>
        <p:txBody>
          <a:bodyPr tIns="0" bIns="0" anchor="t" anchorCtr="0">
            <a:noAutofit/>
          </a:bodyPr>
          <a:lstStyle>
            <a:lvl1pPr marL="0" indent="0"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de-DE" sz="3467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de-DE" dirty="0"/>
              <a:t>Vergleich 2</a:t>
            </a:r>
          </a:p>
        </p:txBody>
      </p:sp>
      <p:sp>
        <p:nvSpPr>
          <p:cNvPr id="4" name="Inhalt 2"/>
          <p:cNvSpPr>
            <a:spLocks noGrp="1"/>
          </p:cNvSpPr>
          <p:nvPr>
            <p:ph sz="half" idx="2" hasCustomPrompt="1"/>
          </p:nvPr>
        </p:nvSpPr>
        <p:spPr>
          <a:xfrm>
            <a:off x="6172199" y="1825626"/>
            <a:ext cx="5492751" cy="419629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de-DE" dirty="0"/>
              <a:t>Inhalt durch klicken auf ein Symbol einfügen oder Text eingeben. </a:t>
            </a:r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18621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it Inhalt u.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 hasCustomPrompt="1"/>
          </p:nvPr>
        </p:nvSpPr>
        <p:spPr>
          <a:xfrm>
            <a:off x="527051" y="1152000"/>
            <a:ext cx="4244976" cy="480196"/>
          </a:xfrm>
        </p:spPr>
        <p:txBody>
          <a:bodyPr/>
          <a:lstStyle/>
          <a:p>
            <a:r>
              <a:rPr lang="de-DE" dirty="0"/>
              <a:t>Folientitel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527051" y="2057399"/>
            <a:ext cx="4244975" cy="396451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de-DE" dirty="0"/>
              <a:t>Inhalt durch klicken auf ein Symbol einfügen oder Text eingeben. </a:t>
            </a:r>
          </a:p>
        </p:txBody>
      </p:sp>
      <p:sp>
        <p:nvSpPr>
          <p:cNvPr id="8" name="Bildplatzhalter 6" descr="Schmuckbild ohne inhaltlichen Bezug zum Vortrag." title="Schmuckbild"/>
          <p:cNvSpPr>
            <a:spLocks noGrp="1"/>
          </p:cNvSpPr>
          <p:nvPr>
            <p:ph type="pic" sz="quarter" idx="13"/>
          </p:nvPr>
        </p:nvSpPr>
        <p:spPr>
          <a:xfrm>
            <a:off x="5183187" y="1152000"/>
            <a:ext cx="6481764" cy="4869917"/>
          </a:xfrm>
          <a:solidFill>
            <a:schemeClr val="bg2"/>
          </a:solidFill>
        </p:spPr>
        <p:txBody>
          <a:bodyPr anchor="t" anchorCtr="1">
            <a:normAutofit/>
          </a:bodyPr>
          <a:lstStyle>
            <a:lvl1pPr marL="0" indent="0" algn="ctr">
              <a:buFontTx/>
              <a:buNone/>
              <a:defRPr sz="3733" baseline="0"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Bild durch Klicken auf Symbol hinzufügen</a:t>
            </a:r>
          </a:p>
        </p:txBody>
      </p:sp>
      <p:sp>
        <p:nvSpPr>
          <p:cNvPr id="12" name="Textplatzhalter 3"/>
          <p:cNvSpPr>
            <a:spLocks noGrp="1"/>
          </p:cNvSpPr>
          <p:nvPr>
            <p:ph type="body" sz="quarter" idx="18" hasCustomPrompt="1"/>
          </p:nvPr>
        </p:nvSpPr>
        <p:spPr>
          <a:xfrm>
            <a:off x="5183185" y="5702994"/>
            <a:ext cx="6481764" cy="318924"/>
          </a:xfrm>
          <a:solidFill>
            <a:schemeClr val="bg1">
              <a:alpha val="50000"/>
            </a:schemeClr>
          </a:solidFill>
        </p:spPr>
        <p:txBody>
          <a:bodyPr wrap="square" anchor="b" anchorCtr="0">
            <a:spAutoFit/>
          </a:bodyPr>
          <a:lstStyle>
            <a:lvl1pPr marL="0" indent="0" algn="r">
              <a:buNone/>
              <a:defRPr sz="1600">
                <a:solidFill>
                  <a:srgbClr val="000000"/>
                </a:solidFill>
              </a:defRPr>
            </a:lvl1pPr>
          </a:lstStyle>
          <a:p>
            <a:pPr lvl="0"/>
            <a:r>
              <a:rPr lang="de-DE" dirty="0"/>
              <a:t>In diesem Textfeld können Sie die Abbildung kurz erläutern.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3055481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t Überschrift und Infoze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el 4"/>
          <p:cNvSpPr>
            <a:spLocks noGrp="1"/>
          </p:cNvSpPr>
          <p:nvPr>
            <p:ph type="title" hasCustomPrompt="1"/>
          </p:nvPr>
        </p:nvSpPr>
        <p:spPr>
          <a:xfrm>
            <a:off x="527050" y="1152000"/>
            <a:ext cx="11137900" cy="480196"/>
          </a:xfrm>
        </p:spPr>
        <p:txBody>
          <a:bodyPr/>
          <a:lstStyle/>
          <a:p>
            <a:r>
              <a:rPr lang="de-DE" dirty="0"/>
              <a:t>Folientitel durch Klicken bearbeiten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 hasCustomPrompt="1"/>
          </p:nvPr>
        </p:nvSpPr>
        <p:spPr>
          <a:xfrm>
            <a:off x="527051" y="1825626"/>
            <a:ext cx="11137899" cy="4196292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 algn="ctr">
              <a:buNone/>
              <a:defRPr baseline="0">
                <a:solidFill>
                  <a:schemeClr val="tx2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de-DE" dirty="0"/>
              <a:t>Platzhalter durch Klick auf ein Icon füllen</a:t>
            </a:r>
            <a:endParaRPr lang="en-US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8" hasCustomPrompt="1"/>
          </p:nvPr>
        </p:nvSpPr>
        <p:spPr>
          <a:xfrm>
            <a:off x="527051" y="5702994"/>
            <a:ext cx="11137899" cy="318924"/>
          </a:xfrm>
          <a:solidFill>
            <a:schemeClr val="bg1">
              <a:alpha val="50000"/>
            </a:schemeClr>
          </a:solidFill>
        </p:spPr>
        <p:txBody>
          <a:bodyPr wrap="square" anchor="b" anchorCtr="0">
            <a:spAutoFit/>
          </a:bodyPr>
          <a:lstStyle>
            <a:lvl1pPr marL="0" indent="0" algn="r">
              <a:buNone/>
              <a:defRPr sz="1600">
                <a:solidFill>
                  <a:srgbClr val="000000"/>
                </a:solidFill>
              </a:defRPr>
            </a:lvl1pPr>
          </a:lstStyle>
          <a:p>
            <a:pPr lvl="0"/>
            <a:r>
              <a:rPr lang="de-DE" dirty="0"/>
              <a:t>In diesem Textfeld können Sie die Abbildung/Chart kurz erläutern.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8538097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t Faktenbox kle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Folientitel durch Klicken bearbeiten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27050" y="1825626"/>
            <a:ext cx="5568951" cy="419629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de-DE" dirty="0"/>
              <a:t>Inhalt durch klicken auf ein Symbol einfügen oder Text eingeben. </a:t>
            </a:r>
          </a:p>
        </p:txBody>
      </p:sp>
      <p:sp>
        <p:nvSpPr>
          <p:cNvPr id="2" name="Faktenbox Überschrift"/>
          <p:cNvSpPr txBox="1"/>
          <p:nvPr userDrawn="1"/>
        </p:nvSpPr>
        <p:spPr>
          <a:xfrm>
            <a:off x="9043446" y="4423619"/>
            <a:ext cx="2646903" cy="369332"/>
          </a:xfrm>
          <a:prstGeom prst="rect">
            <a:avLst/>
          </a:prstGeom>
          <a:noFill/>
        </p:spPr>
        <p:txBody>
          <a:bodyPr wrap="square" tIns="0" bIns="0" rtlCol="0">
            <a:spAutoFit/>
          </a:bodyPr>
          <a:lstStyle/>
          <a:p>
            <a:pPr algn="r"/>
            <a:r>
              <a:rPr lang="de-DE" sz="2400" b="1" dirty="0">
                <a:solidFill>
                  <a:srgbClr val="D1051B"/>
                </a:solidFill>
              </a:rPr>
              <a:t>FAKTEN</a:t>
            </a:r>
            <a:endParaRPr lang="de-DE" sz="2400" dirty="0"/>
          </a:p>
        </p:txBody>
      </p:sp>
      <p:sp>
        <p:nvSpPr>
          <p:cNvPr id="4" name="Faktenbox Inhalt"/>
          <p:cNvSpPr>
            <a:spLocks noGrp="1"/>
          </p:cNvSpPr>
          <p:nvPr>
            <p:ph type="body" sz="quarter" idx="13" hasCustomPrompt="1"/>
          </p:nvPr>
        </p:nvSpPr>
        <p:spPr>
          <a:xfrm>
            <a:off x="6248914" y="4824697"/>
            <a:ext cx="5416036" cy="1197219"/>
          </a:xfrm>
        </p:spPr>
        <p:txBody>
          <a:bodyPr/>
          <a:lstStyle>
            <a:lvl1pPr marL="0" indent="0" algn="r">
              <a:buNone/>
              <a:defRPr baseline="0"/>
            </a:lvl1pPr>
          </a:lstStyle>
          <a:p>
            <a:pPr lvl="0"/>
            <a:r>
              <a:rPr lang="de-DE" dirty="0"/>
              <a:t>Fakten-/Zitat durch klicken eingeben</a:t>
            </a:r>
          </a:p>
        </p:txBody>
      </p:sp>
      <p:pic>
        <p:nvPicPr>
          <p:cNvPr id="10" name="Faktenbox Schmuckbalk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17862" y="4485218"/>
            <a:ext cx="182033" cy="153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850656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19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t Faktenbox gro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Folientitel durch Klicken bearbeiten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27051" y="1825626"/>
            <a:ext cx="4036435" cy="419629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de-DE" dirty="0"/>
              <a:t>Inhalt durch klicken auf ein Symbol einfügen oder Text eingeben. </a:t>
            </a:r>
          </a:p>
        </p:txBody>
      </p:sp>
      <p:pic>
        <p:nvPicPr>
          <p:cNvPr id="13" name="Schmuckbild Infokasten Hintergrund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3" t="4981" r="5607" b="18337"/>
          <a:stretch/>
        </p:blipFill>
        <p:spPr bwMode="auto">
          <a:xfrm>
            <a:off x="4563484" y="1669065"/>
            <a:ext cx="7125608" cy="4463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Info Überschrift"/>
          <p:cNvSpPr txBox="1"/>
          <p:nvPr userDrawn="1"/>
        </p:nvSpPr>
        <p:spPr>
          <a:xfrm>
            <a:off x="4732521" y="1927654"/>
            <a:ext cx="1363480" cy="533544"/>
          </a:xfrm>
          <a:prstGeom prst="rect">
            <a:avLst/>
          </a:prstGeom>
          <a:noFill/>
        </p:spPr>
        <p:txBody>
          <a:bodyPr wrap="square" tIns="0" bIns="0" rtlCol="0">
            <a:spAutoFit/>
          </a:bodyPr>
          <a:lstStyle/>
          <a:p>
            <a:pPr algn="l"/>
            <a:r>
              <a:rPr lang="de-DE" sz="3467" b="0" dirty="0">
                <a:solidFill>
                  <a:schemeClr val="bg1"/>
                </a:solidFill>
                <a:latin typeface="+mj-lt"/>
              </a:rPr>
              <a:t>INFO</a:t>
            </a:r>
          </a:p>
        </p:txBody>
      </p:sp>
      <p:sp>
        <p:nvSpPr>
          <p:cNvPr id="17" name="Info Inhalt"/>
          <p:cNvSpPr>
            <a:spLocks noGrp="1"/>
          </p:cNvSpPr>
          <p:nvPr>
            <p:ph type="body" sz="quarter" idx="14" hasCustomPrompt="1"/>
          </p:nvPr>
        </p:nvSpPr>
        <p:spPr>
          <a:xfrm>
            <a:off x="4758464" y="2620433"/>
            <a:ext cx="6809121" cy="3401484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Fakten als Text eingeben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217049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ntaktda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 hasCustomPrompt="1"/>
          </p:nvPr>
        </p:nvSpPr>
        <p:spPr>
          <a:xfrm>
            <a:off x="527048" y="1152000"/>
            <a:ext cx="6720000" cy="480196"/>
          </a:xfrm>
        </p:spPr>
        <p:txBody>
          <a:bodyPr/>
          <a:lstStyle/>
          <a:p>
            <a:r>
              <a:rPr lang="de-DE" sz="3467" dirty="0">
                <a:latin typeface="+mj-lt"/>
              </a:rPr>
              <a:t>Ihr Ansprechpartner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3" hasCustomPrompt="1"/>
          </p:nvPr>
        </p:nvSpPr>
        <p:spPr>
          <a:xfrm>
            <a:off x="527051" y="2057400"/>
            <a:ext cx="6720000" cy="3964517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575719" indent="0">
              <a:buNone/>
              <a:defRPr/>
            </a:lvl2pPr>
            <a:lvl3pPr marL="1219170" indent="0">
              <a:buNone/>
              <a:defRPr/>
            </a:lvl3pPr>
            <a:lvl4pPr marL="1828754" indent="0">
              <a:buNone/>
              <a:defRPr/>
            </a:lvl4pPr>
            <a:lvl5pPr marL="2438339" indent="0">
              <a:buNone/>
              <a:defRPr/>
            </a:lvl5pPr>
          </a:lstStyle>
          <a:p>
            <a:pPr lvl="0"/>
            <a:r>
              <a:rPr lang="de-DE" dirty="0"/>
              <a:t>Hans Mustermann</a:t>
            </a:r>
          </a:p>
          <a:p>
            <a:pPr lvl="0"/>
            <a:r>
              <a:rPr lang="de-DE" dirty="0"/>
              <a:t>Referat XX </a:t>
            </a:r>
            <a:r>
              <a:rPr lang="de-DE" dirty="0" err="1"/>
              <a:t>XX</a:t>
            </a:r>
            <a:endParaRPr lang="de-DE" dirty="0"/>
          </a:p>
          <a:p>
            <a:pPr lvl="0"/>
            <a:r>
              <a:rPr lang="de-DE" dirty="0"/>
              <a:t>Blindtextstraße 135</a:t>
            </a:r>
          </a:p>
          <a:p>
            <a:pPr lvl="0"/>
            <a:r>
              <a:rPr lang="de-DE" dirty="0"/>
              <a:t>12345 Musterstadt</a:t>
            </a:r>
          </a:p>
          <a:p>
            <a:pPr lvl="0"/>
            <a:endParaRPr lang="de-DE" dirty="0"/>
          </a:p>
          <a:p>
            <a:pPr lvl="0"/>
            <a:r>
              <a:rPr lang="de-DE" dirty="0"/>
              <a:t>hans.mustermann@dwd.de</a:t>
            </a:r>
          </a:p>
          <a:p>
            <a:pPr lvl="0"/>
            <a:r>
              <a:rPr lang="de-DE" dirty="0"/>
              <a:t>Tel.: +49 (0) 6789 / 10 11 -12</a:t>
            </a:r>
          </a:p>
        </p:txBody>
      </p:sp>
      <p:pic>
        <p:nvPicPr>
          <p:cNvPr id="10" name="Schmuckbild" descr="Das Bild soll zur Kontaktaufnahme anregen und zeigt Tippende Finger auf einem Laptop, Eine Hand an einem Telefonhörer und eine Dame beim Telefonieren." title="Schmuckbild zur Kontaktaufnahme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5304" y="1221317"/>
            <a:ext cx="3702281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739569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55040"/>
          </a:xfrm>
        </p:spPr>
        <p:txBody>
          <a:bodyPr>
            <a:normAutofit/>
          </a:bodyPr>
          <a:lstStyle>
            <a:lvl1pPr algn="ctr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032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DWD-Logo" descr="Wort-Bild-Marke des Deutschen Wetterdienst. Wetter und Klima aus einer Hand." title="DWD-Logo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9850147" y="192000"/>
            <a:ext cx="2149853" cy="576000"/>
          </a:xfrm>
          <a:prstGeom prst="rect">
            <a:avLst/>
          </a:prstGeom>
        </p:spPr>
      </p:pic>
      <p:cxnSp>
        <p:nvCxnSpPr>
          <p:cNvPr id="10" name="Inhalt beginnt" descr="Ab hier sollte der Inhalt der Folie beginnen." title="Horizontale Linie"/>
          <p:cNvCxnSpPr/>
          <p:nvPr userDrawn="1"/>
        </p:nvCxnSpPr>
        <p:spPr>
          <a:xfrm>
            <a:off x="192000" y="960000"/>
            <a:ext cx="11808000" cy="0"/>
          </a:xfrm>
          <a:prstGeom prst="line">
            <a:avLst/>
          </a:prstGeom>
          <a:ln w="12700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platzhalter"/>
          <p:cNvSpPr>
            <a:spLocks noGrp="1"/>
          </p:cNvSpPr>
          <p:nvPr>
            <p:ph type="title"/>
          </p:nvPr>
        </p:nvSpPr>
        <p:spPr>
          <a:xfrm>
            <a:off x="527050" y="1152001"/>
            <a:ext cx="11137900" cy="480132"/>
          </a:xfrm>
          <a:prstGeom prst="rect">
            <a:avLst/>
          </a:prstGeom>
        </p:spPr>
        <p:txBody>
          <a:bodyPr vert="horz" wrap="square" lIns="72000" tIns="0" rIns="72000" bIns="0" rtlCol="0" anchor="t" anchorCtr="0">
            <a:spAutoFit/>
          </a:bodyPr>
          <a:lstStyle/>
          <a:p>
            <a:r>
              <a:rPr lang="de-DE" dirty="0"/>
              <a:t>Folientitel durch Klicken bearbeiten</a:t>
            </a:r>
            <a:endParaRPr lang="en-US" dirty="0"/>
          </a:p>
        </p:txBody>
      </p:sp>
      <p:sp>
        <p:nvSpPr>
          <p:cNvPr id="13" name="Textplatzhalter"/>
          <p:cNvSpPr>
            <a:spLocks noGrp="1"/>
          </p:cNvSpPr>
          <p:nvPr>
            <p:ph type="body" idx="1"/>
          </p:nvPr>
        </p:nvSpPr>
        <p:spPr>
          <a:xfrm>
            <a:off x="527050" y="1826686"/>
            <a:ext cx="11137900" cy="4200965"/>
          </a:xfrm>
          <a:prstGeom prst="rect">
            <a:avLst/>
          </a:prstGeom>
        </p:spPr>
        <p:txBody>
          <a:bodyPr vert="horz" lIns="72000" tIns="36000" rIns="72000" bIns="36000" rtlCol="0">
            <a:normAutofit/>
          </a:bodyPr>
          <a:lstStyle/>
          <a:p>
            <a:pPr marL="469888" marR="0" lvl="0" indent="-469888" algn="l" defTabSz="121917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Char char="è"/>
              <a:tabLst/>
              <a:defRPr/>
            </a:pPr>
            <a:r>
              <a:rPr kumimoji="0" lang="de-DE" altLang="de-DE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Text durch Klicken hinzufügen</a:t>
            </a:r>
          </a:p>
          <a:p>
            <a:pPr marL="922844" marR="0" lvl="1" indent="-347125" algn="l" defTabSz="121917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Char char="è"/>
              <a:tabLst/>
              <a:defRPr/>
            </a:pPr>
            <a:r>
              <a:rPr kumimoji="0" lang="de-DE" altLang="de-DE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Zweite Ebene</a:t>
            </a:r>
          </a:p>
          <a:p>
            <a:pPr marL="1523962" marR="0" lvl="2" indent="-304792" algn="l" defTabSz="121917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Char char="è"/>
              <a:tabLst/>
              <a:defRPr/>
            </a:pPr>
            <a:r>
              <a:rPr kumimoji="0" lang="de-DE" altLang="de-DE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Dritte Ebene</a:t>
            </a:r>
          </a:p>
          <a:p>
            <a:pPr marL="2133547" marR="0" lvl="3" indent="-304792" algn="l" defTabSz="121917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Char char="è"/>
              <a:tabLst/>
              <a:defRPr/>
            </a:pPr>
            <a:r>
              <a:rPr kumimoji="0" lang="de-DE" altLang="de-DE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Vierte Ebene</a:t>
            </a:r>
          </a:p>
          <a:p>
            <a:pPr marL="2743131" marR="0" lvl="4" indent="-304792" algn="l" defTabSz="121917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Char char="è"/>
              <a:tabLst/>
              <a:defRPr/>
            </a:pPr>
            <a:r>
              <a:rPr kumimoji="0" lang="de-DE" altLang="de-DE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Fünfte Ebene</a:t>
            </a:r>
          </a:p>
        </p:txBody>
      </p:sp>
      <p:cxnSp>
        <p:nvCxnSpPr>
          <p:cNvPr id="12" name="Inhalt endet" descr="Ab hier sollte der Inhalt der Folie beginnen." title="Horizontale Linie"/>
          <p:cNvCxnSpPr/>
          <p:nvPr userDrawn="1"/>
        </p:nvCxnSpPr>
        <p:spPr>
          <a:xfrm>
            <a:off x="192000" y="6211904"/>
            <a:ext cx="11808000" cy="0"/>
          </a:xfrm>
          <a:prstGeom prst="line">
            <a:avLst/>
          </a:prstGeom>
          <a:ln w="12700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Bundesadler" descr="Bundesadler_kleiner"/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2002" y="6310160"/>
            <a:ext cx="412236" cy="38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Datumsplatzhalter"/>
          <p:cNvSpPr>
            <a:spLocks noGrp="1"/>
          </p:cNvSpPr>
          <p:nvPr>
            <p:ph type="dt" sz="half" idx="2"/>
          </p:nvPr>
        </p:nvSpPr>
        <p:spPr>
          <a:xfrm>
            <a:off x="722888" y="6319070"/>
            <a:ext cx="2858512" cy="366183"/>
          </a:xfrm>
          <a:prstGeom prst="rect">
            <a:avLst/>
          </a:prstGeom>
        </p:spPr>
        <p:txBody>
          <a:bodyPr vert="horz" lIns="91440" tIns="14400" rIns="91440" bIns="0" rtlCol="0" anchor="ctr"/>
          <a:lstStyle>
            <a:lvl1pPr algn="l">
              <a:defRPr sz="13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8" name="Fußzeilenplatzhalter"/>
          <p:cNvSpPr>
            <a:spLocks noGrp="1"/>
          </p:cNvSpPr>
          <p:nvPr>
            <p:ph type="ftr" sz="quarter" idx="3"/>
          </p:nvPr>
        </p:nvSpPr>
        <p:spPr>
          <a:xfrm>
            <a:off x="3581401" y="6319070"/>
            <a:ext cx="7385751" cy="366183"/>
          </a:xfrm>
          <a:prstGeom prst="rect">
            <a:avLst/>
          </a:prstGeom>
        </p:spPr>
        <p:txBody>
          <a:bodyPr vert="horz" lIns="91440" tIns="14400" rIns="91440" bIns="0" rtlCol="0" anchor="ctr"/>
          <a:lstStyle>
            <a:lvl1pPr algn="r">
              <a:defRPr sz="13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9" name="Foliennummernplatzhalter"/>
          <p:cNvSpPr>
            <a:spLocks noGrp="1"/>
          </p:cNvSpPr>
          <p:nvPr>
            <p:ph type="sldNum" sz="quarter" idx="4"/>
          </p:nvPr>
        </p:nvSpPr>
        <p:spPr>
          <a:xfrm>
            <a:off x="10967151" y="6319070"/>
            <a:ext cx="697800" cy="366183"/>
          </a:xfrm>
          <a:prstGeom prst="rect">
            <a:avLst/>
          </a:prstGeom>
        </p:spPr>
        <p:txBody>
          <a:bodyPr vert="horz" lIns="91440" tIns="14400" rIns="91440" bIns="0" rtlCol="0" anchor="ctr"/>
          <a:lstStyle>
            <a:lvl1pPr algn="r">
              <a:defRPr sz="13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58FC84-22FA-4F5E-86B7-A7761BE44B02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49794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hf hdr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34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69888" marR="0" indent="-469888" algn="l" defTabSz="1219170" rtl="0" eaLnBrk="0" fontAlgn="base" latinLnBrk="0" hangingPunct="0">
        <a:lnSpc>
          <a:spcPct val="100000"/>
        </a:lnSpc>
        <a:spcBef>
          <a:spcPct val="40000"/>
        </a:spcBef>
        <a:spcAft>
          <a:spcPct val="0"/>
        </a:spcAft>
        <a:buClr>
          <a:schemeClr val="tx1"/>
        </a:buClr>
        <a:buSzPct val="95000"/>
        <a:buFont typeface="Wingdings" panose="05000000000000000000" pitchFamily="2" charset="2"/>
        <a:buChar char=""/>
        <a:tabLst/>
        <a:defRPr sz="2133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922844" marR="0" indent="-347125" algn="l" defTabSz="1219170" rtl="0" eaLnBrk="0" fontAlgn="base" latinLnBrk="0" hangingPunct="0">
        <a:lnSpc>
          <a:spcPct val="100000"/>
        </a:lnSpc>
        <a:spcBef>
          <a:spcPct val="40000"/>
        </a:spcBef>
        <a:spcAft>
          <a:spcPct val="0"/>
        </a:spcAft>
        <a:buClr>
          <a:srgbClr val="2D4B9B"/>
        </a:buClr>
        <a:buSzPct val="95000"/>
        <a:buFont typeface="Wingdings" panose="05000000000000000000" pitchFamily="2" charset="2"/>
        <a:buChar char="è"/>
        <a:tabLst/>
        <a:defRPr sz="21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marR="0" indent="-304792" algn="l" defTabSz="1219170" rtl="0" eaLnBrk="0" fontAlgn="base" latinLnBrk="0" hangingPunct="0">
        <a:lnSpc>
          <a:spcPct val="100000"/>
        </a:lnSpc>
        <a:spcBef>
          <a:spcPct val="40000"/>
        </a:spcBef>
        <a:spcAft>
          <a:spcPct val="0"/>
        </a:spcAft>
        <a:buClr>
          <a:srgbClr val="2D4B9B"/>
        </a:buClr>
        <a:buSzPct val="95000"/>
        <a:buFont typeface="Wingdings" panose="05000000000000000000" pitchFamily="2" charset="2"/>
        <a:buChar char="è"/>
        <a:tabLst/>
        <a:defRPr sz="2133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marR="0" indent="-304792" algn="l" defTabSz="1219170" rtl="0" eaLnBrk="0" fontAlgn="base" latinLnBrk="0" hangingPunct="0">
        <a:lnSpc>
          <a:spcPct val="100000"/>
        </a:lnSpc>
        <a:spcBef>
          <a:spcPct val="40000"/>
        </a:spcBef>
        <a:spcAft>
          <a:spcPct val="0"/>
        </a:spcAft>
        <a:buClr>
          <a:srgbClr val="2D4B9B"/>
        </a:buClr>
        <a:buSzPct val="95000"/>
        <a:buFont typeface="Wingdings" panose="05000000000000000000" pitchFamily="2" charset="2"/>
        <a:buChar char="è"/>
        <a:tabLst/>
        <a:defRPr sz="2133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marR="0" indent="-304792" algn="l" defTabSz="1219170" rtl="0" eaLnBrk="0" fontAlgn="base" latinLnBrk="0" hangingPunct="0">
        <a:lnSpc>
          <a:spcPct val="100000"/>
        </a:lnSpc>
        <a:spcBef>
          <a:spcPct val="40000"/>
        </a:spcBef>
        <a:spcAft>
          <a:spcPct val="0"/>
        </a:spcAft>
        <a:buClr>
          <a:srgbClr val="2D4B9B"/>
        </a:buClr>
        <a:buSzPct val="95000"/>
        <a:buFont typeface="Wingdings" panose="05000000000000000000" pitchFamily="2" charset="2"/>
        <a:buChar char="è"/>
        <a:tabLst/>
        <a:defRPr sz="2133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80">
          <p15:clr>
            <a:srgbClr val="F26B43"/>
          </p15:clr>
        </p15:guide>
        <p15:guide id="2" orient="horz" pos="577">
          <p15:clr>
            <a:srgbClr val="F26B43"/>
          </p15:clr>
        </p15:guide>
        <p15:guide id="3" orient="horz" pos="2867">
          <p15:clr>
            <a:srgbClr val="F26B43"/>
          </p15:clr>
        </p15:guide>
        <p15:guide id="4" pos="5511">
          <p15:clr>
            <a:srgbClr val="F26B43"/>
          </p15:clr>
        </p15:guide>
        <p15:guide id="5" pos="249">
          <p15:clr>
            <a:srgbClr val="F26B43"/>
          </p15:clr>
        </p15:guide>
        <p15:guide id="6" pos="5465">
          <p15:clr>
            <a:srgbClr val="F26B43"/>
          </p15:clr>
        </p15:guide>
        <p15:guide id="7" pos="295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10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10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10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2.png"/><Relationship Id="rId7" Type="http://schemas.openxmlformats.org/officeDocument/2006/relationships/image" Target="../media/image10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14.png"/><Relationship Id="rId10" Type="http://schemas.openxmlformats.org/officeDocument/2006/relationships/image" Target="../media/image8.png"/><Relationship Id="rId4" Type="http://schemas.openxmlformats.org/officeDocument/2006/relationships/image" Target="../media/image13.png"/><Relationship Id="rId9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14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8.png"/><Relationship Id="rId4" Type="http://schemas.openxmlformats.org/officeDocument/2006/relationships/image" Target="../media/image16.png"/><Relationship Id="rId9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14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8.png"/><Relationship Id="rId4" Type="http://schemas.openxmlformats.org/officeDocument/2006/relationships/image" Target="../media/image16.png"/><Relationship Id="rId9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14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8.png"/><Relationship Id="rId4" Type="http://schemas.openxmlformats.org/officeDocument/2006/relationships/image" Target="../media/image16.png"/><Relationship Id="rId9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10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9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21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5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26.png"/><Relationship Id="rId9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8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29.png"/><Relationship Id="rId9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8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29.png"/><Relationship Id="rId9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8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29.png"/><Relationship Id="rId9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1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9F79EC7-D841-4792-90DD-BCF6CB823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14.09.26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ABF5AA4-AAFD-4748-8463-F549124CF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t>1</a:t>
            </a:fld>
            <a:endParaRPr lang="de-DE" dirty="0"/>
          </a:p>
        </p:txBody>
      </p:sp>
      <p:sp>
        <p:nvSpPr>
          <p:cNvPr id="15" name="Titel 1">
            <a:extLst>
              <a:ext uri="{FF2B5EF4-FFF2-40B4-BE49-F238E27FC236}">
                <a16:creationId xmlns:a16="http://schemas.microsoft.com/office/drawing/2014/main" id="{24624053-E9D0-4732-A391-D69F1CAF1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2183039"/>
            <a:ext cx="12191999" cy="1107996"/>
          </a:xfrm>
        </p:spPr>
        <p:txBody>
          <a:bodyPr/>
          <a:lstStyle/>
          <a:p>
            <a:pPr algn="ctr"/>
            <a:r>
              <a:rPr lang="en-US" sz="4000" dirty="0">
                <a:solidFill>
                  <a:srgbClr val="000000"/>
                </a:solidFill>
              </a:rPr>
              <a:t>The impact of ParFlow’s 3D subsurface </a:t>
            </a:r>
            <a:br>
              <a:rPr lang="en-US" sz="4000" dirty="0">
                <a:solidFill>
                  <a:srgbClr val="000000"/>
                </a:solidFill>
              </a:rPr>
            </a:br>
            <a:r>
              <a:rPr lang="en-US" sz="4000" dirty="0">
                <a:solidFill>
                  <a:srgbClr val="000000"/>
                </a:solidFill>
              </a:rPr>
              <a:t>hydrodynamics on ICON’ atmosphere</a:t>
            </a:r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1C644B7B-FCB5-477E-A1B1-B18C8954F67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0115" y="297663"/>
            <a:ext cx="1605600" cy="468300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179C6A6C-0408-4DBF-B45F-07E6FB08A3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252" y="114890"/>
            <a:ext cx="805053" cy="721193"/>
          </a:xfrm>
          <a:prstGeom prst="rect">
            <a:avLst/>
          </a:prstGeom>
        </p:spPr>
      </p:pic>
      <p:sp>
        <p:nvSpPr>
          <p:cNvPr id="13" name="Textfeld 12">
            <a:extLst>
              <a:ext uri="{FF2B5EF4-FFF2-40B4-BE49-F238E27FC236}">
                <a16:creationId xmlns:a16="http://schemas.microsoft.com/office/drawing/2014/main" id="{37A110EA-E683-4039-9D3D-09C45A6C9E01}"/>
              </a:ext>
            </a:extLst>
          </p:cNvPr>
          <p:cNvSpPr txBox="1"/>
          <p:nvPr/>
        </p:nvSpPr>
        <p:spPr>
          <a:xfrm>
            <a:off x="0" y="3790765"/>
            <a:ext cx="1219199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dirty="0">
                <a:solidFill>
                  <a:srgbClr val="000000"/>
                </a:solidFill>
              </a:rPr>
              <a:t>M. Waldmann, J. Weinkaemmerer, R. Schnur, </a:t>
            </a:r>
          </a:p>
          <a:p>
            <a:pPr algn="ctr"/>
            <a:r>
              <a:rPr lang="en-AU" dirty="0">
                <a:solidFill>
                  <a:srgbClr val="000000"/>
                </a:solidFill>
              </a:rPr>
              <a:t>K. </a:t>
            </a:r>
            <a:r>
              <a:rPr lang="en-AU" dirty="0" err="1">
                <a:solidFill>
                  <a:srgbClr val="000000"/>
                </a:solidFill>
              </a:rPr>
              <a:t>Georgen</a:t>
            </a:r>
            <a:r>
              <a:rPr lang="en-AU" dirty="0">
                <a:solidFill>
                  <a:srgbClr val="000000"/>
                </a:solidFill>
              </a:rPr>
              <a:t>, S. Kollet, L. Schlemmer</a:t>
            </a:r>
          </a:p>
          <a:p>
            <a:pPr algn="ctr"/>
            <a:endParaRPr lang="en-AU" dirty="0">
              <a:solidFill>
                <a:srgbClr val="000000"/>
              </a:solidFill>
            </a:endParaRPr>
          </a:p>
          <a:p>
            <a:pPr algn="ctr"/>
            <a:r>
              <a:rPr lang="en-AU" dirty="0">
                <a:solidFill>
                  <a:srgbClr val="000000"/>
                </a:solidFill>
              </a:rPr>
              <a:t>Presented by </a:t>
            </a:r>
          </a:p>
          <a:p>
            <a:pPr algn="ctr"/>
            <a:r>
              <a:rPr lang="en-AU" dirty="0">
                <a:solidFill>
                  <a:srgbClr val="000000"/>
                </a:solidFill>
              </a:rPr>
              <a:t>Jan-Peter Schulz</a:t>
            </a:r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2FEDC7A2-71CB-495A-8B0D-CF43D664F6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51393" y="190200"/>
            <a:ext cx="2855696" cy="750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6368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9F79EC7-D841-4792-90DD-BCF6CB823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9585"/>
            <a:r>
              <a:rPr lang="de-DE" dirty="0">
                <a:solidFill>
                  <a:srgbClr val="2D4B9B">
                    <a:tint val="75000"/>
                  </a:srgbClr>
                </a:solidFill>
                <a:latin typeface="Arial"/>
              </a:rPr>
              <a:t>14.09.26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ABF5AA4-AAFD-4748-8463-F549124CF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/>
            <a:fld id="{6558FC84-22FA-4F5E-86B7-A7761BE44B02}" type="slidenum">
              <a:rPr lang="de-DE">
                <a:solidFill>
                  <a:srgbClr val="2D4B9B">
                    <a:tint val="75000"/>
                  </a:srgbClr>
                </a:solidFill>
                <a:latin typeface="Arial"/>
              </a:rPr>
              <a:pPr defTabSz="609585"/>
              <a:t>2</a:t>
            </a:fld>
            <a:endParaRPr lang="de-DE" dirty="0">
              <a:solidFill>
                <a:srgbClr val="2D4B9B">
                  <a:tint val="75000"/>
                </a:srgbClr>
              </a:solidFill>
              <a:latin typeface="Arial"/>
            </a:endParaRP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32652686-D760-4840-8A88-BF41BF1C3357}"/>
              </a:ext>
            </a:extLst>
          </p:cNvPr>
          <p:cNvSpPr txBox="1"/>
          <p:nvPr/>
        </p:nvSpPr>
        <p:spPr>
          <a:xfrm>
            <a:off x="479394" y="1143661"/>
            <a:ext cx="1118555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de-DE" sz="2500" dirty="0">
              <a:solidFill>
                <a:srgbClr val="000000"/>
              </a:solidFill>
            </a:endParaRPr>
          </a:p>
          <a:p>
            <a:pPr algn="ctr"/>
            <a:endParaRPr lang="de-DE" sz="2500" dirty="0">
              <a:solidFill>
                <a:srgbClr val="000000"/>
              </a:solidFill>
            </a:endParaRPr>
          </a:p>
          <a:p>
            <a:pPr algn="ctr"/>
            <a:endParaRPr lang="de-DE" sz="2500" dirty="0">
              <a:solidFill>
                <a:srgbClr val="000000"/>
              </a:solidFill>
            </a:endParaRPr>
          </a:p>
          <a:p>
            <a:pPr algn="ctr"/>
            <a:endParaRPr lang="de-DE" sz="2500" dirty="0">
              <a:solidFill>
                <a:srgbClr val="000000"/>
              </a:solidFill>
            </a:endParaRPr>
          </a:p>
          <a:p>
            <a:pPr algn="ctr"/>
            <a:endParaRPr lang="de-DE" sz="2500" dirty="0">
              <a:solidFill>
                <a:srgbClr val="000000"/>
              </a:solidFill>
            </a:endParaRPr>
          </a:p>
          <a:p>
            <a:pPr algn="ctr"/>
            <a:r>
              <a:rPr lang="en-US" sz="3500" b="1" dirty="0">
                <a:solidFill>
                  <a:srgbClr val="000000"/>
                </a:solidFill>
              </a:rPr>
              <a:t>ICON-</a:t>
            </a:r>
            <a:r>
              <a:rPr lang="en-US" sz="3500" b="1" dirty="0" err="1">
                <a:solidFill>
                  <a:srgbClr val="000000"/>
                </a:solidFill>
              </a:rPr>
              <a:t>ParFlow</a:t>
            </a:r>
            <a:r>
              <a:rPr lang="en-US" sz="3500" b="1" dirty="0">
                <a:solidFill>
                  <a:srgbClr val="000000"/>
                </a:solidFill>
              </a:rPr>
              <a:t> coupling &amp; simulation setup</a:t>
            </a:r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FFE030E1-8750-44A9-96CE-ACB4D1698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9608" y="274344"/>
            <a:ext cx="3861786" cy="609398"/>
          </a:xfrm>
        </p:spPr>
        <p:txBody>
          <a:bodyPr/>
          <a:lstStyle/>
          <a:p>
            <a:r>
              <a:rPr lang="en-US" sz="2200" dirty="0"/>
              <a:t>The impact of ParFlow’s 3D subsurface hydrodynamics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2A94D1DA-15EE-4E6D-925A-775CC832F1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51394" y="186538"/>
            <a:ext cx="2855696" cy="750472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640702E0-7A36-45F8-BFE3-95C6F3C4C05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0115" y="297663"/>
            <a:ext cx="1605600" cy="468300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322A96DE-47FC-4190-8AB2-800CC3C08DA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252" y="114890"/>
            <a:ext cx="805053" cy="721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1457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9F79EC7-D841-4792-90DD-BCF6CB823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14.09.26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ABF5AA4-AAFD-4748-8463-F549124CF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t>3</a:t>
            </a:fld>
            <a:endParaRPr lang="de-DE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F2AB04D5-F7AA-4436-919B-2C81FE9179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6846" y="1303749"/>
            <a:ext cx="4677735" cy="4250501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F486280-7C13-4A09-8C19-01A5530431C9}"/>
              </a:ext>
            </a:extLst>
          </p:cNvPr>
          <p:cNvSpPr>
            <a:spLocks noGrp="1"/>
          </p:cNvSpPr>
          <p:nvPr/>
        </p:nvSpPr>
        <p:spPr>
          <a:xfrm>
            <a:off x="288000" y="1080000"/>
            <a:ext cx="6880228" cy="4797547"/>
          </a:xfrm>
          <a:prstGeom prst="rect">
            <a:avLst/>
          </a:prstGeom>
        </p:spPr>
        <p:txBody>
          <a:bodyPr vert="horz" lIns="121920" tIns="60960" rIns="121920" bIns="6096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u="sng" dirty="0">
                <a:solidFill>
                  <a:schemeClr val="bg2">
                    <a:lumMod val="10000"/>
                  </a:schemeClr>
                </a:solidFill>
              </a:rPr>
              <a:t>Technical details of the coupling</a:t>
            </a:r>
            <a:r>
              <a:rPr lang="de-DE" sz="1800" u="sng" dirty="0">
                <a:solidFill>
                  <a:schemeClr val="bg2">
                    <a:lumMod val="10000"/>
                  </a:schemeClr>
                </a:solidFill>
              </a:rPr>
              <a:t>:</a:t>
            </a:r>
          </a:p>
          <a:p>
            <a:pPr lvl="1"/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The coupling was implemented by Jan Weinkaemmerer (FZJ) in the WarmWorld project</a:t>
            </a:r>
            <a:r>
              <a:rPr lang="en-US" sz="1400" baseline="30000" dirty="0">
                <a:solidFill>
                  <a:schemeClr val="bg2">
                    <a:lumMod val="10000"/>
                  </a:schemeClr>
                </a:solidFill>
              </a:rPr>
              <a:t>1</a:t>
            </a:r>
          </a:p>
          <a:p>
            <a:pPr lvl="1"/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ParFlow</a:t>
            </a:r>
            <a:r>
              <a:rPr lang="en-US" sz="1400" baseline="30000" dirty="0">
                <a:solidFill>
                  <a:schemeClr val="bg2">
                    <a:lumMod val="10000"/>
                  </a:schemeClr>
                </a:solidFill>
              </a:rPr>
              <a:t>2</a:t>
            </a:r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 solves the 3D Richards equation for variably saturated subsurface water flow and a kinematic wave equation for surface run-off</a:t>
            </a:r>
          </a:p>
          <a:p>
            <a:pPr lvl="1"/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ParFlow is coupled to ICON-LAND (JSBACH) via YAC</a:t>
            </a:r>
            <a:r>
              <a:rPr lang="en-US" sz="1400" baseline="30000" dirty="0">
                <a:solidFill>
                  <a:schemeClr val="bg2">
                    <a:lumMod val="10000"/>
                  </a:schemeClr>
                </a:solidFill>
              </a:rPr>
              <a:t>3</a:t>
            </a:r>
          </a:p>
          <a:p>
            <a:pPr lvl="1"/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The exchanged variables are the net water flux (P – ET) calculated by ICON-LAND and the soil water content (SWC) calculated by ParFlow</a:t>
            </a:r>
          </a:p>
          <a:p>
            <a:pPr lvl="1"/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Spatial interpolation of the exchanged fields (horizontally and vertically):</a:t>
            </a:r>
          </a:p>
          <a:p>
            <a:pPr lvl="2"/>
            <a:r>
              <a:rPr lang="en-US" sz="1200" dirty="0">
                <a:solidFill>
                  <a:schemeClr val="bg2">
                    <a:lumMod val="10000"/>
                  </a:schemeClr>
                </a:solidFill>
              </a:rPr>
              <a:t>ParFlow’s and ICON’s horizontal mesh differ (Cartesian vs. triangular mesh)</a:t>
            </a:r>
          </a:p>
          <a:p>
            <a:pPr lvl="2"/>
            <a:r>
              <a:rPr lang="en-US" sz="1200" dirty="0">
                <a:solidFill>
                  <a:schemeClr val="bg2">
                    <a:lumMod val="10000"/>
                  </a:schemeClr>
                </a:solidFill>
              </a:rPr>
              <a:t>ParFlow’s 15 soil layers cover a depth of 60m (thicknesses range 2cm - 18m)</a:t>
            </a:r>
          </a:p>
          <a:p>
            <a:pPr lvl="2"/>
            <a:r>
              <a:rPr lang="en-US" sz="1200" dirty="0">
                <a:solidFill>
                  <a:schemeClr val="bg2">
                    <a:lumMod val="10000"/>
                  </a:schemeClr>
                </a:solidFill>
              </a:rPr>
              <a:t>ICON-LAND’s 5 soil layers cover a depth of 10m (thicknesses range 6cm - 5m)</a:t>
            </a:r>
          </a:p>
          <a:p>
            <a:pPr lvl="1"/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Temporal interpolation of the exchanged fields</a:t>
            </a:r>
          </a:p>
          <a:p>
            <a:pPr lvl="2"/>
            <a:r>
              <a:rPr lang="en-US" sz="1200" dirty="0">
                <a:solidFill>
                  <a:schemeClr val="bg2">
                    <a:lumMod val="10000"/>
                  </a:schemeClr>
                </a:solidFill>
              </a:rPr>
              <a:t>ICON-LAND sends the temporally averaged net water flux (P – ET) to ParFlow</a:t>
            </a:r>
          </a:p>
          <a:p>
            <a:pPr lvl="2"/>
            <a:r>
              <a:rPr lang="en-US" sz="1200" dirty="0">
                <a:solidFill>
                  <a:schemeClr val="bg2">
                    <a:lumMod val="10000"/>
                  </a:schemeClr>
                </a:solidFill>
              </a:rPr>
              <a:t>ParFlow sends instantaneous soil water content to update ICON-LAND’s hydrology state in timesteps when it is active</a:t>
            </a:r>
          </a:p>
          <a:p>
            <a:pPr lvl="2"/>
            <a:r>
              <a:rPr lang="en-US" sz="1200" dirty="0">
                <a:solidFill>
                  <a:schemeClr val="bg2">
                    <a:lumMod val="10000"/>
                  </a:schemeClr>
                </a:solidFill>
              </a:rPr>
              <a:t>ICON-LAND uses its own hydrology scheme in timesteps when ParFlow is inactive</a:t>
            </a:r>
          </a:p>
          <a:p>
            <a:pPr lvl="1"/>
            <a:endParaRPr lang="en-US" sz="14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888CAAC5-746D-4176-8871-0B877E684CAD}"/>
              </a:ext>
            </a:extLst>
          </p:cNvPr>
          <p:cNvSpPr txBox="1"/>
          <p:nvPr/>
        </p:nvSpPr>
        <p:spPr>
          <a:xfrm>
            <a:off x="467260" y="5627324"/>
            <a:ext cx="4267201" cy="584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67" baseline="30000" dirty="0">
                <a:solidFill>
                  <a:srgbClr val="000000"/>
                </a:solidFill>
              </a:rPr>
              <a:t>1</a:t>
            </a:r>
            <a:r>
              <a:rPr lang="de-DE" sz="1067" dirty="0">
                <a:solidFill>
                  <a:srgbClr val="000000"/>
                </a:solidFill>
              </a:rPr>
              <a:t> Weinkaemmerer et al.: 10.22541/essoar.174241644.47338830/v1</a:t>
            </a:r>
          </a:p>
          <a:p>
            <a:r>
              <a:rPr lang="de-DE" sz="1067" baseline="30000" dirty="0">
                <a:solidFill>
                  <a:srgbClr val="000000"/>
                </a:solidFill>
              </a:rPr>
              <a:t>2</a:t>
            </a:r>
            <a:r>
              <a:rPr lang="de-DE" sz="1067" dirty="0">
                <a:solidFill>
                  <a:srgbClr val="000000"/>
                </a:solidFill>
              </a:rPr>
              <a:t> https://www.parflow.org</a:t>
            </a:r>
          </a:p>
          <a:p>
            <a:r>
              <a:rPr lang="de-DE" sz="1067" baseline="30000" dirty="0">
                <a:solidFill>
                  <a:srgbClr val="000000"/>
                </a:solidFill>
              </a:rPr>
              <a:t>3</a:t>
            </a:r>
            <a:r>
              <a:rPr lang="de-DE" sz="1067" dirty="0">
                <a:solidFill>
                  <a:srgbClr val="000000"/>
                </a:solidFill>
              </a:rPr>
              <a:t> Hanke et al.: 10.5194/gmd-9-2755-2016</a:t>
            </a:r>
          </a:p>
        </p:txBody>
      </p:sp>
      <p:sp>
        <p:nvSpPr>
          <p:cNvPr id="15" name="Titel 1">
            <a:extLst>
              <a:ext uri="{FF2B5EF4-FFF2-40B4-BE49-F238E27FC236}">
                <a16:creationId xmlns:a16="http://schemas.microsoft.com/office/drawing/2014/main" id="{24624053-E9D0-4732-A391-D69F1CAF1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9608" y="274344"/>
            <a:ext cx="3861786" cy="609398"/>
          </a:xfrm>
        </p:spPr>
        <p:txBody>
          <a:bodyPr/>
          <a:lstStyle/>
          <a:p>
            <a:r>
              <a:rPr lang="en-US" sz="2200" dirty="0"/>
              <a:t>The impact of ParFlow’s 3D subsurface hydrodynamics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46026AAC-5737-43A8-B863-6CABE95CA8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51394" y="186538"/>
            <a:ext cx="2855696" cy="750472"/>
          </a:xfrm>
          <a:prstGeom prst="rect">
            <a:avLst/>
          </a:prstGeom>
        </p:spPr>
      </p:pic>
      <p:cxnSp>
        <p:nvCxnSpPr>
          <p:cNvPr id="4" name="Gerader Verbinder 3">
            <a:extLst>
              <a:ext uri="{FF2B5EF4-FFF2-40B4-BE49-F238E27FC236}">
                <a16:creationId xmlns:a16="http://schemas.microsoft.com/office/drawing/2014/main" id="{475578EF-7449-4CCD-A623-F049ED675A47}"/>
              </a:ext>
            </a:extLst>
          </p:cNvPr>
          <p:cNvCxnSpPr>
            <a:cxnSpLocks/>
          </p:cNvCxnSpPr>
          <p:nvPr/>
        </p:nvCxnSpPr>
        <p:spPr>
          <a:xfrm>
            <a:off x="467260" y="5627324"/>
            <a:ext cx="458413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feld 12">
            <a:extLst>
              <a:ext uri="{FF2B5EF4-FFF2-40B4-BE49-F238E27FC236}">
                <a16:creationId xmlns:a16="http://schemas.microsoft.com/office/drawing/2014/main" id="{F31231A0-019C-42B3-8B71-E1E4AE8F033E}"/>
              </a:ext>
            </a:extLst>
          </p:cNvPr>
          <p:cNvSpPr txBox="1"/>
          <p:nvPr/>
        </p:nvSpPr>
        <p:spPr>
          <a:xfrm>
            <a:off x="7256846" y="5627324"/>
            <a:ext cx="46777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dirty="0">
                <a:solidFill>
                  <a:srgbClr val="000000"/>
                </a:solidFill>
              </a:rPr>
              <a:t>Fig. 1: Computational domain of the Limited Area Mode (LAM) simulation</a:t>
            </a:r>
            <a:r>
              <a:rPr lang="en-US" sz="1200" baseline="30000" dirty="0">
                <a:solidFill>
                  <a:schemeClr val="bg2">
                    <a:lumMod val="10000"/>
                  </a:schemeClr>
                </a:solidFill>
              </a:rPr>
              <a:t>1</a:t>
            </a:r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C5B30557-3730-45A7-B373-6ECE57B981C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0115" y="297663"/>
            <a:ext cx="1605600" cy="468300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68C26C9A-49D7-4FA9-99B7-C771C097B2B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252" y="114890"/>
            <a:ext cx="805053" cy="721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6190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9F79EC7-D841-4792-90DD-BCF6CB823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14.09.26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ABF5AA4-AAFD-4748-8463-F549124CF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t>4</a:t>
            </a:fld>
            <a:endParaRPr lang="de-DE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F486280-7C13-4A09-8C19-01A5530431C9}"/>
              </a:ext>
            </a:extLst>
          </p:cNvPr>
          <p:cNvSpPr>
            <a:spLocks noGrp="1"/>
          </p:cNvSpPr>
          <p:nvPr/>
        </p:nvSpPr>
        <p:spPr>
          <a:xfrm>
            <a:off x="288000" y="991219"/>
            <a:ext cx="6423518" cy="3019241"/>
          </a:xfrm>
          <a:prstGeom prst="rect">
            <a:avLst/>
          </a:prstGeom>
        </p:spPr>
        <p:txBody>
          <a:bodyPr vert="horz" lIns="121920" tIns="60960" rIns="121920" bIns="6096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u="sng" dirty="0">
                <a:solidFill>
                  <a:schemeClr val="bg2">
                    <a:lumMod val="10000"/>
                  </a:schemeClr>
                </a:solidFill>
              </a:rPr>
              <a:t>Coupled simulation setup over Europe:</a:t>
            </a:r>
          </a:p>
          <a:p>
            <a:pPr lvl="1"/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Grid spacing: ∆x ≈ 3.25km for ICON (R3B9) &amp; ∆x ≈ 3.0km for </a:t>
            </a:r>
            <a:r>
              <a:rPr lang="en-US" sz="1400" dirty="0" err="1">
                <a:solidFill>
                  <a:schemeClr val="bg2">
                    <a:lumMod val="10000"/>
                  </a:schemeClr>
                </a:solidFill>
              </a:rPr>
              <a:t>ParFlow</a:t>
            </a:r>
            <a:endParaRPr lang="en-US" sz="1400" dirty="0">
              <a:solidFill>
                <a:schemeClr val="bg2">
                  <a:lumMod val="10000"/>
                </a:schemeClr>
              </a:solidFill>
            </a:endParaRPr>
          </a:p>
          <a:p>
            <a:pPr lvl="1"/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Timestep: ∆t = 20s for ICON &amp; ∆t = 3600s for </a:t>
            </a:r>
            <a:r>
              <a:rPr lang="en-US" sz="1400" dirty="0" err="1">
                <a:solidFill>
                  <a:schemeClr val="bg2">
                    <a:lumMod val="10000"/>
                  </a:schemeClr>
                </a:solidFill>
              </a:rPr>
              <a:t>ParFlow</a:t>
            </a:r>
            <a:endParaRPr lang="en-US" sz="1400" dirty="0">
              <a:solidFill>
                <a:schemeClr val="bg2">
                  <a:lumMod val="10000"/>
                </a:schemeClr>
              </a:solidFill>
            </a:endParaRPr>
          </a:p>
          <a:p>
            <a:pPr lvl="1"/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ICON configuration: Sapphire (Earth system modeling)</a:t>
            </a:r>
          </a:p>
          <a:p>
            <a:pPr lvl="2"/>
            <a:r>
              <a:rPr lang="en-US" sz="1200" dirty="0">
                <a:solidFill>
                  <a:schemeClr val="bg2">
                    <a:lumMod val="10000"/>
                  </a:schemeClr>
                </a:solidFill>
              </a:rPr>
              <a:t>Land model: ICON-LAND (JSBACH)</a:t>
            </a:r>
          </a:p>
          <a:p>
            <a:pPr lvl="2"/>
            <a:r>
              <a:rPr lang="en-US" sz="1200" dirty="0">
                <a:solidFill>
                  <a:schemeClr val="bg2">
                    <a:lumMod val="10000"/>
                  </a:schemeClr>
                </a:solidFill>
              </a:rPr>
              <a:t>Radiation: RRTMG (Radiative Transfer for Energetics)</a:t>
            </a:r>
          </a:p>
          <a:p>
            <a:pPr lvl="2"/>
            <a:r>
              <a:rPr lang="en-US" sz="1200" dirty="0">
                <a:solidFill>
                  <a:schemeClr val="bg2">
                    <a:lumMod val="10000"/>
                  </a:schemeClr>
                </a:solidFill>
              </a:rPr>
              <a:t>Turbulence: 3D Smagorinsky scheme</a:t>
            </a:r>
          </a:p>
          <a:p>
            <a:pPr lvl="2"/>
            <a:r>
              <a:rPr lang="en-US" sz="1200" dirty="0">
                <a:solidFill>
                  <a:schemeClr val="bg2">
                    <a:lumMod val="10000"/>
                  </a:schemeClr>
                </a:solidFill>
              </a:rPr>
              <a:t>No parameterization of atmospheric processes that can principally be resolved by the governing equations such as convection, </a:t>
            </a:r>
            <a:r>
              <a:rPr lang="en-US" sz="1200" dirty="0" err="1">
                <a:solidFill>
                  <a:schemeClr val="bg2">
                    <a:lumMod val="10000"/>
                  </a:schemeClr>
                </a:solidFill>
              </a:rPr>
              <a:t>subgrid</a:t>
            </a:r>
            <a:r>
              <a:rPr lang="en-US" sz="1200" dirty="0">
                <a:solidFill>
                  <a:schemeClr val="bg2">
                    <a:lumMod val="10000"/>
                  </a:schemeClr>
                </a:solidFill>
              </a:rPr>
              <a:t>-scale cloud cover, and orographic drag is used</a:t>
            </a:r>
          </a:p>
        </p:txBody>
      </p:sp>
      <p:sp>
        <p:nvSpPr>
          <p:cNvPr id="15" name="Titel 1">
            <a:extLst>
              <a:ext uri="{FF2B5EF4-FFF2-40B4-BE49-F238E27FC236}">
                <a16:creationId xmlns:a16="http://schemas.microsoft.com/office/drawing/2014/main" id="{24624053-E9D0-4732-A391-D69F1CAF1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9608" y="274344"/>
            <a:ext cx="3861786" cy="609398"/>
          </a:xfrm>
        </p:spPr>
        <p:txBody>
          <a:bodyPr/>
          <a:lstStyle/>
          <a:p>
            <a:r>
              <a:rPr lang="en-US" sz="2200" dirty="0"/>
              <a:t>The impact of </a:t>
            </a:r>
            <a:r>
              <a:rPr lang="en-US" sz="2200" dirty="0" err="1"/>
              <a:t>ParFlow’s</a:t>
            </a:r>
            <a:r>
              <a:rPr lang="en-US" sz="2200" dirty="0"/>
              <a:t> 3D subsurface hydrodynamics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46026AAC-5737-43A8-B863-6CABE95CA8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51394" y="186538"/>
            <a:ext cx="2855696" cy="750472"/>
          </a:xfrm>
          <a:prstGeom prst="rect">
            <a:avLst/>
          </a:prstGeom>
        </p:spPr>
      </p:pic>
      <p:sp>
        <p:nvSpPr>
          <p:cNvPr id="74" name="Content Placeholder 2">
            <a:extLst>
              <a:ext uri="{FF2B5EF4-FFF2-40B4-BE49-F238E27FC236}">
                <a16:creationId xmlns:a16="http://schemas.microsoft.com/office/drawing/2014/main" id="{E948CFA6-DC7C-4C9A-9B18-3106C7818628}"/>
              </a:ext>
            </a:extLst>
          </p:cNvPr>
          <p:cNvSpPr>
            <a:spLocks noGrp="1"/>
          </p:cNvSpPr>
          <p:nvPr/>
        </p:nvSpPr>
        <p:spPr>
          <a:xfrm>
            <a:off x="6321409" y="991219"/>
            <a:ext cx="5678389" cy="3385005"/>
          </a:xfrm>
          <a:prstGeom prst="rect">
            <a:avLst/>
          </a:prstGeom>
        </p:spPr>
        <p:txBody>
          <a:bodyPr vert="horz" lIns="121920" tIns="60960" rIns="121920" bIns="6096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de-DE" sz="1800" dirty="0">
              <a:solidFill>
                <a:schemeClr val="bg2">
                  <a:lumMod val="10000"/>
                </a:schemeClr>
              </a:solidFill>
            </a:endParaRPr>
          </a:p>
          <a:p>
            <a:pPr lvl="1"/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Spin-up of ParFlow for several years (ParFlow standalone)</a:t>
            </a:r>
          </a:p>
          <a:p>
            <a:pPr lvl="1"/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Two month of coupled spin-up (April and May 25)</a:t>
            </a:r>
          </a:p>
          <a:p>
            <a:pPr lvl="1"/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One month of production run (June 25)</a:t>
            </a:r>
          </a:p>
          <a:p>
            <a:pPr lvl="1"/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30 overlapping simulations in June 25, each lasting 48 hours</a:t>
            </a:r>
          </a:p>
          <a:p>
            <a:pPr lvl="1"/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Reinitialization of ICON’s atmosphere in each of the 30 simulation using an initialized analysis of DWD’s EU nest</a:t>
            </a:r>
          </a:p>
          <a:p>
            <a:pPr lvl="1"/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Restart of transient ICON-LAND run using the 24h restart file of the previous run</a:t>
            </a:r>
          </a:p>
          <a:p>
            <a:pPr lvl="1"/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Boundary conditions are extracted from DWD’s EU nest</a:t>
            </a:r>
          </a:p>
          <a:p>
            <a:pPr lvl="1"/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Reference run (ICON standalone) uses the same setup including 2 month of spin-up (April and May 25)</a:t>
            </a:r>
          </a:p>
          <a:p>
            <a:pPr lvl="1"/>
            <a:endParaRPr lang="de-DE" sz="16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7" name="Textfeld 36">
            <a:extLst>
              <a:ext uri="{FF2B5EF4-FFF2-40B4-BE49-F238E27FC236}">
                <a16:creationId xmlns:a16="http://schemas.microsoft.com/office/drawing/2014/main" id="{A7510A55-92E3-43B9-9BBD-1E35AED75FC9}"/>
              </a:ext>
            </a:extLst>
          </p:cNvPr>
          <p:cNvSpPr txBox="1"/>
          <p:nvPr/>
        </p:nvSpPr>
        <p:spPr>
          <a:xfrm>
            <a:off x="535338" y="5928615"/>
            <a:ext cx="113945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dirty="0">
                <a:solidFill>
                  <a:srgbClr val="000000"/>
                </a:solidFill>
              </a:rPr>
              <a:t>Fig. 2: Overlapping simulation setup with reinitialization of ICON‘s atmosphere and restart of ICON-LAND</a:t>
            </a:r>
          </a:p>
        </p:txBody>
      </p:sp>
      <p:pic>
        <p:nvPicPr>
          <p:cNvPr id="38" name="Grafik 37">
            <a:extLst>
              <a:ext uri="{FF2B5EF4-FFF2-40B4-BE49-F238E27FC236}">
                <a16:creationId xmlns:a16="http://schemas.microsoft.com/office/drawing/2014/main" id="{5CB15542-B9CC-4C63-92EB-852177C0263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0115" y="297663"/>
            <a:ext cx="1605600" cy="468300"/>
          </a:xfrm>
          <a:prstGeom prst="rect">
            <a:avLst/>
          </a:prstGeom>
        </p:spPr>
      </p:pic>
      <p:pic>
        <p:nvPicPr>
          <p:cNvPr id="39" name="Grafik 38">
            <a:extLst>
              <a:ext uri="{FF2B5EF4-FFF2-40B4-BE49-F238E27FC236}">
                <a16:creationId xmlns:a16="http://schemas.microsoft.com/office/drawing/2014/main" id="{6A238B51-34A4-455E-9197-9C7EE16D469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252" y="114890"/>
            <a:ext cx="805053" cy="721193"/>
          </a:xfrm>
          <a:prstGeom prst="rect">
            <a:avLst/>
          </a:prstGeom>
        </p:spPr>
      </p:pic>
      <p:grpSp>
        <p:nvGrpSpPr>
          <p:cNvPr id="16" name="Gruppieren 15">
            <a:extLst>
              <a:ext uri="{FF2B5EF4-FFF2-40B4-BE49-F238E27FC236}">
                <a16:creationId xmlns:a16="http://schemas.microsoft.com/office/drawing/2014/main" id="{381D13CB-6BA8-40F7-81EC-220060229F4F}"/>
              </a:ext>
            </a:extLst>
          </p:cNvPr>
          <p:cNvGrpSpPr/>
          <p:nvPr/>
        </p:nvGrpSpPr>
        <p:grpSpPr>
          <a:xfrm>
            <a:off x="467260" y="3330330"/>
            <a:ext cx="11257480" cy="2585343"/>
            <a:chOff x="467260" y="3330330"/>
            <a:chExt cx="11257480" cy="2585343"/>
          </a:xfrm>
        </p:grpSpPr>
        <p:grpSp>
          <p:nvGrpSpPr>
            <p:cNvPr id="4" name="Gruppieren 3">
              <a:extLst>
                <a:ext uri="{FF2B5EF4-FFF2-40B4-BE49-F238E27FC236}">
                  <a16:creationId xmlns:a16="http://schemas.microsoft.com/office/drawing/2014/main" id="{1ABEC42A-1FC4-47C6-9EB5-75968A4A74E6}"/>
                </a:ext>
              </a:extLst>
            </p:cNvPr>
            <p:cNvGrpSpPr/>
            <p:nvPr/>
          </p:nvGrpSpPr>
          <p:grpSpPr>
            <a:xfrm>
              <a:off x="467260" y="3330330"/>
              <a:ext cx="11257480" cy="2585343"/>
              <a:chOff x="467260" y="3259306"/>
              <a:chExt cx="11257480" cy="2585343"/>
            </a:xfrm>
          </p:grpSpPr>
          <p:sp>
            <p:nvSpPr>
              <p:cNvPr id="58" name="Rechteck: abgerundete Ecken 57">
                <a:extLst>
                  <a:ext uri="{FF2B5EF4-FFF2-40B4-BE49-F238E27FC236}">
                    <a16:creationId xmlns:a16="http://schemas.microsoft.com/office/drawing/2014/main" id="{4165C8A7-CAEA-4327-ACA7-4E30AB25F90D}"/>
                  </a:ext>
                </a:extLst>
              </p:cNvPr>
              <p:cNvSpPr/>
              <p:nvPr/>
            </p:nvSpPr>
            <p:spPr>
              <a:xfrm>
                <a:off x="7183275" y="4719968"/>
                <a:ext cx="1798560" cy="577141"/>
              </a:xfrm>
              <a:prstGeom prst="roundRect">
                <a:avLst/>
              </a:prstGeom>
              <a:gradFill flip="none" rotWithShape="1">
                <a:gsLst>
                  <a:gs pos="48000">
                    <a:schemeClr val="accent1">
                      <a:shade val="30000"/>
                      <a:satMod val="115000"/>
                    </a:schemeClr>
                  </a:gs>
                  <a:gs pos="50000">
                    <a:schemeClr val="accent1">
                      <a:shade val="67500"/>
                      <a:satMod val="115000"/>
                    </a:schemeClr>
                  </a:gs>
                  <a:gs pos="50000">
                    <a:schemeClr val="accent1">
                      <a:shade val="100000"/>
                      <a:satMod val="115000"/>
                    </a:schemeClr>
                  </a:gs>
                </a:gsLst>
                <a:lin ang="10800000" scaled="1"/>
                <a:tileRect/>
              </a:gradFill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dirty="0"/>
                  <a:t>02.06. – 04.06.</a:t>
                </a:r>
              </a:p>
            </p:txBody>
          </p:sp>
          <p:sp>
            <p:nvSpPr>
              <p:cNvPr id="2" name="Rechteck: abgerundete Ecken 1">
                <a:extLst>
                  <a:ext uri="{FF2B5EF4-FFF2-40B4-BE49-F238E27FC236}">
                    <a16:creationId xmlns:a16="http://schemas.microsoft.com/office/drawing/2014/main" id="{A4582760-81A1-4CE3-993A-8570E7B9F006}"/>
                  </a:ext>
                </a:extLst>
              </p:cNvPr>
              <p:cNvSpPr/>
              <p:nvPr/>
            </p:nvSpPr>
            <p:spPr>
              <a:xfrm>
                <a:off x="540000" y="3628638"/>
                <a:ext cx="1798560" cy="577141"/>
              </a:xfrm>
              <a:prstGeom prst="roundRect">
                <a:avLst/>
              </a:prstGeom>
              <a:gradFill flip="none" rotWithShape="1">
                <a:gsLst>
                  <a:gs pos="0">
                    <a:schemeClr val="accent1">
                      <a:shade val="30000"/>
                      <a:satMod val="115000"/>
                    </a:schemeClr>
                  </a:gs>
                  <a:gs pos="0">
                    <a:schemeClr val="accent1">
                      <a:shade val="100000"/>
                      <a:satMod val="115000"/>
                    </a:schemeClr>
                  </a:gs>
                </a:gsLst>
                <a:lin ang="10800000" scaled="1"/>
                <a:tileRect/>
              </a:gradFill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dirty="0"/>
                  <a:t>01.04. – 01.06.</a:t>
                </a:r>
              </a:p>
            </p:txBody>
          </p:sp>
          <p:sp>
            <p:nvSpPr>
              <p:cNvPr id="12" name="Rechteck: abgerundete Ecken 11">
                <a:extLst>
                  <a:ext uri="{FF2B5EF4-FFF2-40B4-BE49-F238E27FC236}">
                    <a16:creationId xmlns:a16="http://schemas.microsoft.com/office/drawing/2014/main" id="{A82DA73D-781A-4E61-A9D9-E666027094D7}"/>
                  </a:ext>
                </a:extLst>
              </p:cNvPr>
              <p:cNvSpPr/>
              <p:nvPr/>
            </p:nvSpPr>
            <p:spPr>
              <a:xfrm>
                <a:off x="3323513" y="3994401"/>
                <a:ext cx="1798560" cy="577141"/>
              </a:xfrm>
              <a:prstGeom prst="roundRect">
                <a:avLst/>
              </a:prstGeom>
              <a:gradFill flip="none" rotWithShape="1">
                <a:gsLst>
                  <a:gs pos="48000">
                    <a:schemeClr val="accent1">
                      <a:shade val="30000"/>
                      <a:satMod val="115000"/>
                    </a:schemeClr>
                  </a:gs>
                  <a:gs pos="50000">
                    <a:schemeClr val="accent1">
                      <a:shade val="67500"/>
                      <a:satMod val="115000"/>
                    </a:schemeClr>
                  </a:gs>
                  <a:gs pos="50000">
                    <a:schemeClr val="accent1">
                      <a:shade val="100000"/>
                      <a:satMod val="115000"/>
                    </a:schemeClr>
                  </a:gs>
                </a:gsLst>
                <a:lin ang="10800000" scaled="1"/>
                <a:tileRect/>
              </a:gradFill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dirty="0"/>
                  <a:t>31.05. – 02.06.</a:t>
                </a:r>
              </a:p>
            </p:txBody>
          </p:sp>
          <p:sp>
            <p:nvSpPr>
              <p:cNvPr id="13" name="Rechteck: abgerundete Ecken 12">
                <a:extLst>
                  <a:ext uri="{FF2B5EF4-FFF2-40B4-BE49-F238E27FC236}">
                    <a16:creationId xmlns:a16="http://schemas.microsoft.com/office/drawing/2014/main" id="{EF25780F-8A1C-49DB-B887-1B59E640B897}"/>
                  </a:ext>
                </a:extLst>
              </p:cNvPr>
              <p:cNvSpPr/>
              <p:nvPr/>
            </p:nvSpPr>
            <p:spPr>
              <a:xfrm>
                <a:off x="5279851" y="4356428"/>
                <a:ext cx="1798560" cy="577141"/>
              </a:xfrm>
              <a:prstGeom prst="roundRect">
                <a:avLst/>
              </a:prstGeom>
              <a:gradFill flip="none" rotWithShape="1">
                <a:gsLst>
                  <a:gs pos="48000">
                    <a:schemeClr val="accent1">
                      <a:shade val="30000"/>
                      <a:satMod val="115000"/>
                    </a:schemeClr>
                  </a:gs>
                  <a:gs pos="50000">
                    <a:schemeClr val="accent1">
                      <a:shade val="67500"/>
                      <a:satMod val="115000"/>
                    </a:schemeClr>
                  </a:gs>
                  <a:gs pos="50000">
                    <a:schemeClr val="accent1">
                      <a:shade val="100000"/>
                      <a:satMod val="115000"/>
                    </a:schemeClr>
                  </a:gs>
                </a:gsLst>
                <a:lin ang="10800000" scaled="1"/>
                <a:tileRect/>
              </a:gradFill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dirty="0"/>
                  <a:t>01.06. – 03.06.</a:t>
                </a:r>
              </a:p>
            </p:txBody>
          </p:sp>
          <p:sp>
            <p:nvSpPr>
              <p:cNvPr id="14" name="Rechteck: abgerundete Ecken 13">
                <a:extLst>
                  <a:ext uri="{FF2B5EF4-FFF2-40B4-BE49-F238E27FC236}">
                    <a16:creationId xmlns:a16="http://schemas.microsoft.com/office/drawing/2014/main" id="{22A6B6FF-104F-4BA8-94C6-B51CA72C73D2}"/>
                  </a:ext>
                </a:extLst>
              </p:cNvPr>
              <p:cNvSpPr/>
              <p:nvPr/>
            </p:nvSpPr>
            <p:spPr>
              <a:xfrm>
                <a:off x="9926180" y="5098825"/>
                <a:ext cx="1798560" cy="577141"/>
              </a:xfrm>
              <a:prstGeom prst="roundRect">
                <a:avLst/>
              </a:prstGeom>
              <a:gradFill flip="none" rotWithShape="1">
                <a:gsLst>
                  <a:gs pos="48000">
                    <a:schemeClr val="accent1">
                      <a:shade val="30000"/>
                      <a:satMod val="115000"/>
                    </a:schemeClr>
                  </a:gs>
                  <a:gs pos="50000">
                    <a:schemeClr val="accent1">
                      <a:shade val="67500"/>
                      <a:satMod val="115000"/>
                    </a:schemeClr>
                  </a:gs>
                  <a:gs pos="50000">
                    <a:schemeClr val="accent1">
                      <a:shade val="100000"/>
                      <a:satMod val="115000"/>
                    </a:schemeClr>
                  </a:gs>
                </a:gsLst>
                <a:lin ang="10800000" scaled="1"/>
                <a:tileRect/>
              </a:gradFill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dirty="0"/>
                  <a:t>29.06. – 01.07.</a:t>
                </a:r>
              </a:p>
            </p:txBody>
          </p:sp>
          <p:cxnSp>
            <p:nvCxnSpPr>
              <p:cNvPr id="8" name="Gerade Verbindung mit Pfeil 7">
                <a:extLst>
                  <a:ext uri="{FF2B5EF4-FFF2-40B4-BE49-F238E27FC236}">
                    <a16:creationId xmlns:a16="http://schemas.microsoft.com/office/drawing/2014/main" id="{CF309886-88C7-4A63-975D-A9D4462B8397}"/>
                  </a:ext>
                </a:extLst>
              </p:cNvPr>
              <p:cNvCxnSpPr>
                <a:cxnSpLocks/>
                <a:stCxn id="2" idx="2"/>
                <a:endCxn id="12" idx="1"/>
              </p:cNvCxnSpPr>
              <p:nvPr/>
            </p:nvCxnSpPr>
            <p:spPr>
              <a:xfrm rot="16200000" flipH="1">
                <a:off x="2342800" y="3302258"/>
                <a:ext cx="77193" cy="1884233"/>
              </a:xfrm>
              <a:prstGeom prst="bentConnector2">
                <a:avLst/>
              </a:prstGeom>
              <a:ln w="50800" cmpd="sng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Gerade Verbindung mit Pfeil 7">
                <a:extLst>
                  <a:ext uri="{FF2B5EF4-FFF2-40B4-BE49-F238E27FC236}">
                    <a16:creationId xmlns:a16="http://schemas.microsoft.com/office/drawing/2014/main" id="{D36E02A5-1292-49BE-8DBD-6D00308481B5}"/>
                  </a:ext>
                </a:extLst>
              </p:cNvPr>
              <p:cNvCxnSpPr>
                <a:cxnSpLocks/>
                <a:stCxn id="12" idx="2"/>
                <a:endCxn id="13" idx="1"/>
              </p:cNvCxnSpPr>
              <p:nvPr/>
            </p:nvCxnSpPr>
            <p:spPr>
              <a:xfrm rot="16200000" flipH="1">
                <a:off x="4714594" y="4079741"/>
                <a:ext cx="73457" cy="1057058"/>
              </a:xfrm>
              <a:prstGeom prst="bentConnector2">
                <a:avLst/>
              </a:prstGeom>
              <a:ln w="50800" cmpd="sng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Gerade Verbindung mit Pfeil 7">
                <a:extLst>
                  <a:ext uri="{FF2B5EF4-FFF2-40B4-BE49-F238E27FC236}">
                    <a16:creationId xmlns:a16="http://schemas.microsoft.com/office/drawing/2014/main" id="{BB0CC01B-E304-405B-BA44-2D8A826DC0DB}"/>
                  </a:ext>
                </a:extLst>
              </p:cNvPr>
              <p:cNvCxnSpPr>
                <a:cxnSpLocks/>
                <a:stCxn id="13" idx="2"/>
                <a:endCxn id="58" idx="1"/>
              </p:cNvCxnSpPr>
              <p:nvPr/>
            </p:nvCxnSpPr>
            <p:spPr>
              <a:xfrm rot="16200000" flipH="1">
                <a:off x="6643718" y="4468982"/>
                <a:ext cx="74970" cy="1004144"/>
              </a:xfrm>
              <a:prstGeom prst="bentConnector2">
                <a:avLst/>
              </a:prstGeom>
              <a:ln w="50800" cmpd="sng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Textfeld 31">
                <a:extLst>
                  <a:ext uri="{FF2B5EF4-FFF2-40B4-BE49-F238E27FC236}">
                    <a16:creationId xmlns:a16="http://schemas.microsoft.com/office/drawing/2014/main" id="{EB8C4CC5-D08A-41D6-B7CE-F327301EB5E1}"/>
                  </a:ext>
                </a:extLst>
              </p:cNvPr>
              <p:cNvSpPr txBox="1"/>
              <p:nvPr/>
            </p:nvSpPr>
            <p:spPr>
              <a:xfrm>
                <a:off x="467260" y="3259306"/>
                <a:ext cx="193504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dirty="0" err="1"/>
                  <a:t>Coupled</a:t>
                </a:r>
                <a:r>
                  <a:rPr lang="de-DE" dirty="0"/>
                  <a:t> Spin-</a:t>
                </a:r>
                <a:r>
                  <a:rPr lang="de-DE" dirty="0" err="1"/>
                  <a:t>up</a:t>
                </a:r>
                <a:endParaRPr lang="de-DE" dirty="0"/>
              </a:p>
            </p:txBody>
          </p:sp>
          <p:sp>
            <p:nvSpPr>
              <p:cNvPr id="33" name="Textfeld 32">
                <a:extLst>
                  <a:ext uri="{FF2B5EF4-FFF2-40B4-BE49-F238E27FC236}">
                    <a16:creationId xmlns:a16="http://schemas.microsoft.com/office/drawing/2014/main" id="{8A7B182C-BEF7-495B-AC52-3A15487C6F53}"/>
                  </a:ext>
                </a:extLst>
              </p:cNvPr>
              <p:cNvSpPr txBox="1"/>
              <p:nvPr/>
            </p:nvSpPr>
            <p:spPr>
              <a:xfrm>
                <a:off x="3502595" y="3646742"/>
                <a:ext cx="144039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dirty="0"/>
                  <a:t>Simulation 1</a:t>
                </a:r>
              </a:p>
            </p:txBody>
          </p:sp>
          <p:sp>
            <p:nvSpPr>
              <p:cNvPr id="34" name="Textfeld 33">
                <a:extLst>
                  <a:ext uri="{FF2B5EF4-FFF2-40B4-BE49-F238E27FC236}">
                    <a16:creationId xmlns:a16="http://schemas.microsoft.com/office/drawing/2014/main" id="{570E92FB-47C2-4C48-A214-456C9D9D6935}"/>
                  </a:ext>
                </a:extLst>
              </p:cNvPr>
              <p:cNvSpPr txBox="1"/>
              <p:nvPr/>
            </p:nvSpPr>
            <p:spPr>
              <a:xfrm>
                <a:off x="5481526" y="3999883"/>
                <a:ext cx="144039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dirty="0"/>
                  <a:t>Simulation 2</a:t>
                </a:r>
              </a:p>
            </p:txBody>
          </p:sp>
          <p:sp>
            <p:nvSpPr>
              <p:cNvPr id="35" name="Textfeld 34">
                <a:extLst>
                  <a:ext uri="{FF2B5EF4-FFF2-40B4-BE49-F238E27FC236}">
                    <a16:creationId xmlns:a16="http://schemas.microsoft.com/office/drawing/2014/main" id="{0AAB649E-5A8B-4905-86F3-B69B4FF437CB}"/>
                  </a:ext>
                </a:extLst>
              </p:cNvPr>
              <p:cNvSpPr txBox="1"/>
              <p:nvPr/>
            </p:nvSpPr>
            <p:spPr>
              <a:xfrm>
                <a:off x="10019461" y="4729493"/>
                <a:ext cx="161947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dirty="0"/>
                  <a:t>Simulation 30</a:t>
                </a:r>
              </a:p>
            </p:txBody>
          </p:sp>
          <p:sp>
            <p:nvSpPr>
              <p:cNvPr id="59" name="Textfeld 58">
                <a:extLst>
                  <a:ext uri="{FF2B5EF4-FFF2-40B4-BE49-F238E27FC236}">
                    <a16:creationId xmlns:a16="http://schemas.microsoft.com/office/drawing/2014/main" id="{C6840470-6885-49A9-A739-4E7A8E8B3A89}"/>
                  </a:ext>
                </a:extLst>
              </p:cNvPr>
              <p:cNvSpPr txBox="1"/>
              <p:nvPr/>
            </p:nvSpPr>
            <p:spPr>
              <a:xfrm>
                <a:off x="7362357" y="4390266"/>
                <a:ext cx="144039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dirty="0"/>
                  <a:t>Simulation 3</a:t>
                </a:r>
              </a:p>
            </p:txBody>
          </p:sp>
          <p:cxnSp>
            <p:nvCxnSpPr>
              <p:cNvPr id="63" name="Gerade Verbindung mit Pfeil 7">
                <a:extLst>
                  <a:ext uri="{FF2B5EF4-FFF2-40B4-BE49-F238E27FC236}">
                    <a16:creationId xmlns:a16="http://schemas.microsoft.com/office/drawing/2014/main" id="{49B13BE6-4CBA-4A01-833D-160D9398A0A8}"/>
                  </a:ext>
                </a:extLst>
              </p:cNvPr>
              <p:cNvCxnSpPr>
                <a:cxnSpLocks/>
                <a:stCxn id="58" idx="2"/>
                <a:endCxn id="14" idx="1"/>
              </p:cNvCxnSpPr>
              <p:nvPr/>
            </p:nvCxnSpPr>
            <p:spPr>
              <a:xfrm rot="16200000" flipH="1">
                <a:off x="8959224" y="4420439"/>
                <a:ext cx="90287" cy="1843625"/>
              </a:xfrm>
              <a:prstGeom prst="bentConnector2">
                <a:avLst/>
              </a:prstGeom>
              <a:ln w="50800" cmpd="sng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6" name="Textfeld 65">
                <a:extLst>
                  <a:ext uri="{FF2B5EF4-FFF2-40B4-BE49-F238E27FC236}">
                    <a16:creationId xmlns:a16="http://schemas.microsoft.com/office/drawing/2014/main" id="{9331923A-D804-4A03-A770-C39D4D390D2C}"/>
                  </a:ext>
                </a:extLst>
              </p:cNvPr>
              <p:cNvSpPr txBox="1"/>
              <p:nvPr/>
            </p:nvSpPr>
            <p:spPr>
              <a:xfrm>
                <a:off x="627625" y="4313104"/>
                <a:ext cx="212099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200" dirty="0"/>
                  <a:t>ICON-LAND </a:t>
                </a:r>
                <a:r>
                  <a:rPr lang="de-DE" sz="1200" dirty="0" err="1"/>
                  <a:t>restart</a:t>
                </a:r>
                <a:r>
                  <a:rPr lang="de-DE" sz="1200" dirty="0"/>
                  <a:t> + </a:t>
                </a:r>
                <a:r>
                  <a:rPr lang="de-DE" sz="1200" dirty="0" err="1"/>
                  <a:t>initialized</a:t>
                </a:r>
                <a:r>
                  <a:rPr lang="de-DE" sz="1200" dirty="0"/>
                  <a:t> </a:t>
                </a:r>
                <a:r>
                  <a:rPr lang="de-DE" sz="1200" dirty="0" err="1"/>
                  <a:t>analysis</a:t>
                </a:r>
                <a:r>
                  <a:rPr lang="de-DE" sz="1200" dirty="0"/>
                  <a:t> DWD</a:t>
                </a:r>
              </a:p>
            </p:txBody>
          </p:sp>
          <p:sp>
            <p:nvSpPr>
              <p:cNvPr id="67" name="Textfeld 66">
                <a:extLst>
                  <a:ext uri="{FF2B5EF4-FFF2-40B4-BE49-F238E27FC236}">
                    <a16:creationId xmlns:a16="http://schemas.microsoft.com/office/drawing/2014/main" id="{6A7521E7-68B6-4C84-94EF-1A215A32C8BB}"/>
                  </a:ext>
                </a:extLst>
              </p:cNvPr>
              <p:cNvSpPr txBox="1"/>
              <p:nvPr/>
            </p:nvSpPr>
            <p:spPr>
              <a:xfrm>
                <a:off x="3427759" y="4675828"/>
                <a:ext cx="212099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200" dirty="0"/>
                  <a:t>ICON-LAND </a:t>
                </a:r>
                <a:r>
                  <a:rPr lang="de-DE" sz="1200" dirty="0" err="1"/>
                  <a:t>restart</a:t>
                </a:r>
                <a:r>
                  <a:rPr lang="de-DE" sz="1200" dirty="0"/>
                  <a:t> + </a:t>
                </a:r>
                <a:r>
                  <a:rPr lang="de-DE" sz="1200" dirty="0" err="1"/>
                  <a:t>initialized</a:t>
                </a:r>
                <a:r>
                  <a:rPr lang="de-DE" sz="1200" dirty="0"/>
                  <a:t> </a:t>
                </a:r>
                <a:r>
                  <a:rPr lang="de-DE" sz="1200" dirty="0" err="1"/>
                  <a:t>analysis</a:t>
                </a:r>
                <a:r>
                  <a:rPr lang="de-DE" sz="1200" dirty="0"/>
                  <a:t> DWD</a:t>
                </a:r>
              </a:p>
            </p:txBody>
          </p:sp>
          <p:sp>
            <p:nvSpPr>
              <p:cNvPr id="68" name="Textfeld 67">
                <a:extLst>
                  <a:ext uri="{FF2B5EF4-FFF2-40B4-BE49-F238E27FC236}">
                    <a16:creationId xmlns:a16="http://schemas.microsoft.com/office/drawing/2014/main" id="{2191E1E4-182D-46B7-8C87-0AA71C2EAF84}"/>
                  </a:ext>
                </a:extLst>
              </p:cNvPr>
              <p:cNvSpPr txBox="1"/>
              <p:nvPr/>
            </p:nvSpPr>
            <p:spPr>
              <a:xfrm>
                <a:off x="5396700" y="5038699"/>
                <a:ext cx="212099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200" dirty="0"/>
                  <a:t>ICON-LAND </a:t>
                </a:r>
                <a:r>
                  <a:rPr lang="de-DE" sz="1200" dirty="0" err="1"/>
                  <a:t>restart</a:t>
                </a:r>
                <a:r>
                  <a:rPr lang="de-DE" sz="1200" dirty="0"/>
                  <a:t> + </a:t>
                </a:r>
                <a:r>
                  <a:rPr lang="de-DE" sz="1200" dirty="0" err="1"/>
                  <a:t>initialized</a:t>
                </a:r>
                <a:r>
                  <a:rPr lang="de-DE" sz="1200" dirty="0"/>
                  <a:t> </a:t>
                </a:r>
                <a:r>
                  <a:rPr lang="de-DE" sz="1200" dirty="0" err="1"/>
                  <a:t>analysis</a:t>
                </a:r>
                <a:r>
                  <a:rPr lang="de-DE" sz="1200" dirty="0"/>
                  <a:t> DWD</a:t>
                </a:r>
              </a:p>
            </p:txBody>
          </p:sp>
          <p:sp>
            <p:nvSpPr>
              <p:cNvPr id="69" name="Textfeld 68">
                <a:extLst>
                  <a:ext uri="{FF2B5EF4-FFF2-40B4-BE49-F238E27FC236}">
                    <a16:creationId xmlns:a16="http://schemas.microsoft.com/office/drawing/2014/main" id="{2E32AE89-C010-410F-B6A3-254B21467BF9}"/>
                  </a:ext>
                </a:extLst>
              </p:cNvPr>
              <p:cNvSpPr txBox="1"/>
              <p:nvPr/>
            </p:nvSpPr>
            <p:spPr>
              <a:xfrm>
                <a:off x="7328800" y="5382984"/>
                <a:ext cx="212099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200" dirty="0"/>
                  <a:t>ICON-LAND </a:t>
                </a:r>
                <a:r>
                  <a:rPr lang="de-DE" sz="1200" dirty="0" err="1"/>
                  <a:t>restart</a:t>
                </a:r>
                <a:r>
                  <a:rPr lang="de-DE" sz="1200" dirty="0"/>
                  <a:t> + </a:t>
                </a:r>
                <a:r>
                  <a:rPr lang="de-DE" sz="1200" dirty="0" err="1"/>
                  <a:t>initialized</a:t>
                </a:r>
                <a:r>
                  <a:rPr lang="de-DE" sz="1200" dirty="0"/>
                  <a:t> </a:t>
                </a:r>
                <a:r>
                  <a:rPr lang="de-DE" sz="1200" dirty="0" err="1"/>
                  <a:t>analysis</a:t>
                </a:r>
                <a:r>
                  <a:rPr lang="de-DE" sz="1200" dirty="0"/>
                  <a:t> DWD</a:t>
                </a:r>
              </a:p>
            </p:txBody>
          </p:sp>
          <p:sp>
            <p:nvSpPr>
              <p:cNvPr id="70" name="Rechteck: abgerundete Ecken 69">
                <a:extLst>
                  <a:ext uri="{FF2B5EF4-FFF2-40B4-BE49-F238E27FC236}">
                    <a16:creationId xmlns:a16="http://schemas.microsoft.com/office/drawing/2014/main" id="{757EFA15-A766-47A0-8D1B-ACB207A5663B}"/>
                  </a:ext>
                </a:extLst>
              </p:cNvPr>
              <p:cNvSpPr/>
              <p:nvPr/>
            </p:nvSpPr>
            <p:spPr>
              <a:xfrm>
                <a:off x="540000" y="4961516"/>
                <a:ext cx="493647" cy="369332"/>
              </a:xfrm>
              <a:prstGeom prst="roundRect">
                <a:avLst/>
              </a:prstGeom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1" name="Textfeld 70">
                <a:extLst>
                  <a:ext uri="{FF2B5EF4-FFF2-40B4-BE49-F238E27FC236}">
                    <a16:creationId xmlns:a16="http://schemas.microsoft.com/office/drawing/2014/main" id="{D2A3A6BC-2E2A-498A-92E5-5D4B1E270C56}"/>
                  </a:ext>
                </a:extLst>
              </p:cNvPr>
              <p:cNvSpPr txBox="1"/>
              <p:nvPr/>
            </p:nvSpPr>
            <p:spPr>
              <a:xfrm>
                <a:off x="1010526" y="4992293"/>
                <a:ext cx="184034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AU" sz="1400" dirty="0"/>
                  <a:t>= Initialization phase</a:t>
                </a:r>
              </a:p>
            </p:txBody>
          </p:sp>
          <p:sp>
            <p:nvSpPr>
              <p:cNvPr id="72" name="Rechteck: abgerundete Ecken 71">
                <a:extLst>
                  <a:ext uri="{FF2B5EF4-FFF2-40B4-BE49-F238E27FC236}">
                    <a16:creationId xmlns:a16="http://schemas.microsoft.com/office/drawing/2014/main" id="{B36432AF-B052-45BF-91BB-701CD16AAF90}"/>
                  </a:ext>
                </a:extLst>
              </p:cNvPr>
              <p:cNvSpPr/>
              <p:nvPr/>
            </p:nvSpPr>
            <p:spPr>
              <a:xfrm>
                <a:off x="540000" y="5426615"/>
                <a:ext cx="493647" cy="369332"/>
              </a:xfrm>
              <a:prstGeom prst="roundRect">
                <a:avLst/>
              </a:prstGeom>
              <a:solidFill>
                <a:schemeClr val="bg2">
                  <a:lumMod val="25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3" name="Textfeld 72">
                <a:extLst>
                  <a:ext uri="{FF2B5EF4-FFF2-40B4-BE49-F238E27FC236}">
                    <a16:creationId xmlns:a16="http://schemas.microsoft.com/office/drawing/2014/main" id="{77E5A80E-D263-4F33-8C19-08403A9FD906}"/>
                  </a:ext>
                </a:extLst>
              </p:cNvPr>
              <p:cNvSpPr txBox="1"/>
              <p:nvPr/>
            </p:nvSpPr>
            <p:spPr>
              <a:xfrm>
                <a:off x="1010526" y="5457392"/>
                <a:ext cx="184034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AU" sz="1400" dirty="0"/>
                  <a:t>= Output phase</a:t>
                </a:r>
              </a:p>
            </p:txBody>
          </p:sp>
        </p:grp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94DC7C1E-B339-456C-B34D-E3835A6ABCEF}"/>
                </a:ext>
              </a:extLst>
            </p:cNvPr>
            <p:cNvSpPr/>
            <p:nvPr/>
          </p:nvSpPr>
          <p:spPr>
            <a:xfrm>
              <a:off x="9161802" y="5146911"/>
              <a:ext cx="54000" cy="54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1" name="Ellipse 40">
              <a:extLst>
                <a:ext uri="{FF2B5EF4-FFF2-40B4-BE49-F238E27FC236}">
                  <a16:creationId xmlns:a16="http://schemas.microsoft.com/office/drawing/2014/main" id="{F76AD38A-F8FF-4296-8D44-AC73624A30EC}"/>
                </a:ext>
              </a:extLst>
            </p:cNvPr>
            <p:cNvSpPr/>
            <p:nvPr/>
          </p:nvSpPr>
          <p:spPr>
            <a:xfrm>
              <a:off x="9373007" y="5213015"/>
              <a:ext cx="54000" cy="54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2" name="Ellipse 41">
              <a:extLst>
                <a:ext uri="{FF2B5EF4-FFF2-40B4-BE49-F238E27FC236}">
                  <a16:creationId xmlns:a16="http://schemas.microsoft.com/office/drawing/2014/main" id="{A4516705-C43E-464C-BF4A-D25D342F7CEC}"/>
                </a:ext>
              </a:extLst>
            </p:cNvPr>
            <p:cNvSpPr/>
            <p:nvPr/>
          </p:nvSpPr>
          <p:spPr>
            <a:xfrm>
              <a:off x="9585444" y="5280661"/>
              <a:ext cx="54000" cy="54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8271802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9F79EC7-D841-4792-90DD-BCF6CB823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9585"/>
            <a:r>
              <a:rPr lang="de-DE" dirty="0">
                <a:solidFill>
                  <a:srgbClr val="2D4B9B">
                    <a:tint val="75000"/>
                  </a:srgbClr>
                </a:solidFill>
                <a:latin typeface="Arial"/>
              </a:rPr>
              <a:t>14.09.26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ABF5AA4-AAFD-4748-8463-F549124CF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/>
            <a:fld id="{6558FC84-22FA-4F5E-86B7-A7761BE44B02}" type="slidenum">
              <a:rPr lang="de-DE">
                <a:solidFill>
                  <a:srgbClr val="2D4B9B">
                    <a:tint val="75000"/>
                  </a:srgbClr>
                </a:solidFill>
                <a:latin typeface="Arial"/>
              </a:rPr>
              <a:pPr defTabSz="609585"/>
              <a:t>5</a:t>
            </a:fld>
            <a:endParaRPr lang="de-DE" dirty="0">
              <a:solidFill>
                <a:srgbClr val="2D4B9B">
                  <a:tint val="75000"/>
                </a:srgbClr>
              </a:solidFill>
              <a:latin typeface="Arial"/>
            </a:endParaRP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32652686-D760-4840-8A88-BF41BF1C3357}"/>
              </a:ext>
            </a:extLst>
          </p:cNvPr>
          <p:cNvSpPr txBox="1"/>
          <p:nvPr/>
        </p:nvSpPr>
        <p:spPr>
          <a:xfrm>
            <a:off x="479394" y="1143661"/>
            <a:ext cx="1118555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de-DE" sz="2500" dirty="0">
              <a:solidFill>
                <a:srgbClr val="000000"/>
              </a:solidFill>
            </a:endParaRPr>
          </a:p>
          <a:p>
            <a:pPr algn="ctr"/>
            <a:endParaRPr lang="de-DE" sz="2500" dirty="0">
              <a:solidFill>
                <a:srgbClr val="000000"/>
              </a:solidFill>
            </a:endParaRPr>
          </a:p>
          <a:p>
            <a:pPr algn="ctr"/>
            <a:endParaRPr lang="de-DE" sz="2500" dirty="0">
              <a:solidFill>
                <a:srgbClr val="000000"/>
              </a:solidFill>
            </a:endParaRPr>
          </a:p>
          <a:p>
            <a:pPr algn="ctr"/>
            <a:endParaRPr lang="de-DE" sz="2500" dirty="0">
              <a:solidFill>
                <a:srgbClr val="000000"/>
              </a:solidFill>
            </a:endParaRPr>
          </a:p>
          <a:p>
            <a:pPr algn="ctr"/>
            <a:endParaRPr lang="de-DE" sz="2500" dirty="0">
              <a:solidFill>
                <a:srgbClr val="000000"/>
              </a:solidFill>
            </a:endParaRPr>
          </a:p>
          <a:p>
            <a:pPr algn="ctr"/>
            <a:r>
              <a:rPr lang="en-US" sz="3500" b="1" dirty="0">
                <a:solidFill>
                  <a:srgbClr val="000000"/>
                </a:solidFill>
              </a:rPr>
              <a:t>Influence of the orography</a:t>
            </a:r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FFE030E1-8750-44A9-96CE-ACB4D1698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9608" y="274344"/>
            <a:ext cx="3861786" cy="609398"/>
          </a:xfrm>
        </p:spPr>
        <p:txBody>
          <a:bodyPr/>
          <a:lstStyle/>
          <a:p>
            <a:r>
              <a:rPr lang="en-US" sz="2200" dirty="0"/>
              <a:t>The impact of </a:t>
            </a:r>
            <a:r>
              <a:rPr lang="en-US" sz="2200" dirty="0" err="1"/>
              <a:t>ParFlow’s</a:t>
            </a:r>
            <a:r>
              <a:rPr lang="en-US" sz="2200" dirty="0"/>
              <a:t> 3D subsurface hydrodynamics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2A94D1DA-15EE-4E6D-925A-775CC832F1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51394" y="186538"/>
            <a:ext cx="2855696" cy="750472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640702E0-7A36-45F8-BFE3-95C6F3C4C05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0115" y="297663"/>
            <a:ext cx="1605600" cy="468300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322A96DE-47FC-4190-8AB2-800CC3C08DA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252" y="114890"/>
            <a:ext cx="805053" cy="721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3078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9F79EC7-D841-4792-90DD-BCF6CB823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9585"/>
            <a:r>
              <a:rPr lang="de-DE" dirty="0">
                <a:solidFill>
                  <a:srgbClr val="2D4B9B">
                    <a:tint val="75000"/>
                  </a:srgbClr>
                </a:solidFill>
                <a:latin typeface="Arial"/>
              </a:rPr>
              <a:t>14.09.26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ABF5AA4-AAFD-4748-8463-F549124CF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/>
            <a:fld id="{6558FC84-22FA-4F5E-86B7-A7761BE44B02}" type="slidenum">
              <a:rPr lang="de-DE">
                <a:solidFill>
                  <a:srgbClr val="2D4B9B">
                    <a:tint val="75000"/>
                  </a:srgbClr>
                </a:solidFill>
                <a:latin typeface="Arial"/>
              </a:rPr>
              <a:pPr defTabSz="609585"/>
              <a:t>6</a:t>
            </a:fld>
            <a:endParaRPr lang="de-DE" dirty="0">
              <a:solidFill>
                <a:srgbClr val="2D4B9B">
                  <a:tint val="75000"/>
                </a:srgbClr>
              </a:solidFill>
              <a:latin typeface="Arial"/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048862FA-212D-45BB-B1BD-BF03CE5272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8117" y="1026491"/>
            <a:ext cx="5453858" cy="2382975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3C30348A-2A6F-48EC-B345-BFF03DB6DF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90353" y="3607959"/>
            <a:ext cx="5328489" cy="2382975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DA22F455-1FF8-47E4-82BD-6ACD84E0E0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91551" y="3679286"/>
            <a:ext cx="3400424" cy="2240320"/>
          </a:xfrm>
          <a:prstGeom prst="rect">
            <a:avLst/>
          </a:prstGeom>
        </p:spPr>
      </p:pic>
      <p:sp>
        <p:nvSpPr>
          <p:cNvPr id="23" name="Titel 1">
            <a:extLst>
              <a:ext uri="{FF2B5EF4-FFF2-40B4-BE49-F238E27FC236}">
                <a16:creationId xmlns:a16="http://schemas.microsoft.com/office/drawing/2014/main" id="{585DA944-2A68-4C79-8EE8-1229F4DB9C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9608" y="274344"/>
            <a:ext cx="3861786" cy="609398"/>
          </a:xfrm>
        </p:spPr>
        <p:txBody>
          <a:bodyPr/>
          <a:lstStyle/>
          <a:p>
            <a:r>
              <a:rPr lang="en-US" sz="2200" dirty="0"/>
              <a:t>The impact of </a:t>
            </a:r>
            <a:r>
              <a:rPr lang="en-US" sz="2200" dirty="0" err="1"/>
              <a:t>ParFlow’s</a:t>
            </a:r>
            <a:r>
              <a:rPr lang="en-US" sz="2200" dirty="0"/>
              <a:t> 3D subsurface hydrodynamics</a:t>
            </a:r>
          </a:p>
        </p:txBody>
      </p:sp>
      <p:pic>
        <p:nvPicPr>
          <p:cNvPr id="26" name="Grafik 25">
            <a:extLst>
              <a:ext uri="{FF2B5EF4-FFF2-40B4-BE49-F238E27FC236}">
                <a16:creationId xmlns:a16="http://schemas.microsoft.com/office/drawing/2014/main" id="{D5953194-C740-42EE-828B-EB9E1AE903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051394" y="186538"/>
            <a:ext cx="2855696" cy="75047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839C810-E6A1-4B12-A2EB-A10948450CC0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288000" y="1080000"/>
                <a:ext cx="6025750" cy="5002623"/>
              </a:xfrm>
              <a:prstGeom prst="rect">
                <a:avLst/>
              </a:prstGeom>
            </p:spPr>
            <p:txBody>
              <a:bodyPr vert="horz" lIns="121920" tIns="60960" rIns="121920" bIns="60960" rtlCol="0" anchor="t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sz="1800" u="sng" dirty="0">
                    <a:solidFill>
                      <a:schemeClr val="bg2">
                        <a:lumMod val="10000"/>
                      </a:schemeClr>
                    </a:solidFill>
                  </a:rPr>
                  <a:t>Cell classification:</a:t>
                </a:r>
              </a:p>
              <a:p>
                <a:pPr lvl="1"/>
                <a:r>
                  <a:rPr lang="en-US" sz="1400" dirty="0">
                    <a:solidFill>
                      <a:srgbClr val="000000"/>
                    </a:solidFill>
                  </a:rPr>
                  <a:t>Gravitational forces drag water downhill into valleys and river corridors</a:t>
                </a:r>
              </a:p>
              <a:p>
                <a:pPr lvl="1"/>
                <a:r>
                  <a:rPr lang="en-US" sz="1400" dirty="0">
                    <a:solidFill>
                      <a:srgbClr val="000000"/>
                    </a:solidFill>
                  </a:rPr>
                  <a:t>Cells are categorized by the Topographic Position Index (TPI)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sz="1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𝑇𝑃𝐼</m:t>
                          </m:r>
                        </m:e>
                        <m:sub>
                          <m:r>
                            <a:rPr lang="de-DE" sz="1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de-DE" sz="1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de-DE" sz="1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1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de-DE" sz="1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de-DE" sz="1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− </m:t>
                      </m:r>
                      <m:f>
                        <m:fPr>
                          <m:ctrlPr>
                            <a:rPr lang="de-DE" sz="1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DE" sz="1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de-DE" sz="1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de-DE" sz="1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de-DE" sz="1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  <m:sup>
                          <m:r>
                            <a:rPr lang="de-DE" sz="1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p>
                        <m:e>
                          <m:sSub>
                            <m:sSubPr>
                              <m:ctrlPr>
                                <a:rPr lang="de-DE" sz="1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de-DE" sz="1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1400" dirty="0">
                  <a:solidFill>
                    <a:schemeClr val="bg2">
                      <a:lumMod val="10000"/>
                    </a:schemeClr>
                  </a:solidFill>
                </a:endParaRPr>
              </a:p>
              <a:p>
                <a:pPr lvl="1"/>
                <a:r>
                  <a:rPr lang="en-US" sz="1400" dirty="0">
                    <a:solidFill>
                      <a:srgbClr val="000000"/>
                    </a:solidFill>
                  </a:rPr>
                  <a:t>The </a:t>
                </a:r>
                <a:r>
                  <a:rPr lang="en-US" sz="1400" i="1" dirty="0">
                    <a:solidFill>
                      <a:srgbClr val="000000"/>
                    </a:solidFill>
                  </a:rPr>
                  <a:t>N </a:t>
                </a:r>
                <a:r>
                  <a:rPr lang="en-US" sz="1400" dirty="0">
                    <a:solidFill>
                      <a:srgbClr val="000000"/>
                    </a:solidFill>
                  </a:rPr>
                  <a:t>neighboring cells </a:t>
                </a:r>
                <a:r>
                  <a:rPr lang="en-US" sz="1400" i="1" dirty="0">
                    <a:solidFill>
                      <a:srgbClr val="000000"/>
                    </a:solidFill>
                  </a:rPr>
                  <a:t>j</a:t>
                </a:r>
                <a:r>
                  <a:rPr lang="en-US" sz="1400" dirty="0">
                    <a:solidFill>
                      <a:srgbClr val="000000"/>
                    </a:solidFill>
                  </a:rPr>
                  <a:t> are all cells sharing at least one vertex with cell </a:t>
                </a:r>
                <a:r>
                  <a:rPr lang="en-US" sz="1400" i="1" dirty="0">
                    <a:solidFill>
                      <a:srgbClr val="000000"/>
                    </a:solidFill>
                  </a:rPr>
                  <a:t>I</a:t>
                </a:r>
              </a:p>
              <a:p>
                <a:pPr lvl="1"/>
                <a:r>
                  <a:rPr lang="en-US" sz="1400" dirty="0">
                    <a:solidFill>
                      <a:srgbClr val="000000"/>
                    </a:solidFill>
                  </a:rPr>
                  <a:t>Mountain ridges and valleys are defined as the </a:t>
                </a:r>
                <a:r>
                  <a:rPr lang="en-US" sz="1400" b="1" dirty="0">
                    <a:solidFill>
                      <a:srgbClr val="000000"/>
                    </a:solidFill>
                  </a:rPr>
                  <a:t>5th</a:t>
                </a:r>
                <a:r>
                  <a:rPr lang="en-US" sz="1400" dirty="0">
                    <a:solidFill>
                      <a:srgbClr val="000000"/>
                    </a:solidFill>
                  </a:rPr>
                  <a:t> and </a:t>
                </a:r>
                <a:r>
                  <a:rPr lang="en-US" sz="1400" b="1" dirty="0">
                    <a:solidFill>
                      <a:srgbClr val="000000"/>
                    </a:solidFill>
                  </a:rPr>
                  <a:t>95th</a:t>
                </a:r>
                <a:r>
                  <a:rPr lang="en-US" sz="1400" dirty="0">
                    <a:solidFill>
                      <a:srgbClr val="000000"/>
                    </a:solidFill>
                  </a:rPr>
                  <a:t> percentile of the TPI values</a:t>
                </a:r>
                <a:endParaRPr lang="en-US" sz="1400" i="1" dirty="0">
                  <a:solidFill>
                    <a:srgbClr val="000000"/>
                  </a:solidFill>
                </a:endParaRPr>
              </a:p>
              <a:p>
                <a:pPr lvl="1"/>
                <a:r>
                  <a:rPr lang="en-US" sz="1400" dirty="0">
                    <a:solidFill>
                      <a:srgbClr val="000000"/>
                    </a:solidFill>
                  </a:rPr>
                  <a:t>Steep valleys (</a:t>
                </a:r>
                <a:r>
                  <a:rPr lang="en-US" sz="1400" b="1" dirty="0">
                    <a:solidFill>
                      <a:srgbClr val="000000"/>
                    </a:solidFill>
                  </a:rPr>
                  <a:t>&gt;75th</a:t>
                </a:r>
                <a:r>
                  <a:rPr lang="en-US" sz="1400" dirty="0">
                    <a:solidFill>
                      <a:srgbClr val="000000"/>
                    </a:solidFill>
                  </a:rPr>
                  <a:t> percentile) and </a:t>
                </a:r>
                <a:br>
                  <a:rPr lang="en-US" sz="1400" dirty="0">
                    <a:solidFill>
                      <a:srgbClr val="000000"/>
                    </a:solidFill>
                  </a:rPr>
                </a:br>
                <a:r>
                  <a:rPr lang="en-US" sz="1400" dirty="0">
                    <a:solidFill>
                      <a:srgbClr val="000000"/>
                    </a:solidFill>
                  </a:rPr>
                  <a:t>flat mountain ridges (</a:t>
                </a:r>
                <a:r>
                  <a:rPr lang="en-US" sz="1400" b="1" dirty="0">
                    <a:solidFill>
                      <a:srgbClr val="000000"/>
                    </a:solidFill>
                  </a:rPr>
                  <a:t>&lt;25th</a:t>
                </a:r>
                <a:r>
                  <a:rPr lang="en-US" sz="1400" dirty="0">
                    <a:solidFill>
                      <a:srgbClr val="000000"/>
                    </a:solidFill>
                  </a:rPr>
                  <a:t> percentile) </a:t>
                </a:r>
                <a:br>
                  <a:rPr lang="en-US" sz="1400" dirty="0">
                    <a:solidFill>
                      <a:srgbClr val="000000"/>
                    </a:solidFill>
                  </a:rPr>
                </a:br>
                <a:r>
                  <a:rPr lang="en-US" sz="1400" dirty="0">
                    <a:solidFill>
                      <a:srgbClr val="000000"/>
                    </a:solidFill>
                  </a:rPr>
                  <a:t>are moved to flat terrain/hillslope cells</a:t>
                </a:r>
              </a:p>
              <a:p>
                <a:pPr lvl="1"/>
                <a:r>
                  <a:rPr lang="en-US" sz="1400" dirty="0">
                    <a:solidFill>
                      <a:srgbClr val="000000"/>
                    </a:solidFill>
                  </a:rPr>
                  <a:t>Hillslope cells are a subclass of the </a:t>
                </a:r>
                <a:br>
                  <a:rPr lang="en-US" sz="1400" dirty="0">
                    <a:solidFill>
                      <a:srgbClr val="000000"/>
                    </a:solidFill>
                  </a:rPr>
                </a:br>
                <a:r>
                  <a:rPr lang="en-US" sz="1400" dirty="0">
                    <a:solidFill>
                      <a:srgbClr val="000000"/>
                    </a:solidFill>
                  </a:rPr>
                  <a:t>remaining cells with a hillslope of at </a:t>
                </a:r>
                <a:br>
                  <a:rPr lang="en-US" sz="1400" dirty="0">
                    <a:solidFill>
                      <a:srgbClr val="000000"/>
                    </a:solidFill>
                  </a:rPr>
                </a:br>
                <a:r>
                  <a:rPr lang="en-US" sz="1400" dirty="0">
                    <a:solidFill>
                      <a:srgbClr val="000000"/>
                    </a:solidFill>
                  </a:rPr>
                  <a:t>least </a:t>
                </a:r>
                <a:r>
                  <a:rPr lang="en-US" sz="1400" b="1" dirty="0">
                    <a:solidFill>
                      <a:srgbClr val="000000"/>
                    </a:solidFill>
                  </a:rPr>
                  <a:t>2%</a:t>
                </a:r>
              </a:p>
              <a:p>
                <a:pPr lvl="1"/>
                <a:r>
                  <a:rPr lang="en-US" sz="1400" dirty="0">
                    <a:solidFill>
                      <a:srgbClr val="000000"/>
                    </a:solidFill>
                  </a:rPr>
                  <a:t>Flat terrain cells are all other cells</a:t>
                </a:r>
              </a:p>
              <a:p>
                <a:pPr lvl="1"/>
                <a:r>
                  <a:rPr lang="en-US" sz="1400" dirty="0">
                    <a:solidFill>
                      <a:srgbClr val="000000"/>
                    </a:solidFill>
                  </a:rPr>
                  <a:t>Glaciers, lakes, and sea cell are</a:t>
                </a:r>
                <a:br>
                  <a:rPr lang="en-US" sz="1400" dirty="0">
                    <a:solidFill>
                      <a:srgbClr val="000000"/>
                    </a:solidFill>
                  </a:rPr>
                </a:br>
                <a:r>
                  <a:rPr lang="en-US" sz="1400" dirty="0">
                    <a:solidFill>
                      <a:srgbClr val="000000"/>
                    </a:solidFill>
                  </a:rPr>
                  <a:t> excluded</a:t>
                </a:r>
              </a:p>
              <a:p>
                <a:pPr lvl="1"/>
                <a:endParaRPr lang="en-US" sz="1400" dirty="0">
                  <a:solidFill>
                    <a:schemeClr val="bg2">
                      <a:lumMod val="1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839C810-E6A1-4B12-A2EB-A10948450CC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000" y="1080000"/>
                <a:ext cx="6025750" cy="5002623"/>
              </a:xfrm>
              <a:prstGeom prst="rect">
                <a:avLst/>
              </a:prstGeom>
              <a:blipFill>
                <a:blip r:embed="rId8"/>
                <a:stretch>
                  <a:fillRect l="-303" t="-853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feld 14">
            <a:extLst>
              <a:ext uri="{FF2B5EF4-FFF2-40B4-BE49-F238E27FC236}">
                <a16:creationId xmlns:a16="http://schemas.microsoft.com/office/drawing/2014/main" id="{994B0B79-247E-4CEE-8E90-A1289DF668DC}"/>
              </a:ext>
            </a:extLst>
          </p:cNvPr>
          <p:cNvSpPr txBox="1"/>
          <p:nvPr/>
        </p:nvSpPr>
        <p:spPr>
          <a:xfrm>
            <a:off x="6538117" y="3333366"/>
            <a:ext cx="54538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dirty="0">
                <a:solidFill>
                  <a:srgbClr val="000000"/>
                </a:solidFill>
              </a:rPr>
              <a:t>Fig. 3: Surface elevation over Europe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A1DA2A82-57D8-4B8E-88E3-82F477999888}"/>
              </a:ext>
            </a:extLst>
          </p:cNvPr>
          <p:cNvSpPr txBox="1"/>
          <p:nvPr/>
        </p:nvSpPr>
        <p:spPr>
          <a:xfrm>
            <a:off x="4190352" y="5917240"/>
            <a:ext cx="76435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dirty="0">
                <a:solidFill>
                  <a:srgbClr val="000000"/>
                </a:solidFill>
              </a:rPr>
              <a:t>Fig. 4: Cell categorization plotted over slope and TPI (l.) and on the map of Europe (r.)</a:t>
            </a:r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8EFA0800-F133-47EF-8CD5-4851A7F8890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0115" y="297663"/>
            <a:ext cx="1605600" cy="468300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55EAB602-4CD3-4095-B5FC-C99A4E8234D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252" y="114890"/>
            <a:ext cx="805053" cy="721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3271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54EF8C70-F7C2-44D0-8C3B-788A1D444C75}"/>
              </a:ext>
            </a:extLst>
          </p:cNvPr>
          <p:cNvGrpSpPr/>
          <p:nvPr/>
        </p:nvGrpSpPr>
        <p:grpSpPr>
          <a:xfrm>
            <a:off x="363963" y="1847198"/>
            <a:ext cx="5732037" cy="3418778"/>
            <a:chOff x="363963" y="1847198"/>
            <a:chExt cx="5732037" cy="3418778"/>
          </a:xfrm>
        </p:grpSpPr>
        <p:grpSp>
          <p:nvGrpSpPr>
            <p:cNvPr id="3" name="Gruppieren 2">
              <a:extLst>
                <a:ext uri="{FF2B5EF4-FFF2-40B4-BE49-F238E27FC236}">
                  <a16:creationId xmlns:a16="http://schemas.microsoft.com/office/drawing/2014/main" id="{660EA3B9-3589-4DC5-9EB6-9AFA8275A0EF}"/>
                </a:ext>
              </a:extLst>
            </p:cNvPr>
            <p:cNvGrpSpPr/>
            <p:nvPr/>
          </p:nvGrpSpPr>
          <p:grpSpPr>
            <a:xfrm>
              <a:off x="363963" y="1847198"/>
              <a:ext cx="5732037" cy="3418778"/>
              <a:chOff x="1166188" y="1943086"/>
              <a:chExt cx="5444738" cy="3268981"/>
            </a:xfrm>
          </p:grpSpPr>
          <p:pic>
            <p:nvPicPr>
              <p:cNvPr id="16" name="Grafik 15">
                <a:extLst>
                  <a:ext uri="{FF2B5EF4-FFF2-40B4-BE49-F238E27FC236}">
                    <a16:creationId xmlns:a16="http://schemas.microsoft.com/office/drawing/2014/main" id="{E1DFB08C-8FCD-4317-B82E-2B18E3AD6C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81715" y="1953807"/>
                <a:ext cx="4929211" cy="3247539"/>
              </a:xfrm>
              <a:prstGeom prst="rect">
                <a:avLst/>
              </a:prstGeom>
            </p:spPr>
          </p:pic>
          <p:pic>
            <p:nvPicPr>
              <p:cNvPr id="8" name="Grafik 7">
                <a:extLst>
                  <a:ext uri="{FF2B5EF4-FFF2-40B4-BE49-F238E27FC236}">
                    <a16:creationId xmlns:a16="http://schemas.microsoft.com/office/drawing/2014/main" id="{596B349C-2979-4FE5-BBEC-A24AE978064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166188" y="1943086"/>
                <a:ext cx="4414888" cy="3268981"/>
              </a:xfrm>
              <a:prstGeom prst="rect">
                <a:avLst/>
              </a:prstGeom>
            </p:spPr>
          </p:pic>
        </p:grpSp>
        <p:pic>
          <p:nvPicPr>
            <p:cNvPr id="4" name="Grafik 3">
              <a:extLst>
                <a:ext uri="{FF2B5EF4-FFF2-40B4-BE49-F238E27FC236}">
                  <a16:creationId xmlns:a16="http://schemas.microsoft.com/office/drawing/2014/main" id="{540CFB5F-5446-4038-9265-201193BEA5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076903" y="1984839"/>
              <a:ext cx="1012769" cy="3186000"/>
            </a:xfrm>
            <a:prstGeom prst="rect">
              <a:avLst/>
            </a:prstGeom>
          </p:spPr>
        </p:pic>
      </p:grp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9F79EC7-D841-4792-90DD-BCF6CB823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9585"/>
            <a:r>
              <a:rPr lang="de-DE" dirty="0">
                <a:solidFill>
                  <a:srgbClr val="2D4B9B">
                    <a:tint val="75000"/>
                  </a:srgbClr>
                </a:solidFill>
                <a:latin typeface="Arial"/>
              </a:rPr>
              <a:t>14.09.26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ABF5AA4-AAFD-4748-8463-F549124CF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/>
            <a:fld id="{6558FC84-22FA-4F5E-86B7-A7761BE44B02}" type="slidenum">
              <a:rPr lang="de-DE">
                <a:solidFill>
                  <a:srgbClr val="2D4B9B">
                    <a:tint val="75000"/>
                  </a:srgbClr>
                </a:solidFill>
                <a:latin typeface="Arial"/>
              </a:rPr>
              <a:pPr defTabSz="609585"/>
              <a:t>7</a:t>
            </a:fld>
            <a:endParaRPr lang="de-DE" dirty="0">
              <a:solidFill>
                <a:srgbClr val="2D4B9B">
                  <a:tint val="75000"/>
                </a:srgbClr>
              </a:solidFill>
              <a:latin typeface="Arial"/>
            </a:endParaRP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55F0B100-121B-4BDA-A4A3-56B1E96AB0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3351" y="1832842"/>
            <a:ext cx="5584686" cy="3421921"/>
          </a:xfrm>
          <a:prstGeom prst="rect">
            <a:avLst/>
          </a:prstGeom>
        </p:spPr>
      </p:pic>
      <p:sp>
        <p:nvSpPr>
          <p:cNvPr id="17" name="Titel 1">
            <a:extLst>
              <a:ext uri="{FF2B5EF4-FFF2-40B4-BE49-F238E27FC236}">
                <a16:creationId xmlns:a16="http://schemas.microsoft.com/office/drawing/2014/main" id="{123FF817-B1D1-4D8A-9469-49201DFF3C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9608" y="274344"/>
            <a:ext cx="3861786" cy="609398"/>
          </a:xfrm>
        </p:spPr>
        <p:txBody>
          <a:bodyPr/>
          <a:lstStyle/>
          <a:p>
            <a:r>
              <a:rPr lang="en-US" sz="2200" dirty="0"/>
              <a:t>The impact of </a:t>
            </a:r>
            <a:r>
              <a:rPr lang="en-US" sz="2200" dirty="0" err="1"/>
              <a:t>ParFlow’s</a:t>
            </a:r>
            <a:r>
              <a:rPr lang="en-US" sz="2200" dirty="0"/>
              <a:t> 3D subsurface hydrodynamics</a:t>
            </a:r>
          </a:p>
        </p:txBody>
      </p:sp>
      <p:pic>
        <p:nvPicPr>
          <p:cNvPr id="20" name="Grafik 19">
            <a:extLst>
              <a:ext uri="{FF2B5EF4-FFF2-40B4-BE49-F238E27FC236}">
                <a16:creationId xmlns:a16="http://schemas.microsoft.com/office/drawing/2014/main" id="{EA5768D9-91E3-4994-A11C-DFA5EB641AF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51394" y="186538"/>
            <a:ext cx="2855696" cy="750472"/>
          </a:xfrm>
          <a:prstGeom prst="rect">
            <a:avLst/>
          </a:prstGeom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6A523243-9B41-4C13-8164-CF7CBF605934}"/>
              </a:ext>
            </a:extLst>
          </p:cNvPr>
          <p:cNvSpPr txBox="1"/>
          <p:nvPr/>
        </p:nvSpPr>
        <p:spPr>
          <a:xfrm>
            <a:off x="363963" y="5277188"/>
            <a:ext cx="76435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dirty="0">
                <a:solidFill>
                  <a:srgbClr val="000000"/>
                </a:solidFill>
              </a:rPr>
              <a:t>Fig. 5: Cell categorization (l.) and elevation (r.) plotted for the Rhone valley in Switzerland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F6CC4E36-D783-4B32-978F-5240E313CF0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0115" y="297663"/>
            <a:ext cx="1605600" cy="468300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A675C886-CB4D-4113-98E1-B160E0E97C8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252" y="114890"/>
            <a:ext cx="805053" cy="721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3998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4976E81A-B8F7-4165-BD32-14E57F4A44EF}"/>
              </a:ext>
            </a:extLst>
          </p:cNvPr>
          <p:cNvGrpSpPr/>
          <p:nvPr/>
        </p:nvGrpSpPr>
        <p:grpSpPr>
          <a:xfrm>
            <a:off x="363963" y="1847198"/>
            <a:ext cx="5732037" cy="3418778"/>
            <a:chOff x="363963" y="1847198"/>
            <a:chExt cx="5732037" cy="3418778"/>
          </a:xfrm>
        </p:grpSpPr>
        <p:grpSp>
          <p:nvGrpSpPr>
            <p:cNvPr id="3" name="Gruppieren 2">
              <a:extLst>
                <a:ext uri="{FF2B5EF4-FFF2-40B4-BE49-F238E27FC236}">
                  <a16:creationId xmlns:a16="http://schemas.microsoft.com/office/drawing/2014/main" id="{660EA3B9-3589-4DC5-9EB6-9AFA8275A0EF}"/>
                </a:ext>
              </a:extLst>
            </p:cNvPr>
            <p:cNvGrpSpPr/>
            <p:nvPr/>
          </p:nvGrpSpPr>
          <p:grpSpPr>
            <a:xfrm>
              <a:off x="363963" y="1847198"/>
              <a:ext cx="5732037" cy="3418778"/>
              <a:chOff x="1166188" y="1943086"/>
              <a:chExt cx="5444738" cy="3268981"/>
            </a:xfrm>
          </p:grpSpPr>
          <p:pic>
            <p:nvPicPr>
              <p:cNvPr id="16" name="Grafik 15">
                <a:extLst>
                  <a:ext uri="{FF2B5EF4-FFF2-40B4-BE49-F238E27FC236}">
                    <a16:creationId xmlns:a16="http://schemas.microsoft.com/office/drawing/2014/main" id="{E1DFB08C-8FCD-4317-B82E-2B18E3AD6C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81715" y="1953807"/>
                <a:ext cx="4929211" cy="3247539"/>
              </a:xfrm>
              <a:prstGeom prst="rect">
                <a:avLst/>
              </a:prstGeom>
            </p:spPr>
          </p:pic>
          <p:pic>
            <p:nvPicPr>
              <p:cNvPr id="8" name="Grafik 7">
                <a:extLst>
                  <a:ext uri="{FF2B5EF4-FFF2-40B4-BE49-F238E27FC236}">
                    <a16:creationId xmlns:a16="http://schemas.microsoft.com/office/drawing/2014/main" id="{596B349C-2979-4FE5-BBEC-A24AE978064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166188" y="1943086"/>
                <a:ext cx="4414888" cy="3268981"/>
              </a:xfrm>
              <a:prstGeom prst="rect">
                <a:avLst/>
              </a:prstGeom>
            </p:spPr>
          </p:pic>
        </p:grpSp>
        <p:pic>
          <p:nvPicPr>
            <p:cNvPr id="18" name="Grafik 17">
              <a:extLst>
                <a:ext uri="{FF2B5EF4-FFF2-40B4-BE49-F238E27FC236}">
                  <a16:creationId xmlns:a16="http://schemas.microsoft.com/office/drawing/2014/main" id="{474A7127-B8A0-411D-A94E-EA6DB229FFA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076903" y="1984839"/>
              <a:ext cx="1012769" cy="3186000"/>
            </a:xfrm>
            <a:prstGeom prst="rect">
              <a:avLst/>
            </a:prstGeom>
          </p:spPr>
        </p:pic>
      </p:grp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9F79EC7-D841-4792-90DD-BCF6CB823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9585"/>
            <a:r>
              <a:rPr lang="de-DE" dirty="0">
                <a:solidFill>
                  <a:srgbClr val="2D4B9B">
                    <a:tint val="75000"/>
                  </a:srgbClr>
                </a:solidFill>
                <a:latin typeface="Arial"/>
              </a:rPr>
              <a:t>14.09.26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ABF5AA4-AAFD-4748-8463-F549124CF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/>
            <a:fld id="{6558FC84-22FA-4F5E-86B7-A7761BE44B02}" type="slidenum">
              <a:rPr lang="de-DE">
                <a:solidFill>
                  <a:srgbClr val="2D4B9B">
                    <a:tint val="75000"/>
                  </a:srgbClr>
                </a:solidFill>
                <a:latin typeface="Arial"/>
              </a:rPr>
              <a:pPr defTabSz="609585"/>
              <a:t>8</a:t>
            </a:fld>
            <a:endParaRPr lang="de-DE" dirty="0">
              <a:solidFill>
                <a:srgbClr val="2D4B9B">
                  <a:tint val="75000"/>
                </a:srgbClr>
              </a:solidFill>
              <a:latin typeface="Arial"/>
            </a:endParaRP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55F0B100-121B-4BDA-A4A3-56B1E96AB0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3351" y="1832842"/>
            <a:ext cx="5584686" cy="3421921"/>
          </a:xfrm>
          <a:prstGeom prst="rect">
            <a:avLst/>
          </a:prstGeom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BA3EE355-0DED-4CE6-A198-C51446952D8D}"/>
              </a:ext>
            </a:extLst>
          </p:cNvPr>
          <p:cNvSpPr/>
          <p:nvPr/>
        </p:nvSpPr>
        <p:spPr>
          <a:xfrm rot="3448828">
            <a:off x="552099" y="3312336"/>
            <a:ext cx="1646069" cy="619010"/>
          </a:xfrm>
          <a:prstGeom prst="ellipse">
            <a:avLst/>
          </a:prstGeom>
          <a:noFill/>
          <a:ln w="5715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552E3062-8B1C-4F4D-AC23-9DE54C41C791}"/>
              </a:ext>
            </a:extLst>
          </p:cNvPr>
          <p:cNvSpPr/>
          <p:nvPr/>
        </p:nvSpPr>
        <p:spPr>
          <a:xfrm rot="3448828">
            <a:off x="6463651" y="3312337"/>
            <a:ext cx="1646069" cy="619010"/>
          </a:xfrm>
          <a:prstGeom prst="ellipse">
            <a:avLst/>
          </a:prstGeom>
          <a:noFill/>
          <a:ln w="5715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A9717493-F349-411B-B9E5-2CAAB12F600A}"/>
              </a:ext>
            </a:extLst>
          </p:cNvPr>
          <p:cNvSpPr/>
          <p:nvPr/>
        </p:nvSpPr>
        <p:spPr>
          <a:xfrm rot="9970038">
            <a:off x="7702567" y="3059746"/>
            <a:ext cx="3189068" cy="738508"/>
          </a:xfrm>
          <a:prstGeom prst="ellipse">
            <a:avLst/>
          </a:prstGeom>
          <a:noFill/>
          <a:ln w="5715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76C58037-9735-4C1F-A996-5B0A8474A09F}"/>
              </a:ext>
            </a:extLst>
          </p:cNvPr>
          <p:cNvSpPr/>
          <p:nvPr/>
        </p:nvSpPr>
        <p:spPr>
          <a:xfrm rot="9970038">
            <a:off x="1780702" y="3059747"/>
            <a:ext cx="3189068" cy="738508"/>
          </a:xfrm>
          <a:prstGeom prst="ellipse">
            <a:avLst/>
          </a:prstGeom>
          <a:noFill/>
          <a:ln w="5715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Titel 1">
            <a:extLst>
              <a:ext uri="{FF2B5EF4-FFF2-40B4-BE49-F238E27FC236}">
                <a16:creationId xmlns:a16="http://schemas.microsoft.com/office/drawing/2014/main" id="{06DE103B-A27B-4135-94D5-1C18EAD4D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9608" y="274344"/>
            <a:ext cx="3861786" cy="609398"/>
          </a:xfrm>
        </p:spPr>
        <p:txBody>
          <a:bodyPr/>
          <a:lstStyle/>
          <a:p>
            <a:r>
              <a:rPr lang="en-US" sz="2200" dirty="0"/>
              <a:t>The impact of </a:t>
            </a:r>
            <a:r>
              <a:rPr lang="en-US" sz="2200" dirty="0" err="1"/>
              <a:t>ParFlow’s</a:t>
            </a:r>
            <a:r>
              <a:rPr lang="en-US" sz="2200" dirty="0"/>
              <a:t> 3D subsurface hydrodynamics</a:t>
            </a:r>
          </a:p>
        </p:txBody>
      </p:sp>
      <p:pic>
        <p:nvPicPr>
          <p:cNvPr id="21" name="Grafik 20">
            <a:extLst>
              <a:ext uri="{FF2B5EF4-FFF2-40B4-BE49-F238E27FC236}">
                <a16:creationId xmlns:a16="http://schemas.microsoft.com/office/drawing/2014/main" id="{8EA405A4-2CC6-42FC-B1BF-1F5EC437BA2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51394" y="186538"/>
            <a:ext cx="2855696" cy="750472"/>
          </a:xfrm>
          <a:prstGeom prst="rect">
            <a:avLst/>
          </a:prstGeom>
        </p:spPr>
      </p:pic>
      <p:sp>
        <p:nvSpPr>
          <p:cNvPr id="22" name="Textfeld 21">
            <a:extLst>
              <a:ext uri="{FF2B5EF4-FFF2-40B4-BE49-F238E27FC236}">
                <a16:creationId xmlns:a16="http://schemas.microsoft.com/office/drawing/2014/main" id="{40951739-5502-4F59-909B-22A743339128}"/>
              </a:ext>
            </a:extLst>
          </p:cNvPr>
          <p:cNvSpPr txBox="1"/>
          <p:nvPr/>
        </p:nvSpPr>
        <p:spPr>
          <a:xfrm>
            <a:off x="363963" y="5277188"/>
            <a:ext cx="76435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dirty="0">
                <a:solidFill>
                  <a:srgbClr val="000000"/>
                </a:solidFill>
              </a:rPr>
              <a:t>Fig. 5: Cell categorization (l.) and elevation (r.) plotted for the Rhone valley in Switzerland</a:t>
            </a:r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FD48CC4A-C085-49C9-83CF-D9EFFB3748C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0115" y="297663"/>
            <a:ext cx="1605600" cy="468300"/>
          </a:xfrm>
          <a:prstGeom prst="rect">
            <a:avLst/>
          </a:prstGeom>
        </p:spPr>
      </p:pic>
      <p:pic>
        <p:nvPicPr>
          <p:cNvPr id="24" name="Grafik 23">
            <a:extLst>
              <a:ext uri="{FF2B5EF4-FFF2-40B4-BE49-F238E27FC236}">
                <a16:creationId xmlns:a16="http://schemas.microsoft.com/office/drawing/2014/main" id="{4EE6E33D-EEBE-480A-8413-1F56BCC782C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252" y="114890"/>
            <a:ext cx="805053" cy="721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970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6C1B4030-CBF8-48E8-A2B5-20F83ABF886E}"/>
              </a:ext>
            </a:extLst>
          </p:cNvPr>
          <p:cNvGrpSpPr/>
          <p:nvPr/>
        </p:nvGrpSpPr>
        <p:grpSpPr>
          <a:xfrm>
            <a:off x="363963" y="1847198"/>
            <a:ext cx="5732037" cy="3418778"/>
            <a:chOff x="363963" y="1847198"/>
            <a:chExt cx="5732037" cy="3418778"/>
          </a:xfrm>
        </p:grpSpPr>
        <p:grpSp>
          <p:nvGrpSpPr>
            <p:cNvPr id="3" name="Gruppieren 2">
              <a:extLst>
                <a:ext uri="{FF2B5EF4-FFF2-40B4-BE49-F238E27FC236}">
                  <a16:creationId xmlns:a16="http://schemas.microsoft.com/office/drawing/2014/main" id="{660EA3B9-3589-4DC5-9EB6-9AFA8275A0EF}"/>
                </a:ext>
              </a:extLst>
            </p:cNvPr>
            <p:cNvGrpSpPr/>
            <p:nvPr/>
          </p:nvGrpSpPr>
          <p:grpSpPr>
            <a:xfrm>
              <a:off x="363963" y="1847198"/>
              <a:ext cx="5732037" cy="3418778"/>
              <a:chOff x="1166188" y="1943086"/>
              <a:chExt cx="5444738" cy="3268981"/>
            </a:xfrm>
          </p:grpSpPr>
          <p:pic>
            <p:nvPicPr>
              <p:cNvPr id="16" name="Grafik 15">
                <a:extLst>
                  <a:ext uri="{FF2B5EF4-FFF2-40B4-BE49-F238E27FC236}">
                    <a16:creationId xmlns:a16="http://schemas.microsoft.com/office/drawing/2014/main" id="{E1DFB08C-8FCD-4317-B82E-2B18E3AD6C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681715" y="1953807"/>
                <a:ext cx="4929211" cy="3247539"/>
              </a:xfrm>
              <a:prstGeom prst="rect">
                <a:avLst/>
              </a:prstGeom>
            </p:spPr>
          </p:pic>
          <p:pic>
            <p:nvPicPr>
              <p:cNvPr id="8" name="Grafik 7">
                <a:extLst>
                  <a:ext uri="{FF2B5EF4-FFF2-40B4-BE49-F238E27FC236}">
                    <a16:creationId xmlns:a16="http://schemas.microsoft.com/office/drawing/2014/main" id="{596B349C-2979-4FE5-BBEC-A24AE978064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166188" y="1943086"/>
                <a:ext cx="4414888" cy="3268981"/>
              </a:xfrm>
              <a:prstGeom prst="rect">
                <a:avLst/>
              </a:prstGeom>
            </p:spPr>
          </p:pic>
        </p:grpSp>
        <p:pic>
          <p:nvPicPr>
            <p:cNvPr id="24" name="Grafik 23">
              <a:extLst>
                <a:ext uri="{FF2B5EF4-FFF2-40B4-BE49-F238E27FC236}">
                  <a16:creationId xmlns:a16="http://schemas.microsoft.com/office/drawing/2014/main" id="{EFD4B814-6094-44D9-B660-B7CF76DBC04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076903" y="1984839"/>
              <a:ext cx="1012769" cy="3186000"/>
            </a:xfrm>
            <a:prstGeom prst="rect">
              <a:avLst/>
            </a:prstGeom>
          </p:spPr>
        </p:pic>
      </p:grp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9F79EC7-D841-4792-90DD-BCF6CB823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9585"/>
            <a:r>
              <a:rPr lang="de-DE" dirty="0">
                <a:solidFill>
                  <a:srgbClr val="2D4B9B">
                    <a:tint val="75000"/>
                  </a:srgbClr>
                </a:solidFill>
                <a:latin typeface="Arial"/>
              </a:rPr>
              <a:t>14.09.26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ABF5AA4-AAFD-4748-8463-F549124CF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/>
            <a:fld id="{6558FC84-22FA-4F5E-86B7-A7761BE44B02}" type="slidenum">
              <a:rPr lang="de-DE">
                <a:solidFill>
                  <a:srgbClr val="2D4B9B">
                    <a:tint val="75000"/>
                  </a:srgbClr>
                </a:solidFill>
                <a:latin typeface="Arial"/>
              </a:rPr>
              <a:pPr defTabSz="609585"/>
              <a:t>9</a:t>
            </a:fld>
            <a:endParaRPr lang="de-DE" dirty="0">
              <a:solidFill>
                <a:srgbClr val="2D4B9B">
                  <a:tint val="75000"/>
                </a:srgbClr>
              </a:solidFill>
              <a:latin typeface="Arial"/>
            </a:endParaRP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55F0B100-121B-4BDA-A4A3-56B1E96AB0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3351" y="1832842"/>
            <a:ext cx="5584686" cy="3421921"/>
          </a:xfrm>
          <a:prstGeom prst="rect">
            <a:avLst/>
          </a:prstGeom>
        </p:spPr>
      </p:pic>
      <p:sp>
        <p:nvSpPr>
          <p:cNvPr id="17" name="Ellipse 16">
            <a:extLst>
              <a:ext uri="{FF2B5EF4-FFF2-40B4-BE49-F238E27FC236}">
                <a16:creationId xmlns:a16="http://schemas.microsoft.com/office/drawing/2014/main" id="{A5E00E12-C988-4FE1-AE29-D567C63A9C65}"/>
              </a:ext>
            </a:extLst>
          </p:cNvPr>
          <p:cNvSpPr/>
          <p:nvPr/>
        </p:nvSpPr>
        <p:spPr>
          <a:xfrm rot="9573609">
            <a:off x="2936509" y="4027482"/>
            <a:ext cx="1289780" cy="738508"/>
          </a:xfrm>
          <a:prstGeom prst="ellipse">
            <a:avLst/>
          </a:prstGeom>
          <a:noFill/>
          <a:ln w="5715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91BFE68C-DEBC-429D-9858-682E4E9CD8A0}"/>
              </a:ext>
            </a:extLst>
          </p:cNvPr>
          <p:cNvSpPr/>
          <p:nvPr/>
        </p:nvSpPr>
        <p:spPr>
          <a:xfrm rot="9573609">
            <a:off x="8872229" y="4027482"/>
            <a:ext cx="1289780" cy="738508"/>
          </a:xfrm>
          <a:prstGeom prst="ellipse">
            <a:avLst/>
          </a:prstGeom>
          <a:noFill/>
          <a:ln w="5715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BC8176F-93DD-48A3-9A6C-61852EA2759C}"/>
              </a:ext>
            </a:extLst>
          </p:cNvPr>
          <p:cNvSpPr/>
          <p:nvPr/>
        </p:nvSpPr>
        <p:spPr>
          <a:xfrm rot="9573609">
            <a:off x="3752263" y="2379036"/>
            <a:ext cx="1289780" cy="738508"/>
          </a:xfrm>
          <a:prstGeom prst="ellipse">
            <a:avLst/>
          </a:prstGeom>
          <a:noFill/>
          <a:ln w="5715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E7235752-0CC2-4DBA-B2CE-CE5A1BDFDA5C}"/>
              </a:ext>
            </a:extLst>
          </p:cNvPr>
          <p:cNvSpPr/>
          <p:nvPr/>
        </p:nvSpPr>
        <p:spPr>
          <a:xfrm rot="9573609">
            <a:off x="9657429" y="2379035"/>
            <a:ext cx="1289780" cy="738508"/>
          </a:xfrm>
          <a:prstGeom prst="ellipse">
            <a:avLst/>
          </a:prstGeom>
          <a:noFill/>
          <a:ln w="5715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A4301833-2DFD-4141-A11C-EB77E789C403}"/>
              </a:ext>
            </a:extLst>
          </p:cNvPr>
          <p:cNvSpPr/>
          <p:nvPr/>
        </p:nvSpPr>
        <p:spPr>
          <a:xfrm rot="9573609">
            <a:off x="602052" y="4139059"/>
            <a:ext cx="1312138" cy="869286"/>
          </a:xfrm>
          <a:prstGeom prst="ellipse">
            <a:avLst/>
          </a:prstGeom>
          <a:noFill/>
          <a:ln w="5715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0DA166DB-5C53-4BEA-87EC-BBDBE6D73D66}"/>
              </a:ext>
            </a:extLst>
          </p:cNvPr>
          <p:cNvSpPr/>
          <p:nvPr/>
        </p:nvSpPr>
        <p:spPr>
          <a:xfrm rot="9573609">
            <a:off x="6550132" y="4139059"/>
            <a:ext cx="1312138" cy="869286"/>
          </a:xfrm>
          <a:prstGeom prst="ellipse">
            <a:avLst/>
          </a:prstGeom>
          <a:noFill/>
          <a:ln w="5715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Titel 1">
            <a:extLst>
              <a:ext uri="{FF2B5EF4-FFF2-40B4-BE49-F238E27FC236}">
                <a16:creationId xmlns:a16="http://schemas.microsoft.com/office/drawing/2014/main" id="{9C3F25E9-1B8B-4F10-B6C2-A57BF08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9608" y="274344"/>
            <a:ext cx="3861786" cy="609398"/>
          </a:xfrm>
        </p:spPr>
        <p:txBody>
          <a:bodyPr/>
          <a:lstStyle/>
          <a:p>
            <a:r>
              <a:rPr lang="en-US" sz="2200" dirty="0"/>
              <a:t>The impact of </a:t>
            </a:r>
            <a:r>
              <a:rPr lang="en-US" sz="2200" dirty="0" err="1"/>
              <a:t>ParFlow’s</a:t>
            </a:r>
            <a:r>
              <a:rPr lang="en-US" sz="2200" dirty="0"/>
              <a:t> 3D subsurface hydrodynamics</a:t>
            </a:r>
          </a:p>
        </p:txBody>
      </p:sp>
      <p:pic>
        <p:nvPicPr>
          <p:cNvPr id="26" name="Grafik 25">
            <a:extLst>
              <a:ext uri="{FF2B5EF4-FFF2-40B4-BE49-F238E27FC236}">
                <a16:creationId xmlns:a16="http://schemas.microsoft.com/office/drawing/2014/main" id="{B15C07D8-42B1-4494-B0CD-7AFCE88A8B8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51394" y="186538"/>
            <a:ext cx="2855696" cy="750472"/>
          </a:xfrm>
          <a:prstGeom prst="rect">
            <a:avLst/>
          </a:prstGeom>
        </p:spPr>
      </p:pic>
      <p:sp>
        <p:nvSpPr>
          <p:cNvPr id="27" name="Textfeld 26">
            <a:extLst>
              <a:ext uri="{FF2B5EF4-FFF2-40B4-BE49-F238E27FC236}">
                <a16:creationId xmlns:a16="http://schemas.microsoft.com/office/drawing/2014/main" id="{D96E602E-4C56-43A9-B90D-9222B18C6BC3}"/>
              </a:ext>
            </a:extLst>
          </p:cNvPr>
          <p:cNvSpPr txBox="1"/>
          <p:nvPr/>
        </p:nvSpPr>
        <p:spPr>
          <a:xfrm>
            <a:off x="363963" y="5277188"/>
            <a:ext cx="76435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dirty="0">
                <a:solidFill>
                  <a:srgbClr val="000000"/>
                </a:solidFill>
              </a:rPr>
              <a:t>Fig. 5: Cell categorization (l.) and elevation (r.) plotted for the Rhone valley in Switzerland</a:t>
            </a:r>
          </a:p>
        </p:txBody>
      </p:sp>
      <p:pic>
        <p:nvPicPr>
          <p:cNvPr id="28" name="Grafik 27">
            <a:extLst>
              <a:ext uri="{FF2B5EF4-FFF2-40B4-BE49-F238E27FC236}">
                <a16:creationId xmlns:a16="http://schemas.microsoft.com/office/drawing/2014/main" id="{34BF64AE-6B40-4602-834A-3EE1E457A44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0115" y="297663"/>
            <a:ext cx="1605600" cy="468300"/>
          </a:xfrm>
          <a:prstGeom prst="rect">
            <a:avLst/>
          </a:prstGeom>
        </p:spPr>
      </p:pic>
      <p:pic>
        <p:nvPicPr>
          <p:cNvPr id="29" name="Grafik 28">
            <a:extLst>
              <a:ext uri="{FF2B5EF4-FFF2-40B4-BE49-F238E27FC236}">
                <a16:creationId xmlns:a16="http://schemas.microsoft.com/office/drawing/2014/main" id="{6C09CA2D-73C2-4A62-84E3-6FDC3A2CCC0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252" y="114890"/>
            <a:ext cx="805053" cy="721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4571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9F79EC7-D841-4792-90DD-BCF6CB823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9585"/>
            <a:r>
              <a:rPr lang="de-DE" dirty="0">
                <a:solidFill>
                  <a:srgbClr val="2D4B9B">
                    <a:tint val="75000"/>
                  </a:srgbClr>
                </a:solidFill>
                <a:latin typeface="Arial"/>
              </a:rPr>
              <a:t>14.09.26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ABF5AA4-AAFD-4748-8463-F549124CF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/>
            <a:fld id="{6558FC84-22FA-4F5E-86B7-A7761BE44B02}" type="slidenum">
              <a:rPr lang="de-DE">
                <a:solidFill>
                  <a:srgbClr val="2D4B9B">
                    <a:tint val="75000"/>
                  </a:srgbClr>
                </a:solidFill>
                <a:latin typeface="Arial"/>
              </a:rPr>
              <a:pPr defTabSz="609585"/>
              <a:t>10</a:t>
            </a:fld>
            <a:endParaRPr lang="de-DE" dirty="0">
              <a:solidFill>
                <a:srgbClr val="2D4B9B">
                  <a:tint val="75000"/>
                </a:srgbClr>
              </a:solidFill>
              <a:latin typeface="Arial"/>
            </a:endParaRP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32652686-D760-4840-8A88-BF41BF1C3357}"/>
              </a:ext>
            </a:extLst>
          </p:cNvPr>
          <p:cNvSpPr txBox="1"/>
          <p:nvPr/>
        </p:nvSpPr>
        <p:spPr>
          <a:xfrm>
            <a:off x="479394" y="1143661"/>
            <a:ext cx="11185557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de-DE" sz="2500" dirty="0">
              <a:solidFill>
                <a:srgbClr val="000000"/>
              </a:solidFill>
            </a:endParaRPr>
          </a:p>
          <a:p>
            <a:pPr algn="ctr"/>
            <a:endParaRPr lang="de-DE" sz="2500" dirty="0">
              <a:solidFill>
                <a:srgbClr val="000000"/>
              </a:solidFill>
            </a:endParaRPr>
          </a:p>
          <a:p>
            <a:pPr algn="ctr"/>
            <a:endParaRPr lang="de-DE" sz="2500" dirty="0">
              <a:solidFill>
                <a:srgbClr val="000000"/>
              </a:solidFill>
            </a:endParaRPr>
          </a:p>
          <a:p>
            <a:pPr algn="ctr"/>
            <a:endParaRPr lang="de-DE" sz="2500" dirty="0">
              <a:solidFill>
                <a:srgbClr val="000000"/>
              </a:solidFill>
            </a:endParaRPr>
          </a:p>
          <a:p>
            <a:pPr algn="ctr"/>
            <a:endParaRPr lang="de-DE" sz="2500" dirty="0">
              <a:solidFill>
                <a:srgbClr val="000000"/>
              </a:solidFill>
            </a:endParaRPr>
          </a:p>
          <a:p>
            <a:pPr algn="ctr"/>
            <a:r>
              <a:rPr lang="en-US" sz="3500" b="1" dirty="0">
                <a:solidFill>
                  <a:srgbClr val="000000"/>
                </a:solidFill>
              </a:rPr>
              <a:t>Influence on the subsurface hydrology &amp; near surface diagnostics</a:t>
            </a:r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FFE030E1-8750-44A9-96CE-ACB4D1698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9608" y="274344"/>
            <a:ext cx="3861786" cy="609398"/>
          </a:xfrm>
        </p:spPr>
        <p:txBody>
          <a:bodyPr/>
          <a:lstStyle/>
          <a:p>
            <a:r>
              <a:rPr lang="en-US" sz="2200" dirty="0"/>
              <a:t>The impact of </a:t>
            </a:r>
            <a:r>
              <a:rPr lang="en-US" sz="2200" dirty="0" err="1"/>
              <a:t>ParFlow’s</a:t>
            </a:r>
            <a:r>
              <a:rPr lang="en-US" sz="2200" dirty="0"/>
              <a:t> 3D subsurface hydrodynamics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2A94D1DA-15EE-4E6D-925A-775CC832F1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51394" y="186538"/>
            <a:ext cx="2855696" cy="750472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640702E0-7A36-45F8-BFE3-95C6F3C4C05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0115" y="297663"/>
            <a:ext cx="1605600" cy="468300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322A96DE-47FC-4190-8AB2-800CC3C08DA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252" y="114890"/>
            <a:ext cx="805053" cy="721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7798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9F79EC7-D841-4792-90DD-BCF6CB823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9585"/>
            <a:r>
              <a:rPr lang="de-DE" dirty="0">
                <a:solidFill>
                  <a:srgbClr val="2D4B9B">
                    <a:tint val="75000"/>
                  </a:srgbClr>
                </a:solidFill>
                <a:latin typeface="Arial"/>
              </a:rPr>
              <a:t>14.09.26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ABF5AA4-AAFD-4748-8463-F549124CF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/>
            <a:fld id="{6558FC84-22FA-4F5E-86B7-A7761BE44B02}" type="slidenum">
              <a:rPr lang="de-DE">
                <a:solidFill>
                  <a:srgbClr val="2D4B9B">
                    <a:tint val="75000"/>
                  </a:srgbClr>
                </a:solidFill>
                <a:latin typeface="Arial"/>
              </a:rPr>
              <a:pPr defTabSz="609585"/>
              <a:t>11</a:t>
            </a:fld>
            <a:endParaRPr lang="de-DE" dirty="0">
              <a:solidFill>
                <a:srgbClr val="2D4B9B">
                  <a:tint val="75000"/>
                </a:srgbClr>
              </a:solidFill>
              <a:latin typeface="Arial"/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35D4F9F6-1701-4D6B-81FD-F2D7D2079E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5252" y="1060690"/>
            <a:ext cx="9792634" cy="2462774"/>
          </a:xfrm>
          <a:prstGeom prst="rect">
            <a:avLst/>
          </a:prstGeom>
        </p:spPr>
      </p:pic>
      <p:sp>
        <p:nvSpPr>
          <p:cNvPr id="9" name="Rechteck 8">
            <a:extLst>
              <a:ext uri="{FF2B5EF4-FFF2-40B4-BE49-F238E27FC236}">
                <a16:creationId xmlns:a16="http://schemas.microsoft.com/office/drawing/2014/main" id="{B93469A2-5706-4F8A-B3AE-381160FA16E7}"/>
              </a:ext>
            </a:extLst>
          </p:cNvPr>
          <p:cNvSpPr/>
          <p:nvPr/>
        </p:nvSpPr>
        <p:spPr>
          <a:xfrm>
            <a:off x="6764784" y="3515557"/>
            <a:ext cx="3740287" cy="26314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EFD4FE08-9279-41A0-A856-42D6D6DEB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9608" y="274344"/>
            <a:ext cx="3861786" cy="609398"/>
          </a:xfrm>
        </p:spPr>
        <p:txBody>
          <a:bodyPr/>
          <a:lstStyle/>
          <a:p>
            <a:r>
              <a:rPr lang="en-US" sz="2200" dirty="0"/>
              <a:t>The impact of </a:t>
            </a:r>
            <a:r>
              <a:rPr lang="en-US" sz="2200" dirty="0" err="1"/>
              <a:t>ParFlow’s</a:t>
            </a:r>
            <a:r>
              <a:rPr lang="en-US" sz="2200" dirty="0"/>
              <a:t> 3D subsurface hydrodynamics</a:t>
            </a:r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65A507A7-724B-4ACB-AEA1-4E6AA79618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51394" y="186538"/>
            <a:ext cx="2855696" cy="750472"/>
          </a:xfrm>
          <a:prstGeom prst="rect">
            <a:avLst/>
          </a:prstGeom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6BF60041-7575-4BF7-8131-18C568AFA6D7}"/>
              </a:ext>
            </a:extLst>
          </p:cNvPr>
          <p:cNvSpPr txBox="1"/>
          <p:nvPr/>
        </p:nvSpPr>
        <p:spPr>
          <a:xfrm>
            <a:off x="10068522" y="1303665"/>
            <a:ext cx="19472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dirty="0">
                <a:solidFill>
                  <a:srgbClr val="000000"/>
                </a:solidFill>
              </a:rPr>
              <a:t>Fig. 6: Volumetric soil water content for all </a:t>
            </a:r>
            <a:br>
              <a:rPr lang="en-AU" sz="1200" dirty="0">
                <a:solidFill>
                  <a:srgbClr val="000000"/>
                </a:solidFill>
              </a:rPr>
            </a:br>
            <a:r>
              <a:rPr lang="en-AU" sz="1200" dirty="0">
                <a:solidFill>
                  <a:srgbClr val="000000"/>
                </a:solidFill>
              </a:rPr>
              <a:t>5 layers of JSBACH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675E8D91-6C4E-4BE7-8477-2EDE00A2F554}"/>
              </a:ext>
            </a:extLst>
          </p:cNvPr>
          <p:cNvSpPr>
            <a:spLocks noGrp="1"/>
          </p:cNvSpPr>
          <p:nvPr/>
        </p:nvSpPr>
        <p:spPr>
          <a:xfrm>
            <a:off x="6764785" y="3581350"/>
            <a:ext cx="5151328" cy="2565625"/>
          </a:xfrm>
          <a:prstGeom prst="rect">
            <a:avLst/>
          </a:prstGeom>
        </p:spPr>
        <p:txBody>
          <a:bodyPr vert="horz" lIns="121920" tIns="60960" rIns="121920" bIns="6096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u="sng" dirty="0">
                <a:solidFill>
                  <a:schemeClr val="bg2">
                    <a:lumMod val="10000"/>
                  </a:schemeClr>
                </a:solidFill>
              </a:rPr>
              <a:t>Average soil water content per category:</a:t>
            </a:r>
          </a:p>
          <a:p>
            <a:pPr lvl="1"/>
            <a:r>
              <a:rPr lang="en-US" sz="1400" dirty="0">
                <a:solidFill>
                  <a:srgbClr val="000000"/>
                </a:solidFill>
              </a:rPr>
              <a:t>Valley cells become moister in ICON-PF</a:t>
            </a:r>
          </a:p>
          <a:p>
            <a:pPr lvl="1"/>
            <a:r>
              <a:rPr lang="en-US" sz="1400" dirty="0">
                <a:solidFill>
                  <a:srgbClr val="000000"/>
                </a:solidFill>
              </a:rPr>
              <a:t>Mountain ridges become dryer in ICON-PF</a:t>
            </a:r>
          </a:p>
          <a:p>
            <a:pPr lvl="1"/>
            <a:r>
              <a:rPr lang="en-US" sz="1400" dirty="0">
                <a:solidFill>
                  <a:srgbClr val="000000"/>
                </a:solidFill>
              </a:rPr>
              <a:t>Flat terrain and hillslope cells are slightly dryer in ICON-PF</a:t>
            </a:r>
          </a:p>
          <a:p>
            <a:pPr lvl="1"/>
            <a:r>
              <a:rPr lang="en-US" sz="1400" dirty="0">
                <a:solidFill>
                  <a:srgbClr val="000000"/>
                </a:solidFill>
              </a:rPr>
              <a:t>The lower the layer the moister the soil, but the difference between uppermost and lowermost layer is larger in ICON-PF</a:t>
            </a:r>
          </a:p>
          <a:p>
            <a:pPr lvl="1"/>
            <a:r>
              <a:rPr lang="en-US" sz="1400" dirty="0">
                <a:solidFill>
                  <a:srgbClr val="000000"/>
                </a:solidFill>
              </a:rPr>
              <a:t>The soil water content in ICON-PF’s deep layer is more stable</a:t>
            </a:r>
          </a:p>
          <a:p>
            <a:pPr lvl="1"/>
            <a:endParaRPr lang="en-US" sz="1400" dirty="0">
              <a:solidFill>
                <a:srgbClr val="000000"/>
              </a:solidFill>
            </a:endParaRPr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13A4CCD5-DA92-404B-A51D-1D975FFEF3E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0115" y="297663"/>
            <a:ext cx="1605600" cy="468300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72CE7FD7-E99B-476F-A586-E0E223C149A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252" y="114890"/>
            <a:ext cx="805053" cy="721193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A6E49220-8B74-4AF6-8241-0ABE2477187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6703" y="3616330"/>
            <a:ext cx="6492104" cy="2462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0460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9F79EC7-D841-4792-90DD-BCF6CB823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9585"/>
            <a:r>
              <a:rPr lang="de-DE" dirty="0">
                <a:solidFill>
                  <a:srgbClr val="2D4B9B">
                    <a:tint val="75000"/>
                  </a:srgbClr>
                </a:solidFill>
                <a:latin typeface="Arial"/>
              </a:rPr>
              <a:t>14.09.26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ABF5AA4-AAFD-4748-8463-F549124CF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/>
            <a:fld id="{6558FC84-22FA-4F5E-86B7-A7761BE44B02}" type="slidenum">
              <a:rPr lang="de-DE">
                <a:solidFill>
                  <a:srgbClr val="2D4B9B">
                    <a:tint val="75000"/>
                  </a:srgbClr>
                </a:solidFill>
                <a:latin typeface="Arial"/>
              </a:rPr>
              <a:pPr defTabSz="609585"/>
              <a:t>12</a:t>
            </a:fld>
            <a:endParaRPr lang="de-DE" dirty="0">
              <a:solidFill>
                <a:srgbClr val="2D4B9B">
                  <a:tint val="75000"/>
                </a:srgbClr>
              </a:solidFill>
              <a:latin typeface="Arial"/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35D4F9F6-1701-4D6B-81FD-F2D7D2079E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5887" y="1002803"/>
            <a:ext cx="9852543" cy="2459486"/>
          </a:xfrm>
          <a:prstGeom prst="rect">
            <a:avLst/>
          </a:prstGeom>
        </p:spPr>
      </p:pic>
      <p:sp>
        <p:nvSpPr>
          <p:cNvPr id="9" name="Rechteck 8">
            <a:extLst>
              <a:ext uri="{FF2B5EF4-FFF2-40B4-BE49-F238E27FC236}">
                <a16:creationId xmlns:a16="http://schemas.microsoft.com/office/drawing/2014/main" id="{B93469A2-5706-4F8A-B3AE-381160FA16E7}"/>
              </a:ext>
            </a:extLst>
          </p:cNvPr>
          <p:cNvSpPr/>
          <p:nvPr/>
        </p:nvSpPr>
        <p:spPr>
          <a:xfrm>
            <a:off x="6764784" y="3515557"/>
            <a:ext cx="3740287" cy="26314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EFD4FE08-9279-41A0-A856-42D6D6DEB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9608" y="274344"/>
            <a:ext cx="3861786" cy="609398"/>
          </a:xfrm>
        </p:spPr>
        <p:txBody>
          <a:bodyPr/>
          <a:lstStyle/>
          <a:p>
            <a:r>
              <a:rPr lang="en-US" sz="2200" dirty="0"/>
              <a:t>The impact of </a:t>
            </a:r>
            <a:r>
              <a:rPr lang="en-US" sz="2200" dirty="0" err="1"/>
              <a:t>ParFlow’s</a:t>
            </a:r>
            <a:r>
              <a:rPr lang="en-US" sz="2200" dirty="0"/>
              <a:t> 3D subsurface hydrodynamics</a:t>
            </a:r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65A507A7-724B-4ACB-AEA1-4E6AA79618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51394" y="186538"/>
            <a:ext cx="2855696" cy="750472"/>
          </a:xfrm>
          <a:prstGeom prst="rect">
            <a:avLst/>
          </a:prstGeom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6BF60041-7575-4BF7-8131-18C568AFA6D7}"/>
              </a:ext>
            </a:extLst>
          </p:cNvPr>
          <p:cNvSpPr txBox="1"/>
          <p:nvPr/>
        </p:nvSpPr>
        <p:spPr>
          <a:xfrm>
            <a:off x="10068522" y="1303665"/>
            <a:ext cx="19472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dirty="0">
                <a:solidFill>
                  <a:srgbClr val="000000"/>
                </a:solidFill>
              </a:rPr>
              <a:t>Fig. 7: Difference in vol. soil water content for all </a:t>
            </a:r>
            <a:br>
              <a:rPr lang="en-AU" sz="1200" dirty="0">
                <a:solidFill>
                  <a:srgbClr val="000000"/>
                </a:solidFill>
              </a:rPr>
            </a:br>
            <a:r>
              <a:rPr lang="en-AU" sz="1200" dirty="0">
                <a:solidFill>
                  <a:srgbClr val="000000"/>
                </a:solidFill>
              </a:rPr>
              <a:t>5 layers of JSBACH</a:t>
            </a:r>
            <a:br>
              <a:rPr lang="en-AU" sz="1200" dirty="0">
                <a:solidFill>
                  <a:srgbClr val="000000"/>
                </a:solidFill>
              </a:rPr>
            </a:br>
            <a:r>
              <a:rPr lang="en-AU" sz="1200" dirty="0">
                <a:solidFill>
                  <a:srgbClr val="000000"/>
                </a:solidFill>
              </a:rPr>
              <a:t>(ICON-PF– ICON-Ref)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675E8D91-6C4E-4BE7-8477-2EDE00A2F554}"/>
              </a:ext>
            </a:extLst>
          </p:cNvPr>
          <p:cNvSpPr>
            <a:spLocks noGrp="1"/>
          </p:cNvSpPr>
          <p:nvPr/>
        </p:nvSpPr>
        <p:spPr>
          <a:xfrm>
            <a:off x="6764785" y="3581350"/>
            <a:ext cx="5151328" cy="2565625"/>
          </a:xfrm>
          <a:prstGeom prst="rect">
            <a:avLst/>
          </a:prstGeom>
        </p:spPr>
        <p:txBody>
          <a:bodyPr vert="horz" lIns="121920" tIns="60960" rIns="121920" bIns="6096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u="sng" dirty="0">
                <a:solidFill>
                  <a:schemeClr val="bg2">
                    <a:lumMod val="10000"/>
                  </a:schemeClr>
                </a:solidFill>
              </a:rPr>
              <a:t>Average soil water content per category:</a:t>
            </a:r>
          </a:p>
          <a:p>
            <a:pPr lvl="1"/>
            <a:r>
              <a:rPr lang="en-US" sz="1400" dirty="0">
                <a:solidFill>
                  <a:srgbClr val="000000"/>
                </a:solidFill>
              </a:rPr>
              <a:t>Valley cells become moister in ICON-PF</a:t>
            </a:r>
          </a:p>
          <a:p>
            <a:pPr lvl="1"/>
            <a:r>
              <a:rPr lang="en-US" sz="1400" dirty="0">
                <a:solidFill>
                  <a:srgbClr val="000000"/>
                </a:solidFill>
              </a:rPr>
              <a:t>Mountain ridges become dryer in ICON-PF</a:t>
            </a:r>
          </a:p>
          <a:p>
            <a:pPr lvl="1"/>
            <a:r>
              <a:rPr lang="en-US" sz="1400" dirty="0">
                <a:solidFill>
                  <a:srgbClr val="000000"/>
                </a:solidFill>
              </a:rPr>
              <a:t>Flat terrain and hillslope cells are slightly dryer in ICON-PF</a:t>
            </a:r>
          </a:p>
          <a:p>
            <a:pPr lvl="1"/>
            <a:r>
              <a:rPr lang="en-US" sz="1400" dirty="0">
                <a:solidFill>
                  <a:srgbClr val="000000"/>
                </a:solidFill>
              </a:rPr>
              <a:t>The lower the layer the moister the soil, but the difference between uppermost and lowermost layer is larger in ICON-PF</a:t>
            </a:r>
          </a:p>
          <a:p>
            <a:pPr lvl="1"/>
            <a:r>
              <a:rPr lang="en-US" sz="1400" dirty="0">
                <a:solidFill>
                  <a:srgbClr val="000000"/>
                </a:solidFill>
              </a:rPr>
              <a:t>The soil water content in ICON-PF’s deep layer is more stable</a:t>
            </a:r>
          </a:p>
          <a:p>
            <a:pPr lvl="1"/>
            <a:endParaRPr lang="en-US" sz="1400" dirty="0">
              <a:solidFill>
                <a:srgbClr val="000000"/>
              </a:solidFill>
            </a:endParaRPr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015C39D8-2204-4979-840B-24FECE10663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0115" y="297663"/>
            <a:ext cx="1605600" cy="468300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39326170-8FA3-416E-8611-093415B0A43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252" y="114890"/>
            <a:ext cx="805053" cy="721193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5A62EE73-027B-437E-9CED-351FE463522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3927" y="3581349"/>
            <a:ext cx="6454945" cy="2472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6883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9F79EC7-D841-4792-90DD-BCF6CB823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9585"/>
            <a:r>
              <a:rPr lang="de-DE" dirty="0">
                <a:solidFill>
                  <a:srgbClr val="2D4B9B">
                    <a:tint val="75000"/>
                  </a:srgbClr>
                </a:solidFill>
                <a:latin typeface="Arial"/>
              </a:rPr>
              <a:t>14.09.26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ABF5AA4-AAFD-4748-8463-F549124CF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/>
            <a:fld id="{6558FC84-22FA-4F5E-86B7-A7761BE44B02}" type="slidenum">
              <a:rPr lang="de-DE">
                <a:solidFill>
                  <a:srgbClr val="2D4B9B">
                    <a:tint val="75000"/>
                  </a:srgbClr>
                </a:solidFill>
                <a:latin typeface="Arial"/>
              </a:rPr>
              <a:pPr defTabSz="609585"/>
              <a:t>13</a:t>
            </a:fld>
            <a:endParaRPr lang="de-DE" dirty="0">
              <a:solidFill>
                <a:srgbClr val="2D4B9B">
                  <a:tint val="75000"/>
                </a:srgbClr>
              </a:solidFill>
              <a:latin typeface="Arial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9044154-A4A8-438E-9248-6A436E4CC8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457" y="1256056"/>
            <a:ext cx="5929544" cy="2010089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2B4B2605-6278-4A5C-B25C-8EBD9C7C92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457" y="3456588"/>
            <a:ext cx="5929544" cy="2002809"/>
          </a:xfrm>
          <a:prstGeom prst="rect">
            <a:avLst/>
          </a:prstGeom>
        </p:spPr>
      </p:pic>
      <p:sp>
        <p:nvSpPr>
          <p:cNvPr id="13" name="Titel 1">
            <a:extLst>
              <a:ext uri="{FF2B5EF4-FFF2-40B4-BE49-F238E27FC236}">
                <a16:creationId xmlns:a16="http://schemas.microsoft.com/office/drawing/2014/main" id="{8643C221-6C27-4CAD-A0F7-8CBABE6F19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9608" y="274344"/>
            <a:ext cx="3861786" cy="609398"/>
          </a:xfrm>
        </p:spPr>
        <p:txBody>
          <a:bodyPr/>
          <a:lstStyle/>
          <a:p>
            <a:r>
              <a:rPr lang="en-US" sz="2200" dirty="0"/>
              <a:t>The impact of </a:t>
            </a:r>
            <a:r>
              <a:rPr lang="en-US" sz="2200" dirty="0" err="1"/>
              <a:t>ParFlow’s</a:t>
            </a:r>
            <a:r>
              <a:rPr lang="en-US" sz="2200" dirty="0"/>
              <a:t> 3D subsurface hydrodynamics</a:t>
            </a:r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DE2CBD23-637E-4222-BEC5-464A454E4B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51394" y="186538"/>
            <a:ext cx="2855696" cy="750472"/>
          </a:xfrm>
          <a:prstGeom prst="rect">
            <a:avLst/>
          </a:prstGeom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B08E6534-4661-46E9-86E0-C319BF7E05F8}"/>
              </a:ext>
            </a:extLst>
          </p:cNvPr>
          <p:cNvSpPr txBox="1"/>
          <p:nvPr/>
        </p:nvSpPr>
        <p:spPr>
          <a:xfrm>
            <a:off x="166457" y="5456398"/>
            <a:ext cx="58584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dirty="0">
                <a:solidFill>
                  <a:srgbClr val="000000"/>
                </a:solidFill>
              </a:rPr>
              <a:t>Fig. 8: Volumetric soil water content distribution in soil layer 0 (u.) and 4 (b.) over Europe. The left figure shows ICON-PF, the middle plot shows ICON-Ref, and the one in the right shows their difference (ICON-PF – ICON-Ref) 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DA730A5D-7B76-4A3D-9187-9B618834AAC9}"/>
              </a:ext>
            </a:extLst>
          </p:cNvPr>
          <p:cNvSpPr>
            <a:spLocks noGrp="1"/>
          </p:cNvSpPr>
          <p:nvPr/>
        </p:nvSpPr>
        <p:spPr>
          <a:xfrm>
            <a:off x="6167093" y="1216952"/>
            <a:ext cx="5749020" cy="4610423"/>
          </a:xfrm>
          <a:prstGeom prst="rect">
            <a:avLst/>
          </a:prstGeom>
        </p:spPr>
        <p:txBody>
          <a:bodyPr vert="horz" lIns="121920" tIns="60960" rIns="121920" bIns="6096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u="sng" dirty="0">
                <a:solidFill>
                  <a:schemeClr val="bg2">
                    <a:lumMod val="10000"/>
                  </a:schemeClr>
                </a:solidFill>
              </a:rPr>
              <a:t>Soil water content distribution over Europe:</a:t>
            </a:r>
          </a:p>
          <a:p>
            <a:pPr lvl="1"/>
            <a:r>
              <a:rPr lang="en-US" sz="1400" dirty="0">
                <a:solidFill>
                  <a:srgbClr val="000000"/>
                </a:solidFill>
              </a:rPr>
              <a:t>The upper soil layer is drier in ICON-PF</a:t>
            </a:r>
          </a:p>
          <a:p>
            <a:pPr lvl="2"/>
            <a:r>
              <a:rPr lang="en-US" sz="1200" dirty="0">
                <a:solidFill>
                  <a:srgbClr val="000000"/>
                </a:solidFill>
              </a:rPr>
              <a:t>Especially Scandinavia, Poland, and north-east Germany are much drier</a:t>
            </a:r>
          </a:p>
          <a:p>
            <a:pPr lvl="1"/>
            <a:r>
              <a:rPr lang="en-US" sz="1400" dirty="0">
                <a:solidFill>
                  <a:srgbClr val="000000"/>
                </a:solidFill>
              </a:rPr>
              <a:t>ICON-PF produces a more heterogeneous soil water distribution</a:t>
            </a:r>
          </a:p>
          <a:p>
            <a:pPr lvl="2"/>
            <a:r>
              <a:rPr lang="en-US" sz="1200" dirty="0">
                <a:solidFill>
                  <a:srgbClr val="000000"/>
                </a:solidFill>
              </a:rPr>
              <a:t>The formation of river corridors is visible, in particular in dry regions</a:t>
            </a:r>
            <a:endParaRPr lang="en-US" sz="1000" dirty="0">
              <a:solidFill>
                <a:srgbClr val="000000"/>
              </a:solidFill>
            </a:endParaRPr>
          </a:p>
          <a:p>
            <a:pPr lvl="2"/>
            <a:r>
              <a:rPr lang="en-US" sz="1200" dirty="0">
                <a:solidFill>
                  <a:srgbClr val="000000"/>
                </a:solidFill>
              </a:rPr>
              <a:t>Regions of complex orography show large soil water content gradients</a:t>
            </a:r>
          </a:p>
          <a:p>
            <a:pPr lvl="1"/>
            <a:r>
              <a:rPr lang="en-US" sz="1400" dirty="0">
                <a:solidFill>
                  <a:srgbClr val="000000"/>
                </a:solidFill>
              </a:rPr>
              <a:t>The lowermost soil layer is moister in ICON-PF</a:t>
            </a:r>
          </a:p>
          <a:p>
            <a:pPr lvl="2"/>
            <a:r>
              <a:rPr lang="en-US" sz="1200" dirty="0">
                <a:solidFill>
                  <a:srgbClr val="000000"/>
                </a:solidFill>
              </a:rPr>
              <a:t>Note that many cells are switched off due to the existence of bedrock</a:t>
            </a:r>
            <a:endParaRPr lang="en-US" sz="1400" dirty="0">
              <a:solidFill>
                <a:srgbClr val="000000"/>
              </a:solidFill>
            </a:endParaRPr>
          </a:p>
          <a:p>
            <a:pPr lvl="1"/>
            <a:r>
              <a:rPr lang="en-US" sz="1400" dirty="0">
                <a:solidFill>
                  <a:srgbClr val="000000"/>
                </a:solidFill>
              </a:rPr>
              <a:t>The soil water content difference in the lowermost soil layer is driven by differences in the initial condition</a:t>
            </a:r>
          </a:p>
          <a:p>
            <a:pPr lvl="1"/>
            <a:endParaRPr lang="en-US" sz="1400" dirty="0">
              <a:solidFill>
                <a:srgbClr val="000000"/>
              </a:solidFill>
            </a:endParaRPr>
          </a:p>
          <a:p>
            <a:pPr lvl="1"/>
            <a:endParaRPr lang="en-US" sz="1400" dirty="0">
              <a:solidFill>
                <a:srgbClr val="000000"/>
              </a:solidFill>
            </a:endParaRPr>
          </a:p>
        </p:txBody>
      </p:sp>
      <p:pic>
        <p:nvPicPr>
          <p:cNvPr id="21" name="Grafik 20">
            <a:extLst>
              <a:ext uri="{FF2B5EF4-FFF2-40B4-BE49-F238E27FC236}">
                <a16:creationId xmlns:a16="http://schemas.microsoft.com/office/drawing/2014/main" id="{C2B0F2F8-8EF9-44B4-A64C-5381C241C42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0115" y="297663"/>
            <a:ext cx="1605600" cy="468300"/>
          </a:xfrm>
          <a:prstGeom prst="rect">
            <a:avLst/>
          </a:prstGeom>
        </p:spPr>
      </p:pic>
      <p:pic>
        <p:nvPicPr>
          <p:cNvPr id="22" name="Grafik 21">
            <a:extLst>
              <a:ext uri="{FF2B5EF4-FFF2-40B4-BE49-F238E27FC236}">
                <a16:creationId xmlns:a16="http://schemas.microsoft.com/office/drawing/2014/main" id="{5BDFA12D-1543-4BEF-B628-838D5D321B7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252" y="114890"/>
            <a:ext cx="805053" cy="721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1068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9F79EC7-D841-4792-90DD-BCF6CB823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9585"/>
            <a:r>
              <a:rPr lang="de-DE" dirty="0">
                <a:solidFill>
                  <a:srgbClr val="2D4B9B">
                    <a:tint val="75000"/>
                  </a:srgbClr>
                </a:solidFill>
                <a:latin typeface="Arial"/>
              </a:rPr>
              <a:t>14.09.26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ABF5AA4-AAFD-4748-8463-F549124CF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/>
            <a:fld id="{6558FC84-22FA-4F5E-86B7-A7761BE44B02}" type="slidenum">
              <a:rPr lang="de-DE">
                <a:solidFill>
                  <a:srgbClr val="2D4B9B">
                    <a:tint val="75000"/>
                  </a:srgbClr>
                </a:solidFill>
                <a:latin typeface="Arial"/>
              </a:rPr>
              <a:pPr defTabSz="609585"/>
              <a:t>14</a:t>
            </a:fld>
            <a:endParaRPr lang="de-DE" dirty="0">
              <a:solidFill>
                <a:srgbClr val="2D4B9B">
                  <a:tint val="75000"/>
                </a:srgbClr>
              </a:solidFill>
              <a:latin typeface="Arial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9044154-A4A8-438E-9248-6A436E4CC8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457" y="1255313"/>
            <a:ext cx="5929544" cy="2011575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2B4B2605-6278-4A5C-B25C-8EBD9C7C92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457" y="3457355"/>
            <a:ext cx="5929544" cy="2001275"/>
          </a:xfrm>
          <a:prstGeom prst="rect">
            <a:avLst/>
          </a:prstGeom>
        </p:spPr>
      </p:pic>
      <p:sp>
        <p:nvSpPr>
          <p:cNvPr id="13" name="Titel 1">
            <a:extLst>
              <a:ext uri="{FF2B5EF4-FFF2-40B4-BE49-F238E27FC236}">
                <a16:creationId xmlns:a16="http://schemas.microsoft.com/office/drawing/2014/main" id="{8643C221-6C27-4CAD-A0F7-8CBABE6F19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9608" y="274344"/>
            <a:ext cx="3861786" cy="609398"/>
          </a:xfrm>
        </p:spPr>
        <p:txBody>
          <a:bodyPr/>
          <a:lstStyle/>
          <a:p>
            <a:r>
              <a:rPr lang="en-US" sz="2200" dirty="0"/>
              <a:t>The impact of </a:t>
            </a:r>
            <a:r>
              <a:rPr lang="en-US" sz="2200" dirty="0" err="1"/>
              <a:t>ParFlow’s</a:t>
            </a:r>
            <a:r>
              <a:rPr lang="en-US" sz="2200" dirty="0"/>
              <a:t> 3D subsurface hydrodynamics</a:t>
            </a:r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DE2CBD23-637E-4222-BEC5-464A454E4B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51394" y="186538"/>
            <a:ext cx="2855696" cy="750472"/>
          </a:xfrm>
          <a:prstGeom prst="rect">
            <a:avLst/>
          </a:prstGeom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B08E6534-4661-46E9-86E0-C319BF7E05F8}"/>
              </a:ext>
            </a:extLst>
          </p:cNvPr>
          <p:cNvSpPr txBox="1"/>
          <p:nvPr/>
        </p:nvSpPr>
        <p:spPr>
          <a:xfrm>
            <a:off x="166457" y="5456398"/>
            <a:ext cx="58584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dirty="0">
                <a:solidFill>
                  <a:srgbClr val="000000"/>
                </a:solidFill>
              </a:rPr>
              <a:t>Fig. 9: Evapotranspiration (u.) and transpiration (b.) distribution over Europe. The left figure shows ICON-PF, the middle plot shows ICON-Ref, and the one in the right shows their difference (ICON-PF – ICON-Ref) 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DA730A5D-7B76-4A3D-9187-9B618834AAC9}"/>
              </a:ext>
            </a:extLst>
          </p:cNvPr>
          <p:cNvSpPr>
            <a:spLocks noGrp="1"/>
          </p:cNvSpPr>
          <p:nvPr/>
        </p:nvSpPr>
        <p:spPr>
          <a:xfrm>
            <a:off x="6167093" y="1216953"/>
            <a:ext cx="5749020" cy="1776047"/>
          </a:xfrm>
          <a:prstGeom prst="rect">
            <a:avLst/>
          </a:prstGeom>
        </p:spPr>
        <p:txBody>
          <a:bodyPr vert="horz" lIns="121920" tIns="60960" rIns="121920" bIns="6096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u="sng" dirty="0">
                <a:solidFill>
                  <a:schemeClr val="bg2">
                    <a:lumMod val="10000"/>
                  </a:schemeClr>
                </a:solidFill>
              </a:rPr>
              <a:t>Evapotranspiration distribution over Europe:</a:t>
            </a:r>
          </a:p>
          <a:p>
            <a:pPr lvl="1"/>
            <a:r>
              <a:rPr lang="en-US" sz="1400" dirty="0">
                <a:solidFill>
                  <a:srgbClr val="000000"/>
                </a:solidFill>
              </a:rPr>
              <a:t>Evapotranspiration is stronger in valleys in ICON-PF</a:t>
            </a:r>
            <a:endParaRPr lang="en-US" sz="1200" dirty="0">
              <a:solidFill>
                <a:srgbClr val="000000"/>
              </a:solidFill>
            </a:endParaRPr>
          </a:p>
          <a:p>
            <a:pPr lvl="1"/>
            <a:r>
              <a:rPr lang="en-US" sz="1400" dirty="0">
                <a:solidFill>
                  <a:srgbClr val="000000"/>
                </a:solidFill>
              </a:rPr>
              <a:t>Transpiration becomes stronger in ICON-PF in the second half of the month</a:t>
            </a:r>
          </a:p>
          <a:p>
            <a:pPr lvl="1"/>
            <a:r>
              <a:rPr lang="en-US" sz="1400" dirty="0">
                <a:solidFill>
                  <a:srgbClr val="000000"/>
                </a:solidFill>
              </a:rPr>
              <a:t>Evapotranspiration is reduced on mountain ridges in </a:t>
            </a:r>
            <a:br>
              <a:rPr lang="en-US" sz="1400" dirty="0">
                <a:solidFill>
                  <a:srgbClr val="000000"/>
                </a:solidFill>
              </a:rPr>
            </a:br>
            <a:r>
              <a:rPr lang="en-US" sz="1400" dirty="0">
                <a:solidFill>
                  <a:srgbClr val="000000"/>
                </a:solidFill>
              </a:rPr>
              <a:t>ICON-PF</a:t>
            </a: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3D1C1B06-35C9-4FB8-B68E-A930F9DBEEC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67093" y="3149121"/>
            <a:ext cx="5858450" cy="2287204"/>
          </a:xfrm>
          <a:prstGeom prst="rect">
            <a:avLst/>
          </a:prstGeom>
        </p:spPr>
      </p:pic>
      <p:sp>
        <p:nvSpPr>
          <p:cNvPr id="17" name="Textfeld 16">
            <a:extLst>
              <a:ext uri="{FF2B5EF4-FFF2-40B4-BE49-F238E27FC236}">
                <a16:creationId xmlns:a16="http://schemas.microsoft.com/office/drawing/2014/main" id="{EB0A37DD-C24A-4ABC-B991-725B7F62B8E5}"/>
              </a:ext>
            </a:extLst>
          </p:cNvPr>
          <p:cNvSpPr txBox="1"/>
          <p:nvPr/>
        </p:nvSpPr>
        <p:spPr>
          <a:xfrm>
            <a:off x="6241886" y="5456397"/>
            <a:ext cx="57836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dirty="0">
                <a:solidFill>
                  <a:srgbClr val="000000"/>
                </a:solidFill>
              </a:rPr>
              <a:t>Fig. 10: Evapotranspiration (l.) and transpiration (r.) difference spatially averaged for the cell categories. The left figure shows ICON-PF, the middle plot shows ICON-Ref, and the one in the right shows their difference (ICON-PF – ICON-Ref) </a:t>
            </a:r>
          </a:p>
        </p:txBody>
      </p:sp>
      <p:pic>
        <p:nvPicPr>
          <p:cNvPr id="21" name="Grafik 20">
            <a:extLst>
              <a:ext uri="{FF2B5EF4-FFF2-40B4-BE49-F238E27FC236}">
                <a16:creationId xmlns:a16="http://schemas.microsoft.com/office/drawing/2014/main" id="{A536DCA1-92B3-40F8-BF0F-DD4821406EC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0115" y="297663"/>
            <a:ext cx="1605600" cy="468300"/>
          </a:xfrm>
          <a:prstGeom prst="rect">
            <a:avLst/>
          </a:prstGeom>
        </p:spPr>
      </p:pic>
      <p:pic>
        <p:nvPicPr>
          <p:cNvPr id="22" name="Grafik 21">
            <a:extLst>
              <a:ext uri="{FF2B5EF4-FFF2-40B4-BE49-F238E27FC236}">
                <a16:creationId xmlns:a16="http://schemas.microsoft.com/office/drawing/2014/main" id="{0BF27AF8-228E-45DC-B460-3CEAC1280B2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252" y="114890"/>
            <a:ext cx="805053" cy="721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4426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9F79EC7-D841-4792-90DD-BCF6CB823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9585"/>
            <a:r>
              <a:rPr lang="de-DE" dirty="0">
                <a:solidFill>
                  <a:srgbClr val="2D4B9B">
                    <a:tint val="75000"/>
                  </a:srgbClr>
                </a:solidFill>
                <a:latin typeface="Arial"/>
              </a:rPr>
              <a:t>14.09.26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ABF5AA4-AAFD-4748-8463-F549124CF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/>
            <a:fld id="{6558FC84-22FA-4F5E-86B7-A7761BE44B02}" type="slidenum">
              <a:rPr lang="de-DE">
                <a:solidFill>
                  <a:srgbClr val="2D4B9B">
                    <a:tint val="75000"/>
                  </a:srgbClr>
                </a:solidFill>
                <a:latin typeface="Arial"/>
              </a:rPr>
              <a:pPr defTabSz="609585"/>
              <a:t>15</a:t>
            </a:fld>
            <a:endParaRPr lang="de-DE" dirty="0">
              <a:solidFill>
                <a:srgbClr val="2D4B9B">
                  <a:tint val="75000"/>
                </a:srgbClr>
              </a:solidFill>
              <a:latin typeface="Arial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4247B6D4-9DE0-4868-A5C7-0CB08FFA6F4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" r="340"/>
          <a:stretch/>
        </p:blipFill>
        <p:spPr>
          <a:xfrm>
            <a:off x="638175" y="3466212"/>
            <a:ext cx="4489572" cy="2345734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C4FC3206-02C7-4516-B271-EEC05AFBBD2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0026"/>
          <a:stretch/>
        </p:blipFill>
        <p:spPr>
          <a:xfrm>
            <a:off x="580261" y="1037152"/>
            <a:ext cx="4586543" cy="2371459"/>
          </a:xfrm>
          <a:prstGeom prst="rect">
            <a:avLst/>
          </a:prstGeom>
        </p:spPr>
      </p:pic>
      <p:sp>
        <p:nvSpPr>
          <p:cNvPr id="12" name="Titel 1">
            <a:extLst>
              <a:ext uri="{FF2B5EF4-FFF2-40B4-BE49-F238E27FC236}">
                <a16:creationId xmlns:a16="http://schemas.microsoft.com/office/drawing/2014/main" id="{3F6B82B1-3C44-42B3-BA5B-FC9930FA42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9608" y="274344"/>
            <a:ext cx="3861786" cy="609398"/>
          </a:xfrm>
        </p:spPr>
        <p:txBody>
          <a:bodyPr/>
          <a:lstStyle/>
          <a:p>
            <a:r>
              <a:rPr lang="en-US" sz="2200" dirty="0"/>
              <a:t>The impact of </a:t>
            </a:r>
            <a:r>
              <a:rPr lang="en-US" sz="2200" dirty="0" err="1"/>
              <a:t>ParFlow’s</a:t>
            </a:r>
            <a:r>
              <a:rPr lang="en-US" sz="2200" dirty="0"/>
              <a:t> 3D subsurface hydrodynamics</a:t>
            </a:r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E42797A2-A085-4365-9143-F30C507AFF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51394" y="186538"/>
            <a:ext cx="2855696" cy="750472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D1E4B299-4BE9-4D85-A98F-FA1E2563E72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0115" y="297663"/>
            <a:ext cx="1605600" cy="468300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218B7EE1-42CF-4BE3-BC1A-432095C848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252" y="114890"/>
            <a:ext cx="805053" cy="721193"/>
          </a:xfrm>
          <a:prstGeom prst="rect">
            <a:avLst/>
          </a:prstGeom>
        </p:spPr>
      </p:pic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4C32FD3E-0A10-4DDF-9CE8-EB01AD7D274E}"/>
              </a:ext>
            </a:extLst>
          </p:cNvPr>
          <p:cNvSpPr>
            <a:spLocks noGrp="1"/>
          </p:cNvSpPr>
          <p:nvPr/>
        </p:nvSpPr>
        <p:spPr>
          <a:xfrm>
            <a:off x="5246703" y="1216953"/>
            <a:ext cx="6669410" cy="4610423"/>
          </a:xfrm>
          <a:prstGeom prst="rect">
            <a:avLst/>
          </a:prstGeom>
        </p:spPr>
        <p:txBody>
          <a:bodyPr vert="horz" lIns="121920" tIns="60960" rIns="121920" bIns="6096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u="sng" dirty="0">
                <a:solidFill>
                  <a:schemeClr val="bg2">
                    <a:lumMod val="10000"/>
                  </a:schemeClr>
                </a:solidFill>
              </a:rPr>
              <a:t>Soil water distribution over Pyrenees:</a:t>
            </a:r>
          </a:p>
          <a:p>
            <a:pPr lvl="1"/>
            <a:r>
              <a:rPr lang="en-US" sz="1400" dirty="0">
                <a:solidFill>
                  <a:srgbClr val="000000"/>
                </a:solidFill>
              </a:rPr>
              <a:t>The soil water content in the uppermost soil layer of valleys in the Pyrenees is larger in ICON-PF</a:t>
            </a:r>
          </a:p>
          <a:p>
            <a:pPr lvl="1"/>
            <a:r>
              <a:rPr lang="en-US" sz="1400" dirty="0">
                <a:solidFill>
                  <a:srgbClr val="000000"/>
                </a:solidFill>
              </a:rPr>
              <a:t>The larger soil water content increases evapotranspiration in the valleys</a:t>
            </a:r>
          </a:p>
          <a:p>
            <a:pPr lvl="1"/>
            <a:r>
              <a:rPr lang="en-US" sz="1400" dirty="0">
                <a:solidFill>
                  <a:srgbClr val="000000"/>
                </a:solidFill>
              </a:rPr>
              <a:t>Due to evapotranspiration, the energy partitioning in the valleys changes</a:t>
            </a:r>
          </a:p>
          <a:p>
            <a:pPr lvl="2"/>
            <a:r>
              <a:rPr lang="en-US" sz="1200" dirty="0">
                <a:solidFill>
                  <a:srgbClr val="000000"/>
                </a:solidFill>
              </a:rPr>
              <a:t>Latent heat fluxes increase</a:t>
            </a:r>
          </a:p>
          <a:p>
            <a:pPr lvl="2"/>
            <a:r>
              <a:rPr lang="en-US" sz="1200" dirty="0">
                <a:solidFill>
                  <a:srgbClr val="000000"/>
                </a:solidFill>
              </a:rPr>
              <a:t>Sensible heat fluxes decrease</a:t>
            </a:r>
          </a:p>
          <a:p>
            <a:pPr lvl="1"/>
            <a:r>
              <a:rPr lang="en-US" sz="1400" dirty="0">
                <a:solidFill>
                  <a:srgbClr val="000000"/>
                </a:solidFill>
              </a:rPr>
              <a:t>As a consequence, the near surface temperature decreases and the near surface humidity increases</a:t>
            </a:r>
          </a:p>
        </p:txBody>
      </p:sp>
      <p:pic>
        <p:nvPicPr>
          <p:cNvPr id="24" name="Grafik 23">
            <a:extLst>
              <a:ext uri="{FF2B5EF4-FFF2-40B4-BE49-F238E27FC236}">
                <a16:creationId xmlns:a16="http://schemas.microsoft.com/office/drawing/2014/main" id="{F109D705-BD30-4BA9-A1FD-500A85867E41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2" r="762"/>
          <a:stretch/>
        </p:blipFill>
        <p:spPr>
          <a:xfrm>
            <a:off x="5723206" y="3458524"/>
            <a:ext cx="4533818" cy="2368852"/>
          </a:xfrm>
          <a:prstGeom prst="rect">
            <a:avLst/>
          </a:prstGeom>
        </p:spPr>
      </p:pic>
      <p:sp>
        <p:nvSpPr>
          <p:cNvPr id="25" name="Textfeld 24">
            <a:extLst>
              <a:ext uri="{FF2B5EF4-FFF2-40B4-BE49-F238E27FC236}">
                <a16:creationId xmlns:a16="http://schemas.microsoft.com/office/drawing/2014/main" id="{1664063C-0DC8-43BE-8CA4-B141A522F296}"/>
              </a:ext>
            </a:extLst>
          </p:cNvPr>
          <p:cNvSpPr txBox="1"/>
          <p:nvPr/>
        </p:nvSpPr>
        <p:spPr>
          <a:xfrm>
            <a:off x="580261" y="5811946"/>
            <a:ext cx="116117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dirty="0">
                <a:solidFill>
                  <a:srgbClr val="000000"/>
                </a:solidFill>
              </a:rPr>
              <a:t>Fig. 11: Surface elevation (u.), soil water content difference in the upper layer (</a:t>
            </a:r>
            <a:r>
              <a:rPr lang="en-AU" sz="1200" dirty="0" err="1">
                <a:solidFill>
                  <a:srgbClr val="000000"/>
                </a:solidFill>
              </a:rPr>
              <a:t>b.l.</a:t>
            </a:r>
            <a:r>
              <a:rPr lang="en-AU" sz="1200" dirty="0">
                <a:solidFill>
                  <a:srgbClr val="000000"/>
                </a:solidFill>
              </a:rPr>
              <a:t>) and 2m temperature difference (</a:t>
            </a:r>
            <a:r>
              <a:rPr lang="en-AU" sz="1200" dirty="0" err="1">
                <a:solidFill>
                  <a:srgbClr val="000000"/>
                </a:solidFill>
              </a:rPr>
              <a:t>b.r.</a:t>
            </a:r>
            <a:r>
              <a:rPr lang="en-AU" sz="1200" dirty="0">
                <a:solidFill>
                  <a:srgbClr val="000000"/>
                </a:solidFill>
              </a:rPr>
              <a:t>) are shown in the Pyrenees for each mesh triangle</a:t>
            </a:r>
          </a:p>
        </p:txBody>
      </p:sp>
    </p:spTree>
    <p:extLst>
      <p:ext uri="{BB962C8B-B14F-4D97-AF65-F5344CB8AC3E}">
        <p14:creationId xmlns:p14="http://schemas.microsoft.com/office/powerpoint/2010/main" val="9364569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rafik 18">
            <a:extLst>
              <a:ext uri="{FF2B5EF4-FFF2-40B4-BE49-F238E27FC236}">
                <a16:creationId xmlns:a16="http://schemas.microsoft.com/office/drawing/2014/main" id="{71B0BE66-1621-4B6F-A00B-15F5C2E53FA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" r="340"/>
          <a:stretch/>
        </p:blipFill>
        <p:spPr>
          <a:xfrm>
            <a:off x="638175" y="3466212"/>
            <a:ext cx="4489572" cy="2345734"/>
          </a:xfrm>
          <a:prstGeom prst="rect">
            <a:avLst/>
          </a:prstGeom>
        </p:spPr>
      </p:pic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9F79EC7-D841-4792-90DD-BCF6CB823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9585"/>
            <a:r>
              <a:rPr lang="de-DE" dirty="0">
                <a:solidFill>
                  <a:srgbClr val="2D4B9B">
                    <a:tint val="75000"/>
                  </a:srgbClr>
                </a:solidFill>
                <a:latin typeface="Arial"/>
              </a:rPr>
              <a:t>14.09.26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ABF5AA4-AAFD-4748-8463-F549124CF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/>
            <a:fld id="{6558FC84-22FA-4F5E-86B7-A7761BE44B02}" type="slidenum">
              <a:rPr lang="de-DE">
                <a:solidFill>
                  <a:srgbClr val="2D4B9B">
                    <a:tint val="75000"/>
                  </a:srgbClr>
                </a:solidFill>
                <a:latin typeface="Arial"/>
              </a:rPr>
              <a:pPr defTabSz="609585"/>
              <a:t>16</a:t>
            </a:fld>
            <a:endParaRPr lang="de-DE" dirty="0">
              <a:solidFill>
                <a:srgbClr val="2D4B9B">
                  <a:tint val="75000"/>
                </a:srgbClr>
              </a:solidFill>
              <a:latin typeface="Arial"/>
            </a:endParaRP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C4FC3206-02C7-4516-B271-EEC05AFBBD2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0026"/>
          <a:stretch/>
        </p:blipFill>
        <p:spPr>
          <a:xfrm>
            <a:off x="580261" y="1037152"/>
            <a:ext cx="4586543" cy="2371459"/>
          </a:xfrm>
          <a:prstGeom prst="rect">
            <a:avLst/>
          </a:prstGeom>
        </p:spPr>
      </p:pic>
      <p:sp>
        <p:nvSpPr>
          <p:cNvPr id="12" name="Titel 1">
            <a:extLst>
              <a:ext uri="{FF2B5EF4-FFF2-40B4-BE49-F238E27FC236}">
                <a16:creationId xmlns:a16="http://schemas.microsoft.com/office/drawing/2014/main" id="{3F6B82B1-3C44-42B3-BA5B-FC9930FA42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9608" y="274344"/>
            <a:ext cx="3861786" cy="609398"/>
          </a:xfrm>
        </p:spPr>
        <p:txBody>
          <a:bodyPr/>
          <a:lstStyle/>
          <a:p>
            <a:r>
              <a:rPr lang="en-US" sz="2200" dirty="0"/>
              <a:t>The impact of </a:t>
            </a:r>
            <a:r>
              <a:rPr lang="en-US" sz="2200" dirty="0" err="1"/>
              <a:t>ParFlow’s</a:t>
            </a:r>
            <a:r>
              <a:rPr lang="en-US" sz="2200" dirty="0"/>
              <a:t> 3D subsurface hydrodynamics</a:t>
            </a:r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E42797A2-A085-4365-9143-F30C507AFF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51394" y="186538"/>
            <a:ext cx="2855696" cy="750472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D1E4B299-4BE9-4D85-A98F-FA1E2563E72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0115" y="297663"/>
            <a:ext cx="1605600" cy="468300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218B7EE1-42CF-4BE3-BC1A-432095C848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252" y="114890"/>
            <a:ext cx="805053" cy="721193"/>
          </a:xfrm>
          <a:prstGeom prst="rect">
            <a:avLst/>
          </a:prstGeom>
        </p:spPr>
      </p:pic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4C32FD3E-0A10-4DDF-9CE8-EB01AD7D274E}"/>
              </a:ext>
            </a:extLst>
          </p:cNvPr>
          <p:cNvSpPr>
            <a:spLocks noGrp="1"/>
          </p:cNvSpPr>
          <p:nvPr/>
        </p:nvSpPr>
        <p:spPr>
          <a:xfrm>
            <a:off x="5246703" y="1216953"/>
            <a:ext cx="6669410" cy="4610423"/>
          </a:xfrm>
          <a:prstGeom prst="rect">
            <a:avLst/>
          </a:prstGeom>
        </p:spPr>
        <p:txBody>
          <a:bodyPr vert="horz" lIns="121920" tIns="60960" rIns="121920" bIns="6096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u="sng" dirty="0">
                <a:solidFill>
                  <a:schemeClr val="bg2">
                    <a:lumMod val="10000"/>
                  </a:schemeClr>
                </a:solidFill>
              </a:rPr>
              <a:t>Soil water distribution over Pyrenees:</a:t>
            </a:r>
          </a:p>
          <a:p>
            <a:pPr lvl="1"/>
            <a:r>
              <a:rPr lang="en-US" sz="1400" dirty="0">
                <a:solidFill>
                  <a:srgbClr val="000000"/>
                </a:solidFill>
              </a:rPr>
              <a:t>The soil water content in the uppermost soil layer of valleys in the Pyrenees is larger in ICON-PF</a:t>
            </a:r>
          </a:p>
          <a:p>
            <a:pPr lvl="1"/>
            <a:r>
              <a:rPr lang="en-US" sz="1400" dirty="0">
                <a:solidFill>
                  <a:srgbClr val="000000"/>
                </a:solidFill>
              </a:rPr>
              <a:t>The larger soil water content increases evapotranspiration in the valleys</a:t>
            </a:r>
          </a:p>
          <a:p>
            <a:pPr lvl="1"/>
            <a:r>
              <a:rPr lang="en-US" sz="1400" dirty="0">
                <a:solidFill>
                  <a:srgbClr val="000000"/>
                </a:solidFill>
              </a:rPr>
              <a:t>Due to evapotranspiration, the energy partitioning in the valleys changes</a:t>
            </a:r>
          </a:p>
          <a:p>
            <a:pPr lvl="2"/>
            <a:r>
              <a:rPr lang="en-US" sz="1200" dirty="0">
                <a:solidFill>
                  <a:srgbClr val="000000"/>
                </a:solidFill>
              </a:rPr>
              <a:t>Latent heat fluxes increase</a:t>
            </a:r>
          </a:p>
          <a:p>
            <a:pPr lvl="2"/>
            <a:r>
              <a:rPr lang="en-US" sz="1200" dirty="0">
                <a:solidFill>
                  <a:srgbClr val="000000"/>
                </a:solidFill>
              </a:rPr>
              <a:t>Sensible heat fluxes decrease</a:t>
            </a:r>
          </a:p>
          <a:p>
            <a:pPr lvl="1"/>
            <a:r>
              <a:rPr lang="en-US" sz="1400" dirty="0">
                <a:solidFill>
                  <a:srgbClr val="000000"/>
                </a:solidFill>
              </a:rPr>
              <a:t>As a consequence, the near surface temperature decreases and the near surface humidity increases</a:t>
            </a:r>
          </a:p>
        </p:txBody>
      </p:sp>
      <p:pic>
        <p:nvPicPr>
          <p:cNvPr id="24" name="Grafik 23">
            <a:extLst>
              <a:ext uri="{FF2B5EF4-FFF2-40B4-BE49-F238E27FC236}">
                <a16:creationId xmlns:a16="http://schemas.microsoft.com/office/drawing/2014/main" id="{F109D705-BD30-4BA9-A1FD-500A85867E41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" b="35"/>
          <a:stretch/>
        </p:blipFill>
        <p:spPr>
          <a:xfrm>
            <a:off x="5723206" y="3458524"/>
            <a:ext cx="4533818" cy="2368852"/>
          </a:xfrm>
          <a:prstGeom prst="rect">
            <a:avLst/>
          </a:prstGeom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C20A5F64-EC19-48AF-8E11-8049CE67ECF1}"/>
              </a:ext>
            </a:extLst>
          </p:cNvPr>
          <p:cNvSpPr/>
          <p:nvPr/>
        </p:nvSpPr>
        <p:spPr>
          <a:xfrm rot="13661907">
            <a:off x="2664459" y="3912075"/>
            <a:ext cx="571083" cy="1187697"/>
          </a:xfrm>
          <a:prstGeom prst="ellipse">
            <a:avLst/>
          </a:prstGeom>
          <a:noFill/>
          <a:ln w="5715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504900F6-4DA5-4BFA-8611-A715B07A832B}"/>
              </a:ext>
            </a:extLst>
          </p:cNvPr>
          <p:cNvSpPr/>
          <p:nvPr/>
        </p:nvSpPr>
        <p:spPr>
          <a:xfrm rot="13661907">
            <a:off x="2664461" y="1540618"/>
            <a:ext cx="571083" cy="1187697"/>
          </a:xfrm>
          <a:prstGeom prst="ellipse">
            <a:avLst/>
          </a:prstGeom>
          <a:noFill/>
          <a:ln w="5715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AF26A2E3-4776-4FE1-A3B9-092D212010B3}"/>
              </a:ext>
            </a:extLst>
          </p:cNvPr>
          <p:cNvSpPr/>
          <p:nvPr/>
        </p:nvSpPr>
        <p:spPr>
          <a:xfrm rot="13661907">
            <a:off x="7770599" y="3912076"/>
            <a:ext cx="571083" cy="1187697"/>
          </a:xfrm>
          <a:prstGeom prst="ellipse">
            <a:avLst/>
          </a:prstGeom>
          <a:noFill/>
          <a:ln w="5715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005A4983-C11F-4D2B-B753-6190115456DB}"/>
              </a:ext>
            </a:extLst>
          </p:cNvPr>
          <p:cNvSpPr txBox="1"/>
          <p:nvPr/>
        </p:nvSpPr>
        <p:spPr>
          <a:xfrm>
            <a:off x="580261" y="5811946"/>
            <a:ext cx="116117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dirty="0">
                <a:solidFill>
                  <a:srgbClr val="000000"/>
                </a:solidFill>
              </a:rPr>
              <a:t>Fig. 11: Surface elevation (u.), soil water content difference in the upper layer (</a:t>
            </a:r>
            <a:r>
              <a:rPr lang="en-AU" sz="1200" dirty="0" err="1">
                <a:solidFill>
                  <a:srgbClr val="000000"/>
                </a:solidFill>
              </a:rPr>
              <a:t>b.l.</a:t>
            </a:r>
            <a:r>
              <a:rPr lang="en-AU" sz="1200" dirty="0">
                <a:solidFill>
                  <a:srgbClr val="000000"/>
                </a:solidFill>
              </a:rPr>
              <a:t>) and 2m temperature difference (</a:t>
            </a:r>
            <a:r>
              <a:rPr lang="en-AU" sz="1200" dirty="0" err="1">
                <a:solidFill>
                  <a:srgbClr val="000000"/>
                </a:solidFill>
              </a:rPr>
              <a:t>b.r.</a:t>
            </a:r>
            <a:r>
              <a:rPr lang="en-AU" sz="1200" dirty="0">
                <a:solidFill>
                  <a:srgbClr val="000000"/>
                </a:solidFill>
              </a:rPr>
              <a:t>) are shown in the Pyrenees for each mesh triangle</a:t>
            </a:r>
          </a:p>
        </p:txBody>
      </p:sp>
    </p:spTree>
    <p:extLst>
      <p:ext uri="{BB962C8B-B14F-4D97-AF65-F5344CB8AC3E}">
        <p14:creationId xmlns:p14="http://schemas.microsoft.com/office/powerpoint/2010/main" val="8257597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rafik 18">
            <a:extLst>
              <a:ext uri="{FF2B5EF4-FFF2-40B4-BE49-F238E27FC236}">
                <a16:creationId xmlns:a16="http://schemas.microsoft.com/office/drawing/2014/main" id="{D3516E55-C08C-4F4D-A681-3C523D9B484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" r="340"/>
          <a:stretch/>
        </p:blipFill>
        <p:spPr>
          <a:xfrm>
            <a:off x="638175" y="3466212"/>
            <a:ext cx="4489572" cy="2345734"/>
          </a:xfrm>
          <a:prstGeom prst="rect">
            <a:avLst/>
          </a:prstGeom>
        </p:spPr>
      </p:pic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9F79EC7-D841-4792-90DD-BCF6CB823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9585"/>
            <a:r>
              <a:rPr lang="de-DE" dirty="0">
                <a:solidFill>
                  <a:srgbClr val="2D4B9B">
                    <a:tint val="75000"/>
                  </a:srgbClr>
                </a:solidFill>
                <a:latin typeface="Arial"/>
              </a:rPr>
              <a:t>14.09.26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ABF5AA4-AAFD-4748-8463-F549124CF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/>
            <a:fld id="{6558FC84-22FA-4F5E-86B7-A7761BE44B02}" type="slidenum">
              <a:rPr lang="de-DE">
                <a:solidFill>
                  <a:srgbClr val="2D4B9B">
                    <a:tint val="75000"/>
                  </a:srgbClr>
                </a:solidFill>
                <a:latin typeface="Arial"/>
              </a:rPr>
              <a:pPr defTabSz="609585"/>
              <a:t>17</a:t>
            </a:fld>
            <a:endParaRPr lang="de-DE" dirty="0">
              <a:solidFill>
                <a:srgbClr val="2D4B9B">
                  <a:tint val="75000"/>
                </a:srgbClr>
              </a:solidFill>
              <a:latin typeface="Arial"/>
            </a:endParaRP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C4FC3206-02C7-4516-B271-EEC05AFBBD2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0026"/>
          <a:stretch/>
        </p:blipFill>
        <p:spPr>
          <a:xfrm>
            <a:off x="580261" y="1037152"/>
            <a:ext cx="4586543" cy="2371459"/>
          </a:xfrm>
          <a:prstGeom prst="rect">
            <a:avLst/>
          </a:prstGeom>
        </p:spPr>
      </p:pic>
      <p:sp>
        <p:nvSpPr>
          <p:cNvPr id="12" name="Titel 1">
            <a:extLst>
              <a:ext uri="{FF2B5EF4-FFF2-40B4-BE49-F238E27FC236}">
                <a16:creationId xmlns:a16="http://schemas.microsoft.com/office/drawing/2014/main" id="{3F6B82B1-3C44-42B3-BA5B-FC9930FA42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9608" y="274344"/>
            <a:ext cx="3861786" cy="609398"/>
          </a:xfrm>
        </p:spPr>
        <p:txBody>
          <a:bodyPr/>
          <a:lstStyle/>
          <a:p>
            <a:r>
              <a:rPr lang="en-US" sz="2200" dirty="0"/>
              <a:t>The impact of </a:t>
            </a:r>
            <a:r>
              <a:rPr lang="en-US" sz="2200" dirty="0" err="1"/>
              <a:t>ParFlow’s</a:t>
            </a:r>
            <a:r>
              <a:rPr lang="en-US" sz="2200" dirty="0"/>
              <a:t> 3D subsurface hydrodynamics</a:t>
            </a:r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E42797A2-A085-4365-9143-F30C507AFF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51394" y="186538"/>
            <a:ext cx="2855696" cy="750472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D1E4B299-4BE9-4D85-A98F-FA1E2563E72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0115" y="297663"/>
            <a:ext cx="1605600" cy="468300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218B7EE1-42CF-4BE3-BC1A-432095C848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252" y="114890"/>
            <a:ext cx="805053" cy="721193"/>
          </a:xfrm>
          <a:prstGeom prst="rect">
            <a:avLst/>
          </a:prstGeom>
        </p:spPr>
      </p:pic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4C32FD3E-0A10-4DDF-9CE8-EB01AD7D274E}"/>
              </a:ext>
            </a:extLst>
          </p:cNvPr>
          <p:cNvSpPr>
            <a:spLocks noGrp="1"/>
          </p:cNvSpPr>
          <p:nvPr/>
        </p:nvSpPr>
        <p:spPr>
          <a:xfrm>
            <a:off x="5246703" y="1216953"/>
            <a:ext cx="6669410" cy="4610423"/>
          </a:xfrm>
          <a:prstGeom prst="rect">
            <a:avLst/>
          </a:prstGeom>
        </p:spPr>
        <p:txBody>
          <a:bodyPr vert="horz" lIns="121920" tIns="60960" rIns="121920" bIns="6096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u="sng" dirty="0">
                <a:solidFill>
                  <a:schemeClr val="bg2">
                    <a:lumMod val="10000"/>
                  </a:schemeClr>
                </a:solidFill>
              </a:rPr>
              <a:t>Soil water distribution over Pyrenees:</a:t>
            </a:r>
          </a:p>
          <a:p>
            <a:pPr lvl="1"/>
            <a:r>
              <a:rPr lang="en-US" sz="1400" dirty="0">
                <a:solidFill>
                  <a:srgbClr val="000000"/>
                </a:solidFill>
              </a:rPr>
              <a:t>The soil water content in the uppermost soil layer of valleys in the Pyrenees is larger in ICON-PF</a:t>
            </a:r>
          </a:p>
          <a:p>
            <a:pPr lvl="1"/>
            <a:r>
              <a:rPr lang="en-US" sz="1400" dirty="0">
                <a:solidFill>
                  <a:srgbClr val="000000"/>
                </a:solidFill>
              </a:rPr>
              <a:t>The larger soil water content increases evapotranspiration in the valleys</a:t>
            </a:r>
          </a:p>
          <a:p>
            <a:pPr lvl="1"/>
            <a:r>
              <a:rPr lang="en-US" sz="1400" dirty="0">
                <a:solidFill>
                  <a:srgbClr val="000000"/>
                </a:solidFill>
              </a:rPr>
              <a:t>Due to evapotranspiration, the energy partitioning in the valleys changes</a:t>
            </a:r>
          </a:p>
          <a:p>
            <a:pPr lvl="2"/>
            <a:r>
              <a:rPr lang="en-US" sz="1200" dirty="0">
                <a:solidFill>
                  <a:srgbClr val="000000"/>
                </a:solidFill>
              </a:rPr>
              <a:t>Latent heat fluxes increase</a:t>
            </a:r>
          </a:p>
          <a:p>
            <a:pPr lvl="2"/>
            <a:r>
              <a:rPr lang="en-US" sz="1200" dirty="0">
                <a:solidFill>
                  <a:srgbClr val="000000"/>
                </a:solidFill>
              </a:rPr>
              <a:t>Sensible heat fluxes decrease</a:t>
            </a:r>
          </a:p>
          <a:p>
            <a:pPr lvl="1"/>
            <a:r>
              <a:rPr lang="en-US" sz="1400" dirty="0">
                <a:solidFill>
                  <a:srgbClr val="000000"/>
                </a:solidFill>
              </a:rPr>
              <a:t>As a consequence, the near surface temperature decreases and the near surface humidity increases</a:t>
            </a:r>
          </a:p>
        </p:txBody>
      </p:sp>
      <p:pic>
        <p:nvPicPr>
          <p:cNvPr id="24" name="Grafik 23">
            <a:extLst>
              <a:ext uri="{FF2B5EF4-FFF2-40B4-BE49-F238E27FC236}">
                <a16:creationId xmlns:a16="http://schemas.microsoft.com/office/drawing/2014/main" id="{F109D705-BD30-4BA9-A1FD-500A85867E41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" b="35"/>
          <a:stretch/>
        </p:blipFill>
        <p:spPr>
          <a:xfrm>
            <a:off x="5723206" y="3458524"/>
            <a:ext cx="4533818" cy="2368852"/>
          </a:xfrm>
          <a:prstGeom prst="rect">
            <a:avLst/>
          </a:prstGeom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6DD10E74-DC8F-4A43-A61E-7298071C1C40}"/>
              </a:ext>
            </a:extLst>
          </p:cNvPr>
          <p:cNvSpPr/>
          <p:nvPr/>
        </p:nvSpPr>
        <p:spPr>
          <a:xfrm rot="13661907">
            <a:off x="3245750" y="4032030"/>
            <a:ext cx="571083" cy="1187697"/>
          </a:xfrm>
          <a:prstGeom prst="ellipse">
            <a:avLst/>
          </a:prstGeom>
          <a:noFill/>
          <a:ln w="5715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FEE396F6-E79C-4C4F-82F6-9A8988B7DA7D}"/>
              </a:ext>
            </a:extLst>
          </p:cNvPr>
          <p:cNvSpPr/>
          <p:nvPr/>
        </p:nvSpPr>
        <p:spPr>
          <a:xfrm rot="13661907">
            <a:off x="3245751" y="1629032"/>
            <a:ext cx="571083" cy="1187697"/>
          </a:xfrm>
          <a:prstGeom prst="ellipse">
            <a:avLst/>
          </a:prstGeom>
          <a:noFill/>
          <a:ln w="5715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A1DE3263-7879-4AE9-925B-BEE68565116C}"/>
              </a:ext>
            </a:extLst>
          </p:cNvPr>
          <p:cNvSpPr/>
          <p:nvPr/>
        </p:nvSpPr>
        <p:spPr>
          <a:xfrm rot="13661907">
            <a:off x="8335970" y="4032029"/>
            <a:ext cx="571083" cy="1187697"/>
          </a:xfrm>
          <a:prstGeom prst="ellipse">
            <a:avLst/>
          </a:prstGeom>
          <a:noFill/>
          <a:ln w="5715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AB43EBE9-9242-4040-8CAC-CF7906A52D07}"/>
              </a:ext>
            </a:extLst>
          </p:cNvPr>
          <p:cNvSpPr txBox="1"/>
          <p:nvPr/>
        </p:nvSpPr>
        <p:spPr>
          <a:xfrm>
            <a:off x="580261" y="5811946"/>
            <a:ext cx="116117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dirty="0">
                <a:solidFill>
                  <a:srgbClr val="000000"/>
                </a:solidFill>
              </a:rPr>
              <a:t>Fig. 11: Surface elevation (u.), soil water content difference in the upper layer (</a:t>
            </a:r>
            <a:r>
              <a:rPr lang="en-AU" sz="1200" dirty="0" err="1">
                <a:solidFill>
                  <a:srgbClr val="000000"/>
                </a:solidFill>
              </a:rPr>
              <a:t>b.l.</a:t>
            </a:r>
            <a:r>
              <a:rPr lang="en-AU" sz="1200" dirty="0">
                <a:solidFill>
                  <a:srgbClr val="000000"/>
                </a:solidFill>
              </a:rPr>
              <a:t>) and 2m temperature difference (</a:t>
            </a:r>
            <a:r>
              <a:rPr lang="en-AU" sz="1200" dirty="0" err="1">
                <a:solidFill>
                  <a:srgbClr val="000000"/>
                </a:solidFill>
              </a:rPr>
              <a:t>b.r.</a:t>
            </a:r>
            <a:r>
              <a:rPr lang="en-AU" sz="1200" dirty="0">
                <a:solidFill>
                  <a:srgbClr val="000000"/>
                </a:solidFill>
              </a:rPr>
              <a:t>) are shown in the Pyrenees for each mesh triangle</a:t>
            </a:r>
          </a:p>
        </p:txBody>
      </p:sp>
    </p:spTree>
    <p:extLst>
      <p:ext uri="{BB962C8B-B14F-4D97-AF65-F5344CB8AC3E}">
        <p14:creationId xmlns:p14="http://schemas.microsoft.com/office/powerpoint/2010/main" val="4743015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9F79EC7-D841-4792-90DD-BCF6CB823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14.09.26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ABF5AA4-AAFD-4748-8463-F549124CF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t>18</a:t>
            </a:fld>
            <a:endParaRPr lang="de-DE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F486280-7C13-4A09-8C19-01A5530431C9}"/>
              </a:ext>
            </a:extLst>
          </p:cNvPr>
          <p:cNvSpPr>
            <a:spLocks noGrp="1"/>
          </p:cNvSpPr>
          <p:nvPr/>
        </p:nvSpPr>
        <p:spPr>
          <a:xfrm>
            <a:off x="287999" y="1080000"/>
            <a:ext cx="11572567" cy="4797547"/>
          </a:xfrm>
          <a:prstGeom prst="rect">
            <a:avLst/>
          </a:prstGeom>
        </p:spPr>
        <p:txBody>
          <a:bodyPr vert="horz" lIns="121920" tIns="60960" rIns="121920" bIns="6096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u="sng" dirty="0">
                <a:solidFill>
                  <a:schemeClr val="bg2">
                    <a:lumMod val="10000"/>
                  </a:schemeClr>
                </a:solidFill>
              </a:rPr>
              <a:t>Summary</a:t>
            </a:r>
            <a:r>
              <a:rPr lang="de-DE" sz="1800" u="sng" dirty="0">
                <a:solidFill>
                  <a:schemeClr val="bg2">
                    <a:lumMod val="10000"/>
                  </a:schemeClr>
                </a:solidFill>
              </a:rPr>
              <a:t>:</a:t>
            </a:r>
          </a:p>
          <a:p>
            <a:pPr lvl="1"/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Using ParFlow </a:t>
            </a:r>
            <a:r>
              <a:rPr lang="en-US" sz="1400" dirty="0" err="1">
                <a:solidFill>
                  <a:schemeClr val="bg2">
                    <a:lumMod val="10000"/>
                  </a:schemeClr>
                </a:solidFill>
              </a:rPr>
              <a:t>heterogenizes</a:t>
            </a:r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 the distribution of soil water content due to lateral water transport (subsurface + runoff)</a:t>
            </a:r>
          </a:p>
          <a:p>
            <a:pPr lvl="2"/>
            <a:r>
              <a:rPr lang="en-US" sz="1200" dirty="0">
                <a:solidFill>
                  <a:schemeClr val="bg2">
                    <a:lumMod val="10000"/>
                  </a:schemeClr>
                </a:solidFill>
              </a:rPr>
              <a:t>The soil in valley cells tend to become moister</a:t>
            </a:r>
          </a:p>
          <a:p>
            <a:pPr lvl="2"/>
            <a:r>
              <a:rPr lang="en-US" sz="1200" dirty="0">
                <a:solidFill>
                  <a:schemeClr val="bg2">
                    <a:lumMod val="10000"/>
                  </a:schemeClr>
                </a:solidFill>
              </a:rPr>
              <a:t>The soil in mountain ridge cells tend to become dryer</a:t>
            </a:r>
          </a:p>
          <a:p>
            <a:pPr lvl="2"/>
            <a:r>
              <a:rPr lang="en-US" sz="1200" dirty="0">
                <a:solidFill>
                  <a:schemeClr val="bg2">
                    <a:lumMod val="10000"/>
                  </a:schemeClr>
                </a:solidFill>
              </a:rPr>
              <a:t>In flat terrain, the differences are smaller but still visible</a:t>
            </a:r>
          </a:p>
          <a:p>
            <a:pPr lvl="2"/>
            <a:r>
              <a:rPr lang="en-US" sz="1200" dirty="0">
                <a:solidFill>
                  <a:schemeClr val="bg2">
                    <a:lumMod val="10000"/>
                  </a:schemeClr>
                </a:solidFill>
              </a:rPr>
              <a:t>When using ParFlow, rivers build naturally as a consequence of the local orography</a:t>
            </a:r>
            <a:endParaRPr lang="en-US" sz="800" dirty="0">
              <a:solidFill>
                <a:schemeClr val="bg2">
                  <a:lumMod val="10000"/>
                </a:schemeClr>
              </a:solidFill>
            </a:endParaRPr>
          </a:p>
          <a:p>
            <a:pPr lvl="1"/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The differences in soil water content alter the surface fluxes</a:t>
            </a:r>
          </a:p>
          <a:p>
            <a:pPr lvl="2"/>
            <a:r>
              <a:rPr lang="en-US" sz="1200" dirty="0">
                <a:solidFill>
                  <a:schemeClr val="bg2">
                    <a:lumMod val="10000"/>
                  </a:schemeClr>
                </a:solidFill>
              </a:rPr>
              <a:t>The evapotranspiration in valley cells increases, especially in dry regions as the Pyrenees</a:t>
            </a:r>
          </a:p>
          <a:p>
            <a:pPr lvl="2"/>
            <a:r>
              <a:rPr lang="en-US" sz="1200" dirty="0">
                <a:solidFill>
                  <a:schemeClr val="bg2">
                    <a:lumMod val="10000"/>
                  </a:schemeClr>
                </a:solidFill>
              </a:rPr>
              <a:t>Mountain ridge cells show a shift of the energy partitioning from latent heat flux towards sensible heat flux</a:t>
            </a:r>
          </a:p>
          <a:p>
            <a:pPr lvl="1"/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The surface fluxes influence the state of the near-surface diagnostics</a:t>
            </a:r>
          </a:p>
          <a:p>
            <a:pPr lvl="2"/>
            <a:r>
              <a:rPr lang="en-US" sz="1200" dirty="0">
                <a:solidFill>
                  <a:schemeClr val="bg2">
                    <a:lumMod val="10000"/>
                  </a:schemeClr>
                </a:solidFill>
              </a:rPr>
              <a:t>The 2m temperature and humidity in valleys of the Pyrenees is reduced if the soil moister increases due to lateral water transport by ParFlow</a:t>
            </a:r>
          </a:p>
          <a:p>
            <a:pPr lvl="1"/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ParFlow’s influence on further atmospheric variables requires further investigation</a:t>
            </a:r>
          </a:p>
        </p:txBody>
      </p:sp>
      <p:sp>
        <p:nvSpPr>
          <p:cNvPr id="15" name="Titel 1">
            <a:extLst>
              <a:ext uri="{FF2B5EF4-FFF2-40B4-BE49-F238E27FC236}">
                <a16:creationId xmlns:a16="http://schemas.microsoft.com/office/drawing/2014/main" id="{24624053-E9D0-4732-A391-D69F1CAF1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9608" y="274344"/>
            <a:ext cx="3861786" cy="609398"/>
          </a:xfrm>
        </p:spPr>
        <p:txBody>
          <a:bodyPr/>
          <a:lstStyle/>
          <a:p>
            <a:r>
              <a:rPr lang="en-US" sz="2200" dirty="0"/>
              <a:t>The impact of ParFlow’s 3D subsurface hydrodynamics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46026AAC-5737-43A8-B863-6CABE95CA8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51394" y="186538"/>
            <a:ext cx="2855696" cy="750472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C5B30557-3730-45A7-B373-6ECE57B981C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0115" y="297663"/>
            <a:ext cx="1605600" cy="468300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68C26C9A-49D7-4FA9-99B7-C771C097B2B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252" y="114890"/>
            <a:ext cx="805053" cy="721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795232"/>
      </p:ext>
    </p:extLst>
  </p:cSld>
  <p:clrMapOvr>
    <a:masterClrMapping/>
  </p:clrMapOvr>
</p:sld>
</file>

<file path=ppt/theme/theme1.xml><?xml version="1.0" encoding="utf-8"?>
<a:theme xmlns:a="http://schemas.openxmlformats.org/drawingml/2006/main" name="DWD-PowerPoint">
  <a:themeElements>
    <a:clrScheme name="DWD-Farben PowerPoint">
      <a:dk1>
        <a:srgbClr val="2D4B9B"/>
      </a:dk1>
      <a:lt1>
        <a:sysClr val="window" lastClr="FFFFFF"/>
      </a:lt1>
      <a:dk2>
        <a:srgbClr val="96B9DC"/>
      </a:dk2>
      <a:lt2>
        <a:srgbClr val="D2E1F5"/>
      </a:lt2>
      <a:accent1>
        <a:srgbClr val="2D4B9B"/>
      </a:accent1>
      <a:accent2>
        <a:srgbClr val="9E3D00"/>
      </a:accent2>
      <a:accent3>
        <a:srgbClr val="945100"/>
      </a:accent3>
      <a:accent4>
        <a:srgbClr val="DE8004"/>
      </a:accent4>
      <a:accent5>
        <a:srgbClr val="608E00"/>
      </a:accent5>
      <a:accent6>
        <a:srgbClr val="2F6100"/>
      </a:accent6>
      <a:hlink>
        <a:srgbClr val="2D4B9B"/>
      </a:hlink>
      <a:folHlink>
        <a:srgbClr val="2D4B9B"/>
      </a:folHlink>
    </a:clrScheme>
    <a:fontScheme name="DWD-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1857</Words>
  <Application>Microsoft Office PowerPoint</Application>
  <PresentationFormat>Breitbild</PresentationFormat>
  <Paragraphs>224</Paragraphs>
  <Slides>18</Slides>
  <Notes>18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18</vt:i4>
      </vt:variant>
    </vt:vector>
  </HeadingPairs>
  <TitlesOfParts>
    <vt:vector size="23" baseType="lpstr">
      <vt:lpstr>Arial</vt:lpstr>
      <vt:lpstr>Calibri</vt:lpstr>
      <vt:lpstr>Cambria Math</vt:lpstr>
      <vt:lpstr>Wingdings</vt:lpstr>
      <vt:lpstr>DWD-PowerPoint</vt:lpstr>
      <vt:lpstr>The impact of ParFlow’s 3D subsurface  hydrodynamics on ICON’ atmosphere</vt:lpstr>
      <vt:lpstr>The impact of ParFlow’s 3D subsurface hydrodynamics</vt:lpstr>
      <vt:lpstr>The impact of ParFlow’s 3D subsurface hydrodynamics</vt:lpstr>
      <vt:lpstr>The impact of ParFlow’s 3D subsurface hydrodynamics</vt:lpstr>
      <vt:lpstr>The impact of ParFlow’s 3D subsurface hydrodynamics</vt:lpstr>
      <vt:lpstr>The impact of ParFlow’s 3D subsurface hydrodynamics</vt:lpstr>
      <vt:lpstr>The impact of ParFlow’s 3D subsurface hydrodynamics</vt:lpstr>
      <vt:lpstr>The impact of ParFlow’s 3D subsurface hydrodynamics</vt:lpstr>
      <vt:lpstr>The impact of ParFlow’s 3D subsurface hydrodynamics</vt:lpstr>
      <vt:lpstr>The impact of ParFlow’s 3D subsurface hydrodynamics</vt:lpstr>
      <vt:lpstr>The impact of ParFlow’s 3D subsurface hydrodynamics</vt:lpstr>
      <vt:lpstr>The impact of ParFlow’s 3D subsurface hydrodynamics</vt:lpstr>
      <vt:lpstr>The impact of ParFlow’s 3D subsurface hydrodynamics</vt:lpstr>
      <vt:lpstr>The impact of ParFlow’s 3D subsurface hydrodynamics</vt:lpstr>
      <vt:lpstr>The impact of ParFlow’s 3D subsurface hydrodynamics</vt:lpstr>
      <vt:lpstr>The impact of ParFlow’s 3D subsurface hydrodynamics</vt:lpstr>
      <vt:lpstr>The impact of ParFlow’s 3D subsurface hydrodynamics</vt:lpstr>
      <vt:lpstr>The impact of ParFlow’s 3D subsurface hydrodynamics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Waldmann Moritz</dc:creator>
  <cp:lastModifiedBy>Waldmann Moritz</cp:lastModifiedBy>
  <cp:revision>159</cp:revision>
  <dcterms:created xsi:type="dcterms:W3CDTF">2026-05-29T13:44:59Z</dcterms:created>
  <dcterms:modified xsi:type="dcterms:W3CDTF">2026-09-08T12:06:56Z</dcterms:modified>
</cp:coreProperties>
</file>