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56" r:id="rId2"/>
    <p:sldId id="1308" r:id="rId3"/>
    <p:sldId id="1307" r:id="rId4"/>
    <p:sldId id="1236" r:id="rId5"/>
    <p:sldId id="1306" r:id="rId6"/>
    <p:sldId id="278" r:id="rId7"/>
    <p:sldId id="280" r:id="rId8"/>
    <p:sldId id="258" r:id="rId9"/>
    <p:sldId id="1347" r:id="rId10"/>
    <p:sldId id="1343" r:id="rId11"/>
    <p:sldId id="1344" r:id="rId12"/>
    <p:sldId id="1345" r:id="rId13"/>
    <p:sldId id="1346" r:id="rId14"/>
    <p:sldId id="1348" r:id="rId15"/>
    <p:sldId id="285" r:id="rId16"/>
    <p:sldId id="1312" r:id="rId17"/>
    <p:sldId id="1206" r:id="rId18"/>
    <p:sldId id="1139" r:id="rId19"/>
    <p:sldId id="1350" r:id="rId20"/>
    <p:sldId id="1349" r:id="rId21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FF3BB97B-154F-465B-8D74-D1557B128071}">
          <p14:sldIdLst>
            <p14:sldId id="256"/>
            <p14:sldId id="1308"/>
            <p14:sldId id="1307"/>
            <p14:sldId id="1236"/>
            <p14:sldId id="1306"/>
            <p14:sldId id="278"/>
            <p14:sldId id="280"/>
            <p14:sldId id="258"/>
            <p14:sldId id="1347"/>
            <p14:sldId id="1343"/>
            <p14:sldId id="1344"/>
            <p14:sldId id="1345"/>
            <p14:sldId id="1346"/>
            <p14:sldId id="1348"/>
            <p14:sldId id="285"/>
            <p14:sldId id="1312"/>
            <p14:sldId id="1206"/>
            <p14:sldId id="1139"/>
            <p14:sldId id="1350"/>
            <p14:sldId id="134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ttmann Daniela-Christin" initials="LD" lastIdx="1" clrIdx="0">
    <p:extLst>
      <p:ext uri="{19B8F6BF-5375-455C-9EA6-DF929625EA0E}">
        <p15:presenceInfo xmlns:p15="http://schemas.microsoft.com/office/powerpoint/2012/main" userId="Littmann Daniela-Christ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747"/>
    <a:srgbClr val="006666"/>
    <a:srgbClr val="660066"/>
    <a:srgbClr val="917691"/>
    <a:srgbClr val="D012B5"/>
    <a:srgbClr val="8E96BB"/>
    <a:srgbClr val="FF66CC"/>
    <a:srgbClr val="000000"/>
    <a:srgbClr val="EB8A2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40" autoAdjust="0"/>
    <p:restoredTop sz="80677" autoAdjust="0"/>
  </p:normalViewPr>
  <p:slideViewPr>
    <p:cSldViewPr snapToGrid="0">
      <p:cViewPr varScale="1">
        <p:scale>
          <a:sx n="173" d="100"/>
          <a:sy n="173" d="100"/>
        </p:scale>
        <p:origin x="1332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253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755043-3B71-4002-8820-29B2432228FC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F923BF-C61A-4456-8B00-930A1CEBEA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2101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28B6F-B89E-4E8F-810A-499CA5C79A27}" type="datetimeFigureOut">
              <a:rPr lang="de-DE" smtClean="0"/>
              <a:t>14.09.2026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485611-F4DE-43EB-A1C1-C04B2C9906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3761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9006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3404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58152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6959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1078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4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Not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favre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averaged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expression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for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compressible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flows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shown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here</a:t>
            </a:r>
            <a:endParaRPr lang="de-DE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Represents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part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of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the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SG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flux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that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can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be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explicetly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computed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from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resolved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fields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when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applying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a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filter</a:t>
            </a:r>
            <a:endParaRPr lang="de-DE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Unlike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the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reynolds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term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,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which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requires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parametrization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,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the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LT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accounts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for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interactions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of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the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resolved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scales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that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fall just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below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the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effective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resolution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of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the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model</a:t>
            </a:r>
            <a:endParaRPr lang="de-DE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RES: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motions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&gt;=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df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, LT: dx &lt;=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motions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&lt;=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df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, SGS: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motions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&lt;= dx </a:t>
            </a:r>
          </a:p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Example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 500 m: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Arial"/>
              </a:rPr>
              <a:t>df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Arial"/>
              </a:rPr>
              <a:t>=4*dx=2km 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Wingdings"/>
              </a:rPr>
              <a:t>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RES &gt;= 2km, 500m &lt;= LT &lt; 2km, SGS &lt; 500m</a:t>
            </a:r>
            <a:endParaRPr lang="de-DE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71360" indent="-171360" defTabSz="68580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It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describes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small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scale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interaction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, larger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than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turbulence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but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smaller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than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effective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resolution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contribute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to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the</a:t>
            </a:r>
            <a:r>
              <a:rPr lang="de-DE" sz="2000" b="0" u="none" strike="noStrike" dirty="0">
                <a:solidFill>
                  <a:srgbClr val="000000"/>
                </a:solidFill>
                <a:uFillTx/>
                <a:latin typeface="Times New Roman"/>
              </a:rPr>
              <a:t> </a:t>
            </a:r>
            <a:r>
              <a:rPr lang="de-DE" sz="2000" b="0" u="none" strike="noStrike" dirty="0" err="1">
                <a:solidFill>
                  <a:srgbClr val="000000"/>
                </a:solidFill>
                <a:uFillTx/>
                <a:latin typeface="Times New Roman"/>
              </a:rPr>
              <a:t>flux</a:t>
            </a:r>
            <a:endParaRPr lang="de-DE" sz="20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indent="0" defTabSz="685800">
              <a:lnSpc>
                <a:spcPct val="100000"/>
              </a:lnSpc>
              <a:buNone/>
            </a:pPr>
            <a:endParaRPr lang="de-DE" sz="2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08" name="PlaceHolder 3"/>
          <p:cNvSpPr>
            <a:spLocks noGrp="1"/>
          </p:cNvSpPr>
          <p:nvPr>
            <p:ph type="sldNum" idx="8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de-DE" sz="12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B224A8B-B2B3-4815-B678-0BA09992FA81}" type="slidenum">
              <a:rPr lang="de-DE" sz="1200" b="0" u="none" strike="noStrike">
                <a:solidFill>
                  <a:srgbClr val="000000"/>
                </a:solidFill>
                <a:uFillTx/>
                <a:latin typeface="Times New Roman"/>
              </a:rPr>
              <a:t>6</a:t>
            </a:fld>
            <a:endParaRPr lang="de-DE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IE" dirty="0"/>
              <a:t>No new parametrisation, because the terms are expressed by the resolved scales</a:t>
            </a:r>
          </a:p>
          <a:p>
            <a:pPr marL="171450" indent="-171450">
              <a:buFontTx/>
              <a:buChar char="-"/>
            </a:pPr>
            <a:r>
              <a:rPr lang="en-IE" dirty="0"/>
              <a:t>No double counting, because it is not a temporal correction, but a physical consistent spatial correction of the flux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idx="47"/>
          </p:nvPr>
        </p:nvSpPr>
        <p:spPr/>
        <p:txBody>
          <a:bodyPr/>
          <a:lstStyle/>
          <a:p>
            <a:pPr indent="0" algn="r">
              <a:buNone/>
            </a:pPr>
            <a:fld id="{13BDDD4E-C484-4034-A3E3-F02B31DC2567}" type="slidenum">
              <a:rPr lang="de-DE" sz="1400" b="0" u="none" strike="noStrike" smtClean="0">
                <a:solidFill>
                  <a:srgbClr val="000000"/>
                </a:solidFill>
                <a:effectLst/>
                <a:uFillTx/>
                <a:latin typeface="Times New Roman"/>
              </a:rPr>
              <a:t>7</a:t>
            </a:fld>
            <a:endParaRPr lang="de-DE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2238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de-DE" sz="2000" b="0" u="none" strike="noStrike">
                <a:solidFill>
                  <a:srgbClr val="000000"/>
                </a:solidFill>
                <a:uFillTx/>
                <a:latin typeface="Arial"/>
              </a:rPr>
              <a:t>Instead of the operational setup, use the RUC-setup, which was developed by the SINFONY project, predicting exrteme rain events over Germany: </a:t>
            </a:r>
          </a:p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de-DE" sz="2000" b="0" u="none" strike="noStrike">
                <a:solidFill>
                  <a:srgbClr val="000000"/>
                </a:solidFill>
                <a:uFillTx/>
                <a:latin typeface="Arial"/>
              </a:rPr>
              <a:t>Main difference: 2MMP</a:t>
            </a:r>
          </a:p>
          <a:p>
            <a:pPr marL="171360" indent="-171360">
              <a:lnSpc>
                <a:spcPct val="100000"/>
              </a:lnSpc>
              <a:buClr>
                <a:srgbClr val="000000"/>
              </a:buClr>
              <a:buFont typeface="OpenSymbol"/>
              <a:buChar char="-"/>
            </a:pPr>
            <a:r>
              <a:rPr lang="de-DE" sz="2000" b="0" u="none" strike="noStrike">
                <a:solidFill>
                  <a:srgbClr val="000000"/>
                </a:solidFill>
                <a:uFillTx/>
                <a:latin typeface="Arial"/>
              </a:rPr>
              <a:t>Additionally, restart every 12 h and duration 36 h</a:t>
            </a:r>
          </a:p>
        </p:txBody>
      </p:sp>
      <p:sp>
        <p:nvSpPr>
          <p:cNvPr id="387" name="PlaceHolder 3"/>
          <p:cNvSpPr>
            <a:spLocks noGrp="1"/>
          </p:cNvSpPr>
          <p:nvPr>
            <p:ph type="sldNum" idx="7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de-DE" sz="12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67B4364-8067-4891-B4EE-83ED86269123}" type="slidenum">
              <a:rPr lang="de-DE" sz="1200" b="0" u="none" strike="noStrike">
                <a:solidFill>
                  <a:srgbClr val="000000"/>
                </a:solidFill>
                <a:uFillTx/>
                <a:latin typeface="Times New Roman"/>
              </a:rPr>
              <a:t>8</a:t>
            </a:fld>
            <a:endParaRPr lang="de-DE" sz="12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5385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417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4831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5589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183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485611-F4DE-43EB-A1C1-C04B2C9906BB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128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EB948342-8743-4C14-9483-DF2B03E661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6180" y="767959"/>
            <a:ext cx="3988319" cy="2622320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  <a:outerShdw blurRad="1270000" dist="2540000" dir="21540000" sx="200000" sy="200000" algn="ctr" rotWithShape="0">
              <a:srgbClr val="000000">
                <a:alpha val="0"/>
              </a:srgbClr>
            </a:outerShdw>
            <a:softEdge rad="0"/>
          </a:effectLst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 dirty="0"/>
              <a:t>11.02.2025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5"/>
          </p:nvPr>
        </p:nvSpPr>
        <p:spPr>
          <a:xfrm>
            <a:off x="3262313" y="4739302"/>
            <a:ext cx="4579829" cy="274637"/>
          </a:xfrm>
        </p:spPr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8" name="Gleichschenkliges Dreieck 7">
            <a:extLst>
              <a:ext uri="{FF2B5EF4-FFF2-40B4-BE49-F238E27FC236}">
                <a16:creationId xmlns:a16="http://schemas.microsoft.com/office/drawing/2014/main" id="{A85FF0D5-90AE-4147-98D0-14B1121D82E4}"/>
              </a:ext>
            </a:extLst>
          </p:cNvPr>
          <p:cNvSpPr/>
          <p:nvPr userDrawn="1"/>
        </p:nvSpPr>
        <p:spPr>
          <a:xfrm>
            <a:off x="3755571" y="2310430"/>
            <a:ext cx="1415144" cy="1180110"/>
          </a:xfrm>
          <a:prstGeom prst="triangle">
            <a:avLst>
              <a:gd name="adj" fmla="val 27310"/>
            </a:avLst>
          </a:prstGeom>
          <a:noFill/>
          <a:ln>
            <a:solidFill>
              <a:schemeClr val="accent1">
                <a:shade val="50000"/>
                <a:alpha val="30000"/>
              </a:schemeClr>
            </a:solidFill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Gleichschenkliges Dreieck 8">
            <a:extLst>
              <a:ext uri="{FF2B5EF4-FFF2-40B4-BE49-F238E27FC236}">
                <a16:creationId xmlns:a16="http://schemas.microsoft.com/office/drawing/2014/main" id="{3C535153-4ABC-4339-B487-59244679D057}"/>
              </a:ext>
            </a:extLst>
          </p:cNvPr>
          <p:cNvSpPr/>
          <p:nvPr userDrawn="1"/>
        </p:nvSpPr>
        <p:spPr>
          <a:xfrm rot="17991127">
            <a:off x="4538253" y="1233014"/>
            <a:ext cx="1264963" cy="1725481"/>
          </a:xfrm>
          <a:prstGeom prst="triangle">
            <a:avLst>
              <a:gd name="adj" fmla="val 0"/>
            </a:avLst>
          </a:prstGeom>
          <a:noFill/>
          <a:ln>
            <a:solidFill>
              <a:schemeClr val="accent1">
                <a:shade val="50000"/>
                <a:alpha val="30000"/>
              </a:schemeClr>
            </a:solidFill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Picture 4" descr="Alps - Wikipedia">
            <a:extLst>
              <a:ext uri="{FF2B5EF4-FFF2-40B4-BE49-F238E27FC236}">
                <a16:creationId xmlns:a16="http://schemas.microsoft.com/office/drawing/2014/main" id="{36FF2476-D474-4775-9A00-8FDADB100CC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6685" y="1929358"/>
            <a:ext cx="1713259" cy="12847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</p:spPr>
      </p:pic>
      <p:pic>
        <p:nvPicPr>
          <p:cNvPr id="11" name="Google Shape;212;p21">
            <a:extLst>
              <a:ext uri="{FF2B5EF4-FFF2-40B4-BE49-F238E27FC236}">
                <a16:creationId xmlns:a16="http://schemas.microsoft.com/office/drawing/2014/main" id="{F09967E0-D2AA-4D35-A1E1-516C93D3B9E9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  <a:lum bright="70000" contrast="-70000"/>
          </a:blip>
          <a:srcRect l="24560" t="34234" r="17216" b="25669"/>
          <a:stretch/>
        </p:blipFill>
        <p:spPr>
          <a:xfrm>
            <a:off x="3664098" y="3436106"/>
            <a:ext cx="1749763" cy="11801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50800" dir="5400000" algn="ctr" rotWithShape="0">
              <a:srgbClr val="000000">
                <a:alpha val="0"/>
              </a:srgbClr>
            </a:outerShdw>
            <a:reflection stA="0" endPos="68000" dist="50800" dir="5400000" sy="-100000" algn="bl" rotWithShape="0"/>
          </a:effectLst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2392A2A0-6D50-4B99-BF97-337CBA4A192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103" y="4667098"/>
            <a:ext cx="1216897" cy="47640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BAA9C5F1-A154-431A-9793-AEACC53CDAA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43280" y="210706"/>
            <a:ext cx="2061604" cy="456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610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2270915"/>
            <a:ext cx="8353425" cy="415498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8149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 dirty="0"/>
              <a:t>10.09.2026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5DF9E2B-5C66-4794-8EF0-99B1C463C2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62313" y="4739302"/>
            <a:ext cx="4164967" cy="274637"/>
          </a:xfrm>
        </p:spPr>
        <p:txBody>
          <a:bodyPr/>
          <a:lstStyle/>
          <a:p>
            <a:r>
              <a:rPr lang="de-DE" dirty="0"/>
              <a:t>EMS Annual Meeting 6-11 September 2026	  </a:t>
            </a:r>
          </a:p>
        </p:txBody>
      </p:sp>
      <p:sp>
        <p:nvSpPr>
          <p:cNvPr id="8" name="Foliennummernplatzhalter">
            <a:extLst>
              <a:ext uri="{FF2B5EF4-FFF2-40B4-BE49-F238E27FC236}">
                <a16:creationId xmlns:a16="http://schemas.microsoft.com/office/drawing/2014/main" id="{EAF0336C-476B-44FC-9F2B-1CA75C2D61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27280" y="4739301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FA0F46FC-FD40-4386-BDC5-8685CCB949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103" y="4667098"/>
            <a:ext cx="1216897" cy="476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295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 SINF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2270915"/>
            <a:ext cx="8353425" cy="415498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8149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 dirty="0"/>
              <a:t>11.02.2025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E347E9F3-6ABF-4C36-AFD7-2F262E79FA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1000" y="4739302"/>
            <a:ext cx="927471" cy="360683"/>
          </a:xfrm>
          <a:prstGeom prst="rect">
            <a:avLst/>
          </a:prstGeom>
        </p:spPr>
      </p:pic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401BFA4E-C252-4480-906A-86469BED1C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62313" y="4739302"/>
            <a:ext cx="4164967" cy="274637"/>
          </a:xfrm>
        </p:spPr>
        <p:txBody>
          <a:bodyPr/>
          <a:lstStyle/>
          <a:p>
            <a:r>
              <a:rPr lang="de-DE" dirty="0"/>
              <a:t>Alberto De Lozar	  </a:t>
            </a:r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2198C3D5-4A00-4E59-9966-5ACE114B6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27280" y="4739301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56153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folie TEAM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2270915"/>
            <a:ext cx="8353425" cy="415498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8149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 dirty="0"/>
              <a:t>11.02.2025</a:t>
            </a:r>
          </a:p>
        </p:txBody>
      </p:sp>
      <p:sp>
        <p:nvSpPr>
          <p:cNvPr id="10" name="Fußzeilenplatzhalter 4">
            <a:extLst>
              <a:ext uri="{FF2B5EF4-FFF2-40B4-BE49-F238E27FC236}">
                <a16:creationId xmlns:a16="http://schemas.microsoft.com/office/drawing/2014/main" id="{401BFA4E-C252-4480-906A-86469BED1C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62313" y="4739302"/>
            <a:ext cx="4164967" cy="274637"/>
          </a:xfrm>
        </p:spPr>
        <p:txBody>
          <a:bodyPr/>
          <a:lstStyle/>
          <a:p>
            <a:r>
              <a:rPr lang="de-DE" dirty="0"/>
              <a:t> Günther Zängl	  </a:t>
            </a:r>
          </a:p>
        </p:txBody>
      </p:sp>
      <p:sp>
        <p:nvSpPr>
          <p:cNvPr id="11" name="Foliennummernplatzhalter">
            <a:extLst>
              <a:ext uri="{FF2B5EF4-FFF2-40B4-BE49-F238E27FC236}">
                <a16:creationId xmlns:a16="http://schemas.microsoft.com/office/drawing/2014/main" id="{2198C3D5-4A00-4E59-9966-5ACE114B6C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27280" y="4739301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50BBF050-8134-4627-A3F9-E42E135802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01000" y="4739301"/>
            <a:ext cx="958183" cy="274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24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folie ohne Bild mit Unt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5287" y="2270915"/>
            <a:ext cx="8353425" cy="415498"/>
          </a:xfrm>
        </p:spPr>
        <p:txBody>
          <a:bodyPr anchor="b"/>
          <a:lstStyle>
            <a:lvl1pPr algn="ctr">
              <a:defRPr sz="3000"/>
            </a:lvl1pPr>
          </a:lstStyle>
          <a:p>
            <a:r>
              <a:rPr lang="de-DE" dirty="0"/>
              <a:t>Titel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1528"/>
            <a:ext cx="6858000" cy="181491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 dirty="0"/>
              <a:t>Untertitelmasters durch Klicken bearbeiten</a:t>
            </a:r>
            <a:endParaRPr lang="en-US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0"/>
          </p:nvPr>
        </p:nvSpPr>
        <p:spPr>
          <a:xfrm>
            <a:off x="542166" y="4739302"/>
            <a:ext cx="2143884" cy="274637"/>
          </a:xfrm>
        </p:spPr>
        <p:txBody>
          <a:bodyPr/>
          <a:lstStyle/>
          <a:p>
            <a:r>
              <a:rPr lang="de-DE" dirty="0"/>
              <a:t>11.02.2025</a:t>
            </a: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B5DF9E2B-5C66-4794-8EF0-99B1C463C22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62313" y="4739302"/>
            <a:ext cx="4564331" cy="274637"/>
          </a:xfrm>
        </p:spPr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2247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F3D981E4-F42A-48F9-A852-59DD68C5C6D1}"/>
              </a:ext>
            </a:extLst>
          </p:cNvPr>
          <p:cNvSpPr txBox="1">
            <a:spLocks/>
          </p:cNvSpPr>
          <p:nvPr userDrawn="1"/>
        </p:nvSpPr>
        <p:spPr>
          <a:xfrm>
            <a:off x="542166" y="4739301"/>
            <a:ext cx="2143884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15.4.2024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8353425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565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3147219"/>
          </a:xfrm>
          <a:prstGeom prst="rect">
            <a:avLst/>
          </a:prstGeom>
        </p:spPr>
        <p:txBody>
          <a:bodyPr numCol="2">
            <a:normAutofit/>
          </a:bodyPr>
          <a:lstStyle>
            <a:lvl1pPr>
              <a:defRPr sz="1800" baseline="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zweispaltig eingeben. </a:t>
            </a:r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  <p:sp>
        <p:nvSpPr>
          <p:cNvPr id="10" name="Datumsplatzhalter 3">
            <a:extLst>
              <a:ext uri="{FF2B5EF4-FFF2-40B4-BE49-F238E27FC236}">
                <a16:creationId xmlns:a16="http://schemas.microsoft.com/office/drawing/2014/main" id="{1B023E7C-9F54-4950-97FE-254BEE55890F}"/>
              </a:ext>
            </a:extLst>
          </p:cNvPr>
          <p:cNvSpPr txBox="1">
            <a:spLocks/>
          </p:cNvSpPr>
          <p:nvPr userDrawn="1"/>
        </p:nvSpPr>
        <p:spPr>
          <a:xfrm>
            <a:off x="542166" y="4739301"/>
            <a:ext cx="2143884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12.12.2023</a:t>
            </a:r>
          </a:p>
        </p:txBody>
      </p:sp>
    </p:spTree>
    <p:extLst>
      <p:ext uri="{BB962C8B-B14F-4D97-AF65-F5344CB8AC3E}">
        <p14:creationId xmlns:p14="http://schemas.microsoft.com/office/powerpoint/2010/main" val="2182308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. Rasterbal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7560713" cy="360099"/>
          </a:xfrm>
        </p:spPr>
        <p:txBody>
          <a:bodyPr/>
          <a:lstStyle>
            <a:lvl1pPr>
              <a:defRPr sz="2600"/>
            </a:lvl1pPr>
          </a:lstStyle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756071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6.5.2024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  <p:pic>
        <p:nvPicPr>
          <p:cNvPr id="10" name="Schmuckbild" descr="Ein breiter Balken am rechten Rand der Präsentation, der von oben nach unten aus Linien aufgebaut ist. Oben sind die Linien hellblau und verlaufen dann nach unten hin nach Weiß. " title="Schmuckbild Raster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000" y="864000"/>
            <a:ext cx="1047872" cy="36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6960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mit Kernau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8353426" cy="244078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 sz="1800">
                <a:solidFill>
                  <a:srgbClr val="000000"/>
                </a:solidFill>
              </a:defRPr>
            </a:lvl2pPr>
            <a:lvl3pPr>
              <a:defRPr sz="1800">
                <a:solidFill>
                  <a:srgbClr val="000000"/>
                </a:solidFill>
              </a:defRPr>
            </a:lvl3pPr>
            <a:lvl4pPr>
              <a:defRPr sz="1800">
                <a:solidFill>
                  <a:srgbClr val="000000"/>
                </a:solidFill>
              </a:defRPr>
            </a:lvl4pPr>
            <a:lvl5pPr>
              <a:defRPr sz="1800"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7" y="3810000"/>
            <a:ext cx="8353425" cy="720000"/>
          </a:xfrm>
          <a:solidFill>
            <a:schemeClr val="tx1"/>
          </a:solidFill>
        </p:spPr>
        <p:txBody>
          <a:bodyPr anchor="ctr" anchorCtr="0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Setzen Sie hier ein Fazit oder die Kernaussage der Folie ein.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6.5.2024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77333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9" y="1369219"/>
            <a:ext cx="4119562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49" y="1369219"/>
            <a:ext cx="411956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6.5.2024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9385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gleich 1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4176713" cy="360099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Vergleich 1</a:t>
            </a:r>
          </a:p>
        </p:txBody>
      </p:sp>
      <p:sp>
        <p:nvSpPr>
          <p:cNvPr id="3" name="Inhalt 1"/>
          <p:cNvSpPr>
            <a:spLocks noGrp="1"/>
          </p:cNvSpPr>
          <p:nvPr>
            <p:ph sz="half" idx="1" hasCustomPrompt="1"/>
          </p:nvPr>
        </p:nvSpPr>
        <p:spPr>
          <a:xfrm>
            <a:off x="395289" y="1369219"/>
            <a:ext cx="4119562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10" name="Vergleich 2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864000"/>
            <a:ext cx="4118400" cy="360000"/>
          </a:xfrm>
          <a:prstGeom prst="rect">
            <a:avLst/>
          </a:prstGeom>
        </p:spPr>
        <p:txBody>
          <a:bodyPr tIns="0" bIns="0" anchor="t" anchorCtr="0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60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 dirty="0"/>
              <a:t>Vergleich 2</a:t>
            </a:r>
          </a:p>
        </p:txBody>
      </p:sp>
      <p:sp>
        <p:nvSpPr>
          <p:cNvPr id="4" name="Inhalt 2"/>
          <p:cNvSpPr>
            <a:spLocks noGrp="1"/>
          </p:cNvSpPr>
          <p:nvPr>
            <p:ph sz="half" idx="2" hasCustomPrompt="1"/>
          </p:nvPr>
        </p:nvSpPr>
        <p:spPr>
          <a:xfrm>
            <a:off x="4629149" y="1369219"/>
            <a:ext cx="411956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6.5.2024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915509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Inhalt u.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 hasCustomPrompt="1"/>
          </p:nvPr>
        </p:nvSpPr>
        <p:spPr>
          <a:xfrm>
            <a:off x="395288" y="864000"/>
            <a:ext cx="3183732" cy="387798"/>
          </a:xfrm>
        </p:spPr>
        <p:txBody>
          <a:bodyPr/>
          <a:lstStyle/>
          <a:p>
            <a:r>
              <a:rPr lang="de-DE" dirty="0"/>
              <a:t>Folientitel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95288" y="1543049"/>
            <a:ext cx="3183731" cy="29733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8" name="Bildplatzhalter 6" descr="Schmuckbild ohne inhaltlichen Bezug zum Vortrag." title="Schmuckbild"/>
          <p:cNvSpPr>
            <a:spLocks noGrp="1"/>
          </p:cNvSpPr>
          <p:nvPr>
            <p:ph type="pic" sz="quarter" idx="13"/>
          </p:nvPr>
        </p:nvSpPr>
        <p:spPr>
          <a:xfrm>
            <a:off x="3887390" y="864000"/>
            <a:ext cx="4861323" cy="3652438"/>
          </a:xfrm>
          <a:solidFill>
            <a:schemeClr val="bg2"/>
          </a:solidFill>
        </p:spPr>
        <p:txBody>
          <a:bodyPr anchor="t" anchorCtr="1">
            <a:normAutofit/>
          </a:bodyPr>
          <a:lstStyle>
            <a:lvl1pPr marL="0" indent="0" algn="ctr">
              <a:buFontTx/>
              <a:buNone/>
              <a:defRPr sz="2800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Bild durch Klicken auf Symbol hinzufügen</a:t>
            </a:r>
          </a:p>
        </p:txBody>
      </p:sp>
      <p:sp>
        <p:nvSpPr>
          <p:cNvPr id="12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887388" y="4259069"/>
            <a:ext cx="4861323" cy="257369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2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6.5.2024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11352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 und Info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4"/>
          <p:cNvSpPr>
            <a:spLocks noGrp="1"/>
          </p:cNvSpPr>
          <p:nvPr>
            <p:ph type="title" hasCustomPrompt="1"/>
          </p:nvPr>
        </p:nvSpPr>
        <p:spPr>
          <a:xfrm>
            <a:off x="395287" y="864000"/>
            <a:ext cx="8353425" cy="387798"/>
          </a:xfrm>
        </p:spPr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369219"/>
            <a:ext cx="8353424" cy="3147219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 algn="ctr">
              <a:buNone/>
              <a:defRPr baseline="0">
                <a:solidFill>
                  <a:schemeClr val="tx2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Platzhalter durch Klick auf ein Icon füllen</a:t>
            </a:r>
            <a:endParaRPr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95288" y="4259069"/>
            <a:ext cx="8353424" cy="257369"/>
          </a:xfrm>
          <a:solidFill>
            <a:schemeClr val="bg1">
              <a:alpha val="50000"/>
            </a:schemeClr>
          </a:solidFill>
        </p:spPr>
        <p:txBody>
          <a:bodyPr wrap="square" anchor="b" anchorCtr="0">
            <a:spAutoFit/>
          </a:bodyPr>
          <a:lstStyle>
            <a:lvl1pPr marL="0" indent="0" algn="r">
              <a:buNone/>
              <a:defRPr sz="120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/>
              <a:t>In diesem Textfeld können Sie die Abbildung/Chart kurz erläutern.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DE"/>
              <a:t>6.5.2024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00437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7" y="1369219"/>
            <a:ext cx="4176713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sp>
        <p:nvSpPr>
          <p:cNvPr id="2" name="Faktenbox Überschrift"/>
          <p:cNvSpPr txBox="1"/>
          <p:nvPr userDrawn="1"/>
        </p:nvSpPr>
        <p:spPr>
          <a:xfrm>
            <a:off x="6782584" y="3317714"/>
            <a:ext cx="1985177" cy="27699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r"/>
            <a:r>
              <a:rPr lang="de-DE" b="1" dirty="0">
                <a:solidFill>
                  <a:srgbClr val="D1051B"/>
                </a:solidFill>
              </a:rPr>
              <a:t>FAKTEN</a:t>
            </a:r>
            <a:endParaRPr lang="de-DE" dirty="0"/>
          </a:p>
        </p:txBody>
      </p:sp>
      <p:sp>
        <p:nvSpPr>
          <p:cNvPr id="4" name="Faktenbox Inhalt"/>
          <p:cNvSpPr>
            <a:spLocks noGrp="1"/>
          </p:cNvSpPr>
          <p:nvPr>
            <p:ph type="body" sz="quarter" idx="13" hasCustomPrompt="1"/>
          </p:nvPr>
        </p:nvSpPr>
        <p:spPr>
          <a:xfrm>
            <a:off x="4686685" y="3618523"/>
            <a:ext cx="4062027" cy="897914"/>
          </a:xfrm>
        </p:spPr>
        <p:txBody>
          <a:bodyPr/>
          <a:lstStyle>
            <a:lvl1pPr marL="0" indent="0" algn="r">
              <a:buNone/>
              <a:defRPr baseline="0"/>
            </a:lvl1pPr>
          </a:lstStyle>
          <a:p>
            <a:pPr lvl="0"/>
            <a:r>
              <a:rPr lang="de-DE" dirty="0"/>
              <a:t>Fakten-/Zitat durch klicken eingeben</a:t>
            </a:r>
          </a:p>
        </p:txBody>
      </p:sp>
      <p:pic>
        <p:nvPicPr>
          <p:cNvPr id="10" name="Faktenbox Schmuckbalk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396" y="3363913"/>
            <a:ext cx="13652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6.5.2024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95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1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Faktenbox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Folientitel durch Klicken bearbeiten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95288" y="1369219"/>
            <a:ext cx="3027326" cy="31472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de-DE" dirty="0"/>
              <a:t>Inhalt durch klicken auf ein Symbol einfügen oder Text eingeben. </a:t>
            </a:r>
          </a:p>
        </p:txBody>
      </p:sp>
      <p:pic>
        <p:nvPicPr>
          <p:cNvPr id="13" name="Schmuckbild Infokasten Hintergrun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3" t="4981" r="5607" b="18337"/>
          <a:stretch/>
        </p:blipFill>
        <p:spPr bwMode="auto">
          <a:xfrm>
            <a:off x="3422613" y="1251799"/>
            <a:ext cx="5344206" cy="33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Info Überschrift"/>
          <p:cNvSpPr txBox="1"/>
          <p:nvPr userDrawn="1"/>
        </p:nvSpPr>
        <p:spPr>
          <a:xfrm>
            <a:off x="3549391" y="1445740"/>
            <a:ext cx="1022610" cy="400110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l"/>
            <a:r>
              <a:rPr lang="de-DE" sz="2600" b="0" dirty="0">
                <a:solidFill>
                  <a:schemeClr val="bg1"/>
                </a:solidFill>
                <a:latin typeface="+mj-lt"/>
              </a:rPr>
              <a:t>INFO</a:t>
            </a:r>
          </a:p>
        </p:txBody>
      </p:sp>
      <p:sp>
        <p:nvSpPr>
          <p:cNvPr id="17" name="Info Inhalt"/>
          <p:cNvSpPr>
            <a:spLocks noGrp="1"/>
          </p:cNvSpPr>
          <p:nvPr>
            <p:ph type="body" sz="quarter" idx="14" hasCustomPrompt="1"/>
          </p:nvPr>
        </p:nvSpPr>
        <p:spPr>
          <a:xfrm>
            <a:off x="3568847" y="1965324"/>
            <a:ext cx="5106841" cy="255111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Fakten als Text eingeben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6.5.2024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50677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da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>
          <a:xfrm>
            <a:off x="395286" y="864000"/>
            <a:ext cx="5040000" cy="360099"/>
          </a:xfrm>
        </p:spPr>
        <p:txBody>
          <a:bodyPr/>
          <a:lstStyle/>
          <a:p>
            <a:r>
              <a:rPr lang="de-DE" sz="2600" dirty="0">
                <a:latin typeface="+mj-lt"/>
              </a:rPr>
              <a:t>Ihr Ansprechpartner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 hasCustomPrompt="1"/>
          </p:nvPr>
        </p:nvSpPr>
        <p:spPr>
          <a:xfrm>
            <a:off x="395288" y="1543050"/>
            <a:ext cx="5040000" cy="29733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318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de-DE" dirty="0"/>
              <a:t>Hans Mustermann</a:t>
            </a:r>
          </a:p>
          <a:p>
            <a:pPr lvl="0"/>
            <a:r>
              <a:rPr lang="de-DE" dirty="0"/>
              <a:t>Referat XX </a:t>
            </a:r>
            <a:r>
              <a:rPr lang="de-DE" dirty="0" err="1"/>
              <a:t>XX</a:t>
            </a:r>
            <a:endParaRPr lang="de-DE" dirty="0"/>
          </a:p>
          <a:p>
            <a:pPr lvl="0"/>
            <a:r>
              <a:rPr lang="de-DE" dirty="0"/>
              <a:t>Blindtextstraße 135</a:t>
            </a:r>
          </a:p>
          <a:p>
            <a:pPr lvl="0"/>
            <a:r>
              <a:rPr lang="de-DE" dirty="0"/>
              <a:t>12345 Musterstadt</a:t>
            </a:r>
          </a:p>
          <a:p>
            <a:pPr lvl="0"/>
            <a:endParaRPr lang="de-DE" dirty="0"/>
          </a:p>
          <a:p>
            <a:pPr lvl="0"/>
            <a:r>
              <a:rPr lang="de-DE" dirty="0"/>
              <a:t>hans.mustermann@dwd.de</a:t>
            </a:r>
          </a:p>
          <a:p>
            <a:pPr lvl="0"/>
            <a:r>
              <a:rPr lang="de-DE" dirty="0"/>
              <a:t>Tel.: +49 (0) 6789 / 10 11 -12</a:t>
            </a:r>
          </a:p>
        </p:txBody>
      </p:sp>
      <p:pic>
        <p:nvPicPr>
          <p:cNvPr id="10" name="Schmuckbild" descr="Das Bild soll zur Kontaktaufnahme anregen und zeigt Tippende Finger auf einem Laptop, Eine Hand an einem Telefonhörer und eine Dame beim Telefonieren." title="Schmuckbild zur Kontaktaufnahme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977" y="915988"/>
            <a:ext cx="2776711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6.5.2024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 Daniela Littmann  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73809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elfolie ohne Bild mit Untertitel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DWD-Logo" descr="Wort-Bild-Marke des Deutschen Wetterdienst. Wetter und Klima aus einer Hand."/>
          <p:cNvPicPr/>
          <p:nvPr/>
        </p:nvPicPr>
        <p:blipFill>
          <a:blip r:embed="rId2"/>
          <a:stretch/>
        </p:blipFill>
        <p:spPr>
          <a:xfrm>
            <a:off x="7387560" y="144000"/>
            <a:ext cx="1612080" cy="43164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91" name="Inhalt beginnt"/>
          <p:cNvCxnSpPr/>
          <p:nvPr/>
        </p:nvCxnSpPr>
        <p:spPr>
          <a:xfrm>
            <a:off x="144000" y="720000"/>
            <a:ext cx="8856360" cy="360"/>
          </a:xfrm>
          <a:prstGeom prst="straightConnector1">
            <a:avLst/>
          </a:prstGeom>
          <a:ln w="12700">
            <a:solidFill>
              <a:srgbClr val="2D4B9B"/>
            </a:solidFill>
            <a:round/>
          </a:ln>
        </p:spPr>
      </p:cxnSp>
      <p:cxnSp>
        <p:nvCxnSpPr>
          <p:cNvPr id="92" name="Inhalt endet"/>
          <p:cNvCxnSpPr/>
          <p:nvPr/>
        </p:nvCxnSpPr>
        <p:spPr>
          <a:xfrm>
            <a:off x="144000" y="4658760"/>
            <a:ext cx="8856360" cy="360"/>
          </a:xfrm>
          <a:prstGeom prst="straightConnector1">
            <a:avLst/>
          </a:prstGeom>
          <a:ln w="12700">
            <a:solidFill>
              <a:srgbClr val="2D4B9B"/>
            </a:solidFill>
            <a:round/>
          </a:ln>
        </p:spPr>
      </p:cxnSp>
      <p:pic>
        <p:nvPicPr>
          <p:cNvPr id="93" name="Bundesadler" descr="Bundesadler_kleiner"/>
          <p:cNvPicPr/>
          <p:nvPr/>
        </p:nvPicPr>
        <p:blipFill>
          <a:blip r:embed="rId3"/>
          <a:stretch/>
        </p:blipFill>
        <p:spPr>
          <a:xfrm>
            <a:off x="144000" y="4732560"/>
            <a:ext cx="308880" cy="28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95280" y="2270880"/>
            <a:ext cx="8353080" cy="415080"/>
          </a:xfrm>
          <a:prstGeom prst="rect">
            <a:avLst/>
          </a:prstGeom>
          <a:noFill/>
          <a:ln w="0">
            <a:noFill/>
          </a:ln>
        </p:spPr>
        <p:txBody>
          <a:bodyPr lIns="72000" tIns="0" rIns="72000" bIns="0" anchor="b">
            <a:noAutofit/>
          </a:bodyPr>
          <a:lstStyle/>
          <a:p>
            <a:pPr indent="0" algn="ctr" defTabSz="685800">
              <a:lnSpc>
                <a:spcPct val="90000"/>
              </a:lnSpc>
              <a:buNone/>
            </a:pPr>
            <a:r>
              <a:rPr lang="de-DE" sz="3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Titel durch Klicken bearbeiten</a:t>
            </a:r>
            <a:endParaRPr lang="en-US" sz="30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dt" idx="24"/>
          </p:nvPr>
        </p:nvSpPr>
        <p:spPr>
          <a:xfrm>
            <a:off x="542160" y="4739400"/>
            <a:ext cx="21434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14400" rIns="91440" bIns="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&lt;Datum/Uhrzeit&gt;</a:t>
            </a:r>
            <a:endParaRPr lang="de-DE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ftr" idx="25"/>
          </p:nvPr>
        </p:nvSpPr>
        <p:spPr>
          <a:xfrm>
            <a:off x="3262320" y="4739400"/>
            <a:ext cx="416448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14400" rIns="91440" bIns="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&lt;Fußzeile&gt;</a:t>
            </a:r>
            <a:endParaRPr lang="de-DE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PlaceHolder 4"/>
          <p:cNvSpPr>
            <a:spLocks noGrp="1"/>
          </p:cNvSpPr>
          <p:nvPr>
            <p:ph type="sldNum" idx="26"/>
          </p:nvPr>
        </p:nvSpPr>
        <p:spPr>
          <a:xfrm>
            <a:off x="7427160" y="4739400"/>
            <a:ext cx="52308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14400" rIns="91440" bIns="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7CEA505-B232-464A-8E82-D70E826D755E}" type="slidenum">
              <a: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‹Nr.›</a:t>
            </a:fld>
            <a:endParaRPr lang="de-DE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98" name="Grafik 9"/>
          <p:cNvPicPr/>
          <p:nvPr/>
        </p:nvPicPr>
        <p:blipFill>
          <a:blip r:embed="rId4"/>
          <a:stretch/>
        </p:blipFill>
        <p:spPr>
          <a:xfrm>
            <a:off x="7927200" y="4667040"/>
            <a:ext cx="1216440" cy="475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9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Siebte Gliederungsebene</a:t>
            </a:r>
          </a:p>
        </p:txBody>
      </p:sp>
    </p:spTree>
    <p:extLst>
      <p:ext uri="{BB962C8B-B14F-4D97-AF65-F5344CB8AC3E}">
        <p14:creationId xmlns:p14="http://schemas.microsoft.com/office/powerpoint/2010/main" val="35057884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Zwei Inhalt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DWD-Logo" descr="Wort-Bild-Marke des Deutschen Wetterdienst. Wetter und Klima aus einer Hand."/>
          <p:cNvPicPr/>
          <p:nvPr/>
        </p:nvPicPr>
        <p:blipFill>
          <a:blip r:embed="rId2"/>
          <a:stretch/>
        </p:blipFill>
        <p:spPr>
          <a:xfrm>
            <a:off x="7387560" y="144000"/>
            <a:ext cx="1612080" cy="431640"/>
          </a:xfrm>
          <a:prstGeom prst="rect">
            <a:avLst/>
          </a:prstGeom>
          <a:noFill/>
          <a:ln w="0">
            <a:noFill/>
          </a:ln>
        </p:spPr>
      </p:pic>
      <p:cxnSp>
        <p:nvCxnSpPr>
          <p:cNvPr id="15" name="Inhalt beginnt"/>
          <p:cNvCxnSpPr/>
          <p:nvPr/>
        </p:nvCxnSpPr>
        <p:spPr>
          <a:xfrm>
            <a:off x="144000" y="720000"/>
            <a:ext cx="8856360" cy="360"/>
          </a:xfrm>
          <a:prstGeom prst="straightConnector1">
            <a:avLst/>
          </a:prstGeom>
          <a:ln w="12700">
            <a:solidFill>
              <a:srgbClr val="2D4B9B"/>
            </a:solidFill>
            <a:round/>
          </a:ln>
        </p:spPr>
      </p:cxnSp>
      <p:cxnSp>
        <p:nvCxnSpPr>
          <p:cNvPr id="16" name="Inhalt endet"/>
          <p:cNvCxnSpPr/>
          <p:nvPr/>
        </p:nvCxnSpPr>
        <p:spPr>
          <a:xfrm>
            <a:off x="144000" y="4658760"/>
            <a:ext cx="8856360" cy="360"/>
          </a:xfrm>
          <a:prstGeom prst="straightConnector1">
            <a:avLst/>
          </a:prstGeom>
          <a:ln w="12700">
            <a:solidFill>
              <a:srgbClr val="2D4B9B"/>
            </a:solidFill>
            <a:round/>
          </a:ln>
        </p:spPr>
      </p:cxnSp>
      <p:pic>
        <p:nvPicPr>
          <p:cNvPr id="17" name="Bundesadler" descr="Bundesadler_kleiner"/>
          <p:cNvPicPr/>
          <p:nvPr/>
        </p:nvPicPr>
        <p:blipFill>
          <a:blip r:embed="rId3"/>
          <a:stretch/>
        </p:blipFill>
        <p:spPr>
          <a:xfrm>
            <a:off x="144000" y="4732560"/>
            <a:ext cx="308880" cy="28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395280" y="864000"/>
            <a:ext cx="8353080" cy="359640"/>
          </a:xfrm>
          <a:prstGeom prst="rect">
            <a:avLst/>
          </a:prstGeom>
          <a:noFill/>
          <a:ln w="0">
            <a:noFill/>
          </a:ln>
        </p:spPr>
        <p:txBody>
          <a:bodyPr lIns="72000" tIns="0" rIns="72000" bIns="0" anchor="t">
            <a:noAutofit/>
          </a:bodyPr>
          <a:lstStyle/>
          <a:p>
            <a:pPr indent="0" defTabSz="685800">
              <a:lnSpc>
                <a:spcPct val="90000"/>
              </a:lnSpc>
              <a:buNone/>
            </a:pPr>
            <a:r>
              <a:rPr lang="de-DE" sz="2600" b="0" u="none" strike="noStrike">
                <a:solidFill>
                  <a:schemeClr val="dk1"/>
                </a:solidFill>
                <a:effectLst/>
                <a:uFillTx/>
                <a:latin typeface="Arial"/>
              </a:rPr>
              <a:t>Folientitel durch Klicken bearbeiten</a:t>
            </a:r>
            <a:endParaRPr lang="en-US" sz="26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395280" y="1369080"/>
            <a:ext cx="4119120" cy="3146760"/>
          </a:xfrm>
          <a:prstGeom prst="rect">
            <a:avLst/>
          </a:prstGeom>
          <a:noFill/>
          <a:ln w="0">
            <a:noFill/>
          </a:ln>
        </p:spPr>
        <p:txBody>
          <a:bodyPr lIns="72000" tIns="36000" rIns="72000" bIns="36000" anchor="t">
            <a:normAutofit/>
          </a:bodyPr>
          <a:lstStyle/>
          <a:p>
            <a:pPr marL="352440" indent="-352440" defTabSz="914400">
              <a:lnSpc>
                <a:spcPct val="100000"/>
              </a:lnSpc>
              <a:spcBef>
                <a:spcPts val="720"/>
              </a:spcBef>
              <a:buClr>
                <a:srgbClr val="2D4B9B"/>
              </a:buClr>
              <a:buSzPct val="95000"/>
              <a:buFont typeface="Wingdings" charset="2"/>
              <a:buChar char=""/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Inhalt durch klicken auf ein Symbol einfügen oder Text eingeben. 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29240" y="1369080"/>
            <a:ext cx="4119120" cy="3146760"/>
          </a:xfrm>
          <a:prstGeom prst="rect">
            <a:avLst/>
          </a:prstGeom>
          <a:noFill/>
          <a:ln w="0">
            <a:noFill/>
          </a:ln>
        </p:spPr>
        <p:txBody>
          <a:bodyPr lIns="72000" tIns="36000" rIns="72000" bIns="36000" anchor="t">
            <a:normAutofit/>
          </a:bodyPr>
          <a:lstStyle/>
          <a:p>
            <a:pPr marL="352440" indent="-352440" defTabSz="914400">
              <a:lnSpc>
                <a:spcPct val="100000"/>
              </a:lnSpc>
              <a:spcBef>
                <a:spcPts val="720"/>
              </a:spcBef>
              <a:buClr>
                <a:srgbClr val="2D4B9B"/>
              </a:buClr>
              <a:buSzPct val="95000"/>
              <a:buFont typeface="Wingdings" charset="2"/>
              <a:buChar char=""/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Inhalt durch klicken auf ein Symbol einfügen oder Text eingeben. 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dt" idx="3"/>
          </p:nvPr>
        </p:nvSpPr>
        <p:spPr>
          <a:xfrm>
            <a:off x="542160" y="4739400"/>
            <a:ext cx="214344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14400" rIns="91440" bIns="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&lt;Datum/Uhrzeit&gt;</a:t>
            </a:r>
            <a:endParaRPr lang="de-DE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PlaceHolder 5"/>
          <p:cNvSpPr>
            <a:spLocks noGrp="1"/>
          </p:cNvSpPr>
          <p:nvPr>
            <p:ph type="ftr" idx="4"/>
          </p:nvPr>
        </p:nvSpPr>
        <p:spPr>
          <a:xfrm>
            <a:off x="2685960" y="4739400"/>
            <a:ext cx="553896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14400" rIns="91440" bIns="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r>
              <a: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&lt;Fußzeile&gt;</a:t>
            </a:r>
            <a:endParaRPr lang="de-DE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PlaceHolder 6"/>
          <p:cNvSpPr>
            <a:spLocks noGrp="1"/>
          </p:cNvSpPr>
          <p:nvPr>
            <p:ph type="sldNum" idx="5"/>
          </p:nvPr>
        </p:nvSpPr>
        <p:spPr>
          <a:xfrm>
            <a:off x="8225280" y="4739400"/>
            <a:ext cx="52308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14400" rIns="91440" bIns="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B133CF3-300D-4AAA-8D13-DEC0BB2F4E64}" type="slidenum">
              <a:rPr lang="de-DE" sz="1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‹Nr.›</a:t>
            </a:fld>
            <a:endParaRPr lang="de-DE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4564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DWD-Logo" descr="Wort-Bild-Marke des Deutschen Wetterdienst. Wetter und Klima aus einer Hand." title="DWD-Logo"/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7387610" y="144000"/>
            <a:ext cx="1612390" cy="432000"/>
          </a:xfrm>
          <a:prstGeom prst="rect">
            <a:avLst/>
          </a:prstGeom>
        </p:spPr>
      </p:pic>
      <p:cxnSp>
        <p:nvCxnSpPr>
          <p:cNvPr id="10" name="Inhalt beginnt" descr="Ab hier sollte der Inhalt der Folie beginnen." title="Horizontale Linie"/>
          <p:cNvCxnSpPr/>
          <p:nvPr userDrawn="1"/>
        </p:nvCxnSpPr>
        <p:spPr>
          <a:xfrm>
            <a:off x="144000" y="720000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platzhalter"/>
          <p:cNvSpPr>
            <a:spLocks noGrp="1"/>
          </p:cNvSpPr>
          <p:nvPr>
            <p:ph type="title"/>
          </p:nvPr>
        </p:nvSpPr>
        <p:spPr>
          <a:xfrm>
            <a:off x="395287" y="864000"/>
            <a:ext cx="8353425" cy="360099"/>
          </a:xfrm>
          <a:prstGeom prst="rect">
            <a:avLst/>
          </a:prstGeom>
        </p:spPr>
        <p:txBody>
          <a:bodyPr vert="horz" wrap="square" lIns="72000" tIns="0" rIns="72000" bIns="0" rtlCol="0" anchor="t" anchorCtr="0">
            <a:spAutoFit/>
          </a:bodyPr>
          <a:lstStyle/>
          <a:p>
            <a:r>
              <a:rPr lang="de-DE" dirty="0"/>
              <a:t>Folientitel durch Klicken bearbeiten</a:t>
            </a:r>
            <a:endParaRPr lang="en-US" dirty="0"/>
          </a:p>
        </p:txBody>
      </p:sp>
      <p:sp>
        <p:nvSpPr>
          <p:cNvPr id="13" name="Textplatzhalter"/>
          <p:cNvSpPr>
            <a:spLocks noGrp="1"/>
          </p:cNvSpPr>
          <p:nvPr>
            <p:ph type="body" idx="1"/>
          </p:nvPr>
        </p:nvSpPr>
        <p:spPr>
          <a:xfrm>
            <a:off x="395287" y="1370014"/>
            <a:ext cx="8353425" cy="3150724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/>
          <a:p>
            <a:pPr marL="352425" marR="0" lvl="0" indent="-352425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Text durch Klicken hinzufügen</a:t>
            </a:r>
          </a:p>
          <a:p>
            <a:pPr marL="692150" marR="0" lvl="1" indent="-26035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Zweite Ebene</a:t>
            </a:r>
          </a:p>
          <a:p>
            <a:pPr marL="1143000" marR="0" lvl="2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Dritte Ebene</a:t>
            </a:r>
          </a:p>
          <a:p>
            <a:pPr marL="1600200" marR="0" lvl="3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Vierte Ebene</a:t>
            </a:r>
          </a:p>
          <a:p>
            <a:pPr marL="2057400" marR="0" lvl="4" indent="-228600" algn="l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Char char="è"/>
              <a:tabLst/>
              <a:defRPr/>
            </a:pPr>
            <a:r>
              <a:rPr kumimoji="0" lang="de-DE" altLang="de-DE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</a:rPr>
              <a:t>Fünfte Ebene</a:t>
            </a:r>
          </a:p>
        </p:txBody>
      </p:sp>
      <p:cxnSp>
        <p:nvCxnSpPr>
          <p:cNvPr id="12" name="Inhalt endet" descr="Ab hier sollte der Inhalt der Folie beginnen." title="Horizontale Linie"/>
          <p:cNvCxnSpPr/>
          <p:nvPr userDrawn="1"/>
        </p:nvCxnSpPr>
        <p:spPr>
          <a:xfrm>
            <a:off x="144000" y="4658928"/>
            <a:ext cx="8856000" cy="0"/>
          </a:xfrm>
          <a:prstGeom prst="line">
            <a:avLst/>
          </a:prstGeom>
          <a:ln w="12700">
            <a:solidFill>
              <a:schemeClr val="tx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Bundesadler" descr="Bundesadler_kleiner"/>
          <p:cNvPicPr>
            <a:picLocks noChangeAspect="1" noChangeArrowheads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001" y="4732620"/>
            <a:ext cx="309177" cy="2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Datumsplatzhalter"/>
          <p:cNvSpPr>
            <a:spLocks noGrp="1"/>
          </p:cNvSpPr>
          <p:nvPr>
            <p:ph type="dt" sz="half" idx="2"/>
          </p:nvPr>
        </p:nvSpPr>
        <p:spPr>
          <a:xfrm>
            <a:off x="542166" y="4739302"/>
            <a:ext cx="2143884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6.5.2024</a:t>
            </a:r>
            <a:endParaRPr lang="de-DE" dirty="0"/>
          </a:p>
        </p:txBody>
      </p:sp>
      <p:sp>
        <p:nvSpPr>
          <p:cNvPr id="8" name="Fußzeilenplatzhalter"/>
          <p:cNvSpPr>
            <a:spLocks noGrp="1"/>
          </p:cNvSpPr>
          <p:nvPr>
            <p:ph type="ftr" sz="quarter" idx="3"/>
          </p:nvPr>
        </p:nvSpPr>
        <p:spPr>
          <a:xfrm>
            <a:off x="2686050" y="4739302"/>
            <a:ext cx="5539313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 Daniela Littmann  </a:t>
            </a:r>
          </a:p>
        </p:txBody>
      </p:sp>
      <p:sp>
        <p:nvSpPr>
          <p:cNvPr id="9" name="Foliennummernplatzhalter"/>
          <p:cNvSpPr>
            <a:spLocks noGrp="1"/>
          </p:cNvSpPr>
          <p:nvPr>
            <p:ph type="sldNum" sz="quarter" idx="4"/>
          </p:nvPr>
        </p:nvSpPr>
        <p:spPr>
          <a:xfrm>
            <a:off x="8225363" y="4739302"/>
            <a:ext cx="523350" cy="274637"/>
          </a:xfrm>
          <a:prstGeom prst="rect">
            <a:avLst/>
          </a:prstGeom>
        </p:spPr>
        <p:txBody>
          <a:bodyPr vert="horz" lIns="91440" tIns="14400" rIns="9144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8FC84-22FA-4F5E-86B7-A7761BE44B02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486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1" r:id="rId2"/>
    <p:sldLayoutId id="2147483680" r:id="rId3"/>
    <p:sldLayoutId id="2147483682" r:id="rId4"/>
    <p:sldLayoutId id="2147483681" r:id="rId5"/>
    <p:sldLayoutId id="2147483662" r:id="rId6"/>
    <p:sldLayoutId id="2147483671" r:id="rId7"/>
    <p:sldLayoutId id="2147483678" r:id="rId8"/>
    <p:sldLayoutId id="2147483675" r:id="rId9"/>
    <p:sldLayoutId id="2147483664" r:id="rId10"/>
    <p:sldLayoutId id="2147483677" r:id="rId11"/>
    <p:sldLayoutId id="2147483669" r:id="rId12"/>
    <p:sldLayoutId id="2147483673" r:id="rId13"/>
    <p:sldLayoutId id="2147483672" r:id="rId14"/>
    <p:sldLayoutId id="2147483676" r:id="rId15"/>
    <p:sldLayoutId id="2147483674" r:id="rId16"/>
    <p:sldLayoutId id="2147483683" r:id="rId17"/>
    <p:sldLayoutId id="2147483684" r:id="rId18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425" marR="0" indent="-352425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chemeClr val="tx1"/>
        </a:buClr>
        <a:buSzPct val="95000"/>
        <a:buFont typeface="Wingdings" panose="05000000000000000000" pitchFamily="2" charset="2"/>
        <a:buChar char=""/>
        <a:tabLst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92150" marR="0" indent="-26035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marR="0" indent="-228600" algn="l" defTabSz="914400" rtl="0" eaLnBrk="0" fontAlgn="base" latinLnBrk="0" hangingPunct="0">
        <a:lnSpc>
          <a:spcPct val="100000"/>
        </a:lnSpc>
        <a:spcBef>
          <a:spcPct val="40000"/>
        </a:spcBef>
        <a:spcAft>
          <a:spcPct val="0"/>
        </a:spcAft>
        <a:buClr>
          <a:srgbClr val="2D4B9B"/>
        </a:buClr>
        <a:buSzPct val="95000"/>
        <a:buFont typeface="Wingdings" panose="05000000000000000000" pitchFamily="2" charset="2"/>
        <a:buChar char="è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577" userDrawn="1">
          <p15:clr>
            <a:srgbClr val="F26B43"/>
          </p15:clr>
        </p15:guide>
        <p15:guide id="3" orient="horz" pos="2867" userDrawn="1">
          <p15:clr>
            <a:srgbClr val="F26B43"/>
          </p15:clr>
        </p15:guide>
        <p15:guide id="4" pos="5511" userDrawn="1">
          <p15:clr>
            <a:srgbClr val="F26B43"/>
          </p15:clr>
        </p15:guide>
        <p15:guide id="5" pos="249" userDrawn="1">
          <p15:clr>
            <a:srgbClr val="F26B43"/>
          </p15:clr>
        </p15:guide>
        <p15:guide id="6" pos="5465" userDrawn="1">
          <p15:clr>
            <a:srgbClr val="F26B43"/>
          </p15:clr>
        </p15:guide>
        <p15:guide id="7" pos="29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Relationship Id="rId9" Type="http://schemas.openxmlformats.org/officeDocument/2006/relationships/slide" Target="slide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slide" Target="slide1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slide" Target="slide1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slide" Target="slide1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1.png"/><Relationship Id="rId11" Type="http://schemas.openxmlformats.org/officeDocument/2006/relationships/image" Target="../media/image17.svg"/><Relationship Id="rId5" Type="http://schemas.openxmlformats.org/officeDocument/2006/relationships/image" Target="../media/image20.png"/><Relationship Id="rId10" Type="http://schemas.openxmlformats.org/officeDocument/2006/relationships/image" Target="../media/image16.pn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18" Type="http://schemas.openxmlformats.org/officeDocument/2006/relationships/image" Target="../media/image86.png"/><Relationship Id="rId8" Type="http://schemas.openxmlformats.org/officeDocument/2006/relationships/image" Target="../media/image240.png"/><Relationship Id="rId3" Type="http://schemas.openxmlformats.org/officeDocument/2006/relationships/image" Target="../media/image25.png"/><Relationship Id="rId21" Type="http://schemas.openxmlformats.org/officeDocument/2006/relationships/image" Target="../media/image19.svg"/><Relationship Id="rId2" Type="http://schemas.openxmlformats.org/officeDocument/2006/relationships/notesSlide" Target="../notesSlides/notesSlide7.xml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.png"/><Relationship Id="rId24" Type="http://schemas.openxmlformats.org/officeDocument/2006/relationships/slide" Target="slide18.xml"/><Relationship Id="rId5" Type="http://schemas.openxmlformats.org/officeDocument/2006/relationships/image" Target="../media/image190.png"/><Relationship Id="rId23" Type="http://schemas.openxmlformats.org/officeDocument/2006/relationships/image" Target="../media/image17.svg"/><Relationship Id="rId19" Type="http://schemas.openxmlformats.org/officeDocument/2006/relationships/image" Target="../media/image87.png"/><Relationship Id="rId4" Type="http://schemas.openxmlformats.org/officeDocument/2006/relationships/image" Target="../media/image26.png"/><Relationship Id="rId9" Type="http://schemas.openxmlformats.org/officeDocument/2006/relationships/image" Target="../media/image250.png"/><Relationship Id="rId22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8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png"/><Relationship Id="rId11" Type="http://schemas.openxmlformats.org/officeDocument/2006/relationships/slide" Target="slide18.xml"/><Relationship Id="rId5" Type="http://schemas.openxmlformats.org/officeDocument/2006/relationships/image" Target="../media/image9.png"/><Relationship Id="rId10" Type="http://schemas.openxmlformats.org/officeDocument/2006/relationships/image" Target="../media/image17.svg"/><Relationship Id="rId4" Type="http://schemas.openxmlformats.org/officeDocument/2006/relationships/image" Target="../media/image29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slide" Target="slide1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8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33.png"/><Relationship Id="rId7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34.png"/><Relationship Id="rId9" Type="http://schemas.openxmlformats.org/officeDocument/2006/relationships/slide" Target="slide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36.png"/><Relationship Id="rId7" Type="http://schemas.openxmlformats.org/officeDocument/2006/relationships/image" Target="../media/image1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37.png"/><Relationship Id="rId9" Type="http://schemas.openxmlformats.org/officeDocument/2006/relationships/slide" Target="slide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39.png"/><Relationship Id="rId7" Type="http://schemas.openxmlformats.org/officeDocument/2006/relationships/image" Target="../media/image1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40.png"/><Relationship Id="rId9" Type="http://schemas.openxmlformats.org/officeDocument/2006/relationships/slide" Target="slide1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1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slide" Target="slide1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9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wmf"/><Relationship Id="rId13" Type="http://schemas.openxmlformats.org/officeDocument/2006/relationships/image" Target="../media/image73.jpeg"/><Relationship Id="rId18" Type="http://schemas.openxmlformats.org/officeDocument/2006/relationships/image" Target="../media/image78.jpeg"/><Relationship Id="rId26" Type="http://schemas.openxmlformats.org/officeDocument/2006/relationships/slide" Target="slide5.xml"/><Relationship Id="rId3" Type="http://schemas.openxmlformats.org/officeDocument/2006/relationships/hyperlink" Target="mailto:Daniela-Christin.Littmann@dwd.de" TargetMode="External"/><Relationship Id="rId21" Type="http://schemas.openxmlformats.org/officeDocument/2006/relationships/image" Target="../media/image81.jpg"/><Relationship Id="rId7" Type="http://schemas.openxmlformats.org/officeDocument/2006/relationships/image" Target="../media/image68.png"/><Relationship Id="rId12" Type="http://schemas.openxmlformats.org/officeDocument/2006/relationships/image" Target="../media/image72.emf"/><Relationship Id="rId17" Type="http://schemas.openxmlformats.org/officeDocument/2006/relationships/image" Target="../media/image77.png"/><Relationship Id="rId25" Type="http://schemas.openxmlformats.org/officeDocument/2006/relationships/slide" Target="slide3.xml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76.jpeg"/><Relationship Id="rId20" Type="http://schemas.openxmlformats.org/officeDocument/2006/relationships/image" Target="../media/image80.png"/><Relationship Id="rId29" Type="http://schemas.openxmlformats.org/officeDocument/2006/relationships/image" Target="../media/image8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1.png"/><Relationship Id="rId24" Type="http://schemas.openxmlformats.org/officeDocument/2006/relationships/image" Target="../media/image17.svg"/><Relationship Id="rId5" Type="http://schemas.openxmlformats.org/officeDocument/2006/relationships/image" Target="../media/image66.jpeg"/><Relationship Id="rId15" Type="http://schemas.openxmlformats.org/officeDocument/2006/relationships/image" Target="../media/image75.png"/><Relationship Id="rId23" Type="http://schemas.openxmlformats.org/officeDocument/2006/relationships/image" Target="../media/image16.png"/><Relationship Id="rId28" Type="http://schemas.openxmlformats.org/officeDocument/2006/relationships/slide" Target="slide16.xml"/><Relationship Id="rId10" Type="http://schemas.openxmlformats.org/officeDocument/2006/relationships/image" Target="../media/image1.png"/><Relationship Id="rId19" Type="http://schemas.openxmlformats.org/officeDocument/2006/relationships/image" Target="../media/image79.jpeg"/><Relationship Id="rId4" Type="http://schemas.openxmlformats.org/officeDocument/2006/relationships/image" Target="../media/image65.png"/><Relationship Id="rId9" Type="http://schemas.openxmlformats.org/officeDocument/2006/relationships/image" Target="../media/image70.jpeg"/><Relationship Id="rId14" Type="http://schemas.openxmlformats.org/officeDocument/2006/relationships/image" Target="../media/image74.png"/><Relationship Id="rId22" Type="http://schemas.openxmlformats.org/officeDocument/2006/relationships/image" Target="../media/image82.png"/><Relationship Id="rId27" Type="http://schemas.openxmlformats.org/officeDocument/2006/relationships/slide" Target="slid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19.svg"/><Relationship Id="rId3" Type="http://schemas.openxmlformats.org/officeDocument/2006/relationships/image" Target="../media/image260.png"/><Relationship Id="rId7" Type="http://schemas.openxmlformats.org/officeDocument/2006/relationships/image" Target="../media/image89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5.png"/><Relationship Id="rId10" Type="http://schemas.openxmlformats.org/officeDocument/2006/relationships/image" Target="../media/image92.png"/><Relationship Id="rId4" Type="http://schemas.openxmlformats.org/officeDocument/2006/relationships/image" Target="../media/image84.png"/><Relationship Id="rId9" Type="http://schemas.openxmlformats.org/officeDocument/2006/relationships/image" Target="../media/image91.png"/><Relationship Id="rId14" Type="http://schemas.openxmlformats.org/officeDocument/2006/relationships/slide" Target="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07E13210-F5EA-4708-9793-5E7FAF8B7519}"/>
              </a:ext>
            </a:extLst>
          </p:cNvPr>
          <p:cNvSpPr/>
          <p:nvPr/>
        </p:nvSpPr>
        <p:spPr>
          <a:xfrm>
            <a:off x="499952" y="1494532"/>
            <a:ext cx="81440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320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The Implementation of the Leonard-Terms: First </a:t>
            </a:r>
            <a:r>
              <a:rPr lang="en-US" sz="3200" dirty="0">
                <a:solidFill>
                  <a:schemeClr val="dk1"/>
                </a:solidFill>
                <a:latin typeface="Arial"/>
              </a:rPr>
              <a:t>R</a:t>
            </a:r>
            <a:r>
              <a:rPr lang="en-US" sz="320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esults</a:t>
            </a:r>
            <a:endParaRPr lang="de-DE" sz="320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Textfeld 5">
            <a:extLst>
              <a:ext uri="{FF2B5EF4-FFF2-40B4-BE49-F238E27FC236}">
                <a16:creationId xmlns:a16="http://schemas.microsoft.com/office/drawing/2014/main" id="{D7F84E10-6D97-44B4-941D-98A71713D45B}"/>
              </a:ext>
            </a:extLst>
          </p:cNvPr>
          <p:cNvSpPr/>
          <p:nvPr/>
        </p:nvSpPr>
        <p:spPr>
          <a:xfrm>
            <a:off x="3454920" y="4208760"/>
            <a:ext cx="2234160" cy="307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1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14 September 2026</a:t>
            </a:r>
            <a:endParaRPr lang="de-DE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Rechteck 6">
            <a:extLst>
              <a:ext uri="{FF2B5EF4-FFF2-40B4-BE49-F238E27FC236}">
                <a16:creationId xmlns:a16="http://schemas.microsoft.com/office/drawing/2014/main" id="{3A0AABD4-0091-4208-9A8E-312A641E5EEA}"/>
              </a:ext>
            </a:extLst>
          </p:cNvPr>
          <p:cNvSpPr/>
          <p:nvPr/>
        </p:nvSpPr>
        <p:spPr>
          <a:xfrm>
            <a:off x="1415144" y="2921400"/>
            <a:ext cx="5976256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de-DE" sz="1400" b="0" u="sng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Daniela-C. Littmann</a:t>
            </a:r>
            <a:r>
              <a:rPr lang="de-DE" sz="1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, Matthias Raschendorfer, Alberto de Lozar, and </a:t>
            </a:r>
            <a:r>
              <a:rPr lang="de-DE" sz="1400" b="0" u="none" strike="noStrike" dirty="0" err="1">
                <a:solidFill>
                  <a:schemeClr val="dk1"/>
                </a:solidFill>
                <a:effectLst/>
                <a:uFillTx/>
                <a:latin typeface="Arial"/>
              </a:rPr>
              <a:t>the</a:t>
            </a:r>
            <a:r>
              <a:rPr lang="de-DE" sz="1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 GLORI </a:t>
            </a:r>
            <a:r>
              <a:rPr lang="de-DE" sz="1400" dirty="0">
                <a:solidFill>
                  <a:schemeClr val="dk1"/>
                </a:solidFill>
                <a:latin typeface="Arial"/>
              </a:rPr>
              <a:t>T</a:t>
            </a:r>
            <a:r>
              <a:rPr lang="de-DE" sz="1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eam</a:t>
            </a:r>
            <a:endParaRPr lang="de-DE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Rechteck 7">
            <a:extLst>
              <a:ext uri="{FF2B5EF4-FFF2-40B4-BE49-F238E27FC236}">
                <a16:creationId xmlns:a16="http://schemas.microsoft.com/office/drawing/2014/main" id="{72AB4BC2-64FA-4659-AA73-FAEF1834F3C5}"/>
              </a:ext>
            </a:extLst>
          </p:cNvPr>
          <p:cNvSpPr/>
          <p:nvPr/>
        </p:nvSpPr>
        <p:spPr>
          <a:xfrm>
            <a:off x="1856906" y="3443166"/>
            <a:ext cx="5691214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1400" b="0" u="none" strike="noStrike" dirty="0">
                <a:solidFill>
                  <a:schemeClr val="dk1"/>
                </a:solidFill>
                <a:effectLst/>
                <a:uFillTx/>
                <a:latin typeface="Arial"/>
              </a:rPr>
              <a:t>Deutscher Wetterdienst (DWD), Offenbach am Main, Germany</a:t>
            </a:r>
            <a:endParaRPr lang="de-DE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30250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rafik 58" descr="Schneeflocke mit einfarbiger Füllung">
            <a:extLst>
              <a:ext uri="{FF2B5EF4-FFF2-40B4-BE49-F238E27FC236}">
                <a16:creationId xmlns:a16="http://schemas.microsoft.com/office/drawing/2014/main" id="{94AE69B1-3BCE-43FA-8564-D0CC6BB49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247" y="4701529"/>
            <a:ext cx="440697" cy="44069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6D73A87-B434-4CA2-859E-4D8F1CECB8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117" y="211564"/>
            <a:ext cx="2047766" cy="415498"/>
          </a:xfrm>
        </p:spPr>
        <p:txBody>
          <a:bodyPr/>
          <a:lstStyle/>
          <a:p>
            <a:r>
              <a:rPr lang="de-DE" dirty="0"/>
              <a:t>Content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9DF96086-73F0-4EA3-9E8E-632C8891E9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0281" y="1664295"/>
            <a:ext cx="7316945" cy="1814910"/>
          </a:xfrm>
        </p:spPr>
        <p:txBody>
          <a:bodyPr>
            <a:normAutofit/>
          </a:bodyPr>
          <a:lstStyle/>
          <a:p>
            <a:pPr algn="l"/>
            <a:r>
              <a:rPr lang="de-DE" dirty="0"/>
              <a:t>1. Motivation</a:t>
            </a:r>
          </a:p>
          <a:p>
            <a:pPr algn="l"/>
            <a:r>
              <a:rPr lang="de-DE" dirty="0"/>
              <a:t>2. Theory and Model Setup</a:t>
            </a:r>
          </a:p>
          <a:p>
            <a:pPr algn="l"/>
            <a:r>
              <a:rPr lang="de-DE" dirty="0"/>
              <a:t>3. </a:t>
            </a:r>
            <a:r>
              <a:rPr lang="de-DE" dirty="0" err="1"/>
              <a:t>Preliminary</a:t>
            </a:r>
            <a:r>
              <a:rPr lang="de-DE" dirty="0"/>
              <a:t> </a:t>
            </a:r>
            <a:r>
              <a:rPr lang="de-DE" dirty="0" err="1"/>
              <a:t>Results</a:t>
            </a:r>
            <a:endParaRPr lang="de-DE" dirty="0"/>
          </a:p>
          <a:p>
            <a:pPr algn="l"/>
            <a:r>
              <a:rPr lang="de-DE" dirty="0"/>
              <a:t>4. Summary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B5661B-0461-445F-B4CD-B2AC6793F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8" name="Grafik 7" descr="Cloud mit einfarbiger Füllung">
            <a:extLst>
              <a:ext uri="{FF2B5EF4-FFF2-40B4-BE49-F238E27FC236}">
                <a16:creationId xmlns:a16="http://schemas.microsoft.com/office/drawing/2014/main" id="{3E0F8A9D-51A4-433C-A2B3-6D3D56F647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60" name="Textfeld 59">
            <a:extLst>
              <a:ext uri="{FF2B5EF4-FFF2-40B4-BE49-F238E27FC236}">
                <a16:creationId xmlns:a16="http://schemas.microsoft.com/office/drawing/2014/main" id="{B189C8DE-B6B5-4A67-9EF8-906843C2D6A3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1" name="Grafik 20" descr="Cloud mit einfarbiger Füllung">
            <a:extLst>
              <a:ext uri="{FF2B5EF4-FFF2-40B4-BE49-F238E27FC236}">
                <a16:creationId xmlns:a16="http://schemas.microsoft.com/office/drawing/2014/main" id="{FF52B134-60F5-4167-9547-4BCEAC857F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3370" y="4562476"/>
            <a:ext cx="661988" cy="661988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808AA4BC-C839-447D-B515-216C586F846C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3" name="Grafik 22" descr="Cloud mit einfarbiger Füllung">
            <a:extLst>
              <a:ext uri="{FF2B5EF4-FFF2-40B4-BE49-F238E27FC236}">
                <a16:creationId xmlns:a16="http://schemas.microsoft.com/office/drawing/2014/main" id="{E371CD5D-2DB0-4B30-A8EE-B5AD8FBC90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5358" y="4560709"/>
            <a:ext cx="661988" cy="661988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7A5BE59D-5B1B-4F17-A703-77227634225D}"/>
              </a:ext>
            </a:extLst>
          </p:cNvPr>
          <p:cNvSpPr txBox="1"/>
          <p:nvPr/>
        </p:nvSpPr>
        <p:spPr>
          <a:xfrm>
            <a:off x="2024427" y="4744876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25" name="Grafik 24" descr="Cloud mit einfarbiger Füllung">
            <a:extLst>
              <a:ext uri="{FF2B5EF4-FFF2-40B4-BE49-F238E27FC236}">
                <a16:creationId xmlns:a16="http://schemas.microsoft.com/office/drawing/2014/main" id="{5581B7C7-B472-49E8-B422-9C3D205085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BDF6747C-CF6A-42D2-B0BD-A09762B3B0C7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7" name="Fußzeilenplatzhalter 4">
            <a:extLst>
              <a:ext uri="{FF2B5EF4-FFF2-40B4-BE49-F238E27FC236}">
                <a16:creationId xmlns:a16="http://schemas.microsoft.com/office/drawing/2014/main" id="{E829ED91-2983-47F4-B060-C1E54426BD0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62313" y="4739301"/>
            <a:ext cx="4164967" cy="274637"/>
          </a:xfrm>
        </p:spPr>
        <p:txBody>
          <a:bodyPr/>
          <a:lstStyle/>
          <a:p>
            <a:r>
              <a:rPr lang="de-DE" dirty="0"/>
              <a:t>28</a:t>
            </a:r>
            <a:r>
              <a:rPr lang="de-DE" baseline="30000" dirty="0"/>
              <a:t>th</a:t>
            </a:r>
            <a:r>
              <a:rPr lang="de-DE" dirty="0"/>
              <a:t> COSMO General Meeting, 14-18 September 2026	  </a:t>
            </a:r>
          </a:p>
        </p:txBody>
      </p:sp>
    </p:spTree>
    <p:extLst>
      <p:ext uri="{BB962C8B-B14F-4D97-AF65-F5344CB8AC3E}">
        <p14:creationId xmlns:p14="http://schemas.microsoft.com/office/powerpoint/2010/main" val="506427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rafik 56" descr="Cloud mit einfarbiger Füllung">
            <a:extLst>
              <a:ext uri="{FF2B5EF4-FFF2-40B4-BE49-F238E27FC236}">
                <a16:creationId xmlns:a16="http://schemas.microsoft.com/office/drawing/2014/main" id="{FF5AB376-B236-484B-85A9-EEF1A71D5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3370" y="4562476"/>
            <a:ext cx="661988" cy="661988"/>
          </a:xfrm>
          <a:prstGeom prst="rect">
            <a:avLst/>
          </a:prstGeom>
        </p:spPr>
      </p:pic>
      <p:sp>
        <p:nvSpPr>
          <p:cNvPr id="58" name="Textfeld 57">
            <a:extLst>
              <a:ext uri="{FF2B5EF4-FFF2-40B4-BE49-F238E27FC236}">
                <a16:creationId xmlns:a16="http://schemas.microsoft.com/office/drawing/2014/main" id="{220BDE14-BC18-4D62-844A-C78A660D8609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55" name="Grafik 54" descr="Cloud mit einfarbiger Füllung">
            <a:extLst>
              <a:ext uri="{FF2B5EF4-FFF2-40B4-BE49-F238E27FC236}">
                <a16:creationId xmlns:a16="http://schemas.microsoft.com/office/drawing/2014/main" id="{CCF397C7-21E5-48C6-AF3C-38543CE5CD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56" name="Textfeld 55">
            <a:extLst>
              <a:ext uri="{FF2B5EF4-FFF2-40B4-BE49-F238E27FC236}">
                <a16:creationId xmlns:a16="http://schemas.microsoft.com/office/drawing/2014/main" id="{E10AED40-D922-4106-B3CF-AC29A615CE90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A7EA3EA-0DD9-4B98-B248-01FCE9DDAA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1. Motivation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6726DA-AAA0-4625-ACA1-2012033CAF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30" name="Fußzeilenplatzhalter 4">
            <a:extLst>
              <a:ext uri="{FF2B5EF4-FFF2-40B4-BE49-F238E27FC236}">
                <a16:creationId xmlns:a16="http://schemas.microsoft.com/office/drawing/2014/main" id="{56F18E2D-32F0-49E1-A6F3-735342BEC23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62313" y="4739301"/>
            <a:ext cx="4164967" cy="274637"/>
          </a:xfrm>
        </p:spPr>
        <p:txBody>
          <a:bodyPr/>
          <a:lstStyle/>
          <a:p>
            <a:r>
              <a:rPr lang="de-DE" dirty="0"/>
              <a:t>28</a:t>
            </a:r>
            <a:r>
              <a:rPr lang="de-DE" baseline="30000" dirty="0"/>
              <a:t>th</a:t>
            </a:r>
            <a:r>
              <a:rPr lang="de-DE" dirty="0"/>
              <a:t> COSMO General Meeting, 14-18 September 2026	  </a:t>
            </a:r>
          </a:p>
        </p:txBody>
      </p:sp>
      <p:pic>
        <p:nvPicPr>
          <p:cNvPr id="32" name="Grafik 31" descr="Schneeflocke mit einfarbiger Füllung">
            <a:extLst>
              <a:ext uri="{FF2B5EF4-FFF2-40B4-BE49-F238E27FC236}">
                <a16:creationId xmlns:a16="http://schemas.microsoft.com/office/drawing/2014/main" id="{19B5A14F-6021-461C-9A75-5B8142C287C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56304" y="2710803"/>
            <a:ext cx="440697" cy="440697"/>
          </a:xfrm>
          <a:prstGeom prst="rect">
            <a:avLst/>
          </a:prstGeom>
        </p:spPr>
      </p:pic>
      <p:sp>
        <p:nvSpPr>
          <p:cNvPr id="34" name="Textfeld 33">
            <a:extLst>
              <a:ext uri="{FF2B5EF4-FFF2-40B4-BE49-F238E27FC236}">
                <a16:creationId xmlns:a16="http://schemas.microsoft.com/office/drawing/2014/main" id="{3C02518C-B0F9-4478-9332-9F8333AFCC36}"/>
              </a:ext>
            </a:extLst>
          </p:cNvPr>
          <p:cNvSpPr txBox="1"/>
          <p:nvPr/>
        </p:nvSpPr>
        <p:spPr>
          <a:xfrm>
            <a:off x="1531508" y="2755917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59" name="Grafik 58" descr="Cloud mit einfarbiger Füllung">
            <a:extLst>
              <a:ext uri="{FF2B5EF4-FFF2-40B4-BE49-F238E27FC236}">
                <a16:creationId xmlns:a16="http://schemas.microsoft.com/office/drawing/2014/main" id="{F7B4EF74-B0CB-4EC1-8A21-8C39F75D8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5358" y="4560709"/>
            <a:ext cx="661988" cy="661988"/>
          </a:xfrm>
          <a:prstGeom prst="rect">
            <a:avLst/>
          </a:prstGeom>
        </p:spPr>
      </p:pic>
      <p:sp>
        <p:nvSpPr>
          <p:cNvPr id="60" name="Textfeld 59">
            <a:extLst>
              <a:ext uri="{FF2B5EF4-FFF2-40B4-BE49-F238E27FC236}">
                <a16:creationId xmlns:a16="http://schemas.microsoft.com/office/drawing/2014/main" id="{5EB95CDD-0578-476B-A92D-BA8BC3267A42}"/>
              </a:ext>
            </a:extLst>
          </p:cNvPr>
          <p:cNvSpPr txBox="1"/>
          <p:nvPr/>
        </p:nvSpPr>
        <p:spPr>
          <a:xfrm>
            <a:off x="2024427" y="4744876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61" name="Grafik 60" descr="Cloud mit einfarbiger Füllung">
            <a:extLst>
              <a:ext uri="{FF2B5EF4-FFF2-40B4-BE49-F238E27FC236}">
                <a16:creationId xmlns:a16="http://schemas.microsoft.com/office/drawing/2014/main" id="{8593DD86-65B3-4938-9801-A669BC606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62" name="Textfeld 61">
            <a:extLst>
              <a:ext uri="{FF2B5EF4-FFF2-40B4-BE49-F238E27FC236}">
                <a16:creationId xmlns:a16="http://schemas.microsoft.com/office/drawing/2014/main" id="{C4FA046B-B5D5-481D-BDD4-5146C039D28E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0" name="Rechteck 69">
            <a:hlinkClick r:id="rId9" action="ppaction://hlinksldjump"/>
            <a:extLst>
              <a:ext uri="{FF2B5EF4-FFF2-40B4-BE49-F238E27FC236}">
                <a16:creationId xmlns:a16="http://schemas.microsoft.com/office/drawing/2014/main" id="{A1F73D6D-7066-4DA5-81F4-386A9EDCA879}"/>
              </a:ext>
            </a:extLst>
          </p:cNvPr>
          <p:cNvSpPr/>
          <p:nvPr/>
        </p:nvSpPr>
        <p:spPr>
          <a:xfrm>
            <a:off x="571302" y="4537937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1882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fik 32" descr="Cloud mit einfarbiger Füllung">
            <a:extLst>
              <a:ext uri="{FF2B5EF4-FFF2-40B4-BE49-F238E27FC236}">
                <a16:creationId xmlns:a16="http://schemas.microsoft.com/office/drawing/2014/main" id="{E21D752A-85A6-40D2-8BD3-79D93BD30C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34" name="Textfeld 33">
            <a:extLst>
              <a:ext uri="{FF2B5EF4-FFF2-40B4-BE49-F238E27FC236}">
                <a16:creationId xmlns:a16="http://schemas.microsoft.com/office/drawing/2014/main" id="{54885A26-8DF0-4B39-A73C-080FDBC20CFE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042A9C-F073-4A85-8A26-36B84416E6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526" y="253576"/>
            <a:ext cx="2140009" cy="415498"/>
          </a:xfrm>
        </p:spPr>
        <p:txBody>
          <a:bodyPr/>
          <a:lstStyle/>
          <a:p>
            <a:r>
              <a:rPr lang="en-US" dirty="0"/>
              <a:t>State-of-Art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24BF5D5-D744-4296-990A-7DCF0EEE82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21" name="Untertitel 2">
            <a:extLst>
              <a:ext uri="{FF2B5EF4-FFF2-40B4-BE49-F238E27FC236}">
                <a16:creationId xmlns:a16="http://schemas.microsoft.com/office/drawing/2014/main" id="{EB8CA0FA-3B6C-49C8-B2EE-B7A05F9D9A1C}"/>
              </a:ext>
            </a:extLst>
          </p:cNvPr>
          <p:cNvSpPr txBox="1">
            <a:spLocks/>
          </p:cNvSpPr>
          <p:nvPr/>
        </p:nvSpPr>
        <p:spPr>
          <a:xfrm>
            <a:off x="364760" y="1135118"/>
            <a:ext cx="8593575" cy="3403182"/>
          </a:xfrm>
          <a:prstGeom prst="rect">
            <a:avLst/>
          </a:prstGeom>
        </p:spPr>
        <p:txBody>
          <a:bodyPr vert="horz" lIns="72000" tIns="36000" rIns="72000" bIns="36000" rtlCol="0">
            <a:normAutofit/>
          </a:bodyPr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anose="05000000000000000000" pitchFamily="2" charset="2"/>
              <a:buNone/>
              <a:tabLst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We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see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strong </a:t>
            </a:r>
            <a:r>
              <a:rPr lang="de-DE" sz="2400" b="1" dirty="0" err="1">
                <a:solidFill>
                  <a:srgbClr val="474747"/>
                </a:solidFill>
                <a:sym typeface="Wingdings" panose="05000000000000000000" pitchFamily="2" charset="2"/>
              </a:rPr>
              <a:t>differences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in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the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rgbClr val="474747"/>
                </a:solidFill>
                <a:sym typeface="Wingdings" panose="05000000000000000000" pitchFamily="2" charset="2"/>
              </a:rPr>
              <a:t>structure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of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>
                <a:solidFill>
                  <a:srgbClr val="474747"/>
                </a:solidFill>
                <a:sym typeface="Wingdings" panose="05000000000000000000" pitchFamily="2" charset="2"/>
              </a:rPr>
              <a:t>heavy rain </a:t>
            </a:r>
            <a:r>
              <a:rPr lang="de-DE" sz="2400" b="1" dirty="0" err="1">
                <a:solidFill>
                  <a:srgbClr val="474747"/>
                </a:solidFill>
                <a:sym typeface="Wingdings" panose="05000000000000000000" pitchFamily="2" charset="2"/>
              </a:rPr>
              <a:t>cells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,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which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are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not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reflected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in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the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monthly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scores</a:t>
            </a:r>
            <a:endParaRPr lang="de-DE" sz="2400" dirty="0">
              <a:solidFill>
                <a:srgbClr val="474747"/>
              </a:solidFill>
              <a:sym typeface="Wingdings" panose="05000000000000000000" pitchFamily="2" charset="2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During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period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of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strong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convection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, </a:t>
            </a:r>
            <a:r>
              <a:rPr lang="de-DE" sz="2400" b="1" dirty="0">
                <a:solidFill>
                  <a:srgbClr val="00B050"/>
                </a:solidFill>
                <a:sym typeface="Wingdings" panose="05000000000000000000" pitchFamily="2" charset="2"/>
              </a:rPr>
              <a:t>strong </a:t>
            </a:r>
            <a:r>
              <a:rPr lang="de-DE" sz="2400" b="1" dirty="0" err="1">
                <a:solidFill>
                  <a:srgbClr val="00B050"/>
                </a:solidFill>
                <a:sym typeface="Wingdings" panose="05000000000000000000" pitchFamily="2" charset="2"/>
              </a:rPr>
              <a:t>vertical</a:t>
            </a:r>
            <a:r>
              <a:rPr lang="de-DE" sz="2400" b="1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rgbClr val="00B050"/>
                </a:solidFill>
                <a:sym typeface="Wingdings" panose="05000000000000000000" pitchFamily="2" charset="2"/>
              </a:rPr>
              <a:t>transport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occur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for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rgbClr val="00B050"/>
                </a:solidFill>
                <a:sym typeface="Wingdings" panose="05000000000000000000" pitchFamily="2" charset="2"/>
              </a:rPr>
              <a:t>finest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resolution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, but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accumulated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precipitation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is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higher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at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the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coarsest</a:t>
            </a:r>
            <a: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  <a:t> </a:t>
            </a:r>
            <a:r>
              <a:rPr lang="de-DE" sz="2400" dirty="0" err="1">
                <a:solidFill>
                  <a:srgbClr val="474747"/>
                </a:solidFill>
                <a:sym typeface="Wingdings" panose="05000000000000000000" pitchFamily="2" charset="2"/>
              </a:rPr>
              <a:t>resolution</a:t>
            </a:r>
            <a:endParaRPr lang="de-DE" sz="2400" dirty="0">
              <a:solidFill>
                <a:srgbClr val="474747"/>
              </a:solidFill>
              <a:sym typeface="Wingdings" panose="05000000000000000000" pitchFamily="2" charset="2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474747"/>
                </a:solidFill>
                <a:sym typeface="Wingdings" panose="05000000000000000000" pitchFamily="2" charset="2"/>
              </a:rPr>
              <a:t>The </a:t>
            </a:r>
            <a:r>
              <a:rPr lang="en-US" sz="2400" b="1" dirty="0">
                <a:solidFill>
                  <a:srgbClr val="474747"/>
                </a:solidFill>
                <a:sym typeface="Wingdings" panose="05000000000000000000" pitchFamily="2" charset="2"/>
              </a:rPr>
              <a:t>higher resolution </a:t>
            </a:r>
            <a:r>
              <a:rPr lang="en-US" sz="2400" dirty="0">
                <a:solidFill>
                  <a:srgbClr val="474747"/>
                </a:solidFill>
                <a:sym typeface="Wingdings" panose="05000000000000000000" pitchFamily="2" charset="2"/>
              </a:rPr>
              <a:t>may deplete CAPE more quickly due to more </a:t>
            </a:r>
            <a:r>
              <a:rPr lang="en-US" sz="2400" b="1" dirty="0">
                <a:solidFill>
                  <a:srgbClr val="474747"/>
                </a:solidFill>
                <a:sym typeface="Wingdings" panose="05000000000000000000" pitchFamily="2" charset="2"/>
              </a:rPr>
              <a:t>complex</a:t>
            </a:r>
            <a:r>
              <a:rPr lang="en-US" sz="2400" dirty="0">
                <a:solidFill>
                  <a:srgbClr val="474747"/>
                </a:solidFill>
                <a:sym typeface="Wingdings" panose="05000000000000000000" pitchFamily="2" charset="2"/>
              </a:rPr>
              <a:t> atmospheric circulations.</a:t>
            </a:r>
          </a:p>
        </p:txBody>
      </p:sp>
      <p:pic>
        <p:nvPicPr>
          <p:cNvPr id="35" name="Grafik 34" descr="Cloud mit einfarbiger Füllung">
            <a:extLst>
              <a:ext uri="{FF2B5EF4-FFF2-40B4-BE49-F238E27FC236}">
                <a16:creationId xmlns:a16="http://schemas.microsoft.com/office/drawing/2014/main" id="{3BDCDF77-19F5-4B88-B964-87C21FDC3C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3370" y="4562476"/>
            <a:ext cx="661988" cy="661988"/>
          </a:xfrm>
          <a:prstGeom prst="rect">
            <a:avLst/>
          </a:prstGeom>
        </p:spPr>
      </p:pic>
      <p:sp>
        <p:nvSpPr>
          <p:cNvPr id="36" name="Textfeld 35">
            <a:extLst>
              <a:ext uri="{FF2B5EF4-FFF2-40B4-BE49-F238E27FC236}">
                <a16:creationId xmlns:a16="http://schemas.microsoft.com/office/drawing/2014/main" id="{03247033-12B2-4D22-BF2B-4ACC6F0EFA11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7" name="Grafik 36" descr="Cloud mit einfarbiger Füllung">
            <a:extLst>
              <a:ext uri="{FF2B5EF4-FFF2-40B4-BE49-F238E27FC236}">
                <a16:creationId xmlns:a16="http://schemas.microsoft.com/office/drawing/2014/main" id="{92A20A8D-45E8-4B32-967A-CC8FCC74E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5358" y="4560709"/>
            <a:ext cx="661988" cy="661988"/>
          </a:xfrm>
          <a:prstGeom prst="rect">
            <a:avLst/>
          </a:prstGeom>
        </p:spPr>
      </p:pic>
      <p:sp>
        <p:nvSpPr>
          <p:cNvPr id="38" name="Textfeld 37">
            <a:extLst>
              <a:ext uri="{FF2B5EF4-FFF2-40B4-BE49-F238E27FC236}">
                <a16:creationId xmlns:a16="http://schemas.microsoft.com/office/drawing/2014/main" id="{EAA08DEC-AA40-44DA-8BB7-988558E03A1D}"/>
              </a:ext>
            </a:extLst>
          </p:cNvPr>
          <p:cNvSpPr txBox="1"/>
          <p:nvPr/>
        </p:nvSpPr>
        <p:spPr>
          <a:xfrm>
            <a:off x="2024427" y="4744876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39" name="Grafik 38" descr="Cloud mit einfarbiger Füllung">
            <a:extLst>
              <a:ext uri="{FF2B5EF4-FFF2-40B4-BE49-F238E27FC236}">
                <a16:creationId xmlns:a16="http://schemas.microsoft.com/office/drawing/2014/main" id="{CF881C02-DA2D-443C-B1A4-D30C13E8BD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id="{C06F2993-FAA6-48D6-86B5-30E707C8504C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E0994911-E257-4D71-BAC8-EE35570B0669}"/>
              </a:ext>
            </a:extLst>
          </p:cNvPr>
          <p:cNvCxnSpPr>
            <a:cxnSpLocks/>
          </p:cNvCxnSpPr>
          <p:nvPr/>
        </p:nvCxnSpPr>
        <p:spPr>
          <a:xfrm>
            <a:off x="700451" y="5067300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BC28A76A-4CCE-4F6D-8AFF-7290466497D9}"/>
              </a:ext>
            </a:extLst>
          </p:cNvPr>
          <p:cNvCxnSpPr>
            <a:cxnSpLocks/>
          </p:cNvCxnSpPr>
          <p:nvPr/>
        </p:nvCxnSpPr>
        <p:spPr>
          <a:xfrm>
            <a:off x="811453" y="5067300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B0309FC5-B931-4E50-A2A3-A863D8AC9A89}"/>
              </a:ext>
            </a:extLst>
          </p:cNvPr>
          <p:cNvCxnSpPr>
            <a:cxnSpLocks/>
          </p:cNvCxnSpPr>
          <p:nvPr/>
        </p:nvCxnSpPr>
        <p:spPr>
          <a:xfrm>
            <a:off x="929723" y="5070715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68AE4BB0-2600-4984-8AC1-CAF7C85634C0}"/>
              </a:ext>
            </a:extLst>
          </p:cNvPr>
          <p:cNvCxnSpPr>
            <a:cxnSpLocks/>
          </p:cNvCxnSpPr>
          <p:nvPr/>
        </p:nvCxnSpPr>
        <p:spPr>
          <a:xfrm>
            <a:off x="1033700" y="5067300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Gerader Verbinder 44">
            <a:extLst>
              <a:ext uri="{FF2B5EF4-FFF2-40B4-BE49-F238E27FC236}">
                <a16:creationId xmlns:a16="http://schemas.microsoft.com/office/drawing/2014/main" id="{74540B91-20AC-4474-8350-7128B3F39515}"/>
              </a:ext>
            </a:extLst>
          </p:cNvPr>
          <p:cNvCxnSpPr>
            <a:cxnSpLocks/>
          </p:cNvCxnSpPr>
          <p:nvPr/>
        </p:nvCxnSpPr>
        <p:spPr>
          <a:xfrm>
            <a:off x="1011772" y="5088416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906DFFA8-FCA4-4C8B-8481-BDF82CF3355B}"/>
              </a:ext>
            </a:extLst>
          </p:cNvPr>
          <p:cNvCxnSpPr>
            <a:cxnSpLocks/>
          </p:cNvCxnSpPr>
          <p:nvPr/>
        </p:nvCxnSpPr>
        <p:spPr>
          <a:xfrm>
            <a:off x="883355" y="5068955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Gerader Verbinder 46">
            <a:extLst>
              <a:ext uri="{FF2B5EF4-FFF2-40B4-BE49-F238E27FC236}">
                <a16:creationId xmlns:a16="http://schemas.microsoft.com/office/drawing/2014/main" id="{25E43022-0C51-4ADA-B6B9-73A217597C3E}"/>
              </a:ext>
            </a:extLst>
          </p:cNvPr>
          <p:cNvCxnSpPr>
            <a:cxnSpLocks/>
          </p:cNvCxnSpPr>
          <p:nvPr/>
        </p:nvCxnSpPr>
        <p:spPr>
          <a:xfrm>
            <a:off x="773120" y="5083991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ußzeilenplatzhalter 4">
            <a:extLst>
              <a:ext uri="{FF2B5EF4-FFF2-40B4-BE49-F238E27FC236}">
                <a16:creationId xmlns:a16="http://schemas.microsoft.com/office/drawing/2014/main" id="{24B208BD-C9DC-40C9-BC6E-FF66E9896B1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62313" y="4739301"/>
            <a:ext cx="4164967" cy="274637"/>
          </a:xfrm>
        </p:spPr>
        <p:txBody>
          <a:bodyPr/>
          <a:lstStyle/>
          <a:p>
            <a:r>
              <a:rPr lang="de-DE" dirty="0"/>
              <a:t>28</a:t>
            </a:r>
            <a:r>
              <a:rPr lang="de-DE" baseline="30000" dirty="0"/>
              <a:t>th</a:t>
            </a:r>
            <a:r>
              <a:rPr lang="de-DE" dirty="0"/>
              <a:t> COSMO General Meeting, 14-18 September 2026	  </a:t>
            </a:r>
          </a:p>
        </p:txBody>
      </p:sp>
      <p:sp>
        <p:nvSpPr>
          <p:cNvPr id="49" name="Rechteck 48">
            <a:hlinkClick r:id="rId7" action="ppaction://hlinksldjump"/>
            <a:extLst>
              <a:ext uri="{FF2B5EF4-FFF2-40B4-BE49-F238E27FC236}">
                <a16:creationId xmlns:a16="http://schemas.microsoft.com/office/drawing/2014/main" id="{B59BEF36-182D-408E-8F53-7BCCA649CDF0}"/>
              </a:ext>
            </a:extLst>
          </p:cNvPr>
          <p:cNvSpPr/>
          <p:nvPr/>
        </p:nvSpPr>
        <p:spPr>
          <a:xfrm>
            <a:off x="571302" y="4537937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9228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fik 35" descr="Cloud mit einfarbiger Füllung">
            <a:extLst>
              <a:ext uri="{FF2B5EF4-FFF2-40B4-BE49-F238E27FC236}">
                <a16:creationId xmlns:a16="http://schemas.microsoft.com/office/drawing/2014/main" id="{8AF8960B-76F7-4254-A594-7E1320F42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37" name="Textfeld 36">
            <a:extLst>
              <a:ext uri="{FF2B5EF4-FFF2-40B4-BE49-F238E27FC236}">
                <a16:creationId xmlns:a16="http://schemas.microsoft.com/office/drawing/2014/main" id="{7326B5B3-CC96-4CD0-9C0C-1EB1C7271971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33" name="Grafik 32" descr="Cloud mit einfarbiger Füllung">
            <a:extLst>
              <a:ext uri="{FF2B5EF4-FFF2-40B4-BE49-F238E27FC236}">
                <a16:creationId xmlns:a16="http://schemas.microsoft.com/office/drawing/2014/main" id="{16FEAECD-4773-4666-9CAE-A83120A346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3370" y="4557176"/>
            <a:ext cx="661988" cy="661988"/>
          </a:xfrm>
          <a:prstGeom prst="rect">
            <a:avLst/>
          </a:prstGeom>
        </p:spPr>
      </p:pic>
      <p:sp>
        <p:nvSpPr>
          <p:cNvPr id="34" name="Textfeld 33">
            <a:extLst>
              <a:ext uri="{FF2B5EF4-FFF2-40B4-BE49-F238E27FC236}">
                <a16:creationId xmlns:a16="http://schemas.microsoft.com/office/drawing/2014/main" id="{AAF4617E-D9C1-4E96-83FB-5D93A79E62DA}"/>
              </a:ext>
            </a:extLst>
          </p:cNvPr>
          <p:cNvSpPr txBox="1"/>
          <p:nvPr/>
        </p:nvSpPr>
        <p:spPr>
          <a:xfrm>
            <a:off x="1362439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08310C-7D39-49AF-B4FC-AD76A972B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7" y="2270915"/>
            <a:ext cx="8353425" cy="415498"/>
          </a:xfrm>
        </p:spPr>
        <p:txBody>
          <a:bodyPr/>
          <a:lstStyle/>
          <a:p>
            <a:r>
              <a:rPr lang="de-DE" dirty="0"/>
              <a:t>2. Theory and Model Setup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16F09B-171A-49BC-AA73-5A8F9C6FF3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5</a:t>
            </a:fld>
            <a:endParaRPr lang="de-DE" dirty="0"/>
          </a:p>
        </p:txBody>
      </p:sp>
      <p:pic>
        <p:nvPicPr>
          <p:cNvPr id="29" name="Grafik 28" descr="Cloud mit einfarbiger Füllung">
            <a:extLst>
              <a:ext uri="{FF2B5EF4-FFF2-40B4-BE49-F238E27FC236}">
                <a16:creationId xmlns:a16="http://schemas.microsoft.com/office/drawing/2014/main" id="{AFA8F825-9234-490C-8315-63AB5D4E72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5358" y="4560709"/>
            <a:ext cx="661988" cy="661988"/>
          </a:xfrm>
          <a:prstGeom prst="rect">
            <a:avLst/>
          </a:prstGeom>
        </p:spPr>
      </p:pic>
      <p:sp>
        <p:nvSpPr>
          <p:cNvPr id="30" name="Textfeld 29">
            <a:extLst>
              <a:ext uri="{FF2B5EF4-FFF2-40B4-BE49-F238E27FC236}">
                <a16:creationId xmlns:a16="http://schemas.microsoft.com/office/drawing/2014/main" id="{2E4DA5F1-7945-4A08-AC29-9596CCE39EE2}"/>
              </a:ext>
            </a:extLst>
          </p:cNvPr>
          <p:cNvSpPr txBox="1"/>
          <p:nvPr/>
        </p:nvSpPr>
        <p:spPr>
          <a:xfrm>
            <a:off x="2024427" y="4744876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31" name="Grafik 30" descr="Cloud mit einfarbiger Füllung">
            <a:extLst>
              <a:ext uri="{FF2B5EF4-FFF2-40B4-BE49-F238E27FC236}">
                <a16:creationId xmlns:a16="http://schemas.microsoft.com/office/drawing/2014/main" id="{1ACCF3CC-A6E0-494D-9655-D5FDD3F72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C584901E-3949-4999-A650-912422E03DA9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8" name="Fußzeilenplatzhalter 4">
            <a:extLst>
              <a:ext uri="{FF2B5EF4-FFF2-40B4-BE49-F238E27FC236}">
                <a16:creationId xmlns:a16="http://schemas.microsoft.com/office/drawing/2014/main" id="{DC3B5FD9-609E-474A-87B4-4635C41888C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62313" y="4739301"/>
            <a:ext cx="4164967" cy="274637"/>
          </a:xfrm>
        </p:spPr>
        <p:txBody>
          <a:bodyPr/>
          <a:lstStyle/>
          <a:p>
            <a:r>
              <a:rPr lang="de-DE" dirty="0"/>
              <a:t>28</a:t>
            </a:r>
            <a:r>
              <a:rPr lang="de-DE" baseline="30000" dirty="0"/>
              <a:t>th</a:t>
            </a:r>
            <a:r>
              <a:rPr lang="de-DE" dirty="0"/>
              <a:t> COSMO General Meeting, 14-18 September 2026	  </a:t>
            </a:r>
          </a:p>
        </p:txBody>
      </p:sp>
      <p:sp>
        <p:nvSpPr>
          <p:cNvPr id="39" name="Rechteck 38">
            <a:hlinkClick r:id="rId7" action="ppaction://hlinksldjump"/>
            <a:extLst>
              <a:ext uri="{FF2B5EF4-FFF2-40B4-BE49-F238E27FC236}">
                <a16:creationId xmlns:a16="http://schemas.microsoft.com/office/drawing/2014/main" id="{E3C710C2-620D-4490-9AFA-1669D49D2BF9}"/>
              </a:ext>
            </a:extLst>
          </p:cNvPr>
          <p:cNvSpPr/>
          <p:nvPr/>
        </p:nvSpPr>
        <p:spPr>
          <a:xfrm>
            <a:off x="1225951" y="4541387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70285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rafik 27" descr="Cloud mit einfarbiger Füllung">
            <a:extLst>
              <a:ext uri="{FF2B5EF4-FFF2-40B4-BE49-F238E27FC236}">
                <a16:creationId xmlns:a16="http://schemas.microsoft.com/office/drawing/2014/main" id="{4B6B6222-FE43-45F0-934B-582E08B099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3370" y="4564242"/>
            <a:ext cx="661988" cy="661988"/>
          </a:xfrm>
          <a:prstGeom prst="rect">
            <a:avLst/>
          </a:prstGeom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CD891476-5A7E-42FD-A002-27A195B6E5E2}"/>
              </a:ext>
            </a:extLst>
          </p:cNvPr>
          <p:cNvSpPr txBox="1"/>
          <p:nvPr/>
        </p:nvSpPr>
        <p:spPr>
          <a:xfrm>
            <a:off x="1362439" y="4748409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9F860F87-ED70-47EA-9048-E6A6B9D94695}"/>
              </a:ext>
            </a:extLst>
          </p:cNvPr>
          <p:cNvCxnSpPr>
            <a:cxnSpLocks/>
          </p:cNvCxnSpPr>
          <p:nvPr/>
        </p:nvCxnSpPr>
        <p:spPr>
          <a:xfrm>
            <a:off x="1362439" y="5069066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2D1AEF41-214A-45B4-8C8C-8CAC7F408370}"/>
              </a:ext>
            </a:extLst>
          </p:cNvPr>
          <p:cNvCxnSpPr>
            <a:cxnSpLocks/>
          </p:cNvCxnSpPr>
          <p:nvPr/>
        </p:nvCxnSpPr>
        <p:spPr>
          <a:xfrm>
            <a:off x="1473441" y="5069066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4D69927B-1CE5-41B1-8695-2FA81646B935}"/>
              </a:ext>
            </a:extLst>
          </p:cNvPr>
          <p:cNvCxnSpPr>
            <a:cxnSpLocks/>
          </p:cNvCxnSpPr>
          <p:nvPr/>
        </p:nvCxnSpPr>
        <p:spPr>
          <a:xfrm>
            <a:off x="1591711" y="5072481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5C52B57C-09B7-4173-A784-A09695D35CEC}"/>
              </a:ext>
            </a:extLst>
          </p:cNvPr>
          <p:cNvCxnSpPr>
            <a:cxnSpLocks/>
          </p:cNvCxnSpPr>
          <p:nvPr/>
        </p:nvCxnSpPr>
        <p:spPr>
          <a:xfrm>
            <a:off x="1695688" y="5069066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A8E5F12B-7A70-4F84-8CF1-E35ED45B4FE5}"/>
              </a:ext>
            </a:extLst>
          </p:cNvPr>
          <p:cNvCxnSpPr>
            <a:cxnSpLocks/>
          </p:cNvCxnSpPr>
          <p:nvPr/>
        </p:nvCxnSpPr>
        <p:spPr>
          <a:xfrm>
            <a:off x="1673760" y="5090182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1620AEF1-7312-4EFB-8FD3-AF15CB71DC06}"/>
              </a:ext>
            </a:extLst>
          </p:cNvPr>
          <p:cNvCxnSpPr>
            <a:cxnSpLocks/>
          </p:cNvCxnSpPr>
          <p:nvPr/>
        </p:nvCxnSpPr>
        <p:spPr>
          <a:xfrm>
            <a:off x="1545343" y="5070721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15BAC681-8D4D-4613-94BA-CD97BE5AE224}"/>
              </a:ext>
            </a:extLst>
          </p:cNvPr>
          <p:cNvCxnSpPr>
            <a:cxnSpLocks/>
          </p:cNvCxnSpPr>
          <p:nvPr/>
        </p:nvCxnSpPr>
        <p:spPr>
          <a:xfrm>
            <a:off x="1435108" y="5085757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7" name="PlaceHolder 1"/>
          <p:cNvSpPr>
            <a:spLocks noGrp="1"/>
          </p:cNvSpPr>
          <p:nvPr>
            <p:ph type="sldNum" idx="70"/>
          </p:nvPr>
        </p:nvSpPr>
        <p:spPr>
          <a:xfrm>
            <a:off x="7337160" y="4739400"/>
            <a:ext cx="61308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14400" rIns="91440" bIns="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0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494A6FF-200F-4ECC-91E9-6317098CE42A}" type="slidenum">
              <a:rPr lang="de-DE" sz="1000" b="0" u="none" strike="noStrike" smtClean="0">
                <a:solidFill>
                  <a:schemeClr val="dk1">
                    <a:tint val="75000"/>
                  </a:schemeClr>
                </a:solidFill>
                <a:uFillTx/>
                <a:latin typeface="Arial"/>
              </a:rPr>
              <a:t>6</a:t>
            </a:fld>
            <a:endParaRPr lang="de-DE" sz="1000" b="0" u="none" strike="noStrike" dirty="0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58" name="Titel 1"/>
          <p:cNvSpPr/>
          <p:nvPr/>
        </p:nvSpPr>
        <p:spPr>
          <a:xfrm>
            <a:off x="64079" y="303062"/>
            <a:ext cx="5350883" cy="4154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0" rIns="72000" bIns="0" anchor="b">
            <a:spAutoFit/>
          </a:bodyPr>
          <a:lstStyle/>
          <a:p>
            <a:pPr algn="ctr" defTabSz="685800">
              <a:lnSpc>
                <a:spcPct val="90000"/>
              </a:lnSpc>
            </a:pPr>
            <a:r>
              <a:rPr lang="de-DE" sz="3000" b="0" u="none" strike="noStrike" dirty="0" err="1">
                <a:solidFill>
                  <a:schemeClr val="dk1"/>
                </a:solidFill>
                <a:uFillTx/>
                <a:latin typeface="Arial"/>
              </a:rPr>
              <a:t>Introducing</a:t>
            </a:r>
            <a:r>
              <a:rPr lang="de-DE" sz="3000" b="0" u="none" strike="noStrike" dirty="0">
                <a:solidFill>
                  <a:schemeClr val="dk1"/>
                </a:solidFill>
                <a:uFillTx/>
                <a:latin typeface="Arial"/>
              </a:rPr>
              <a:t> </a:t>
            </a:r>
            <a:r>
              <a:rPr lang="de-DE" sz="3000" b="0" u="none" strike="noStrike" dirty="0" err="1">
                <a:solidFill>
                  <a:schemeClr val="dk1"/>
                </a:solidFill>
                <a:uFillTx/>
                <a:latin typeface="Arial"/>
              </a:rPr>
              <a:t>the</a:t>
            </a:r>
            <a:r>
              <a:rPr lang="de-DE" sz="3000" b="0" u="none" strike="noStrike" dirty="0">
                <a:solidFill>
                  <a:schemeClr val="dk1"/>
                </a:solidFill>
                <a:uFillTx/>
                <a:latin typeface="Arial"/>
              </a:rPr>
              <a:t> Leonard Terms</a:t>
            </a:r>
            <a:endParaRPr lang="de-DE" sz="3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59" name="Grafik 8"/>
          <p:cNvPicPr/>
          <p:nvPr/>
        </p:nvPicPr>
        <p:blipFill>
          <a:blip r:embed="rId5"/>
          <a:stretch/>
        </p:blipFill>
        <p:spPr>
          <a:xfrm>
            <a:off x="542160" y="774000"/>
            <a:ext cx="3539880" cy="1302480"/>
          </a:xfrm>
          <a:prstGeom prst="rect">
            <a:avLst/>
          </a:prstGeom>
          <a:ln w="0">
            <a:noFill/>
          </a:ln>
        </p:spPr>
      </p:pic>
      <p:sp>
        <p:nvSpPr>
          <p:cNvPr id="360" name="Textfeld 9"/>
          <p:cNvSpPr/>
          <p:nvPr/>
        </p:nvSpPr>
        <p:spPr>
          <a:xfrm>
            <a:off x="551520" y="2144880"/>
            <a:ext cx="353988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„More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complex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behaviour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in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the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vertical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moisture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flux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transport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“</a:t>
            </a:r>
            <a:endParaRPr lang="de-DE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61" name="Grafik 11"/>
          <p:cNvPicPr/>
          <p:nvPr/>
        </p:nvPicPr>
        <p:blipFill>
          <a:blip r:embed="rId6"/>
          <a:stretch/>
        </p:blipFill>
        <p:spPr>
          <a:xfrm>
            <a:off x="4836960" y="823680"/>
            <a:ext cx="3870720" cy="757440"/>
          </a:xfrm>
          <a:prstGeom prst="rect">
            <a:avLst/>
          </a:prstGeom>
          <a:ln w="0">
            <a:noFill/>
          </a:ln>
        </p:spPr>
      </p:pic>
      <p:sp>
        <p:nvSpPr>
          <p:cNvPr id="362" name="Textfeld 12"/>
          <p:cNvSpPr/>
          <p:nvPr/>
        </p:nvSpPr>
        <p:spPr>
          <a:xfrm>
            <a:off x="4779506" y="1654650"/>
            <a:ext cx="423612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„Counter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gradients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and a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more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realistic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representation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of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cloud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morphology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and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cellular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organisation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“</a:t>
            </a:r>
            <a:endParaRPr lang="de-DE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3621A43-3502-4255-87D8-05B99916062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9199" y="2736296"/>
            <a:ext cx="3620227" cy="668163"/>
          </a:xfrm>
          <a:prstGeom prst="rect">
            <a:avLst/>
          </a:prstGeom>
        </p:spPr>
      </p:pic>
      <p:sp>
        <p:nvSpPr>
          <p:cNvPr id="27" name="Textfeld 12">
            <a:extLst>
              <a:ext uri="{FF2B5EF4-FFF2-40B4-BE49-F238E27FC236}">
                <a16:creationId xmlns:a16="http://schemas.microsoft.com/office/drawing/2014/main" id="{62B2CB24-5F8A-4E6C-AF29-D0019EAC34E6}"/>
              </a:ext>
            </a:extLst>
          </p:cNvPr>
          <p:cNvSpPr/>
          <p:nvPr/>
        </p:nvSpPr>
        <p:spPr>
          <a:xfrm>
            <a:off x="4779506" y="3526380"/>
            <a:ext cx="42361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„…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improves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transition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from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shallow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to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deep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convection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.-.“</a:t>
            </a:r>
            <a:endParaRPr lang="de-DE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4F32CC5-C779-4955-A0F5-F0A9BFB7DC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3719" y="1428068"/>
            <a:ext cx="2628900" cy="27051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306D0A9-96A9-4235-8D10-E162929282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6029" y="4142426"/>
            <a:ext cx="2371725" cy="219075"/>
          </a:xfrm>
          <a:prstGeom prst="rect">
            <a:avLst/>
          </a:prstGeom>
        </p:spPr>
      </p:pic>
      <p:sp>
        <p:nvSpPr>
          <p:cNvPr id="30" name="Textfeld 9">
            <a:extLst>
              <a:ext uri="{FF2B5EF4-FFF2-40B4-BE49-F238E27FC236}">
                <a16:creationId xmlns:a16="http://schemas.microsoft.com/office/drawing/2014/main" id="{843921C8-AB88-4A8C-B2D2-CD8BBE5724A5}"/>
              </a:ext>
            </a:extLst>
          </p:cNvPr>
          <p:cNvSpPr/>
          <p:nvPr/>
        </p:nvSpPr>
        <p:spPr>
          <a:xfrm>
            <a:off x="4870007" y="1034954"/>
            <a:ext cx="4107261" cy="36787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Benchmark LES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for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deep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 </a:t>
            </a:r>
            <a:r>
              <a:rPr lang="de-DE" sz="1800" b="0" u="none" strike="noStrike" dirty="0" err="1">
                <a:solidFill>
                  <a:srgbClr val="474747"/>
                </a:solidFill>
                <a:uFillTx/>
                <a:latin typeface="Arial"/>
              </a:rPr>
              <a:t>convection</a:t>
            </a:r>
            <a:r>
              <a:rPr lang="de-DE" sz="1800" b="0" u="none" strike="noStrike" dirty="0">
                <a:solidFill>
                  <a:srgbClr val="474747"/>
                </a:solidFill>
                <a:uFillTx/>
                <a:latin typeface="Arial"/>
              </a:rPr>
              <a:t>: </a:t>
            </a:r>
            <a:endParaRPr lang="de-DE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19" name="Grafik 18" descr="Cloud mit einfarbiger Füllung">
            <a:extLst>
              <a:ext uri="{FF2B5EF4-FFF2-40B4-BE49-F238E27FC236}">
                <a16:creationId xmlns:a16="http://schemas.microsoft.com/office/drawing/2014/main" id="{7E8C281D-2EEF-4DC4-AF9C-B19DC92275B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E6907C88-9C4A-43C1-AE8A-AFA85E265F2B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3" name="Grafik 22" descr="Cloud mit einfarbiger Füllung">
            <a:extLst>
              <a:ext uri="{FF2B5EF4-FFF2-40B4-BE49-F238E27FC236}">
                <a16:creationId xmlns:a16="http://schemas.microsoft.com/office/drawing/2014/main" id="{87669740-78CF-4A16-B690-56020C2C39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55358" y="4560709"/>
            <a:ext cx="661988" cy="661988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6DC06513-19EA-4BAF-933D-DD6983270187}"/>
              </a:ext>
            </a:extLst>
          </p:cNvPr>
          <p:cNvSpPr txBox="1"/>
          <p:nvPr/>
        </p:nvSpPr>
        <p:spPr>
          <a:xfrm>
            <a:off x="2024427" y="4744876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25" name="Grafik 24" descr="Cloud mit einfarbiger Füllung">
            <a:extLst>
              <a:ext uri="{FF2B5EF4-FFF2-40B4-BE49-F238E27FC236}">
                <a16:creationId xmlns:a16="http://schemas.microsoft.com/office/drawing/2014/main" id="{03B14E76-000B-46E7-9DDE-1EDA551CDCD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8429F7DA-1294-45F3-B0BF-318F7A7037B9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9" name="Fußzeilenplatzhalter 4">
            <a:extLst>
              <a:ext uri="{FF2B5EF4-FFF2-40B4-BE49-F238E27FC236}">
                <a16:creationId xmlns:a16="http://schemas.microsoft.com/office/drawing/2014/main" id="{0A84B787-E603-4448-A14C-8A74BC7D05FA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sp>
        <p:nvSpPr>
          <p:cNvPr id="40" name="Rechteck 39">
            <a:hlinkClick r:id="rId12" action="ppaction://hlinksldjump"/>
            <a:extLst>
              <a:ext uri="{FF2B5EF4-FFF2-40B4-BE49-F238E27FC236}">
                <a16:creationId xmlns:a16="http://schemas.microsoft.com/office/drawing/2014/main" id="{5A5A657D-D706-4034-B50B-438029CA0825}"/>
              </a:ext>
            </a:extLst>
          </p:cNvPr>
          <p:cNvSpPr/>
          <p:nvPr/>
        </p:nvSpPr>
        <p:spPr>
          <a:xfrm>
            <a:off x="1225951" y="4541387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2" grpId="0"/>
      <p:bldP spid="27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B1C893DB-7A33-424C-8E8D-0ABF4B130DE4}"/>
              </a:ext>
            </a:extLst>
          </p:cNvPr>
          <p:cNvSpPr/>
          <p:nvPr/>
        </p:nvSpPr>
        <p:spPr>
          <a:xfrm>
            <a:off x="64080" y="303062"/>
            <a:ext cx="4031670" cy="4154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0" rIns="72000" bIns="0" anchor="b">
            <a:spAutoFit/>
          </a:bodyPr>
          <a:lstStyle/>
          <a:p>
            <a:pPr algn="ctr" defTabSz="685800">
              <a:lnSpc>
                <a:spcPct val="90000"/>
              </a:lnSpc>
            </a:pPr>
            <a:r>
              <a:rPr lang="de-DE" sz="3000" b="0" u="none" strike="noStrike" dirty="0" err="1">
                <a:solidFill>
                  <a:schemeClr val="dk1"/>
                </a:solidFill>
                <a:uFillTx/>
                <a:latin typeface="Arial"/>
              </a:rPr>
              <a:t>Schematic</a:t>
            </a:r>
            <a:r>
              <a:rPr lang="de-DE" sz="3000" b="0" u="none" strike="noStrike" dirty="0">
                <a:solidFill>
                  <a:schemeClr val="dk1"/>
                </a:solidFill>
                <a:uFillTx/>
                <a:latin typeface="Arial"/>
              </a:rPr>
              <a:t> Derivation</a:t>
            </a:r>
            <a:endParaRPr lang="de-DE" sz="3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A151BE4-9CFA-4876-8810-CF98E6043A3B}"/>
              </a:ext>
            </a:extLst>
          </p:cNvPr>
          <p:cNvSpPr txBox="1"/>
          <p:nvPr/>
        </p:nvSpPr>
        <p:spPr>
          <a:xfrm>
            <a:off x="324196" y="1362511"/>
            <a:ext cx="63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>
                <a:solidFill>
                  <a:srgbClr val="474747"/>
                </a:solidFill>
              </a:rPr>
              <a:t>LES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BD53998B-000B-4415-AB83-8EC70BB526BD}"/>
              </a:ext>
            </a:extLst>
          </p:cNvPr>
          <p:cNvCxnSpPr>
            <a:cxnSpLocks/>
          </p:cNvCxnSpPr>
          <p:nvPr/>
        </p:nvCxnSpPr>
        <p:spPr>
          <a:xfrm>
            <a:off x="2097578" y="1828800"/>
            <a:ext cx="5652654" cy="0"/>
          </a:xfrm>
          <a:prstGeom prst="straightConnector1">
            <a:avLst/>
          </a:prstGeom>
          <a:ln w="38100">
            <a:solidFill>
              <a:srgbClr val="47474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954F2A02-BC56-4EFF-80E5-EEF89C877C41}"/>
              </a:ext>
            </a:extLst>
          </p:cNvPr>
          <p:cNvCxnSpPr>
            <a:cxnSpLocks/>
          </p:cNvCxnSpPr>
          <p:nvPr/>
        </p:nvCxnSpPr>
        <p:spPr>
          <a:xfrm>
            <a:off x="4663440" y="2064327"/>
            <a:ext cx="3086792" cy="0"/>
          </a:xfrm>
          <a:prstGeom prst="straightConnector1">
            <a:avLst/>
          </a:prstGeom>
          <a:ln w="38100">
            <a:solidFill>
              <a:srgbClr val="CC04C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eschweifte Klammer links 15">
            <a:extLst>
              <a:ext uri="{FF2B5EF4-FFF2-40B4-BE49-F238E27FC236}">
                <a16:creationId xmlns:a16="http://schemas.microsoft.com/office/drawing/2014/main" id="{EE4F749E-E77B-44AC-A245-69FBF4159356}"/>
              </a:ext>
            </a:extLst>
          </p:cNvPr>
          <p:cNvSpPr/>
          <p:nvPr/>
        </p:nvSpPr>
        <p:spPr>
          <a:xfrm rot="5400000">
            <a:off x="2635121" y="814340"/>
            <a:ext cx="342913" cy="1418001"/>
          </a:xfrm>
          <a:prstGeom prst="leftBrace">
            <a:avLst/>
          </a:prstGeom>
          <a:ln w="3810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7" name="Geschweifte Klammer links 16">
            <a:extLst>
              <a:ext uri="{FF2B5EF4-FFF2-40B4-BE49-F238E27FC236}">
                <a16:creationId xmlns:a16="http://schemas.microsoft.com/office/drawing/2014/main" id="{D785189C-A542-4CA5-ADBF-6B2CCFBE1C74}"/>
              </a:ext>
            </a:extLst>
          </p:cNvPr>
          <p:cNvSpPr/>
          <p:nvPr/>
        </p:nvSpPr>
        <p:spPr>
          <a:xfrm rot="5400000">
            <a:off x="5397719" y="-537180"/>
            <a:ext cx="342913" cy="4107195"/>
          </a:xfrm>
          <a:prstGeom prst="leftBrace">
            <a:avLst/>
          </a:prstGeom>
          <a:ln w="3810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35EC7A51-31F8-48BC-98F8-09FC30750EBE}"/>
              </a:ext>
            </a:extLst>
          </p:cNvPr>
          <p:cNvCxnSpPr>
            <a:cxnSpLocks/>
          </p:cNvCxnSpPr>
          <p:nvPr/>
        </p:nvCxnSpPr>
        <p:spPr>
          <a:xfrm>
            <a:off x="2097578" y="2064327"/>
            <a:ext cx="2565862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hteck 20">
                <a:extLst>
                  <a:ext uri="{FF2B5EF4-FFF2-40B4-BE49-F238E27FC236}">
                    <a16:creationId xmlns:a16="http://schemas.microsoft.com/office/drawing/2014/main" id="{FCD414F1-8104-4A3B-A7A8-8431F2CF004C}"/>
                  </a:ext>
                </a:extLst>
              </p:cNvPr>
              <p:cNvSpPr/>
              <p:nvPr/>
            </p:nvSpPr>
            <p:spPr>
              <a:xfrm>
                <a:off x="2097577" y="2543667"/>
                <a:ext cx="2467847" cy="411840"/>
              </a:xfrm>
              <a:prstGeom prst="rect">
                <a:avLst/>
              </a:prstGeom>
              <a:gradFill flip="none" rotWithShape="1">
                <a:gsLst>
                  <a:gs pos="0">
                    <a:srgbClr val="FFC000">
                      <a:tint val="66000"/>
                      <a:satMod val="160000"/>
                    </a:srgbClr>
                  </a:gs>
                  <a:gs pos="50000">
                    <a:srgbClr val="FFC000">
                      <a:tint val="44500"/>
                      <a:satMod val="160000"/>
                    </a:srgbClr>
                  </a:gs>
                  <a:gs pos="100000">
                    <a:srgbClr val="FFC000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4747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E" dirty="0" err="1">
                    <a:solidFill>
                      <a:srgbClr val="474747"/>
                    </a:solidFill>
                  </a:rPr>
                  <a:t>subfilter</a:t>
                </a:r>
                <a:r>
                  <a:rPr lang="en-IE" dirty="0">
                    <a:solidFill>
                      <a:srgbClr val="474747"/>
                    </a:solidFill>
                  </a:rPr>
                  <a:t> scale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de-DE" i="1" smtClean="0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IE" i="1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de-DE" i="1">
                            <a:solidFill>
                              <a:schemeClr val="accent3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IE" dirty="0">
                  <a:solidFill>
                    <a:srgbClr val="474747"/>
                  </a:solidFill>
                </a:endParaRPr>
              </a:p>
            </p:txBody>
          </p:sp>
        </mc:Choice>
        <mc:Fallback xmlns="">
          <p:sp>
            <p:nvSpPr>
              <p:cNvPr id="21" name="Rechteck 20">
                <a:extLst>
                  <a:ext uri="{FF2B5EF4-FFF2-40B4-BE49-F238E27FC236}">
                    <a16:creationId xmlns:a16="http://schemas.microsoft.com/office/drawing/2014/main" id="{FCD414F1-8104-4A3B-A7A8-8431F2CF00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7577" y="2543667"/>
                <a:ext cx="2467847" cy="411840"/>
              </a:xfrm>
              <a:prstGeom prst="rect">
                <a:avLst/>
              </a:prstGeom>
              <a:blipFill>
                <a:blip r:embed="rId3"/>
                <a:stretch>
                  <a:fillRect b="-15714"/>
                </a:stretch>
              </a:blipFill>
              <a:ln>
                <a:solidFill>
                  <a:srgbClr val="474747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hteck 21">
                <a:extLst>
                  <a:ext uri="{FF2B5EF4-FFF2-40B4-BE49-F238E27FC236}">
                    <a16:creationId xmlns:a16="http://schemas.microsoft.com/office/drawing/2014/main" id="{C6034BF1-2FF5-46EC-983D-A873036C851F}"/>
                  </a:ext>
                </a:extLst>
              </p:cNvPr>
              <p:cNvSpPr/>
              <p:nvPr/>
            </p:nvSpPr>
            <p:spPr>
              <a:xfrm>
                <a:off x="4663440" y="2543667"/>
                <a:ext cx="2959333" cy="411839"/>
              </a:xfrm>
              <a:prstGeom prst="rect">
                <a:avLst/>
              </a:prstGeom>
              <a:gradFill flip="none" rotWithShape="1">
                <a:gsLst>
                  <a:gs pos="0">
                    <a:srgbClr val="CC04C2">
                      <a:tint val="66000"/>
                      <a:satMod val="160000"/>
                    </a:srgbClr>
                  </a:gs>
                  <a:gs pos="50000">
                    <a:srgbClr val="CC04C2">
                      <a:tint val="44500"/>
                      <a:satMod val="160000"/>
                    </a:srgbClr>
                  </a:gs>
                  <a:gs pos="100000">
                    <a:srgbClr val="CC04C2">
                      <a:tint val="23500"/>
                      <a:satMod val="160000"/>
                    </a:srgb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rgbClr val="47474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E" dirty="0">
                    <a:solidFill>
                      <a:srgbClr val="474747"/>
                    </a:solidFill>
                  </a:rPr>
                  <a:t>filter scale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de-DE" i="1">
                            <a:solidFill>
                              <a:srgbClr val="CC04C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de-DE" i="1">
                            <a:solidFill>
                              <a:srgbClr val="CC04C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acc>
                  </m:oMath>
                </a14:m>
                <a:endParaRPr lang="en-IE" dirty="0">
                  <a:solidFill>
                    <a:srgbClr val="474747"/>
                  </a:solidFill>
                </a:endParaRPr>
              </a:p>
            </p:txBody>
          </p:sp>
        </mc:Choice>
        <mc:Fallback xmlns="">
          <p:sp>
            <p:nvSpPr>
              <p:cNvPr id="22" name="Rechteck 21">
                <a:extLst>
                  <a:ext uri="{FF2B5EF4-FFF2-40B4-BE49-F238E27FC236}">
                    <a16:creationId xmlns:a16="http://schemas.microsoft.com/office/drawing/2014/main" id="{C6034BF1-2FF5-46EC-983D-A873036C85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3440" y="2543667"/>
                <a:ext cx="2959333" cy="411839"/>
              </a:xfrm>
              <a:prstGeom prst="rect">
                <a:avLst/>
              </a:prstGeom>
              <a:blipFill>
                <a:blip r:embed="rId4"/>
                <a:stretch>
                  <a:fillRect b="-17143"/>
                </a:stretch>
              </a:blipFill>
              <a:ln>
                <a:solidFill>
                  <a:srgbClr val="474747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ADC2124D-7A90-4F47-B8CD-CE5C6B6AA2A0}"/>
                  </a:ext>
                </a:extLst>
              </p:cNvPr>
              <p:cNvSpPr txBox="1"/>
              <p:nvPr/>
            </p:nvSpPr>
            <p:spPr>
              <a:xfrm>
                <a:off x="5155626" y="2109403"/>
                <a:ext cx="2069869" cy="3915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E" dirty="0">
                    <a:solidFill>
                      <a:srgbClr val="CC04C2"/>
                    </a:solidFill>
                  </a:rPr>
                  <a:t>NWP </a:t>
                </a:r>
                <a14:m>
                  <m:oMath xmlns:m="http://schemas.openxmlformats.org/officeDocument/2006/math">
                    <m:r>
                      <a:rPr lang="en-IE" i="1" dirty="0">
                        <a:solidFill>
                          <a:srgbClr val="C8089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sSub>
                      <m:sSubPr>
                        <m:ctrlPr>
                          <a:rPr lang="en-IE" i="1" dirty="0">
                            <a:solidFill>
                              <a:srgbClr val="C8089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i="1" dirty="0">
                            <a:solidFill>
                              <a:srgbClr val="C8089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de-DE" i="1" dirty="0">
                            <a:solidFill>
                              <a:srgbClr val="C80896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</m:oMath>
                </a14:m>
                <a:r>
                  <a:rPr lang="en-IE" dirty="0">
                    <a:solidFill>
                      <a:srgbClr val="C80896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IE" i="1" dirty="0">
                        <a:solidFill>
                          <a:srgbClr val="C80896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≅</m:t>
                    </m:r>
                    <m:sSub>
                      <m:sSubPr>
                        <m:ctrlPr>
                          <a:rPr lang="en-IE" i="1" dirty="0" smtClean="0">
                            <a:solidFill>
                              <a:srgbClr val="474747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IE" i="1" dirty="0">
                            <a:solidFill>
                              <a:srgbClr val="474747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de-DE" i="1" dirty="0">
                            <a:solidFill>
                              <a:srgbClr val="474747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endParaRPr lang="en-IE" dirty="0">
                  <a:solidFill>
                    <a:srgbClr val="C80896"/>
                  </a:solidFill>
                </a:endParaRPr>
              </a:p>
            </p:txBody>
          </p:sp>
        </mc:Choice>
        <mc:Fallback xmlns="">
          <p:sp>
            <p:nvSpPr>
              <p:cNvPr id="24" name="Textfeld 23">
                <a:extLst>
                  <a:ext uri="{FF2B5EF4-FFF2-40B4-BE49-F238E27FC236}">
                    <a16:creationId xmlns:a16="http://schemas.microsoft.com/office/drawing/2014/main" id="{ADC2124D-7A90-4F47-B8CD-CE5C6B6AA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5626" y="2109403"/>
                <a:ext cx="2069869" cy="391582"/>
              </a:xfrm>
              <a:prstGeom prst="rect">
                <a:avLst/>
              </a:prstGeom>
              <a:blipFill>
                <a:blip r:embed="rId5"/>
                <a:stretch>
                  <a:fillRect t="-7813" b="-1875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Geschweifte Klammer links 28">
            <a:extLst>
              <a:ext uri="{FF2B5EF4-FFF2-40B4-BE49-F238E27FC236}">
                <a16:creationId xmlns:a16="http://schemas.microsoft.com/office/drawing/2014/main" id="{56706ADF-ADED-4670-AB60-8D970AC8963C}"/>
              </a:ext>
            </a:extLst>
          </p:cNvPr>
          <p:cNvSpPr/>
          <p:nvPr/>
        </p:nvSpPr>
        <p:spPr>
          <a:xfrm rot="16200000">
            <a:off x="3212833" y="2044603"/>
            <a:ext cx="265229" cy="2439956"/>
          </a:xfrm>
          <a:prstGeom prst="leftBrace">
            <a:avLst>
              <a:gd name="adj1" fmla="val 0"/>
              <a:gd name="adj2" fmla="val 50000"/>
            </a:avLst>
          </a:prstGeom>
          <a:noFill/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7390FCA0-DCF6-448D-8245-BCDF9F62B9E2}"/>
                  </a:ext>
                </a:extLst>
              </p:cNvPr>
              <p:cNvSpPr txBox="1"/>
              <p:nvPr/>
            </p:nvSpPr>
            <p:spPr>
              <a:xfrm>
                <a:off x="1741270" y="3564890"/>
                <a:ext cx="3018306" cy="2861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DE" b="0" i="1" smtClean="0">
                              <a:solidFill>
                                <a:schemeClr val="accent3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i="1" smtClean="0">
                              <a:solidFill>
                                <a:schemeClr val="accent3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de-DE" b="0" i="1" smtClean="0">
                              <a:solidFill>
                                <a:schemeClr val="accent3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de-DE" b="0" i="1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de-DE" b="0" i="1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de-DE" b="0" i="1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b="0" i="1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de-DE" b="0" i="1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)=</m:t>
                      </m:r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)−</m:t>
                      </m:r>
                      <m:acc>
                        <m:accPr>
                          <m:chr m:val="̃"/>
                          <m:ctrlPr>
                            <a:rPr lang="de-DE" b="0" i="1" smtClean="0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r>
                        <a:rPr lang="de-DE" b="0" i="1" smtClean="0">
                          <a:solidFill>
                            <a:srgbClr val="CC04C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de-DE" b="0" i="1" smtClean="0">
                          <a:solidFill>
                            <a:srgbClr val="CC04C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de-DE" b="0" i="1" smtClean="0">
                          <a:solidFill>
                            <a:srgbClr val="CC04C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b="0" i="1" smtClean="0">
                          <a:solidFill>
                            <a:srgbClr val="CC04C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de-DE" b="0" i="1" smtClean="0">
                          <a:solidFill>
                            <a:srgbClr val="CC04C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E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0" name="Textfeld 29">
                <a:extLst>
                  <a:ext uri="{FF2B5EF4-FFF2-40B4-BE49-F238E27FC236}">
                    <a16:creationId xmlns:a16="http://schemas.microsoft.com/office/drawing/2014/main" id="{7390FCA0-DCF6-448D-8245-BCDF9F62B9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1270" y="3564890"/>
                <a:ext cx="3018306" cy="286104"/>
              </a:xfrm>
              <a:prstGeom prst="rect">
                <a:avLst/>
              </a:prstGeom>
              <a:blipFill>
                <a:blip r:embed="rId6"/>
                <a:stretch>
                  <a:fillRect t="-19149" b="-3617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Geschweifte Klammer links 30">
            <a:extLst>
              <a:ext uri="{FF2B5EF4-FFF2-40B4-BE49-F238E27FC236}">
                <a16:creationId xmlns:a16="http://schemas.microsoft.com/office/drawing/2014/main" id="{4F9ABEEA-1D18-4193-BE3C-2DBB8CA907D2}"/>
              </a:ext>
            </a:extLst>
          </p:cNvPr>
          <p:cNvSpPr/>
          <p:nvPr/>
        </p:nvSpPr>
        <p:spPr>
          <a:xfrm rot="16200000">
            <a:off x="6019671" y="1781153"/>
            <a:ext cx="265229" cy="2940972"/>
          </a:xfrm>
          <a:prstGeom prst="leftBrace">
            <a:avLst/>
          </a:prstGeom>
          <a:noFill/>
          <a:ln w="38100">
            <a:solidFill>
              <a:srgbClr val="CC04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CFFF3D7D-E42D-42E5-9CAC-D962B29AC2AB}"/>
              </a:ext>
            </a:extLst>
          </p:cNvPr>
          <p:cNvSpPr txBox="1"/>
          <p:nvPr/>
        </p:nvSpPr>
        <p:spPr>
          <a:xfrm>
            <a:off x="324196" y="3530724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b="1" dirty="0">
                <a:solidFill>
                  <a:srgbClr val="D012B5"/>
                </a:solidFill>
              </a:rPr>
              <a:t>NWP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feld 34">
                <a:extLst>
                  <a:ext uri="{FF2B5EF4-FFF2-40B4-BE49-F238E27FC236}">
                    <a16:creationId xmlns:a16="http://schemas.microsoft.com/office/drawing/2014/main" id="{3592B78D-6A26-47B9-BB12-2BE14B875F43}"/>
                  </a:ext>
                </a:extLst>
              </p:cNvPr>
              <p:cNvSpPr txBox="1"/>
              <p:nvPr/>
            </p:nvSpPr>
            <p:spPr>
              <a:xfrm>
                <a:off x="4578576" y="3343638"/>
                <a:ext cx="3814871" cy="818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de-DE" i="1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r>
                        <a:rPr lang="de-DE" b="0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de-DE" b="0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de-DE" b="0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b="0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de-DE" b="0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)≡</m:t>
                      </m:r>
                      <m:nary>
                        <m:naryPr>
                          <m:chr m:val="∬"/>
                          <m:limLoc m:val="undOvr"/>
                          <m:subHide m:val="on"/>
                          <m:supHide m:val="on"/>
                          <m:ctrlPr>
                            <a:rPr lang="en-IE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de-DE" i="1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</m:d>
                          <m: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de-DE" i="1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</m:nary>
                    </m:oMath>
                  </m:oMathPara>
                </a14:m>
                <a:endParaRPr lang="en-IE" dirty="0">
                  <a:solidFill>
                    <a:srgbClr val="C80896"/>
                  </a:solidFill>
                </a:endParaRPr>
              </a:p>
            </p:txBody>
          </p:sp>
        </mc:Choice>
        <mc:Fallback xmlns="">
          <p:sp>
            <p:nvSpPr>
              <p:cNvPr id="35" name="Textfeld 34">
                <a:extLst>
                  <a:ext uri="{FF2B5EF4-FFF2-40B4-BE49-F238E27FC236}">
                    <a16:creationId xmlns:a16="http://schemas.microsoft.com/office/drawing/2014/main" id="{3592B78D-6A26-47B9-BB12-2BE14B875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576" y="3343638"/>
                <a:ext cx="3814871" cy="81887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feld 35">
                <a:extLst>
                  <a:ext uri="{FF2B5EF4-FFF2-40B4-BE49-F238E27FC236}">
                    <a16:creationId xmlns:a16="http://schemas.microsoft.com/office/drawing/2014/main" id="{1DEEDC63-D530-468E-8C14-2D2EF85D25FD}"/>
                  </a:ext>
                </a:extLst>
              </p:cNvPr>
              <p:cNvSpPr txBox="1"/>
              <p:nvPr/>
            </p:nvSpPr>
            <p:spPr>
              <a:xfrm>
                <a:off x="2875258" y="4012469"/>
                <a:ext cx="3576363" cy="672877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ar-AE" sz="160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</m:t>
                      </m:r>
                      <m:sSup>
                        <m:sSupPr>
                          <m:ctrlPr>
                            <a:rPr lang="ar-AE" sz="1600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ar-AE" sz="160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de-DE" sz="1600" b="0" i="0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</a:rPr>
                                <m:t>w</m:t>
                              </m:r>
                              <m:r>
                                <a:rPr lang="ar-AE" sz="1600" smtClean="0">
                                  <a:solidFill>
                                    <a:srgbClr val="CC04C2"/>
                                  </a:solidFill>
                                  <a:latin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</m:e>
                        <m:sup>
                          <m:r>
                            <a:rPr lang="ar-AE" sz="1600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de-DE" sz="1600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</a:rPr>
                            <m:t>𝑒𝑜</m:t>
                          </m:r>
                        </m:sup>
                      </m:sSup>
                      <m:r>
                        <a:rPr lang="ar-AE" sz="160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ar-AE" sz="160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ar-AE" sz="1600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ar-AE" sz="1600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ar-AE" sz="1600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ar-AE" sz="1600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  <m:sup>
                                  <m:r>
                                    <a:rPr lang="ar-AE" sz="1600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ar-AE" sz="1600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̃"/>
                                  <m:ctrlPr>
                                    <a:rPr lang="de-DE" sz="1600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sz="1600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f>
                            <m:fPr>
                              <m:ctrlP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̃"/>
                                  <m:ctrlPr>
                                    <a:rPr lang="de-DE" sz="1600" i="1">
                                      <a:solidFill>
                                        <a:srgbClr val="CC04C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sz="1600" i="1">
                                      <a:solidFill>
                                        <a:srgbClr val="CC04C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ar-AE" sz="1600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̃"/>
                                  <m:ctrlPr>
                                    <a:rPr lang="de-DE" sz="1600" i="1" smtClean="0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sz="1600" b="0" i="1" smtClean="0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f>
                            <m:fPr>
                              <m:ctrlP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acc>
                                <m:accPr>
                                  <m:chr m:val="̃"/>
                                  <m:ctrlPr>
                                    <a:rPr lang="de-DE" sz="1600" i="1">
                                      <a:solidFill>
                                        <a:srgbClr val="CC04C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sz="1600" i="1">
                                      <a:solidFill>
                                        <a:srgbClr val="CC04C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acc>
                            </m:num>
                            <m:den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ar-AE" sz="1600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ar-AE" sz="1600" dirty="0">
                  <a:solidFill>
                    <a:srgbClr val="474747"/>
                  </a:solidFill>
                </a:endParaRPr>
              </a:p>
            </p:txBody>
          </p:sp>
        </mc:Choice>
        <mc:Fallback xmlns="">
          <p:sp>
            <p:nvSpPr>
              <p:cNvPr id="36" name="Textfeld 35">
                <a:extLst>
                  <a:ext uri="{FF2B5EF4-FFF2-40B4-BE49-F238E27FC236}">
                    <a16:creationId xmlns:a16="http://schemas.microsoft.com/office/drawing/2014/main" id="{1DEEDC63-D530-468E-8C14-2D2EF85D25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258" y="4012469"/>
                <a:ext cx="3576363" cy="6728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feld 37">
                <a:extLst>
                  <a:ext uri="{FF2B5EF4-FFF2-40B4-BE49-F238E27FC236}">
                    <a16:creationId xmlns:a16="http://schemas.microsoft.com/office/drawing/2014/main" id="{E2291F15-3834-445A-95F7-015DC1B7C25B}"/>
                  </a:ext>
                </a:extLst>
              </p:cNvPr>
              <p:cNvSpPr txBox="1"/>
              <p:nvPr/>
            </p:nvSpPr>
            <p:spPr>
              <a:xfrm>
                <a:off x="2194383" y="873061"/>
                <a:ext cx="139689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E" dirty="0">
                    <a:solidFill>
                      <a:srgbClr val="474747"/>
                    </a:solidFill>
                  </a:rPr>
                  <a:t>subgrid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l-GR" i="1" smtClean="0">
                            <a:solidFill>
                              <a:srgbClr val="474747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i="1" smtClean="0">
                            <a:solidFill>
                              <a:srgbClr val="474747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p>
                        <m:r>
                          <a:rPr lang="de-DE" b="0" i="1" smtClean="0">
                            <a:solidFill>
                              <a:srgbClr val="474747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′′</m:t>
                        </m:r>
                      </m:sup>
                    </m:sSup>
                  </m:oMath>
                </a14:m>
                <a:endParaRPr lang="en-IE" dirty="0"/>
              </a:p>
            </p:txBody>
          </p:sp>
        </mc:Choice>
        <mc:Fallback xmlns="">
          <p:sp>
            <p:nvSpPr>
              <p:cNvPr id="38" name="Textfeld 37">
                <a:extLst>
                  <a:ext uri="{FF2B5EF4-FFF2-40B4-BE49-F238E27FC236}">
                    <a16:creationId xmlns:a16="http://schemas.microsoft.com/office/drawing/2014/main" id="{E2291F15-3834-445A-95F7-015DC1B7C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4383" y="873061"/>
                <a:ext cx="1396892" cy="369332"/>
              </a:xfrm>
              <a:prstGeom prst="rect">
                <a:avLst/>
              </a:prstGeom>
              <a:blipFill>
                <a:blip r:embed="rId8"/>
                <a:stretch>
                  <a:fillRect l="-3930" t="-8197" b="-2459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8A662FD5-7A8C-47D0-903D-CDAF773DCE31}"/>
                  </a:ext>
                </a:extLst>
              </p:cNvPr>
              <p:cNvSpPr txBox="1"/>
              <p:nvPr/>
            </p:nvSpPr>
            <p:spPr>
              <a:xfrm>
                <a:off x="4923905" y="860934"/>
                <a:ext cx="1487978" cy="372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E" dirty="0">
                    <a:solidFill>
                      <a:srgbClr val="474747"/>
                    </a:solidFill>
                  </a:rPr>
                  <a:t>resolved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l-GR" i="1" smtClean="0">
                            <a:solidFill>
                              <a:srgbClr val="474747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i="1">
                            <a:solidFill>
                              <a:srgbClr val="474747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acc>
                  </m:oMath>
                </a14:m>
                <a:endParaRPr lang="en-IE" dirty="0">
                  <a:solidFill>
                    <a:srgbClr val="474747"/>
                  </a:solidFill>
                </a:endParaRPr>
              </a:p>
            </p:txBody>
          </p:sp>
        </mc:Choice>
        <mc:Fallback xmlns="">
          <p:sp>
            <p:nvSpPr>
              <p:cNvPr id="40" name="Textfeld 39">
                <a:extLst>
                  <a:ext uri="{FF2B5EF4-FFF2-40B4-BE49-F238E27FC236}">
                    <a16:creationId xmlns:a16="http://schemas.microsoft.com/office/drawing/2014/main" id="{8A662FD5-7A8C-47D0-903D-CDAF773DC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3905" y="860934"/>
                <a:ext cx="1487978" cy="372218"/>
              </a:xfrm>
              <a:prstGeom prst="rect">
                <a:avLst/>
              </a:prstGeom>
              <a:blipFill>
                <a:blip r:embed="rId9"/>
                <a:stretch>
                  <a:fillRect t="-6557" r="-11066" b="-26230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feld 42">
            <a:extLst>
              <a:ext uri="{FF2B5EF4-FFF2-40B4-BE49-F238E27FC236}">
                <a16:creationId xmlns:a16="http://schemas.microsoft.com/office/drawing/2014/main" id="{C43B1BD4-B1DF-4D2D-B858-13B63D52B386}"/>
              </a:ext>
            </a:extLst>
          </p:cNvPr>
          <p:cNvSpPr txBox="1"/>
          <p:nvPr/>
        </p:nvSpPr>
        <p:spPr>
          <a:xfrm>
            <a:off x="6958786" y="4293494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 err="1">
                <a:solidFill>
                  <a:srgbClr val="474747"/>
                </a:solidFill>
              </a:rPr>
              <a:t>Moeng</a:t>
            </a:r>
            <a:r>
              <a:rPr lang="en-IE" i="1" dirty="0">
                <a:solidFill>
                  <a:srgbClr val="474747"/>
                </a:solidFill>
              </a:rPr>
              <a:t> et al. (2010)</a:t>
            </a:r>
          </a:p>
        </p:txBody>
      </p:sp>
      <p:sp>
        <p:nvSpPr>
          <p:cNvPr id="45" name="Foliennummernplatzhalter 5">
            <a:extLst>
              <a:ext uri="{FF2B5EF4-FFF2-40B4-BE49-F238E27FC236}">
                <a16:creationId xmlns:a16="http://schemas.microsoft.com/office/drawing/2014/main" id="{34EACDB0-CA5E-49A6-ABF4-385E85B7CAE9}"/>
              </a:ext>
            </a:extLst>
          </p:cNvPr>
          <p:cNvSpPr txBox="1">
            <a:spLocks/>
          </p:cNvSpPr>
          <p:nvPr/>
        </p:nvSpPr>
        <p:spPr>
          <a:xfrm>
            <a:off x="7427280" y="4739301"/>
            <a:ext cx="523350" cy="274637"/>
          </a:xfrm>
          <a:prstGeom prst="rect">
            <a:avLst/>
          </a:prstGeom>
          <a:noFill/>
          <a:ln w="0">
            <a:noFill/>
          </a:ln>
        </p:spPr>
        <p:txBody>
          <a:bodyPr lIns="91440" tIns="14400" rIns="91440" bIns="0" anchor="ctr">
            <a:noAutofit/>
          </a:bodyPr>
          <a:lstStyle>
            <a:defPPr>
              <a:defRPr lang="de-DE"/>
            </a:defPPr>
            <a:lvl1pPr marL="0" indent="0" algn="r" defTabSz="457200" rtl="0" eaLnBrk="1" latinLnBrk="0" hangingPunct="1">
              <a:lnSpc>
                <a:spcPct val="100000"/>
              </a:lnSpc>
              <a:buNone/>
              <a:defRPr lang="de-DE" sz="1000" b="0" u="none" strike="noStrike" kern="1200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8FC84-22FA-4F5E-86B7-A7761BE44B02}" type="slidenum">
              <a:rPr lang="de-DE" smtClean="0"/>
              <a:pPr/>
              <a:t>7</a:t>
            </a:fld>
            <a:endParaRPr lang="de-DE" dirty="0"/>
          </a:p>
        </p:txBody>
      </p:sp>
      <p:pic>
        <p:nvPicPr>
          <p:cNvPr id="25" name="Grafik 24" descr="Cloud mit einfarbiger Füllung">
            <a:extLst>
              <a:ext uri="{FF2B5EF4-FFF2-40B4-BE49-F238E27FC236}">
                <a16:creationId xmlns:a16="http://schemas.microsoft.com/office/drawing/2014/main" id="{785A9C23-CF76-4788-8304-8AE524C167C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193370" y="4564242"/>
            <a:ext cx="661988" cy="661988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E4A0B255-13B2-4E6D-8B9C-A241B34284C4}"/>
              </a:ext>
            </a:extLst>
          </p:cNvPr>
          <p:cNvSpPr txBox="1"/>
          <p:nvPr/>
        </p:nvSpPr>
        <p:spPr>
          <a:xfrm>
            <a:off x="1362439" y="4748409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8772765C-921B-472F-804E-77726E1C1EF9}"/>
              </a:ext>
            </a:extLst>
          </p:cNvPr>
          <p:cNvCxnSpPr>
            <a:cxnSpLocks/>
          </p:cNvCxnSpPr>
          <p:nvPr/>
        </p:nvCxnSpPr>
        <p:spPr>
          <a:xfrm>
            <a:off x="1362439" y="5069066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3DBAB163-D2AC-471E-B909-DC321783089B}"/>
              </a:ext>
            </a:extLst>
          </p:cNvPr>
          <p:cNvCxnSpPr>
            <a:cxnSpLocks/>
          </p:cNvCxnSpPr>
          <p:nvPr/>
        </p:nvCxnSpPr>
        <p:spPr>
          <a:xfrm>
            <a:off x="1473441" y="5069066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985102E8-E935-468E-A88F-F6AEF4B1C4C6}"/>
              </a:ext>
            </a:extLst>
          </p:cNvPr>
          <p:cNvCxnSpPr>
            <a:cxnSpLocks/>
          </p:cNvCxnSpPr>
          <p:nvPr/>
        </p:nvCxnSpPr>
        <p:spPr>
          <a:xfrm>
            <a:off x="1591711" y="5072481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8018B87F-20EA-4554-B011-7AE761931591}"/>
              </a:ext>
            </a:extLst>
          </p:cNvPr>
          <p:cNvCxnSpPr>
            <a:cxnSpLocks/>
          </p:cNvCxnSpPr>
          <p:nvPr/>
        </p:nvCxnSpPr>
        <p:spPr>
          <a:xfrm>
            <a:off x="1695688" y="5069066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7B7115DB-CA73-4F8E-B080-F4620BBF992C}"/>
              </a:ext>
            </a:extLst>
          </p:cNvPr>
          <p:cNvCxnSpPr>
            <a:cxnSpLocks/>
          </p:cNvCxnSpPr>
          <p:nvPr/>
        </p:nvCxnSpPr>
        <p:spPr>
          <a:xfrm>
            <a:off x="1673760" y="5090182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Gerader Verbinder 41">
            <a:extLst>
              <a:ext uri="{FF2B5EF4-FFF2-40B4-BE49-F238E27FC236}">
                <a16:creationId xmlns:a16="http://schemas.microsoft.com/office/drawing/2014/main" id="{DD71BC77-7A54-4587-B875-21C12630B2A0}"/>
              </a:ext>
            </a:extLst>
          </p:cNvPr>
          <p:cNvCxnSpPr>
            <a:cxnSpLocks/>
          </p:cNvCxnSpPr>
          <p:nvPr/>
        </p:nvCxnSpPr>
        <p:spPr>
          <a:xfrm>
            <a:off x="1545343" y="5070721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52594444-BF37-49EC-BCB3-EBD2CFD75761}"/>
              </a:ext>
            </a:extLst>
          </p:cNvPr>
          <p:cNvCxnSpPr>
            <a:cxnSpLocks/>
          </p:cNvCxnSpPr>
          <p:nvPr/>
        </p:nvCxnSpPr>
        <p:spPr>
          <a:xfrm>
            <a:off x="1435108" y="5085757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Grafik 45" descr="Cloud mit einfarbiger Füllung">
            <a:extLst>
              <a:ext uri="{FF2B5EF4-FFF2-40B4-BE49-F238E27FC236}">
                <a16:creationId xmlns:a16="http://schemas.microsoft.com/office/drawing/2014/main" id="{9B87BF65-C723-4B21-93F9-133A8EFD701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47" name="Textfeld 46">
            <a:extLst>
              <a:ext uri="{FF2B5EF4-FFF2-40B4-BE49-F238E27FC236}">
                <a16:creationId xmlns:a16="http://schemas.microsoft.com/office/drawing/2014/main" id="{28D09EF6-220D-40AE-ADDC-6A794B997157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48" name="Grafik 47" descr="Cloud mit einfarbiger Füllung">
            <a:extLst>
              <a:ext uri="{FF2B5EF4-FFF2-40B4-BE49-F238E27FC236}">
                <a16:creationId xmlns:a16="http://schemas.microsoft.com/office/drawing/2014/main" id="{BFE709AC-45E9-4982-9E48-B61EED92C83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855358" y="4560709"/>
            <a:ext cx="661988" cy="661988"/>
          </a:xfrm>
          <a:prstGeom prst="rect">
            <a:avLst/>
          </a:prstGeom>
        </p:spPr>
      </p:pic>
      <p:sp>
        <p:nvSpPr>
          <p:cNvPr id="49" name="Textfeld 48">
            <a:extLst>
              <a:ext uri="{FF2B5EF4-FFF2-40B4-BE49-F238E27FC236}">
                <a16:creationId xmlns:a16="http://schemas.microsoft.com/office/drawing/2014/main" id="{B45E56B9-2AD1-483A-A280-9B77320890CB}"/>
              </a:ext>
            </a:extLst>
          </p:cNvPr>
          <p:cNvSpPr txBox="1"/>
          <p:nvPr/>
        </p:nvSpPr>
        <p:spPr>
          <a:xfrm>
            <a:off x="2024427" y="4744876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50" name="Grafik 49" descr="Cloud mit einfarbiger Füllung">
            <a:extLst>
              <a:ext uri="{FF2B5EF4-FFF2-40B4-BE49-F238E27FC236}">
                <a16:creationId xmlns:a16="http://schemas.microsoft.com/office/drawing/2014/main" id="{697F9808-F4DC-4DF8-9E70-7CEA9B96D954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51" name="Textfeld 50">
            <a:extLst>
              <a:ext uri="{FF2B5EF4-FFF2-40B4-BE49-F238E27FC236}">
                <a16:creationId xmlns:a16="http://schemas.microsoft.com/office/drawing/2014/main" id="{FE2624E0-D456-4158-9302-734208105BF7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54" name="Fußzeilenplatzhalter 4">
            <a:extLst>
              <a:ext uri="{FF2B5EF4-FFF2-40B4-BE49-F238E27FC236}">
                <a16:creationId xmlns:a16="http://schemas.microsoft.com/office/drawing/2014/main" id="{843348F1-A976-4193-8F7D-F54A7EA7B67E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sp>
        <p:nvSpPr>
          <p:cNvPr id="55" name="Rechteck 54">
            <a:hlinkClick r:id="rId24" action="ppaction://hlinksldjump"/>
            <a:extLst>
              <a:ext uri="{FF2B5EF4-FFF2-40B4-BE49-F238E27FC236}">
                <a16:creationId xmlns:a16="http://schemas.microsoft.com/office/drawing/2014/main" id="{9762AAD9-DCFE-4B40-A8B5-0B87FE004D22}"/>
              </a:ext>
            </a:extLst>
          </p:cNvPr>
          <p:cNvSpPr/>
          <p:nvPr/>
        </p:nvSpPr>
        <p:spPr>
          <a:xfrm>
            <a:off x="1225951" y="4541387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7994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/>
      <p:bldP spid="29" grpId="0" animBg="1"/>
      <p:bldP spid="30" grpId="0"/>
      <p:bldP spid="31" grpId="0" animBg="1"/>
      <p:bldP spid="34" grpId="0"/>
      <p:bldP spid="35" grpId="0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Fußzeilenplatzhalter 4">
            <a:extLst>
              <a:ext uri="{FF2B5EF4-FFF2-40B4-BE49-F238E27FC236}">
                <a16:creationId xmlns:a16="http://schemas.microsoft.com/office/drawing/2014/main" id="{3A40F363-A0D5-41C1-8AD2-28CF0A755293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sp>
        <p:nvSpPr>
          <p:cNvPr id="207" name="PlaceHolder 1"/>
          <p:cNvSpPr>
            <a:spLocks noGrp="1"/>
          </p:cNvSpPr>
          <p:nvPr>
            <p:ph type="sldNum" idx="53"/>
          </p:nvPr>
        </p:nvSpPr>
        <p:spPr>
          <a:xfrm>
            <a:off x="7427160" y="4739400"/>
            <a:ext cx="523080" cy="274320"/>
          </a:xfrm>
          <a:prstGeom prst="rect">
            <a:avLst/>
          </a:prstGeom>
          <a:noFill/>
          <a:ln w="0">
            <a:noFill/>
          </a:ln>
        </p:spPr>
        <p:txBody>
          <a:bodyPr lIns="91440" tIns="14400" rIns="91440" bIns="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de-DE" sz="10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561508E-8287-4382-9CFD-7F787F4A895C}" type="slidenum">
              <a:rPr lang="de-DE" sz="1000" b="0" u="none" strike="noStrike" smtClean="0">
                <a:solidFill>
                  <a:schemeClr val="dk1">
                    <a:tint val="75000"/>
                  </a:schemeClr>
                </a:solidFill>
                <a:uFillTx/>
                <a:latin typeface="Arial"/>
              </a:rPr>
              <a:t>8</a:t>
            </a:fld>
            <a:endParaRPr lang="de-DE" sz="1000" b="0" u="none" strike="noStrike" dirty="0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8" name="Titel 1"/>
          <p:cNvSpPr/>
          <p:nvPr/>
        </p:nvSpPr>
        <p:spPr>
          <a:xfrm>
            <a:off x="145080" y="277920"/>
            <a:ext cx="3264870" cy="41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0" rIns="72000" bIns="0" anchor="b">
            <a:spAutoFit/>
          </a:bodyPr>
          <a:lstStyle/>
          <a:p>
            <a:pPr algn="ctr" defTabSz="685800">
              <a:lnSpc>
                <a:spcPct val="90000"/>
              </a:lnSpc>
            </a:pPr>
            <a:r>
              <a:rPr lang="de-DE" sz="3000" b="0" u="none" strike="noStrike" dirty="0">
                <a:solidFill>
                  <a:schemeClr val="dk1"/>
                </a:solidFill>
                <a:uFillTx/>
                <a:latin typeface="Arial"/>
              </a:rPr>
              <a:t>ICON-LAM Setup</a:t>
            </a:r>
            <a:endParaRPr lang="de-DE" sz="3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09" name="Grafik 7"/>
          <p:cNvPicPr/>
          <p:nvPr/>
        </p:nvPicPr>
        <p:blipFill>
          <a:blip r:embed="rId3"/>
          <a:stretch/>
        </p:blipFill>
        <p:spPr>
          <a:xfrm>
            <a:off x="939600" y="800640"/>
            <a:ext cx="6887880" cy="3827880"/>
          </a:xfrm>
          <a:prstGeom prst="rect">
            <a:avLst/>
          </a:prstGeom>
          <a:ln w="0">
            <a:noFill/>
          </a:ln>
        </p:spPr>
      </p:pic>
      <p:pic>
        <p:nvPicPr>
          <p:cNvPr id="210" name="Grafik 8"/>
          <p:cNvPicPr/>
          <p:nvPr/>
        </p:nvPicPr>
        <p:blipFill>
          <a:blip r:embed="rId4"/>
          <a:stretch/>
        </p:blipFill>
        <p:spPr>
          <a:xfrm>
            <a:off x="2139840" y="3998880"/>
            <a:ext cx="4059000" cy="404640"/>
          </a:xfrm>
          <a:prstGeom prst="rect">
            <a:avLst/>
          </a:prstGeom>
          <a:ln w="0">
            <a:noFill/>
          </a:ln>
        </p:spPr>
      </p:pic>
      <p:sp>
        <p:nvSpPr>
          <p:cNvPr id="211" name="Rechteck 9"/>
          <p:cNvSpPr/>
          <p:nvPr/>
        </p:nvSpPr>
        <p:spPr>
          <a:xfrm>
            <a:off x="2127960" y="4045680"/>
            <a:ext cx="892800" cy="33948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de-DE" sz="1800" b="0" u="none" strike="noStrike">
              <a:solidFill>
                <a:schemeClr val="lt1"/>
              </a:solidFill>
              <a:uFillTx/>
              <a:latin typeface="Arial"/>
            </a:endParaRPr>
          </a:p>
        </p:txBody>
      </p:sp>
      <p:sp>
        <p:nvSpPr>
          <p:cNvPr id="212" name="Rechteck 10"/>
          <p:cNvSpPr/>
          <p:nvPr/>
        </p:nvSpPr>
        <p:spPr>
          <a:xfrm>
            <a:off x="2846520" y="991800"/>
            <a:ext cx="3443040" cy="267156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de-DE" sz="1800" b="0" u="none" strike="noStrike">
              <a:solidFill>
                <a:schemeClr val="lt1"/>
              </a:solidFill>
              <a:uFillTx/>
              <a:latin typeface="Arial"/>
            </a:endParaRPr>
          </a:p>
        </p:txBody>
      </p:sp>
      <p:sp>
        <p:nvSpPr>
          <p:cNvPr id="213" name="Rechteck 11"/>
          <p:cNvSpPr/>
          <p:nvPr/>
        </p:nvSpPr>
        <p:spPr>
          <a:xfrm>
            <a:off x="3280320" y="2643120"/>
            <a:ext cx="2654280" cy="938880"/>
          </a:xfrm>
          <a:prstGeom prst="rect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de-DE" sz="1800" b="0" u="none" strike="noStrike">
              <a:solidFill>
                <a:schemeClr val="lt1"/>
              </a:solidFill>
              <a:uFillTx/>
              <a:latin typeface="Arial"/>
            </a:endParaRPr>
          </a:p>
        </p:txBody>
      </p:sp>
      <p:sp>
        <p:nvSpPr>
          <p:cNvPr id="214" name="Rechteck 12"/>
          <p:cNvSpPr/>
          <p:nvPr/>
        </p:nvSpPr>
        <p:spPr>
          <a:xfrm>
            <a:off x="4003560" y="2765880"/>
            <a:ext cx="1760040" cy="608760"/>
          </a:xfrm>
          <a:prstGeom prst="rect">
            <a:avLst/>
          </a:prstGeom>
          <a:noFill/>
          <a:ln w="38100">
            <a:solidFill>
              <a:srgbClr val="CE3A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de-DE" sz="1800" b="0" u="none" strike="noStrike">
              <a:solidFill>
                <a:schemeClr val="lt1"/>
              </a:solidFill>
              <a:uFillTx/>
              <a:latin typeface="Arial"/>
            </a:endParaRPr>
          </a:p>
        </p:txBody>
      </p:sp>
      <p:pic>
        <p:nvPicPr>
          <p:cNvPr id="215" name="Grafik 13"/>
          <p:cNvPicPr/>
          <p:nvPr/>
        </p:nvPicPr>
        <p:blipFill>
          <a:blip r:embed="rId5"/>
          <a:stretch/>
        </p:blipFill>
        <p:spPr>
          <a:xfrm>
            <a:off x="7013880" y="988560"/>
            <a:ext cx="1248480" cy="357480"/>
          </a:xfrm>
          <a:prstGeom prst="rect">
            <a:avLst/>
          </a:prstGeom>
          <a:ln w="0">
            <a:noFill/>
          </a:ln>
        </p:spPr>
      </p:pic>
      <p:pic>
        <p:nvPicPr>
          <p:cNvPr id="216" name="Grafik 14"/>
          <p:cNvPicPr/>
          <p:nvPr/>
        </p:nvPicPr>
        <p:blipFill>
          <a:blip r:embed="rId6"/>
          <a:stretch/>
        </p:blipFill>
        <p:spPr>
          <a:xfrm>
            <a:off x="6641640" y="1346400"/>
            <a:ext cx="2187360" cy="673920"/>
          </a:xfrm>
          <a:prstGeom prst="rect">
            <a:avLst/>
          </a:prstGeom>
          <a:ln w="0">
            <a:noFill/>
          </a:ln>
        </p:spPr>
      </p:pic>
      <p:sp>
        <p:nvSpPr>
          <p:cNvPr id="217" name="Rechteck: abgerundete Ecken 15"/>
          <p:cNvSpPr/>
          <p:nvPr/>
        </p:nvSpPr>
        <p:spPr>
          <a:xfrm>
            <a:off x="6912360" y="2183400"/>
            <a:ext cx="1391040" cy="1542600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>
            <a:solidFill>
              <a:srgbClr val="FFFFFF">
                <a:lumMod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de-DE" sz="1800" b="0" u="none" strike="noStrike">
              <a:solidFill>
                <a:schemeClr val="lt1"/>
              </a:solidFill>
              <a:uFillTx/>
              <a:latin typeface="Arial"/>
            </a:endParaRPr>
          </a:p>
        </p:txBody>
      </p:sp>
      <p:sp>
        <p:nvSpPr>
          <p:cNvPr id="218" name="Textfeld 16"/>
          <p:cNvSpPr/>
          <p:nvPr/>
        </p:nvSpPr>
        <p:spPr>
          <a:xfrm>
            <a:off x="7070040" y="2832120"/>
            <a:ext cx="8992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2400" b="0" u="none" strike="noStrike">
                <a:solidFill>
                  <a:srgbClr val="002060"/>
                </a:solidFill>
                <a:uFillTx/>
                <a:latin typeface="Arial"/>
              </a:rPr>
              <a:t>1 km</a:t>
            </a:r>
            <a:endParaRPr lang="de-DE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9" name="Textfeld 17"/>
          <p:cNvSpPr/>
          <p:nvPr/>
        </p:nvSpPr>
        <p:spPr>
          <a:xfrm>
            <a:off x="7080840" y="3144600"/>
            <a:ext cx="11012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2400" b="0" u="none" strike="noStrike">
                <a:solidFill>
                  <a:srgbClr val="CE3AC7"/>
                </a:solidFill>
                <a:uFillTx/>
                <a:latin typeface="Arial"/>
              </a:rPr>
              <a:t>0.5 km</a:t>
            </a:r>
            <a:endParaRPr lang="de-DE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0" name="Textfeld 18"/>
          <p:cNvSpPr/>
          <p:nvPr/>
        </p:nvSpPr>
        <p:spPr>
          <a:xfrm>
            <a:off x="7080840" y="2250000"/>
            <a:ext cx="76752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1800" b="0" u="sng" strike="noStrike">
                <a:solidFill>
                  <a:srgbClr val="474747"/>
                </a:solidFill>
                <a:uFillTx/>
                <a:latin typeface="Arial"/>
              </a:rPr>
              <a:t>∆x</a:t>
            </a:r>
            <a:endParaRPr lang="de-DE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221" name="Grafik 19"/>
          <p:cNvPicPr/>
          <p:nvPr/>
        </p:nvPicPr>
        <p:blipFill>
          <a:blip r:embed="rId5"/>
          <a:stretch/>
        </p:blipFill>
        <p:spPr>
          <a:xfrm rot="1566600">
            <a:off x="5332320" y="2593080"/>
            <a:ext cx="856440" cy="245160"/>
          </a:xfrm>
          <a:prstGeom prst="rect">
            <a:avLst/>
          </a:prstGeom>
          <a:ln w="0">
            <a:noFill/>
          </a:ln>
        </p:spPr>
      </p:pic>
      <p:sp>
        <p:nvSpPr>
          <p:cNvPr id="222" name="Textfeld 20"/>
          <p:cNvSpPr/>
          <p:nvPr/>
        </p:nvSpPr>
        <p:spPr>
          <a:xfrm>
            <a:off x="7070040" y="2541240"/>
            <a:ext cx="8992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de-DE" sz="2400" b="0" u="none" strike="noStrike">
                <a:solidFill>
                  <a:srgbClr val="FFFF00"/>
                </a:solidFill>
                <a:uFillTx/>
                <a:latin typeface="Arial"/>
              </a:rPr>
              <a:t>2 km</a:t>
            </a:r>
            <a:endParaRPr lang="de-DE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graphicFrame>
        <p:nvGraphicFramePr>
          <p:cNvPr id="223" name="Tabelle 21"/>
          <p:cNvGraphicFramePr/>
          <p:nvPr>
            <p:extLst>
              <p:ext uri="{D42A27DB-BD31-4B8C-83A1-F6EECF244321}">
                <p14:modId xmlns:p14="http://schemas.microsoft.com/office/powerpoint/2010/main" val="45062783"/>
              </p:ext>
            </p:extLst>
          </p:nvPr>
        </p:nvGraphicFramePr>
        <p:xfrm>
          <a:off x="128520" y="2932200"/>
          <a:ext cx="2283120" cy="731520"/>
        </p:xfrm>
        <a:graphic>
          <a:graphicData uri="http://schemas.openxmlformats.org/drawingml/2006/table">
            <a:tbl>
              <a:tblPr/>
              <a:tblGrid>
                <a:gridCol w="228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1560"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1-way-Nesting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 dirty="0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Model </a:t>
                      </a:r>
                      <a:r>
                        <a:rPr lang="de-DE" sz="1000" b="0" u="none" strike="noStrike" dirty="0" err="1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version</a:t>
                      </a:r>
                      <a:r>
                        <a:rPr lang="de-DE" sz="1000" b="0" u="none" strike="noStrike" dirty="0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 icon-2026.04</a:t>
                      </a:r>
                      <a:endParaRPr lang="de-DE" sz="10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560"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 dirty="0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2-moment </a:t>
                      </a:r>
                      <a:r>
                        <a:rPr lang="de-DE" sz="1000" b="0" u="none" strike="noStrike" dirty="0" err="1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microphysics</a:t>
                      </a:r>
                      <a:r>
                        <a:rPr lang="de-DE" sz="1000" b="0" u="none" strike="noStrike" dirty="0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 (RUC</a:t>
                      </a:r>
                      <a:r>
                        <a:rPr lang="de-DE" sz="800" b="0" u="none" strike="noStrike" dirty="0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 </a:t>
                      </a:r>
                      <a:r>
                        <a:rPr lang="de-DE" sz="1000" b="0" u="none" strike="noStrike" dirty="0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Setup)</a:t>
                      </a:r>
                      <a:endParaRPr lang="de-DE" sz="1000" b="0" u="none" strike="noStrike" dirty="0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4" name="Tabelle 22"/>
          <p:cNvGraphicFramePr/>
          <p:nvPr/>
        </p:nvGraphicFramePr>
        <p:xfrm>
          <a:off x="128520" y="1299240"/>
          <a:ext cx="2283120" cy="746160"/>
        </p:xfrm>
        <a:graphic>
          <a:graphicData uri="http://schemas.openxmlformats.org/drawingml/2006/table">
            <a:tbl>
              <a:tblPr/>
              <a:tblGrid>
                <a:gridCol w="114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1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0680"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Model top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22 km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680"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Vertical level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65 full (66 half)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480"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Hor. grid scale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2km, 1km, 500m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25" name="Tabelle 23"/>
          <p:cNvGraphicFramePr/>
          <p:nvPr/>
        </p:nvGraphicFramePr>
        <p:xfrm>
          <a:off x="128520" y="2445480"/>
          <a:ext cx="2283120" cy="487680"/>
        </p:xfrm>
        <a:graphic>
          <a:graphicData uri="http://schemas.openxmlformats.org/drawingml/2006/table">
            <a:tbl>
              <a:tblPr/>
              <a:tblGrid>
                <a:gridCol w="114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0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640"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Forecast start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0 UTC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160"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Duration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36 UTC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6" name="Tabelle 24"/>
          <p:cNvGraphicFramePr/>
          <p:nvPr/>
        </p:nvGraphicFramePr>
        <p:xfrm>
          <a:off x="128520" y="2049120"/>
          <a:ext cx="2283120" cy="396240"/>
        </p:xfrm>
        <a:graphic>
          <a:graphicData uri="http://schemas.openxmlformats.org/drawingml/2006/table">
            <a:tbl>
              <a:tblPr/>
              <a:tblGrid>
                <a:gridCol w="114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0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85400"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LATBC (at start)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685800">
                        <a:lnSpc>
                          <a:spcPct val="100000"/>
                        </a:lnSpc>
                      </a:pPr>
                      <a:r>
                        <a:rPr lang="de-DE" sz="1000" b="0" u="none" strike="noStrike">
                          <a:solidFill>
                            <a:srgbClr val="474747"/>
                          </a:solidFill>
                          <a:uFillTx/>
                          <a:latin typeface="Arial"/>
                        </a:rPr>
                        <a:t>Forecast (ICON-EU)</a:t>
                      </a:r>
                      <a:endParaRPr lang="de-DE" sz="1000" b="0" u="none" strike="noStrike">
                        <a:solidFill>
                          <a:srgbClr val="000000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lt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7" name="Rechteck 25"/>
          <p:cNvSpPr/>
          <p:nvPr/>
        </p:nvSpPr>
        <p:spPr>
          <a:xfrm>
            <a:off x="6161400" y="4062960"/>
            <a:ext cx="364680" cy="33948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de-DE" sz="1800" b="0" u="none" strike="noStrike">
              <a:solidFill>
                <a:schemeClr val="lt1"/>
              </a:solidFill>
              <a:uFillTx/>
              <a:latin typeface="Arial"/>
            </a:endParaRPr>
          </a:p>
        </p:txBody>
      </p:sp>
      <p:pic>
        <p:nvPicPr>
          <p:cNvPr id="37" name="Grafik 36" descr="Cloud mit einfarbiger Füllung">
            <a:extLst>
              <a:ext uri="{FF2B5EF4-FFF2-40B4-BE49-F238E27FC236}">
                <a16:creationId xmlns:a16="http://schemas.microsoft.com/office/drawing/2014/main" id="{CC31516E-3D2B-4A79-B46C-BB64DD0354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3370" y="4564242"/>
            <a:ext cx="661988" cy="661988"/>
          </a:xfrm>
          <a:prstGeom prst="rect">
            <a:avLst/>
          </a:prstGeom>
        </p:spPr>
      </p:pic>
      <p:sp>
        <p:nvSpPr>
          <p:cNvPr id="38" name="Textfeld 37">
            <a:extLst>
              <a:ext uri="{FF2B5EF4-FFF2-40B4-BE49-F238E27FC236}">
                <a16:creationId xmlns:a16="http://schemas.microsoft.com/office/drawing/2014/main" id="{3387C31F-071E-4D25-A319-34F1E688E5AD}"/>
              </a:ext>
            </a:extLst>
          </p:cNvPr>
          <p:cNvSpPr txBox="1"/>
          <p:nvPr/>
        </p:nvSpPr>
        <p:spPr>
          <a:xfrm>
            <a:off x="1362439" y="4748409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050895A0-FD6D-4E94-9BF8-3BE38D63DA37}"/>
              </a:ext>
            </a:extLst>
          </p:cNvPr>
          <p:cNvCxnSpPr>
            <a:cxnSpLocks/>
          </p:cNvCxnSpPr>
          <p:nvPr/>
        </p:nvCxnSpPr>
        <p:spPr>
          <a:xfrm>
            <a:off x="1362439" y="5069066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7715A3DC-98E8-4B03-B0A1-B6FCF20572DC}"/>
              </a:ext>
            </a:extLst>
          </p:cNvPr>
          <p:cNvCxnSpPr>
            <a:cxnSpLocks/>
          </p:cNvCxnSpPr>
          <p:nvPr/>
        </p:nvCxnSpPr>
        <p:spPr>
          <a:xfrm>
            <a:off x="1473441" y="5069066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Gerader Verbinder 42">
            <a:extLst>
              <a:ext uri="{FF2B5EF4-FFF2-40B4-BE49-F238E27FC236}">
                <a16:creationId xmlns:a16="http://schemas.microsoft.com/office/drawing/2014/main" id="{545A55DF-D750-467B-AC97-573AE2D6592D}"/>
              </a:ext>
            </a:extLst>
          </p:cNvPr>
          <p:cNvCxnSpPr>
            <a:cxnSpLocks/>
          </p:cNvCxnSpPr>
          <p:nvPr/>
        </p:nvCxnSpPr>
        <p:spPr>
          <a:xfrm>
            <a:off x="1591711" y="5072481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41F5B52A-35B7-43AA-AC8E-B7DAD4C1A81A}"/>
              </a:ext>
            </a:extLst>
          </p:cNvPr>
          <p:cNvCxnSpPr>
            <a:cxnSpLocks/>
          </p:cNvCxnSpPr>
          <p:nvPr/>
        </p:nvCxnSpPr>
        <p:spPr>
          <a:xfrm>
            <a:off x="1695688" y="5069066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ECBF7ADF-738F-4E0B-9569-1BC8F85852C4}"/>
              </a:ext>
            </a:extLst>
          </p:cNvPr>
          <p:cNvCxnSpPr>
            <a:cxnSpLocks/>
          </p:cNvCxnSpPr>
          <p:nvPr/>
        </p:nvCxnSpPr>
        <p:spPr>
          <a:xfrm>
            <a:off x="1673760" y="5090182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46A0AACB-0D00-4EBE-A524-705D9225E45A}"/>
              </a:ext>
            </a:extLst>
          </p:cNvPr>
          <p:cNvCxnSpPr>
            <a:cxnSpLocks/>
          </p:cNvCxnSpPr>
          <p:nvPr/>
        </p:nvCxnSpPr>
        <p:spPr>
          <a:xfrm>
            <a:off x="1545343" y="5070721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Gerader Verbinder 57">
            <a:extLst>
              <a:ext uri="{FF2B5EF4-FFF2-40B4-BE49-F238E27FC236}">
                <a16:creationId xmlns:a16="http://schemas.microsoft.com/office/drawing/2014/main" id="{B3299131-C859-43DD-8180-BD2B2414379D}"/>
              </a:ext>
            </a:extLst>
          </p:cNvPr>
          <p:cNvCxnSpPr>
            <a:cxnSpLocks/>
          </p:cNvCxnSpPr>
          <p:nvPr/>
        </p:nvCxnSpPr>
        <p:spPr>
          <a:xfrm>
            <a:off x="1435108" y="5085757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9" name="Grafik 58" descr="Cloud mit einfarbiger Füllung">
            <a:extLst>
              <a:ext uri="{FF2B5EF4-FFF2-40B4-BE49-F238E27FC236}">
                <a16:creationId xmlns:a16="http://schemas.microsoft.com/office/drawing/2014/main" id="{7AFC659C-A3B3-4E04-9865-FDB053CDBA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60" name="Textfeld 59">
            <a:extLst>
              <a:ext uri="{FF2B5EF4-FFF2-40B4-BE49-F238E27FC236}">
                <a16:creationId xmlns:a16="http://schemas.microsoft.com/office/drawing/2014/main" id="{E7BE74ED-220F-49B4-B127-C0DDF1723196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61" name="Grafik 60" descr="Cloud mit einfarbiger Füllung">
            <a:extLst>
              <a:ext uri="{FF2B5EF4-FFF2-40B4-BE49-F238E27FC236}">
                <a16:creationId xmlns:a16="http://schemas.microsoft.com/office/drawing/2014/main" id="{5A2980DA-C8CB-45C8-A87B-0269E02805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55358" y="4560709"/>
            <a:ext cx="661988" cy="661988"/>
          </a:xfrm>
          <a:prstGeom prst="rect">
            <a:avLst/>
          </a:prstGeom>
        </p:spPr>
      </p:pic>
      <p:sp>
        <p:nvSpPr>
          <p:cNvPr id="62" name="Textfeld 61">
            <a:extLst>
              <a:ext uri="{FF2B5EF4-FFF2-40B4-BE49-F238E27FC236}">
                <a16:creationId xmlns:a16="http://schemas.microsoft.com/office/drawing/2014/main" id="{0422C313-457D-4BAE-9C84-F613D31A5F4B}"/>
              </a:ext>
            </a:extLst>
          </p:cNvPr>
          <p:cNvSpPr txBox="1"/>
          <p:nvPr/>
        </p:nvSpPr>
        <p:spPr>
          <a:xfrm>
            <a:off x="2024427" y="4744876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63" name="Grafik 62" descr="Cloud mit einfarbiger Füllung">
            <a:extLst>
              <a:ext uri="{FF2B5EF4-FFF2-40B4-BE49-F238E27FC236}">
                <a16:creationId xmlns:a16="http://schemas.microsoft.com/office/drawing/2014/main" id="{3D0850AA-E206-41F9-A9D0-44D3D87CD9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64" name="Textfeld 63">
            <a:extLst>
              <a:ext uri="{FF2B5EF4-FFF2-40B4-BE49-F238E27FC236}">
                <a16:creationId xmlns:a16="http://schemas.microsoft.com/office/drawing/2014/main" id="{EFDD2E80-76D9-4230-A64C-C38DE1549E3F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5" name="Rechteck 64">
            <a:hlinkClick r:id="rId11" action="ppaction://hlinksldjump"/>
            <a:extLst>
              <a:ext uri="{FF2B5EF4-FFF2-40B4-BE49-F238E27FC236}">
                <a16:creationId xmlns:a16="http://schemas.microsoft.com/office/drawing/2014/main" id="{79A74690-768A-4A17-A2D1-78C54FE0AEE2}"/>
              </a:ext>
            </a:extLst>
          </p:cNvPr>
          <p:cNvSpPr/>
          <p:nvPr/>
        </p:nvSpPr>
        <p:spPr>
          <a:xfrm>
            <a:off x="1225951" y="4541387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 descr="Cloud mit einfarbiger Füllung">
            <a:extLst>
              <a:ext uri="{FF2B5EF4-FFF2-40B4-BE49-F238E27FC236}">
                <a16:creationId xmlns:a16="http://schemas.microsoft.com/office/drawing/2014/main" id="{83FE570D-8DFF-4D98-99BD-E0E773CFA8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5358" y="4561593"/>
            <a:ext cx="661988" cy="661988"/>
          </a:xfrm>
          <a:prstGeom prst="rect">
            <a:avLst/>
          </a:prstGeom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2B91B106-057A-4AD0-A99F-FAF102670F60}"/>
              </a:ext>
            </a:extLst>
          </p:cNvPr>
          <p:cNvSpPr txBox="1"/>
          <p:nvPr/>
        </p:nvSpPr>
        <p:spPr>
          <a:xfrm>
            <a:off x="2024427" y="4745760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B08310C-7D39-49AF-B4FC-AD76A972B2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5287" y="2270915"/>
            <a:ext cx="8353425" cy="415498"/>
          </a:xfrm>
        </p:spPr>
        <p:txBody>
          <a:bodyPr/>
          <a:lstStyle/>
          <a:p>
            <a:r>
              <a:rPr lang="de-DE" dirty="0"/>
              <a:t>3. </a:t>
            </a:r>
            <a:r>
              <a:rPr lang="de-DE" dirty="0" err="1"/>
              <a:t>Preliminary</a:t>
            </a:r>
            <a:r>
              <a:rPr lang="de-DE" dirty="0"/>
              <a:t> </a:t>
            </a:r>
            <a:r>
              <a:rPr lang="de-DE" dirty="0" err="1"/>
              <a:t>Results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516F09B-171A-49BC-AA73-5A8F9C6FF3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19" name="Grafik 18" descr="Cloud mit einfarbiger Füllung">
            <a:extLst>
              <a:ext uri="{FF2B5EF4-FFF2-40B4-BE49-F238E27FC236}">
                <a16:creationId xmlns:a16="http://schemas.microsoft.com/office/drawing/2014/main" id="{B603A07B-68D6-4FB5-91F7-75B0FED988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C8E53F16-AD09-4541-84A3-5E9E7ED7620E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1" name="Grafik 20" descr="Cloud mit einfarbiger Füllung">
            <a:extLst>
              <a:ext uri="{FF2B5EF4-FFF2-40B4-BE49-F238E27FC236}">
                <a16:creationId xmlns:a16="http://schemas.microsoft.com/office/drawing/2014/main" id="{FB052C8D-695D-4164-8441-CCC376CC4E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3370" y="4562476"/>
            <a:ext cx="661988" cy="661988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6EECD945-2495-4422-A4BA-16209F04C6DC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31" name="Grafik 30" descr="Cloud mit einfarbiger Füllung">
            <a:extLst>
              <a:ext uri="{FF2B5EF4-FFF2-40B4-BE49-F238E27FC236}">
                <a16:creationId xmlns:a16="http://schemas.microsoft.com/office/drawing/2014/main" id="{5CBBFC51-53D8-4951-AB56-2A6CF0219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4E4C4D1F-9458-4DAF-9D33-EFEFDE93BAB7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6" name="Fußzeilenplatzhalter 4">
            <a:extLst>
              <a:ext uri="{FF2B5EF4-FFF2-40B4-BE49-F238E27FC236}">
                <a16:creationId xmlns:a16="http://schemas.microsoft.com/office/drawing/2014/main" id="{4F6B9189-B130-45F9-9AF4-77C7C6E372D0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sp>
        <p:nvSpPr>
          <p:cNvPr id="37" name="Rechteck 36">
            <a:hlinkClick r:id="rId7" action="ppaction://hlinksldjump"/>
            <a:extLst>
              <a:ext uri="{FF2B5EF4-FFF2-40B4-BE49-F238E27FC236}">
                <a16:creationId xmlns:a16="http://schemas.microsoft.com/office/drawing/2014/main" id="{FE9AD2FD-5100-4F28-B4BF-B16739B014EF}"/>
              </a:ext>
            </a:extLst>
          </p:cNvPr>
          <p:cNvSpPr/>
          <p:nvPr/>
        </p:nvSpPr>
        <p:spPr>
          <a:xfrm>
            <a:off x="1882088" y="4539381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38903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 descr="Cloud mit einfarbiger Füllung">
            <a:extLst>
              <a:ext uri="{FF2B5EF4-FFF2-40B4-BE49-F238E27FC236}">
                <a16:creationId xmlns:a16="http://schemas.microsoft.com/office/drawing/2014/main" id="{53E1856A-3118-4127-9535-E9623AFD2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55358" y="4564855"/>
            <a:ext cx="661988" cy="661988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E7F034C0-A05B-4F7C-91AF-4B2304947E3A}"/>
              </a:ext>
            </a:extLst>
          </p:cNvPr>
          <p:cNvSpPr txBox="1"/>
          <p:nvPr/>
        </p:nvSpPr>
        <p:spPr>
          <a:xfrm>
            <a:off x="2024427" y="4749022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B386E9-9D75-4D16-B326-DD78A82F8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4B4AAD63-2105-4A18-9FE9-302096781425}"/>
              </a:ext>
            </a:extLst>
          </p:cNvPr>
          <p:cNvSpPr/>
          <p:nvPr/>
        </p:nvSpPr>
        <p:spPr>
          <a:xfrm>
            <a:off x="64080" y="306720"/>
            <a:ext cx="2412989" cy="41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0" rIns="72000" bIns="0" anchor="b">
            <a:spAutoFit/>
          </a:bodyPr>
          <a:lstStyle/>
          <a:p>
            <a:pPr algn="ctr" defTabSz="685800">
              <a:lnSpc>
                <a:spcPct val="90000"/>
              </a:lnSpc>
            </a:pPr>
            <a:r>
              <a:rPr lang="de-DE" sz="3000" b="0" u="none" strike="noStrike" dirty="0" err="1">
                <a:solidFill>
                  <a:schemeClr val="dk1"/>
                </a:solidFill>
                <a:uFillTx/>
                <a:latin typeface="Arial"/>
              </a:rPr>
              <a:t>Verification</a:t>
            </a:r>
            <a:endParaRPr lang="de-DE" sz="3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8" name="Grafik 7" descr="Cloud mit einfarbiger Füllung">
            <a:extLst>
              <a:ext uri="{FF2B5EF4-FFF2-40B4-BE49-F238E27FC236}">
                <a16:creationId xmlns:a16="http://schemas.microsoft.com/office/drawing/2014/main" id="{34BCDDB7-597B-4F3A-8230-1D995433A8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06F5FE71-DB86-4207-955F-16BC772CEE3E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0" name="Grafik 9" descr="Cloud mit einfarbiger Füllung">
            <a:extLst>
              <a:ext uri="{FF2B5EF4-FFF2-40B4-BE49-F238E27FC236}">
                <a16:creationId xmlns:a16="http://schemas.microsoft.com/office/drawing/2014/main" id="{9B954F79-F855-477D-ADAB-B878C7483C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93370" y="4562476"/>
            <a:ext cx="661988" cy="66198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F8E627B3-060A-4A2D-AB19-0F28C83F5D4D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4" name="Grafik 13" descr="Cloud mit einfarbiger Füllung">
            <a:extLst>
              <a:ext uri="{FF2B5EF4-FFF2-40B4-BE49-F238E27FC236}">
                <a16:creationId xmlns:a16="http://schemas.microsoft.com/office/drawing/2014/main" id="{4812C275-306C-4CA2-99F9-212243918C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51F71909-D469-4637-B353-229288BD5411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85B73CFC-2069-48E6-9FD1-9A338DAD0291}"/>
              </a:ext>
            </a:extLst>
          </p:cNvPr>
          <p:cNvCxnSpPr>
            <a:cxnSpLocks/>
          </p:cNvCxnSpPr>
          <p:nvPr/>
        </p:nvCxnSpPr>
        <p:spPr>
          <a:xfrm>
            <a:off x="2024427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>
            <a:extLst>
              <a:ext uri="{FF2B5EF4-FFF2-40B4-BE49-F238E27FC236}">
                <a16:creationId xmlns:a16="http://schemas.microsoft.com/office/drawing/2014/main" id="{2EB61B2F-C7D0-4792-A4E7-2AFA80C61411}"/>
              </a:ext>
            </a:extLst>
          </p:cNvPr>
          <p:cNvCxnSpPr>
            <a:cxnSpLocks/>
          </p:cNvCxnSpPr>
          <p:nvPr/>
        </p:nvCxnSpPr>
        <p:spPr>
          <a:xfrm>
            <a:off x="2135429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37382CCF-AF67-4B5C-BA8F-E23EE8CA95F4}"/>
              </a:ext>
            </a:extLst>
          </p:cNvPr>
          <p:cNvCxnSpPr>
            <a:cxnSpLocks/>
          </p:cNvCxnSpPr>
          <p:nvPr/>
        </p:nvCxnSpPr>
        <p:spPr>
          <a:xfrm>
            <a:off x="2253699" y="5073094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3A66D7E3-D9BA-4198-BF23-EEB5BC2BEA86}"/>
              </a:ext>
            </a:extLst>
          </p:cNvPr>
          <p:cNvCxnSpPr>
            <a:cxnSpLocks/>
          </p:cNvCxnSpPr>
          <p:nvPr/>
        </p:nvCxnSpPr>
        <p:spPr>
          <a:xfrm>
            <a:off x="2357676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r Verbinder 21">
            <a:extLst>
              <a:ext uri="{FF2B5EF4-FFF2-40B4-BE49-F238E27FC236}">
                <a16:creationId xmlns:a16="http://schemas.microsoft.com/office/drawing/2014/main" id="{DB94FB3F-5A57-4B99-9754-1832CB7CC3C8}"/>
              </a:ext>
            </a:extLst>
          </p:cNvPr>
          <p:cNvCxnSpPr>
            <a:cxnSpLocks/>
          </p:cNvCxnSpPr>
          <p:nvPr/>
        </p:nvCxnSpPr>
        <p:spPr>
          <a:xfrm>
            <a:off x="2335748" y="5090795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r Verbinder 22">
            <a:extLst>
              <a:ext uri="{FF2B5EF4-FFF2-40B4-BE49-F238E27FC236}">
                <a16:creationId xmlns:a16="http://schemas.microsoft.com/office/drawing/2014/main" id="{3A2520B9-63FF-4004-80BF-4C37B323C026}"/>
              </a:ext>
            </a:extLst>
          </p:cNvPr>
          <p:cNvCxnSpPr>
            <a:cxnSpLocks/>
          </p:cNvCxnSpPr>
          <p:nvPr/>
        </p:nvCxnSpPr>
        <p:spPr>
          <a:xfrm>
            <a:off x="2207331" y="5071334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r Verbinder 23">
            <a:extLst>
              <a:ext uri="{FF2B5EF4-FFF2-40B4-BE49-F238E27FC236}">
                <a16:creationId xmlns:a16="http://schemas.microsoft.com/office/drawing/2014/main" id="{E3D490C2-F29C-4956-ACB3-B43EF7B8C4EE}"/>
              </a:ext>
            </a:extLst>
          </p:cNvPr>
          <p:cNvCxnSpPr>
            <a:cxnSpLocks/>
          </p:cNvCxnSpPr>
          <p:nvPr/>
        </p:nvCxnSpPr>
        <p:spPr>
          <a:xfrm>
            <a:off x="2097096" y="5086370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ußzeilenplatzhalter 4">
            <a:extLst>
              <a:ext uri="{FF2B5EF4-FFF2-40B4-BE49-F238E27FC236}">
                <a16:creationId xmlns:a16="http://schemas.microsoft.com/office/drawing/2014/main" id="{4FCB0063-BD1B-4581-9C34-00992CC6D93E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sp>
        <p:nvSpPr>
          <p:cNvPr id="26" name="Rechteck 25">
            <a:hlinkClick r:id="rId6" action="ppaction://hlinksldjump"/>
            <a:extLst>
              <a:ext uri="{FF2B5EF4-FFF2-40B4-BE49-F238E27FC236}">
                <a16:creationId xmlns:a16="http://schemas.microsoft.com/office/drawing/2014/main" id="{1336B996-1B54-494E-8F5B-6BC1608175D5}"/>
              </a:ext>
            </a:extLst>
          </p:cNvPr>
          <p:cNvSpPr/>
          <p:nvPr/>
        </p:nvSpPr>
        <p:spPr>
          <a:xfrm>
            <a:off x="1882088" y="4539381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973B796-5289-4839-936C-51E5F1250F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382" y="1399685"/>
            <a:ext cx="8123887" cy="2344129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8C30BCD1-6CFC-4EC9-BFF4-650E06CAB1B3}"/>
              </a:ext>
            </a:extLst>
          </p:cNvPr>
          <p:cNvSpPr txBox="1"/>
          <p:nvPr/>
        </p:nvSpPr>
        <p:spPr>
          <a:xfrm rot="16200000">
            <a:off x="-104690" y="2317530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rgbClr val="474747"/>
                </a:solidFill>
              </a:rPr>
              <a:t>Scores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E47CD52F-9645-48CE-B003-04FBAFA39D74}"/>
              </a:ext>
            </a:extLst>
          </p:cNvPr>
          <p:cNvSpPr txBox="1"/>
          <p:nvPr/>
        </p:nvSpPr>
        <p:spPr>
          <a:xfrm>
            <a:off x="3832054" y="3762430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rgbClr val="474747"/>
                </a:solidFill>
              </a:rPr>
              <a:t>Lead-time (h)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55480E98-583F-4F5D-A95C-70A8D538B6A6}"/>
              </a:ext>
            </a:extLst>
          </p:cNvPr>
          <p:cNvSpPr txBox="1"/>
          <p:nvPr/>
        </p:nvSpPr>
        <p:spPr>
          <a:xfrm>
            <a:off x="6023362" y="1030353"/>
            <a:ext cx="20826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rgbClr val="474747"/>
                </a:solidFill>
              </a:rPr>
              <a:t>Initial time 12 UTC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182876D4-2F3C-4AF5-8AE5-1A70634F1906}"/>
              </a:ext>
            </a:extLst>
          </p:cNvPr>
          <p:cNvSpPr/>
          <p:nvPr/>
        </p:nvSpPr>
        <p:spPr>
          <a:xfrm>
            <a:off x="8183861" y="2225407"/>
            <a:ext cx="563532" cy="346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E1258BEE-F4DE-49FA-81BC-B524A49AAF41}"/>
              </a:ext>
            </a:extLst>
          </p:cNvPr>
          <p:cNvSpPr txBox="1"/>
          <p:nvPr/>
        </p:nvSpPr>
        <p:spPr>
          <a:xfrm>
            <a:off x="8105983" y="2121766"/>
            <a:ext cx="9893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rgbClr val="474747"/>
                </a:solidFill>
              </a:rPr>
              <a:t>∆x=0.5 km (</a:t>
            </a:r>
            <a:r>
              <a:rPr lang="en-IE" sz="900" dirty="0" err="1">
                <a:solidFill>
                  <a:srgbClr val="474747"/>
                </a:solidFill>
              </a:rPr>
              <a:t>leo</a:t>
            </a:r>
            <a:r>
              <a:rPr lang="en-IE" sz="900" dirty="0">
                <a:solidFill>
                  <a:srgbClr val="474747"/>
                </a:solidFill>
              </a:rPr>
              <a:t>)</a:t>
            </a: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32252181-1098-4C51-926E-E1C3C1982F65}"/>
              </a:ext>
            </a:extLst>
          </p:cNvPr>
          <p:cNvSpPr txBox="1"/>
          <p:nvPr/>
        </p:nvSpPr>
        <p:spPr>
          <a:xfrm>
            <a:off x="8105982" y="2225159"/>
            <a:ext cx="89319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rgbClr val="FF0000"/>
                </a:solidFill>
              </a:rPr>
              <a:t>∆x=2 km (</a:t>
            </a:r>
            <a:r>
              <a:rPr lang="en-IE" sz="900" dirty="0" err="1">
                <a:solidFill>
                  <a:srgbClr val="FF0000"/>
                </a:solidFill>
              </a:rPr>
              <a:t>leo</a:t>
            </a:r>
            <a:r>
              <a:rPr lang="en-IE" sz="900" dirty="0">
                <a:solidFill>
                  <a:srgbClr val="FF0000"/>
                </a:solidFill>
              </a:rPr>
              <a:t>)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F20EBB24-27A9-44CF-A342-8B9A19A0FD26}"/>
              </a:ext>
            </a:extLst>
          </p:cNvPr>
          <p:cNvSpPr txBox="1"/>
          <p:nvPr/>
        </p:nvSpPr>
        <p:spPr>
          <a:xfrm>
            <a:off x="8105982" y="2325417"/>
            <a:ext cx="97013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∆x=0.5 km (ref)</a:t>
            </a:r>
          </a:p>
        </p:txBody>
      </p:sp>
      <p:sp>
        <p:nvSpPr>
          <p:cNvPr id="35" name="Textfeld 34">
            <a:extLst>
              <a:ext uri="{FF2B5EF4-FFF2-40B4-BE49-F238E27FC236}">
                <a16:creationId xmlns:a16="http://schemas.microsoft.com/office/drawing/2014/main" id="{8C28E104-EA35-4756-9884-C80B41726E1A}"/>
              </a:ext>
            </a:extLst>
          </p:cNvPr>
          <p:cNvSpPr txBox="1"/>
          <p:nvPr/>
        </p:nvSpPr>
        <p:spPr>
          <a:xfrm>
            <a:off x="8096656" y="2425415"/>
            <a:ext cx="8739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900" dirty="0">
                <a:solidFill>
                  <a:srgbClr val="00B050"/>
                </a:solidFill>
              </a:rPr>
              <a:t>∆x=2 km (ref)</a:t>
            </a:r>
          </a:p>
        </p:txBody>
      </p:sp>
    </p:spTree>
    <p:extLst>
      <p:ext uri="{BB962C8B-B14F-4D97-AF65-F5344CB8AC3E}">
        <p14:creationId xmlns:p14="http://schemas.microsoft.com/office/powerpoint/2010/main" val="1778296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1D4F4C-1611-487F-B6EB-D13740C45E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11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F5D911D-C33C-4BB6-A361-27764787FF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42" y="970001"/>
            <a:ext cx="6486257" cy="194587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E46ED413-3E86-408D-9E19-3F48F2FE62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40" y="2642411"/>
            <a:ext cx="6486258" cy="194587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B1B916E9-4767-4AEE-A1ED-EF8208F389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1581881"/>
            <a:ext cx="3012927" cy="180775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1B193C10-AEAB-44DA-87E4-61EDAEE16103}"/>
              </a:ext>
            </a:extLst>
          </p:cNvPr>
          <p:cNvSpPr txBox="1"/>
          <p:nvPr/>
        </p:nvSpPr>
        <p:spPr>
          <a:xfrm>
            <a:off x="3230310" y="261451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err="1">
                <a:solidFill>
                  <a:srgbClr val="474747"/>
                </a:solidFill>
              </a:rPr>
              <a:t>leonard</a:t>
            </a:r>
            <a:endParaRPr lang="en-IE" dirty="0">
              <a:solidFill>
                <a:srgbClr val="474747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E62C7C55-FF06-4E15-8A8C-A2CB8CE34D00}"/>
              </a:ext>
            </a:extLst>
          </p:cNvPr>
          <p:cNvSpPr txBox="1"/>
          <p:nvPr/>
        </p:nvSpPr>
        <p:spPr>
          <a:xfrm>
            <a:off x="3230310" y="970001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rgbClr val="474747"/>
                </a:solidFill>
              </a:rPr>
              <a:t>reference</a:t>
            </a:r>
          </a:p>
        </p:txBody>
      </p:sp>
      <p:pic>
        <p:nvPicPr>
          <p:cNvPr id="20" name="Grafik 19" descr="Cloud mit einfarbiger Füllung">
            <a:extLst>
              <a:ext uri="{FF2B5EF4-FFF2-40B4-BE49-F238E27FC236}">
                <a16:creationId xmlns:a16="http://schemas.microsoft.com/office/drawing/2014/main" id="{1D2179D0-E1DC-424A-91B8-9492E3F70D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5358" y="4564855"/>
            <a:ext cx="661988" cy="661988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72AEEC4E-57C6-4F6A-8F9E-AC44E00B1DE1}"/>
              </a:ext>
            </a:extLst>
          </p:cNvPr>
          <p:cNvSpPr txBox="1"/>
          <p:nvPr/>
        </p:nvSpPr>
        <p:spPr>
          <a:xfrm>
            <a:off x="2024427" y="4749022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22" name="Grafik 21" descr="Cloud mit einfarbiger Füllung">
            <a:extLst>
              <a:ext uri="{FF2B5EF4-FFF2-40B4-BE49-F238E27FC236}">
                <a16:creationId xmlns:a16="http://schemas.microsoft.com/office/drawing/2014/main" id="{C2DCBE44-E946-4F67-B631-6E8248E24C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53E9C410-2AC0-4CA7-998E-C8A1FD631046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4" name="Grafik 23" descr="Cloud mit einfarbiger Füllung">
            <a:extLst>
              <a:ext uri="{FF2B5EF4-FFF2-40B4-BE49-F238E27FC236}">
                <a16:creationId xmlns:a16="http://schemas.microsoft.com/office/drawing/2014/main" id="{D900F825-0830-4894-A0D4-79A4C8F002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3370" y="4562476"/>
            <a:ext cx="661988" cy="661988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2A173A78-7919-41CD-B30D-F3C00AA8011F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6" name="Grafik 25" descr="Cloud mit einfarbiger Füllung">
            <a:extLst>
              <a:ext uri="{FF2B5EF4-FFF2-40B4-BE49-F238E27FC236}">
                <a16:creationId xmlns:a16="http://schemas.microsoft.com/office/drawing/2014/main" id="{E17FCABC-88F4-4B70-84F2-AE0DAA5D50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9FD5A088-1E01-428E-8F38-ED7AFBC17620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F363CED5-F30C-4E1E-8209-9C58BA3EA25B}"/>
              </a:ext>
            </a:extLst>
          </p:cNvPr>
          <p:cNvCxnSpPr>
            <a:cxnSpLocks/>
          </p:cNvCxnSpPr>
          <p:nvPr/>
        </p:nvCxnSpPr>
        <p:spPr>
          <a:xfrm>
            <a:off x="2024427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C1082F8C-F04F-4A58-B857-2E502C5CFA58}"/>
              </a:ext>
            </a:extLst>
          </p:cNvPr>
          <p:cNvCxnSpPr>
            <a:cxnSpLocks/>
          </p:cNvCxnSpPr>
          <p:nvPr/>
        </p:nvCxnSpPr>
        <p:spPr>
          <a:xfrm>
            <a:off x="2135429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A4466FED-95AA-4EC5-B4EE-EA87642F8E7B}"/>
              </a:ext>
            </a:extLst>
          </p:cNvPr>
          <p:cNvCxnSpPr>
            <a:cxnSpLocks/>
          </p:cNvCxnSpPr>
          <p:nvPr/>
        </p:nvCxnSpPr>
        <p:spPr>
          <a:xfrm>
            <a:off x="2253699" y="5073094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BB9202BF-0A08-48B7-9188-262896360BA5}"/>
              </a:ext>
            </a:extLst>
          </p:cNvPr>
          <p:cNvCxnSpPr>
            <a:cxnSpLocks/>
          </p:cNvCxnSpPr>
          <p:nvPr/>
        </p:nvCxnSpPr>
        <p:spPr>
          <a:xfrm>
            <a:off x="2357676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293B406D-8DBC-4BED-916E-AA51267DD8FA}"/>
              </a:ext>
            </a:extLst>
          </p:cNvPr>
          <p:cNvCxnSpPr>
            <a:cxnSpLocks/>
          </p:cNvCxnSpPr>
          <p:nvPr/>
        </p:nvCxnSpPr>
        <p:spPr>
          <a:xfrm>
            <a:off x="2335748" y="5090795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46AE6A70-1214-4B64-9E67-4ABB98E654A8}"/>
              </a:ext>
            </a:extLst>
          </p:cNvPr>
          <p:cNvCxnSpPr>
            <a:cxnSpLocks/>
          </p:cNvCxnSpPr>
          <p:nvPr/>
        </p:nvCxnSpPr>
        <p:spPr>
          <a:xfrm>
            <a:off x="2207331" y="5071334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3610A092-A500-4A55-A2D0-9C3837BE8CB0}"/>
              </a:ext>
            </a:extLst>
          </p:cNvPr>
          <p:cNvCxnSpPr>
            <a:cxnSpLocks/>
          </p:cNvCxnSpPr>
          <p:nvPr/>
        </p:nvCxnSpPr>
        <p:spPr>
          <a:xfrm>
            <a:off x="2097096" y="5086370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ußzeilenplatzhalter 4">
            <a:extLst>
              <a:ext uri="{FF2B5EF4-FFF2-40B4-BE49-F238E27FC236}">
                <a16:creationId xmlns:a16="http://schemas.microsoft.com/office/drawing/2014/main" id="{FDA8CF46-2F06-46E9-99E1-9A521B091B83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BEAD276A-A67F-41B2-8292-C38A42D22E89}"/>
              </a:ext>
            </a:extLst>
          </p:cNvPr>
          <p:cNvSpPr/>
          <p:nvPr/>
        </p:nvSpPr>
        <p:spPr>
          <a:xfrm>
            <a:off x="64080" y="303062"/>
            <a:ext cx="3350633" cy="4154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0" rIns="72000" bIns="0" anchor="b">
            <a:spAutoFit/>
          </a:bodyPr>
          <a:lstStyle/>
          <a:p>
            <a:pPr algn="ctr" defTabSz="685800">
              <a:lnSpc>
                <a:spcPct val="90000"/>
              </a:lnSpc>
            </a:pPr>
            <a:r>
              <a:rPr lang="de-DE" sz="3000" dirty="0">
                <a:solidFill>
                  <a:schemeClr val="dk1"/>
                </a:solidFill>
                <a:latin typeface="Arial"/>
              </a:rPr>
              <a:t>Total </a:t>
            </a:r>
            <a:r>
              <a:rPr lang="de-DE" sz="3000" dirty="0" err="1">
                <a:solidFill>
                  <a:schemeClr val="dk1"/>
                </a:solidFill>
                <a:latin typeface="Arial"/>
              </a:rPr>
              <a:t>Precipitation</a:t>
            </a:r>
            <a:endParaRPr lang="de-DE" sz="3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Rechteck 36">
            <a:hlinkClick r:id="rId9" action="ppaction://hlinksldjump"/>
            <a:extLst>
              <a:ext uri="{FF2B5EF4-FFF2-40B4-BE49-F238E27FC236}">
                <a16:creationId xmlns:a16="http://schemas.microsoft.com/office/drawing/2014/main" id="{78D0DDAA-C9D9-49C5-9F6A-91F860579136}"/>
              </a:ext>
            </a:extLst>
          </p:cNvPr>
          <p:cNvSpPr/>
          <p:nvPr/>
        </p:nvSpPr>
        <p:spPr>
          <a:xfrm>
            <a:off x="1882088" y="4539381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1936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1B99C3-B27A-4846-B45C-68307DC98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12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334C696-C3D6-4C39-9497-1D6B29749E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41" y="970000"/>
            <a:ext cx="6486259" cy="194587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C0A5A86-B1CD-4D86-BF37-ADB340CD6D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40" y="2642412"/>
            <a:ext cx="6486260" cy="194587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7CA7A3A-FE56-45A3-AD85-DB15529573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1881"/>
            <a:ext cx="3012927" cy="180775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CBCBFD4F-8F80-4681-AB7D-2F3E3012B003}"/>
              </a:ext>
            </a:extLst>
          </p:cNvPr>
          <p:cNvSpPr txBox="1"/>
          <p:nvPr/>
        </p:nvSpPr>
        <p:spPr>
          <a:xfrm>
            <a:off x="3230310" y="261451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err="1">
                <a:solidFill>
                  <a:srgbClr val="474747"/>
                </a:solidFill>
              </a:rPr>
              <a:t>leonard</a:t>
            </a:r>
            <a:endParaRPr lang="en-IE" dirty="0">
              <a:solidFill>
                <a:srgbClr val="474747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1B5B174-3186-4108-BAFA-339115EDCAED}"/>
              </a:ext>
            </a:extLst>
          </p:cNvPr>
          <p:cNvSpPr txBox="1"/>
          <p:nvPr/>
        </p:nvSpPr>
        <p:spPr>
          <a:xfrm>
            <a:off x="3230310" y="970001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rgbClr val="474747"/>
                </a:solidFill>
              </a:rPr>
              <a:t>reference</a:t>
            </a:r>
          </a:p>
        </p:txBody>
      </p:sp>
      <p:pic>
        <p:nvPicPr>
          <p:cNvPr id="20" name="Grafik 19" descr="Cloud mit einfarbiger Füllung">
            <a:extLst>
              <a:ext uri="{FF2B5EF4-FFF2-40B4-BE49-F238E27FC236}">
                <a16:creationId xmlns:a16="http://schemas.microsoft.com/office/drawing/2014/main" id="{5797DB38-9133-467B-9775-474AF50C0B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5358" y="4564855"/>
            <a:ext cx="661988" cy="661988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31B109B3-B8EA-451D-88B6-92EEF697C1C9}"/>
              </a:ext>
            </a:extLst>
          </p:cNvPr>
          <p:cNvSpPr txBox="1"/>
          <p:nvPr/>
        </p:nvSpPr>
        <p:spPr>
          <a:xfrm>
            <a:off x="2024427" y="4749022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22" name="Grafik 21" descr="Cloud mit einfarbiger Füllung">
            <a:extLst>
              <a:ext uri="{FF2B5EF4-FFF2-40B4-BE49-F238E27FC236}">
                <a16:creationId xmlns:a16="http://schemas.microsoft.com/office/drawing/2014/main" id="{9DBFC1E8-1958-4FBD-A744-0CBB014657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21C64EAA-488D-40D5-8A55-A95108D2BF2C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4" name="Grafik 23" descr="Cloud mit einfarbiger Füllung">
            <a:extLst>
              <a:ext uri="{FF2B5EF4-FFF2-40B4-BE49-F238E27FC236}">
                <a16:creationId xmlns:a16="http://schemas.microsoft.com/office/drawing/2014/main" id="{EFDC5937-A031-4C8D-AEE9-A552338C87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3370" y="4562476"/>
            <a:ext cx="661988" cy="661988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2E3F86F6-5BCC-4258-88DA-A96E1ADD2CD2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6" name="Grafik 25" descr="Cloud mit einfarbiger Füllung">
            <a:extLst>
              <a:ext uri="{FF2B5EF4-FFF2-40B4-BE49-F238E27FC236}">
                <a16:creationId xmlns:a16="http://schemas.microsoft.com/office/drawing/2014/main" id="{C51F1FEF-28BE-4B46-8923-2183993D18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E74AA34B-58DE-4A5F-8E9A-FF1CC90693C7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EE5D252C-4B64-4A45-BAFE-C43477D05E46}"/>
              </a:ext>
            </a:extLst>
          </p:cNvPr>
          <p:cNvCxnSpPr>
            <a:cxnSpLocks/>
          </p:cNvCxnSpPr>
          <p:nvPr/>
        </p:nvCxnSpPr>
        <p:spPr>
          <a:xfrm>
            <a:off x="2024427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45307604-F0E3-4492-AE96-F970B62F0E15}"/>
              </a:ext>
            </a:extLst>
          </p:cNvPr>
          <p:cNvCxnSpPr>
            <a:cxnSpLocks/>
          </p:cNvCxnSpPr>
          <p:nvPr/>
        </p:nvCxnSpPr>
        <p:spPr>
          <a:xfrm>
            <a:off x="2135429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4ADE03B1-572A-4656-9601-C4407BD75644}"/>
              </a:ext>
            </a:extLst>
          </p:cNvPr>
          <p:cNvCxnSpPr>
            <a:cxnSpLocks/>
          </p:cNvCxnSpPr>
          <p:nvPr/>
        </p:nvCxnSpPr>
        <p:spPr>
          <a:xfrm>
            <a:off x="2253699" y="5073094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532218A8-B165-44C2-BD0A-FCCAB0BCF393}"/>
              </a:ext>
            </a:extLst>
          </p:cNvPr>
          <p:cNvCxnSpPr>
            <a:cxnSpLocks/>
          </p:cNvCxnSpPr>
          <p:nvPr/>
        </p:nvCxnSpPr>
        <p:spPr>
          <a:xfrm>
            <a:off x="2357676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55357672-B689-43FE-BDA6-92198185656A}"/>
              </a:ext>
            </a:extLst>
          </p:cNvPr>
          <p:cNvCxnSpPr>
            <a:cxnSpLocks/>
          </p:cNvCxnSpPr>
          <p:nvPr/>
        </p:nvCxnSpPr>
        <p:spPr>
          <a:xfrm>
            <a:off x="2335748" y="5090795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086BA54A-A5FB-4AC8-87DF-9319AA73EA77}"/>
              </a:ext>
            </a:extLst>
          </p:cNvPr>
          <p:cNvCxnSpPr>
            <a:cxnSpLocks/>
          </p:cNvCxnSpPr>
          <p:nvPr/>
        </p:nvCxnSpPr>
        <p:spPr>
          <a:xfrm>
            <a:off x="2207331" y="5071334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01B71522-675B-443D-A6E1-D6C395FD0E6E}"/>
              </a:ext>
            </a:extLst>
          </p:cNvPr>
          <p:cNvCxnSpPr>
            <a:cxnSpLocks/>
          </p:cNvCxnSpPr>
          <p:nvPr/>
        </p:nvCxnSpPr>
        <p:spPr>
          <a:xfrm>
            <a:off x="2097096" y="5086370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ußzeilenplatzhalter 4">
            <a:extLst>
              <a:ext uri="{FF2B5EF4-FFF2-40B4-BE49-F238E27FC236}">
                <a16:creationId xmlns:a16="http://schemas.microsoft.com/office/drawing/2014/main" id="{A4B478FC-8AA3-4FCF-BCDF-CDDF2A5B406D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0337491F-1087-42C4-BB67-87CFCCBB2B9A}"/>
              </a:ext>
            </a:extLst>
          </p:cNvPr>
          <p:cNvSpPr/>
          <p:nvPr/>
        </p:nvSpPr>
        <p:spPr>
          <a:xfrm>
            <a:off x="64080" y="303062"/>
            <a:ext cx="3350633" cy="4154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0" rIns="72000" bIns="0" anchor="b">
            <a:spAutoFit/>
          </a:bodyPr>
          <a:lstStyle/>
          <a:p>
            <a:pPr algn="ctr" defTabSz="685800">
              <a:lnSpc>
                <a:spcPct val="90000"/>
              </a:lnSpc>
            </a:pPr>
            <a:r>
              <a:rPr lang="de-DE" sz="3000" dirty="0">
                <a:solidFill>
                  <a:schemeClr val="dk1"/>
                </a:solidFill>
                <a:latin typeface="Arial"/>
              </a:rPr>
              <a:t>Total </a:t>
            </a:r>
            <a:r>
              <a:rPr lang="de-DE" sz="3000" dirty="0" err="1">
                <a:solidFill>
                  <a:schemeClr val="dk1"/>
                </a:solidFill>
                <a:latin typeface="Arial"/>
              </a:rPr>
              <a:t>Precipitation</a:t>
            </a:r>
            <a:endParaRPr lang="de-DE" sz="3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8" name="Rechteck 37">
            <a:hlinkClick r:id="rId9" action="ppaction://hlinksldjump"/>
            <a:extLst>
              <a:ext uri="{FF2B5EF4-FFF2-40B4-BE49-F238E27FC236}">
                <a16:creationId xmlns:a16="http://schemas.microsoft.com/office/drawing/2014/main" id="{E78B1E86-FE54-43C0-A133-351EEEAFDABB}"/>
              </a:ext>
            </a:extLst>
          </p:cNvPr>
          <p:cNvSpPr/>
          <p:nvPr/>
        </p:nvSpPr>
        <p:spPr>
          <a:xfrm>
            <a:off x="1882088" y="4539381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95577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B4791CA-F6E0-474C-AEC0-7E2646B40F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13</a:t>
            </a:fld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66F48FF-7C75-452D-8BEF-8FC13AD8B3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40" y="969466"/>
            <a:ext cx="6486260" cy="194587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BE44A89-505A-458A-806C-C8F2C39A7A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740" y="2635628"/>
            <a:ext cx="6486260" cy="194587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104EA81-FAC8-47BC-B192-5798EDB9F5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81881"/>
            <a:ext cx="3012927" cy="180775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4C41F81-8B63-41B1-88DE-0D8B36FA3B08}"/>
              </a:ext>
            </a:extLst>
          </p:cNvPr>
          <p:cNvSpPr txBox="1"/>
          <p:nvPr/>
        </p:nvSpPr>
        <p:spPr>
          <a:xfrm>
            <a:off x="3230310" y="2614519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err="1">
                <a:solidFill>
                  <a:srgbClr val="474747"/>
                </a:solidFill>
              </a:rPr>
              <a:t>leonard</a:t>
            </a:r>
            <a:endParaRPr lang="en-IE" dirty="0">
              <a:solidFill>
                <a:srgbClr val="474747"/>
              </a:solidFill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A2306FF7-042A-4BA8-94D4-CE70EB00CD19}"/>
              </a:ext>
            </a:extLst>
          </p:cNvPr>
          <p:cNvSpPr txBox="1"/>
          <p:nvPr/>
        </p:nvSpPr>
        <p:spPr>
          <a:xfrm>
            <a:off x="3230310" y="970001"/>
            <a:ext cx="1159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rgbClr val="474747"/>
                </a:solidFill>
              </a:rPr>
              <a:t>reference</a:t>
            </a:r>
          </a:p>
        </p:txBody>
      </p:sp>
      <p:pic>
        <p:nvPicPr>
          <p:cNvPr id="20" name="Grafik 19" descr="Cloud mit einfarbiger Füllung">
            <a:extLst>
              <a:ext uri="{FF2B5EF4-FFF2-40B4-BE49-F238E27FC236}">
                <a16:creationId xmlns:a16="http://schemas.microsoft.com/office/drawing/2014/main" id="{6AC24033-B453-43E3-89D2-49E0FDCB9F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5358" y="4564855"/>
            <a:ext cx="661988" cy="661988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4C98CDD5-A177-4D78-A780-D2F2555FEA1B}"/>
              </a:ext>
            </a:extLst>
          </p:cNvPr>
          <p:cNvSpPr txBox="1"/>
          <p:nvPr/>
        </p:nvSpPr>
        <p:spPr>
          <a:xfrm>
            <a:off x="2024427" y="4749022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22" name="Grafik 21" descr="Cloud mit einfarbiger Füllung">
            <a:extLst>
              <a:ext uri="{FF2B5EF4-FFF2-40B4-BE49-F238E27FC236}">
                <a16:creationId xmlns:a16="http://schemas.microsoft.com/office/drawing/2014/main" id="{D25131F0-A499-4C0C-979D-B69B6887E3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D9735F89-C071-41ED-94EC-33366542448C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4" name="Grafik 23" descr="Cloud mit einfarbiger Füllung">
            <a:extLst>
              <a:ext uri="{FF2B5EF4-FFF2-40B4-BE49-F238E27FC236}">
                <a16:creationId xmlns:a16="http://schemas.microsoft.com/office/drawing/2014/main" id="{CC69A447-EECA-427C-B26D-15B81B13AA0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93370" y="4562476"/>
            <a:ext cx="661988" cy="661988"/>
          </a:xfrm>
          <a:prstGeom prst="rect">
            <a:avLst/>
          </a:prstGeom>
        </p:spPr>
      </p:pic>
      <p:sp>
        <p:nvSpPr>
          <p:cNvPr id="25" name="Textfeld 24">
            <a:extLst>
              <a:ext uri="{FF2B5EF4-FFF2-40B4-BE49-F238E27FC236}">
                <a16:creationId xmlns:a16="http://schemas.microsoft.com/office/drawing/2014/main" id="{455119A4-A532-49D6-BAC6-353599A661BF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6" name="Grafik 25" descr="Cloud mit einfarbiger Füllung">
            <a:extLst>
              <a:ext uri="{FF2B5EF4-FFF2-40B4-BE49-F238E27FC236}">
                <a16:creationId xmlns:a16="http://schemas.microsoft.com/office/drawing/2014/main" id="{0648D822-07C1-4775-BD08-98325CD8E9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0849D044-0E44-4D99-B326-CAAA344BD61F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28" name="Gerader Verbinder 27">
            <a:extLst>
              <a:ext uri="{FF2B5EF4-FFF2-40B4-BE49-F238E27FC236}">
                <a16:creationId xmlns:a16="http://schemas.microsoft.com/office/drawing/2014/main" id="{9D62E006-19FF-413C-8EBC-781F40E83305}"/>
              </a:ext>
            </a:extLst>
          </p:cNvPr>
          <p:cNvCxnSpPr>
            <a:cxnSpLocks/>
          </p:cNvCxnSpPr>
          <p:nvPr/>
        </p:nvCxnSpPr>
        <p:spPr>
          <a:xfrm>
            <a:off x="2024427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r Verbinder 28">
            <a:extLst>
              <a:ext uri="{FF2B5EF4-FFF2-40B4-BE49-F238E27FC236}">
                <a16:creationId xmlns:a16="http://schemas.microsoft.com/office/drawing/2014/main" id="{DDEFAA84-6EE9-41D8-ADF1-4AA92413AD16}"/>
              </a:ext>
            </a:extLst>
          </p:cNvPr>
          <p:cNvCxnSpPr>
            <a:cxnSpLocks/>
          </p:cNvCxnSpPr>
          <p:nvPr/>
        </p:nvCxnSpPr>
        <p:spPr>
          <a:xfrm>
            <a:off x="2135429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B10B1FD9-BA34-468B-98BC-05A973C19AA6}"/>
              </a:ext>
            </a:extLst>
          </p:cNvPr>
          <p:cNvCxnSpPr>
            <a:cxnSpLocks/>
          </p:cNvCxnSpPr>
          <p:nvPr/>
        </p:nvCxnSpPr>
        <p:spPr>
          <a:xfrm>
            <a:off x="2253699" y="5073094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CCE90C62-54DC-472F-9F14-8162DA66C6C2}"/>
              </a:ext>
            </a:extLst>
          </p:cNvPr>
          <p:cNvCxnSpPr>
            <a:cxnSpLocks/>
          </p:cNvCxnSpPr>
          <p:nvPr/>
        </p:nvCxnSpPr>
        <p:spPr>
          <a:xfrm>
            <a:off x="2357676" y="5069679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r Verbinder 31">
            <a:extLst>
              <a:ext uri="{FF2B5EF4-FFF2-40B4-BE49-F238E27FC236}">
                <a16:creationId xmlns:a16="http://schemas.microsoft.com/office/drawing/2014/main" id="{5536E72D-14EE-44FE-B691-3822B427534C}"/>
              </a:ext>
            </a:extLst>
          </p:cNvPr>
          <p:cNvCxnSpPr>
            <a:cxnSpLocks/>
          </p:cNvCxnSpPr>
          <p:nvPr/>
        </p:nvCxnSpPr>
        <p:spPr>
          <a:xfrm>
            <a:off x="2335748" y="5090795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9341A3D9-CE4E-42CF-AD65-7E5CCB44EB44}"/>
              </a:ext>
            </a:extLst>
          </p:cNvPr>
          <p:cNvCxnSpPr>
            <a:cxnSpLocks/>
          </p:cNvCxnSpPr>
          <p:nvPr/>
        </p:nvCxnSpPr>
        <p:spPr>
          <a:xfrm>
            <a:off x="2207331" y="5071334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Gerader Verbinder 33">
            <a:extLst>
              <a:ext uri="{FF2B5EF4-FFF2-40B4-BE49-F238E27FC236}">
                <a16:creationId xmlns:a16="http://schemas.microsoft.com/office/drawing/2014/main" id="{BF560362-D1EC-44C8-BF34-EB296E2BA5E0}"/>
              </a:ext>
            </a:extLst>
          </p:cNvPr>
          <p:cNvCxnSpPr>
            <a:cxnSpLocks/>
          </p:cNvCxnSpPr>
          <p:nvPr/>
        </p:nvCxnSpPr>
        <p:spPr>
          <a:xfrm>
            <a:off x="2097096" y="5086370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ußzeilenplatzhalter 4">
            <a:extLst>
              <a:ext uri="{FF2B5EF4-FFF2-40B4-BE49-F238E27FC236}">
                <a16:creationId xmlns:a16="http://schemas.microsoft.com/office/drawing/2014/main" id="{C616874F-6222-4767-BE82-F626E3F0FAAE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5B8B1253-2EED-4CEB-A38E-44BD403FA2EC}"/>
              </a:ext>
            </a:extLst>
          </p:cNvPr>
          <p:cNvSpPr/>
          <p:nvPr/>
        </p:nvSpPr>
        <p:spPr>
          <a:xfrm>
            <a:off x="64080" y="303062"/>
            <a:ext cx="3350633" cy="4154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0" rIns="72000" bIns="0" anchor="b">
            <a:spAutoFit/>
          </a:bodyPr>
          <a:lstStyle/>
          <a:p>
            <a:pPr algn="ctr" defTabSz="685800">
              <a:lnSpc>
                <a:spcPct val="90000"/>
              </a:lnSpc>
            </a:pPr>
            <a:r>
              <a:rPr lang="de-DE" sz="3000">
                <a:solidFill>
                  <a:schemeClr val="dk1"/>
                </a:solidFill>
                <a:latin typeface="Arial"/>
              </a:rPr>
              <a:t>Total Precipitation</a:t>
            </a:r>
            <a:endParaRPr lang="de-DE" sz="3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7" name="Rechteck 36">
            <a:hlinkClick r:id="rId9" action="ppaction://hlinksldjump"/>
            <a:extLst>
              <a:ext uri="{FF2B5EF4-FFF2-40B4-BE49-F238E27FC236}">
                <a16:creationId xmlns:a16="http://schemas.microsoft.com/office/drawing/2014/main" id="{52FC2A1C-82F9-4203-A3BD-E3C0483D310A}"/>
              </a:ext>
            </a:extLst>
          </p:cNvPr>
          <p:cNvSpPr/>
          <p:nvPr/>
        </p:nvSpPr>
        <p:spPr>
          <a:xfrm>
            <a:off x="1882088" y="4539381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9880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63E5617-B822-481D-B59B-DD2CFB1A801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indent="0" algn="r" defTabSz="457200">
              <a:lnSpc>
                <a:spcPct val="100000"/>
              </a:lnSpc>
              <a:buNone/>
            </a:pPr>
            <a:fld id="{AB133CF3-300D-4AAA-8D13-DEC0BB2F4E64}" type="slidenum">
              <a:rPr lang="de-DE" sz="1000" b="0" u="none" strike="noStrike" smtClean="0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</a:rPr>
              <a:t>14</a:t>
            </a:fld>
            <a:endParaRPr lang="de-DE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C3E2C6A-442A-4224-AB1E-71EC78DC0B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046" y="0"/>
            <a:ext cx="3696268" cy="221776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52DA6DF-268A-4991-9CC6-199889143A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18" y="2449773"/>
            <a:ext cx="3142682" cy="269372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04A5AFD-5CD8-4034-85D2-75D02437AF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49772"/>
            <a:ext cx="3142682" cy="2693727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AC192539-9332-4B11-8D16-6FAFA7F9EF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046" y="-1"/>
            <a:ext cx="3696268" cy="221776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58FC51D-18C0-4341-8077-FA0E1F55D1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13" y="2449772"/>
            <a:ext cx="3142683" cy="269372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556A4F84-AB38-41FC-9C87-A82EDFECB32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8" y="2449769"/>
            <a:ext cx="3142686" cy="269373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81262B92-E549-434C-BAC8-F2BAF03DE5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045" y="-2"/>
            <a:ext cx="3696269" cy="2217761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B7E493A7-3381-4F22-A30F-AAE26664AAE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304" y="2449769"/>
            <a:ext cx="3142689" cy="2693733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9CE4E605-3088-4C7D-98D6-9136985C796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6" y="2449765"/>
            <a:ext cx="3142690" cy="2693734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4777F35E-F721-40D1-9982-CA7434E5BBA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044" y="-5"/>
            <a:ext cx="3696268" cy="2217761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4B708F0A-8CD7-450A-BB9A-2469B3582BC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295" y="2449763"/>
            <a:ext cx="3142693" cy="2693736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7FA52BBE-8E0D-4C5D-8713-5BDF00128670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82" y="2449758"/>
            <a:ext cx="3142694" cy="2693737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697D7E0D-2E24-437B-9CA4-3F7FDC68017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042" y="-10"/>
            <a:ext cx="3696268" cy="2217761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962EFFA8-35E6-48B8-BFB9-BD4095EAD95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264" y="2449738"/>
            <a:ext cx="3142700" cy="2693742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C9DDC7D5-5090-4F03-8A7C-3162AF5680A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76" y="2449748"/>
            <a:ext cx="3142705" cy="2693747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F1602746-1B17-48B3-B152-54A1AECD2CF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505" y="15428"/>
            <a:ext cx="3644805" cy="2186883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F9B53872-789B-43A5-AEB6-2CC1253C381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230" y="2449718"/>
            <a:ext cx="3142723" cy="2693762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1B695699-B830-461B-AD1A-BE0C695F2FC7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979" y="2465188"/>
            <a:ext cx="3124698" cy="2678312"/>
          </a:xfrm>
          <a:prstGeom prst="rect">
            <a:avLst/>
          </a:prstGeom>
        </p:spPr>
      </p:pic>
      <p:sp>
        <p:nvSpPr>
          <p:cNvPr id="22" name="Titel 1">
            <a:extLst>
              <a:ext uri="{FF2B5EF4-FFF2-40B4-BE49-F238E27FC236}">
                <a16:creationId xmlns:a16="http://schemas.microsoft.com/office/drawing/2014/main" id="{C3121C89-E747-4B60-87E9-0B883C216497}"/>
              </a:ext>
            </a:extLst>
          </p:cNvPr>
          <p:cNvSpPr/>
          <p:nvPr/>
        </p:nvSpPr>
        <p:spPr>
          <a:xfrm>
            <a:off x="64080" y="277872"/>
            <a:ext cx="2310055" cy="830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0" rIns="72000" bIns="0" anchor="b">
            <a:spAutoFit/>
          </a:bodyPr>
          <a:lstStyle/>
          <a:p>
            <a:pPr algn="ctr" defTabSz="685800">
              <a:lnSpc>
                <a:spcPct val="90000"/>
              </a:lnSpc>
            </a:pPr>
            <a:r>
              <a:rPr lang="de-DE" sz="3000" dirty="0">
                <a:solidFill>
                  <a:schemeClr val="dk1"/>
                </a:solidFill>
                <a:latin typeface="Arial"/>
              </a:rPr>
              <a:t>Leonard </a:t>
            </a:r>
            <a:r>
              <a:rPr lang="de-DE" sz="3000" dirty="0" err="1">
                <a:solidFill>
                  <a:schemeClr val="dk1"/>
                </a:solidFill>
                <a:latin typeface="Arial"/>
              </a:rPr>
              <a:t>flux</a:t>
            </a:r>
            <a:r>
              <a:rPr lang="de-DE" sz="3000" dirty="0">
                <a:solidFill>
                  <a:schemeClr val="dk1"/>
                </a:solidFill>
                <a:latin typeface="Arial"/>
              </a:rPr>
              <a:t> </a:t>
            </a:r>
            <a:r>
              <a:rPr lang="de-DE" sz="3000" dirty="0" err="1">
                <a:solidFill>
                  <a:schemeClr val="dk1"/>
                </a:solidFill>
                <a:latin typeface="Arial"/>
              </a:rPr>
              <a:t>range</a:t>
            </a:r>
            <a:endParaRPr lang="de-DE" sz="3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9367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3F9A4558-2E4F-45FA-941E-CAB3BAD6A1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0300"/>
            <a:ext cx="9144000" cy="27432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9CDED2C-757F-4203-ACB5-6FF651AFEB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7432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2032C2F-DAD4-440C-9BD1-93ED180D25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0300"/>
            <a:ext cx="9144000" cy="27432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329FA6A-F89F-4B27-AEA2-12E5B63BDA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7432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677D97F7-CB06-4593-814A-A4F7AC0DF0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0300"/>
            <a:ext cx="9144000" cy="2743200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1E34A622-FAE9-4E28-8DFD-0AB2EEADE1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743200"/>
          </a:xfrm>
          <a:prstGeom prst="rect">
            <a:avLst/>
          </a:prstGeom>
        </p:spPr>
      </p:pic>
      <p:sp>
        <p:nvSpPr>
          <p:cNvPr id="23" name="Foliennummernplatzhalter 5">
            <a:extLst>
              <a:ext uri="{FF2B5EF4-FFF2-40B4-BE49-F238E27FC236}">
                <a16:creationId xmlns:a16="http://schemas.microsoft.com/office/drawing/2014/main" id="{CF59E586-B7A6-40B3-BCCD-646B3D3FE017}"/>
              </a:ext>
            </a:extLst>
          </p:cNvPr>
          <p:cNvSpPr txBox="1">
            <a:spLocks/>
          </p:cNvSpPr>
          <p:nvPr/>
        </p:nvSpPr>
        <p:spPr>
          <a:xfrm>
            <a:off x="7427280" y="4739301"/>
            <a:ext cx="523350" cy="274637"/>
          </a:xfrm>
          <a:prstGeom prst="rect">
            <a:avLst/>
          </a:prstGeom>
          <a:noFill/>
          <a:ln w="0">
            <a:noFill/>
          </a:ln>
        </p:spPr>
        <p:txBody>
          <a:bodyPr lIns="91440" tIns="14400" rIns="91440" bIns="0" anchor="ctr">
            <a:noAutofit/>
          </a:bodyPr>
          <a:lstStyle>
            <a:defPPr>
              <a:defRPr lang="de-DE"/>
            </a:defPPr>
            <a:lvl1pPr marL="0" indent="0" algn="r" defTabSz="457200" rtl="0" eaLnBrk="1" latinLnBrk="0" hangingPunct="1">
              <a:lnSpc>
                <a:spcPct val="100000"/>
              </a:lnSpc>
              <a:buNone/>
              <a:defRPr lang="de-DE" sz="1000" b="0" u="none" strike="noStrike" kern="1200">
                <a:solidFill>
                  <a:schemeClr val="dk1">
                    <a:tint val="75000"/>
                  </a:schemeClr>
                </a:solidFill>
                <a:effectLst/>
                <a:uFillTx/>
                <a:latin typeface="Arial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558FC84-22FA-4F5E-86B7-A7761BE44B02}" type="slidenum">
              <a:rPr lang="de-DE" smtClean="0"/>
              <a:pPr/>
              <a:t>15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018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fik 28" descr="Cloud mit einfarbiger Füllung">
            <a:extLst>
              <a:ext uri="{FF2B5EF4-FFF2-40B4-BE49-F238E27FC236}">
                <a16:creationId xmlns:a16="http://schemas.microsoft.com/office/drawing/2014/main" id="{F382A0D8-E8EE-40B1-9FC5-9596B7733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7346" y="4553643"/>
            <a:ext cx="661988" cy="661988"/>
          </a:xfrm>
          <a:prstGeom prst="rect">
            <a:avLst/>
          </a:prstGeom>
        </p:spPr>
      </p:pic>
      <p:sp>
        <p:nvSpPr>
          <p:cNvPr id="30" name="Textfeld 29">
            <a:extLst>
              <a:ext uri="{FF2B5EF4-FFF2-40B4-BE49-F238E27FC236}">
                <a16:creationId xmlns:a16="http://schemas.microsoft.com/office/drawing/2014/main" id="{4C8BF67B-711B-4A0D-A73F-13ED69223A00}"/>
              </a:ext>
            </a:extLst>
          </p:cNvPr>
          <p:cNvSpPr txBox="1"/>
          <p:nvPr/>
        </p:nvSpPr>
        <p:spPr>
          <a:xfrm>
            <a:off x="2686415" y="4737810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7F316ED-E18F-4D9A-AE81-FAD8B2FE31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4. Summary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ABC4AD8-1E7A-419D-A9BA-7AD8BEDD49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16</a:t>
            </a:fld>
            <a:endParaRPr lang="de-DE" dirty="0"/>
          </a:p>
        </p:txBody>
      </p:sp>
      <p:pic>
        <p:nvPicPr>
          <p:cNvPr id="17" name="Grafik 16" descr="Cloud mit einfarbiger Füllung">
            <a:extLst>
              <a:ext uri="{FF2B5EF4-FFF2-40B4-BE49-F238E27FC236}">
                <a16:creationId xmlns:a16="http://schemas.microsoft.com/office/drawing/2014/main" id="{B8460C7B-2D49-46EC-8102-B3E77745D1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17803F98-A530-47CA-9FC8-2721860D37D1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19" name="Grafik 18" descr="Cloud mit einfarbiger Füllung">
            <a:extLst>
              <a:ext uri="{FF2B5EF4-FFF2-40B4-BE49-F238E27FC236}">
                <a16:creationId xmlns:a16="http://schemas.microsoft.com/office/drawing/2014/main" id="{12F07C70-F9A1-4A77-AF77-FFB778634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3370" y="4562476"/>
            <a:ext cx="661988" cy="661988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10788F2B-F234-4D97-980A-5A550CE9F0E9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5" name="Grafik 24" descr="Cloud mit einfarbiger Füllung">
            <a:extLst>
              <a:ext uri="{FF2B5EF4-FFF2-40B4-BE49-F238E27FC236}">
                <a16:creationId xmlns:a16="http://schemas.microsoft.com/office/drawing/2014/main" id="{17330157-8AE0-4347-85CC-737E252CA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5358" y="4560709"/>
            <a:ext cx="661988" cy="661988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EB450E76-A05A-4B0C-8961-BAAE02D020E6}"/>
              </a:ext>
            </a:extLst>
          </p:cNvPr>
          <p:cNvSpPr txBox="1"/>
          <p:nvPr/>
        </p:nvSpPr>
        <p:spPr>
          <a:xfrm>
            <a:off x="2024427" y="4744876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1" name="Fußzeilenplatzhalter 4">
            <a:extLst>
              <a:ext uri="{FF2B5EF4-FFF2-40B4-BE49-F238E27FC236}">
                <a16:creationId xmlns:a16="http://schemas.microsoft.com/office/drawing/2014/main" id="{57DC2FDD-EF2F-47B8-95CE-4B0B70001493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sp>
        <p:nvSpPr>
          <p:cNvPr id="33" name="Rechteck 32">
            <a:hlinkClick r:id="rId7" action="ppaction://hlinksldjump"/>
            <a:extLst>
              <a:ext uri="{FF2B5EF4-FFF2-40B4-BE49-F238E27FC236}">
                <a16:creationId xmlns:a16="http://schemas.microsoft.com/office/drawing/2014/main" id="{3FD2A0BE-0295-464E-91B8-4D3E8CCE1841}"/>
              </a:ext>
            </a:extLst>
          </p:cNvPr>
          <p:cNvSpPr/>
          <p:nvPr/>
        </p:nvSpPr>
        <p:spPr>
          <a:xfrm>
            <a:off x="2544076" y="4541387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1779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fik 32" descr="Cloud mit einfarbiger Füllung">
            <a:extLst>
              <a:ext uri="{FF2B5EF4-FFF2-40B4-BE49-F238E27FC236}">
                <a16:creationId xmlns:a16="http://schemas.microsoft.com/office/drawing/2014/main" id="{5178B924-1D1C-4034-A317-FA455CE7B2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7346" y="4553643"/>
            <a:ext cx="661988" cy="661988"/>
          </a:xfrm>
          <a:prstGeom prst="rect">
            <a:avLst/>
          </a:prstGeom>
        </p:spPr>
      </p:pic>
      <p:sp>
        <p:nvSpPr>
          <p:cNvPr id="34" name="Textfeld 33">
            <a:extLst>
              <a:ext uri="{FF2B5EF4-FFF2-40B4-BE49-F238E27FC236}">
                <a16:creationId xmlns:a16="http://schemas.microsoft.com/office/drawing/2014/main" id="{F6F2A430-4D1C-49B4-9BEA-132D36885926}"/>
              </a:ext>
            </a:extLst>
          </p:cNvPr>
          <p:cNvSpPr txBox="1"/>
          <p:nvPr/>
        </p:nvSpPr>
        <p:spPr>
          <a:xfrm>
            <a:off x="2686415" y="4737810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" name="Untertitel 2">
            <a:extLst>
              <a:ext uri="{FF2B5EF4-FFF2-40B4-BE49-F238E27FC236}">
                <a16:creationId xmlns:a16="http://schemas.microsoft.com/office/drawing/2014/main" id="{DC8A92EA-1BF1-46C1-B15C-4BFD571F5E96}"/>
              </a:ext>
            </a:extLst>
          </p:cNvPr>
          <p:cNvSpPr txBox="1">
            <a:spLocks/>
          </p:cNvSpPr>
          <p:nvPr/>
        </p:nvSpPr>
        <p:spPr>
          <a:xfrm>
            <a:off x="365222" y="841453"/>
            <a:ext cx="7416339" cy="3932976"/>
          </a:xfrm>
          <a:prstGeom prst="rect">
            <a:avLst/>
          </a:prstGeom>
        </p:spPr>
        <p:txBody>
          <a:bodyPr vert="horz" lIns="72000" tIns="36000" rIns="72000" bIns="36000" rtlCol="0">
            <a:normAutofit fontScale="85000" lnSpcReduction="20000"/>
          </a:bodyPr>
          <a:lstStyle>
            <a:lvl1pPr marL="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chemeClr val="tx1"/>
              </a:buClr>
              <a:buSzPct val="95000"/>
              <a:buFont typeface="Wingdings" panose="05000000000000000000" pitchFamily="2" charset="2"/>
              <a:buNone/>
              <a:tabLst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marR="0" indent="0" algn="ctr" defTabSz="914400" rtl="0" eaLnBrk="0" fontAlgn="base" latinLnBrk="0" hangingPunct="0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2D4B9B"/>
              </a:buClr>
              <a:buSzPct val="95000"/>
              <a:buFont typeface="Wingdings" panose="05000000000000000000" pitchFamily="2" charset="2"/>
              <a:buNone/>
              <a:tabLst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474747"/>
                </a:solidFill>
              </a:rPr>
              <a:t>The Leonard terms were </a:t>
            </a:r>
            <a:r>
              <a:rPr lang="en-US" sz="2400" b="1" dirty="0">
                <a:solidFill>
                  <a:srgbClr val="474747"/>
                </a:solidFill>
              </a:rPr>
              <a:t>successfully implemented </a:t>
            </a:r>
            <a:r>
              <a:rPr lang="en-US" sz="2400" dirty="0">
                <a:solidFill>
                  <a:srgbClr val="474747"/>
                </a:solidFill>
              </a:rPr>
              <a:t>in ICON, and the model ran </a:t>
            </a:r>
            <a:r>
              <a:rPr lang="en-US" sz="2400" b="1" dirty="0">
                <a:solidFill>
                  <a:srgbClr val="474747"/>
                </a:solidFill>
              </a:rPr>
              <a:t>stable</a:t>
            </a:r>
            <a:r>
              <a:rPr lang="en-US" sz="2400" dirty="0">
                <a:solidFill>
                  <a:srgbClr val="474747"/>
                </a:solidFill>
              </a:rPr>
              <a:t> for a convective summer month in June 2024</a:t>
            </a:r>
            <a:br>
              <a:rPr lang="en-US" sz="2400" dirty="0">
                <a:solidFill>
                  <a:srgbClr val="474747"/>
                </a:solidFill>
              </a:rPr>
            </a:br>
            <a:endParaRPr lang="en-US" sz="2400" dirty="0">
              <a:solidFill>
                <a:srgbClr val="474747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474747"/>
                </a:solidFill>
              </a:rPr>
              <a:t>Bias increases for Leonard fluxes with increasing lead-time</a:t>
            </a:r>
            <a:br>
              <a:rPr lang="en-US" sz="2400" b="1" dirty="0">
                <a:solidFill>
                  <a:srgbClr val="474747"/>
                </a:solidFill>
              </a:rPr>
            </a:br>
            <a:endParaRPr lang="de-DE" sz="2400" b="1" dirty="0">
              <a:solidFill>
                <a:srgbClr val="474747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474747"/>
                </a:solidFill>
              </a:rPr>
              <a:t>Accumulated precipitation is overestimated </a:t>
            </a:r>
            <a:r>
              <a:rPr lang="en-US" sz="2400" dirty="0">
                <a:solidFill>
                  <a:srgbClr val="474747"/>
                </a:solidFill>
                <a:sym typeface="Wingdings" panose="05000000000000000000" pitchFamily="2" charset="2"/>
              </a:rPr>
              <a:t>during periods of very </a:t>
            </a:r>
            <a:r>
              <a:rPr lang="en-US" sz="2400" b="1" dirty="0">
                <a:solidFill>
                  <a:srgbClr val="474747"/>
                </a:solidFill>
                <a:sym typeface="Wingdings" panose="05000000000000000000" pitchFamily="2" charset="2"/>
              </a:rPr>
              <a:t>strong convection</a:t>
            </a:r>
            <a:r>
              <a:rPr lang="en-US" sz="2400" dirty="0">
                <a:solidFill>
                  <a:srgbClr val="474747"/>
                </a:solidFill>
                <a:sym typeface="Wingdings" panose="05000000000000000000" pitchFamily="2" charset="2"/>
              </a:rPr>
              <a:t>. However, the magnitude of the Leonard fluxes are within a reasonable range</a:t>
            </a:r>
            <a:br>
              <a:rPr lang="de-DE" sz="2400" dirty="0">
                <a:solidFill>
                  <a:srgbClr val="474747"/>
                </a:solidFill>
                <a:sym typeface="Wingdings" panose="05000000000000000000" pitchFamily="2" charset="2"/>
              </a:rPr>
            </a:br>
            <a:endParaRPr lang="de-DE" sz="2400" dirty="0">
              <a:solidFill>
                <a:srgbClr val="474747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de-DE" sz="2400" dirty="0">
                <a:solidFill>
                  <a:srgbClr val="474747"/>
                </a:solidFill>
              </a:rPr>
              <a:t>The Leonard </a:t>
            </a:r>
            <a:r>
              <a:rPr lang="de-DE" sz="2400" dirty="0" err="1">
                <a:solidFill>
                  <a:srgbClr val="474747"/>
                </a:solidFill>
              </a:rPr>
              <a:t>terms</a:t>
            </a:r>
            <a:r>
              <a:rPr lang="de-DE" sz="2400" dirty="0">
                <a:solidFill>
                  <a:srgbClr val="474747"/>
                </a:solidFill>
              </a:rPr>
              <a:t> will </a:t>
            </a:r>
            <a:r>
              <a:rPr lang="de-DE" sz="2400" dirty="0" err="1">
                <a:solidFill>
                  <a:srgbClr val="474747"/>
                </a:solidFill>
              </a:rPr>
              <a:t>be</a:t>
            </a:r>
            <a:r>
              <a:rPr lang="de-DE" sz="2400" dirty="0">
                <a:solidFill>
                  <a:srgbClr val="474747"/>
                </a:solidFill>
              </a:rPr>
              <a:t> </a:t>
            </a:r>
            <a:r>
              <a:rPr lang="de-DE" sz="2400" dirty="0" err="1">
                <a:solidFill>
                  <a:srgbClr val="474747"/>
                </a:solidFill>
              </a:rPr>
              <a:t>included</a:t>
            </a:r>
            <a:r>
              <a:rPr lang="de-DE" sz="2400" dirty="0">
                <a:solidFill>
                  <a:srgbClr val="474747"/>
                </a:solidFill>
              </a:rPr>
              <a:t> in </a:t>
            </a:r>
            <a:r>
              <a:rPr lang="de-DE" sz="2400" dirty="0" err="1">
                <a:solidFill>
                  <a:srgbClr val="474747"/>
                </a:solidFill>
              </a:rPr>
              <a:t>the</a:t>
            </a:r>
            <a:r>
              <a:rPr lang="de-DE" sz="2400" dirty="0">
                <a:solidFill>
                  <a:srgbClr val="474747"/>
                </a:solidFill>
              </a:rPr>
              <a:t> </a:t>
            </a:r>
            <a:r>
              <a:rPr lang="de-DE" sz="2400" b="1" dirty="0">
                <a:solidFill>
                  <a:srgbClr val="474747"/>
                </a:solidFill>
              </a:rPr>
              <a:t>GLORI </a:t>
            </a:r>
            <a:r>
              <a:rPr lang="de-DE" sz="2400" b="1" dirty="0" err="1">
                <a:solidFill>
                  <a:srgbClr val="474747"/>
                </a:solidFill>
              </a:rPr>
              <a:t>demonstrator</a:t>
            </a:r>
            <a:r>
              <a:rPr lang="de-DE" sz="2400" b="1" dirty="0">
                <a:solidFill>
                  <a:srgbClr val="474747"/>
                </a:solidFill>
              </a:rPr>
              <a:t> </a:t>
            </a:r>
            <a:r>
              <a:rPr lang="de-DE" sz="2400" dirty="0">
                <a:solidFill>
                  <a:srgbClr val="474747"/>
                </a:solidFill>
              </a:rPr>
              <a:t>(</a:t>
            </a:r>
            <a:r>
              <a:rPr lang="de-DE" sz="2400" dirty="0" err="1">
                <a:solidFill>
                  <a:srgbClr val="474747"/>
                </a:solidFill>
              </a:rPr>
              <a:t>starting</a:t>
            </a:r>
            <a:r>
              <a:rPr lang="de-DE" sz="2400" dirty="0">
                <a:solidFill>
                  <a:srgbClr val="474747"/>
                </a:solidFill>
              </a:rPr>
              <a:t> </a:t>
            </a:r>
            <a:r>
              <a:rPr lang="de-DE" sz="2400" dirty="0" err="1">
                <a:solidFill>
                  <a:srgbClr val="474747"/>
                </a:solidFill>
              </a:rPr>
              <a:t>soon</a:t>
            </a:r>
            <a:r>
              <a:rPr lang="de-DE" sz="2400" dirty="0">
                <a:solidFill>
                  <a:srgbClr val="474747"/>
                </a:solidFill>
              </a:rPr>
              <a:t>)</a:t>
            </a:r>
            <a:br>
              <a:rPr lang="de-DE" sz="2400" dirty="0">
                <a:solidFill>
                  <a:srgbClr val="474747"/>
                </a:solidFill>
              </a:rPr>
            </a:br>
            <a:endParaRPr lang="de-DE" sz="2400" dirty="0">
              <a:solidFill>
                <a:srgbClr val="474747"/>
              </a:solidFill>
            </a:endParaRP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BF4D4681-384B-4BF5-AA4B-59500A911B91}"/>
              </a:ext>
            </a:extLst>
          </p:cNvPr>
          <p:cNvSpPr txBox="1">
            <a:spLocks/>
          </p:cNvSpPr>
          <p:nvPr/>
        </p:nvSpPr>
        <p:spPr>
          <a:xfrm>
            <a:off x="234117" y="283346"/>
            <a:ext cx="2334579" cy="415498"/>
          </a:xfrm>
          <a:prstGeom prst="rect">
            <a:avLst/>
          </a:prstGeom>
        </p:spPr>
        <p:txBody>
          <a:bodyPr vert="horz" wrap="square" lIns="72000" tIns="0" rIns="72000" bIns="0" rtlCol="0" anchor="b" anchorCtr="0">
            <a:sp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/>
              <a:t>Summary</a:t>
            </a:r>
          </a:p>
        </p:txBody>
      </p:sp>
      <p:sp>
        <p:nvSpPr>
          <p:cNvPr id="24" name="Foliennummernplatzhalter 5">
            <a:extLst>
              <a:ext uri="{FF2B5EF4-FFF2-40B4-BE49-F238E27FC236}">
                <a16:creationId xmlns:a16="http://schemas.microsoft.com/office/drawing/2014/main" id="{2D107890-5ACA-4B0A-86B1-F2415C21F0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427280" y="4739301"/>
            <a:ext cx="523350" cy="274637"/>
          </a:xfrm>
        </p:spPr>
        <p:txBody>
          <a:bodyPr/>
          <a:lstStyle/>
          <a:p>
            <a:fld id="{6558FC84-22FA-4F5E-86B7-A7761BE44B02}" type="slidenum">
              <a:rPr lang="de-DE" smtClean="0"/>
              <a:pPr/>
              <a:t>17</a:t>
            </a:fld>
            <a:endParaRPr lang="de-DE" dirty="0"/>
          </a:p>
        </p:txBody>
      </p:sp>
      <p:pic>
        <p:nvPicPr>
          <p:cNvPr id="25" name="Grafik 24" descr="Cloud mit einfarbiger Füllung">
            <a:extLst>
              <a:ext uri="{FF2B5EF4-FFF2-40B4-BE49-F238E27FC236}">
                <a16:creationId xmlns:a16="http://schemas.microsoft.com/office/drawing/2014/main" id="{E1F7DF27-406A-43AD-8477-140453247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26" name="Textfeld 25">
            <a:extLst>
              <a:ext uri="{FF2B5EF4-FFF2-40B4-BE49-F238E27FC236}">
                <a16:creationId xmlns:a16="http://schemas.microsoft.com/office/drawing/2014/main" id="{DEB7D1E2-3923-4E1A-8EFE-98DFA670D53B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27" name="Grafik 26" descr="Cloud mit einfarbiger Füllung">
            <a:extLst>
              <a:ext uri="{FF2B5EF4-FFF2-40B4-BE49-F238E27FC236}">
                <a16:creationId xmlns:a16="http://schemas.microsoft.com/office/drawing/2014/main" id="{963576EB-DC2B-4334-9E51-379AF79241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3370" y="4562476"/>
            <a:ext cx="661988" cy="661988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06D88AA6-CD62-4326-9A3E-1FC97D33AF33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29" name="Grafik 28" descr="Cloud mit einfarbiger Füllung">
            <a:extLst>
              <a:ext uri="{FF2B5EF4-FFF2-40B4-BE49-F238E27FC236}">
                <a16:creationId xmlns:a16="http://schemas.microsoft.com/office/drawing/2014/main" id="{E98358BB-8DE7-482D-92ED-EE96401A56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55358" y="4560709"/>
            <a:ext cx="661988" cy="661988"/>
          </a:xfrm>
          <a:prstGeom prst="rect">
            <a:avLst/>
          </a:prstGeom>
        </p:spPr>
      </p:pic>
      <p:sp>
        <p:nvSpPr>
          <p:cNvPr id="30" name="Textfeld 29">
            <a:extLst>
              <a:ext uri="{FF2B5EF4-FFF2-40B4-BE49-F238E27FC236}">
                <a16:creationId xmlns:a16="http://schemas.microsoft.com/office/drawing/2014/main" id="{77EA927F-8A4F-46C2-99C7-B560556655F4}"/>
              </a:ext>
            </a:extLst>
          </p:cNvPr>
          <p:cNvSpPr txBox="1"/>
          <p:nvPr/>
        </p:nvSpPr>
        <p:spPr>
          <a:xfrm>
            <a:off x="2024427" y="4744876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cxnSp>
        <p:nvCxnSpPr>
          <p:cNvPr id="35" name="Gerader Verbinder 34">
            <a:extLst>
              <a:ext uri="{FF2B5EF4-FFF2-40B4-BE49-F238E27FC236}">
                <a16:creationId xmlns:a16="http://schemas.microsoft.com/office/drawing/2014/main" id="{F4D004EC-05B3-4290-AE0E-44A4792C52C3}"/>
              </a:ext>
            </a:extLst>
          </p:cNvPr>
          <p:cNvCxnSpPr>
            <a:cxnSpLocks/>
          </p:cNvCxnSpPr>
          <p:nvPr/>
        </p:nvCxnSpPr>
        <p:spPr>
          <a:xfrm>
            <a:off x="2686415" y="5058467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r Verbinder 35">
            <a:extLst>
              <a:ext uri="{FF2B5EF4-FFF2-40B4-BE49-F238E27FC236}">
                <a16:creationId xmlns:a16="http://schemas.microsoft.com/office/drawing/2014/main" id="{0F8224E1-8CF3-43C5-B273-1284AF04DE85}"/>
              </a:ext>
            </a:extLst>
          </p:cNvPr>
          <p:cNvCxnSpPr>
            <a:cxnSpLocks/>
          </p:cNvCxnSpPr>
          <p:nvPr/>
        </p:nvCxnSpPr>
        <p:spPr>
          <a:xfrm>
            <a:off x="2797417" y="5058467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>
            <a:extLst>
              <a:ext uri="{FF2B5EF4-FFF2-40B4-BE49-F238E27FC236}">
                <a16:creationId xmlns:a16="http://schemas.microsoft.com/office/drawing/2014/main" id="{FB1978A8-D0DF-49DC-9421-587FA0B10FFC}"/>
              </a:ext>
            </a:extLst>
          </p:cNvPr>
          <p:cNvCxnSpPr>
            <a:cxnSpLocks/>
          </p:cNvCxnSpPr>
          <p:nvPr/>
        </p:nvCxnSpPr>
        <p:spPr>
          <a:xfrm>
            <a:off x="2915687" y="5061882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9542042B-1FA4-4923-9BAE-160AD15C0498}"/>
              </a:ext>
            </a:extLst>
          </p:cNvPr>
          <p:cNvCxnSpPr>
            <a:cxnSpLocks/>
          </p:cNvCxnSpPr>
          <p:nvPr/>
        </p:nvCxnSpPr>
        <p:spPr>
          <a:xfrm>
            <a:off x="3019664" y="5058467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>
            <a:extLst>
              <a:ext uri="{FF2B5EF4-FFF2-40B4-BE49-F238E27FC236}">
                <a16:creationId xmlns:a16="http://schemas.microsoft.com/office/drawing/2014/main" id="{27F5D34E-021C-4359-915D-A51352399B1C}"/>
              </a:ext>
            </a:extLst>
          </p:cNvPr>
          <p:cNvCxnSpPr>
            <a:cxnSpLocks/>
          </p:cNvCxnSpPr>
          <p:nvPr/>
        </p:nvCxnSpPr>
        <p:spPr>
          <a:xfrm>
            <a:off x="2997736" y="5079583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AE95B729-CFBC-4004-9A7A-C981D0DE9EB0}"/>
              </a:ext>
            </a:extLst>
          </p:cNvPr>
          <p:cNvCxnSpPr>
            <a:cxnSpLocks/>
          </p:cNvCxnSpPr>
          <p:nvPr/>
        </p:nvCxnSpPr>
        <p:spPr>
          <a:xfrm>
            <a:off x="2869319" y="5060122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Gerader Verbinder 40">
            <a:extLst>
              <a:ext uri="{FF2B5EF4-FFF2-40B4-BE49-F238E27FC236}">
                <a16:creationId xmlns:a16="http://schemas.microsoft.com/office/drawing/2014/main" id="{11E54929-172C-4AA0-99FE-7C3F243BA589}"/>
              </a:ext>
            </a:extLst>
          </p:cNvPr>
          <p:cNvCxnSpPr>
            <a:cxnSpLocks/>
          </p:cNvCxnSpPr>
          <p:nvPr/>
        </p:nvCxnSpPr>
        <p:spPr>
          <a:xfrm>
            <a:off x="2759084" y="5075158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ußzeilenplatzhalter 4">
            <a:extLst>
              <a:ext uri="{FF2B5EF4-FFF2-40B4-BE49-F238E27FC236}">
                <a16:creationId xmlns:a16="http://schemas.microsoft.com/office/drawing/2014/main" id="{D059A565-9A05-46A9-866E-3EFA182DC1AC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sp>
        <p:nvSpPr>
          <p:cNvPr id="2" name="Geschweifte Klammer rechts 1">
            <a:extLst>
              <a:ext uri="{FF2B5EF4-FFF2-40B4-BE49-F238E27FC236}">
                <a16:creationId xmlns:a16="http://schemas.microsoft.com/office/drawing/2014/main" id="{EE3A5CC1-B032-48EF-B450-8A90E1818FDB}"/>
              </a:ext>
            </a:extLst>
          </p:cNvPr>
          <p:cNvSpPr/>
          <p:nvPr/>
        </p:nvSpPr>
        <p:spPr>
          <a:xfrm>
            <a:off x="7513504" y="1999562"/>
            <a:ext cx="268057" cy="1344057"/>
          </a:xfrm>
          <a:prstGeom prst="rightBrace">
            <a:avLst/>
          </a:prstGeom>
          <a:ln w="38100">
            <a:solidFill>
              <a:srgbClr val="4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F9D54D0-2070-47D6-960E-AE15170B6330}"/>
              </a:ext>
            </a:extLst>
          </p:cNvPr>
          <p:cNvSpPr txBox="1"/>
          <p:nvPr/>
        </p:nvSpPr>
        <p:spPr>
          <a:xfrm>
            <a:off x="7895546" y="2411772"/>
            <a:ext cx="1248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b="1" dirty="0">
                <a:solidFill>
                  <a:srgbClr val="FF0000"/>
                </a:solidFill>
              </a:rPr>
              <a:t>Work in progress!</a:t>
            </a:r>
          </a:p>
        </p:txBody>
      </p:sp>
    </p:spTree>
    <p:extLst>
      <p:ext uri="{BB962C8B-B14F-4D97-AF65-F5344CB8AC3E}">
        <p14:creationId xmlns:p14="http://schemas.microsoft.com/office/powerpoint/2010/main" val="4040465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ußzeilenplatzhalter 3">
            <a:extLst>
              <a:ext uri="{FF2B5EF4-FFF2-40B4-BE49-F238E27FC236}">
                <a16:creationId xmlns:a16="http://schemas.microsoft.com/office/drawing/2014/main" id="{60B39DFA-96CE-406E-99F9-2928DCC5FE2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262313" y="4739302"/>
            <a:ext cx="2731519" cy="274637"/>
          </a:xfrm>
        </p:spPr>
        <p:txBody>
          <a:bodyPr/>
          <a:lstStyle/>
          <a:p>
            <a:r>
              <a:rPr lang="en-GB" u="sng" dirty="0"/>
              <a:t>Email:</a:t>
            </a:r>
            <a:r>
              <a:rPr lang="en-GB" dirty="0"/>
              <a:t> </a:t>
            </a:r>
            <a:r>
              <a:rPr lang="en-GB" dirty="0">
                <a:hlinkClick r:id="rId3"/>
              </a:rPr>
              <a:t>Daniela-Christin.Littmann@dwd.de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idx="4294967295"/>
          </p:nvPr>
        </p:nvSpPr>
        <p:spPr>
          <a:xfrm>
            <a:off x="2459935" y="238451"/>
            <a:ext cx="4679238" cy="415498"/>
          </a:xfrm>
        </p:spPr>
        <p:txBody>
          <a:bodyPr/>
          <a:lstStyle/>
          <a:p>
            <a:r>
              <a:rPr lang="en-GB" sz="3000" dirty="0">
                <a:solidFill>
                  <a:schemeClr val="tx1"/>
                </a:solidFill>
              </a:rPr>
              <a:t>Partners and HPC system</a:t>
            </a:r>
            <a:endParaRPr lang="de-DE" sz="3000" dirty="0">
              <a:solidFill>
                <a:schemeClr val="tx1"/>
              </a:solidFill>
            </a:endParaRPr>
          </a:p>
        </p:txBody>
      </p:sp>
      <p:grpSp>
        <p:nvGrpSpPr>
          <p:cNvPr id="28" name="Gruppieren 27">
            <a:extLst>
              <a:ext uri="{FF2B5EF4-FFF2-40B4-BE49-F238E27FC236}">
                <a16:creationId xmlns:a16="http://schemas.microsoft.com/office/drawing/2014/main" id="{32C8C8CD-CC1D-4BCF-9CDB-EAD5AAE77A15}"/>
              </a:ext>
            </a:extLst>
          </p:cNvPr>
          <p:cNvGrpSpPr/>
          <p:nvPr/>
        </p:nvGrpSpPr>
        <p:grpSpPr>
          <a:xfrm>
            <a:off x="2107789" y="2317814"/>
            <a:ext cx="1967756" cy="1469821"/>
            <a:chOff x="2684849" y="1510697"/>
            <a:chExt cx="2972425" cy="2280453"/>
          </a:xfrm>
        </p:grpSpPr>
        <p:pic>
          <p:nvPicPr>
            <p:cNvPr id="29" name="Grafik 28">
              <a:extLst>
                <a:ext uri="{FF2B5EF4-FFF2-40B4-BE49-F238E27FC236}">
                  <a16:creationId xmlns:a16="http://schemas.microsoft.com/office/drawing/2014/main" id="{9F47C9F5-17C4-4072-B939-6A4C57794B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45" t="5860" r="21142" b="5309"/>
            <a:stretch/>
          </p:blipFill>
          <p:spPr>
            <a:xfrm>
              <a:off x="2684849" y="1510697"/>
              <a:ext cx="1591339" cy="1648002"/>
            </a:xfrm>
            <a:prstGeom prst="rect">
              <a:avLst/>
            </a:prstGeom>
          </p:spPr>
        </p:pic>
        <p:sp>
          <p:nvSpPr>
            <p:cNvPr id="30" name="Gleichschenkliges Dreieck 29">
              <a:extLst>
                <a:ext uri="{FF2B5EF4-FFF2-40B4-BE49-F238E27FC236}">
                  <a16:creationId xmlns:a16="http://schemas.microsoft.com/office/drawing/2014/main" id="{B6D307BF-144A-4ECF-AA1E-2EBD0DD30CBF}"/>
                </a:ext>
              </a:extLst>
            </p:cNvPr>
            <p:cNvSpPr/>
            <p:nvPr/>
          </p:nvSpPr>
          <p:spPr>
            <a:xfrm>
              <a:off x="3800007" y="1941500"/>
              <a:ext cx="820444" cy="1132949"/>
            </a:xfrm>
            <a:prstGeom prst="triangle">
              <a:avLst>
                <a:gd name="adj" fmla="val 19222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sp>
          <p:nvSpPr>
            <p:cNvPr id="31" name="Gleichschenkliges Dreieck 30">
              <a:extLst>
                <a:ext uri="{FF2B5EF4-FFF2-40B4-BE49-F238E27FC236}">
                  <a16:creationId xmlns:a16="http://schemas.microsoft.com/office/drawing/2014/main" id="{254BD4C2-D9F7-4DDF-82FA-9673243C76C9}"/>
                </a:ext>
              </a:extLst>
            </p:cNvPr>
            <p:cNvSpPr/>
            <p:nvPr/>
          </p:nvSpPr>
          <p:spPr>
            <a:xfrm rot="17991127">
              <a:off x="3969450" y="1589544"/>
              <a:ext cx="846068" cy="1015275"/>
            </a:xfrm>
            <a:prstGeom prst="triangle">
              <a:avLst>
                <a:gd name="adj" fmla="val 49001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  <p:pic>
          <p:nvPicPr>
            <p:cNvPr id="32" name="Picture 4" descr="Alps - Wikipedia">
              <a:extLst>
                <a:ext uri="{FF2B5EF4-FFF2-40B4-BE49-F238E27FC236}">
                  <a16:creationId xmlns:a16="http://schemas.microsoft.com/office/drawing/2014/main" id="{0D125AFC-B305-4F03-B1CA-ACA2BB6CAF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8210" y="1986471"/>
              <a:ext cx="1029064" cy="803608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33" name="Google Shape;212;p21">
              <a:extLst>
                <a:ext uri="{FF2B5EF4-FFF2-40B4-BE49-F238E27FC236}">
                  <a16:creationId xmlns:a16="http://schemas.microsoft.com/office/drawing/2014/main" id="{326DFA5B-0118-4B03-A859-0531DA6A24EF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 l="24560" t="34234" r="17216" b="25669"/>
            <a:stretch/>
          </p:blipFill>
          <p:spPr>
            <a:xfrm>
              <a:off x="3684726" y="3053013"/>
              <a:ext cx="1050990" cy="73813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</p:grpSp>
      <p:grpSp>
        <p:nvGrpSpPr>
          <p:cNvPr id="34" name="Gruppieren 33">
            <a:extLst>
              <a:ext uri="{FF2B5EF4-FFF2-40B4-BE49-F238E27FC236}">
                <a16:creationId xmlns:a16="http://schemas.microsoft.com/office/drawing/2014/main" id="{7FF298DC-B869-40A9-B676-B2A2F797A64A}"/>
              </a:ext>
            </a:extLst>
          </p:cNvPr>
          <p:cNvGrpSpPr/>
          <p:nvPr/>
        </p:nvGrpSpPr>
        <p:grpSpPr>
          <a:xfrm>
            <a:off x="158132" y="811216"/>
            <a:ext cx="1961045" cy="579917"/>
            <a:chOff x="911188" y="362579"/>
            <a:chExt cx="2011958" cy="523875"/>
          </a:xfrm>
        </p:grpSpPr>
        <p:pic>
          <p:nvPicPr>
            <p:cNvPr id="35" name="Picture 37" descr="Logo_CMYK_pos">
              <a:extLst>
                <a:ext uri="{FF2B5EF4-FFF2-40B4-BE49-F238E27FC236}">
                  <a16:creationId xmlns:a16="http://schemas.microsoft.com/office/drawing/2014/main" id="{90F885C2-6418-47C5-9B5A-1D402B0EEDF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071" y="378454"/>
              <a:ext cx="1997075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6" name="Picture 44" descr="Wappen">
              <a:extLst>
                <a:ext uri="{FF2B5EF4-FFF2-40B4-BE49-F238E27FC236}">
                  <a16:creationId xmlns:a16="http://schemas.microsoft.com/office/drawing/2014/main" id="{CFECD228-D280-4418-AA8D-B7AD83FCB51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188" y="362579"/>
              <a:ext cx="292100" cy="330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6" name="Grafik 5">
            <a:extLst>
              <a:ext uri="{FF2B5EF4-FFF2-40B4-BE49-F238E27FC236}">
                <a16:creationId xmlns:a16="http://schemas.microsoft.com/office/drawing/2014/main" id="{237166A2-31B1-4786-B3A2-1DBAEDEFD0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56" y="1545891"/>
            <a:ext cx="1129532" cy="455170"/>
          </a:xfrm>
          <a:prstGeom prst="rect">
            <a:avLst/>
          </a:prstGeom>
        </p:spPr>
      </p:pic>
      <p:pic>
        <p:nvPicPr>
          <p:cNvPr id="37" name="DWD-Logo" descr="Wort-Bild-Marke des Deutschen Wetterdienst. Wetter und Klima aus einer Hand." title="DWD-Logo">
            <a:extLst>
              <a:ext uri="{FF2B5EF4-FFF2-40B4-BE49-F238E27FC236}">
                <a16:creationId xmlns:a16="http://schemas.microsoft.com/office/drawing/2014/main" id="{6BB89B88-C851-49D9-B067-F73286D5D9F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7665" y="1952203"/>
            <a:ext cx="1881980" cy="504230"/>
          </a:xfrm>
          <a:prstGeom prst="rect">
            <a:avLst/>
          </a:prstGeom>
        </p:spPr>
      </p:pic>
      <p:pic>
        <p:nvPicPr>
          <p:cNvPr id="38" name="Google Shape;9;p1">
            <a:extLst>
              <a:ext uri="{FF2B5EF4-FFF2-40B4-BE49-F238E27FC236}">
                <a16:creationId xmlns:a16="http://schemas.microsoft.com/office/drawing/2014/main" id="{D0F77F9F-F263-4C8A-8311-DA3A9CCA1220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20169" y="2661448"/>
            <a:ext cx="836972" cy="327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00B9B4D9-B2EF-4509-BE5B-9C14A38512F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06" y="3168032"/>
            <a:ext cx="1475408" cy="430283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0" name="Immagine 5">
            <a:extLst>
              <a:ext uri="{FF2B5EF4-FFF2-40B4-BE49-F238E27FC236}">
                <a16:creationId xmlns:a16="http://schemas.microsoft.com/office/drawing/2014/main" id="{3936E2E9-A55E-439A-8A3A-1240455CBA9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3999940"/>
            <a:ext cx="1769503" cy="478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EB636D7C-102A-48E8-BE55-DAE559138C32}"/>
              </a:ext>
            </a:extLst>
          </p:cNvPr>
          <p:cNvGrpSpPr/>
          <p:nvPr/>
        </p:nvGrpSpPr>
        <p:grpSpPr>
          <a:xfrm>
            <a:off x="4068988" y="2839220"/>
            <a:ext cx="1667736" cy="1421078"/>
            <a:chOff x="6627711" y="1606161"/>
            <a:chExt cx="1667736" cy="1421078"/>
          </a:xfrm>
        </p:grpSpPr>
        <p:pic>
          <p:nvPicPr>
            <p:cNvPr id="42" name="Google Shape;61;p14">
              <a:extLst>
                <a:ext uri="{FF2B5EF4-FFF2-40B4-BE49-F238E27FC236}">
                  <a16:creationId xmlns:a16="http://schemas.microsoft.com/office/drawing/2014/main" id="{8BD8250B-B09C-41D2-8D57-C00C3FF2798D}"/>
                </a:ext>
              </a:extLst>
            </p:cNvPr>
            <p:cNvPicPr preferRelativeResize="0"/>
            <p:nvPr/>
          </p:nvPicPr>
          <p:blipFill rotWithShape="1">
            <a:blip r:embed="rId14">
              <a:alphaModFix/>
            </a:blip>
            <a:srcRect t="38808" r="64558"/>
            <a:stretch/>
          </p:blipFill>
          <p:spPr>
            <a:xfrm>
              <a:off x="6627711" y="1708879"/>
              <a:ext cx="1445912" cy="13183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436B78BD-8A03-4A06-A0A7-672A5E5CF6A9}"/>
                </a:ext>
              </a:extLst>
            </p:cNvPr>
            <p:cNvSpPr/>
            <p:nvPr/>
          </p:nvSpPr>
          <p:spPr>
            <a:xfrm>
              <a:off x="7345180" y="1606161"/>
              <a:ext cx="950267" cy="6456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800"/>
            </a:p>
          </p:txBody>
        </p:sp>
      </p:grpSp>
      <p:sp>
        <p:nvSpPr>
          <p:cNvPr id="25" name="Textfeld 24">
            <a:extLst>
              <a:ext uri="{FF2B5EF4-FFF2-40B4-BE49-F238E27FC236}">
                <a16:creationId xmlns:a16="http://schemas.microsoft.com/office/drawing/2014/main" id="{21B0741F-DD8D-4E4A-8E3A-27A9FABC4A90}"/>
              </a:ext>
            </a:extLst>
          </p:cNvPr>
          <p:cNvSpPr txBox="1"/>
          <p:nvPr/>
        </p:nvSpPr>
        <p:spPr>
          <a:xfrm rot="296394">
            <a:off x="988675" y="3905237"/>
            <a:ext cx="18189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  <a:highlight>
                  <a:srgbClr val="D1051B"/>
                </a:highlight>
              </a:rPr>
              <a:t>IDEA-S4S</a:t>
            </a:r>
            <a:endParaRPr lang="de-DE" sz="2400" dirty="0">
              <a:solidFill>
                <a:schemeClr val="bg1"/>
              </a:solidFill>
              <a:highlight>
                <a:srgbClr val="D1051B"/>
              </a:highlight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4059A600-868D-42C1-966F-6124770D8A6F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4882" t="19026" r="67551" b="68392"/>
          <a:stretch/>
        </p:blipFill>
        <p:spPr>
          <a:xfrm>
            <a:off x="2408099" y="1561228"/>
            <a:ext cx="1772896" cy="455171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7F41446E-3DE5-452F-B84E-D00D0C3B11A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876" y="1041871"/>
            <a:ext cx="1890361" cy="1260242"/>
          </a:xfrm>
          <a:prstGeom prst="rect">
            <a:avLst/>
          </a:prstGeom>
        </p:spPr>
      </p:pic>
      <p:pic>
        <p:nvPicPr>
          <p:cNvPr id="46" name="Grafik 45">
            <a:extLst>
              <a:ext uri="{FF2B5EF4-FFF2-40B4-BE49-F238E27FC236}">
                <a16:creationId xmlns:a16="http://schemas.microsoft.com/office/drawing/2014/main" id="{155A8E71-97F8-4E18-9E83-9499E07D2747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4" t="10861" r="18934" b="5660"/>
          <a:stretch/>
        </p:blipFill>
        <p:spPr>
          <a:xfrm>
            <a:off x="6392621" y="2135092"/>
            <a:ext cx="2576028" cy="1149245"/>
          </a:xfrm>
          <a:prstGeom prst="rect">
            <a:avLst/>
          </a:prstGeom>
        </p:spPr>
      </p:pic>
      <p:pic>
        <p:nvPicPr>
          <p:cNvPr id="47" name="Picture 2" descr="Leonardo Model">
            <a:extLst>
              <a:ext uri="{FF2B5EF4-FFF2-40B4-BE49-F238E27FC236}">
                <a16:creationId xmlns:a16="http://schemas.microsoft.com/office/drawing/2014/main" id="{FD5E2958-DD07-4927-99EA-25C5C2F870A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7" t="27978" r="22951" b="18664"/>
          <a:stretch/>
        </p:blipFill>
        <p:spPr bwMode="auto">
          <a:xfrm>
            <a:off x="6571262" y="1359888"/>
            <a:ext cx="2371217" cy="1052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So techt Deutschland: &quot;Unser Weltrekord hat Google interessiert&quot; - n-tv.de">
            <a:extLst>
              <a:ext uri="{FF2B5EF4-FFF2-40B4-BE49-F238E27FC236}">
                <a16:creationId xmlns:a16="http://schemas.microsoft.com/office/drawing/2014/main" id="{C23A4ADC-3CB2-4D7D-9410-7F5D28DE2B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781" y="729923"/>
            <a:ext cx="1403253" cy="105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9953BEB5-C11D-4C16-B919-C9BBF806DB1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396924" y="866146"/>
            <a:ext cx="1873426" cy="421898"/>
          </a:xfrm>
          <a:prstGeom prst="rect">
            <a:avLst/>
          </a:prstGeom>
        </p:spPr>
      </p:pic>
      <p:pic>
        <p:nvPicPr>
          <p:cNvPr id="41" name="Google Shape;62;p14">
            <a:extLst>
              <a:ext uri="{FF2B5EF4-FFF2-40B4-BE49-F238E27FC236}">
                <a16:creationId xmlns:a16="http://schemas.microsoft.com/office/drawing/2014/main" id="{951823A9-9179-418C-9954-800E7C632474}"/>
              </a:ext>
            </a:extLst>
          </p:cNvPr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4364929" y="2366462"/>
            <a:ext cx="965905" cy="5899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E3F28E0C-1310-4DC8-9A63-9C59AC2C060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04781" y="2478322"/>
            <a:ext cx="1284024" cy="28143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</p:pic>
      <p:pic>
        <p:nvPicPr>
          <p:cNvPr id="64" name="Grafik 63" descr="Cloud mit einfarbiger Füllung">
            <a:extLst>
              <a:ext uri="{FF2B5EF4-FFF2-40B4-BE49-F238E27FC236}">
                <a16:creationId xmlns:a16="http://schemas.microsoft.com/office/drawing/2014/main" id="{35298B27-3FAD-4584-BF74-38449AD9DD0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65" name="Textfeld 64">
            <a:extLst>
              <a:ext uri="{FF2B5EF4-FFF2-40B4-BE49-F238E27FC236}">
                <a16:creationId xmlns:a16="http://schemas.microsoft.com/office/drawing/2014/main" id="{A2D298FA-9364-4CFA-8654-4ADAFEE7C767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1</a:t>
            </a:r>
          </a:p>
        </p:txBody>
      </p:sp>
      <p:pic>
        <p:nvPicPr>
          <p:cNvPr id="66" name="Grafik 65" descr="Cloud mit einfarbiger Füllung">
            <a:extLst>
              <a:ext uri="{FF2B5EF4-FFF2-40B4-BE49-F238E27FC236}">
                <a16:creationId xmlns:a16="http://schemas.microsoft.com/office/drawing/2014/main" id="{2F2AC434-E22F-46AB-9262-2B4A642C58B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93370" y="4562476"/>
            <a:ext cx="661988" cy="661988"/>
          </a:xfrm>
          <a:prstGeom prst="rect">
            <a:avLst/>
          </a:prstGeom>
        </p:spPr>
      </p:pic>
      <p:sp>
        <p:nvSpPr>
          <p:cNvPr id="67" name="Textfeld 66">
            <a:extLst>
              <a:ext uri="{FF2B5EF4-FFF2-40B4-BE49-F238E27FC236}">
                <a16:creationId xmlns:a16="http://schemas.microsoft.com/office/drawing/2014/main" id="{D6330191-CFCF-4CAE-A89D-E8AEA92434AC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68" name="Grafik 67" descr="Cloud mit einfarbiger Füllung">
            <a:extLst>
              <a:ext uri="{FF2B5EF4-FFF2-40B4-BE49-F238E27FC236}">
                <a16:creationId xmlns:a16="http://schemas.microsoft.com/office/drawing/2014/main" id="{CC88AD80-9373-455D-BF54-93CF3189B0F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855358" y="4560709"/>
            <a:ext cx="661988" cy="661988"/>
          </a:xfrm>
          <a:prstGeom prst="rect">
            <a:avLst/>
          </a:prstGeom>
        </p:spPr>
      </p:pic>
      <p:sp>
        <p:nvSpPr>
          <p:cNvPr id="69" name="Textfeld 68">
            <a:extLst>
              <a:ext uri="{FF2B5EF4-FFF2-40B4-BE49-F238E27FC236}">
                <a16:creationId xmlns:a16="http://schemas.microsoft.com/office/drawing/2014/main" id="{F8A37E61-77AE-4E2F-A1F6-BC4F9E2630DA}"/>
              </a:ext>
            </a:extLst>
          </p:cNvPr>
          <p:cNvSpPr txBox="1"/>
          <p:nvPr/>
        </p:nvSpPr>
        <p:spPr>
          <a:xfrm>
            <a:off x="2024427" y="4744876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70" name="Grafik 69" descr="Cloud mit einfarbiger Füllung">
            <a:extLst>
              <a:ext uri="{FF2B5EF4-FFF2-40B4-BE49-F238E27FC236}">
                <a16:creationId xmlns:a16="http://schemas.microsoft.com/office/drawing/2014/main" id="{7F8B1703-9FB5-4442-B0D7-CCE9CBCC08A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517346" y="4557176"/>
            <a:ext cx="661988" cy="661988"/>
          </a:xfrm>
          <a:prstGeom prst="rect">
            <a:avLst/>
          </a:prstGeom>
        </p:spPr>
      </p:pic>
      <p:sp>
        <p:nvSpPr>
          <p:cNvPr id="71" name="Textfeld 70">
            <a:extLst>
              <a:ext uri="{FF2B5EF4-FFF2-40B4-BE49-F238E27FC236}">
                <a16:creationId xmlns:a16="http://schemas.microsoft.com/office/drawing/2014/main" id="{FF896DE2-29CC-4E8F-9A7F-C8DF75C51A4A}"/>
              </a:ext>
            </a:extLst>
          </p:cNvPr>
          <p:cNvSpPr txBox="1"/>
          <p:nvPr/>
        </p:nvSpPr>
        <p:spPr>
          <a:xfrm>
            <a:off x="2686415" y="47413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2" name="Rechteck 11">
            <a:hlinkClick r:id="rId25" action="ppaction://hlinksldjump"/>
            <a:extLst>
              <a:ext uri="{FF2B5EF4-FFF2-40B4-BE49-F238E27FC236}">
                <a16:creationId xmlns:a16="http://schemas.microsoft.com/office/drawing/2014/main" id="{FD1A65B9-44ED-4C11-ACF3-E3552D0341D1}"/>
              </a:ext>
            </a:extLst>
          </p:cNvPr>
          <p:cNvSpPr/>
          <p:nvPr/>
        </p:nvSpPr>
        <p:spPr>
          <a:xfrm>
            <a:off x="560686" y="4541387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1" name="Rechteck 80">
            <a:hlinkClick r:id="rId26" action="ppaction://hlinksldjump"/>
            <a:extLst>
              <a:ext uri="{FF2B5EF4-FFF2-40B4-BE49-F238E27FC236}">
                <a16:creationId xmlns:a16="http://schemas.microsoft.com/office/drawing/2014/main" id="{4054FF9B-16DD-470A-A7C4-04DC485E15F9}"/>
              </a:ext>
            </a:extLst>
          </p:cNvPr>
          <p:cNvSpPr/>
          <p:nvPr/>
        </p:nvSpPr>
        <p:spPr>
          <a:xfrm>
            <a:off x="1220100" y="4541386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2" name="Rechteck 81">
            <a:hlinkClick r:id="rId27" action="ppaction://hlinksldjump"/>
            <a:extLst>
              <a:ext uri="{FF2B5EF4-FFF2-40B4-BE49-F238E27FC236}">
                <a16:creationId xmlns:a16="http://schemas.microsoft.com/office/drawing/2014/main" id="{9109A52C-A06E-4C2A-B480-2F37E412CC56}"/>
              </a:ext>
            </a:extLst>
          </p:cNvPr>
          <p:cNvSpPr/>
          <p:nvPr/>
        </p:nvSpPr>
        <p:spPr>
          <a:xfrm>
            <a:off x="1884078" y="4541385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83" name="Rechteck 82">
            <a:hlinkClick r:id="rId28" action="ppaction://hlinksldjump"/>
            <a:extLst>
              <a:ext uri="{FF2B5EF4-FFF2-40B4-BE49-F238E27FC236}">
                <a16:creationId xmlns:a16="http://schemas.microsoft.com/office/drawing/2014/main" id="{EDFACD6F-CF8B-4145-896D-D0A927191758}"/>
              </a:ext>
            </a:extLst>
          </p:cNvPr>
          <p:cNvSpPr/>
          <p:nvPr/>
        </p:nvSpPr>
        <p:spPr>
          <a:xfrm>
            <a:off x="2541764" y="4540908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6737B05-26D6-488D-9A20-3B5502CC719D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711" y="3381062"/>
            <a:ext cx="1237756" cy="1237756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54A03B2F-775E-45B1-9869-90DF497EDEA5}"/>
              </a:ext>
            </a:extLst>
          </p:cNvPr>
          <p:cNvSpPr txBox="1"/>
          <p:nvPr/>
        </p:nvSpPr>
        <p:spPr>
          <a:xfrm>
            <a:off x="5888446" y="3030865"/>
            <a:ext cx="1428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u="sng" dirty="0">
                <a:solidFill>
                  <a:srgbClr val="474747"/>
                </a:solidFill>
              </a:rPr>
              <a:t>References:</a:t>
            </a:r>
          </a:p>
        </p:txBody>
      </p:sp>
    </p:spTree>
    <p:extLst>
      <p:ext uri="{BB962C8B-B14F-4D97-AF65-F5344CB8AC3E}">
        <p14:creationId xmlns:p14="http://schemas.microsoft.com/office/powerpoint/2010/main" val="4015120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ADE78D-7822-498F-9F38-A4E620D92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9805" y="265845"/>
            <a:ext cx="1826706" cy="415498"/>
          </a:xfrm>
        </p:spPr>
        <p:txBody>
          <a:bodyPr/>
          <a:lstStyle/>
          <a:p>
            <a:r>
              <a:rPr lang="en-IE" dirty="0"/>
              <a:t>Appendix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58932A6-545D-48BD-B59D-4C830CE384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7496" y="2079075"/>
            <a:ext cx="6858000" cy="1814910"/>
          </a:xfrm>
        </p:spPr>
        <p:txBody>
          <a:bodyPr/>
          <a:lstStyle/>
          <a:p>
            <a:pPr marL="342900" indent="-342900" algn="l">
              <a:buAutoNum type="alphaUcPeriod"/>
            </a:pPr>
            <a:r>
              <a:rPr lang="en-IE" dirty="0"/>
              <a:t>Derivation of the Leonard Terms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CD98AC-95DB-4C2A-8E7D-3F80138327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3106BBB1-7755-4B18-B055-C075EB5EF2DA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pic>
        <p:nvPicPr>
          <p:cNvPr id="10" name="Grafik 9" descr="Cloud mit einfarbiger Füllung">
            <a:hlinkClick r:id="rId3" action="ppaction://hlinksldjump"/>
            <a:extLst>
              <a:ext uri="{FF2B5EF4-FFF2-40B4-BE49-F238E27FC236}">
                <a16:creationId xmlns:a16="http://schemas.microsoft.com/office/drawing/2014/main" id="{4558D7E7-3CB7-462F-AC38-4DBF60D940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1382" y="4562476"/>
            <a:ext cx="661988" cy="66198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4964DC77-6EED-4592-915E-A1DD454236AC}"/>
              </a:ext>
            </a:extLst>
          </p:cNvPr>
          <p:cNvSpPr txBox="1"/>
          <p:nvPr/>
        </p:nvSpPr>
        <p:spPr>
          <a:xfrm>
            <a:off x="700451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6D5B05C-F095-409C-8DD4-8D9F9EC56198}"/>
              </a:ext>
            </a:extLst>
          </p:cNvPr>
          <p:cNvSpPr txBox="1"/>
          <p:nvPr/>
        </p:nvSpPr>
        <p:spPr>
          <a:xfrm>
            <a:off x="1362439" y="474664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DF535E2-8899-4935-8A38-FF17DFD7D167}"/>
              </a:ext>
            </a:extLst>
          </p:cNvPr>
          <p:cNvSpPr/>
          <p:nvPr/>
        </p:nvSpPr>
        <p:spPr>
          <a:xfrm>
            <a:off x="1227758" y="4546345"/>
            <a:ext cx="608527" cy="6021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6" name="Rechteck 15">
            <a:hlinkClick r:id="rId3" action="ppaction://hlinksldjump"/>
            <a:extLst>
              <a:ext uri="{FF2B5EF4-FFF2-40B4-BE49-F238E27FC236}">
                <a16:creationId xmlns:a16="http://schemas.microsoft.com/office/drawing/2014/main" id="{2DF0FC9A-D036-4E9E-A5F3-F8CEA72A11CA}"/>
              </a:ext>
            </a:extLst>
          </p:cNvPr>
          <p:cNvSpPr/>
          <p:nvPr/>
        </p:nvSpPr>
        <p:spPr>
          <a:xfrm>
            <a:off x="531382" y="4450814"/>
            <a:ext cx="661988" cy="661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90340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64265C-5138-47A3-815A-08D297DB39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58FC84-22FA-4F5E-86B7-A7761BE44B02}" type="slidenum">
              <a:rPr lang="de-DE" smtClean="0"/>
              <a:pPr/>
              <a:t>20</a:t>
            </a:fld>
            <a:endParaRPr lang="de-DE" dirty="0"/>
          </a:p>
        </p:txBody>
      </p:sp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D6FA0BE1-7418-44C8-9D7D-9F34C805432C}"/>
              </a:ext>
            </a:extLst>
          </p:cNvPr>
          <p:cNvSpPr txBox="1">
            <a:spLocks/>
          </p:cNvSpPr>
          <p:nvPr/>
        </p:nvSpPr>
        <p:spPr>
          <a:xfrm>
            <a:off x="4018894" y="4757917"/>
            <a:ext cx="4164967" cy="27463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000" dirty="0">
                <a:solidFill>
                  <a:srgbClr val="8E96BB"/>
                </a:solidFill>
              </a:rPr>
              <a:t>28</a:t>
            </a:r>
            <a:r>
              <a:rPr lang="de-DE" sz="1000" baseline="30000" dirty="0">
                <a:solidFill>
                  <a:srgbClr val="8E96BB"/>
                </a:solidFill>
              </a:rPr>
              <a:t>th</a:t>
            </a:r>
            <a:r>
              <a:rPr lang="de-DE" sz="1000" dirty="0">
                <a:solidFill>
                  <a:srgbClr val="8E96BB"/>
                </a:solidFill>
              </a:rPr>
              <a:t> COSMO General Meeting, 14-18 September 2026</a:t>
            </a:r>
            <a:r>
              <a:rPr lang="de-DE" sz="1000" b="0" u="none" strike="noStrike" dirty="0">
                <a:solidFill>
                  <a:srgbClr val="8E96BB"/>
                </a:solidFill>
                <a:uFillTx/>
                <a:latin typeface="Arial"/>
              </a:rPr>
              <a:t> </a:t>
            </a:r>
            <a:r>
              <a:rPr lang="de-DE" sz="1000" dirty="0">
                <a:solidFill>
                  <a:srgbClr val="8E96BB"/>
                </a:solidFill>
              </a:rPr>
              <a:t>	  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C8C7154-2909-4C0A-A574-6190C6D8600A}"/>
              </a:ext>
            </a:extLst>
          </p:cNvPr>
          <p:cNvSpPr/>
          <p:nvPr/>
        </p:nvSpPr>
        <p:spPr>
          <a:xfrm>
            <a:off x="64079" y="303062"/>
            <a:ext cx="5727121" cy="4154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72000" tIns="0" rIns="72000" bIns="0" anchor="b">
            <a:spAutoFit/>
          </a:bodyPr>
          <a:lstStyle/>
          <a:p>
            <a:pPr algn="ctr" defTabSz="685800">
              <a:lnSpc>
                <a:spcPct val="90000"/>
              </a:lnSpc>
            </a:pPr>
            <a:r>
              <a:rPr lang="de-DE" sz="3000" b="0" u="none" strike="noStrike" dirty="0">
                <a:solidFill>
                  <a:schemeClr val="dk1"/>
                </a:solidFill>
                <a:uFillTx/>
                <a:latin typeface="Arial"/>
              </a:rPr>
              <a:t>Derivation </a:t>
            </a:r>
            <a:r>
              <a:rPr lang="de-DE" sz="3000" b="0" u="none" strike="noStrike" dirty="0" err="1">
                <a:solidFill>
                  <a:schemeClr val="dk1"/>
                </a:solidFill>
                <a:uFillTx/>
                <a:latin typeface="Arial"/>
              </a:rPr>
              <a:t>of</a:t>
            </a:r>
            <a:r>
              <a:rPr lang="de-DE" sz="3000" b="0" u="none" strike="noStrike" dirty="0">
                <a:solidFill>
                  <a:schemeClr val="dk1"/>
                </a:solidFill>
                <a:uFillTx/>
                <a:latin typeface="Arial"/>
              </a:rPr>
              <a:t> </a:t>
            </a:r>
            <a:r>
              <a:rPr lang="de-DE" sz="3000" b="0" u="none" strike="noStrike" dirty="0" err="1">
                <a:solidFill>
                  <a:schemeClr val="dk1"/>
                </a:solidFill>
                <a:uFillTx/>
                <a:latin typeface="Arial"/>
              </a:rPr>
              <a:t>the</a:t>
            </a:r>
            <a:r>
              <a:rPr lang="de-DE" sz="3000" b="0" u="none" strike="noStrike" dirty="0">
                <a:solidFill>
                  <a:schemeClr val="dk1"/>
                </a:solidFill>
                <a:uFillTx/>
                <a:latin typeface="Arial"/>
              </a:rPr>
              <a:t> Leonard Terms</a:t>
            </a:r>
            <a:endParaRPr lang="de-DE" sz="30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43F9296-B544-4DF8-8E53-5F8CC01B1883}"/>
              </a:ext>
            </a:extLst>
          </p:cNvPr>
          <p:cNvSpPr txBox="1"/>
          <p:nvPr/>
        </p:nvSpPr>
        <p:spPr>
          <a:xfrm>
            <a:off x="6958786" y="4293494"/>
            <a:ext cx="218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i="1" dirty="0" err="1">
                <a:solidFill>
                  <a:srgbClr val="474747"/>
                </a:solidFill>
              </a:rPr>
              <a:t>Moeng</a:t>
            </a:r>
            <a:r>
              <a:rPr lang="en-IE" i="1" dirty="0">
                <a:solidFill>
                  <a:srgbClr val="474747"/>
                </a:solidFill>
              </a:rPr>
              <a:t> et al. (2010)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8B2D962A-9753-4D9D-BE7B-EA09547B6AC3}"/>
                  </a:ext>
                </a:extLst>
              </p:cNvPr>
              <p:cNvSpPr txBox="1"/>
              <p:nvPr/>
            </p:nvSpPr>
            <p:spPr>
              <a:xfrm>
                <a:off x="122190" y="831666"/>
                <a:ext cx="3814871" cy="8188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de-DE" i="1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r>
                        <a:rPr lang="de-DE" b="0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de-DE" b="0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de-DE" b="0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de-DE" b="0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de-DE" b="0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)≡</m:t>
                      </m:r>
                      <m:nary>
                        <m:naryPr>
                          <m:chr m:val="∬"/>
                          <m:limLoc m:val="undOvr"/>
                          <m:subHide m:val="on"/>
                          <m:supHide m:val="on"/>
                          <m:ctrlPr>
                            <a:rPr lang="en-IE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de-DE" i="1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de-DE" i="1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</m:d>
                          <m: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de-DE" i="1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</m:nary>
                    </m:oMath>
                  </m:oMathPara>
                </a14:m>
                <a:endParaRPr lang="en-IE" dirty="0">
                  <a:solidFill>
                    <a:srgbClr val="C80896"/>
                  </a:solidFill>
                </a:endParaRPr>
              </a:p>
            </p:txBody>
          </p:sp>
        </mc:Choice>
        <mc:Fallback xmlns=""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8B2D962A-9753-4D9D-BE7B-EA09547B6A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190" y="831666"/>
                <a:ext cx="3814871" cy="81887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12F0515A-BF20-4B55-8D1A-E041A59E5344}"/>
                  </a:ext>
                </a:extLst>
              </p:cNvPr>
              <p:cNvSpPr txBox="1"/>
              <p:nvPr/>
            </p:nvSpPr>
            <p:spPr>
              <a:xfrm>
                <a:off x="247650" y="1554233"/>
                <a:ext cx="3018306" cy="28610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de-DE" b="0" i="1" smtClean="0">
                              <a:solidFill>
                                <a:schemeClr val="accent3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E" i="1" smtClean="0">
                              <a:solidFill>
                                <a:schemeClr val="accent3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p>
                          <m:r>
                            <a:rPr lang="de-DE" b="0" i="1" smtClean="0">
                              <a:solidFill>
                                <a:schemeClr val="accent3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de-DE" b="0" i="1" smtClean="0">
                              <a:solidFill>
                                <a:schemeClr val="accent3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solidFill>
                                <a:schemeClr val="accent3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b="0" i="1" smtClean="0">
                              <a:solidFill>
                                <a:schemeClr val="accent3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solidFill>
                                <a:schemeClr val="accent3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de-DE" b="0" i="1" smtClean="0">
                          <a:solidFill>
                            <a:schemeClr val="accent3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̃"/>
                          <m:ctrlPr>
                            <a:rPr lang="de-DE" b="0" i="1" smtClean="0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d>
                        <m:dPr>
                          <m:ctrlPr>
                            <a:rPr lang="de-DE" b="0" i="1" smtClean="0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b="0" i="1" smtClean="0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solidFill>
                                <a:srgbClr val="CC04C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de-DE" b="0" dirty="0">
                  <a:solidFill>
                    <a:srgbClr val="CC04C2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feld 10">
                <a:extLst>
                  <a:ext uri="{FF2B5EF4-FFF2-40B4-BE49-F238E27FC236}">
                    <a16:creationId xmlns:a16="http://schemas.microsoft.com/office/drawing/2014/main" id="{12F0515A-BF20-4B55-8D1A-E041A59E53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50" y="1554233"/>
                <a:ext cx="3018306" cy="286104"/>
              </a:xfrm>
              <a:prstGeom prst="rect">
                <a:avLst/>
              </a:prstGeom>
              <a:blipFill>
                <a:blip r:embed="rId4"/>
                <a:stretch>
                  <a:fillRect t="-19149" b="-34043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feld 1">
            <a:extLst>
              <a:ext uri="{FF2B5EF4-FFF2-40B4-BE49-F238E27FC236}">
                <a16:creationId xmlns:a16="http://schemas.microsoft.com/office/drawing/2014/main" id="{8F92A701-525A-4C08-98C7-55560C47ECDB}"/>
              </a:ext>
            </a:extLst>
          </p:cNvPr>
          <p:cNvSpPr txBox="1"/>
          <p:nvPr/>
        </p:nvSpPr>
        <p:spPr>
          <a:xfrm>
            <a:off x="3761391" y="1056439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rgbClr val="D012B5"/>
                </a:solidFill>
              </a:rPr>
              <a:t>Filtered </a:t>
            </a:r>
            <a:r>
              <a:rPr lang="en-IE" dirty="0">
                <a:solidFill>
                  <a:srgbClr val="474747"/>
                </a:solidFill>
              </a:rPr>
              <a:t>residual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DCD2E3A0-613F-4FA2-950B-93A1467E4E04}"/>
              </a:ext>
            </a:extLst>
          </p:cNvPr>
          <p:cNvSpPr txBox="1"/>
          <p:nvPr/>
        </p:nvSpPr>
        <p:spPr>
          <a:xfrm>
            <a:off x="3759371" y="1521055"/>
            <a:ext cx="2159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 err="1">
                <a:solidFill>
                  <a:srgbClr val="00B050"/>
                </a:solidFill>
              </a:rPr>
              <a:t>Subfiltered</a:t>
            </a:r>
            <a:r>
              <a:rPr lang="en-IE" dirty="0"/>
              <a:t> </a:t>
            </a:r>
            <a:r>
              <a:rPr lang="en-IE" dirty="0">
                <a:solidFill>
                  <a:srgbClr val="474747"/>
                </a:solidFill>
              </a:rPr>
              <a:t>residual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4EB8206F-859C-4C10-A603-0305836E8E7D}"/>
                  </a:ext>
                </a:extLst>
              </p:cNvPr>
              <p:cNvSpPr txBox="1"/>
              <p:nvPr/>
            </p:nvSpPr>
            <p:spPr>
              <a:xfrm>
                <a:off x="235460" y="1887898"/>
                <a:ext cx="5849744" cy="4716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de-DE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⟹</m:t>
                          </m:r>
                          <m:sSup>
                            <m:sSupPr>
                              <m:ctrlP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acc>
                      <m:r>
                        <a:rPr lang="de-DE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̃"/>
                              <m:ctrlP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  <m:d>
                            <m:dPr>
                              <m:ctrlP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̃"/>
                              <m:ctrlP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  <m:d>
                            <m:dPr>
                              <m:ctrlP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−</m:t>
                          </m:r>
                          <m:acc>
                            <m:accPr>
                              <m:chr m:val="̃"/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̃"/>
                                  <m:ctrlPr>
                                    <a:rPr lang="de-DE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de-DE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𝜙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de-DE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de-DE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de-DE" i="1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≠0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4EB8206F-859C-4C10-A603-0305836E8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460" y="1887898"/>
                <a:ext cx="5849744" cy="4716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hteck 24">
            <a:extLst>
              <a:ext uri="{FF2B5EF4-FFF2-40B4-BE49-F238E27FC236}">
                <a16:creationId xmlns:a16="http://schemas.microsoft.com/office/drawing/2014/main" id="{CBE37E3B-F38F-4ADA-8CA9-7F99ABAD1601}"/>
              </a:ext>
            </a:extLst>
          </p:cNvPr>
          <p:cNvSpPr/>
          <p:nvPr/>
        </p:nvSpPr>
        <p:spPr>
          <a:xfrm>
            <a:off x="3806908" y="1087362"/>
            <a:ext cx="4807512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C56D5C6E-9287-4532-93BF-BED12F711B29}"/>
              </a:ext>
            </a:extLst>
          </p:cNvPr>
          <p:cNvSpPr/>
          <p:nvPr/>
        </p:nvSpPr>
        <p:spPr>
          <a:xfrm>
            <a:off x="247650" y="1863746"/>
            <a:ext cx="5753101" cy="7144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97F8DEC6-F89E-4B43-AEDA-97588D56BF20}"/>
                  </a:ext>
                </a:extLst>
              </p:cNvPr>
              <p:cNvSpPr txBox="1"/>
              <p:nvPr/>
            </p:nvSpPr>
            <p:spPr>
              <a:xfrm>
                <a:off x="283649" y="2395138"/>
                <a:ext cx="2031390" cy="4033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97F8DEC6-F89E-4B43-AEDA-97588D56BF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649" y="2395138"/>
                <a:ext cx="2031390" cy="403316"/>
              </a:xfrm>
              <a:prstGeom prst="rect">
                <a:avLst/>
              </a:prstGeom>
              <a:blipFill>
                <a:blip r:embed="rId6"/>
                <a:stretch>
                  <a:fillRect r="-6306" b="-9091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feld 28">
            <a:extLst>
              <a:ext uri="{FF2B5EF4-FFF2-40B4-BE49-F238E27FC236}">
                <a16:creationId xmlns:a16="http://schemas.microsoft.com/office/drawing/2014/main" id="{15C19C41-93FF-4AEE-9E59-365C4E9709DA}"/>
              </a:ext>
            </a:extLst>
          </p:cNvPr>
          <p:cNvSpPr txBox="1"/>
          <p:nvPr/>
        </p:nvSpPr>
        <p:spPr>
          <a:xfrm>
            <a:off x="283649" y="2041933"/>
            <a:ext cx="2031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rgbClr val="474747"/>
                </a:solidFill>
              </a:rPr>
              <a:t>Total </a:t>
            </a:r>
            <a:r>
              <a:rPr lang="en-IE" dirty="0" err="1">
                <a:solidFill>
                  <a:srgbClr val="474747"/>
                </a:solidFill>
              </a:rPr>
              <a:t>subfilter</a:t>
            </a:r>
            <a:r>
              <a:rPr lang="en-IE" dirty="0">
                <a:solidFill>
                  <a:srgbClr val="474747"/>
                </a:solidFill>
              </a:rPr>
              <a:t> flux: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C88876A0-C995-4E6E-9840-638F076CC4A1}"/>
                  </a:ext>
                </a:extLst>
              </p:cNvPr>
              <p:cNvSpPr txBox="1"/>
              <p:nvPr/>
            </p:nvSpPr>
            <p:spPr>
              <a:xfrm>
                <a:off x="2351038" y="2388057"/>
                <a:ext cx="3589837" cy="4152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  <m:acc>
                            <m:accPr>
                              <m:chr m:val="̃"/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</m:e>
                      </m:acc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acc>
                            <m:accPr>
                              <m:chr m:val="̃"/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</m:e>
                      </m:acc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31" name="Textfeld 30">
                <a:extLst>
                  <a:ext uri="{FF2B5EF4-FFF2-40B4-BE49-F238E27FC236}">
                    <a16:creationId xmlns:a16="http://schemas.microsoft.com/office/drawing/2014/main" id="{C88876A0-C995-4E6E-9840-638F076CC4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038" y="2388057"/>
                <a:ext cx="3589837" cy="415242"/>
              </a:xfrm>
              <a:prstGeom prst="rect">
                <a:avLst/>
              </a:prstGeom>
              <a:blipFill>
                <a:blip r:embed="rId7"/>
                <a:stretch>
                  <a:fillRect b="-1323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C129F6D1-4D62-44A0-B7B2-E3B68C6B2B0F}"/>
                  </a:ext>
                </a:extLst>
              </p:cNvPr>
              <p:cNvSpPr txBox="1"/>
              <p:nvPr/>
            </p:nvSpPr>
            <p:spPr>
              <a:xfrm>
                <a:off x="2468900" y="2772166"/>
                <a:ext cx="3354114" cy="4152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acc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</m:acc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</m:e>
                      </m:acc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</m:acc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</m:e>
                      </m:acc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C129F6D1-4D62-44A0-B7B2-E3B68C6B2B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8900" y="2772166"/>
                <a:ext cx="3354114" cy="415242"/>
              </a:xfrm>
              <a:prstGeom prst="rect">
                <a:avLst/>
              </a:prstGeom>
              <a:blipFill>
                <a:blip r:embed="rId8"/>
                <a:stretch>
                  <a:fillRect r="-6727" b="-13235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Geschweifte Klammer rechts 35">
            <a:extLst>
              <a:ext uri="{FF2B5EF4-FFF2-40B4-BE49-F238E27FC236}">
                <a16:creationId xmlns:a16="http://schemas.microsoft.com/office/drawing/2014/main" id="{BCAFC482-0E7C-49D3-91C1-41676CB51E19}"/>
              </a:ext>
            </a:extLst>
          </p:cNvPr>
          <p:cNvSpPr/>
          <p:nvPr/>
        </p:nvSpPr>
        <p:spPr>
          <a:xfrm rot="5400000">
            <a:off x="5571102" y="2897508"/>
            <a:ext cx="195191" cy="1146466"/>
          </a:xfrm>
          <a:prstGeom prst="rightBrace">
            <a:avLst/>
          </a:prstGeom>
          <a:ln w="2857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FD6A1A43-BB59-4F82-8D4F-73F6AF6B5585}"/>
              </a:ext>
            </a:extLst>
          </p:cNvPr>
          <p:cNvSpPr txBox="1"/>
          <p:nvPr/>
        </p:nvSpPr>
        <p:spPr>
          <a:xfrm>
            <a:off x="5095467" y="3674017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chemeClr val="bg2">
                    <a:lumMod val="50000"/>
                  </a:schemeClr>
                </a:solidFill>
              </a:rPr>
              <a:t>Reynolds</a:t>
            </a:r>
          </a:p>
        </p:txBody>
      </p:sp>
      <p:sp>
        <p:nvSpPr>
          <p:cNvPr id="39" name="Geschweifte Klammer rechts 38">
            <a:extLst>
              <a:ext uri="{FF2B5EF4-FFF2-40B4-BE49-F238E27FC236}">
                <a16:creationId xmlns:a16="http://schemas.microsoft.com/office/drawing/2014/main" id="{29B436CE-B382-4C2E-A4CE-7E268C31B790}"/>
              </a:ext>
            </a:extLst>
          </p:cNvPr>
          <p:cNvSpPr/>
          <p:nvPr/>
        </p:nvSpPr>
        <p:spPr>
          <a:xfrm rot="5400000">
            <a:off x="3488365" y="2302979"/>
            <a:ext cx="195192" cy="2335518"/>
          </a:xfrm>
          <a:prstGeom prst="rightBrace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2A08BFCA-AED7-4CFF-A9A4-FA5108C6668D}"/>
              </a:ext>
            </a:extLst>
          </p:cNvPr>
          <p:cNvSpPr txBox="1"/>
          <p:nvPr/>
        </p:nvSpPr>
        <p:spPr>
          <a:xfrm>
            <a:off x="3158681" y="3654880"/>
            <a:ext cx="78739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Cross</a:t>
            </a:r>
          </a:p>
        </p:txBody>
      </p:sp>
      <p:sp>
        <p:nvSpPr>
          <p:cNvPr id="41" name="Geschweifte Klammer rechts 40">
            <a:extLst>
              <a:ext uri="{FF2B5EF4-FFF2-40B4-BE49-F238E27FC236}">
                <a16:creationId xmlns:a16="http://schemas.microsoft.com/office/drawing/2014/main" id="{C330ECBB-5063-4B60-AC1C-6300770854DE}"/>
              </a:ext>
            </a:extLst>
          </p:cNvPr>
          <p:cNvSpPr/>
          <p:nvPr/>
        </p:nvSpPr>
        <p:spPr>
          <a:xfrm rot="5400000">
            <a:off x="1525241" y="2962921"/>
            <a:ext cx="195191" cy="977367"/>
          </a:xfrm>
          <a:prstGeom prst="rightBrac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>
              <a:solidFill>
                <a:srgbClr val="00B050"/>
              </a:solidFill>
            </a:endParaRP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6D56259C-A1BB-49B2-AAC5-7CB6A5504449}"/>
              </a:ext>
            </a:extLst>
          </p:cNvPr>
          <p:cNvSpPr txBox="1"/>
          <p:nvPr/>
        </p:nvSpPr>
        <p:spPr>
          <a:xfrm>
            <a:off x="1134154" y="365488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dirty="0">
                <a:solidFill>
                  <a:srgbClr val="00B050"/>
                </a:solidFill>
              </a:rPr>
              <a:t>Leonard</a:t>
            </a:r>
          </a:p>
        </p:txBody>
      </p:sp>
      <p:sp>
        <p:nvSpPr>
          <p:cNvPr id="43" name="Rechteck 42">
            <a:extLst>
              <a:ext uri="{FF2B5EF4-FFF2-40B4-BE49-F238E27FC236}">
                <a16:creationId xmlns:a16="http://schemas.microsoft.com/office/drawing/2014/main" id="{A617EA59-035A-424A-8472-1405706A3244}"/>
              </a:ext>
            </a:extLst>
          </p:cNvPr>
          <p:cNvSpPr/>
          <p:nvPr/>
        </p:nvSpPr>
        <p:spPr>
          <a:xfrm>
            <a:off x="649241" y="3706742"/>
            <a:ext cx="3827316" cy="3807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feld 45">
                <a:extLst>
                  <a:ext uri="{FF2B5EF4-FFF2-40B4-BE49-F238E27FC236}">
                    <a16:creationId xmlns:a16="http://schemas.microsoft.com/office/drawing/2014/main" id="{575DE4E2-2DB2-4A13-9928-C181C88091D8}"/>
                  </a:ext>
                </a:extLst>
              </p:cNvPr>
              <p:cNvSpPr txBox="1"/>
              <p:nvPr/>
            </p:nvSpPr>
            <p:spPr>
              <a:xfrm>
                <a:off x="926404" y="3836668"/>
                <a:ext cx="3827316" cy="7453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⇛</m:t>
                      </m:r>
                      <m:sSubSup>
                        <m:sSubSupPr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  <m:sup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𝐿𝐸𝑂</m:t>
                          </m:r>
                        </m:sup>
                      </m:sSubSup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d>
                        <m:dPr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de-DE" b="0" i="1" smtClean="0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b="0" i="1" smtClean="0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Δ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  <m:sup>
                                  <m:r>
                                    <a:rPr lang="de-DE" b="0" i="1" smtClean="0">
                                      <a:solidFill>
                                        <a:srgbClr val="474747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12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f>
                            <m:fPr>
                              <m:ctrlP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num>
                            <m:den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f>
                            <m:fPr>
                              <m:ctrlP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𝜕𝜙</m:t>
                              </m:r>
                            </m:num>
                            <m:den>
                              <m:r>
                                <a:rPr lang="de-DE" i="1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de-DE" b="0" i="1" smtClean="0">
                                  <a:solidFill>
                                    <a:srgbClr val="474747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46" name="Textfeld 45">
                <a:extLst>
                  <a:ext uri="{FF2B5EF4-FFF2-40B4-BE49-F238E27FC236}">
                    <a16:creationId xmlns:a16="http://schemas.microsoft.com/office/drawing/2014/main" id="{575DE4E2-2DB2-4A13-9928-C181C88091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404" y="3836668"/>
                <a:ext cx="3827316" cy="74539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feld 46">
            <a:extLst>
              <a:ext uri="{FF2B5EF4-FFF2-40B4-BE49-F238E27FC236}">
                <a16:creationId xmlns:a16="http://schemas.microsoft.com/office/drawing/2014/main" id="{784E7F8A-CD01-4AB3-AD37-56AFE1A57B73}"/>
              </a:ext>
            </a:extLst>
          </p:cNvPr>
          <p:cNvSpPr txBox="1"/>
          <p:nvPr/>
        </p:nvSpPr>
        <p:spPr>
          <a:xfrm>
            <a:off x="1676998" y="3568335"/>
            <a:ext cx="15307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1400" i="1" dirty="0">
                <a:solidFill>
                  <a:srgbClr val="474747"/>
                </a:solidFill>
              </a:rPr>
              <a:t>Taylor expansion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76DFDF6A-9A62-45C1-B69B-C57FBB065EC1}"/>
                  </a:ext>
                </a:extLst>
              </p:cNvPr>
              <p:cNvSpPr txBox="1"/>
              <p:nvPr/>
            </p:nvSpPr>
            <p:spPr>
              <a:xfrm>
                <a:off x="3639597" y="893376"/>
                <a:ext cx="5384629" cy="10287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de-DE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de-DE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i="1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i="1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de-DE" i="1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r>
                            <a:rPr lang="de-DE" i="1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de-DE" i="1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  <m:r>
                            <a:rPr lang="de-DE" i="1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de-DE" i="1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</m:d>
                      <m:r>
                        <a:rPr lang="de-DE" b="0" i="1" smtClean="0">
                          <a:solidFill>
                            <a:srgbClr val="C80896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f>
                        <m:fPr>
                          <m:ctrlP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Sup>
                            <m:sSubSupPr>
                              <m:ctrlPr>
                                <a:rPr lang="de-DE" b="0" i="1" smtClean="0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l-GR" b="0" i="1" smtClean="0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</m:e>
                            <m:sub>
                              <m:r>
                                <a:rPr lang="de-DE" b="0" i="1" smtClean="0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de-DE" b="0" i="1" smtClean="0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func>
                        <m:funcPr>
                          <m:ctrlPr>
                            <a:rPr lang="de-DE" b="0" i="1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de-DE" b="0" i="0" smtClean="0">
                              <a:solidFill>
                                <a:srgbClr val="C80896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de-DE" b="0" i="1" smtClean="0">
                                  <a:solidFill>
                                    <a:srgbClr val="C80896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de-DE" b="0" i="1" smtClean="0">
                                      <a:solidFill>
                                        <a:srgbClr val="C8089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de-DE" b="0" i="1" smtClean="0">
                                      <a:solidFill>
                                        <a:srgbClr val="C80896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6</m:t>
                                  </m:r>
                                  <m:sSup>
                                    <m:sSupPr>
                                      <m:ctrlPr>
                                        <a:rPr lang="de-DE" b="0" i="1" smtClean="0">
                                          <a:solidFill>
                                            <a:srgbClr val="C8089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de-DE" b="0" i="1" smtClean="0">
                                              <a:solidFill>
                                                <a:srgbClr val="C8089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de-DE" b="0" i="1" smtClean="0">
                                              <a:solidFill>
                                                <a:srgbClr val="C8089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de-DE" b="0" i="1" smtClean="0">
                                              <a:solidFill>
                                                <a:srgbClr val="C8089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de-DE" b="0" i="1" smtClean="0">
                                              <a:solidFill>
                                                <a:srgbClr val="C8089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𝜂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de-DE" b="0" i="1" smtClean="0">
                                          <a:solidFill>
                                            <a:srgbClr val="C8089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p>
                                    <m:sSupPr>
                                      <m:ctrlPr>
                                        <a:rPr lang="de-DE" b="0" i="1" smtClean="0">
                                          <a:solidFill>
                                            <a:srgbClr val="C8089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de-DE" b="0" i="1" smtClean="0">
                                              <a:solidFill>
                                                <a:srgbClr val="C8089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de-DE" b="0" i="1" smtClean="0">
                                              <a:solidFill>
                                                <a:srgbClr val="C8089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  <m:r>
                                            <a:rPr lang="de-DE" b="0" i="1" smtClean="0">
                                              <a:solidFill>
                                                <a:srgbClr val="C8089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de-DE" b="0" i="1" smtClean="0">
                                              <a:solidFill>
                                                <a:srgbClr val="C80896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𝜉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de-DE" b="0" i="1" smtClean="0">
                                          <a:solidFill>
                                            <a:srgbClr val="C8089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de-DE" b="0" i="1" smtClean="0">
                                          <a:solidFill>
                                            <a:srgbClr val="C8089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de-DE" b="0" i="1" smtClean="0">
                                          <a:solidFill>
                                            <a:srgbClr val="C8089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∆</m:t>
                                      </m:r>
                                    </m:e>
                                    <m:sub>
                                      <m:r>
                                        <a:rPr lang="de-DE" b="0" i="1" smtClean="0">
                                          <a:solidFill>
                                            <a:srgbClr val="C8089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  <m:sup>
                                      <m:r>
                                        <a:rPr lang="de-DE" b="0" i="1" smtClean="0">
                                          <a:solidFill>
                                            <a:srgbClr val="C8089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de-DE" b="0" dirty="0">
                  <a:solidFill>
                    <a:srgbClr val="C80896"/>
                  </a:solidFill>
                  <a:ea typeface="Cambria Math" panose="02040503050406030204" pitchFamily="18" charset="0"/>
                </a:endParaRPr>
              </a:p>
              <a:p>
                <a:endParaRPr lang="en-IE" dirty="0"/>
              </a:p>
            </p:txBody>
          </p:sp>
        </mc:Choice>
        <mc:Fallback xmlns=""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76DFDF6A-9A62-45C1-B69B-C57FBB065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9597" y="893376"/>
                <a:ext cx="5384629" cy="102874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hteck 37">
            <a:extLst>
              <a:ext uri="{FF2B5EF4-FFF2-40B4-BE49-F238E27FC236}">
                <a16:creationId xmlns:a16="http://schemas.microsoft.com/office/drawing/2014/main" id="{5AD667BB-06B2-4AED-9CC8-0DADB4E46CC9}"/>
              </a:ext>
            </a:extLst>
          </p:cNvPr>
          <p:cNvSpPr/>
          <p:nvPr/>
        </p:nvSpPr>
        <p:spPr>
          <a:xfrm>
            <a:off x="3837423" y="824240"/>
            <a:ext cx="4988975" cy="8368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8" name="Rechteck 47">
            <a:extLst>
              <a:ext uri="{FF2B5EF4-FFF2-40B4-BE49-F238E27FC236}">
                <a16:creationId xmlns:a16="http://schemas.microsoft.com/office/drawing/2014/main" id="{44329891-BCBE-4AAD-B6E5-E678D2DECD78}"/>
              </a:ext>
            </a:extLst>
          </p:cNvPr>
          <p:cNvSpPr/>
          <p:nvPr/>
        </p:nvSpPr>
        <p:spPr>
          <a:xfrm>
            <a:off x="2561115" y="2353008"/>
            <a:ext cx="3297898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feld 34">
                <a:extLst>
                  <a:ext uri="{FF2B5EF4-FFF2-40B4-BE49-F238E27FC236}">
                    <a16:creationId xmlns:a16="http://schemas.microsoft.com/office/drawing/2014/main" id="{20C345E8-E6D0-4D84-8DAB-9FFF4774FF2C}"/>
                  </a:ext>
                </a:extLst>
              </p:cNvPr>
              <p:cNvSpPr txBox="1"/>
              <p:nvPr/>
            </p:nvSpPr>
            <p:spPr>
              <a:xfrm>
                <a:off x="137221" y="2909033"/>
                <a:ext cx="6468055" cy="4463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de-DE" i="1">
                              <a:solidFill>
                                <a:srgbClr val="474747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de-DE" b="0" i="1" smtClean="0">
                          <a:solidFill>
                            <a:srgbClr val="474747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de-DE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  <m:acc>
                            <m:accPr>
                              <m:chr m:val="̃"/>
                              <m:ctrlP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</m:e>
                      </m:acc>
                      <m:r>
                        <a:rPr lang="de-DE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de-DE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</m:acc>
                      <m:acc>
                        <m:accPr>
                          <m:chr m:val="̅"/>
                          <m:ctrlPr>
                            <a:rPr lang="de-DE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</m:e>
                      </m:acc>
                      <m:r>
                        <a:rPr lang="de-DE" b="0" i="1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de-DE" i="1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  <m:sSup>
                            <m:sSupPr>
                              <m:ctrlP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de-DE" b="0" i="1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de-DE" i="1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de-DE" i="1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acc>
                            <m:accPr>
                              <m:chr m:val="̃"/>
                              <m:ctrlP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</m:e>
                      </m:acc>
                      <m:r>
                        <a:rPr lang="de-DE" b="0" i="1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de-DE" i="1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</m:acc>
                      <m:acc>
                        <m:accPr>
                          <m:chr m:val="̅"/>
                          <m:ctrlPr>
                            <a:rPr lang="de-DE" i="1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de-DE" b="0" i="1" smtClean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de-DE" i="1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acc>
                        <m:accPr>
                          <m:chr m:val="̅"/>
                          <m:ctrlPr>
                            <a:rPr lang="de-DE" i="1">
                              <a:solidFill>
                                <a:schemeClr val="accent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̃"/>
                              <m:ctrlP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i="1">
                                  <a:solidFill>
                                    <a:schemeClr val="accent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</m:acc>
                        </m:e>
                      </m:acc>
                      <m:r>
                        <a:rPr lang="de-DE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̅"/>
                          <m:ctrlPr>
                            <a:rPr lang="de-DE" i="1" smtClean="0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sSup>
                            <m:sSupPr>
                              <m:ctrlPr>
                                <a:rPr lang="de-DE" i="1">
                                  <a:solidFill>
                                    <a:schemeClr val="bg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i="1">
                                  <a:solidFill>
                                    <a:schemeClr val="bg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p>
                              <m:r>
                                <a:rPr lang="de-DE" i="1">
                                  <a:solidFill>
                                    <a:schemeClr val="bg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de-DE" i="1">
                                  <a:solidFill>
                                    <a:schemeClr val="bg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i="1">
                                  <a:solidFill>
                                    <a:schemeClr val="bg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e>
                            <m:sup>
                              <m:r>
                                <a:rPr lang="de-DE" i="1">
                                  <a:solidFill>
                                    <a:schemeClr val="bg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acc>
                      <m:r>
                        <a:rPr lang="de-DE" b="0" i="1" smtClean="0">
                          <a:solidFill>
                            <a:schemeClr val="bg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de-DE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de-DE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de-DE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  <m:r>
                            <a:rPr lang="de-DE" i="1">
                              <a:solidFill>
                                <a:schemeClr val="bg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e>
                      </m:acc>
                    </m:oMath>
                  </m:oMathPara>
                </a14:m>
                <a:endParaRPr lang="en-IE" dirty="0"/>
              </a:p>
            </p:txBody>
          </p:sp>
        </mc:Choice>
        <mc:Fallback xmlns="">
          <p:sp>
            <p:nvSpPr>
              <p:cNvPr id="35" name="Textfeld 34">
                <a:extLst>
                  <a:ext uri="{FF2B5EF4-FFF2-40B4-BE49-F238E27FC236}">
                    <a16:creationId xmlns:a16="http://schemas.microsoft.com/office/drawing/2014/main" id="{20C345E8-E6D0-4D84-8DAB-9FFF4774FF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21" y="2909033"/>
                <a:ext cx="6468055" cy="446341"/>
              </a:xfrm>
              <a:prstGeom prst="rect">
                <a:avLst/>
              </a:prstGeom>
              <a:blipFill>
                <a:blip r:embed="rId11"/>
                <a:stretch>
                  <a:fillRect r="-848" b="-8219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" name="Grafik 48" descr="Cloud mit einfarbiger Füllung">
            <a:extLst>
              <a:ext uri="{FF2B5EF4-FFF2-40B4-BE49-F238E27FC236}">
                <a16:creationId xmlns:a16="http://schemas.microsoft.com/office/drawing/2014/main" id="{9E114058-45DA-4F2E-AF21-BE78CE2C455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22037" y="4568556"/>
            <a:ext cx="661988" cy="661988"/>
          </a:xfrm>
          <a:prstGeom prst="rect">
            <a:avLst/>
          </a:prstGeom>
        </p:spPr>
      </p:pic>
      <p:sp>
        <p:nvSpPr>
          <p:cNvPr id="50" name="Textfeld 49">
            <a:extLst>
              <a:ext uri="{FF2B5EF4-FFF2-40B4-BE49-F238E27FC236}">
                <a16:creationId xmlns:a16="http://schemas.microsoft.com/office/drawing/2014/main" id="{BECD70AC-0CDA-41E8-B538-B23ED66EE52D}"/>
              </a:ext>
            </a:extLst>
          </p:cNvPr>
          <p:cNvSpPr txBox="1"/>
          <p:nvPr/>
        </p:nvSpPr>
        <p:spPr>
          <a:xfrm>
            <a:off x="691106" y="4752723"/>
            <a:ext cx="240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>
                <a:solidFill>
                  <a:schemeClr val="bg1"/>
                </a:solidFill>
              </a:rPr>
              <a:t>A</a:t>
            </a:r>
          </a:p>
        </p:txBody>
      </p:sp>
      <p:cxnSp>
        <p:nvCxnSpPr>
          <p:cNvPr id="51" name="Gerader Verbinder 50">
            <a:extLst>
              <a:ext uri="{FF2B5EF4-FFF2-40B4-BE49-F238E27FC236}">
                <a16:creationId xmlns:a16="http://schemas.microsoft.com/office/drawing/2014/main" id="{55DE3A32-1306-4814-950A-54D46A486B55}"/>
              </a:ext>
            </a:extLst>
          </p:cNvPr>
          <p:cNvCxnSpPr>
            <a:cxnSpLocks/>
          </p:cNvCxnSpPr>
          <p:nvPr/>
        </p:nvCxnSpPr>
        <p:spPr>
          <a:xfrm>
            <a:off x="691106" y="5073380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Gerader Verbinder 51">
            <a:extLst>
              <a:ext uri="{FF2B5EF4-FFF2-40B4-BE49-F238E27FC236}">
                <a16:creationId xmlns:a16="http://schemas.microsoft.com/office/drawing/2014/main" id="{CBE94B27-CD02-4453-B3D6-B6577DBA2202}"/>
              </a:ext>
            </a:extLst>
          </p:cNvPr>
          <p:cNvCxnSpPr>
            <a:cxnSpLocks/>
          </p:cNvCxnSpPr>
          <p:nvPr/>
        </p:nvCxnSpPr>
        <p:spPr>
          <a:xfrm>
            <a:off x="802108" y="5073380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Gerader Verbinder 52">
            <a:extLst>
              <a:ext uri="{FF2B5EF4-FFF2-40B4-BE49-F238E27FC236}">
                <a16:creationId xmlns:a16="http://schemas.microsoft.com/office/drawing/2014/main" id="{891F6477-C8FC-43C7-BE4C-9F690368881B}"/>
              </a:ext>
            </a:extLst>
          </p:cNvPr>
          <p:cNvCxnSpPr>
            <a:cxnSpLocks/>
          </p:cNvCxnSpPr>
          <p:nvPr/>
        </p:nvCxnSpPr>
        <p:spPr>
          <a:xfrm>
            <a:off x="920378" y="5076795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Gerader Verbinder 53">
            <a:extLst>
              <a:ext uri="{FF2B5EF4-FFF2-40B4-BE49-F238E27FC236}">
                <a16:creationId xmlns:a16="http://schemas.microsoft.com/office/drawing/2014/main" id="{6D5DD351-F8F2-4C32-96BC-1A2227AC6F50}"/>
              </a:ext>
            </a:extLst>
          </p:cNvPr>
          <p:cNvCxnSpPr>
            <a:cxnSpLocks/>
          </p:cNvCxnSpPr>
          <p:nvPr/>
        </p:nvCxnSpPr>
        <p:spPr>
          <a:xfrm>
            <a:off x="1024355" y="5073380"/>
            <a:ext cx="101846" cy="637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0178084D-A9A3-455B-80BF-D924AED3D25E}"/>
              </a:ext>
            </a:extLst>
          </p:cNvPr>
          <p:cNvCxnSpPr>
            <a:cxnSpLocks/>
          </p:cNvCxnSpPr>
          <p:nvPr/>
        </p:nvCxnSpPr>
        <p:spPr>
          <a:xfrm>
            <a:off x="1002427" y="5094496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ED8C87C1-D5B3-4166-A79E-43A5DC46BE07}"/>
              </a:ext>
            </a:extLst>
          </p:cNvPr>
          <p:cNvCxnSpPr>
            <a:cxnSpLocks/>
          </p:cNvCxnSpPr>
          <p:nvPr/>
        </p:nvCxnSpPr>
        <p:spPr>
          <a:xfrm>
            <a:off x="874010" y="5075035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Gerader Verbinder 56">
            <a:extLst>
              <a:ext uri="{FF2B5EF4-FFF2-40B4-BE49-F238E27FC236}">
                <a16:creationId xmlns:a16="http://schemas.microsoft.com/office/drawing/2014/main" id="{74F29FCF-23E9-4425-96F0-996514191B4C}"/>
              </a:ext>
            </a:extLst>
          </p:cNvPr>
          <p:cNvCxnSpPr>
            <a:cxnSpLocks/>
          </p:cNvCxnSpPr>
          <p:nvPr/>
        </p:nvCxnSpPr>
        <p:spPr>
          <a:xfrm>
            <a:off x="763775" y="5090071"/>
            <a:ext cx="67510" cy="451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hteck 60">
            <a:hlinkClick r:id="rId14" action="ppaction://hlinksldjump"/>
            <a:extLst>
              <a:ext uri="{FF2B5EF4-FFF2-40B4-BE49-F238E27FC236}">
                <a16:creationId xmlns:a16="http://schemas.microsoft.com/office/drawing/2014/main" id="{B3F6C299-0118-4198-A248-839EE3122EF8}"/>
              </a:ext>
            </a:extLst>
          </p:cNvPr>
          <p:cNvSpPr/>
          <p:nvPr/>
        </p:nvSpPr>
        <p:spPr>
          <a:xfrm>
            <a:off x="559578" y="4537208"/>
            <a:ext cx="614679" cy="602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8434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5" grpId="0" animBg="1"/>
      <p:bldP spid="26" grpId="0" animBg="1"/>
      <p:bldP spid="28" grpId="0"/>
      <p:bldP spid="29" grpId="0"/>
      <p:bldP spid="31" grpId="0"/>
      <p:bldP spid="33" grpId="0"/>
      <p:bldP spid="36" grpId="0" animBg="1"/>
      <p:bldP spid="37" grpId="0"/>
      <p:bldP spid="39" grpId="0" animBg="1"/>
      <p:bldP spid="40" grpId="0"/>
      <p:bldP spid="41" grpId="0" animBg="1"/>
      <p:bldP spid="42" grpId="0"/>
      <p:bldP spid="43" grpId="0" animBg="1"/>
      <p:bldP spid="46" grpId="0"/>
      <p:bldP spid="47" grpId="0"/>
      <p:bldP spid="13" grpId="0"/>
      <p:bldP spid="38" grpId="0" animBg="1"/>
      <p:bldP spid="48" grpId="0" animBg="1"/>
      <p:bldP spid="35" grpId="0"/>
    </p:bldLst>
  </p:timing>
</p:sld>
</file>

<file path=ppt/theme/theme1.xml><?xml version="1.0" encoding="utf-8"?>
<a:theme xmlns:a="http://schemas.openxmlformats.org/drawingml/2006/main" name="DWD-PowerPoint">
  <a:themeElements>
    <a:clrScheme name="DWD-Farben PowerPoint">
      <a:dk1>
        <a:srgbClr val="2D4B9B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9E3D00"/>
      </a:accent2>
      <a:accent3>
        <a:srgbClr val="945100"/>
      </a:accent3>
      <a:accent4>
        <a:srgbClr val="DE8004"/>
      </a:accent4>
      <a:accent5>
        <a:srgbClr val="608E00"/>
      </a:accent5>
      <a:accent6>
        <a:srgbClr val="2F6100"/>
      </a:accent6>
      <a:hlink>
        <a:srgbClr val="2D4B9B"/>
      </a:hlink>
      <a:folHlink>
        <a:srgbClr val="2D4B9B"/>
      </a:folHlink>
    </a:clrScheme>
    <a:fontScheme name="DWD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998</Words>
  <Application>Microsoft Office PowerPoint</Application>
  <PresentationFormat>Bildschirmpräsentation (16:9)</PresentationFormat>
  <Paragraphs>225</Paragraphs>
  <Slides>20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8" baseType="lpstr">
      <vt:lpstr>Arial</vt:lpstr>
      <vt:lpstr>Calibri</vt:lpstr>
      <vt:lpstr>Cambria Math</vt:lpstr>
      <vt:lpstr>OpenSymbol</vt:lpstr>
      <vt:lpstr>Symbol</vt:lpstr>
      <vt:lpstr>Times New Roman</vt:lpstr>
      <vt:lpstr>Wingdings</vt:lpstr>
      <vt:lpstr>DWD-PowerPoint</vt:lpstr>
      <vt:lpstr>PowerPoint-Präsentation</vt:lpstr>
      <vt:lpstr>Content</vt:lpstr>
      <vt:lpstr>1. Motivation</vt:lpstr>
      <vt:lpstr>State-of-Art</vt:lpstr>
      <vt:lpstr>2. Theory and Model Setup</vt:lpstr>
      <vt:lpstr>PowerPoint-Präsentation</vt:lpstr>
      <vt:lpstr>PowerPoint-Präsentation</vt:lpstr>
      <vt:lpstr>PowerPoint-Präsentation</vt:lpstr>
      <vt:lpstr>3. Preliminary Results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4. Summary</vt:lpstr>
      <vt:lpstr>PowerPoint-Präsentation</vt:lpstr>
      <vt:lpstr>Partners and HPC system</vt:lpstr>
      <vt:lpstr>Appendix</vt:lpstr>
      <vt:lpstr>PowerPoint-Präsentation</vt:lpstr>
    </vt:vector>
  </TitlesOfParts>
  <Company>Deutscher Wetterdienst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DWD</dc:creator>
  <cp:lastModifiedBy>Littmann Daniela-Christin</cp:lastModifiedBy>
  <cp:revision>955</cp:revision>
  <dcterms:created xsi:type="dcterms:W3CDTF">2020-05-28T07:34:32Z</dcterms:created>
  <dcterms:modified xsi:type="dcterms:W3CDTF">2026-09-14T05:45:12Z</dcterms:modified>
</cp:coreProperties>
</file>