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4" r:id="rId1"/>
  </p:sldMasterIdLst>
  <p:notesMasterIdLst>
    <p:notesMasterId r:id="rId17"/>
  </p:notesMasterIdLst>
  <p:handoutMasterIdLst>
    <p:handoutMasterId r:id="rId18"/>
  </p:handoutMasterIdLst>
  <p:sldIdLst>
    <p:sldId id="450" r:id="rId2"/>
    <p:sldId id="451" r:id="rId3"/>
    <p:sldId id="452" r:id="rId4"/>
    <p:sldId id="454" r:id="rId5"/>
    <p:sldId id="455" r:id="rId6"/>
    <p:sldId id="457" r:id="rId7"/>
    <p:sldId id="458" r:id="rId8"/>
    <p:sldId id="460" r:id="rId9"/>
    <p:sldId id="468" r:id="rId10"/>
    <p:sldId id="470" r:id="rId11"/>
    <p:sldId id="464" r:id="rId12"/>
    <p:sldId id="461" r:id="rId13"/>
    <p:sldId id="456" r:id="rId14"/>
    <p:sldId id="467" r:id="rId15"/>
    <p:sldId id="463" r:id="rId16"/>
  </p:sldIdLst>
  <p:sldSz cx="12192000" cy="6858000"/>
  <p:notesSz cx="6858000" cy="987266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" userDrawn="1">
          <p15:clr>
            <a:srgbClr val="A4A3A4"/>
          </p15:clr>
        </p15:guide>
        <p15:guide id="2" orient="horz" pos="3929" userDrawn="1">
          <p15:clr>
            <a:srgbClr val="A4A3A4"/>
          </p15:clr>
        </p15:guide>
        <p15:guide id="3" orient="horz" pos="4292" userDrawn="1">
          <p15:clr>
            <a:srgbClr val="A4A3A4"/>
          </p15:clr>
        </p15:guide>
        <p15:guide id="4" orient="horz" pos="981" userDrawn="1">
          <p15:clr>
            <a:srgbClr val="A4A3A4"/>
          </p15:clr>
        </p15:guide>
        <p15:guide id="5" orient="horz" pos="4065" userDrawn="1">
          <p15:clr>
            <a:srgbClr val="A4A3A4"/>
          </p15:clr>
        </p15:guide>
        <p15:guide id="6" orient="horz" pos="1344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  <p15:guide id="8" orient="horz" pos="799" userDrawn="1">
          <p15:clr>
            <a:srgbClr val="A4A3A4"/>
          </p15:clr>
        </p15:guide>
        <p15:guide id="9" pos="3840" userDrawn="1">
          <p15:clr>
            <a:srgbClr val="A4A3A4"/>
          </p15:clr>
        </p15:guide>
        <p15:guide id="10" pos="332" userDrawn="1">
          <p15:clr>
            <a:srgbClr val="A4A3A4"/>
          </p15:clr>
        </p15:guide>
        <p15:guide id="11" pos="7469" userDrawn="1">
          <p15:clr>
            <a:srgbClr val="A4A3A4"/>
          </p15:clr>
        </p15:guide>
        <p15:guide id="12" pos="211" userDrawn="1">
          <p15:clr>
            <a:srgbClr val="A4A3A4"/>
          </p15:clr>
        </p15:guide>
        <p15:guide id="13" pos="73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6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äschke Eileen" initials="PE" lastIdx="1" clrIdx="0">
    <p:extLst>
      <p:ext uri="{19B8F6BF-5375-455C-9EA6-DF929625EA0E}">
        <p15:presenceInfo xmlns:p15="http://schemas.microsoft.com/office/powerpoint/2012/main" userId="S-1-5-21-2036565927-940710821-396758616-688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6B9DC"/>
    <a:srgbClr val="C0C0C0"/>
    <a:srgbClr val="808080"/>
    <a:srgbClr val="2D4B9B"/>
    <a:srgbClr val="5A5A5A"/>
    <a:srgbClr val="D2E1F5"/>
    <a:srgbClr val="090D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90" autoAdjust="0"/>
    <p:restoredTop sz="75323" autoAdjust="0"/>
  </p:normalViewPr>
  <p:slideViewPr>
    <p:cSldViewPr>
      <p:cViewPr varScale="1">
        <p:scale>
          <a:sx n="158" d="100"/>
          <a:sy n="158" d="100"/>
        </p:scale>
        <p:origin x="2250" y="144"/>
      </p:cViewPr>
      <p:guideLst>
        <p:guide orient="horz" pos="119"/>
        <p:guide orient="horz" pos="3929"/>
        <p:guide orient="horz" pos="4292"/>
        <p:guide orient="horz" pos="981"/>
        <p:guide orient="horz" pos="4065"/>
        <p:guide orient="horz" pos="1344"/>
        <p:guide orient="horz" pos="572"/>
        <p:guide orient="horz" pos="799"/>
        <p:guide pos="3840"/>
        <p:guide pos="332"/>
        <p:guide pos="7469"/>
        <p:guide pos="211"/>
        <p:guide pos="73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731" y="-96"/>
      </p:cViewPr>
      <p:guideLst>
        <p:guide orient="horz" pos="3110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t" anchorCtr="0" compatLnSpc="1">
            <a:prstTxWarp prst="textNoShape">
              <a:avLst/>
            </a:prstTxWarp>
          </a:bodyPr>
          <a:lstStyle>
            <a:lvl1pPr defTabSz="91820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33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t" anchorCtr="0" compatLnSpc="1">
            <a:prstTxWarp prst="textNoShape">
              <a:avLst/>
            </a:prstTxWarp>
          </a:bodyPr>
          <a:lstStyle>
            <a:lvl1pPr algn="r" defTabSz="91820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73388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b" anchorCtr="0" compatLnSpc="1">
            <a:prstTxWarp prst="textNoShape">
              <a:avLst/>
            </a:prstTxWarp>
          </a:bodyPr>
          <a:lstStyle>
            <a:lvl1pPr defTabSz="918201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80538"/>
            <a:ext cx="2973388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b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/>
            </a:lvl1pPr>
          </a:lstStyle>
          <a:p>
            <a:fld id="{98740454-A860-4B2A-A1B3-94ADB0CB7D5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t" anchorCtr="0" compatLnSpc="1">
            <a:prstTxWarp prst="textNoShape">
              <a:avLst/>
            </a:prstTxWarp>
          </a:bodyPr>
          <a:lstStyle>
            <a:lvl1pPr defTabSz="918201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451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t" anchorCtr="0" compatLnSpc="1">
            <a:prstTxWarp prst="textNoShape">
              <a:avLst/>
            </a:prstTxWarp>
          </a:bodyPr>
          <a:lstStyle>
            <a:lvl1pPr algn="r" defTabSz="918201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36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8438" y="774700"/>
            <a:ext cx="6462712" cy="3635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719638"/>
            <a:ext cx="5026025" cy="441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451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1488"/>
            <a:ext cx="2973388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b" anchorCtr="0" compatLnSpc="1">
            <a:prstTxWarp prst="textNoShape">
              <a:avLst/>
            </a:prstTxWarp>
          </a:bodyPr>
          <a:lstStyle>
            <a:lvl1pPr defTabSz="918201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451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361488"/>
            <a:ext cx="2973387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826" tIns="45914" rIns="91826" bIns="45914" numCol="1" anchor="b" anchorCtr="0" compatLnSpc="1">
            <a:prstTxWarp prst="textNoShape">
              <a:avLst/>
            </a:prstTxWarp>
          </a:bodyPr>
          <a:lstStyle>
            <a:lvl1pPr algn="r" defTabSz="917575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E67D10B6-7EE1-4B47-AD56-D84E413EF16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Toda</a:t>
            </a:r>
            <a:r>
              <a:rPr lang="en-US"/>
              <a:t>y I would like to show you how Doppler Lidar measurements using a particular retrieval can help us evaluate turbulence schemes in our models. This is joint work by myself and my colleague Eileen Paeschke from the German weather service.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10B6-7EE1-4B47-AD56-D84E413EF165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8806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Smalikho and Banakh developed a retrieval in 2017, which was then further refined, to simultaneously measure turbulent properties that are typically predicted or parameterized by turbulence schemes, allowing a one to one comparison. What is special about this particular scan geometry is that at this elevation angle, the three components of the wind variance are weighted equally, to get a true absolute value of TKE, not just vertical velocity variance.</a:t>
            </a:r>
          </a:p>
          <a:p>
            <a:r>
              <a:rPr lang="en-US"/>
              <a:t>A drawback is that we can only measure in the lowest about 600m of the boundary layer.</a:t>
            </a:r>
          </a:p>
          <a:p>
            <a:r>
              <a:rPr lang="en-US"/>
              <a:t>And since the the measurement represents a joint temporal-spatial variability, we have to be a bit careful to account for an equivalent TKE from the model.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10B6-7EE1-4B47-AD56-D84E413EF165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96594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10B6-7EE1-4B47-AD56-D84E413EF165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5780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10B6-7EE1-4B47-AD56-D84E413EF165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575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188916"/>
            <a:ext cx="249297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23"/>
          <p:cNvSpPr>
            <a:spLocks noChangeShapeType="1"/>
          </p:cNvSpPr>
          <p:nvPr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80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421" y="5440366"/>
            <a:ext cx="10943167" cy="898525"/>
          </a:xfrm>
        </p:spPr>
        <p:txBody>
          <a:bodyPr anchorCtr="1"/>
          <a:lstStyle>
            <a:lvl1pPr algn="ctr">
              <a:defRPr sz="3600"/>
            </a:lvl1pPr>
          </a:lstStyle>
          <a:p>
            <a:pPr lvl="0"/>
            <a:r>
              <a:rPr lang="de-DE" noProof="0"/>
              <a:t>Mastertitelformat bearbeiten</a:t>
            </a:r>
          </a:p>
        </p:txBody>
      </p:sp>
      <p:sp>
        <p:nvSpPr>
          <p:cNvPr id="6" name="Line 23">
            <a:extLst>
              <a:ext uri="{FF2B5EF4-FFF2-40B4-BE49-F238E27FC236}">
                <a16:creationId xmlns:a16="http://schemas.microsoft.com/office/drawing/2014/main" id="{0500C122-2705-42C2-908F-DE95B2383DA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FBD1BC47-BA12-47F3-9420-0312946F29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251298992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Pf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D4FE9D-F09E-47F6-A0D0-5BC841FD5671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9633021-E677-4254-8EF4-323E1752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3FA0752-5BA9-4FB2-968B-9176439AC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8422940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Käst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2416" indent="-352416">
              <a:buFont typeface="Wingdings" pitchFamily="2" charset="2"/>
              <a:buChar char="n"/>
              <a:defRPr/>
            </a:lvl1pPr>
            <a:lvl2pPr marL="692133" indent="-260344">
              <a:buFont typeface="Wingdings" pitchFamily="2" charset="2"/>
              <a:buChar char="n"/>
              <a:defRPr/>
            </a:lvl2pPr>
            <a:lvl3pPr marL="1142972" indent="-228594">
              <a:buFont typeface="Wingdings" pitchFamily="2" charset="2"/>
              <a:buChar char="n"/>
              <a:defRPr/>
            </a:lvl3pPr>
            <a:lvl4pPr marL="1600160" indent="-228594">
              <a:buFont typeface="Wingdings" pitchFamily="2" charset="2"/>
              <a:buChar char="n"/>
              <a:defRPr/>
            </a:lvl4pPr>
            <a:lvl5pPr marL="2057348" indent="-228594">
              <a:buFont typeface="Wingdings" pitchFamily="2" charset="2"/>
              <a:buChar char="n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6F96DB-60A7-4B73-957A-D0E27824AEEC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AE9AA92-C469-4708-9FAD-3C73054A22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" y="163770"/>
            <a:ext cx="2112235" cy="672945"/>
          </a:xfrm>
          <a:prstGeom prst="rect">
            <a:avLst/>
          </a:prstGeom>
        </p:spPr>
      </p:pic>
      <p:sp>
        <p:nvSpPr>
          <p:cNvPr id="6" name="Titel 3">
            <a:extLst>
              <a:ext uri="{FF2B5EF4-FFF2-40B4-BE49-F238E27FC236}">
                <a16:creationId xmlns:a16="http://schemas.microsoft.com/office/drawing/2014/main" id="{E74F679F-3170-4973-BA0F-0ACB10D84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5" y="236680"/>
            <a:ext cx="6768751" cy="4318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D4723E92-3EEA-4870-8FB2-7BA4C0C9B0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317649817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2416" indent="-352416">
              <a:buFont typeface="Wingdings" pitchFamily="2" charset="2"/>
              <a:buChar char=""/>
              <a:defRPr/>
            </a:lvl1pPr>
            <a:lvl2pPr marL="692133" indent="-260344">
              <a:buFont typeface="Wingdings" pitchFamily="2" charset="2"/>
              <a:buChar char=""/>
              <a:defRPr/>
            </a:lvl2pPr>
            <a:lvl3pPr marL="1142972" indent="-228594">
              <a:buFont typeface="Wingdings" pitchFamily="2" charset="2"/>
              <a:buChar char=""/>
              <a:defRPr/>
            </a:lvl3pPr>
            <a:lvl4pPr marL="1600160" indent="-228594">
              <a:buFont typeface="Wingdings" pitchFamily="2" charset="2"/>
              <a:buChar char=""/>
              <a:defRPr/>
            </a:lvl4pPr>
            <a:lvl5pPr marL="2057348" indent="-228594">
              <a:buFont typeface="Wingdings" pitchFamily="2" charset="2"/>
              <a:buChar char="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0C428A-FB86-4EA8-A918-EE3F20DF6972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DBDFC78-CE16-4777-B05F-2612A83CDE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" y="163770"/>
            <a:ext cx="2112235" cy="672945"/>
          </a:xfrm>
          <a:prstGeom prst="rect">
            <a:avLst/>
          </a:prstGeom>
        </p:spPr>
      </p:pic>
      <p:sp>
        <p:nvSpPr>
          <p:cNvPr id="6" name="Titel 3">
            <a:extLst>
              <a:ext uri="{FF2B5EF4-FFF2-40B4-BE49-F238E27FC236}">
                <a16:creationId xmlns:a16="http://schemas.microsoft.com/office/drawing/2014/main" id="{42F910A5-45C7-4111-9DA7-7C553472A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5" y="236680"/>
            <a:ext cx="6768751" cy="4318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Fußzeilenplatzhalter 1">
            <a:extLst>
              <a:ext uri="{FF2B5EF4-FFF2-40B4-BE49-F238E27FC236}">
                <a16:creationId xmlns:a16="http://schemas.microsoft.com/office/drawing/2014/main" id="{07121CC3-40B1-4E1A-B7A9-47E33A9E7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27405752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E1009A-E908-436B-8BA3-8A7EE917066F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1C7C1C-BAB1-4948-940E-ED2CBC7991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" y="163770"/>
            <a:ext cx="2112235" cy="672945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355A5558-0784-47D3-8D64-4FCAF1140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5" y="236680"/>
            <a:ext cx="6768751" cy="4318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290B0CFA-A05B-49A9-8138-1A4D8F4C9A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354491029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51585" y="236680"/>
            <a:ext cx="676875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Folienmasterformat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5969" y="1138097"/>
            <a:ext cx="11338985" cy="501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Textmasterformate durch Klicken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029" name="Line 23"/>
          <p:cNvSpPr>
            <a:spLocks noChangeShapeType="1"/>
          </p:cNvSpPr>
          <p:nvPr/>
        </p:nvSpPr>
        <p:spPr bwMode="auto">
          <a:xfrm>
            <a:off x="325970" y="6351588"/>
            <a:ext cx="11485033" cy="0"/>
          </a:xfrm>
          <a:prstGeom prst="line">
            <a:avLst/>
          </a:prstGeom>
          <a:noFill/>
          <a:ln w="14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800"/>
          </a:p>
        </p:txBody>
      </p:sp>
      <p:pic>
        <p:nvPicPr>
          <p:cNvPr id="1030" name="Picture 28" descr="Bundesadler_klein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69" y="6405566"/>
            <a:ext cx="48944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2" descr="K:\Deutscher Wetterdienst\Corporate Design Aktuell\DWD-Logo-Komplett\20mm\RGB\Wortbildmarke mit Claim\bmp\Wortbildmarke-und-Claim-positiv-auf-weiss.bmp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188916"/>
            <a:ext cx="2492972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Line 23"/>
          <p:cNvSpPr>
            <a:spLocks noChangeShapeType="1"/>
          </p:cNvSpPr>
          <p:nvPr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800"/>
          </a:p>
        </p:txBody>
      </p:sp>
      <p:sp>
        <p:nvSpPr>
          <p:cNvPr id="2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1044767" y="6381751"/>
            <a:ext cx="620184" cy="21590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5C6D3D3A-7AB5-430B-AB58-FE7AEF094F70}" type="slidenum">
              <a:rPr lang="de-DE" altLang="de-DE" smtClean="0"/>
              <a:pPr/>
              <a:t>‹Nr.›</a:t>
            </a:fld>
            <a:endParaRPr lang="de-DE" alt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369FC10-AFD0-41E9-8EE4-23DD7B105F5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" y="163770"/>
            <a:ext cx="2112235" cy="672945"/>
          </a:xfrm>
          <a:prstGeom prst="rect">
            <a:avLst/>
          </a:prstGeom>
        </p:spPr>
      </p:pic>
      <p:sp>
        <p:nvSpPr>
          <p:cNvPr id="10" name="Line 23">
            <a:extLst>
              <a:ext uri="{FF2B5EF4-FFF2-40B4-BE49-F238E27FC236}">
                <a16:creationId xmlns:a16="http://schemas.microsoft.com/office/drawing/2014/main" id="{9AF387BA-A904-4466-A61C-7864A91C71A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5968" y="6351588"/>
            <a:ext cx="11485033" cy="0"/>
          </a:xfrm>
          <a:prstGeom prst="line">
            <a:avLst/>
          </a:prstGeom>
          <a:noFill/>
          <a:ln w="144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4" name="Line 23">
            <a:extLst>
              <a:ext uri="{FF2B5EF4-FFF2-40B4-BE49-F238E27FC236}">
                <a16:creationId xmlns:a16="http://schemas.microsoft.com/office/drawing/2014/main" id="{574A9A48-192A-4298-9A0C-0435798D96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25967" y="903288"/>
            <a:ext cx="11531600" cy="0"/>
          </a:xfrm>
          <a:prstGeom prst="line">
            <a:avLst/>
          </a:prstGeom>
          <a:noFill/>
          <a:ln w="28800">
            <a:solidFill>
              <a:srgbClr val="2D4B9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3E2F7C8-27C0-40B3-A070-AF3DB56A8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26208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</p:sldLayoutIdLst>
  <p:transition>
    <p:fade/>
  </p:transition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6pPr>
      <a:lvl7pPr marL="914378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</a:defRPr>
      </a:lvl9pPr>
    </p:titleStyle>
    <p:bodyStyle>
      <a:lvl1pPr marL="352416" indent="-352416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92133" indent="-260344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2pPr>
      <a:lvl3pPr marL="1142972" indent="-228594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3pPr>
      <a:lvl4pPr marL="1600160" indent="-228594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4pPr>
      <a:lvl5pPr marL="2057348" indent="-228594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è"/>
        <a:defRPr>
          <a:solidFill>
            <a:schemeClr val="tx1"/>
          </a:solidFill>
          <a:latin typeface="+mn-lt"/>
        </a:defRPr>
      </a:lvl5pPr>
      <a:lvl6pPr marL="2514537" indent="-228594" algn="l" rtl="0" eaLnBrk="1" fontAlgn="base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7pPr>
      <a:lvl8pPr marL="3428915" indent="-228594" algn="l" rtl="0" eaLnBrk="1" fontAlgn="base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40000"/>
        </a:spcBef>
        <a:spcAft>
          <a:spcPct val="0"/>
        </a:spcAft>
        <a:buClr>
          <a:schemeClr val="accent1"/>
        </a:buClr>
        <a:buFont typeface="Wingdings" pitchFamily="2" charset="2"/>
        <a:buChar char="è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B9D03B-4DDD-45C9-A015-6FB56570D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00" y="4293096"/>
            <a:ext cx="10943167" cy="898525"/>
          </a:xfrm>
        </p:spPr>
        <p:txBody>
          <a:bodyPr/>
          <a:lstStyle/>
          <a:p>
            <a:r>
              <a:rPr lang="en-US" dirty="0"/>
              <a:t>Evaluation of turbulence by Doppler lidar observations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1854A7-E291-4ED6-AB12-0533F5A370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FC2C32A-099F-4FC8-B32B-B181E17A4A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71288" y="6381750"/>
            <a:ext cx="620712" cy="215900"/>
          </a:xfrm>
        </p:spPr>
        <p:txBody>
          <a:bodyPr/>
          <a:lstStyle/>
          <a:p>
            <a:fld id="{35D4FE9D-F09E-47F6-A0D0-5BC841FD5671}" type="slidenum">
              <a:rPr lang="de-DE" altLang="de-DE" smtClean="0"/>
              <a:pPr/>
              <a:t>1</a:t>
            </a:fld>
            <a:endParaRPr lang="de-DE" alt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E8AD3EB-3727-47EE-9BCF-37473C402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54" y="1124744"/>
            <a:ext cx="10776520" cy="286262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6395EED-23D7-427E-A870-BD246668A16F}"/>
              </a:ext>
            </a:extLst>
          </p:cNvPr>
          <p:cNvSpPr txBox="1"/>
          <p:nvPr/>
        </p:nvSpPr>
        <p:spPr>
          <a:xfrm>
            <a:off x="2783632" y="5229156"/>
            <a:ext cx="7318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Maike Ahlgrimm (DWD, HErZ), Eileen Päschke (DWD Lindenberg)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1281646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EE28446-1153-4D4C-A3FD-2A17D0456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Smalikho</a:t>
            </a:r>
            <a:r>
              <a:rPr lang="de-DE" dirty="0"/>
              <a:t> &amp; </a:t>
            </a:r>
            <a:r>
              <a:rPr lang="de-DE" dirty="0" err="1"/>
              <a:t>Banakh</a:t>
            </a:r>
            <a:r>
              <a:rPr lang="de-DE" dirty="0"/>
              <a:t> 2017, </a:t>
            </a:r>
            <a:r>
              <a:rPr lang="de-DE" dirty="0" err="1"/>
              <a:t>Päschke</a:t>
            </a:r>
            <a:r>
              <a:rPr lang="de-DE" dirty="0"/>
              <a:t> &amp; </a:t>
            </a:r>
            <a:r>
              <a:rPr lang="de-DE" dirty="0" err="1"/>
              <a:t>Detring</a:t>
            </a:r>
            <a:r>
              <a:rPr lang="de-DE" dirty="0"/>
              <a:t> 2023 </a:t>
            </a:r>
            <a:r>
              <a:rPr lang="de-DE" dirty="0" err="1"/>
              <a:t>provide</a:t>
            </a:r>
            <a:r>
              <a:rPr lang="de-DE" dirty="0"/>
              <a:t> a </a:t>
            </a:r>
            <a:r>
              <a:rPr lang="de-DE" dirty="0" err="1"/>
              <a:t>retrieval</a:t>
            </a:r>
            <a:r>
              <a:rPr lang="de-DE" dirty="0"/>
              <a:t> </a:t>
            </a:r>
            <a:r>
              <a:rPr lang="de-DE" dirty="0" err="1"/>
              <a:t>method</a:t>
            </a:r>
            <a:r>
              <a:rPr lang="de-DE" dirty="0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b="1"/>
              <a:t>simultaneously </a:t>
            </a:r>
            <a:r>
              <a:rPr lang="de-DE" b="1" dirty="0" err="1"/>
              <a:t>measure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winds</a:t>
            </a:r>
            <a:endParaRPr lang="de-DE" dirty="0"/>
          </a:p>
          <a:p>
            <a:pPr lvl="1"/>
            <a:r>
              <a:rPr lang="de-DE" dirty="0"/>
              <a:t>turbulent </a:t>
            </a:r>
            <a:r>
              <a:rPr lang="de-DE" dirty="0" err="1"/>
              <a:t>kinetic</a:t>
            </a:r>
            <a:r>
              <a:rPr lang="de-DE" dirty="0"/>
              <a:t> </a:t>
            </a:r>
            <a:r>
              <a:rPr lang="de-DE" dirty="0" err="1"/>
              <a:t>energy</a:t>
            </a:r>
            <a:r>
              <a:rPr lang="de-DE" dirty="0"/>
              <a:t> (TKE)</a:t>
            </a:r>
          </a:p>
          <a:p>
            <a:pPr lvl="1"/>
            <a:r>
              <a:rPr lang="de-DE" dirty="0" err="1"/>
              <a:t>eddy</a:t>
            </a:r>
            <a:r>
              <a:rPr lang="de-DE" dirty="0"/>
              <a:t> </a:t>
            </a:r>
            <a:r>
              <a:rPr lang="de-DE" dirty="0" err="1"/>
              <a:t>dissipation</a:t>
            </a:r>
            <a:r>
              <a:rPr lang="de-DE" dirty="0"/>
              <a:t> rate (EDR)</a:t>
            </a:r>
          </a:p>
          <a:p>
            <a:pPr lvl="1"/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turbulent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length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scale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(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Lv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) </a:t>
            </a:r>
          </a:p>
          <a:p>
            <a:pPr lvl="1"/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turbulent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momentum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transport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de-DE" dirty="0"/>
              <a:t>The Doppler </a:t>
            </a:r>
            <a:r>
              <a:rPr lang="de-DE" dirty="0" err="1"/>
              <a:t>lidar</a:t>
            </a:r>
            <a:r>
              <a:rPr lang="de-DE" dirty="0"/>
              <a:t> </a:t>
            </a:r>
            <a:r>
              <a:rPr lang="de-DE" dirty="0" err="1"/>
              <a:t>scan</a:t>
            </a:r>
            <a:r>
              <a:rPr lang="de-DE" dirty="0"/>
              <a:t> </a:t>
            </a:r>
            <a:r>
              <a:rPr lang="de-DE" dirty="0" err="1"/>
              <a:t>configuration</a:t>
            </a:r>
            <a:r>
              <a:rPr lang="de-DE" dirty="0"/>
              <a:t> </a:t>
            </a:r>
            <a:r>
              <a:rPr lang="de-DE" dirty="0" err="1"/>
              <a:t>involves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30min </a:t>
            </a:r>
            <a:r>
              <a:rPr lang="de-DE" dirty="0" err="1"/>
              <a:t>continuous</a:t>
            </a:r>
            <a:r>
              <a:rPr lang="de-DE" dirty="0"/>
              <a:t> </a:t>
            </a:r>
            <a:r>
              <a:rPr lang="de-DE" dirty="0" err="1"/>
              <a:t>scans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retrieval</a:t>
            </a:r>
            <a:endParaRPr lang="de-DE" dirty="0"/>
          </a:p>
          <a:p>
            <a:pPr lvl="1"/>
            <a:r>
              <a:rPr lang="de-DE" dirty="0"/>
              <a:t>35.3° </a:t>
            </a:r>
            <a:r>
              <a:rPr lang="de-DE" dirty="0" err="1"/>
              <a:t>elevation</a:t>
            </a:r>
            <a:r>
              <a:rPr lang="de-DE" dirty="0"/>
              <a:t> angle</a:t>
            </a:r>
          </a:p>
          <a:p>
            <a:pPr lvl="2"/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only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lowest</a:t>
            </a:r>
            <a:r>
              <a:rPr lang="de-DE" dirty="0">
                <a:sym typeface="Wingdings" panose="05000000000000000000" pitchFamily="2" charset="2"/>
              </a:rPr>
              <a:t> ~600m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the</a:t>
            </a:r>
            <a:r>
              <a:rPr lang="de-DE" dirty="0">
                <a:sym typeface="Wingdings" panose="05000000000000000000" pitchFamily="2" charset="2"/>
              </a:rPr>
              <a:t> ABL </a:t>
            </a:r>
            <a:r>
              <a:rPr lang="de-DE" dirty="0" err="1">
                <a:sym typeface="Wingdings" panose="05000000000000000000" pitchFamily="2" charset="2"/>
              </a:rPr>
              <a:t>observed</a:t>
            </a:r>
            <a:endParaRPr lang="de-DE" dirty="0">
              <a:sym typeface="Wingdings" panose="05000000000000000000" pitchFamily="2" charset="2"/>
            </a:endParaRPr>
          </a:p>
          <a:p>
            <a:pPr lvl="2"/>
            <a:r>
              <a:rPr lang="de-DE" dirty="0" err="1">
                <a:sym typeface="Wingdings" panose="05000000000000000000" pitchFamily="2" charset="2"/>
              </a:rPr>
              <a:t>spatial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area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covered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scan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approximately</a:t>
            </a:r>
            <a:r>
              <a:rPr lang="de-DE" dirty="0">
                <a:sym typeface="Wingdings" panose="05000000000000000000" pitchFamily="2" charset="2"/>
              </a:rPr>
              <a:t> 1700m at 600m, 280m at 100m </a:t>
            </a:r>
            <a:r>
              <a:rPr lang="de-DE" dirty="0" err="1">
                <a:sym typeface="Wingdings" panose="05000000000000000000" pitchFamily="2" charset="2"/>
              </a:rPr>
              <a:t>elevation</a:t>
            </a:r>
            <a:endParaRPr lang="de-DE" dirty="0">
              <a:sym typeface="Wingdings" panose="05000000000000000000" pitchFamily="2" charset="2"/>
            </a:endParaRPr>
          </a:p>
          <a:p>
            <a:pPr lvl="1"/>
            <a:r>
              <a:rPr lang="de-DE" dirty="0">
                <a:sym typeface="Wingdings" panose="05000000000000000000" pitchFamily="2" charset="2"/>
              </a:rPr>
              <a:t>TKE </a:t>
            </a:r>
            <a:r>
              <a:rPr lang="de-DE" dirty="0" err="1">
                <a:sym typeface="Wingdings" panose="05000000000000000000" pitchFamily="2" charset="2"/>
              </a:rPr>
              <a:t>measured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represents</a:t>
            </a:r>
            <a:r>
              <a:rPr lang="de-DE" dirty="0">
                <a:sym typeface="Wingdings" panose="05000000000000000000" pitchFamily="2" charset="2"/>
              </a:rPr>
              <a:t> a </a:t>
            </a:r>
            <a:r>
              <a:rPr lang="de-DE" b="1" dirty="0" err="1">
                <a:sym typeface="Wingdings" panose="05000000000000000000" pitchFamily="2" charset="2"/>
              </a:rPr>
              <a:t>joint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temporal-</a:t>
            </a:r>
            <a:r>
              <a:rPr lang="de-DE" b="1" dirty="0" err="1">
                <a:sym typeface="Wingdings" panose="05000000000000000000" pitchFamily="2" charset="2"/>
              </a:rPr>
              <a:t>spatial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b="1" dirty="0" err="1">
                <a:sym typeface="Wingdings" panose="05000000000000000000" pitchFamily="2" charset="2"/>
              </a:rPr>
              <a:t>variability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over</a:t>
            </a:r>
            <a:r>
              <a:rPr lang="de-DE" dirty="0">
                <a:sym typeface="Wingdings" panose="05000000000000000000" pitchFamily="2" charset="2"/>
              </a:rPr>
              <a:t> a 30min </a:t>
            </a:r>
            <a:r>
              <a:rPr lang="de-DE" dirty="0" err="1">
                <a:sym typeface="Wingdings" panose="05000000000000000000" pitchFamily="2" charset="2"/>
              </a:rPr>
              <a:t>period</a:t>
            </a:r>
            <a:r>
              <a:rPr lang="de-DE" dirty="0">
                <a:sym typeface="Wingdings" panose="05000000000000000000" pitchFamily="2" charset="2"/>
              </a:rPr>
              <a:t> and a </a:t>
            </a:r>
            <a:r>
              <a:rPr lang="de-DE" dirty="0" err="1">
                <a:sym typeface="Wingdings" panose="05000000000000000000" pitchFamily="2" charset="2"/>
              </a:rPr>
              <a:t>height-dependent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scan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circle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area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A3ED129-FC69-474A-84E5-B0E63384B8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2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360A9FF-DE58-47F2-997D-F281694F2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Doppler </a:t>
            </a:r>
            <a:r>
              <a:rPr lang="de-DE" dirty="0" err="1"/>
              <a:t>lidar</a:t>
            </a:r>
            <a:r>
              <a:rPr lang="de-DE" dirty="0"/>
              <a:t> </a:t>
            </a:r>
            <a:r>
              <a:rPr lang="de-DE" dirty="0" err="1"/>
              <a:t>retrieval</a:t>
            </a:r>
            <a:r>
              <a:rPr lang="de-DE" dirty="0"/>
              <a:t> 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9566691-EEB2-406C-AB8D-C2ECDF69B1E9}"/>
              </a:ext>
            </a:extLst>
          </p:cNvPr>
          <p:cNvGrpSpPr/>
          <p:nvPr/>
        </p:nvGrpSpPr>
        <p:grpSpPr>
          <a:xfrm>
            <a:off x="5807968" y="1522666"/>
            <a:ext cx="6092810" cy="3394028"/>
            <a:chOff x="-8389" y="1115092"/>
            <a:chExt cx="6092810" cy="3394028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E84A4E98-89AA-49C8-AF7F-28342C3D987E}"/>
                </a:ext>
              </a:extLst>
            </p:cNvPr>
            <p:cNvGrpSpPr/>
            <p:nvPr/>
          </p:nvGrpSpPr>
          <p:grpSpPr>
            <a:xfrm>
              <a:off x="-8389" y="1115092"/>
              <a:ext cx="6092810" cy="3394028"/>
              <a:chOff x="1115616" y="1794348"/>
              <a:chExt cx="6092810" cy="3394028"/>
            </a:xfrm>
          </p:grpSpPr>
          <p:grpSp>
            <p:nvGrpSpPr>
              <p:cNvPr id="12" name="Gruppieren 11">
                <a:extLst>
                  <a:ext uri="{FF2B5EF4-FFF2-40B4-BE49-F238E27FC236}">
                    <a16:creationId xmlns:a16="http://schemas.microsoft.com/office/drawing/2014/main" id="{3955029D-CD8F-4058-9DD4-77471BD9D8F9}"/>
                  </a:ext>
                </a:extLst>
              </p:cNvPr>
              <p:cNvGrpSpPr/>
              <p:nvPr/>
            </p:nvGrpSpPr>
            <p:grpSpPr>
              <a:xfrm>
                <a:off x="3659212" y="2154249"/>
                <a:ext cx="1454466" cy="2966540"/>
                <a:chOff x="4838532" y="125843"/>
                <a:chExt cx="1454466" cy="3993995"/>
              </a:xfrm>
            </p:grpSpPr>
            <p:cxnSp>
              <p:nvCxnSpPr>
                <p:cNvPr id="29" name="Gerade Verbindung mit Pfeil 28">
                  <a:extLst>
                    <a:ext uri="{FF2B5EF4-FFF2-40B4-BE49-F238E27FC236}">
                      <a16:creationId xmlns:a16="http://schemas.microsoft.com/office/drawing/2014/main" id="{ACB56E61-D61D-45A1-AFCC-D28A97C71E6D}"/>
                    </a:ext>
                  </a:extLst>
                </p:cNvPr>
                <p:cNvCxnSpPr>
                  <a:cxnSpLocks/>
                  <a:endCxn id="31" idx="2"/>
                </p:cNvCxnSpPr>
                <p:nvPr/>
              </p:nvCxnSpPr>
              <p:spPr>
                <a:xfrm flipH="1" flipV="1">
                  <a:off x="4838532" y="263164"/>
                  <a:ext cx="734542" cy="3832746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Gerade Verbindung mit Pfeil 29">
                  <a:extLst>
                    <a:ext uri="{FF2B5EF4-FFF2-40B4-BE49-F238E27FC236}">
                      <a16:creationId xmlns:a16="http://schemas.microsoft.com/office/drawing/2014/main" id="{36B38065-3EC4-4D4F-89CE-2CDEB34166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82639" y="125843"/>
                  <a:ext cx="338781" cy="3970068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Ellipse 30">
                  <a:extLst>
                    <a:ext uri="{FF2B5EF4-FFF2-40B4-BE49-F238E27FC236}">
                      <a16:creationId xmlns:a16="http://schemas.microsoft.com/office/drawing/2014/main" id="{4E781637-8B8F-4F0E-BB76-B588231E97E2}"/>
                    </a:ext>
                  </a:extLst>
                </p:cNvPr>
                <p:cNvSpPr/>
                <p:nvPr/>
              </p:nvSpPr>
              <p:spPr>
                <a:xfrm>
                  <a:off x="4838532" y="125844"/>
                  <a:ext cx="1454466" cy="274637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cxnSp>
              <p:nvCxnSpPr>
                <p:cNvPr id="32" name="Gerade Verbindung mit Pfeil 31">
                  <a:extLst>
                    <a:ext uri="{FF2B5EF4-FFF2-40B4-BE49-F238E27FC236}">
                      <a16:creationId xmlns:a16="http://schemas.microsoft.com/office/drawing/2014/main" id="{2177C804-1027-476A-B312-73F9C29F8B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508099" y="125844"/>
                  <a:ext cx="73281" cy="3993994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Gerade Verbindung mit Pfeil 32">
                  <a:extLst>
                    <a:ext uri="{FF2B5EF4-FFF2-40B4-BE49-F238E27FC236}">
                      <a16:creationId xmlns:a16="http://schemas.microsoft.com/office/drawing/2014/main" id="{2525DC22-9579-43C8-A6F8-84CAC9C2D631}"/>
                    </a:ext>
                  </a:extLst>
                </p:cNvPr>
                <p:cNvCxnSpPr>
                  <a:cxnSpLocks/>
                  <a:endCxn id="31" idx="6"/>
                </p:cNvCxnSpPr>
                <p:nvPr/>
              </p:nvCxnSpPr>
              <p:spPr>
                <a:xfrm flipV="1">
                  <a:off x="5573074" y="263164"/>
                  <a:ext cx="719924" cy="3832746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Gerade Verbindung mit Pfeil 33">
                  <a:extLst>
                    <a:ext uri="{FF2B5EF4-FFF2-40B4-BE49-F238E27FC236}">
                      <a16:creationId xmlns:a16="http://schemas.microsoft.com/office/drawing/2014/main" id="{7F1C095E-F6A8-4509-A2D7-D7CFFC6C6D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73073" y="400482"/>
                  <a:ext cx="163707" cy="3642526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Gerade Verbindung mit Pfeil 34">
                  <a:extLst>
                    <a:ext uri="{FF2B5EF4-FFF2-40B4-BE49-F238E27FC236}">
                      <a16:creationId xmlns:a16="http://schemas.microsoft.com/office/drawing/2014/main" id="{1D166BDC-B488-447D-B9B4-289F9EA437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289163" y="400482"/>
                  <a:ext cx="293478" cy="3682749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Gerade Verbindung mit Pfeil 35">
                  <a:extLst>
                    <a:ext uri="{FF2B5EF4-FFF2-40B4-BE49-F238E27FC236}">
                      <a16:creationId xmlns:a16="http://schemas.microsoft.com/office/drawing/2014/main" id="{B4B193D3-5661-4B35-BD13-F6032E2CC4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112796" y="125843"/>
                  <a:ext cx="461537" cy="3993995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C59714E0-EC58-44C7-BE55-A7F60DCC46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421" r="1" b="13515"/>
              <a:stretch/>
            </p:blipFill>
            <p:spPr>
              <a:xfrm>
                <a:off x="1115616" y="1804000"/>
                <a:ext cx="6092810" cy="3384376"/>
              </a:xfrm>
              <a:prstGeom prst="rect">
                <a:avLst/>
              </a:prstGeom>
              <a:blipFill>
                <a:blip r:embed="rId4"/>
                <a:tile tx="0" ty="0" sx="100000" sy="100000" flip="none" algn="tl"/>
              </a:blipFill>
            </p:spPr>
          </p:pic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260DB25A-C1AA-4E67-9A51-FEC8A5E72E9E}"/>
                  </a:ext>
                </a:extLst>
              </p:cNvPr>
              <p:cNvGrpSpPr/>
              <p:nvPr/>
            </p:nvGrpSpPr>
            <p:grpSpPr>
              <a:xfrm>
                <a:off x="2890911" y="2800672"/>
                <a:ext cx="1005084" cy="2300751"/>
                <a:chOff x="3431459" y="1402024"/>
                <a:chExt cx="1005084" cy="2916867"/>
              </a:xfrm>
            </p:grpSpPr>
            <p:sp>
              <p:nvSpPr>
                <p:cNvPr id="27" name="Textfeld 26">
                  <a:extLst>
                    <a:ext uri="{FF2B5EF4-FFF2-40B4-BE49-F238E27FC236}">
                      <a16:creationId xmlns:a16="http://schemas.microsoft.com/office/drawing/2014/main" id="{E2B0A57A-AB1D-4BBF-A1BF-585CE7617704}"/>
                    </a:ext>
                  </a:extLst>
                </p:cNvPr>
                <p:cNvSpPr txBox="1"/>
                <p:nvPr/>
              </p:nvSpPr>
              <p:spPr>
                <a:xfrm>
                  <a:off x="3431459" y="1402024"/>
                  <a:ext cx="1005084" cy="4682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F6100">
                          <a:lumMod val="25000"/>
                          <a:lumOff val="75000"/>
                        </a:srgbClr>
                      </a:solidFill>
                      <a:effectLst/>
                      <a:uLnTx/>
                      <a:uFillTx/>
                      <a:latin typeface="Arial"/>
                    </a:rPr>
                    <a:t>99 m</a:t>
                  </a:r>
                </a:p>
              </p:txBody>
            </p:sp>
            <p:cxnSp>
              <p:nvCxnSpPr>
                <p:cNvPr id="28" name="Gerade Verbindung mit Pfeil 27">
                  <a:extLst>
                    <a:ext uri="{FF2B5EF4-FFF2-40B4-BE49-F238E27FC236}">
                      <a16:creationId xmlns:a16="http://schemas.microsoft.com/office/drawing/2014/main" id="{15D70DA8-6374-4782-B3E4-06D0DBBB16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87165" y="1833256"/>
                  <a:ext cx="57665" cy="2485635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2F6100">
                      <a:lumMod val="25000"/>
                      <a:lumOff val="75000"/>
                    </a:srgbClr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6E5F8993-0D77-49F6-AD20-73D835EE9F0E}"/>
                  </a:ext>
                </a:extLst>
              </p:cNvPr>
              <p:cNvGrpSpPr/>
              <p:nvPr/>
            </p:nvGrpSpPr>
            <p:grpSpPr>
              <a:xfrm>
                <a:off x="3778927" y="2010233"/>
                <a:ext cx="1454466" cy="2966540"/>
                <a:chOff x="4838532" y="125843"/>
                <a:chExt cx="1454466" cy="3993995"/>
              </a:xfrm>
            </p:grpSpPr>
            <p:cxnSp>
              <p:nvCxnSpPr>
                <p:cNvPr id="19" name="Gerade Verbindung mit Pfeil 18">
                  <a:extLst>
                    <a:ext uri="{FF2B5EF4-FFF2-40B4-BE49-F238E27FC236}">
                      <a16:creationId xmlns:a16="http://schemas.microsoft.com/office/drawing/2014/main" id="{D5643BEE-C336-4CDE-9F85-1CE8AE8C9ADB}"/>
                    </a:ext>
                  </a:extLst>
                </p:cNvPr>
                <p:cNvCxnSpPr>
                  <a:cxnSpLocks/>
                  <a:endCxn id="21" idx="2"/>
                </p:cNvCxnSpPr>
                <p:nvPr/>
              </p:nvCxnSpPr>
              <p:spPr>
                <a:xfrm flipH="1" flipV="1">
                  <a:off x="4838532" y="263164"/>
                  <a:ext cx="734542" cy="3832746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  <p:cxnSp>
              <p:nvCxnSpPr>
                <p:cNvPr id="20" name="Gerade Verbindung mit Pfeil 19">
                  <a:extLst>
                    <a:ext uri="{FF2B5EF4-FFF2-40B4-BE49-F238E27FC236}">
                      <a16:creationId xmlns:a16="http://schemas.microsoft.com/office/drawing/2014/main" id="{E799A6F4-BC14-488F-8081-CF72BA1159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82639" y="125843"/>
                  <a:ext cx="338781" cy="3970068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38897CE0-0C9E-4E5B-96BC-1888D9D328AA}"/>
                    </a:ext>
                  </a:extLst>
                </p:cNvPr>
                <p:cNvSpPr/>
                <p:nvPr/>
              </p:nvSpPr>
              <p:spPr>
                <a:xfrm>
                  <a:off x="4838532" y="125844"/>
                  <a:ext cx="1454466" cy="274637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cxnSp>
              <p:nvCxnSpPr>
                <p:cNvPr id="22" name="Gerade Verbindung mit Pfeil 21">
                  <a:extLst>
                    <a:ext uri="{FF2B5EF4-FFF2-40B4-BE49-F238E27FC236}">
                      <a16:creationId xmlns:a16="http://schemas.microsoft.com/office/drawing/2014/main" id="{11446EE9-B809-48DA-B916-6E51F44A1A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508099" y="125844"/>
                  <a:ext cx="73281" cy="3993994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Gerade Verbindung mit Pfeil 22">
                  <a:extLst>
                    <a:ext uri="{FF2B5EF4-FFF2-40B4-BE49-F238E27FC236}">
                      <a16:creationId xmlns:a16="http://schemas.microsoft.com/office/drawing/2014/main" id="{B4FA1255-21A0-4767-BF54-391EC483E22D}"/>
                    </a:ext>
                  </a:extLst>
                </p:cNvPr>
                <p:cNvCxnSpPr>
                  <a:cxnSpLocks/>
                  <a:endCxn id="21" idx="6"/>
                </p:cNvCxnSpPr>
                <p:nvPr/>
              </p:nvCxnSpPr>
              <p:spPr>
                <a:xfrm flipV="1">
                  <a:off x="5573074" y="263164"/>
                  <a:ext cx="719924" cy="3832746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Gerade Verbindung mit Pfeil 23">
                  <a:extLst>
                    <a:ext uri="{FF2B5EF4-FFF2-40B4-BE49-F238E27FC236}">
                      <a16:creationId xmlns:a16="http://schemas.microsoft.com/office/drawing/2014/main" id="{12C66F0B-CCDA-417F-862A-4D948A14AD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573073" y="400482"/>
                  <a:ext cx="163707" cy="3642526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Gerade Verbindung mit Pfeil 24">
                  <a:extLst>
                    <a:ext uri="{FF2B5EF4-FFF2-40B4-BE49-F238E27FC236}">
                      <a16:creationId xmlns:a16="http://schemas.microsoft.com/office/drawing/2014/main" id="{2AE1474A-FCBD-48AA-82FE-55465AC77D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289163" y="400482"/>
                  <a:ext cx="293478" cy="3682749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Gerade Verbindung mit Pfeil 25">
                  <a:extLst>
                    <a:ext uri="{FF2B5EF4-FFF2-40B4-BE49-F238E27FC236}">
                      <a16:creationId xmlns:a16="http://schemas.microsoft.com/office/drawing/2014/main" id="{4B7DDDD3-03F1-49DF-9FF7-28222A54C5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112796" y="125843"/>
                  <a:ext cx="461537" cy="3993995"/>
                </a:xfrm>
                <a:prstGeom prst="straightConnector1">
                  <a:avLst/>
                </a:prstGeom>
                <a:noFill/>
                <a:ln w="6350" cap="flat" cmpd="sng" algn="ctr">
                  <a:solidFill>
                    <a:sysClr val="window" lastClr="FFFFFF"/>
                  </a:solidFill>
                  <a:prstDash val="dash"/>
                  <a:miter lim="800000"/>
                  <a:tailEnd type="triangle"/>
                </a:ln>
                <a:effectLst/>
              </p:spPr>
            </p:cxnSp>
          </p:grpSp>
          <p:grpSp>
            <p:nvGrpSpPr>
              <p:cNvPr id="16" name="Gruppieren 15">
                <a:extLst>
                  <a:ext uri="{FF2B5EF4-FFF2-40B4-BE49-F238E27FC236}">
                    <a16:creationId xmlns:a16="http://schemas.microsoft.com/office/drawing/2014/main" id="{D207EA4B-F6F1-43CB-8302-CAA1F24743C8}"/>
                  </a:ext>
                </a:extLst>
              </p:cNvPr>
              <p:cNvGrpSpPr/>
              <p:nvPr/>
            </p:nvGrpSpPr>
            <p:grpSpPr>
              <a:xfrm>
                <a:off x="2370634" y="1794348"/>
                <a:ext cx="1583695" cy="3269375"/>
                <a:chOff x="3054611" y="-89334"/>
                <a:chExt cx="1583695" cy="4353374"/>
              </a:xfrm>
            </p:grpSpPr>
            <p:cxnSp>
              <p:nvCxnSpPr>
                <p:cNvPr id="17" name="Gerade Verbindung mit Pfeil 16">
                  <a:extLst>
                    <a:ext uri="{FF2B5EF4-FFF2-40B4-BE49-F238E27FC236}">
                      <a16:creationId xmlns:a16="http://schemas.microsoft.com/office/drawing/2014/main" id="{64487E03-6744-47A6-A5A1-5736666A3C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23405" y="337578"/>
                  <a:ext cx="83435" cy="3926462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2F6100">
                      <a:lumMod val="25000"/>
                      <a:lumOff val="75000"/>
                    </a:srgbClr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sp>
              <p:nvSpPr>
                <p:cNvPr id="18" name="Textfeld 17">
                  <a:extLst>
                    <a:ext uri="{FF2B5EF4-FFF2-40B4-BE49-F238E27FC236}">
                      <a16:creationId xmlns:a16="http://schemas.microsoft.com/office/drawing/2014/main" id="{B654A062-FCEE-476E-8740-ADABD4FA1890}"/>
                    </a:ext>
                  </a:extLst>
                </p:cNvPr>
                <p:cNvSpPr txBox="1"/>
                <p:nvPr/>
              </p:nvSpPr>
              <p:spPr>
                <a:xfrm>
                  <a:off x="3054611" y="-89334"/>
                  <a:ext cx="1583695" cy="491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de-DE" kern="0">
                      <a:solidFill>
                        <a:srgbClr val="2F6100">
                          <a:lumMod val="25000"/>
                          <a:lumOff val="75000"/>
                        </a:srgbClr>
                      </a:solidFill>
                      <a:latin typeface="Arial"/>
                    </a:rPr>
                    <a:t>up to 600</a:t>
                  </a:r>
                  <a:r>
                    <a:rPr kumimoji="0" lang="de-DE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F6100">
                          <a:lumMod val="25000"/>
                          <a:lumOff val="75000"/>
                        </a:srgbClr>
                      </a:solidFill>
                      <a:effectLst/>
                      <a:uLnTx/>
                      <a:uFillTx/>
                      <a:latin typeface="Arial"/>
                    </a:rPr>
                    <a:t> </a:t>
                  </a:r>
                  <a:r>
                    <a:rPr kumimoji="0" lang="de-DE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F6100">
                          <a:lumMod val="25000"/>
                          <a:lumOff val="75000"/>
                        </a:srgbClr>
                      </a:solidFill>
                      <a:effectLst/>
                      <a:uLnTx/>
                      <a:uFillTx/>
                      <a:latin typeface="Arial"/>
                    </a:rPr>
                    <a:t>m</a:t>
                  </a:r>
                </a:p>
              </p:txBody>
            </p:sp>
          </p:grpSp>
        </p:grpSp>
        <p:pic>
          <p:nvPicPr>
            <p:cNvPr id="8" name="Inhaltsplatzhalter 8">
              <a:extLst>
                <a:ext uri="{FF2B5EF4-FFF2-40B4-BE49-F238E27FC236}">
                  <a16:creationId xmlns:a16="http://schemas.microsoft.com/office/drawing/2014/main" id="{AB6015F2-BBE0-4116-A561-15DE81C69A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64" t="40753"/>
            <a:stretch/>
          </p:blipFill>
          <p:spPr>
            <a:xfrm rot="5400000">
              <a:off x="4518896" y="2996579"/>
              <a:ext cx="1584175" cy="1129246"/>
            </a:xfrm>
            <a:prstGeom prst="rect">
              <a:avLst/>
            </a:prstGeom>
            <a:ln w="60325">
              <a:solidFill>
                <a:schemeClr val="bg1"/>
              </a:solidFill>
              <a:prstDash val="solid"/>
            </a:ln>
          </p:spPr>
        </p:pic>
        <p:sp>
          <p:nvSpPr>
            <p:cNvPr id="9" name="Pfeil: nach rechts 8">
              <a:extLst>
                <a:ext uri="{FF2B5EF4-FFF2-40B4-BE49-F238E27FC236}">
                  <a16:creationId xmlns:a16="http://schemas.microsoft.com/office/drawing/2014/main" id="{96DB95A8-DB4A-4315-86E6-05FD02BB8D67}"/>
                </a:ext>
              </a:extLst>
            </p:cNvPr>
            <p:cNvSpPr/>
            <p:nvPr/>
          </p:nvSpPr>
          <p:spPr>
            <a:xfrm>
              <a:off x="1027548" y="2571306"/>
              <a:ext cx="777168" cy="242941"/>
            </a:xfrm>
            <a:prstGeom prst="rightArrow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5F67A99D-0DC9-4632-8DA8-39E369C9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88" t="12967" r="31513"/>
            <a:stretch/>
          </p:blipFill>
          <p:spPr>
            <a:xfrm>
              <a:off x="247832" y="1801500"/>
              <a:ext cx="734543" cy="1479905"/>
            </a:xfrm>
            <a:prstGeom prst="rect">
              <a:avLst/>
            </a:prstGeom>
            <a:ln w="60325">
              <a:solidFill>
                <a:schemeClr val="bg1"/>
              </a:solidFill>
            </a:ln>
          </p:spPr>
        </p:pic>
        <p:sp>
          <p:nvSpPr>
            <p:cNvPr id="11" name="Pfeil: nach rechts 10">
              <a:extLst>
                <a:ext uri="{FF2B5EF4-FFF2-40B4-BE49-F238E27FC236}">
                  <a16:creationId xmlns:a16="http://schemas.microsoft.com/office/drawing/2014/main" id="{177DAF24-83F7-4AD3-A1CA-ADDA4A89852A}"/>
                </a:ext>
              </a:extLst>
            </p:cNvPr>
            <p:cNvSpPr/>
            <p:nvPr/>
          </p:nvSpPr>
          <p:spPr>
            <a:xfrm rot="10800000">
              <a:off x="3661176" y="4167160"/>
              <a:ext cx="1057931" cy="242941"/>
            </a:xfrm>
            <a:prstGeom prst="rightArrow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</a:t>
              </a:r>
            </a:p>
          </p:txBody>
        </p:sp>
      </p:grpSp>
      <p:sp>
        <p:nvSpPr>
          <p:cNvPr id="37" name="Textfeld 36">
            <a:extLst>
              <a:ext uri="{FF2B5EF4-FFF2-40B4-BE49-F238E27FC236}">
                <a16:creationId xmlns:a16="http://schemas.microsoft.com/office/drawing/2014/main" id="{6B2E681D-0B5C-44EC-A527-7787330AA0B1}"/>
              </a:ext>
            </a:extLst>
          </p:cNvPr>
          <p:cNvSpPr txBox="1"/>
          <p:nvPr/>
        </p:nvSpPr>
        <p:spPr>
          <a:xfrm>
            <a:off x="10990466" y="1528880"/>
            <a:ext cx="1876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</a:rPr>
              <a:t>E. </a:t>
            </a:r>
            <a:r>
              <a:rPr lang="de-DE" sz="1200" dirty="0" err="1">
                <a:solidFill>
                  <a:schemeClr val="bg1"/>
                </a:solidFill>
              </a:rPr>
              <a:t>Päschke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38" name="Fußzeilenplatzhalter 4">
            <a:extLst>
              <a:ext uri="{FF2B5EF4-FFF2-40B4-BE49-F238E27FC236}">
                <a16:creationId xmlns:a16="http://schemas.microsoft.com/office/drawing/2014/main" id="{1E9ED31D-CEB4-48F0-B108-B9D8D08A2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35892212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5FF963AC-458E-41DC-924F-1E92A5E7A152}"/>
              </a:ext>
            </a:extLst>
          </p:cNvPr>
          <p:cNvGrpSpPr/>
          <p:nvPr/>
        </p:nvGrpSpPr>
        <p:grpSpPr>
          <a:xfrm>
            <a:off x="3600731" y="1634372"/>
            <a:ext cx="2063221" cy="2060306"/>
            <a:chOff x="1675015" y="1755584"/>
            <a:chExt cx="1724291" cy="1675319"/>
          </a:xfrm>
        </p:grpSpPr>
        <p:pic>
          <p:nvPicPr>
            <p:cNvPr id="53" name="Grafik 52">
              <a:extLst>
                <a:ext uri="{FF2B5EF4-FFF2-40B4-BE49-F238E27FC236}">
                  <a16:creationId xmlns:a16="http://schemas.microsoft.com/office/drawing/2014/main" id="{1EF2958A-C544-4DA9-AC39-278CA11EF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1" b="2856"/>
            <a:stretch/>
          </p:blipFill>
          <p:spPr>
            <a:xfrm flipH="1">
              <a:off x="1925362" y="1755584"/>
              <a:ext cx="1321609" cy="1256753"/>
            </a:xfrm>
            <a:prstGeom prst="rect">
              <a:avLst/>
            </a:prstGeom>
          </p:spPr>
        </p:pic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B2833BC3-AE34-4B17-91E6-EFB4FB9C7B7E}"/>
                </a:ext>
              </a:extLst>
            </p:cNvPr>
            <p:cNvSpPr txBox="1"/>
            <p:nvPr/>
          </p:nvSpPr>
          <p:spPr>
            <a:xfrm>
              <a:off x="1675015" y="3155611"/>
              <a:ext cx="1724291" cy="275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 err="1"/>
                <a:t>Coarse</a:t>
              </a:r>
              <a:r>
                <a:rPr lang="de-DE" sz="1600" b="1" dirty="0"/>
                <a:t> </a:t>
              </a:r>
              <a:r>
                <a:rPr lang="de-DE" sz="1600" b="1" dirty="0" err="1"/>
                <a:t>mesh</a:t>
              </a:r>
              <a:r>
                <a:rPr lang="de-DE" sz="1600" b="1" dirty="0"/>
                <a:t> </a:t>
              </a:r>
              <a:r>
                <a:rPr lang="de-DE" sz="1600" b="1" dirty="0" err="1"/>
                <a:t>size</a:t>
              </a:r>
              <a:endParaRPr lang="de-DE" sz="1600" b="1" dirty="0"/>
            </a:p>
          </p:txBody>
        </p:sp>
      </p:grp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78E7784-85C3-44CF-80B2-BE6AA2002D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3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561E249-25A8-4311-9086-1CD1F7B2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Grid-scale TKE diagnostic for a fair comparison with DL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31D6DBC-955C-4F22-8712-F66C7C35DF3E}"/>
              </a:ext>
            </a:extLst>
          </p:cNvPr>
          <p:cNvGrpSpPr/>
          <p:nvPr/>
        </p:nvGrpSpPr>
        <p:grpSpPr>
          <a:xfrm>
            <a:off x="652298" y="1396273"/>
            <a:ext cx="1584178" cy="2298405"/>
            <a:chOff x="1923029" y="1465240"/>
            <a:chExt cx="1323942" cy="1868926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534F4BB-07BE-4D73-A555-04A13483C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91" b="2856"/>
            <a:stretch/>
          </p:blipFill>
          <p:spPr>
            <a:xfrm flipH="1">
              <a:off x="1925362" y="1755584"/>
              <a:ext cx="1321609" cy="1256753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ED2368FB-CC01-4CAA-88E2-A748B10A0257}"/>
                </a:ext>
              </a:extLst>
            </p:cNvPr>
            <p:cNvSpPr txBox="1"/>
            <p:nvPr/>
          </p:nvSpPr>
          <p:spPr>
            <a:xfrm>
              <a:off x="1923029" y="3083900"/>
              <a:ext cx="1321609" cy="250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b="1" dirty="0"/>
                <a:t>DL </a:t>
              </a:r>
              <a:r>
                <a:rPr lang="de-DE" sz="1400" b="1" dirty="0" err="1"/>
                <a:t>scan</a:t>
              </a:r>
              <a:r>
                <a:rPr lang="de-DE" sz="1400" b="1" dirty="0"/>
                <a:t> </a:t>
              </a:r>
              <a:r>
                <a:rPr lang="de-DE" sz="1400" b="1" dirty="0" err="1"/>
                <a:t>cone</a:t>
              </a:r>
              <a:endParaRPr lang="de-DE" sz="1400" b="1" dirty="0"/>
            </a:p>
          </p:txBody>
        </p:sp>
        <p:cxnSp>
          <p:nvCxnSpPr>
            <p:cNvPr id="9" name="Gerade Verbindung mit Pfeil 8">
              <a:extLst>
                <a:ext uri="{FF2B5EF4-FFF2-40B4-BE49-F238E27FC236}">
                  <a16:creationId xmlns:a16="http://schemas.microsoft.com/office/drawing/2014/main" id="{8FA3D79C-6933-4198-B1F1-63A5EDEA66E8}"/>
                </a:ext>
              </a:extLst>
            </p:cNvPr>
            <p:cNvCxnSpPr/>
            <p:nvPr/>
          </p:nvCxnSpPr>
          <p:spPr bwMode="auto">
            <a:xfrm>
              <a:off x="2190121" y="1980176"/>
              <a:ext cx="792088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E8AF05EF-1FE7-4C60-B2B9-1BFA048350EE}"/>
                </a:ext>
              </a:extLst>
            </p:cNvPr>
            <p:cNvSpPr txBox="1"/>
            <p:nvPr/>
          </p:nvSpPr>
          <p:spPr>
            <a:xfrm>
              <a:off x="2135560" y="1465240"/>
              <a:ext cx="9012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ca</a:t>
              </a:r>
              <a:r>
                <a:rPr lang="de-DE" sz="1200"/>
                <a:t>. 1700m</a:t>
              </a:r>
              <a:endParaRPr lang="de-DE" sz="1200" dirty="0"/>
            </a:p>
          </p:txBody>
        </p:sp>
      </p:grpSp>
      <p:sp>
        <p:nvSpPr>
          <p:cNvPr id="34" name="Inhaltsplatzhalter 1">
            <a:extLst>
              <a:ext uri="{FF2B5EF4-FFF2-40B4-BE49-F238E27FC236}">
                <a16:creationId xmlns:a16="http://schemas.microsoft.com/office/drawing/2014/main" id="{D8FDBA19-C1E8-4E68-841C-0258B8809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69" y="5022326"/>
            <a:ext cx="8955436" cy="1186383"/>
          </a:xfrm>
        </p:spPr>
        <p:txBody>
          <a:bodyPr/>
          <a:lstStyle/>
          <a:p>
            <a:r>
              <a:rPr lang="en-US" dirty="0"/>
              <a:t>parameterized TKE from turbulence scheme represents only </a:t>
            </a:r>
            <a:r>
              <a:rPr lang="en-US" b="1" dirty="0" err="1"/>
              <a:t>subgrid</a:t>
            </a:r>
            <a:r>
              <a:rPr lang="en-US" b="1" dirty="0"/>
              <a:t>-scale</a:t>
            </a:r>
            <a:r>
              <a:rPr lang="en-US" dirty="0"/>
              <a:t> (SGS) part</a:t>
            </a:r>
          </a:p>
          <a:p>
            <a:r>
              <a:rPr lang="en-US" b="1" dirty="0"/>
              <a:t>temporal fluctuations </a:t>
            </a:r>
            <a:r>
              <a:rPr lang="en-US" dirty="0"/>
              <a:t>of </a:t>
            </a:r>
            <a:r>
              <a:rPr lang="en-US" b="1" dirty="0"/>
              <a:t>grid-scale</a:t>
            </a:r>
            <a:r>
              <a:rPr lang="en-US" dirty="0"/>
              <a:t> (GS</a:t>
            </a:r>
            <a:r>
              <a:rPr lang="en-US"/>
              <a:t>) wind, </a:t>
            </a:r>
            <a:r>
              <a:rPr lang="en-US" dirty="0"/>
              <a:t>and</a:t>
            </a:r>
          </a:p>
          <a:p>
            <a:r>
              <a:rPr lang="en-US" b="1" dirty="0"/>
              <a:t>horizontal fluctuations </a:t>
            </a:r>
            <a:r>
              <a:rPr lang="en-US" dirty="0"/>
              <a:t>of GS winds within scan cone area contribute to </a:t>
            </a:r>
            <a:r>
              <a:rPr lang="en-US" b="1" dirty="0"/>
              <a:t>GS TKE</a:t>
            </a:r>
          </a:p>
        </p:txBody>
      </p: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0AF5FB2A-2207-4D07-9B92-3EBD949B5612}"/>
              </a:ext>
            </a:extLst>
          </p:cNvPr>
          <p:cNvGrpSpPr/>
          <p:nvPr/>
        </p:nvGrpSpPr>
        <p:grpSpPr>
          <a:xfrm>
            <a:off x="7369925" y="1429807"/>
            <a:ext cx="3475656" cy="1986100"/>
            <a:chOff x="6708624" y="1374472"/>
            <a:chExt cx="3475656" cy="1986100"/>
          </a:xfrm>
        </p:grpSpPr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FB056290-5476-4BCA-8491-5F571F495A8F}"/>
                </a:ext>
              </a:extLst>
            </p:cNvPr>
            <p:cNvSpPr txBox="1"/>
            <p:nvPr/>
          </p:nvSpPr>
          <p:spPr>
            <a:xfrm>
              <a:off x="8851113" y="1625626"/>
              <a:ext cx="1080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/>
                <a:t>5min winds</a:t>
              </a:r>
              <a:endParaRPr lang="de-DE" sz="1400" dirty="0"/>
            </a:p>
          </p:txBody>
        </p:sp>
        <p:grpSp>
          <p:nvGrpSpPr>
            <p:cNvPr id="58" name="Gruppieren 57">
              <a:extLst>
                <a:ext uri="{FF2B5EF4-FFF2-40B4-BE49-F238E27FC236}">
                  <a16:creationId xmlns:a16="http://schemas.microsoft.com/office/drawing/2014/main" id="{95A8B7A3-5D75-4F55-9D7E-82EEEC42008F}"/>
                </a:ext>
              </a:extLst>
            </p:cNvPr>
            <p:cNvGrpSpPr/>
            <p:nvPr/>
          </p:nvGrpSpPr>
          <p:grpSpPr>
            <a:xfrm>
              <a:off x="6708624" y="1374472"/>
              <a:ext cx="1084885" cy="1777636"/>
              <a:chOff x="7680176" y="1868715"/>
              <a:chExt cx="726802" cy="1148257"/>
            </a:xfrm>
          </p:grpSpPr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B773C041-1C0B-4108-9DC9-988D877F10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685794" y="2153991"/>
                <a:ext cx="354423" cy="85138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C47BE104-62EB-4168-BA4A-6D3E5E2EE8C9}"/>
                  </a:ext>
                </a:extLst>
              </p:cNvPr>
              <p:cNvCxnSpPr/>
              <p:nvPr/>
            </p:nvCxnSpPr>
            <p:spPr bwMode="auto">
              <a:xfrm flipH="1">
                <a:off x="8040217" y="2148381"/>
                <a:ext cx="291779" cy="85699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" name="Parallelogramm 17">
                <a:extLst>
                  <a:ext uri="{FF2B5EF4-FFF2-40B4-BE49-F238E27FC236}">
                    <a16:creationId xmlns:a16="http://schemas.microsoft.com/office/drawing/2014/main" id="{C64B2089-2142-4A24-8D55-7342661D2AA4}"/>
                  </a:ext>
                </a:extLst>
              </p:cNvPr>
              <p:cNvSpPr/>
              <p:nvPr/>
            </p:nvSpPr>
            <p:spPr bwMode="auto">
              <a:xfrm>
                <a:off x="7680176" y="1878606"/>
                <a:ext cx="720080" cy="263793"/>
              </a:xfrm>
              <a:prstGeom prst="parallelogram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  <p:cxnSp>
            <p:nvCxnSpPr>
              <p:cNvPr id="19" name="Gerader Verbinder 18">
                <a:extLst>
                  <a:ext uri="{FF2B5EF4-FFF2-40B4-BE49-F238E27FC236}">
                    <a16:creationId xmlns:a16="http://schemas.microsoft.com/office/drawing/2014/main" id="{F2E93AE9-F380-4295-96B8-EDA7C8459939}"/>
                  </a:ext>
                </a:extLst>
              </p:cNvPr>
              <p:cNvCxnSpPr/>
              <p:nvPr/>
            </p:nvCxnSpPr>
            <p:spPr bwMode="auto">
              <a:xfrm flipH="1">
                <a:off x="8040216" y="1868715"/>
                <a:ext cx="366762" cy="114825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76F1373E-C87F-40E6-9623-0FC8EA6F11B1}"/>
                  </a:ext>
                </a:extLst>
              </p:cNvPr>
              <p:cNvCxnSpPr/>
              <p:nvPr/>
            </p:nvCxnSpPr>
            <p:spPr bwMode="auto">
              <a:xfrm>
                <a:off x="7759034" y="1878605"/>
                <a:ext cx="281182" cy="11383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D386EE8A-0B9A-44A8-A2C5-ACDAC3670C00}"/>
                </a:ext>
              </a:extLst>
            </p:cNvPr>
            <p:cNvGrpSpPr/>
            <p:nvPr/>
          </p:nvGrpSpPr>
          <p:grpSpPr>
            <a:xfrm>
              <a:off x="8672112" y="1430172"/>
              <a:ext cx="1512168" cy="1930400"/>
              <a:chOff x="3131840" y="2132856"/>
              <a:chExt cx="1512168" cy="1930400"/>
            </a:xfrm>
          </p:grpSpPr>
          <p:pic>
            <p:nvPicPr>
              <p:cNvPr id="24" name="Grafik 23">
                <a:extLst>
                  <a:ext uri="{FF2B5EF4-FFF2-40B4-BE49-F238E27FC236}">
                    <a16:creationId xmlns:a16="http://schemas.microsoft.com/office/drawing/2014/main" id="{01A7B879-16B4-4B24-A0FC-D3A0D2DF72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1840" y="2437656"/>
                <a:ext cx="1488440" cy="1625600"/>
              </a:xfrm>
              <a:prstGeom prst="rect">
                <a:avLst/>
              </a:prstGeom>
              <a:scene3d>
                <a:camera prst="isometricOffAxis1Top"/>
                <a:lightRig rig="threePt" dir="t"/>
              </a:scene3d>
            </p:spPr>
          </p:pic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84FD96FB-534A-4310-B780-BF86616BD7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55568" y="2285256"/>
                <a:ext cx="1488440" cy="1625600"/>
              </a:xfrm>
              <a:prstGeom prst="rect">
                <a:avLst/>
              </a:prstGeom>
              <a:scene3d>
                <a:camera prst="isometricOffAxis1Top"/>
                <a:lightRig rig="threePt" dir="t"/>
              </a:scene3d>
            </p:spPr>
          </p:pic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A1B3C149-70BD-4FC6-A0F8-19F8719CC7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1840" y="2132856"/>
                <a:ext cx="1488440" cy="1625600"/>
              </a:xfrm>
              <a:prstGeom prst="rect">
                <a:avLst/>
              </a:prstGeom>
              <a:scene3d>
                <a:camera prst="isometricOffAxis1Top"/>
                <a:lightRig rig="threePt" dir="t"/>
              </a:scene3d>
            </p:spPr>
          </p:pic>
        </p:grp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145CBC1F-8E89-41C4-965E-49617D2F3112}"/>
                </a:ext>
              </a:extLst>
            </p:cNvPr>
            <p:cNvSpPr txBox="1"/>
            <p:nvPr/>
          </p:nvSpPr>
          <p:spPr>
            <a:xfrm>
              <a:off x="7877049" y="1970902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dirty="0"/>
                <a:t>+</a:t>
              </a:r>
            </a:p>
          </p:txBody>
        </p:sp>
      </p:grp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26042C05-6D2F-43AE-AFCC-60132F94A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5812E9CF-EBBC-46C7-996E-417D62C72DAF}"/>
              </a:ext>
            </a:extLst>
          </p:cNvPr>
          <p:cNvGrpSpPr/>
          <p:nvPr/>
        </p:nvGrpSpPr>
        <p:grpSpPr>
          <a:xfrm>
            <a:off x="3963087" y="1604206"/>
            <a:ext cx="1454073" cy="1744571"/>
            <a:chOff x="4059790" y="1389390"/>
            <a:chExt cx="1454073" cy="2166861"/>
          </a:xfrm>
        </p:grpSpPr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E4AD7F9-28CD-4AD2-89FC-9D3FB3ACA6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71045" y="1854059"/>
              <a:ext cx="0" cy="1702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CD50355F-646F-4EA8-AF5E-6094BA61A313}"/>
                </a:ext>
              </a:extLst>
            </p:cNvPr>
            <p:cNvCxnSpPr/>
            <p:nvPr/>
          </p:nvCxnSpPr>
          <p:spPr bwMode="auto">
            <a:xfrm>
              <a:off x="5413999" y="1844592"/>
              <a:ext cx="0" cy="1702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Parallelogramm 39">
              <a:extLst>
                <a:ext uri="{FF2B5EF4-FFF2-40B4-BE49-F238E27FC236}">
                  <a16:creationId xmlns:a16="http://schemas.microsoft.com/office/drawing/2014/main" id="{4942357C-2DCB-4474-879E-1C2290D31B5C}"/>
                </a:ext>
              </a:extLst>
            </p:cNvPr>
            <p:cNvSpPr/>
            <p:nvPr/>
          </p:nvSpPr>
          <p:spPr bwMode="auto">
            <a:xfrm>
              <a:off x="4059790" y="1389390"/>
              <a:ext cx="1442832" cy="445109"/>
            </a:xfrm>
            <a:prstGeom prst="parallelogram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41" name="Parallelogramm 40">
              <a:extLst>
                <a:ext uri="{FF2B5EF4-FFF2-40B4-BE49-F238E27FC236}">
                  <a16:creationId xmlns:a16="http://schemas.microsoft.com/office/drawing/2014/main" id="{C3342D15-1FCC-4D99-BC34-F16E550C5FED}"/>
                </a:ext>
              </a:extLst>
            </p:cNvPr>
            <p:cNvSpPr/>
            <p:nvPr/>
          </p:nvSpPr>
          <p:spPr bwMode="auto">
            <a:xfrm>
              <a:off x="4071031" y="3098592"/>
              <a:ext cx="1442832" cy="445109"/>
            </a:xfrm>
            <a:prstGeom prst="parallelogram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9B520D8D-DC98-470E-9929-F97D476069EF}"/>
                </a:ext>
              </a:extLst>
            </p:cNvPr>
            <p:cNvCxnSpPr/>
            <p:nvPr/>
          </p:nvCxnSpPr>
          <p:spPr bwMode="auto">
            <a:xfrm>
              <a:off x="5502622" y="1396399"/>
              <a:ext cx="0" cy="1702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4ADB43BD-F2C1-400B-83E1-A2DA62C1F5B3}"/>
                </a:ext>
              </a:extLst>
            </p:cNvPr>
            <p:cNvCxnSpPr/>
            <p:nvPr/>
          </p:nvCxnSpPr>
          <p:spPr bwMode="auto">
            <a:xfrm>
              <a:off x="4185829" y="1389390"/>
              <a:ext cx="0" cy="1702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7" name="Gerade Verbindung mit Pfeil 46">
            <a:extLst>
              <a:ext uri="{FF2B5EF4-FFF2-40B4-BE49-F238E27FC236}">
                <a16:creationId xmlns:a16="http://schemas.microsoft.com/office/drawing/2014/main" id="{BDDBB1B0-D21C-4503-A1B0-EB78E819E2CF}"/>
              </a:ext>
            </a:extLst>
          </p:cNvPr>
          <p:cNvCxnSpPr/>
          <p:nvPr/>
        </p:nvCxnSpPr>
        <p:spPr bwMode="auto">
          <a:xfrm>
            <a:off x="4079776" y="1523633"/>
            <a:ext cx="131679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89368735-3F67-444D-8422-174C60FE75DD}"/>
              </a:ext>
            </a:extLst>
          </p:cNvPr>
          <p:cNvSpPr txBox="1"/>
          <p:nvPr/>
        </p:nvSpPr>
        <p:spPr>
          <a:xfrm>
            <a:off x="4530511" y="1284410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2.1km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0A9CAA86-4F94-4894-88B5-B3FD797859EE}"/>
              </a:ext>
            </a:extLst>
          </p:cNvPr>
          <p:cNvSpPr txBox="1"/>
          <p:nvPr/>
        </p:nvSpPr>
        <p:spPr>
          <a:xfrm>
            <a:off x="8007053" y="3333391"/>
            <a:ext cx="1645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Fine </a:t>
            </a:r>
            <a:r>
              <a:rPr lang="de-DE" sz="1600" b="1" dirty="0" err="1"/>
              <a:t>mesh</a:t>
            </a:r>
            <a:r>
              <a:rPr lang="de-DE" sz="1600" b="1" dirty="0"/>
              <a:t> </a:t>
            </a:r>
            <a:r>
              <a:rPr lang="de-DE" sz="1600" b="1" dirty="0" err="1"/>
              <a:t>size</a:t>
            </a:r>
            <a:endParaRPr lang="de-DE" sz="1600" b="1" dirty="0"/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DE5A3D3B-A803-4E89-9494-E5A4F761743E}"/>
              </a:ext>
            </a:extLst>
          </p:cNvPr>
          <p:cNvSpPr txBox="1"/>
          <p:nvPr/>
        </p:nvSpPr>
        <p:spPr>
          <a:xfrm>
            <a:off x="7044561" y="3659246"/>
            <a:ext cx="4495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interpolation</a:t>
            </a:r>
            <a:r>
              <a:rPr lang="de-DE" sz="1600" dirty="0"/>
              <a:t> </a:t>
            </a:r>
            <a:r>
              <a:rPr lang="de-DE" sz="1600" dirty="0" err="1"/>
              <a:t>regular</a:t>
            </a:r>
            <a:r>
              <a:rPr lang="de-DE" sz="1600" dirty="0"/>
              <a:t> </a:t>
            </a:r>
            <a:r>
              <a:rPr lang="de-DE" sz="1600" dirty="0" err="1"/>
              <a:t>lat-lon</a:t>
            </a:r>
            <a:r>
              <a:rPr lang="de-DE" sz="1600" dirty="0"/>
              <a:t> </a:t>
            </a:r>
            <a:r>
              <a:rPr lang="de-DE" sz="1600" dirty="0" err="1"/>
              <a:t>mesh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horizontal </a:t>
            </a:r>
            <a:r>
              <a:rPr lang="de-DE" sz="1600" dirty="0" err="1"/>
              <a:t>averaging</a:t>
            </a:r>
            <a:r>
              <a:rPr lang="de-DE" sz="1600" dirty="0"/>
              <a:t> </a:t>
            </a:r>
            <a:r>
              <a:rPr lang="de-DE" sz="1600" dirty="0" err="1"/>
              <a:t>scale</a:t>
            </a:r>
            <a:r>
              <a:rPr lang="de-DE" sz="1600" dirty="0"/>
              <a:t> </a:t>
            </a:r>
            <a:r>
              <a:rPr lang="de-DE" sz="1600" dirty="0" err="1"/>
              <a:t>varies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height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frequent wind </a:t>
            </a:r>
            <a:r>
              <a:rPr lang="de-DE" sz="1600" dirty="0" err="1"/>
              <a:t>output</a:t>
            </a:r>
            <a:r>
              <a:rPr lang="de-DE" sz="1600" dirty="0"/>
              <a:t> (5min, 1min)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78DFFA01-F81A-4CB4-BB24-9B21F298FC69}"/>
              </a:ext>
            </a:extLst>
          </p:cNvPr>
          <p:cNvSpPr txBox="1"/>
          <p:nvPr/>
        </p:nvSpPr>
        <p:spPr>
          <a:xfrm>
            <a:off x="2639616" y="3732571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temporal wind </a:t>
            </a:r>
            <a:r>
              <a:rPr lang="de-DE" sz="1600" dirty="0" err="1"/>
              <a:t>variance</a:t>
            </a:r>
            <a:r>
              <a:rPr lang="de-DE" sz="1600" dirty="0"/>
              <a:t> </a:t>
            </a:r>
            <a:r>
              <a:rPr lang="de-DE" sz="1600" dirty="0" err="1"/>
              <a:t>over</a:t>
            </a:r>
            <a:r>
              <a:rPr lang="de-DE" sz="1600" dirty="0"/>
              <a:t> 30min </a:t>
            </a:r>
            <a:r>
              <a:rPr lang="de-DE" sz="1600" dirty="0" err="1"/>
              <a:t>period</a:t>
            </a:r>
            <a:r>
              <a:rPr lang="de-DE" sz="1600" dirty="0"/>
              <a:t> </a:t>
            </a:r>
            <a:r>
              <a:rPr lang="de-DE" sz="1600" dirty="0" err="1"/>
              <a:t>only</a:t>
            </a:r>
            <a:endParaRPr lang="de-D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/>
              <a:t>online </a:t>
            </a:r>
            <a:r>
              <a:rPr lang="de-DE" sz="1600" dirty="0" err="1"/>
              <a:t>diagnostic</a:t>
            </a:r>
            <a:r>
              <a:rPr lang="de-DE" sz="1600" dirty="0"/>
              <a:t> </a:t>
            </a:r>
            <a:r>
              <a:rPr lang="de-DE" sz="1600" dirty="0" err="1"/>
              <a:t>every</a:t>
            </a:r>
            <a:r>
              <a:rPr lang="de-DE" sz="1600" dirty="0"/>
              <a:t> </a:t>
            </a:r>
            <a:r>
              <a:rPr lang="de-DE" sz="1600" dirty="0" err="1"/>
              <a:t>model</a:t>
            </a:r>
            <a:r>
              <a:rPr lang="de-DE" sz="1600" dirty="0"/>
              <a:t> time </a:t>
            </a:r>
            <a:r>
              <a:rPr lang="de-DE" sz="1600" dirty="0" err="1"/>
              <a:t>step</a:t>
            </a:r>
            <a:endParaRPr lang="de-DE" sz="1600" dirty="0"/>
          </a:p>
        </p:txBody>
      </p:sp>
      <p:sp>
        <p:nvSpPr>
          <p:cNvPr id="63" name="Rechteck: abgerundete Ecken 62">
            <a:extLst>
              <a:ext uri="{FF2B5EF4-FFF2-40B4-BE49-F238E27FC236}">
                <a16:creationId xmlns:a16="http://schemas.microsoft.com/office/drawing/2014/main" id="{A1532814-CA43-45A0-ADF3-0C7D4D287883}"/>
              </a:ext>
            </a:extLst>
          </p:cNvPr>
          <p:cNvSpPr/>
          <p:nvPr/>
        </p:nvSpPr>
        <p:spPr bwMode="auto">
          <a:xfrm>
            <a:off x="7044561" y="1262139"/>
            <a:ext cx="4524047" cy="3664718"/>
          </a:xfrm>
          <a:prstGeom prst="round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echteck: abgerundete Ecken 63">
            <a:extLst>
              <a:ext uri="{FF2B5EF4-FFF2-40B4-BE49-F238E27FC236}">
                <a16:creationId xmlns:a16="http://schemas.microsoft.com/office/drawing/2014/main" id="{1C3A4D90-1DA3-45CD-B865-14DDA806A126}"/>
              </a:ext>
            </a:extLst>
          </p:cNvPr>
          <p:cNvSpPr/>
          <p:nvPr/>
        </p:nvSpPr>
        <p:spPr bwMode="auto">
          <a:xfrm>
            <a:off x="2569346" y="1234450"/>
            <a:ext cx="4300633" cy="3664718"/>
          </a:xfrm>
          <a:prstGeom prst="round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Rechteck: abgerundete Ecken 64">
            <a:extLst>
              <a:ext uri="{FF2B5EF4-FFF2-40B4-BE49-F238E27FC236}">
                <a16:creationId xmlns:a16="http://schemas.microsoft.com/office/drawing/2014/main" id="{CC2C987A-CAA8-4C78-B7B5-F7C1896840C2}"/>
              </a:ext>
            </a:extLst>
          </p:cNvPr>
          <p:cNvSpPr/>
          <p:nvPr/>
        </p:nvSpPr>
        <p:spPr bwMode="auto">
          <a:xfrm>
            <a:off x="407367" y="1224655"/>
            <a:ext cx="1987337" cy="3664718"/>
          </a:xfrm>
          <a:prstGeom prst="round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79367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D6ABDE-4E58-404A-AB4D-B5F1DAFB90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4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7C4E34-BB00-4710-980C-61CAEABC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ICON D2 vs. DL</a:t>
            </a: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34F1464-5FD2-46C5-9E6D-6012A38DA300}"/>
              </a:ext>
            </a:extLst>
          </p:cNvPr>
          <p:cNvGrpSpPr/>
          <p:nvPr/>
        </p:nvGrpSpPr>
        <p:grpSpPr>
          <a:xfrm>
            <a:off x="749416" y="1041277"/>
            <a:ext cx="10444162" cy="4908826"/>
            <a:chOff x="749416" y="1041277"/>
            <a:chExt cx="10444162" cy="4908826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8F49BC8-97AA-4EAA-A53B-C1250AE88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8748" y="1586142"/>
              <a:ext cx="9144830" cy="4363961"/>
            </a:xfrm>
            <a:prstGeom prst="rect">
              <a:avLst/>
            </a:prstGeom>
          </p:spPr>
        </p:pic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BC17C3D7-EB3E-4A48-8B0D-7CE7F44BD854}"/>
                </a:ext>
              </a:extLst>
            </p:cNvPr>
            <p:cNvSpPr txBox="1"/>
            <p:nvPr/>
          </p:nvSpPr>
          <p:spPr>
            <a:xfrm>
              <a:off x="749416" y="2062416"/>
              <a:ext cx="1179632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WIND</a:t>
              </a:r>
            </a:p>
            <a:p>
              <a:pPr algn="ctr"/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SPEED</a:t>
              </a: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E12EAC7-79A7-4284-96CB-80CE6E27C652}"/>
                </a:ext>
              </a:extLst>
            </p:cNvPr>
            <p:cNvSpPr txBox="1"/>
            <p:nvPr/>
          </p:nvSpPr>
          <p:spPr>
            <a:xfrm>
              <a:off x="983432" y="5130652"/>
              <a:ext cx="847626" cy="41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EDR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C17D72CF-BD5F-4DCC-A160-9355B9E37FFF}"/>
                </a:ext>
              </a:extLst>
            </p:cNvPr>
            <p:cNvSpPr txBox="1"/>
            <p:nvPr/>
          </p:nvSpPr>
          <p:spPr>
            <a:xfrm>
              <a:off x="983432" y="3617863"/>
              <a:ext cx="1179632" cy="41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TKE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83219C46-EEBB-44FB-8BED-6FA9BFCF3FB2}"/>
                </a:ext>
              </a:extLst>
            </p:cNvPr>
            <p:cNvSpPr txBox="1"/>
            <p:nvPr/>
          </p:nvSpPr>
          <p:spPr>
            <a:xfrm>
              <a:off x="3968213" y="1067866"/>
              <a:ext cx="1179632" cy="41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DL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0AE6375C-4C30-4FFB-BC4C-59D91FC63859}"/>
                </a:ext>
              </a:extLst>
            </p:cNvPr>
            <p:cNvSpPr txBox="1"/>
            <p:nvPr/>
          </p:nvSpPr>
          <p:spPr>
            <a:xfrm>
              <a:off x="7478093" y="1041277"/>
              <a:ext cx="2137193" cy="422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ICON (2.1 km)</a:t>
              </a: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0805FBAD-3E2C-4630-867B-50CA522866CB}"/>
                </a:ext>
              </a:extLst>
            </p:cNvPr>
            <p:cNvSpPr/>
            <p:nvPr/>
          </p:nvSpPr>
          <p:spPr bwMode="auto">
            <a:xfrm>
              <a:off x="3357597" y="1714427"/>
              <a:ext cx="1847166" cy="1416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4564DBE5-F8CF-45FB-A491-60620459D022}"/>
                </a:ext>
              </a:extLst>
            </p:cNvPr>
            <p:cNvSpPr/>
            <p:nvPr/>
          </p:nvSpPr>
          <p:spPr bwMode="auto">
            <a:xfrm>
              <a:off x="3549577" y="3096850"/>
              <a:ext cx="1847166" cy="1416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5E7B82D7-B4B7-467C-B926-F1E912801510}"/>
                </a:ext>
              </a:extLst>
            </p:cNvPr>
            <p:cNvSpPr/>
            <p:nvPr/>
          </p:nvSpPr>
          <p:spPr bwMode="auto">
            <a:xfrm>
              <a:off x="3534424" y="4499929"/>
              <a:ext cx="1847166" cy="1416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E31F7EA8-CE7E-4C90-BD99-8BCBD829F6EA}"/>
                </a:ext>
              </a:extLst>
            </p:cNvPr>
            <p:cNvSpPr/>
            <p:nvPr/>
          </p:nvSpPr>
          <p:spPr bwMode="auto">
            <a:xfrm>
              <a:off x="7504147" y="1721416"/>
              <a:ext cx="1992828" cy="1294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F31CB275-D9F4-48B8-BA39-35BC9BB166D1}"/>
                </a:ext>
              </a:extLst>
            </p:cNvPr>
            <p:cNvSpPr/>
            <p:nvPr/>
          </p:nvSpPr>
          <p:spPr bwMode="auto">
            <a:xfrm>
              <a:off x="7550275" y="3118884"/>
              <a:ext cx="1992828" cy="1294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 dirty="0">
                <a:latin typeface="Arial" charset="0"/>
              </a:endParaRPr>
            </a:p>
          </p:txBody>
        </p: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0E549083-BC69-4633-9DED-9D1B3A437728}"/>
                </a:ext>
              </a:extLst>
            </p:cNvPr>
            <p:cNvSpPr/>
            <p:nvPr/>
          </p:nvSpPr>
          <p:spPr bwMode="auto">
            <a:xfrm>
              <a:off x="7467762" y="4516352"/>
              <a:ext cx="1992828" cy="1294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9FCC02BF-C68F-4DEA-84F3-50E50A3D1D5F}"/>
                </a:ext>
              </a:extLst>
            </p:cNvPr>
            <p:cNvGrpSpPr/>
            <p:nvPr/>
          </p:nvGrpSpPr>
          <p:grpSpPr>
            <a:xfrm>
              <a:off x="2679476" y="1635427"/>
              <a:ext cx="3776564" cy="228110"/>
              <a:chOff x="1627908" y="1512239"/>
              <a:chExt cx="3283724" cy="199633"/>
            </a:xfrm>
          </p:grpSpPr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1CA05D46-9F17-4CCA-B05C-1F5567E854E5}"/>
                  </a:ext>
                </a:extLst>
              </p:cNvPr>
              <p:cNvGrpSpPr/>
              <p:nvPr/>
            </p:nvGrpSpPr>
            <p:grpSpPr>
              <a:xfrm>
                <a:off x="1627908" y="1529957"/>
                <a:ext cx="479002" cy="181915"/>
                <a:chOff x="1627908" y="1529957"/>
                <a:chExt cx="479002" cy="181915"/>
              </a:xfrm>
            </p:grpSpPr>
            <p:pic>
              <p:nvPicPr>
                <p:cNvPr id="27" name="Grafik 26">
                  <a:extLst>
                    <a:ext uri="{FF2B5EF4-FFF2-40B4-BE49-F238E27FC236}">
                      <a16:creationId xmlns:a16="http://schemas.microsoft.com/office/drawing/2014/main" id="{8A4B6D6F-A23F-47A7-9412-B71B6EC215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28" name="Grafik 27">
                  <a:extLst>
                    <a:ext uri="{FF2B5EF4-FFF2-40B4-BE49-F238E27FC236}">
                      <a16:creationId xmlns:a16="http://schemas.microsoft.com/office/drawing/2014/main" id="{22273A05-F1F9-4A06-B40D-172300C409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1979712" y="1529957"/>
                  <a:ext cx="127198" cy="181915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uppieren 15">
                <a:extLst>
                  <a:ext uri="{FF2B5EF4-FFF2-40B4-BE49-F238E27FC236}">
                    <a16:creationId xmlns:a16="http://schemas.microsoft.com/office/drawing/2014/main" id="{ADAF1417-3714-4995-BEDF-38BD245A77B5}"/>
                  </a:ext>
                </a:extLst>
              </p:cNvPr>
              <p:cNvGrpSpPr/>
              <p:nvPr/>
            </p:nvGrpSpPr>
            <p:grpSpPr>
              <a:xfrm>
                <a:off x="2325967" y="1518893"/>
                <a:ext cx="501023" cy="181915"/>
                <a:chOff x="1627908" y="1529957"/>
                <a:chExt cx="501023" cy="181915"/>
              </a:xfrm>
            </p:grpSpPr>
            <p:pic>
              <p:nvPicPr>
                <p:cNvPr id="25" name="Grafik 24">
                  <a:extLst>
                    <a:ext uri="{FF2B5EF4-FFF2-40B4-BE49-F238E27FC236}">
                      <a16:creationId xmlns:a16="http://schemas.microsoft.com/office/drawing/2014/main" id="{243100C7-A2ED-4DA6-B0B8-E715C92301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26" name="Grafik 25">
                  <a:extLst>
                    <a:ext uri="{FF2B5EF4-FFF2-40B4-BE49-F238E27FC236}">
                      <a16:creationId xmlns:a16="http://schemas.microsoft.com/office/drawing/2014/main" id="{CCD6E453-BD2D-4BA2-8D5F-F4FDB58763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2001733" y="1529957"/>
                  <a:ext cx="127198" cy="181915"/>
                </a:xfrm>
                <a:prstGeom prst="rect">
                  <a:avLst/>
                </a:prstGeom>
              </p:spPr>
            </p:pic>
          </p:grpSp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A77EE467-8E71-474A-A260-B0232D57BD1D}"/>
                  </a:ext>
                </a:extLst>
              </p:cNvPr>
              <p:cNvGrpSpPr/>
              <p:nvPr/>
            </p:nvGrpSpPr>
            <p:grpSpPr>
              <a:xfrm>
                <a:off x="3008974" y="1512239"/>
                <a:ext cx="466088" cy="181915"/>
                <a:chOff x="1627908" y="1529957"/>
                <a:chExt cx="466088" cy="181915"/>
              </a:xfrm>
            </p:grpSpPr>
            <p:pic>
              <p:nvPicPr>
                <p:cNvPr id="23" name="Grafik 22">
                  <a:extLst>
                    <a:ext uri="{FF2B5EF4-FFF2-40B4-BE49-F238E27FC236}">
                      <a16:creationId xmlns:a16="http://schemas.microsoft.com/office/drawing/2014/main" id="{AD8B2CA9-6743-4D3A-840E-3A74A12FE8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24" name="Grafik 23">
                  <a:extLst>
                    <a:ext uri="{FF2B5EF4-FFF2-40B4-BE49-F238E27FC236}">
                      <a16:creationId xmlns:a16="http://schemas.microsoft.com/office/drawing/2014/main" id="{67D5ED09-382F-4E54-B728-AE919A55AE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1966798" y="1529957"/>
                  <a:ext cx="127198" cy="181915"/>
                </a:xfrm>
                <a:prstGeom prst="rect">
                  <a:avLst/>
                </a:prstGeom>
              </p:spPr>
            </p:pic>
          </p:grpSp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B68FBDE2-3A9D-4A84-9DA8-3B3E550A9E46}"/>
                  </a:ext>
                </a:extLst>
              </p:cNvPr>
              <p:cNvGrpSpPr/>
              <p:nvPr/>
            </p:nvGrpSpPr>
            <p:grpSpPr>
              <a:xfrm>
                <a:off x="3707618" y="1518893"/>
                <a:ext cx="466088" cy="181915"/>
                <a:chOff x="1627908" y="1529957"/>
                <a:chExt cx="466088" cy="181915"/>
              </a:xfrm>
            </p:grpSpPr>
            <p:pic>
              <p:nvPicPr>
                <p:cNvPr id="21" name="Grafik 20">
                  <a:extLst>
                    <a:ext uri="{FF2B5EF4-FFF2-40B4-BE49-F238E27FC236}">
                      <a16:creationId xmlns:a16="http://schemas.microsoft.com/office/drawing/2014/main" id="{20CEB06B-4A2A-4B0A-B0C8-D149F8B0D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22" name="Grafik 21">
                  <a:extLst>
                    <a:ext uri="{FF2B5EF4-FFF2-40B4-BE49-F238E27FC236}">
                      <a16:creationId xmlns:a16="http://schemas.microsoft.com/office/drawing/2014/main" id="{AA5A90E1-E0D5-4129-8F86-3916EFE0F9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1966798" y="1529957"/>
                  <a:ext cx="127198" cy="181915"/>
                </a:xfrm>
                <a:prstGeom prst="rect">
                  <a:avLst/>
                </a:prstGeom>
              </p:spPr>
            </p:pic>
          </p:grpSp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CD14DF95-84D2-4584-AC53-8E1569D6BB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50000"/>
              <a:stretch/>
            </p:blipFill>
            <p:spPr>
              <a:xfrm>
                <a:off x="4473618" y="1530176"/>
                <a:ext cx="140558" cy="159568"/>
              </a:xfrm>
              <a:prstGeom prst="rect">
                <a:avLst/>
              </a:prstGeom>
            </p:spPr>
          </p:pic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8BB77B8B-7403-4A4C-A265-EF1C62EC84A6}"/>
                  </a:ext>
                </a:extLst>
              </p:cNvPr>
              <p:cNvSpPr/>
              <p:nvPr/>
            </p:nvSpPr>
            <p:spPr bwMode="auto">
              <a:xfrm>
                <a:off x="4638640" y="1550594"/>
                <a:ext cx="272992" cy="15956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</p:grpSp>
      </p:grpSp>
      <p:sp>
        <p:nvSpPr>
          <p:cNvPr id="45" name="Fußzeilenplatzhalter 4">
            <a:extLst>
              <a:ext uri="{FF2B5EF4-FFF2-40B4-BE49-F238E27FC236}">
                <a16:creationId xmlns:a16="http://schemas.microsoft.com/office/drawing/2014/main" id="{B9ECE050-14C0-4388-BE6B-D3562A7CB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411949987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F5414034-FEF6-4643-873C-E59E3CFF355A}"/>
              </a:ext>
            </a:extLst>
          </p:cNvPr>
          <p:cNvGrpSpPr/>
          <p:nvPr/>
        </p:nvGrpSpPr>
        <p:grpSpPr>
          <a:xfrm>
            <a:off x="749416" y="1041277"/>
            <a:ext cx="10444162" cy="4908826"/>
            <a:chOff x="749416" y="1041277"/>
            <a:chExt cx="10444162" cy="4908826"/>
          </a:xfrm>
        </p:grpSpPr>
        <p:pic>
          <p:nvPicPr>
            <p:cNvPr id="60" name="Grafik 59">
              <a:extLst>
                <a:ext uri="{FF2B5EF4-FFF2-40B4-BE49-F238E27FC236}">
                  <a16:creationId xmlns:a16="http://schemas.microsoft.com/office/drawing/2014/main" id="{EFEBB570-A981-4587-A532-965338636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8748" y="1586142"/>
              <a:ext cx="9144830" cy="4363961"/>
            </a:xfrm>
            <a:prstGeom prst="rect">
              <a:avLst/>
            </a:prstGeom>
          </p:spPr>
        </p:pic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9D4DE08C-FDCF-4782-B5A5-004A841451F8}"/>
                </a:ext>
              </a:extLst>
            </p:cNvPr>
            <p:cNvSpPr txBox="1"/>
            <p:nvPr/>
          </p:nvSpPr>
          <p:spPr>
            <a:xfrm>
              <a:off x="749416" y="2062416"/>
              <a:ext cx="1179632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WIND</a:t>
              </a:r>
            </a:p>
            <a:p>
              <a:pPr algn="ctr"/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SPEED</a:t>
              </a:r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6DF9AA54-5DA8-49F4-B006-1F654496B56E}"/>
                </a:ext>
              </a:extLst>
            </p:cNvPr>
            <p:cNvSpPr txBox="1"/>
            <p:nvPr/>
          </p:nvSpPr>
          <p:spPr>
            <a:xfrm>
              <a:off x="983432" y="5130652"/>
              <a:ext cx="847626" cy="41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EDR</a:t>
              </a:r>
            </a:p>
          </p:txBody>
        </p:sp>
        <p:sp>
          <p:nvSpPr>
            <p:cNvPr id="63" name="Textfeld 62">
              <a:extLst>
                <a:ext uri="{FF2B5EF4-FFF2-40B4-BE49-F238E27FC236}">
                  <a16:creationId xmlns:a16="http://schemas.microsoft.com/office/drawing/2014/main" id="{2A8288B1-DEA9-47A3-9676-29E29F8399A6}"/>
                </a:ext>
              </a:extLst>
            </p:cNvPr>
            <p:cNvSpPr txBox="1"/>
            <p:nvPr/>
          </p:nvSpPr>
          <p:spPr>
            <a:xfrm>
              <a:off x="983432" y="3617863"/>
              <a:ext cx="1179632" cy="41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TKE</a:t>
              </a:r>
            </a:p>
          </p:txBody>
        </p:sp>
        <p:sp>
          <p:nvSpPr>
            <p:cNvPr id="64" name="Textfeld 63">
              <a:extLst>
                <a:ext uri="{FF2B5EF4-FFF2-40B4-BE49-F238E27FC236}">
                  <a16:creationId xmlns:a16="http://schemas.microsoft.com/office/drawing/2014/main" id="{82C06C12-A9E0-48D6-820E-3115F4A75A1C}"/>
                </a:ext>
              </a:extLst>
            </p:cNvPr>
            <p:cNvSpPr txBox="1"/>
            <p:nvPr/>
          </p:nvSpPr>
          <p:spPr>
            <a:xfrm>
              <a:off x="3968213" y="1067866"/>
              <a:ext cx="1179632" cy="419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DL</a:t>
              </a:r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4735A057-5377-4872-BA39-008C0776090E}"/>
                </a:ext>
              </a:extLst>
            </p:cNvPr>
            <p:cNvSpPr txBox="1"/>
            <p:nvPr/>
          </p:nvSpPr>
          <p:spPr>
            <a:xfrm>
              <a:off x="7478093" y="1041277"/>
              <a:ext cx="2137193" cy="422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chemeClr val="bg1">
                      <a:lumMod val="65000"/>
                    </a:schemeClr>
                  </a:solidFill>
                </a:rPr>
                <a:t>ICON (2.1 km)</a:t>
              </a:r>
            </a:p>
          </p:txBody>
        </p:sp>
        <p:sp>
          <p:nvSpPr>
            <p:cNvPr id="66" name="Rechteck 65">
              <a:extLst>
                <a:ext uri="{FF2B5EF4-FFF2-40B4-BE49-F238E27FC236}">
                  <a16:creationId xmlns:a16="http://schemas.microsoft.com/office/drawing/2014/main" id="{74867C41-4CDF-4F66-90BB-2256A6CAE100}"/>
                </a:ext>
              </a:extLst>
            </p:cNvPr>
            <p:cNvSpPr/>
            <p:nvPr/>
          </p:nvSpPr>
          <p:spPr bwMode="auto">
            <a:xfrm>
              <a:off x="3357597" y="1714427"/>
              <a:ext cx="1847166" cy="1416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3E0DB386-DB58-433F-BB52-B80C54611A7E}"/>
                </a:ext>
              </a:extLst>
            </p:cNvPr>
            <p:cNvSpPr/>
            <p:nvPr/>
          </p:nvSpPr>
          <p:spPr bwMode="auto">
            <a:xfrm>
              <a:off x="3549577" y="3096850"/>
              <a:ext cx="1847166" cy="1416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68" name="Rechteck 67">
              <a:extLst>
                <a:ext uri="{FF2B5EF4-FFF2-40B4-BE49-F238E27FC236}">
                  <a16:creationId xmlns:a16="http://schemas.microsoft.com/office/drawing/2014/main" id="{1C99FE34-B15A-4362-A9CB-90FF6B70ECB2}"/>
                </a:ext>
              </a:extLst>
            </p:cNvPr>
            <p:cNvSpPr/>
            <p:nvPr/>
          </p:nvSpPr>
          <p:spPr bwMode="auto">
            <a:xfrm>
              <a:off x="3534424" y="4499929"/>
              <a:ext cx="1847166" cy="14164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B941A701-69EA-4D35-A806-4321D3133130}"/>
                </a:ext>
              </a:extLst>
            </p:cNvPr>
            <p:cNvSpPr/>
            <p:nvPr/>
          </p:nvSpPr>
          <p:spPr bwMode="auto">
            <a:xfrm>
              <a:off x="7504147" y="1721416"/>
              <a:ext cx="1992828" cy="1294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1B0E38B6-6DE1-4CF5-A788-C76AD8D82F42}"/>
                </a:ext>
              </a:extLst>
            </p:cNvPr>
            <p:cNvSpPr/>
            <p:nvPr/>
          </p:nvSpPr>
          <p:spPr bwMode="auto">
            <a:xfrm>
              <a:off x="7550275" y="3118884"/>
              <a:ext cx="1992828" cy="1294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 dirty="0">
                <a:latin typeface="Arial" charset="0"/>
              </a:endParaRPr>
            </a:p>
          </p:txBody>
        </p:sp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88A4EDBD-96DF-4962-991C-79FF65FC9266}"/>
                </a:ext>
              </a:extLst>
            </p:cNvPr>
            <p:cNvSpPr/>
            <p:nvPr/>
          </p:nvSpPr>
          <p:spPr bwMode="auto">
            <a:xfrm>
              <a:off x="7467762" y="4516352"/>
              <a:ext cx="1992828" cy="12947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grpSp>
          <p:nvGrpSpPr>
            <p:cNvPr id="72" name="Gruppieren 71">
              <a:extLst>
                <a:ext uri="{FF2B5EF4-FFF2-40B4-BE49-F238E27FC236}">
                  <a16:creationId xmlns:a16="http://schemas.microsoft.com/office/drawing/2014/main" id="{8D89D4DE-E475-4D35-AB2D-A6F528D9406D}"/>
                </a:ext>
              </a:extLst>
            </p:cNvPr>
            <p:cNvGrpSpPr/>
            <p:nvPr/>
          </p:nvGrpSpPr>
          <p:grpSpPr>
            <a:xfrm>
              <a:off x="2679476" y="1635427"/>
              <a:ext cx="3776564" cy="228110"/>
              <a:chOff x="1627908" y="1512239"/>
              <a:chExt cx="3283724" cy="199633"/>
            </a:xfrm>
          </p:grpSpPr>
          <p:grpSp>
            <p:nvGrpSpPr>
              <p:cNvPr id="73" name="Gruppieren 72">
                <a:extLst>
                  <a:ext uri="{FF2B5EF4-FFF2-40B4-BE49-F238E27FC236}">
                    <a16:creationId xmlns:a16="http://schemas.microsoft.com/office/drawing/2014/main" id="{023C53A8-0AC2-4080-8756-930978E9DC0D}"/>
                  </a:ext>
                </a:extLst>
              </p:cNvPr>
              <p:cNvGrpSpPr/>
              <p:nvPr/>
            </p:nvGrpSpPr>
            <p:grpSpPr>
              <a:xfrm>
                <a:off x="1627908" y="1529957"/>
                <a:ext cx="479002" cy="181915"/>
                <a:chOff x="1627908" y="1529957"/>
                <a:chExt cx="479002" cy="181915"/>
              </a:xfrm>
            </p:grpSpPr>
            <p:pic>
              <p:nvPicPr>
                <p:cNvPr id="85" name="Grafik 84">
                  <a:extLst>
                    <a:ext uri="{FF2B5EF4-FFF2-40B4-BE49-F238E27FC236}">
                      <a16:creationId xmlns:a16="http://schemas.microsoft.com/office/drawing/2014/main" id="{9A23F31A-62C6-4975-8E69-AA968AA455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86" name="Grafik 85">
                  <a:extLst>
                    <a:ext uri="{FF2B5EF4-FFF2-40B4-BE49-F238E27FC236}">
                      <a16:creationId xmlns:a16="http://schemas.microsoft.com/office/drawing/2014/main" id="{953C9F82-F6BC-4980-A491-F6ED906388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1979712" y="1529957"/>
                  <a:ext cx="127198" cy="181915"/>
                </a:xfrm>
                <a:prstGeom prst="rect">
                  <a:avLst/>
                </a:prstGeom>
              </p:spPr>
            </p:pic>
          </p:grpSp>
          <p:grpSp>
            <p:nvGrpSpPr>
              <p:cNvPr id="74" name="Gruppieren 73">
                <a:extLst>
                  <a:ext uri="{FF2B5EF4-FFF2-40B4-BE49-F238E27FC236}">
                    <a16:creationId xmlns:a16="http://schemas.microsoft.com/office/drawing/2014/main" id="{A4F1F9EE-654C-4BD3-B2BC-3A9E51F476AD}"/>
                  </a:ext>
                </a:extLst>
              </p:cNvPr>
              <p:cNvGrpSpPr/>
              <p:nvPr/>
            </p:nvGrpSpPr>
            <p:grpSpPr>
              <a:xfrm>
                <a:off x="2325967" y="1518893"/>
                <a:ext cx="501023" cy="181915"/>
                <a:chOff x="1627908" y="1529957"/>
                <a:chExt cx="501023" cy="181915"/>
              </a:xfrm>
            </p:grpSpPr>
            <p:pic>
              <p:nvPicPr>
                <p:cNvPr id="83" name="Grafik 82">
                  <a:extLst>
                    <a:ext uri="{FF2B5EF4-FFF2-40B4-BE49-F238E27FC236}">
                      <a16:creationId xmlns:a16="http://schemas.microsoft.com/office/drawing/2014/main" id="{FDACD550-9B5B-4393-A69D-00928D1CBC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84" name="Grafik 83">
                  <a:extLst>
                    <a:ext uri="{FF2B5EF4-FFF2-40B4-BE49-F238E27FC236}">
                      <a16:creationId xmlns:a16="http://schemas.microsoft.com/office/drawing/2014/main" id="{8A4B57EB-9916-4334-AB01-B924E5897C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2001733" y="1529957"/>
                  <a:ext cx="127198" cy="181915"/>
                </a:xfrm>
                <a:prstGeom prst="rect">
                  <a:avLst/>
                </a:prstGeom>
              </p:spPr>
            </p:pic>
          </p:grpSp>
          <p:grpSp>
            <p:nvGrpSpPr>
              <p:cNvPr id="75" name="Gruppieren 74">
                <a:extLst>
                  <a:ext uri="{FF2B5EF4-FFF2-40B4-BE49-F238E27FC236}">
                    <a16:creationId xmlns:a16="http://schemas.microsoft.com/office/drawing/2014/main" id="{4A9D0545-B784-4E92-87AF-6DBD2793BAD3}"/>
                  </a:ext>
                </a:extLst>
              </p:cNvPr>
              <p:cNvGrpSpPr/>
              <p:nvPr/>
            </p:nvGrpSpPr>
            <p:grpSpPr>
              <a:xfrm>
                <a:off x="3008974" y="1512239"/>
                <a:ext cx="466088" cy="181915"/>
                <a:chOff x="1627908" y="1529957"/>
                <a:chExt cx="466088" cy="181915"/>
              </a:xfrm>
            </p:grpSpPr>
            <p:pic>
              <p:nvPicPr>
                <p:cNvPr id="81" name="Grafik 80">
                  <a:extLst>
                    <a:ext uri="{FF2B5EF4-FFF2-40B4-BE49-F238E27FC236}">
                      <a16:creationId xmlns:a16="http://schemas.microsoft.com/office/drawing/2014/main" id="{F7B0BB0B-F155-4617-A2AF-F01874D024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82" name="Grafik 81">
                  <a:extLst>
                    <a:ext uri="{FF2B5EF4-FFF2-40B4-BE49-F238E27FC236}">
                      <a16:creationId xmlns:a16="http://schemas.microsoft.com/office/drawing/2014/main" id="{12200A97-AD92-4ABD-861D-3749470357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1966798" y="1529957"/>
                  <a:ext cx="127198" cy="181915"/>
                </a:xfrm>
                <a:prstGeom prst="rect">
                  <a:avLst/>
                </a:prstGeom>
              </p:spPr>
            </p:pic>
          </p:grpSp>
          <p:grpSp>
            <p:nvGrpSpPr>
              <p:cNvPr id="76" name="Gruppieren 75">
                <a:extLst>
                  <a:ext uri="{FF2B5EF4-FFF2-40B4-BE49-F238E27FC236}">
                    <a16:creationId xmlns:a16="http://schemas.microsoft.com/office/drawing/2014/main" id="{5775DD1C-8FDC-49AF-9CAE-7A11ED79AC3E}"/>
                  </a:ext>
                </a:extLst>
              </p:cNvPr>
              <p:cNvGrpSpPr/>
              <p:nvPr/>
            </p:nvGrpSpPr>
            <p:grpSpPr>
              <a:xfrm>
                <a:off x="3707618" y="1518893"/>
                <a:ext cx="466088" cy="181915"/>
                <a:chOff x="1627908" y="1529957"/>
                <a:chExt cx="466088" cy="181915"/>
              </a:xfrm>
            </p:grpSpPr>
            <p:pic>
              <p:nvPicPr>
                <p:cNvPr id="79" name="Grafik 78">
                  <a:extLst>
                    <a:ext uri="{FF2B5EF4-FFF2-40B4-BE49-F238E27FC236}">
                      <a16:creationId xmlns:a16="http://schemas.microsoft.com/office/drawing/2014/main" id="{7DE0FC0C-3666-442A-994C-620E72AACF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r="50000"/>
                <a:stretch/>
              </p:blipFill>
              <p:spPr>
                <a:xfrm>
                  <a:off x="1627908" y="1541240"/>
                  <a:ext cx="140558" cy="159568"/>
                </a:xfrm>
                <a:prstGeom prst="rect">
                  <a:avLst/>
                </a:prstGeom>
              </p:spPr>
            </p:pic>
            <p:pic>
              <p:nvPicPr>
                <p:cNvPr id="80" name="Grafik 79">
                  <a:extLst>
                    <a:ext uri="{FF2B5EF4-FFF2-40B4-BE49-F238E27FC236}">
                      <a16:creationId xmlns:a16="http://schemas.microsoft.com/office/drawing/2014/main" id="{40545B98-44A2-4AA2-B445-F7E1E9A7D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60311"/>
                <a:stretch/>
              </p:blipFill>
              <p:spPr>
                <a:xfrm>
                  <a:off x="1966798" y="1529957"/>
                  <a:ext cx="127198" cy="181915"/>
                </a:xfrm>
                <a:prstGeom prst="rect">
                  <a:avLst/>
                </a:prstGeom>
              </p:spPr>
            </p:pic>
          </p:grpSp>
          <p:pic>
            <p:nvPicPr>
              <p:cNvPr id="77" name="Grafik 76">
                <a:extLst>
                  <a:ext uri="{FF2B5EF4-FFF2-40B4-BE49-F238E27FC236}">
                    <a16:creationId xmlns:a16="http://schemas.microsoft.com/office/drawing/2014/main" id="{D9393F93-020E-4C61-B15F-F984BEEBBE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50000"/>
              <a:stretch/>
            </p:blipFill>
            <p:spPr>
              <a:xfrm>
                <a:off x="4473618" y="1530176"/>
                <a:ext cx="140558" cy="159568"/>
              </a:xfrm>
              <a:prstGeom prst="rect">
                <a:avLst/>
              </a:prstGeom>
            </p:spPr>
          </p:pic>
          <p:sp>
            <p:nvSpPr>
              <p:cNvPr id="78" name="Rechteck 77">
                <a:extLst>
                  <a:ext uri="{FF2B5EF4-FFF2-40B4-BE49-F238E27FC236}">
                    <a16:creationId xmlns:a16="http://schemas.microsoft.com/office/drawing/2014/main" id="{7066BC2E-A13E-4B26-82C8-855D6450123F}"/>
                  </a:ext>
                </a:extLst>
              </p:cNvPr>
              <p:cNvSpPr/>
              <p:nvPr/>
            </p:nvSpPr>
            <p:spPr bwMode="auto">
              <a:xfrm>
                <a:off x="4638640" y="1550594"/>
                <a:ext cx="272992" cy="15956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</p:grpSp>
      </p:grp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ED6ABDE-4E58-404A-AB4D-B5F1DAFB90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5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47C4E34-BB00-4710-980C-61CAEABC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ICON D2 vs. DL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723B9A9-B84A-4E1C-81C6-C8DF22A078D4}"/>
              </a:ext>
            </a:extLst>
          </p:cNvPr>
          <p:cNvSpPr/>
          <p:nvPr/>
        </p:nvSpPr>
        <p:spPr bwMode="auto">
          <a:xfrm>
            <a:off x="2900493" y="1901992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4745AF2E-EAA9-44A1-8E82-5D139D3ACD27}"/>
              </a:ext>
            </a:extLst>
          </p:cNvPr>
          <p:cNvSpPr/>
          <p:nvPr/>
        </p:nvSpPr>
        <p:spPr bwMode="auto">
          <a:xfrm>
            <a:off x="8251157" y="3195270"/>
            <a:ext cx="498808" cy="1231175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EE434101-A935-4426-8D3B-CEDBE1A8ACA9}"/>
              </a:ext>
            </a:extLst>
          </p:cNvPr>
          <p:cNvSpPr/>
          <p:nvPr/>
        </p:nvSpPr>
        <p:spPr bwMode="auto">
          <a:xfrm>
            <a:off x="6680364" y="3195269"/>
            <a:ext cx="498808" cy="1231175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21D24DF-CF81-491F-8CEA-981E5E7BFAA9}"/>
              </a:ext>
            </a:extLst>
          </p:cNvPr>
          <p:cNvSpPr/>
          <p:nvPr/>
        </p:nvSpPr>
        <p:spPr bwMode="auto">
          <a:xfrm>
            <a:off x="2605510" y="3263649"/>
            <a:ext cx="498808" cy="1231175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460DE148-370E-4D5C-8E92-6845CA43E444}"/>
              </a:ext>
            </a:extLst>
          </p:cNvPr>
          <p:cNvSpPr txBox="1"/>
          <p:nvPr/>
        </p:nvSpPr>
        <p:spPr>
          <a:xfrm>
            <a:off x="184990" y="922437"/>
            <a:ext cx="42578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rgbClr val="00B0F0"/>
                </a:solidFill>
              </a:rPr>
              <a:t>LLJs at night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rgbClr val="FF0000"/>
                </a:solidFill>
              </a:rPr>
              <a:t>signatures of cold pools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>
                <a:solidFill>
                  <a:srgbClr val="002060"/>
                </a:solidFill>
              </a:rPr>
              <a:t>discrepancies in stable near-surface layer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9D546D9C-8AC8-4653-8AB3-6DC4911E4131}"/>
              </a:ext>
            </a:extLst>
          </p:cNvPr>
          <p:cNvSpPr/>
          <p:nvPr/>
        </p:nvSpPr>
        <p:spPr bwMode="auto">
          <a:xfrm>
            <a:off x="7752349" y="2324145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4AA54330-1823-4D82-8799-F8CE1BB0ADE4}"/>
              </a:ext>
            </a:extLst>
          </p:cNvPr>
          <p:cNvSpPr/>
          <p:nvPr/>
        </p:nvSpPr>
        <p:spPr bwMode="auto">
          <a:xfrm>
            <a:off x="3633131" y="2295523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4006921D-8E07-4C4D-976A-E0C7F08BCF18}"/>
              </a:ext>
            </a:extLst>
          </p:cNvPr>
          <p:cNvSpPr/>
          <p:nvPr/>
        </p:nvSpPr>
        <p:spPr bwMode="auto">
          <a:xfrm>
            <a:off x="7752349" y="3733286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9D3787A2-D287-4DBC-B738-F02A02FD5DE1}"/>
              </a:ext>
            </a:extLst>
          </p:cNvPr>
          <p:cNvSpPr/>
          <p:nvPr/>
        </p:nvSpPr>
        <p:spPr bwMode="auto">
          <a:xfrm>
            <a:off x="3715944" y="3733285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D25BBC29-EC73-4A2A-9676-583703625D9F}"/>
              </a:ext>
            </a:extLst>
          </p:cNvPr>
          <p:cNvSpPr/>
          <p:nvPr/>
        </p:nvSpPr>
        <p:spPr bwMode="auto">
          <a:xfrm>
            <a:off x="7770184" y="4999639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99BD8043-DC1A-47A0-90D4-7DD90A848886}"/>
              </a:ext>
            </a:extLst>
          </p:cNvPr>
          <p:cNvSpPr/>
          <p:nvPr/>
        </p:nvSpPr>
        <p:spPr bwMode="auto">
          <a:xfrm>
            <a:off x="3673606" y="5067665"/>
            <a:ext cx="498808" cy="738793"/>
          </a:xfrm>
          <a:prstGeom prst="ellipse">
            <a:avLst/>
          </a:prstGeom>
          <a:noFill/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3C72FFEB-8321-4ED5-998A-4B836964701B}"/>
              </a:ext>
            </a:extLst>
          </p:cNvPr>
          <p:cNvSpPr txBox="1"/>
          <p:nvPr/>
        </p:nvSpPr>
        <p:spPr>
          <a:xfrm>
            <a:off x="983432" y="5989264"/>
            <a:ext cx="8659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1e-4 m2 s-2</a:t>
            </a:r>
            <a:endParaRPr lang="de-DE" sz="1000"/>
          </a:p>
        </p:txBody>
      </p:sp>
      <p:cxnSp>
        <p:nvCxnSpPr>
          <p:cNvPr id="56" name="Gerade Verbindung mit Pfeil 55">
            <a:extLst>
              <a:ext uri="{FF2B5EF4-FFF2-40B4-BE49-F238E27FC236}">
                <a16:creationId xmlns:a16="http://schemas.microsoft.com/office/drawing/2014/main" id="{ABAA1210-9B23-4FC9-9483-3991E0CA7EAF}"/>
              </a:ext>
            </a:extLst>
          </p:cNvPr>
          <p:cNvCxnSpPr/>
          <p:nvPr/>
        </p:nvCxnSpPr>
        <p:spPr bwMode="auto">
          <a:xfrm flipV="1">
            <a:off x="1888825" y="5437062"/>
            <a:ext cx="646225" cy="3791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Textfeld 56">
            <a:extLst>
              <a:ext uri="{FF2B5EF4-FFF2-40B4-BE49-F238E27FC236}">
                <a16:creationId xmlns:a16="http://schemas.microsoft.com/office/drawing/2014/main" id="{AB91F66F-08A1-42D2-8CBB-DF5B4D572572}"/>
              </a:ext>
            </a:extLst>
          </p:cNvPr>
          <p:cNvSpPr txBox="1"/>
          <p:nvPr/>
        </p:nvSpPr>
        <p:spPr>
          <a:xfrm>
            <a:off x="394389" y="5744643"/>
            <a:ext cx="1534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*Mixed layer height</a:t>
            </a:r>
            <a:endParaRPr lang="de-DE" sz="1200"/>
          </a:p>
        </p:txBody>
      </p:sp>
      <p:sp>
        <p:nvSpPr>
          <p:cNvPr id="58" name="Fußzeilenplatzhalter 4">
            <a:extLst>
              <a:ext uri="{FF2B5EF4-FFF2-40B4-BE49-F238E27FC236}">
                <a16:creationId xmlns:a16="http://schemas.microsoft.com/office/drawing/2014/main" id="{DB1861F2-32F5-4185-94E7-AC8E55B74B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160488760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A0EE41E-0DFA-42C6-993B-A1B624536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6457" y="1609386"/>
            <a:ext cx="7764837" cy="44644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3" name="Inhaltsplatzhalter 22">
            <a:extLst>
              <a:ext uri="{FF2B5EF4-FFF2-40B4-BE49-F238E27FC236}">
                <a16:creationId xmlns:a16="http://schemas.microsoft.com/office/drawing/2014/main" id="{3F9367FF-0F8A-4980-9138-DBDD28B4B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0991" y="2060848"/>
            <a:ext cx="2433960" cy="4171678"/>
          </a:xfrm>
        </p:spPr>
        <p:txBody>
          <a:bodyPr/>
          <a:lstStyle/>
          <a:p>
            <a:r>
              <a:rPr lang="en-US" dirty="0"/>
              <a:t>daytime quite good</a:t>
            </a:r>
          </a:p>
          <a:p>
            <a:r>
              <a:rPr lang="en-US" dirty="0"/>
              <a:t>LLJ max wind speed underestimated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B61CE2D-4E28-4A04-B885-7F022B09D6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E1009A-E908-436B-8BA3-8A7EE917066F}" type="slidenum">
              <a:rPr lang="de-DE" altLang="de-DE" smtClean="0"/>
              <a:pPr/>
              <a:t>6</a:t>
            </a:fld>
            <a:endParaRPr lang="de-DE" alt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BCD5D41-094D-4674-A3B1-52B6122C5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Profiles</a:t>
            </a:r>
            <a:endParaRPr lang="de-DE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C03F8CCE-2AA9-4E7E-B272-0914A3E4C46D}"/>
              </a:ext>
            </a:extLst>
          </p:cNvPr>
          <p:cNvGrpSpPr/>
          <p:nvPr/>
        </p:nvGrpSpPr>
        <p:grpSpPr>
          <a:xfrm>
            <a:off x="1919453" y="1152867"/>
            <a:ext cx="6892007" cy="307777"/>
            <a:chOff x="1517598" y="1321023"/>
            <a:chExt cx="6892007" cy="307777"/>
          </a:xfrm>
        </p:grpSpPr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5E2E58CA-CC29-4433-BE85-8EF349543E19}"/>
                </a:ext>
              </a:extLst>
            </p:cNvPr>
            <p:cNvSpPr txBox="1"/>
            <p:nvPr/>
          </p:nvSpPr>
          <p:spPr>
            <a:xfrm>
              <a:off x="1517598" y="1321023"/>
              <a:ext cx="25165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 err="1">
                  <a:solidFill>
                    <a:schemeClr val="bg1">
                      <a:lumMod val="65000"/>
                    </a:schemeClr>
                  </a:solidFill>
                </a:rPr>
                <a:t>morning</a:t>
              </a:r>
              <a:r>
                <a:rPr lang="de-DE" sz="1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de-DE" sz="1400" dirty="0" err="1">
                  <a:solidFill>
                    <a:schemeClr val="bg1">
                      <a:lumMod val="65000"/>
                    </a:schemeClr>
                  </a:solidFill>
                </a:rPr>
                <a:t>transition</a:t>
              </a:r>
              <a:endParaRPr lang="de-DE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D9F7AC33-1FBB-4FF1-821A-29C1EF07D292}"/>
                </a:ext>
              </a:extLst>
            </p:cNvPr>
            <p:cNvSpPr txBox="1"/>
            <p:nvPr/>
          </p:nvSpPr>
          <p:spPr>
            <a:xfrm>
              <a:off x="3826271" y="1321023"/>
              <a:ext cx="96175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 err="1">
                  <a:solidFill>
                    <a:schemeClr val="bg1">
                      <a:lumMod val="65000"/>
                    </a:schemeClr>
                  </a:solidFill>
                </a:rPr>
                <a:t>day</a:t>
              </a:r>
              <a:endParaRPr lang="de-DE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E2BB0C3E-4960-45B8-9B5E-E884EDB78EEC}"/>
                </a:ext>
              </a:extLst>
            </p:cNvPr>
            <p:cNvSpPr txBox="1"/>
            <p:nvPr/>
          </p:nvSpPr>
          <p:spPr>
            <a:xfrm>
              <a:off x="5054664" y="1321023"/>
              <a:ext cx="18872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 err="1">
                  <a:solidFill>
                    <a:schemeClr val="bg1">
                      <a:lumMod val="65000"/>
                    </a:schemeClr>
                  </a:solidFill>
                </a:rPr>
                <a:t>evening</a:t>
              </a:r>
              <a:r>
                <a:rPr lang="de-DE" sz="1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de-DE" sz="1400" dirty="0" err="1">
                  <a:solidFill>
                    <a:schemeClr val="bg1">
                      <a:lumMod val="65000"/>
                    </a:schemeClr>
                  </a:solidFill>
                </a:rPr>
                <a:t>transition</a:t>
              </a:r>
              <a:endParaRPr lang="de-DE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36DAF2CB-1293-4154-9CD9-91A51DC74A15}"/>
                </a:ext>
              </a:extLst>
            </p:cNvPr>
            <p:cNvSpPr txBox="1"/>
            <p:nvPr/>
          </p:nvSpPr>
          <p:spPr>
            <a:xfrm>
              <a:off x="6941900" y="1321023"/>
              <a:ext cx="14677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dirty="0">
                  <a:solidFill>
                    <a:schemeClr val="bg1">
                      <a:lumMod val="65000"/>
                    </a:schemeClr>
                  </a:solidFill>
                </a:rPr>
                <a:t>        </a:t>
              </a:r>
              <a:r>
                <a:rPr lang="de-DE" sz="1400" dirty="0" err="1">
                  <a:solidFill>
                    <a:schemeClr val="bg1">
                      <a:lumMod val="65000"/>
                    </a:schemeClr>
                  </a:solidFill>
                </a:rPr>
                <a:t>night</a:t>
              </a:r>
              <a:endParaRPr lang="de-DE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E1F4B7DD-BCAE-4933-BC8E-FAF54CCA03E6}"/>
              </a:ext>
            </a:extLst>
          </p:cNvPr>
          <p:cNvSpPr txBox="1"/>
          <p:nvPr/>
        </p:nvSpPr>
        <p:spPr>
          <a:xfrm>
            <a:off x="479376" y="2204864"/>
            <a:ext cx="104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WIND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C59D5E6E-01FC-4897-8C29-0082022C65DD}"/>
              </a:ext>
            </a:extLst>
          </p:cNvPr>
          <p:cNvSpPr txBox="1"/>
          <p:nvPr/>
        </p:nvSpPr>
        <p:spPr>
          <a:xfrm>
            <a:off x="478728" y="4820518"/>
            <a:ext cx="748492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EDR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6763FFC-E8A4-437F-A4CC-B47EAC5DC36A}"/>
              </a:ext>
            </a:extLst>
          </p:cNvPr>
          <p:cNvSpPr txBox="1"/>
          <p:nvPr/>
        </p:nvSpPr>
        <p:spPr>
          <a:xfrm>
            <a:off x="478728" y="3496585"/>
            <a:ext cx="1041668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TKE</a:t>
            </a:r>
          </a:p>
        </p:txBody>
      </p:sp>
      <p:sp>
        <p:nvSpPr>
          <p:cNvPr id="24" name="Fußzeilenplatzhalter 4">
            <a:extLst>
              <a:ext uri="{FF2B5EF4-FFF2-40B4-BE49-F238E27FC236}">
                <a16:creationId xmlns:a16="http://schemas.microsoft.com/office/drawing/2014/main" id="{8C7DA344-A2EA-438D-83DD-36179FD90E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339245107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7581440-6532-4F1B-833C-C9B0A7BE24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7</a:t>
            </a:fld>
            <a:endParaRPr lang="de-DE" alt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E0BEFCE-B773-425A-B44B-1334D564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resolution</a:t>
            </a:r>
            <a:endParaRPr lang="de-DE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39580DA-2CCD-48FB-B853-80C385798850}"/>
              </a:ext>
            </a:extLst>
          </p:cNvPr>
          <p:cNvGrpSpPr/>
          <p:nvPr/>
        </p:nvGrpSpPr>
        <p:grpSpPr>
          <a:xfrm>
            <a:off x="695400" y="942658"/>
            <a:ext cx="5669583" cy="2774373"/>
            <a:chOff x="195715" y="1538173"/>
            <a:chExt cx="3896512" cy="1943108"/>
          </a:xfrm>
        </p:grpSpPr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77B06A1F-B289-4229-96D9-0CD4A9361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5715" y="1683930"/>
              <a:ext cx="3896512" cy="1797351"/>
            </a:xfrm>
            <a:prstGeom prst="rect">
              <a:avLst/>
            </a:prstGeom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39CEDA91-FDEB-425D-8CB1-B0B381E8E3D7}"/>
                </a:ext>
              </a:extLst>
            </p:cNvPr>
            <p:cNvSpPr txBox="1"/>
            <p:nvPr/>
          </p:nvSpPr>
          <p:spPr>
            <a:xfrm>
              <a:off x="1071591" y="1538173"/>
              <a:ext cx="926388" cy="19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626m</a:t>
              </a: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B56BDCED-B56A-475B-84EC-DF223FEB9808}"/>
              </a:ext>
            </a:extLst>
          </p:cNvPr>
          <p:cNvGrpSpPr/>
          <p:nvPr/>
        </p:nvGrpSpPr>
        <p:grpSpPr>
          <a:xfrm>
            <a:off x="3503712" y="942660"/>
            <a:ext cx="5784673" cy="2756361"/>
            <a:chOff x="170421" y="4018788"/>
            <a:chExt cx="3975609" cy="1930492"/>
          </a:xfrm>
        </p:grpSpPr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257A715C-4F36-46C8-8F76-AC5BDC7FF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0421" y="4077072"/>
              <a:ext cx="3975609" cy="1872208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53F37154-A8C4-41EF-AB9B-31248E739E00}"/>
                </a:ext>
              </a:extLst>
            </p:cNvPr>
            <p:cNvSpPr txBox="1"/>
            <p:nvPr/>
          </p:nvSpPr>
          <p:spPr>
            <a:xfrm>
              <a:off x="1027536" y="4018788"/>
              <a:ext cx="1368152" cy="19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313m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6913F5-F36A-435A-B12D-DF9967F2C635}"/>
              </a:ext>
            </a:extLst>
          </p:cNvPr>
          <p:cNvGrpSpPr/>
          <p:nvPr/>
        </p:nvGrpSpPr>
        <p:grpSpPr>
          <a:xfrm>
            <a:off x="623392" y="3534533"/>
            <a:ext cx="5784674" cy="2712870"/>
            <a:chOff x="4539953" y="1571696"/>
            <a:chExt cx="3975610" cy="1900033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BC1B4222-E42C-4CFD-B28F-CE08ACCBD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9953" y="1625910"/>
              <a:ext cx="3975610" cy="1845819"/>
            </a:xfrm>
            <a:prstGeom prst="rect">
              <a:avLst/>
            </a:prstGeom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63B6003E-5CB6-49EB-836E-BA2578D855B9}"/>
                </a:ext>
              </a:extLst>
            </p:cNvPr>
            <p:cNvSpPr txBox="1"/>
            <p:nvPr/>
          </p:nvSpPr>
          <p:spPr>
            <a:xfrm>
              <a:off x="5422996" y="1571696"/>
              <a:ext cx="1368152" cy="19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156m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A860455-A6D1-4A7C-9CAA-9B3B17FFF520}"/>
              </a:ext>
            </a:extLst>
          </p:cNvPr>
          <p:cNvGrpSpPr/>
          <p:nvPr/>
        </p:nvGrpSpPr>
        <p:grpSpPr>
          <a:xfrm>
            <a:off x="3503712" y="3560520"/>
            <a:ext cx="5784674" cy="2764289"/>
            <a:chOff x="4481954" y="4027579"/>
            <a:chExt cx="3975610" cy="1936045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EBA13DC2-7CD5-4046-9442-8ED44967F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81954" y="4085239"/>
              <a:ext cx="3975610" cy="1878385"/>
            </a:xfrm>
            <a:prstGeom prst="rect">
              <a:avLst/>
            </a:prstGeom>
          </p:spPr>
        </p:pic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070696FF-D23B-47CD-8EB9-BFFE45ADE0B0}"/>
                </a:ext>
              </a:extLst>
            </p:cNvPr>
            <p:cNvSpPr txBox="1"/>
            <p:nvPr/>
          </p:nvSpPr>
          <p:spPr>
            <a:xfrm>
              <a:off x="5399793" y="4027579"/>
              <a:ext cx="1368152" cy="194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dirty="0"/>
                <a:t>78m</a:t>
              </a:r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A48994F9-A8A2-4558-AD5D-27B836A19D5E}"/>
              </a:ext>
            </a:extLst>
          </p:cNvPr>
          <p:cNvSpPr txBox="1"/>
          <p:nvPr/>
        </p:nvSpPr>
        <p:spPr>
          <a:xfrm>
            <a:off x="195442" y="1535220"/>
            <a:ext cx="5273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>
                    <a:lumMod val="65000"/>
                  </a:schemeClr>
                </a:solidFill>
              </a:rPr>
              <a:t>Wind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41854FE-5E25-476B-AFAA-2643540ABD1E}"/>
              </a:ext>
            </a:extLst>
          </p:cNvPr>
          <p:cNvSpPr txBox="1"/>
          <p:nvPr/>
        </p:nvSpPr>
        <p:spPr>
          <a:xfrm>
            <a:off x="173883" y="2269939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>
                    <a:lumMod val="65000"/>
                  </a:schemeClr>
                </a:solidFill>
              </a:rPr>
              <a:t>TKE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35F2DBF-18BE-4E7F-B151-C156DA406641}"/>
              </a:ext>
            </a:extLst>
          </p:cNvPr>
          <p:cNvSpPr txBox="1"/>
          <p:nvPr/>
        </p:nvSpPr>
        <p:spPr>
          <a:xfrm>
            <a:off x="195442" y="2924944"/>
            <a:ext cx="5400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>
                    <a:lumMod val="65000"/>
                  </a:schemeClr>
                </a:solidFill>
              </a:rPr>
              <a:t>EDR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196DCD65-3F11-4DA1-9AFA-99B95629DB49}"/>
              </a:ext>
            </a:extLst>
          </p:cNvPr>
          <p:cNvSpPr/>
          <p:nvPr/>
        </p:nvSpPr>
        <p:spPr bwMode="auto">
          <a:xfrm>
            <a:off x="6357437" y="1035593"/>
            <a:ext cx="3050931" cy="528921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Inhaltsplatzhalter 22">
            <a:extLst>
              <a:ext uri="{FF2B5EF4-FFF2-40B4-BE49-F238E27FC236}">
                <a16:creationId xmlns:a16="http://schemas.microsoft.com/office/drawing/2014/main" id="{E30B2A74-B1A7-4305-ACE0-37BD90AE3C25}"/>
              </a:ext>
            </a:extLst>
          </p:cNvPr>
          <p:cNvSpPr txBox="1">
            <a:spLocks/>
          </p:cNvSpPr>
          <p:nvPr/>
        </p:nvSpPr>
        <p:spPr>
          <a:xfrm>
            <a:off x="7032104" y="1212710"/>
            <a:ext cx="4632847" cy="5019816"/>
          </a:xfrm>
          <a:prstGeom prst="rect">
            <a:avLst/>
          </a:prstGeom>
        </p:spPr>
        <p:txBody>
          <a:bodyPr/>
          <a:lstStyle>
            <a:lvl1pPr marL="352416" indent="-352416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33" indent="-26034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2pPr>
            <a:lvl3pPr marL="1142972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4pPr>
            <a:lvl5pPr marL="2057348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7pPr>
            <a:lvl8pPr marL="3428915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Wind speed, TKE and EDR </a:t>
            </a:r>
            <a:r>
              <a:rPr lang="en-US" b="1" kern="0" dirty="0"/>
              <a:t>patterns</a:t>
            </a:r>
            <a:r>
              <a:rPr lang="en-US" kern="0" dirty="0"/>
              <a:t> very </a:t>
            </a:r>
            <a:r>
              <a:rPr lang="en-US" b="1" kern="0" dirty="0"/>
              <a:t>consistent</a:t>
            </a:r>
            <a:r>
              <a:rPr lang="en-US" kern="0" dirty="0"/>
              <a:t> across resolutions</a:t>
            </a:r>
          </a:p>
          <a:p>
            <a:r>
              <a:rPr lang="en-US" b="1" kern="0" dirty="0"/>
              <a:t>Wind magnitude</a:t>
            </a:r>
            <a:r>
              <a:rPr lang="en-US" kern="0" dirty="0"/>
              <a:t> resolution-independent</a:t>
            </a:r>
          </a:p>
          <a:p>
            <a:r>
              <a:rPr lang="en-US" b="1" kern="0" dirty="0"/>
              <a:t>Total TKE </a:t>
            </a:r>
            <a:r>
              <a:rPr lang="en-US" kern="0" dirty="0"/>
              <a:t>magnitude </a:t>
            </a:r>
            <a:r>
              <a:rPr lang="en-US" b="1" kern="0" dirty="0"/>
              <a:t>decreasing</a:t>
            </a:r>
            <a:r>
              <a:rPr lang="en-US" kern="0" dirty="0"/>
              <a:t> slightly with finer mesh size</a:t>
            </a:r>
          </a:p>
        </p:txBody>
      </p:sp>
      <p:sp>
        <p:nvSpPr>
          <p:cNvPr id="27" name="Fußzeilenplatzhalter 4">
            <a:extLst>
              <a:ext uri="{FF2B5EF4-FFF2-40B4-BE49-F238E27FC236}">
                <a16:creationId xmlns:a16="http://schemas.microsoft.com/office/drawing/2014/main" id="{F33E5B3B-2EFC-4E2F-96D0-BE37963C7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310045796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8011099-62B7-4794-A68C-88263DFECA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E1009A-E908-436B-8BA3-8A7EE917066F}" type="slidenum">
              <a:rPr lang="de-DE" altLang="de-DE" smtClean="0"/>
              <a:pPr/>
              <a:t>8</a:t>
            </a:fld>
            <a:endParaRPr lang="de-DE" alt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D97A1F1-41BC-4710-8BC0-18FE1FE00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Scale partitioning of TKE</a:t>
            </a:r>
            <a:endParaRPr lang="de-DE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AB9C8245-9FBC-4063-A52A-026542986890}"/>
              </a:ext>
            </a:extLst>
          </p:cNvPr>
          <p:cNvGrpSpPr/>
          <p:nvPr/>
        </p:nvGrpSpPr>
        <p:grpSpPr>
          <a:xfrm>
            <a:off x="3859134" y="980729"/>
            <a:ext cx="3789162" cy="5317559"/>
            <a:chOff x="2335134" y="1052736"/>
            <a:chExt cx="3789162" cy="5317559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A1CC7720-8F2E-4288-B8F1-DC5B745B5C44}"/>
                </a:ext>
              </a:extLst>
            </p:cNvPr>
            <p:cNvGrpSpPr/>
            <p:nvPr/>
          </p:nvGrpSpPr>
          <p:grpSpPr>
            <a:xfrm>
              <a:off x="2405497" y="1052736"/>
              <a:ext cx="3709988" cy="1816008"/>
              <a:chOff x="2338108" y="1236470"/>
              <a:chExt cx="3709988" cy="1816008"/>
            </a:xfrm>
          </p:grpSpPr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95102180-59AC-445C-8364-41CBA0F81031}"/>
                  </a:ext>
                </a:extLst>
              </p:cNvPr>
              <p:cNvSpPr txBox="1"/>
              <p:nvPr/>
            </p:nvSpPr>
            <p:spPr>
              <a:xfrm>
                <a:off x="3136653" y="2762492"/>
                <a:ext cx="10073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626m</a:t>
                </a: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09DB528D-741A-4050-BC61-F29FCD9ED548}"/>
                  </a:ext>
                </a:extLst>
              </p:cNvPr>
              <p:cNvSpPr txBox="1"/>
              <p:nvPr/>
            </p:nvSpPr>
            <p:spPr>
              <a:xfrm>
                <a:off x="3847150" y="2761809"/>
                <a:ext cx="10073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313m</a:t>
                </a:r>
              </a:p>
            </p:txBody>
          </p:sp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C37C59E8-B880-4F73-A759-2CD4C57A2D5E}"/>
                  </a:ext>
                </a:extLst>
              </p:cNvPr>
              <p:cNvSpPr txBox="1"/>
              <p:nvPr/>
            </p:nvSpPr>
            <p:spPr>
              <a:xfrm>
                <a:off x="4561882" y="2775479"/>
                <a:ext cx="6801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156m</a:t>
                </a: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71ABAADC-E136-4ADB-8513-EA1C953106D4}"/>
                  </a:ext>
                </a:extLst>
              </p:cNvPr>
              <p:cNvSpPr txBox="1"/>
              <p:nvPr/>
            </p:nvSpPr>
            <p:spPr>
              <a:xfrm>
                <a:off x="5306198" y="2761808"/>
                <a:ext cx="62377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78m</a:t>
                </a:r>
              </a:p>
            </p:txBody>
          </p:sp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87261275-C1A0-4803-A496-AD5F8A3E4B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490" b="10848"/>
              <a:stretch/>
            </p:blipFill>
            <p:spPr>
              <a:xfrm>
                <a:off x="2338108" y="1236470"/>
                <a:ext cx="3709988" cy="1552679"/>
              </a:xfrm>
              <a:prstGeom prst="rect">
                <a:avLst/>
              </a:prstGeom>
            </p:spPr>
          </p:pic>
        </p:grpSp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80CC1812-F678-4618-8035-DF96FC2C7846}"/>
                </a:ext>
              </a:extLst>
            </p:cNvPr>
            <p:cNvGrpSpPr/>
            <p:nvPr/>
          </p:nvGrpSpPr>
          <p:grpSpPr>
            <a:xfrm>
              <a:off x="2405497" y="2966917"/>
              <a:ext cx="3718798" cy="1665258"/>
              <a:chOff x="2338108" y="3150651"/>
              <a:chExt cx="3718798" cy="1665258"/>
            </a:xfrm>
          </p:grpSpPr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id="{EB8F9B8D-69A8-4438-89EC-C849F1E4CC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670" t="10793" r="1" b="10848"/>
              <a:stretch/>
            </p:blipFill>
            <p:spPr>
              <a:xfrm>
                <a:off x="2338108" y="3150651"/>
                <a:ext cx="3718798" cy="1386856"/>
              </a:xfrm>
              <a:prstGeom prst="rect">
                <a:avLst/>
              </a:prstGeom>
            </p:spPr>
          </p:pic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31EF8D6-908B-49E7-BD52-8923CCF17AD5}"/>
                  </a:ext>
                </a:extLst>
              </p:cNvPr>
              <p:cNvSpPr txBox="1"/>
              <p:nvPr/>
            </p:nvSpPr>
            <p:spPr>
              <a:xfrm>
                <a:off x="3104804" y="4510167"/>
                <a:ext cx="10073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626m</a:t>
                </a:r>
              </a:p>
            </p:txBody>
          </p:sp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A9A7A0E9-17CE-4252-95E1-4BB7F0A6266B}"/>
                  </a:ext>
                </a:extLst>
              </p:cNvPr>
              <p:cNvSpPr txBox="1"/>
              <p:nvPr/>
            </p:nvSpPr>
            <p:spPr>
              <a:xfrm>
                <a:off x="3817796" y="4510604"/>
                <a:ext cx="10073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313m</a:t>
                </a:r>
              </a:p>
            </p:txBody>
          </p: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84D15620-435E-4F15-BA19-ADD36D1E1E62}"/>
                  </a:ext>
                </a:extLst>
              </p:cNvPr>
              <p:cNvSpPr txBox="1"/>
              <p:nvPr/>
            </p:nvSpPr>
            <p:spPr>
              <a:xfrm>
                <a:off x="4538764" y="4533094"/>
                <a:ext cx="6801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156m</a:t>
                </a:r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16F737A4-D1BE-4EC5-AB77-E38146FB9574}"/>
                  </a:ext>
                </a:extLst>
              </p:cNvPr>
              <p:cNvSpPr txBox="1"/>
              <p:nvPr/>
            </p:nvSpPr>
            <p:spPr>
              <a:xfrm>
                <a:off x="5270899" y="4538910"/>
                <a:ext cx="62377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78m</a:t>
                </a:r>
              </a:p>
            </p:txBody>
          </p:sp>
        </p:grp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511AAA86-E5AD-4514-99BE-6B0F7AFF5ADE}"/>
                </a:ext>
              </a:extLst>
            </p:cNvPr>
            <p:cNvGrpSpPr/>
            <p:nvPr/>
          </p:nvGrpSpPr>
          <p:grpSpPr>
            <a:xfrm>
              <a:off x="2335134" y="4690980"/>
              <a:ext cx="3789162" cy="1679315"/>
              <a:chOff x="2335134" y="4690980"/>
              <a:chExt cx="3789162" cy="1679315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940A17E6-2A50-4D72-886B-D05D747F9D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20" t="9530" b="10823"/>
              <a:stretch/>
            </p:blipFill>
            <p:spPr>
              <a:xfrm>
                <a:off x="2335134" y="4690980"/>
                <a:ext cx="3789162" cy="1390800"/>
              </a:xfrm>
              <a:prstGeom prst="rect">
                <a:avLst/>
              </a:prstGeom>
            </p:spPr>
          </p:pic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FC550FF3-4B53-4E3B-B872-90CED336B5E1}"/>
                  </a:ext>
                </a:extLst>
              </p:cNvPr>
              <p:cNvSpPr txBox="1"/>
              <p:nvPr/>
            </p:nvSpPr>
            <p:spPr>
              <a:xfrm>
                <a:off x="3120163" y="6093296"/>
                <a:ext cx="10073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626m</a:t>
                </a:r>
              </a:p>
            </p:txBody>
          </p:sp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C384AD40-B528-413A-9DCF-453AB09E69BA}"/>
                  </a:ext>
                </a:extLst>
              </p:cNvPr>
              <p:cNvSpPr txBox="1"/>
              <p:nvPr/>
            </p:nvSpPr>
            <p:spPr>
              <a:xfrm>
                <a:off x="3833155" y="6093296"/>
                <a:ext cx="100731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313m</a:t>
                </a:r>
              </a:p>
            </p:txBody>
          </p: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5235E3C7-D152-495B-A0B6-11D5A1FA1D43}"/>
                  </a:ext>
                </a:extLst>
              </p:cNvPr>
              <p:cNvSpPr txBox="1"/>
              <p:nvPr/>
            </p:nvSpPr>
            <p:spPr>
              <a:xfrm>
                <a:off x="4554123" y="6093296"/>
                <a:ext cx="68010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156m</a:t>
                </a:r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D06C67C0-CEF2-4E7C-BD0F-46D47BDAE63C}"/>
                  </a:ext>
                </a:extLst>
              </p:cNvPr>
              <p:cNvSpPr txBox="1"/>
              <p:nvPr/>
            </p:nvSpPr>
            <p:spPr>
              <a:xfrm>
                <a:off x="5286258" y="6093296"/>
                <a:ext cx="62377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/>
                  <a:t>78m</a:t>
                </a:r>
              </a:p>
            </p:txBody>
          </p:sp>
        </p:grp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D14D3689-7123-4142-A556-8AB83F881151}"/>
              </a:ext>
            </a:extLst>
          </p:cNvPr>
          <p:cNvSpPr txBox="1"/>
          <p:nvPr/>
        </p:nvSpPr>
        <p:spPr>
          <a:xfrm>
            <a:off x="1716729" y="1677993"/>
            <a:ext cx="22127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>
                    <a:lumMod val="65000"/>
                  </a:schemeClr>
                </a:solidFill>
              </a:rPr>
              <a:t>subgrid-scale</a:t>
            </a:r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 TKE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149C9AB-D565-472C-BBF0-A5DF3EF3D0E1}"/>
              </a:ext>
            </a:extLst>
          </p:cNvPr>
          <p:cNvSpPr txBox="1"/>
          <p:nvPr/>
        </p:nvSpPr>
        <p:spPr>
          <a:xfrm>
            <a:off x="1847529" y="3410180"/>
            <a:ext cx="2261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>
                    <a:lumMod val="65000"/>
                  </a:schemeClr>
                </a:solidFill>
              </a:rPr>
              <a:t>grid-scale</a:t>
            </a:r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 TKE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FBEC563F-74A8-4F5B-9109-F66B920643A9}"/>
              </a:ext>
            </a:extLst>
          </p:cNvPr>
          <p:cNvSpPr txBox="1"/>
          <p:nvPr/>
        </p:nvSpPr>
        <p:spPr>
          <a:xfrm>
            <a:off x="2109320" y="5146182"/>
            <a:ext cx="28830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>
                    <a:lumMod val="65000"/>
                  </a:schemeClr>
                </a:solidFill>
              </a:rPr>
              <a:t>total TKE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FF7CD758-01C9-4137-AC1A-F518F52625B2}"/>
              </a:ext>
            </a:extLst>
          </p:cNvPr>
          <p:cNvGrpSpPr/>
          <p:nvPr/>
        </p:nvGrpSpPr>
        <p:grpSpPr>
          <a:xfrm>
            <a:off x="7996220" y="1772818"/>
            <a:ext cx="1786576" cy="448059"/>
            <a:chOff x="6472220" y="1772817"/>
            <a:chExt cx="1786576" cy="448059"/>
          </a:xfrm>
        </p:grpSpPr>
        <p:sp>
          <p:nvSpPr>
            <p:cNvPr id="28" name="Pfeil: nach unten 27">
              <a:extLst>
                <a:ext uri="{FF2B5EF4-FFF2-40B4-BE49-F238E27FC236}">
                  <a16:creationId xmlns:a16="http://schemas.microsoft.com/office/drawing/2014/main" id="{3AC59BA3-2CF3-4229-9136-6B0966583B30}"/>
                </a:ext>
              </a:extLst>
            </p:cNvPr>
            <p:cNvSpPr/>
            <p:nvPr/>
          </p:nvSpPr>
          <p:spPr bwMode="auto">
            <a:xfrm rot="16827070">
              <a:off x="6919775" y="1325262"/>
              <a:ext cx="448059" cy="1343170"/>
            </a:xfrm>
            <a:prstGeom prst="downArrow">
              <a:avLst/>
            </a:prstGeom>
            <a:solidFill>
              <a:srgbClr val="92D050">
                <a:alpha val="6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49555BA8-27E5-4DE7-88E7-0ED3A5A7450A}"/>
                </a:ext>
              </a:extLst>
            </p:cNvPr>
            <p:cNvSpPr txBox="1"/>
            <p:nvPr/>
          </p:nvSpPr>
          <p:spPr>
            <a:xfrm rot="578014">
              <a:off x="6627838" y="1880039"/>
              <a:ext cx="16309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>
                  <a:solidFill>
                    <a:schemeClr val="bg1">
                      <a:lumMod val="50000"/>
                    </a:schemeClr>
                  </a:solidFill>
                </a:rPr>
                <a:t>decrease</a:t>
              </a:r>
              <a:endParaRPr lang="de-DE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271FD6DF-0A14-4559-BCF2-B125FB2E4D4C}"/>
              </a:ext>
            </a:extLst>
          </p:cNvPr>
          <p:cNvGrpSpPr/>
          <p:nvPr/>
        </p:nvGrpSpPr>
        <p:grpSpPr>
          <a:xfrm rot="20835606">
            <a:off x="7982136" y="3290316"/>
            <a:ext cx="2077214" cy="448059"/>
            <a:chOff x="6472220" y="1772817"/>
            <a:chExt cx="1786576" cy="448059"/>
          </a:xfrm>
        </p:grpSpPr>
        <p:sp>
          <p:nvSpPr>
            <p:cNvPr id="31" name="Pfeil: nach unten 30">
              <a:extLst>
                <a:ext uri="{FF2B5EF4-FFF2-40B4-BE49-F238E27FC236}">
                  <a16:creationId xmlns:a16="http://schemas.microsoft.com/office/drawing/2014/main" id="{85DC4F69-8476-49CD-8051-9210ADE7BBB0}"/>
                </a:ext>
              </a:extLst>
            </p:cNvPr>
            <p:cNvSpPr/>
            <p:nvPr/>
          </p:nvSpPr>
          <p:spPr bwMode="auto">
            <a:xfrm rot="16827070">
              <a:off x="6919775" y="1325262"/>
              <a:ext cx="448059" cy="1343170"/>
            </a:xfrm>
            <a:prstGeom prst="downArrow">
              <a:avLst/>
            </a:prstGeom>
            <a:solidFill>
              <a:srgbClr val="92D050">
                <a:alpha val="6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 dirty="0">
                <a:latin typeface="Arial" charset="0"/>
              </a:endParaRPr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A5BD5AAF-A461-4B16-B6F6-F0B2E6281B87}"/>
                </a:ext>
              </a:extLst>
            </p:cNvPr>
            <p:cNvSpPr txBox="1"/>
            <p:nvPr/>
          </p:nvSpPr>
          <p:spPr>
            <a:xfrm rot="588179">
              <a:off x="6627838" y="1880039"/>
              <a:ext cx="16309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>
                  <a:solidFill>
                    <a:schemeClr val="bg1">
                      <a:lumMod val="50000"/>
                    </a:schemeClr>
                  </a:solidFill>
                </a:rPr>
                <a:t>slight increase</a:t>
              </a:r>
              <a:endParaRPr lang="de-DE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4F7EDD11-DCA9-4499-A523-6C4F60E4A52B}"/>
              </a:ext>
            </a:extLst>
          </p:cNvPr>
          <p:cNvGrpSpPr/>
          <p:nvPr/>
        </p:nvGrpSpPr>
        <p:grpSpPr>
          <a:xfrm>
            <a:off x="8023666" y="4979261"/>
            <a:ext cx="1786576" cy="448059"/>
            <a:chOff x="6472220" y="1772817"/>
            <a:chExt cx="1786576" cy="448059"/>
          </a:xfrm>
        </p:grpSpPr>
        <p:sp>
          <p:nvSpPr>
            <p:cNvPr id="34" name="Pfeil: nach unten 33">
              <a:extLst>
                <a:ext uri="{FF2B5EF4-FFF2-40B4-BE49-F238E27FC236}">
                  <a16:creationId xmlns:a16="http://schemas.microsoft.com/office/drawing/2014/main" id="{B8459C64-C820-42EC-8276-F4080B66199B}"/>
                </a:ext>
              </a:extLst>
            </p:cNvPr>
            <p:cNvSpPr/>
            <p:nvPr/>
          </p:nvSpPr>
          <p:spPr bwMode="auto">
            <a:xfrm rot="16827070">
              <a:off x="6919775" y="1325262"/>
              <a:ext cx="448059" cy="1343170"/>
            </a:xfrm>
            <a:prstGeom prst="downArrow">
              <a:avLst/>
            </a:prstGeom>
            <a:solidFill>
              <a:schemeClr val="accent6">
                <a:alpha val="67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de-DE">
                <a:latin typeface="Arial" charset="0"/>
              </a:endParaRPr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94BDAF24-75E6-4659-A1D2-38F6B814D7AA}"/>
                </a:ext>
              </a:extLst>
            </p:cNvPr>
            <p:cNvSpPr txBox="1"/>
            <p:nvPr/>
          </p:nvSpPr>
          <p:spPr>
            <a:xfrm rot="578014">
              <a:off x="6627838" y="1880039"/>
              <a:ext cx="16309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>
                  <a:solidFill>
                    <a:schemeClr val="bg1"/>
                  </a:solidFill>
                </a:rPr>
                <a:t>decrease</a:t>
              </a:r>
              <a:endParaRPr lang="de-DE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Textfeld 35">
            <a:extLst>
              <a:ext uri="{FF2B5EF4-FFF2-40B4-BE49-F238E27FC236}">
                <a16:creationId xmlns:a16="http://schemas.microsoft.com/office/drawing/2014/main" id="{59A4377D-9390-488A-9C98-288A1F4B410B}"/>
              </a:ext>
            </a:extLst>
          </p:cNvPr>
          <p:cNvSpPr txBox="1"/>
          <p:nvPr/>
        </p:nvSpPr>
        <p:spPr>
          <a:xfrm>
            <a:off x="2416000" y="2531907"/>
            <a:ext cx="378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>
                    <a:lumMod val="65000"/>
                  </a:schemeClr>
                </a:solidFill>
              </a:rPr>
              <a:t>+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26DFE3D2-1A4A-4AAB-B0EE-2383961D3D00}"/>
              </a:ext>
            </a:extLst>
          </p:cNvPr>
          <p:cNvSpPr txBox="1"/>
          <p:nvPr/>
        </p:nvSpPr>
        <p:spPr>
          <a:xfrm>
            <a:off x="2386855" y="4139970"/>
            <a:ext cx="378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>
                    <a:lumMod val="65000"/>
                  </a:schemeClr>
                </a:solidFill>
              </a:rPr>
              <a:t>=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FD287CE9-02B9-4C66-B8A6-D8D73CC2C6A2}"/>
              </a:ext>
            </a:extLst>
          </p:cNvPr>
          <p:cNvSpPr txBox="1"/>
          <p:nvPr/>
        </p:nvSpPr>
        <p:spPr>
          <a:xfrm>
            <a:off x="5426620" y="2210760"/>
            <a:ext cx="61747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/>
              <a:t>Turbdiff</a:t>
            </a:r>
            <a:endParaRPr lang="de-DE" sz="100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DDB68AB9-43B9-4AA5-BDB6-F61953691B6F}"/>
              </a:ext>
            </a:extLst>
          </p:cNvPr>
          <p:cNvSpPr/>
          <p:nvPr/>
        </p:nvSpPr>
        <p:spPr bwMode="auto">
          <a:xfrm>
            <a:off x="4992351" y="1268760"/>
            <a:ext cx="2327785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FD0284BE-E4B0-4FCF-944F-F444FA26286F}"/>
              </a:ext>
            </a:extLst>
          </p:cNvPr>
          <p:cNvSpPr/>
          <p:nvPr/>
        </p:nvSpPr>
        <p:spPr bwMode="auto">
          <a:xfrm>
            <a:off x="4848335" y="4856308"/>
            <a:ext cx="2327785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3BA79A2B-7FCF-4B59-B56C-24BEA03D814B}"/>
              </a:ext>
            </a:extLst>
          </p:cNvPr>
          <p:cNvSpPr/>
          <p:nvPr/>
        </p:nvSpPr>
        <p:spPr bwMode="auto">
          <a:xfrm>
            <a:off x="7104112" y="5008707"/>
            <a:ext cx="224408" cy="8685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225B7A29-7D9F-421B-8B88-96E23F229E6C}"/>
              </a:ext>
            </a:extLst>
          </p:cNvPr>
          <p:cNvSpPr/>
          <p:nvPr/>
        </p:nvSpPr>
        <p:spPr bwMode="auto">
          <a:xfrm>
            <a:off x="6744072" y="5112497"/>
            <a:ext cx="670662" cy="871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24732FB1-06A8-4334-902E-A561398EBB40}"/>
              </a:ext>
            </a:extLst>
          </p:cNvPr>
          <p:cNvSpPr/>
          <p:nvPr/>
        </p:nvSpPr>
        <p:spPr bwMode="auto">
          <a:xfrm>
            <a:off x="7104112" y="1433543"/>
            <a:ext cx="224408" cy="8685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FC3F1DD2-1F32-44BF-B1E9-3ACFAC7D5B1B}"/>
              </a:ext>
            </a:extLst>
          </p:cNvPr>
          <p:cNvSpPr/>
          <p:nvPr/>
        </p:nvSpPr>
        <p:spPr bwMode="auto">
          <a:xfrm>
            <a:off x="6744072" y="1537333"/>
            <a:ext cx="670662" cy="8711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A3EB5CD3-0AC5-4510-B15E-E0B7812CE1B7}"/>
              </a:ext>
            </a:extLst>
          </p:cNvPr>
          <p:cNvCxnSpPr/>
          <p:nvPr/>
        </p:nvCxnSpPr>
        <p:spPr bwMode="auto">
          <a:xfrm>
            <a:off x="6518268" y="1386666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E5FB6E7B-E0E8-4488-A9A9-4F503C56D7CB}"/>
              </a:ext>
            </a:extLst>
          </p:cNvPr>
          <p:cNvCxnSpPr/>
          <p:nvPr/>
        </p:nvCxnSpPr>
        <p:spPr bwMode="auto">
          <a:xfrm>
            <a:off x="5807968" y="1386666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DE3FFCED-072C-464E-A44D-3345C53BF38F}"/>
              </a:ext>
            </a:extLst>
          </p:cNvPr>
          <p:cNvCxnSpPr/>
          <p:nvPr/>
        </p:nvCxnSpPr>
        <p:spPr bwMode="auto">
          <a:xfrm>
            <a:off x="5092778" y="1295352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F9C3B538-DEEE-4BED-8FAD-CB7D6BFA8E08}"/>
              </a:ext>
            </a:extLst>
          </p:cNvPr>
          <p:cNvCxnSpPr/>
          <p:nvPr/>
        </p:nvCxnSpPr>
        <p:spPr bwMode="auto">
          <a:xfrm>
            <a:off x="6513378" y="5009002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7CC3060F-17F1-48BE-93FA-7833D26249E4}"/>
              </a:ext>
            </a:extLst>
          </p:cNvPr>
          <p:cNvCxnSpPr/>
          <p:nvPr/>
        </p:nvCxnSpPr>
        <p:spPr bwMode="auto">
          <a:xfrm>
            <a:off x="5788408" y="4850897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56BDD8FC-7C71-48B3-B96C-19C7F923192C}"/>
              </a:ext>
            </a:extLst>
          </p:cNvPr>
          <p:cNvCxnSpPr/>
          <p:nvPr/>
        </p:nvCxnSpPr>
        <p:spPr bwMode="auto">
          <a:xfrm>
            <a:off x="5073218" y="4867767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DB6F9C50-6115-40F6-9B01-ED931C36679D}"/>
              </a:ext>
            </a:extLst>
          </p:cNvPr>
          <p:cNvCxnSpPr/>
          <p:nvPr/>
        </p:nvCxnSpPr>
        <p:spPr bwMode="auto">
          <a:xfrm>
            <a:off x="6528048" y="3114619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7E2178B5-ECC8-4B11-822B-EC82411476B7}"/>
              </a:ext>
            </a:extLst>
          </p:cNvPr>
          <p:cNvCxnSpPr/>
          <p:nvPr/>
        </p:nvCxnSpPr>
        <p:spPr bwMode="auto">
          <a:xfrm>
            <a:off x="5817401" y="3293815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E9A47F45-B7F3-44A8-AC31-920278AC6DCE}"/>
              </a:ext>
            </a:extLst>
          </p:cNvPr>
          <p:cNvCxnSpPr/>
          <p:nvPr/>
        </p:nvCxnSpPr>
        <p:spPr bwMode="auto">
          <a:xfrm>
            <a:off x="5106106" y="3251051"/>
            <a:ext cx="0" cy="67766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Rechteck 57">
            <a:extLst>
              <a:ext uri="{FF2B5EF4-FFF2-40B4-BE49-F238E27FC236}">
                <a16:creationId xmlns:a16="http://schemas.microsoft.com/office/drawing/2014/main" id="{0CD9B30D-9E23-44EC-AC1A-0E25A0160C41}"/>
              </a:ext>
            </a:extLst>
          </p:cNvPr>
          <p:cNvSpPr/>
          <p:nvPr/>
        </p:nvSpPr>
        <p:spPr bwMode="auto">
          <a:xfrm>
            <a:off x="5693936" y="3238547"/>
            <a:ext cx="402063" cy="39075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B2F7044F-F25D-4714-B01F-5E7FCD19957E}"/>
              </a:ext>
            </a:extLst>
          </p:cNvPr>
          <p:cNvSpPr/>
          <p:nvPr/>
        </p:nvSpPr>
        <p:spPr bwMode="auto">
          <a:xfrm>
            <a:off x="6371334" y="3206854"/>
            <a:ext cx="402063" cy="39075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FE85321D-2A6D-4726-898A-D0EE9F014F54}"/>
              </a:ext>
            </a:extLst>
          </p:cNvPr>
          <p:cNvSpPr/>
          <p:nvPr/>
        </p:nvSpPr>
        <p:spPr bwMode="auto">
          <a:xfrm>
            <a:off x="4928287" y="3206853"/>
            <a:ext cx="402063" cy="50079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ACF586A2-056D-4DAC-BFBD-C9F98E4253A1}"/>
              </a:ext>
            </a:extLst>
          </p:cNvPr>
          <p:cNvSpPr/>
          <p:nvPr/>
        </p:nvSpPr>
        <p:spPr bwMode="auto">
          <a:xfrm>
            <a:off x="7048732" y="3206853"/>
            <a:ext cx="402063" cy="67522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2877A069-31B6-437F-AD08-258955595B74}"/>
              </a:ext>
            </a:extLst>
          </p:cNvPr>
          <p:cNvSpPr/>
          <p:nvPr/>
        </p:nvSpPr>
        <p:spPr bwMode="auto">
          <a:xfrm>
            <a:off x="4928287" y="5315675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1DCF4D67-4501-44DA-9616-658CDF5D4033}"/>
              </a:ext>
            </a:extLst>
          </p:cNvPr>
          <p:cNvSpPr/>
          <p:nvPr/>
        </p:nvSpPr>
        <p:spPr bwMode="auto">
          <a:xfrm>
            <a:off x="5597669" y="5336501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C0B21293-EE3E-4E1F-9815-2A39F6725631}"/>
              </a:ext>
            </a:extLst>
          </p:cNvPr>
          <p:cNvSpPr/>
          <p:nvPr/>
        </p:nvSpPr>
        <p:spPr bwMode="auto">
          <a:xfrm>
            <a:off x="6358027" y="5446506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BEF543EC-F9BD-41BC-BEEE-6B345FD7D456}"/>
              </a:ext>
            </a:extLst>
          </p:cNvPr>
          <p:cNvSpPr/>
          <p:nvPr/>
        </p:nvSpPr>
        <p:spPr bwMode="auto">
          <a:xfrm>
            <a:off x="4948981" y="1671888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hteck 65">
            <a:extLst>
              <a:ext uri="{FF2B5EF4-FFF2-40B4-BE49-F238E27FC236}">
                <a16:creationId xmlns:a16="http://schemas.microsoft.com/office/drawing/2014/main" id="{BA585553-383F-4FBA-9728-8BF26EC494A7}"/>
              </a:ext>
            </a:extLst>
          </p:cNvPr>
          <p:cNvSpPr/>
          <p:nvPr/>
        </p:nvSpPr>
        <p:spPr bwMode="auto">
          <a:xfrm>
            <a:off x="5716401" y="1682511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D341C8B0-3AEA-4FB5-AAE9-8E0E0563D02A}"/>
              </a:ext>
            </a:extLst>
          </p:cNvPr>
          <p:cNvSpPr/>
          <p:nvPr/>
        </p:nvSpPr>
        <p:spPr bwMode="auto">
          <a:xfrm>
            <a:off x="6372692" y="1746267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19D8A45F-B621-4890-9077-78783330CA78}"/>
              </a:ext>
            </a:extLst>
          </p:cNvPr>
          <p:cNvSpPr/>
          <p:nvPr/>
        </p:nvSpPr>
        <p:spPr bwMode="auto">
          <a:xfrm>
            <a:off x="4968541" y="3798692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C4AE382D-60BD-4B3C-A856-C336825157F9}"/>
              </a:ext>
            </a:extLst>
          </p:cNvPr>
          <p:cNvSpPr/>
          <p:nvPr/>
        </p:nvSpPr>
        <p:spPr bwMode="auto">
          <a:xfrm>
            <a:off x="5716401" y="3769796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Rechteck 69">
            <a:extLst>
              <a:ext uri="{FF2B5EF4-FFF2-40B4-BE49-F238E27FC236}">
                <a16:creationId xmlns:a16="http://schemas.microsoft.com/office/drawing/2014/main" id="{1173DC37-31EB-4294-A4C1-ABE75714F709}"/>
              </a:ext>
            </a:extLst>
          </p:cNvPr>
          <p:cNvSpPr/>
          <p:nvPr/>
        </p:nvSpPr>
        <p:spPr bwMode="auto">
          <a:xfrm>
            <a:off x="6491599" y="3765446"/>
            <a:ext cx="248474" cy="1215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2" name="Gerader Verbinder 71">
            <a:extLst>
              <a:ext uri="{FF2B5EF4-FFF2-40B4-BE49-F238E27FC236}">
                <a16:creationId xmlns:a16="http://schemas.microsoft.com/office/drawing/2014/main" id="{CA0E8B67-0886-4E28-B5DE-05CEA2984C47}"/>
              </a:ext>
            </a:extLst>
          </p:cNvPr>
          <p:cNvCxnSpPr/>
          <p:nvPr/>
        </p:nvCxnSpPr>
        <p:spPr bwMode="auto">
          <a:xfrm flipV="1">
            <a:off x="5276589" y="3560513"/>
            <a:ext cx="450027" cy="3032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Gerader Verbinder 78">
            <a:extLst>
              <a:ext uri="{FF2B5EF4-FFF2-40B4-BE49-F238E27FC236}">
                <a16:creationId xmlns:a16="http://schemas.microsoft.com/office/drawing/2014/main" id="{FDD228EE-2B9D-4B4B-8BF1-277F40EF9759}"/>
              </a:ext>
            </a:extLst>
          </p:cNvPr>
          <p:cNvCxnSpPr/>
          <p:nvPr/>
        </p:nvCxnSpPr>
        <p:spPr bwMode="auto">
          <a:xfrm flipV="1">
            <a:off x="6045181" y="3500858"/>
            <a:ext cx="450027" cy="3032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id="{CF1C7CB0-12D0-4AE0-8825-8E3A8ACD9174}"/>
              </a:ext>
            </a:extLst>
          </p:cNvPr>
          <p:cNvCxnSpPr/>
          <p:nvPr/>
        </p:nvCxnSpPr>
        <p:spPr bwMode="auto">
          <a:xfrm flipV="1">
            <a:off x="6768997" y="3467500"/>
            <a:ext cx="450027" cy="3032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" name="Rechteck 80">
            <a:extLst>
              <a:ext uri="{FF2B5EF4-FFF2-40B4-BE49-F238E27FC236}">
                <a16:creationId xmlns:a16="http://schemas.microsoft.com/office/drawing/2014/main" id="{536FE0FA-43E6-4975-8A9A-60305EE42425}"/>
              </a:ext>
            </a:extLst>
          </p:cNvPr>
          <p:cNvSpPr/>
          <p:nvPr/>
        </p:nvSpPr>
        <p:spPr bwMode="auto">
          <a:xfrm>
            <a:off x="6029140" y="2198070"/>
            <a:ext cx="1019587" cy="2491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Fußzeilenplatzhalter 4">
            <a:extLst>
              <a:ext uri="{FF2B5EF4-FFF2-40B4-BE49-F238E27FC236}">
                <a16:creationId xmlns:a16="http://schemas.microsoft.com/office/drawing/2014/main" id="{9A248444-FA6E-4D96-ADE9-D3FD7E3F7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361197152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A291C5FA-70A9-4D9A-A6EB-0260489EE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969" y="1138097"/>
            <a:ext cx="8650351" cy="5189898"/>
          </a:xfrm>
        </p:spPr>
        <p:txBody>
          <a:bodyPr/>
          <a:lstStyle/>
          <a:p>
            <a:r>
              <a:rPr lang="de-DE" dirty="0"/>
              <a:t>Doppler </a:t>
            </a:r>
            <a:r>
              <a:rPr lang="de-DE" dirty="0" err="1"/>
              <a:t>lidar</a:t>
            </a:r>
            <a:r>
              <a:rPr lang="de-DE" dirty="0"/>
              <a:t> </a:t>
            </a:r>
            <a:r>
              <a:rPr lang="de-DE" dirty="0" err="1"/>
              <a:t>retrieval</a:t>
            </a:r>
            <a:r>
              <a:rPr lang="de-DE" dirty="0"/>
              <a:t> </a:t>
            </a:r>
            <a:r>
              <a:rPr lang="de-DE" dirty="0" err="1"/>
              <a:t>provides</a:t>
            </a:r>
            <a:r>
              <a:rPr lang="de-DE" dirty="0"/>
              <a:t> </a:t>
            </a:r>
            <a:r>
              <a:rPr lang="de-DE" b="1" dirty="0" err="1"/>
              <a:t>good</a:t>
            </a:r>
            <a:r>
              <a:rPr lang="de-DE" b="1" dirty="0"/>
              <a:t> </a:t>
            </a:r>
            <a:r>
              <a:rPr lang="de-DE" b="1" dirty="0" err="1"/>
              <a:t>quality</a:t>
            </a:r>
            <a:r>
              <a:rPr lang="de-DE" b="1" dirty="0"/>
              <a:t>, </a:t>
            </a:r>
            <a:r>
              <a:rPr lang="de-DE" b="1" dirty="0" err="1"/>
              <a:t>self-consistent</a:t>
            </a:r>
            <a:r>
              <a:rPr lang="de-DE" b="1" dirty="0"/>
              <a:t> </a:t>
            </a:r>
            <a:r>
              <a:rPr lang="de-DE" b="1" dirty="0" err="1"/>
              <a:t>observations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winds</a:t>
            </a:r>
            <a:r>
              <a:rPr lang="de-DE" dirty="0"/>
              <a:t>, TKE, EDR and turbulent </a:t>
            </a:r>
            <a:r>
              <a:rPr lang="de-DE" dirty="0" err="1"/>
              <a:t>length</a:t>
            </a:r>
            <a:r>
              <a:rPr lang="de-DE" dirty="0"/>
              <a:t> </a:t>
            </a:r>
            <a:r>
              <a:rPr lang="de-DE" dirty="0" err="1"/>
              <a:t>scale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ABL</a:t>
            </a:r>
          </a:p>
          <a:p>
            <a:r>
              <a:rPr lang="de-DE" b="1" dirty="0"/>
              <a:t>Valuable </a:t>
            </a:r>
            <a:r>
              <a:rPr lang="de-DE" b="1" dirty="0" err="1"/>
              <a:t>tool</a:t>
            </a:r>
            <a:r>
              <a:rPr lang="de-DE" b="1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gain</a:t>
            </a:r>
            <a:r>
              <a:rPr lang="de-DE" dirty="0"/>
              <a:t> </a:t>
            </a:r>
            <a:r>
              <a:rPr lang="de-DE" dirty="0" err="1"/>
              <a:t>insights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aspects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turbulence</a:t>
            </a:r>
            <a:r>
              <a:rPr lang="de-DE" dirty="0"/>
              <a:t> </a:t>
            </a:r>
            <a:r>
              <a:rPr lang="de-DE" dirty="0" err="1"/>
              <a:t>scheme</a:t>
            </a:r>
            <a:endParaRPr lang="de-DE" dirty="0"/>
          </a:p>
          <a:p>
            <a:r>
              <a:rPr lang="de-DE" dirty="0" err="1"/>
              <a:t>ICON‘s</a:t>
            </a:r>
            <a:r>
              <a:rPr lang="de-DE" dirty="0"/>
              <a:t> „</a:t>
            </a:r>
            <a:r>
              <a:rPr lang="de-DE" dirty="0" err="1"/>
              <a:t>Turbdiff</a:t>
            </a:r>
            <a:r>
              <a:rPr lang="de-DE" dirty="0"/>
              <a:t>“ </a:t>
            </a:r>
            <a:r>
              <a:rPr lang="de-DE" dirty="0" err="1"/>
              <a:t>scheme</a:t>
            </a:r>
            <a:r>
              <a:rPr lang="de-DE" dirty="0"/>
              <a:t> </a:t>
            </a:r>
            <a:r>
              <a:rPr lang="de-DE" b="1" dirty="0" err="1"/>
              <a:t>performs</a:t>
            </a:r>
            <a:r>
              <a:rPr lang="de-DE" b="1" dirty="0"/>
              <a:t> </a:t>
            </a:r>
            <a:r>
              <a:rPr lang="de-DE" b="1" dirty="0" err="1"/>
              <a:t>adequately</a:t>
            </a:r>
            <a:r>
              <a:rPr lang="de-DE" b="1" dirty="0"/>
              <a:t> down </a:t>
            </a:r>
            <a:r>
              <a:rPr lang="de-DE" b="1" dirty="0" err="1"/>
              <a:t>to</a:t>
            </a:r>
            <a:r>
              <a:rPr lang="de-DE" b="1" dirty="0"/>
              <a:t> 78m </a:t>
            </a:r>
            <a:r>
              <a:rPr lang="de-DE" b="1" dirty="0" err="1"/>
              <a:t>mesh</a:t>
            </a:r>
            <a:r>
              <a:rPr lang="de-DE" b="1" dirty="0"/>
              <a:t> </a:t>
            </a:r>
            <a:r>
              <a:rPr lang="de-DE" b="1" dirty="0" err="1"/>
              <a:t>size</a:t>
            </a:r>
            <a:r>
              <a:rPr lang="de-DE" b="1" dirty="0"/>
              <a:t> </a:t>
            </a:r>
            <a:r>
              <a:rPr lang="de-DE" dirty="0"/>
              <a:t>in </a:t>
            </a:r>
            <a:r>
              <a:rPr lang="de-DE" dirty="0" err="1"/>
              <a:t>terms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reproducings</a:t>
            </a:r>
            <a:r>
              <a:rPr lang="de-DE" dirty="0"/>
              <a:t> </a:t>
            </a:r>
            <a:r>
              <a:rPr lang="de-DE" dirty="0" err="1"/>
              <a:t>winds</a:t>
            </a:r>
            <a:r>
              <a:rPr lang="de-DE" dirty="0"/>
              <a:t>, but </a:t>
            </a:r>
            <a:r>
              <a:rPr lang="de-DE" dirty="0" err="1"/>
              <a:t>shows</a:t>
            </a:r>
            <a:r>
              <a:rPr lang="de-DE" dirty="0"/>
              <a:t> </a:t>
            </a:r>
            <a:r>
              <a:rPr lang="de-DE" b="1" dirty="0" err="1"/>
              <a:t>systematic</a:t>
            </a:r>
            <a:r>
              <a:rPr lang="de-DE" b="1" dirty="0"/>
              <a:t> </a:t>
            </a:r>
            <a:r>
              <a:rPr lang="de-DE" b="1" dirty="0" err="1"/>
              <a:t>errors</a:t>
            </a:r>
            <a:r>
              <a:rPr lang="de-DE" dirty="0"/>
              <a:t> </a:t>
            </a:r>
            <a:r>
              <a:rPr lang="de-DE" dirty="0" err="1"/>
              <a:t>representing</a:t>
            </a:r>
            <a:r>
              <a:rPr lang="de-DE" dirty="0"/>
              <a:t> </a:t>
            </a:r>
            <a:r>
              <a:rPr lang="de-DE" b="1" dirty="0" err="1"/>
              <a:t>low</a:t>
            </a:r>
            <a:r>
              <a:rPr lang="de-DE" b="1" dirty="0"/>
              <a:t>-level </a:t>
            </a:r>
            <a:r>
              <a:rPr lang="de-DE" b="1" dirty="0" err="1"/>
              <a:t>jets</a:t>
            </a:r>
            <a:r>
              <a:rPr lang="de-DE" b="1" dirty="0"/>
              <a:t>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stable</a:t>
            </a:r>
            <a:r>
              <a:rPr lang="de-DE" dirty="0"/>
              <a:t> </a:t>
            </a:r>
            <a:r>
              <a:rPr lang="de-DE" dirty="0" err="1"/>
              <a:t>conditions</a:t>
            </a:r>
            <a:endParaRPr lang="de-DE" dirty="0"/>
          </a:p>
          <a:p>
            <a:r>
              <a:rPr lang="de-DE" dirty="0"/>
              <a:t>Additional </a:t>
            </a:r>
            <a:r>
              <a:rPr lang="de-DE" dirty="0" err="1"/>
              <a:t>parameters</a:t>
            </a:r>
            <a:r>
              <a:rPr lang="de-DE" dirty="0"/>
              <a:t>: turbulent </a:t>
            </a:r>
            <a:r>
              <a:rPr lang="de-DE" dirty="0" err="1"/>
              <a:t>length</a:t>
            </a:r>
            <a:r>
              <a:rPr lang="de-DE" dirty="0"/>
              <a:t> </a:t>
            </a:r>
            <a:r>
              <a:rPr lang="de-DE" dirty="0" err="1"/>
              <a:t>scale</a:t>
            </a:r>
            <a:r>
              <a:rPr lang="de-DE" dirty="0"/>
              <a:t>, </a:t>
            </a:r>
            <a:r>
              <a:rPr lang="de-DE" dirty="0" err="1"/>
              <a:t>momentum</a:t>
            </a:r>
            <a:r>
              <a:rPr lang="de-DE" dirty="0"/>
              <a:t> </a:t>
            </a:r>
            <a:r>
              <a:rPr lang="de-DE" dirty="0" err="1"/>
              <a:t>transport</a:t>
            </a:r>
            <a:endParaRPr lang="de-DE" dirty="0"/>
          </a:p>
          <a:p>
            <a:r>
              <a:rPr lang="de-DE" dirty="0" err="1"/>
              <a:t>Interesting</a:t>
            </a:r>
            <a:r>
              <a:rPr lang="de-DE" dirty="0"/>
              <a:t> </a:t>
            </a:r>
            <a:r>
              <a:rPr lang="de-DE" b="1" dirty="0"/>
              <a:t>follow-on </a:t>
            </a:r>
            <a:r>
              <a:rPr lang="de-DE" b="1" dirty="0" err="1"/>
              <a:t>applications</a:t>
            </a:r>
            <a:r>
              <a:rPr lang="de-DE" b="1" dirty="0"/>
              <a:t> </a:t>
            </a:r>
            <a:r>
              <a:rPr lang="de-DE" dirty="0" err="1"/>
              <a:t>for</a:t>
            </a:r>
            <a:r>
              <a:rPr lang="de-DE" dirty="0"/>
              <a:t> wind </a:t>
            </a:r>
            <a:r>
              <a:rPr lang="de-DE" dirty="0" err="1"/>
              <a:t>energy</a:t>
            </a:r>
            <a:r>
              <a:rPr lang="de-DE" dirty="0"/>
              <a:t>, </a:t>
            </a:r>
            <a:r>
              <a:rPr lang="de-DE" b="1" dirty="0"/>
              <a:t>ABL </a:t>
            </a:r>
            <a:r>
              <a:rPr lang="de-DE" b="1" dirty="0" err="1"/>
              <a:t>height</a:t>
            </a:r>
            <a:r>
              <a:rPr lang="de-DE" b="1" dirty="0"/>
              <a:t> </a:t>
            </a:r>
            <a:r>
              <a:rPr lang="de-DE" b="1" dirty="0" err="1"/>
              <a:t>diagnostics</a:t>
            </a:r>
            <a:r>
              <a:rPr lang="de-DE" b="1" dirty="0"/>
              <a:t> </a:t>
            </a:r>
            <a:r>
              <a:rPr lang="de-DE" dirty="0" err="1"/>
              <a:t>based</a:t>
            </a:r>
            <a:r>
              <a:rPr lang="de-DE" dirty="0"/>
              <a:t> on EDR</a:t>
            </a:r>
          </a:p>
          <a:p>
            <a:pPr lvl="1"/>
            <a:r>
              <a:rPr lang="en-US" sz="1600" b="1" dirty="0" err="1"/>
              <a:t>Päschke</a:t>
            </a:r>
            <a:r>
              <a:rPr lang="en-US" sz="1600" b="1" dirty="0"/>
              <a:t>, E. </a:t>
            </a:r>
            <a:r>
              <a:rPr lang="en-US" sz="1600" dirty="0"/>
              <a:t>and Ahlgrimm, M.: Turbulence Intensity from ICON: </a:t>
            </a:r>
            <a:r>
              <a:rPr lang="en-US" sz="1600" b="1" dirty="0"/>
              <a:t>A study of the potential for Wind Energy Applications</a:t>
            </a:r>
            <a:r>
              <a:rPr lang="en-US" sz="1600" dirty="0"/>
              <a:t>, EGU General Assembly 2026, Vienna, Austria, 3–8 May 2026, EGU26-9666, https://doi.org/10.5194/egusphere-egu26-9666, 2026. </a:t>
            </a:r>
            <a:r>
              <a:rPr lang="en-US" sz="1600" i="1" dirty="0"/>
              <a:t>Mon, 04 May, 16:15–18:00 (CEST)   Hall X4 </a:t>
            </a:r>
          </a:p>
          <a:p>
            <a:pPr lvl="1"/>
            <a:r>
              <a:rPr lang="de-DE" sz="1600" b="1" dirty="0"/>
              <a:t>Baumgarten, K</a:t>
            </a:r>
            <a:r>
              <a:rPr lang="de-DE" sz="1600" dirty="0"/>
              <a:t>., </a:t>
            </a:r>
            <a:r>
              <a:rPr lang="de-DE" sz="1600" dirty="0" err="1"/>
              <a:t>Päschke</a:t>
            </a:r>
            <a:r>
              <a:rPr lang="de-DE" sz="1600" dirty="0"/>
              <a:t>, E., and </a:t>
            </a:r>
            <a:r>
              <a:rPr lang="de-DE" sz="1600" dirty="0" err="1"/>
              <a:t>Beyrich</a:t>
            </a:r>
            <a:r>
              <a:rPr lang="de-DE" sz="1600" dirty="0"/>
              <a:t>, F.: </a:t>
            </a:r>
            <a:r>
              <a:rPr lang="de-DE" sz="1600" dirty="0" err="1"/>
              <a:t>Evaluating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b="1" dirty="0" err="1"/>
              <a:t>atmospheric</a:t>
            </a:r>
            <a:r>
              <a:rPr lang="de-DE" sz="1600" b="1" dirty="0"/>
              <a:t> </a:t>
            </a:r>
            <a:r>
              <a:rPr lang="de-DE" sz="1600" b="1" dirty="0" err="1"/>
              <a:t>boundary</a:t>
            </a:r>
            <a:r>
              <a:rPr lang="de-DE" sz="1600" b="1" dirty="0"/>
              <a:t> </a:t>
            </a:r>
            <a:r>
              <a:rPr lang="de-DE" sz="1600" b="1" dirty="0" err="1"/>
              <a:t>layer</a:t>
            </a:r>
            <a:r>
              <a:rPr lang="de-DE" sz="1600" b="1" dirty="0"/>
              <a:t> </a:t>
            </a:r>
            <a:r>
              <a:rPr lang="de-DE" sz="1600" b="1" dirty="0" err="1"/>
              <a:t>height</a:t>
            </a:r>
            <a:r>
              <a:rPr lang="de-DE" sz="1600" b="1" dirty="0"/>
              <a:t> </a:t>
            </a:r>
            <a:r>
              <a:rPr lang="de-DE" sz="1600" b="1" dirty="0" err="1"/>
              <a:t>from</a:t>
            </a:r>
            <a:r>
              <a:rPr lang="de-DE" sz="1600" b="1" dirty="0"/>
              <a:t> </a:t>
            </a:r>
            <a:r>
              <a:rPr lang="de-DE" sz="1600" b="1" dirty="0" err="1"/>
              <a:t>ceilometer</a:t>
            </a:r>
            <a:r>
              <a:rPr lang="de-DE" sz="1600" b="1" dirty="0"/>
              <a:t> and Doppler </a:t>
            </a:r>
            <a:r>
              <a:rPr lang="de-DE" sz="1600" b="1" dirty="0" err="1"/>
              <a:t>lidar</a:t>
            </a:r>
            <a:r>
              <a:rPr lang="de-DE" sz="1600" dirty="0"/>
              <a:t>: Divergent </a:t>
            </a:r>
            <a:r>
              <a:rPr lang="de-DE" sz="1600" dirty="0" err="1"/>
              <a:t>retrievals</a:t>
            </a:r>
            <a:r>
              <a:rPr lang="de-DE" sz="1600" dirty="0"/>
              <a:t> </a:t>
            </a:r>
            <a:r>
              <a:rPr lang="de-DE" sz="1600" dirty="0" err="1"/>
              <a:t>across</a:t>
            </a:r>
            <a:r>
              <a:rPr lang="de-DE" sz="1600" dirty="0"/>
              <a:t> </a:t>
            </a:r>
            <a:r>
              <a:rPr lang="de-DE" sz="1600" dirty="0" err="1"/>
              <a:t>methods</a:t>
            </a:r>
            <a:r>
              <a:rPr lang="de-DE" sz="1600" dirty="0"/>
              <a:t> and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question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what</a:t>
            </a:r>
            <a:r>
              <a:rPr lang="de-DE" sz="1600" dirty="0"/>
              <a:t> </a:t>
            </a:r>
            <a:r>
              <a:rPr lang="de-DE" sz="1600" dirty="0" err="1"/>
              <a:t>they</a:t>
            </a:r>
            <a:r>
              <a:rPr lang="de-DE" sz="1600" dirty="0"/>
              <a:t> </a:t>
            </a:r>
            <a:r>
              <a:rPr lang="de-DE" sz="1600" dirty="0" err="1"/>
              <a:t>truly</a:t>
            </a:r>
            <a:r>
              <a:rPr lang="de-DE" sz="1600" dirty="0"/>
              <a:t> </a:t>
            </a:r>
            <a:r>
              <a:rPr lang="de-DE" sz="1600" dirty="0" err="1"/>
              <a:t>represent</a:t>
            </a:r>
            <a:r>
              <a:rPr lang="de-DE" sz="1600" dirty="0"/>
              <a:t>, EGU General Assembly 2026, Vienna, Austria, 3–8 May 2026, EGU26-6622, https://doi.org/10.5194/egusphere-egu26-6622, 2026. </a:t>
            </a:r>
            <a:r>
              <a:rPr lang="en-US" sz="1600" i="1" dirty="0"/>
              <a:t>Mon, 04 May, 16:15–18:00 (CEST)   Hall X4 | X4.45</a:t>
            </a:r>
            <a:endParaRPr lang="de-DE" sz="1600" i="1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6AF58E6-E1E7-45C7-BD2F-24A9947D50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9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27B7D39-A49D-42ED-9AE6-3412CF91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r>
              <a:rPr lang="de-DE" dirty="0"/>
              <a:t> and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information</a:t>
            </a:r>
            <a:endParaRPr lang="de-DE" dirty="0"/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5FC8E6F-CB6B-4887-8166-4D4133228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COSMO WG Sept 14 2026</a:t>
            </a:r>
          </a:p>
        </p:txBody>
      </p:sp>
    </p:spTree>
    <p:extLst>
      <p:ext uri="{BB962C8B-B14F-4D97-AF65-F5344CB8AC3E}">
        <p14:creationId xmlns:p14="http://schemas.microsoft.com/office/powerpoint/2010/main" val="83108693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3056AB9-B6AC-408D-9254-1DC1F6781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Paper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published</a:t>
            </a:r>
            <a:r>
              <a:rPr lang="de-DE" dirty="0"/>
              <a:t> in GMD: Ahlgrimm and </a:t>
            </a:r>
            <a:r>
              <a:rPr lang="de-DE" dirty="0" err="1"/>
              <a:t>Päschke</a:t>
            </a:r>
            <a:r>
              <a:rPr lang="de-DE" dirty="0"/>
              <a:t>, 2026,  https://doi.org/10.5194/gmd-19-8385-2026</a:t>
            </a:r>
          </a:p>
          <a:p>
            <a:r>
              <a:rPr lang="de-DE" dirty="0" err="1"/>
              <a:t>Finalize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turbulence</a:t>
            </a:r>
            <a:r>
              <a:rPr lang="de-DE" dirty="0"/>
              <a:t> </a:t>
            </a:r>
            <a:r>
              <a:rPr lang="de-DE" dirty="0" err="1"/>
              <a:t>diagnostics</a:t>
            </a:r>
            <a:r>
              <a:rPr lang="de-DE" dirty="0"/>
              <a:t> in </a:t>
            </a:r>
            <a:r>
              <a:rPr lang="de-DE" dirty="0" err="1"/>
              <a:t>model</a:t>
            </a:r>
            <a:r>
              <a:rPr lang="de-DE" dirty="0"/>
              <a:t> -&gt; </a:t>
            </a:r>
            <a:r>
              <a:rPr lang="de-DE" dirty="0" err="1"/>
              <a:t>repeat</a:t>
            </a:r>
            <a:r>
              <a:rPr lang="de-DE" dirty="0"/>
              <a:t> </a:t>
            </a:r>
            <a:r>
              <a:rPr lang="de-DE" dirty="0" err="1"/>
              <a:t>systematic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resolutions</a:t>
            </a:r>
            <a:endParaRPr lang="de-DE" dirty="0"/>
          </a:p>
          <a:p>
            <a:r>
              <a:rPr lang="de-DE" dirty="0" err="1"/>
              <a:t>Compare</a:t>
            </a:r>
            <a:r>
              <a:rPr lang="de-DE" dirty="0"/>
              <a:t> </a:t>
            </a:r>
            <a:r>
              <a:rPr lang="de-DE" dirty="0" err="1"/>
              <a:t>Turbdiff</a:t>
            </a:r>
            <a:r>
              <a:rPr lang="de-DE" dirty="0"/>
              <a:t>, TKE-SV, 2TE </a:t>
            </a:r>
            <a:r>
              <a:rPr lang="de-DE" dirty="0" err="1"/>
              <a:t>schemes</a:t>
            </a:r>
            <a:endParaRPr lang="de-DE" dirty="0"/>
          </a:p>
          <a:p>
            <a:r>
              <a:rPr lang="de-DE" dirty="0" err="1"/>
              <a:t>Extend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DL </a:t>
            </a:r>
            <a:r>
              <a:rPr lang="de-DE" dirty="0" err="1"/>
              <a:t>retrieval</a:t>
            </a:r>
            <a:r>
              <a:rPr lang="de-DE" dirty="0"/>
              <a:t> </a:t>
            </a:r>
            <a:r>
              <a:rPr lang="de-DE" dirty="0" err="1"/>
              <a:t>record</a:t>
            </a:r>
            <a:r>
              <a:rPr lang="de-DE" dirty="0"/>
              <a:t> (</a:t>
            </a:r>
            <a:r>
              <a:rPr lang="de-DE" dirty="0" err="1"/>
              <a:t>covers</a:t>
            </a:r>
            <a:r>
              <a:rPr lang="de-DE" dirty="0"/>
              <a:t> 2 </a:t>
            </a:r>
            <a:r>
              <a:rPr lang="de-DE" dirty="0" err="1"/>
              <a:t>years</a:t>
            </a:r>
            <a:r>
              <a:rPr lang="de-DE" dirty="0"/>
              <a:t> at Lindenberg),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observations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VITAL2 </a:t>
            </a:r>
            <a:r>
              <a:rPr lang="de-DE" dirty="0" err="1"/>
              <a:t>campaign</a:t>
            </a:r>
            <a:r>
              <a:rPr lang="de-DE" dirty="0"/>
              <a:t> (6 DL in Köln/Bonn/Aachen </a:t>
            </a:r>
            <a:r>
              <a:rPr lang="de-DE" dirty="0" err="1"/>
              <a:t>area</a:t>
            </a:r>
            <a:r>
              <a:rPr lang="de-DE" dirty="0"/>
              <a:t>, different </a:t>
            </a:r>
            <a:r>
              <a:rPr lang="de-DE" dirty="0" err="1"/>
              <a:t>retrieval</a:t>
            </a:r>
            <a:r>
              <a:rPr lang="de-DE" dirty="0"/>
              <a:t> </a:t>
            </a:r>
            <a:r>
              <a:rPr lang="de-DE" dirty="0" err="1"/>
              <a:t>algorithm</a:t>
            </a:r>
            <a:r>
              <a:rPr lang="de-DE" dirty="0"/>
              <a:t>)</a:t>
            </a:r>
          </a:p>
          <a:p>
            <a:r>
              <a:rPr lang="de-DE" dirty="0"/>
              <a:t>IAFE </a:t>
            </a:r>
            <a:r>
              <a:rPr lang="de-DE" dirty="0" err="1"/>
              <a:t>position</a:t>
            </a:r>
            <a:r>
              <a:rPr lang="de-DE" dirty="0"/>
              <a:t> at Lindenberg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pursue</a:t>
            </a:r>
            <a:r>
              <a:rPr lang="de-DE" dirty="0"/>
              <a:t> </a:t>
            </a:r>
            <a:r>
              <a:rPr lang="de-DE" dirty="0" err="1"/>
              <a:t>investigation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DL network at DWD (</a:t>
            </a:r>
            <a:r>
              <a:rPr lang="de-DE" dirty="0" err="1"/>
              <a:t>primary</a:t>
            </a:r>
            <a:r>
              <a:rPr lang="de-DE" dirty="0"/>
              <a:t> </a:t>
            </a:r>
            <a:r>
              <a:rPr lang="de-DE" dirty="0" err="1"/>
              <a:t>function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measure</a:t>
            </a:r>
            <a:r>
              <a:rPr lang="de-DE" dirty="0"/>
              <a:t> wind </a:t>
            </a:r>
            <a:r>
              <a:rPr lang="de-DE" dirty="0" err="1"/>
              <a:t>profiles</a:t>
            </a:r>
            <a:r>
              <a:rPr lang="de-DE" dirty="0"/>
              <a:t> in BL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assimilation</a:t>
            </a:r>
            <a:r>
              <a:rPr lang="de-DE" dirty="0"/>
              <a:t>)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54C734D-2241-4B2D-832E-63319BD048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10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179380B-E3D8-4E45-8431-304E7BC50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Outlook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DD264B-F97A-4BDD-A4A5-DF4E8FD8F5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de-DE"/>
              <a:t>COSMO WG Sept 14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726107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AEF9100E-B543-41CF-952F-2C5BA6D921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E1009A-E908-436B-8BA3-8A7EE917066F}" type="slidenum">
              <a:rPr lang="de-DE" altLang="de-DE" smtClean="0"/>
              <a:pPr/>
              <a:t>11</a:t>
            </a:fld>
            <a:endParaRPr lang="de-DE" alt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79F082E-7D55-4EF6-92C8-588F0CB01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Turbulent length scale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61FD3BE-A9D7-47BD-A04B-F1E84F245F8B}"/>
              </a:ext>
            </a:extLst>
          </p:cNvPr>
          <p:cNvSpPr txBox="1"/>
          <p:nvPr/>
        </p:nvSpPr>
        <p:spPr>
          <a:xfrm>
            <a:off x="551384" y="1927938"/>
            <a:ext cx="748492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bg1">
                    <a:lumMod val="65000"/>
                  </a:schemeClr>
                </a:solidFill>
              </a:rPr>
              <a:t>L</a:t>
            </a:r>
            <a:r>
              <a:rPr lang="de-DE" baseline="-25000" dirty="0" err="1">
                <a:solidFill>
                  <a:schemeClr val="bg1">
                    <a:lumMod val="65000"/>
                  </a:schemeClr>
                </a:solidFill>
              </a:rPr>
              <a:t>v</a:t>
            </a:r>
            <a:endParaRPr lang="de-DE" baseline="-250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A9634EE9-73BF-429C-B433-035CAD804E4E}"/>
              </a:ext>
            </a:extLst>
          </p:cNvPr>
          <p:cNvGrpSpPr/>
          <p:nvPr/>
        </p:nvGrpSpPr>
        <p:grpSpPr>
          <a:xfrm>
            <a:off x="1073045" y="1199927"/>
            <a:ext cx="9410596" cy="2406251"/>
            <a:chOff x="-90916" y="4243357"/>
            <a:chExt cx="9410596" cy="2406251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96BE612D-6C26-4A01-ADB2-A427977BC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01" t="9052" r="13202" b="10694"/>
            <a:stretch/>
          </p:blipFill>
          <p:spPr>
            <a:xfrm>
              <a:off x="-90916" y="4766856"/>
              <a:ext cx="4684909" cy="1248468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1477CFF9-265E-4A2F-967A-63CE05AEFE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98" t="8812" r="10131" b="10933"/>
            <a:stretch/>
          </p:blipFill>
          <p:spPr>
            <a:xfrm>
              <a:off x="4957243" y="4766856"/>
              <a:ext cx="4362437" cy="125735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feld 8">
                  <a:extLst>
                    <a:ext uri="{FF2B5EF4-FFF2-40B4-BE49-F238E27FC236}">
                      <a16:creationId xmlns:a16="http://schemas.microsoft.com/office/drawing/2014/main" id="{74A59D71-DFBD-4E95-910E-933F271C32EC}"/>
                    </a:ext>
                  </a:extLst>
                </p:cNvPr>
                <p:cNvSpPr txBox="1"/>
                <p:nvPr/>
              </p:nvSpPr>
              <p:spPr>
                <a:xfrm>
                  <a:off x="1691679" y="4243357"/>
                  <a:ext cx="1656998" cy="3767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de-DE" sz="12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de-DE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= </m:t>
                        </m:r>
                        <m:r>
                          <a:rPr lang="de-DE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de-DE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de-DE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de-DE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de-DE" sz="12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𝑇𝐾𝐸</m:t>
                                </m:r>
                              </m:e>
                              <m:sup>
                                <m:r>
                                  <a:rPr lang="de-DE" sz="12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3/2</m:t>
                                </m:r>
                              </m:sup>
                            </m:sSup>
                          </m:num>
                          <m:den>
                            <m:r>
                              <a:rPr lang="de-DE" sz="1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𝐸𝐷𝑅</m:t>
                            </m:r>
                          </m:den>
                        </m:f>
                      </m:oMath>
                    </m:oMathPara>
                  </a14:m>
                  <a:endParaRPr lang="de-DE" sz="1200" dirty="0">
                    <a:solidFill>
                      <a:schemeClr val="bg1">
                        <a:lumMod val="6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9" name="Textfeld 8">
                  <a:extLst>
                    <a:ext uri="{FF2B5EF4-FFF2-40B4-BE49-F238E27FC236}">
                      <a16:creationId xmlns:a16="http://schemas.microsoft.com/office/drawing/2014/main" id="{74A59D71-DFBD-4E95-910E-933F271C32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1679" y="4243357"/>
                  <a:ext cx="1656998" cy="376770"/>
                </a:xfrm>
                <a:prstGeom prst="rect">
                  <a:avLst/>
                </a:prstGeom>
                <a:blipFill>
                  <a:blip r:embed="rId4"/>
                  <a:stretch>
                    <a:fillRect l="-3309" t="-3226" b="-1290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feld 9">
                  <a:extLst>
                    <a:ext uri="{FF2B5EF4-FFF2-40B4-BE49-F238E27FC236}">
                      <a16:creationId xmlns:a16="http://schemas.microsoft.com/office/drawing/2014/main" id="{89B7DF3E-76A4-448A-A41C-E52F7AB0BF9A}"/>
                    </a:ext>
                  </a:extLst>
                </p:cNvPr>
                <p:cNvSpPr txBox="1"/>
                <p:nvPr/>
              </p:nvSpPr>
              <p:spPr>
                <a:xfrm>
                  <a:off x="5180799" y="4261931"/>
                  <a:ext cx="3915324" cy="4525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de-DE" sz="1200" i="1" baseline="-25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de-DE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de-D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𝑇𝐾𝐸</m:t>
                              </m:r>
                              <m:r>
                                <a:rPr lang="de-DE" sz="1200" i="1" baseline="-250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𝑆𝐺𝑆</m:t>
                              </m:r>
                              <m:r>
                                <a:rPr lang="de-DE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e-DE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𝑇𝐾𝐸𝐺𝑆</m:t>
                              </m:r>
                              <m:r>
                                <a:rPr lang="de-DE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p>
                        </m:num>
                        <m:den>
                          <m:r>
                            <a:rPr lang="de-D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l-GR" sz="1200" i="1" baseline="-25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ε</m:t>
                          </m:r>
                          <m:r>
                            <a:rPr lang="de-D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de-DE" sz="1200" i="1" baseline="-2500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𝑇𝐾𝐸</m:t>
                              </m:r>
                            </m:e>
                            <m:sub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𝑆𝐺𝑆</m:t>
                              </m:r>
                            </m:sub>
                            <m:sup>
                              <m:r>
                                <a:rPr lang="de-DE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3/2</m:t>
                              </m:r>
                            </m:sup>
                          </m:sSubSup>
                        </m:den>
                      </m:f>
                    </m:oMath>
                  </a14:m>
                  <a:r>
                    <a:rPr lang="de-DE" sz="1200" dirty="0">
                      <a:solidFill>
                        <a:schemeClr val="bg1">
                          <a:lumMod val="50000"/>
                        </a:schemeClr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</a:t>
                  </a:r>
                  <a:r>
                    <a:rPr lang="de-DE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~</a:t>
                  </a:r>
                  <a:r>
                    <a:rPr lang="de-DE" sz="1200" dirty="0">
                      <a:solidFill>
                        <a:schemeClr val="bg1">
                          <a:lumMod val="50000"/>
                        </a:schemeClr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de-DE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de-D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de-DE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m:rPr>
                              <m:sty m:val="p"/>
                            </m:rPr>
                            <a:rPr lang="el-GR" sz="1200" i="1" baseline="-25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ε</m:t>
                          </m:r>
                        </m:den>
                      </m:f>
                    </m:oMath>
                  </a14:m>
                  <a:r>
                    <a:rPr lang="de-DE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de-DE" sz="12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de-DE" sz="1200" i="1" baseline="-2500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de-DE" sz="1200" dirty="0">
                      <a:solidFill>
                        <a:schemeClr val="bg1">
                          <a:lumMod val="50000"/>
                        </a:schemeClr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   </a:t>
                  </a:r>
                  <a:r>
                    <a:rPr lang="de-DE" sz="1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, </a:t>
                  </a:r>
                  <a14:m>
                    <m:oMath xmlns:m="http://schemas.openxmlformats.org/officeDocument/2006/math">
                      <m:r>
                        <a:rPr lang="de-DE" sz="1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de-D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𝑇𝐾𝐸</m:t>
                      </m:r>
                      <m:r>
                        <a:rPr lang="de-DE" sz="1200" i="1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𝑆𝐺𝑆</m:t>
                      </m:r>
                      <m:r>
                        <a:rPr lang="de-D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  <m:r>
                        <a:rPr lang="de-DE" sz="12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𝑇𝐾𝐸𝐺𝑆</m:t>
                      </m:r>
                    </m:oMath>
                  </a14:m>
                  <a:r>
                    <a:rPr lang="de-DE" sz="1200" dirty="0">
                      <a:solidFill>
                        <a:schemeClr val="bg1">
                          <a:lumMod val="50000"/>
                        </a:schemeClr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 </a:t>
                  </a:r>
                  <a:endParaRPr lang="de-DE" sz="1200" dirty="0"/>
                </a:p>
              </p:txBody>
            </p:sp>
          </mc:Choice>
          <mc:Fallback xmlns="">
            <p:sp>
              <p:nvSpPr>
                <p:cNvPr id="10" name="Textfeld 9">
                  <a:extLst>
                    <a:ext uri="{FF2B5EF4-FFF2-40B4-BE49-F238E27FC236}">
                      <a16:creationId xmlns:a16="http://schemas.microsoft.com/office/drawing/2014/main" id="{89B7DF3E-76A4-448A-A41C-E52F7AB0BF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0799" y="4261931"/>
                  <a:ext cx="3915324" cy="45256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DF8AEEB3-9409-4456-B847-CE9A12234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4889" y="6076573"/>
              <a:ext cx="3438208" cy="573035"/>
            </a:xfrm>
            <a:prstGeom prst="rect">
              <a:avLst/>
            </a:prstGeom>
          </p:spPr>
        </p:pic>
      </p:grpSp>
      <p:sp>
        <p:nvSpPr>
          <p:cNvPr id="12" name="Inhaltsplatzhalter 22">
            <a:extLst>
              <a:ext uri="{FF2B5EF4-FFF2-40B4-BE49-F238E27FC236}">
                <a16:creationId xmlns:a16="http://schemas.microsoft.com/office/drawing/2014/main" id="{457FC0E3-C745-438A-B716-7B5438636AA9}"/>
              </a:ext>
            </a:extLst>
          </p:cNvPr>
          <p:cNvSpPr txBox="1">
            <a:spLocks/>
          </p:cNvSpPr>
          <p:nvPr/>
        </p:nvSpPr>
        <p:spPr>
          <a:xfrm>
            <a:off x="623392" y="3886106"/>
            <a:ext cx="4408303" cy="2346419"/>
          </a:xfrm>
          <a:prstGeom prst="rect">
            <a:avLst/>
          </a:prstGeom>
        </p:spPr>
        <p:txBody>
          <a:bodyPr/>
          <a:lstStyle>
            <a:lvl1pPr marL="352416" indent="-352416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33" indent="-26034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2pPr>
            <a:lvl3pPr marL="1142972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4pPr>
            <a:lvl5pPr marL="2057348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7pPr>
            <a:lvl8pPr marL="3428915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/>
              <a:t>Retrieved length scale Lv varies with time (and stability)</a:t>
            </a:r>
          </a:p>
          <a:p>
            <a:r>
              <a:rPr lang="en-US" kern="0"/>
              <a:t>Equivalent derived length scale from Turbdiff is dominated by Blackadar formulation as f(mesh size, distance to ground)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F490A6C5-A27C-4F60-B89A-CA084BE120DD}"/>
              </a:ext>
            </a:extLst>
          </p:cNvPr>
          <p:cNvGrpSpPr/>
          <p:nvPr/>
        </p:nvGrpSpPr>
        <p:grpSpPr>
          <a:xfrm>
            <a:off x="5951984" y="3886106"/>
            <a:ext cx="5832648" cy="1504886"/>
            <a:chOff x="804817" y="2867964"/>
            <a:chExt cx="7607558" cy="2105387"/>
          </a:xfrm>
        </p:grpSpPr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C48BAEAC-3255-4A14-9FB2-BEB6A6F388AD}"/>
                </a:ext>
              </a:extLst>
            </p:cNvPr>
            <p:cNvGrpSpPr/>
            <p:nvPr/>
          </p:nvGrpSpPr>
          <p:grpSpPr>
            <a:xfrm>
              <a:off x="804817" y="2867964"/>
              <a:ext cx="7180167" cy="2105387"/>
              <a:chOff x="832272" y="1152963"/>
              <a:chExt cx="7180167" cy="2105387"/>
            </a:xfrm>
          </p:grpSpPr>
          <p:pic>
            <p:nvPicPr>
              <p:cNvPr id="17" name="Grafik 16">
                <a:extLst>
                  <a:ext uri="{FF2B5EF4-FFF2-40B4-BE49-F238E27FC236}">
                    <a16:creationId xmlns:a16="http://schemas.microsoft.com/office/drawing/2014/main" id="{6DA3251B-8D64-4E4A-9091-59EAE3936E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4951" r="3690"/>
              <a:stretch/>
            </p:blipFill>
            <p:spPr>
              <a:xfrm>
                <a:off x="832272" y="1152963"/>
                <a:ext cx="7180167" cy="2105387"/>
              </a:xfrm>
              <a:prstGeom prst="rect">
                <a:avLst/>
              </a:prstGeom>
            </p:spPr>
          </p:pic>
          <p:sp>
            <p:nvSpPr>
              <p:cNvPr id="18" name="Ellipse 17">
                <a:extLst>
                  <a:ext uri="{FF2B5EF4-FFF2-40B4-BE49-F238E27FC236}">
                    <a16:creationId xmlns:a16="http://schemas.microsoft.com/office/drawing/2014/main" id="{98D209D9-2D0E-4A5C-BE80-56DDB6FD5111}"/>
                  </a:ext>
                </a:extLst>
              </p:cNvPr>
              <p:cNvSpPr/>
              <p:nvPr/>
            </p:nvSpPr>
            <p:spPr bwMode="auto">
              <a:xfrm>
                <a:off x="3995936" y="2420888"/>
                <a:ext cx="216024" cy="28803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  <p:sp>
            <p:nvSpPr>
              <p:cNvPr id="19" name="Ellipse 18">
                <a:extLst>
                  <a:ext uri="{FF2B5EF4-FFF2-40B4-BE49-F238E27FC236}">
                    <a16:creationId xmlns:a16="http://schemas.microsoft.com/office/drawing/2014/main" id="{D66EE66F-8252-4056-8508-E986D5F74E24}"/>
                  </a:ext>
                </a:extLst>
              </p:cNvPr>
              <p:cNvSpPr/>
              <p:nvPr/>
            </p:nvSpPr>
            <p:spPr bwMode="auto">
              <a:xfrm>
                <a:off x="6117399" y="2429272"/>
                <a:ext cx="216024" cy="351656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  <p:sp>
            <p:nvSpPr>
              <p:cNvPr id="20" name="Ellipse 19">
                <a:extLst>
                  <a:ext uri="{FF2B5EF4-FFF2-40B4-BE49-F238E27FC236}">
                    <a16:creationId xmlns:a16="http://schemas.microsoft.com/office/drawing/2014/main" id="{4F94D47A-453F-4E5C-BBA5-6E706ED0C617}"/>
                  </a:ext>
                </a:extLst>
              </p:cNvPr>
              <p:cNvSpPr/>
              <p:nvPr/>
            </p:nvSpPr>
            <p:spPr bwMode="auto">
              <a:xfrm>
                <a:off x="6024498" y="2082205"/>
                <a:ext cx="216024" cy="28803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  <p:sp>
            <p:nvSpPr>
              <p:cNvPr id="21" name="Ellipse 20">
                <a:extLst>
                  <a:ext uri="{FF2B5EF4-FFF2-40B4-BE49-F238E27FC236}">
                    <a16:creationId xmlns:a16="http://schemas.microsoft.com/office/drawing/2014/main" id="{669F2C00-8F06-4039-80BD-EE32B1FA12DE}"/>
                  </a:ext>
                </a:extLst>
              </p:cNvPr>
              <p:cNvSpPr/>
              <p:nvPr/>
            </p:nvSpPr>
            <p:spPr bwMode="auto">
              <a:xfrm>
                <a:off x="3806106" y="2082205"/>
                <a:ext cx="216024" cy="28803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>
                  <a:latin typeface="Arial" charset="0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D5E3617C-76C5-48BB-992E-9FD8B2B6A1FF}"/>
                  </a:ext>
                </a:extLst>
              </p:cNvPr>
              <p:cNvSpPr/>
              <p:nvPr/>
            </p:nvSpPr>
            <p:spPr bwMode="auto">
              <a:xfrm>
                <a:off x="6024499" y="1774505"/>
                <a:ext cx="851758" cy="28803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55F7373F-89D7-4307-A5E6-B2FFEB8A5BD5}"/>
                  </a:ext>
                </a:extLst>
              </p:cNvPr>
              <p:cNvSpPr/>
              <p:nvPr/>
            </p:nvSpPr>
            <p:spPr bwMode="auto">
              <a:xfrm>
                <a:off x="4309366" y="2018178"/>
                <a:ext cx="851758" cy="288032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de-DE">
                  <a:latin typeface="Arial" charset="0"/>
                </a:endParaRPr>
              </a:p>
            </p:txBody>
          </p:sp>
        </p:grp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7591D8A7-9686-48F4-B8A4-F6BF1179AC4D}"/>
                </a:ext>
              </a:extLst>
            </p:cNvPr>
            <p:cNvSpPr txBox="1"/>
            <p:nvPr/>
          </p:nvSpPr>
          <p:spPr>
            <a:xfrm>
              <a:off x="3699678" y="3028591"/>
              <a:ext cx="2016224" cy="3875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i="1" dirty="0"/>
                <a:t>TURBDIFF</a:t>
              </a: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B27504B-6245-4A94-A986-906F24331708}"/>
                </a:ext>
              </a:extLst>
            </p:cNvPr>
            <p:cNvSpPr txBox="1"/>
            <p:nvPr/>
          </p:nvSpPr>
          <p:spPr>
            <a:xfrm>
              <a:off x="5968760" y="3028591"/>
              <a:ext cx="2443615" cy="3875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i="1" dirty="0"/>
                <a:t>SMAGORINSKY</a:t>
              </a: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27010584-74C6-4C98-95E0-5253B393857A}"/>
              </a:ext>
            </a:extLst>
          </p:cNvPr>
          <p:cNvSpPr txBox="1"/>
          <p:nvPr/>
        </p:nvSpPr>
        <p:spPr>
          <a:xfrm>
            <a:off x="9932818" y="1494281"/>
            <a:ext cx="567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626m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DD2BBD3-A84A-403B-9576-1D8CD4AE1218}"/>
              </a:ext>
            </a:extLst>
          </p:cNvPr>
          <p:cNvSpPr/>
          <p:nvPr/>
        </p:nvSpPr>
        <p:spPr bwMode="auto">
          <a:xfrm>
            <a:off x="9840416" y="3886106"/>
            <a:ext cx="1824535" cy="170313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Fußzeilenplatzhalter 4">
            <a:extLst>
              <a:ext uri="{FF2B5EF4-FFF2-40B4-BE49-F238E27FC236}">
                <a16:creationId xmlns:a16="http://schemas.microsoft.com/office/drawing/2014/main" id="{83C07A70-31E5-4527-BF9A-951B02312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EGU AS2.1 2026</a:t>
            </a:r>
          </a:p>
        </p:txBody>
      </p:sp>
    </p:spTree>
    <p:extLst>
      <p:ext uri="{BB962C8B-B14F-4D97-AF65-F5344CB8AC3E}">
        <p14:creationId xmlns:p14="http://schemas.microsoft.com/office/powerpoint/2010/main" val="71753030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B28C523-0306-4C3E-9BCA-B87FE710A2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E1009A-E908-436B-8BA3-8A7EE917066F}" type="slidenum">
              <a:rPr lang="de-DE" altLang="de-DE" smtClean="0"/>
              <a:pPr/>
              <a:t>12</a:t>
            </a:fld>
            <a:endParaRPr lang="de-DE" alt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B3D47A0-CCF0-4CA5-A4A1-B7B8D5EB4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Higher resolution – same systematic errors</a:t>
            </a:r>
            <a:endParaRPr lang="de-DE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4E077DD6-E0B1-424F-901C-BB86F37AFFBD}"/>
              </a:ext>
            </a:extLst>
          </p:cNvPr>
          <p:cNvGrpSpPr/>
          <p:nvPr/>
        </p:nvGrpSpPr>
        <p:grpSpPr>
          <a:xfrm>
            <a:off x="2135560" y="917856"/>
            <a:ext cx="4724486" cy="5314670"/>
            <a:chOff x="2195736" y="929700"/>
            <a:chExt cx="4724486" cy="5314670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651CC3BB-B9E7-4167-B0C6-9115ABB18F9A}"/>
                </a:ext>
              </a:extLst>
            </p:cNvPr>
            <p:cNvGrpSpPr/>
            <p:nvPr/>
          </p:nvGrpSpPr>
          <p:grpSpPr>
            <a:xfrm>
              <a:off x="2195736" y="929700"/>
              <a:ext cx="4463084" cy="5314670"/>
              <a:chOff x="2125214" y="1043718"/>
              <a:chExt cx="4463084" cy="5314670"/>
            </a:xfrm>
          </p:grpSpPr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A1337649-6FE1-4B9F-90FF-7E4DD682E19C}"/>
                  </a:ext>
                </a:extLst>
              </p:cNvPr>
              <p:cNvGrpSpPr/>
              <p:nvPr/>
            </p:nvGrpSpPr>
            <p:grpSpPr>
              <a:xfrm>
                <a:off x="2125214" y="1043718"/>
                <a:ext cx="4463084" cy="5314670"/>
                <a:chOff x="2125214" y="1043718"/>
                <a:chExt cx="4463084" cy="5314670"/>
              </a:xfrm>
            </p:grpSpPr>
            <p:grpSp>
              <p:nvGrpSpPr>
                <p:cNvPr id="15" name="Gruppieren 14">
                  <a:extLst>
                    <a:ext uri="{FF2B5EF4-FFF2-40B4-BE49-F238E27FC236}">
                      <a16:creationId xmlns:a16="http://schemas.microsoft.com/office/drawing/2014/main" id="{A58E17A2-2795-4ADD-AEB6-6451F9E26210}"/>
                    </a:ext>
                  </a:extLst>
                </p:cNvPr>
                <p:cNvGrpSpPr/>
                <p:nvPr/>
              </p:nvGrpSpPr>
              <p:grpSpPr>
                <a:xfrm>
                  <a:off x="2826594" y="1043718"/>
                  <a:ext cx="3343157" cy="378605"/>
                  <a:chOff x="1763688" y="949423"/>
                  <a:chExt cx="3343157" cy="378605"/>
                </a:xfrm>
              </p:grpSpPr>
              <p:sp>
                <p:nvSpPr>
                  <p:cNvPr id="23" name="Textfeld 22">
                    <a:extLst>
                      <a:ext uri="{FF2B5EF4-FFF2-40B4-BE49-F238E27FC236}">
                        <a16:creationId xmlns:a16="http://schemas.microsoft.com/office/drawing/2014/main" id="{73A35099-290E-4B62-8BE1-2E7B484CE361}"/>
                      </a:ext>
                    </a:extLst>
                  </p:cNvPr>
                  <p:cNvSpPr txBox="1"/>
                  <p:nvPr/>
                </p:nvSpPr>
                <p:spPr>
                  <a:xfrm>
                    <a:off x="1763688" y="949423"/>
                    <a:ext cx="104054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b="1" dirty="0">
                        <a:solidFill>
                          <a:schemeClr val="accent1"/>
                        </a:solidFill>
                      </a:rPr>
                      <a:t>2.1km</a:t>
                    </a:r>
                    <a:r>
                      <a:rPr lang="de-DE" dirty="0">
                        <a:solidFill>
                          <a:schemeClr val="accent1"/>
                        </a:solidFill>
                      </a:rPr>
                      <a:t> </a:t>
                    </a:r>
                  </a:p>
                </p:txBody>
              </p:sp>
              <p:sp>
                <p:nvSpPr>
                  <p:cNvPr id="24" name="Textfeld 23">
                    <a:extLst>
                      <a:ext uri="{FF2B5EF4-FFF2-40B4-BE49-F238E27FC236}">
                        <a16:creationId xmlns:a16="http://schemas.microsoft.com/office/drawing/2014/main" id="{CCEF6C53-959F-461D-B506-02F5B4BAE1AB}"/>
                      </a:ext>
                    </a:extLst>
                  </p:cNvPr>
                  <p:cNvSpPr txBox="1"/>
                  <p:nvPr/>
                </p:nvSpPr>
                <p:spPr>
                  <a:xfrm>
                    <a:off x="4066301" y="958696"/>
                    <a:ext cx="104054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dirty="0">
                        <a:solidFill>
                          <a:srgbClr val="00B0F0"/>
                        </a:solidFill>
                      </a:rPr>
                      <a:t>78m</a:t>
                    </a:r>
                    <a:r>
                      <a:rPr lang="de-DE" dirty="0"/>
                      <a:t> </a:t>
                    </a:r>
                  </a:p>
                </p:txBody>
              </p:sp>
            </p:grpSp>
            <p:sp>
              <p:nvSpPr>
                <p:cNvPr id="16" name="Pfeil: nach unten 15">
                  <a:extLst>
                    <a:ext uri="{FF2B5EF4-FFF2-40B4-BE49-F238E27FC236}">
                      <a16:creationId xmlns:a16="http://schemas.microsoft.com/office/drawing/2014/main" id="{5D805855-87C2-4AD9-8297-1720C3D53638}"/>
                    </a:ext>
                  </a:extLst>
                </p:cNvPr>
                <p:cNvSpPr/>
                <p:nvPr/>
              </p:nvSpPr>
              <p:spPr bwMode="auto">
                <a:xfrm rot="16200000">
                  <a:off x="4245455" y="877617"/>
                  <a:ext cx="225169" cy="720080"/>
                </a:xfrm>
                <a:prstGeom prst="downArrow">
                  <a:avLst/>
                </a:prstGeom>
                <a:gradFill>
                  <a:gsLst>
                    <a:gs pos="45000">
                      <a:srgbClr val="96B9DC"/>
                    </a:gs>
                    <a:gs pos="77000">
                      <a:srgbClr val="00B0F0"/>
                    </a:gs>
                  </a:gsLst>
                  <a:lin ang="5400000" scaled="1"/>
                </a:gra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>
                    <a:latin typeface="Arial" charset="0"/>
                  </a:endParaRPr>
                </a:p>
              </p:txBody>
            </p:sp>
            <p:pic>
              <p:nvPicPr>
                <p:cNvPr id="17" name="Grafik 16">
                  <a:extLst>
                    <a:ext uri="{FF2B5EF4-FFF2-40B4-BE49-F238E27FC236}">
                      <a16:creationId xmlns:a16="http://schemas.microsoft.com/office/drawing/2014/main" id="{0813FD8D-BC35-4CC6-97F5-15C4C26EAC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8" t="18221" b="2425"/>
                <a:stretch/>
              </p:blipFill>
              <p:spPr>
                <a:xfrm>
                  <a:off x="2192248" y="3214396"/>
                  <a:ext cx="2180810" cy="1468307"/>
                </a:xfrm>
                <a:prstGeom prst="rect">
                  <a:avLst/>
                </a:prstGeom>
              </p:spPr>
            </p:pic>
            <p:pic>
              <p:nvPicPr>
                <p:cNvPr id="18" name="Grafik 17">
                  <a:extLst>
                    <a:ext uri="{FF2B5EF4-FFF2-40B4-BE49-F238E27FC236}">
                      <a16:creationId xmlns:a16="http://schemas.microsoft.com/office/drawing/2014/main" id="{BEA74358-1A52-43A5-BEA3-57EB770F87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2445" t="6714" r="-1" b="-937"/>
                <a:stretch/>
              </p:blipFill>
              <p:spPr>
                <a:xfrm>
                  <a:off x="2125214" y="1525871"/>
                  <a:ext cx="2249498" cy="1718126"/>
                </a:xfrm>
                <a:prstGeom prst="rect">
                  <a:avLst/>
                </a:prstGeom>
              </p:spPr>
            </p:pic>
            <p:pic>
              <p:nvPicPr>
                <p:cNvPr id="19" name="Grafik 18">
                  <a:extLst>
                    <a:ext uri="{FF2B5EF4-FFF2-40B4-BE49-F238E27FC236}">
                      <a16:creationId xmlns:a16="http://schemas.microsoft.com/office/drawing/2014/main" id="{433B02F4-3763-411C-B312-54C4D2712C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756" t="18044" b="-985"/>
                <a:stretch/>
              </p:blipFill>
              <p:spPr>
                <a:xfrm>
                  <a:off x="2192248" y="4834235"/>
                  <a:ext cx="2315298" cy="1524153"/>
                </a:xfrm>
                <a:prstGeom prst="rect">
                  <a:avLst/>
                </a:prstGeom>
              </p:spPr>
            </p:pic>
            <p:pic>
              <p:nvPicPr>
                <p:cNvPr id="20" name="Grafik 19">
                  <a:extLst>
                    <a:ext uri="{FF2B5EF4-FFF2-40B4-BE49-F238E27FC236}">
                      <a16:creationId xmlns:a16="http://schemas.microsoft.com/office/drawing/2014/main" id="{1EB8312F-614C-40A6-B398-DC163246F6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13" t="17176" b="-311"/>
                <a:stretch/>
              </p:blipFill>
              <p:spPr>
                <a:xfrm>
                  <a:off x="4602877" y="4820222"/>
                  <a:ext cx="1985421" cy="1527262"/>
                </a:xfrm>
                <a:prstGeom prst="rect">
                  <a:avLst/>
                </a:prstGeom>
              </p:spPr>
            </p:pic>
            <p:pic>
              <p:nvPicPr>
                <p:cNvPr id="21" name="Grafik 20">
                  <a:extLst>
                    <a:ext uri="{FF2B5EF4-FFF2-40B4-BE49-F238E27FC236}">
                      <a16:creationId xmlns:a16="http://schemas.microsoft.com/office/drawing/2014/main" id="{4692DFA9-9CAF-4D68-865C-6F8F2F8B0C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722" t="17423" b="239"/>
                <a:stretch/>
              </p:blipFill>
              <p:spPr>
                <a:xfrm>
                  <a:off x="4606454" y="3214396"/>
                  <a:ext cx="1891994" cy="1520956"/>
                </a:xfrm>
                <a:prstGeom prst="rect">
                  <a:avLst/>
                </a:prstGeom>
              </p:spPr>
            </p:pic>
            <p:pic>
              <p:nvPicPr>
                <p:cNvPr id="22" name="Grafik 21">
                  <a:extLst>
                    <a:ext uri="{FF2B5EF4-FFF2-40B4-BE49-F238E27FC236}">
                      <a16:creationId xmlns:a16="http://schemas.microsoft.com/office/drawing/2014/main" id="{40EA0988-EFD6-455A-86B8-3942C28AFF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74" t="6684" b="-855"/>
                <a:stretch/>
              </p:blipFill>
              <p:spPr>
                <a:xfrm>
                  <a:off x="4571658" y="1515138"/>
                  <a:ext cx="1926790" cy="1739591"/>
                </a:xfrm>
                <a:prstGeom prst="rect">
                  <a:avLst/>
                </a:prstGeom>
              </p:spPr>
            </p:pic>
          </p:grpSp>
          <p:pic>
            <p:nvPicPr>
              <p:cNvPr id="12" name="Grafik 11">
                <a:extLst>
                  <a:ext uri="{FF2B5EF4-FFF2-40B4-BE49-F238E27FC236}">
                    <a16:creationId xmlns:a16="http://schemas.microsoft.com/office/drawing/2014/main" id="{3A079017-5057-4A5C-AD42-B781E3E85A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7046" t="30356" r="66575" b="53856"/>
              <a:stretch/>
            </p:blipFill>
            <p:spPr>
              <a:xfrm>
                <a:off x="3374576" y="3354360"/>
                <a:ext cx="426599" cy="153779"/>
              </a:xfrm>
              <a:prstGeom prst="rect">
                <a:avLst/>
              </a:prstGeom>
            </p:spPr>
          </p:pic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0EA508EA-C838-4714-99D8-ADEDC8DD57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7046" t="70991" r="66575" b="10900"/>
              <a:stretch/>
            </p:blipFill>
            <p:spPr>
              <a:xfrm>
                <a:off x="3374577" y="3466930"/>
                <a:ext cx="426599" cy="176382"/>
              </a:xfrm>
              <a:prstGeom prst="rect">
                <a:avLst/>
              </a:prstGeom>
            </p:spPr>
          </p:pic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6D5072C3-C10C-46C5-ACBE-48EC5ACDEB26}"/>
                  </a:ext>
                </a:extLst>
              </p:cNvPr>
              <p:cNvSpPr txBox="1"/>
              <p:nvPr/>
            </p:nvSpPr>
            <p:spPr>
              <a:xfrm>
                <a:off x="3710215" y="3323894"/>
                <a:ext cx="9726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800" dirty="0"/>
                  <a:t>DL</a:t>
                </a:r>
              </a:p>
              <a:p>
                <a:r>
                  <a:rPr lang="de-DE" sz="800" dirty="0"/>
                  <a:t>TURBDIFF</a:t>
                </a:r>
              </a:p>
            </p:txBody>
          </p:sp>
        </p:grp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A17CC16-4E2C-4CA9-BADC-18E735A88C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850" t="20909" r="65205" b="68418"/>
            <a:stretch/>
          </p:blipFill>
          <p:spPr>
            <a:xfrm>
              <a:off x="5599950" y="3238256"/>
              <a:ext cx="397361" cy="126914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505AF96-D018-4AF4-AC2D-8B72D81E51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6850" t="51087" r="65205" b="38240"/>
            <a:stretch/>
          </p:blipFill>
          <p:spPr>
            <a:xfrm>
              <a:off x="5595971" y="3365542"/>
              <a:ext cx="397361" cy="126914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8D6E1B7B-F50B-4CEB-A98C-45D6C1553A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4120" t="81066" r="63775" b="9189"/>
            <a:stretch/>
          </p:blipFill>
          <p:spPr>
            <a:xfrm>
              <a:off x="5563103" y="3491714"/>
              <a:ext cx="456512" cy="115875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4FEE9A03-3C8D-4E28-A789-C9465C030108}"/>
                </a:ext>
              </a:extLst>
            </p:cNvPr>
            <p:cNvSpPr txBox="1"/>
            <p:nvPr/>
          </p:nvSpPr>
          <p:spPr>
            <a:xfrm>
              <a:off x="5947606" y="3198167"/>
              <a:ext cx="97261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800" dirty="0"/>
                <a:t>DL</a:t>
              </a:r>
            </a:p>
            <a:p>
              <a:r>
                <a:rPr lang="de-DE" sz="800" dirty="0"/>
                <a:t>TURBDIFF</a:t>
              </a:r>
            </a:p>
            <a:p>
              <a:r>
                <a:rPr lang="de-DE" sz="800" dirty="0"/>
                <a:t>SMAGORINSKY</a:t>
              </a:r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E9F9CA76-BA93-48AE-ACA1-B3674608B7D9}"/>
              </a:ext>
            </a:extLst>
          </p:cNvPr>
          <p:cNvSpPr txBox="1"/>
          <p:nvPr/>
        </p:nvSpPr>
        <p:spPr>
          <a:xfrm>
            <a:off x="846936" y="2049555"/>
            <a:ext cx="104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WIND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176DE33-0CF8-403B-8378-5369E93FD5CB}"/>
              </a:ext>
            </a:extLst>
          </p:cNvPr>
          <p:cNvSpPr txBox="1"/>
          <p:nvPr/>
        </p:nvSpPr>
        <p:spPr>
          <a:xfrm>
            <a:off x="867403" y="5145348"/>
            <a:ext cx="748492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EDR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697B3E1-85A4-4F28-BEED-D1E13EBA5B73}"/>
              </a:ext>
            </a:extLst>
          </p:cNvPr>
          <p:cNvSpPr txBox="1"/>
          <p:nvPr/>
        </p:nvSpPr>
        <p:spPr>
          <a:xfrm>
            <a:off x="867403" y="3505080"/>
            <a:ext cx="1041668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TKE</a:t>
            </a:r>
          </a:p>
        </p:txBody>
      </p:sp>
      <p:sp>
        <p:nvSpPr>
          <p:cNvPr id="28" name="Inhaltsplatzhalter 22">
            <a:extLst>
              <a:ext uri="{FF2B5EF4-FFF2-40B4-BE49-F238E27FC236}">
                <a16:creationId xmlns:a16="http://schemas.microsoft.com/office/drawing/2014/main" id="{C3187694-4031-4F15-A3AC-B6B252B7B90C}"/>
              </a:ext>
            </a:extLst>
          </p:cNvPr>
          <p:cNvSpPr txBox="1">
            <a:spLocks/>
          </p:cNvSpPr>
          <p:nvPr/>
        </p:nvSpPr>
        <p:spPr>
          <a:xfrm>
            <a:off x="6832040" y="2852936"/>
            <a:ext cx="4832911" cy="3379590"/>
          </a:xfrm>
          <a:prstGeom prst="rect">
            <a:avLst/>
          </a:prstGeom>
        </p:spPr>
        <p:txBody>
          <a:bodyPr/>
          <a:lstStyle>
            <a:lvl1pPr marL="352416" indent="-352416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33" indent="-26034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2pPr>
            <a:lvl3pPr marL="1142972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4pPr>
            <a:lvl5pPr marL="2057348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anose="05000000000000000000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7pPr>
            <a:lvl8pPr marL="3428915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4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è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Why is decrease in total TKE not reflected in winds?</a:t>
            </a:r>
          </a:p>
          <a:p>
            <a:r>
              <a:rPr lang="en-US" kern="0" dirty="0"/>
              <a:t>Missing feedback/link?</a:t>
            </a:r>
          </a:p>
          <a:p>
            <a:r>
              <a:rPr lang="en-US" kern="0" dirty="0"/>
              <a:t>Same systematic errors in low-level jets persist for higher resolution</a:t>
            </a:r>
          </a:p>
        </p:txBody>
      </p:sp>
      <p:sp>
        <p:nvSpPr>
          <p:cNvPr id="29" name="Fußzeilenplatzhalter 4">
            <a:extLst>
              <a:ext uri="{FF2B5EF4-FFF2-40B4-BE49-F238E27FC236}">
                <a16:creationId xmlns:a16="http://schemas.microsoft.com/office/drawing/2014/main" id="{D246AE37-C4E8-4C4B-A49A-195132E20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EGU AS2.1 2026</a:t>
            </a:r>
          </a:p>
        </p:txBody>
      </p:sp>
    </p:spTree>
    <p:extLst>
      <p:ext uri="{BB962C8B-B14F-4D97-AF65-F5344CB8AC3E}">
        <p14:creationId xmlns:p14="http://schemas.microsoft.com/office/powerpoint/2010/main" val="249575016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5257442-B281-4CE2-8591-DC012ACD34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E1009A-E908-436B-8BA3-8A7EE917066F}" type="slidenum">
              <a:rPr lang="de-DE" altLang="de-DE" smtClean="0"/>
              <a:pPr/>
              <a:t>13</a:t>
            </a:fld>
            <a:endParaRPr lang="de-DE" alt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486D2BB-72DE-4C35-96BD-5845A0D4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How reliable is DL turbulence retrieval?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C8B492F-92C6-4BE6-B7C8-CAC2095BEA65}"/>
              </a:ext>
            </a:extLst>
          </p:cNvPr>
          <p:cNvSpPr txBox="1"/>
          <p:nvPr/>
        </p:nvSpPr>
        <p:spPr>
          <a:xfrm>
            <a:off x="1613815" y="2261008"/>
            <a:ext cx="104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WIND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36EE55A-9F92-4FF5-A382-5A1756D74D6E}"/>
              </a:ext>
            </a:extLst>
          </p:cNvPr>
          <p:cNvSpPr txBox="1"/>
          <p:nvPr/>
        </p:nvSpPr>
        <p:spPr>
          <a:xfrm>
            <a:off x="1613167" y="4876662"/>
            <a:ext cx="748492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EDR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8BEC5C9F-FBEE-4D9F-B99B-F857025039D8}"/>
              </a:ext>
            </a:extLst>
          </p:cNvPr>
          <p:cNvSpPr txBox="1"/>
          <p:nvPr/>
        </p:nvSpPr>
        <p:spPr>
          <a:xfrm>
            <a:off x="1613167" y="3552729"/>
            <a:ext cx="1041668" cy="36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TKE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BDE9067-874E-4830-9365-12FF828BF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338" y="1357467"/>
            <a:ext cx="8251847" cy="475769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E8B7BB68-3853-41A7-BBF6-2B3CEEDFD022}"/>
              </a:ext>
            </a:extLst>
          </p:cNvPr>
          <p:cNvSpPr txBox="1"/>
          <p:nvPr/>
        </p:nvSpPr>
        <p:spPr>
          <a:xfrm>
            <a:off x="335360" y="198884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very!</a:t>
            </a:r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DBF8416-E854-4E91-878F-380975241303}"/>
              </a:ext>
            </a:extLst>
          </p:cNvPr>
          <p:cNvSpPr txBox="1"/>
          <p:nvPr/>
        </p:nvSpPr>
        <p:spPr>
          <a:xfrm>
            <a:off x="351182" y="355272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very!</a:t>
            </a:r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0F37E10-92FA-4036-AC92-D9BC582897A0}"/>
              </a:ext>
            </a:extLst>
          </p:cNvPr>
          <p:cNvSpPr txBox="1"/>
          <p:nvPr/>
        </p:nvSpPr>
        <p:spPr>
          <a:xfrm>
            <a:off x="113721" y="4876662"/>
            <a:ext cx="2266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not as much</a:t>
            </a:r>
          </a:p>
          <a:p>
            <a:r>
              <a:rPr lang="en-US"/>
              <a:t>(DL underestimates)</a:t>
            </a:r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AC8E879-9CD1-47B8-83C8-61A397D033E5}"/>
              </a:ext>
            </a:extLst>
          </p:cNvPr>
          <p:cNvSpPr txBox="1"/>
          <p:nvPr/>
        </p:nvSpPr>
        <p:spPr>
          <a:xfrm>
            <a:off x="3613167" y="908720"/>
            <a:ext cx="459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Validation </a:t>
            </a: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DL</a:t>
            </a:r>
            <a:r>
              <a:rPr lang="en-US"/>
              <a:t> vs. </a:t>
            </a:r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sonic</a:t>
            </a:r>
            <a:r>
              <a:rPr lang="en-US"/>
              <a:t> on Falkenberg mast</a:t>
            </a:r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2D12249-81D5-4F69-AD60-C376DFEF09D4}"/>
              </a:ext>
            </a:extLst>
          </p:cNvPr>
          <p:cNvSpPr/>
          <p:nvPr/>
        </p:nvSpPr>
        <p:spPr bwMode="auto">
          <a:xfrm>
            <a:off x="8616280" y="1357467"/>
            <a:ext cx="2266390" cy="475769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7FD7D5BA-B2BB-46B6-8F17-660F7D392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EGU AS2.1 2026</a:t>
            </a:r>
          </a:p>
        </p:txBody>
      </p:sp>
    </p:spTree>
    <p:extLst>
      <p:ext uri="{BB962C8B-B14F-4D97-AF65-F5344CB8AC3E}">
        <p14:creationId xmlns:p14="http://schemas.microsoft.com/office/powerpoint/2010/main" val="7670392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CDC105B-18E1-4027-9D71-9BF81E131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Motivation</a:t>
            </a:r>
            <a:r>
              <a:rPr lang="de-DE" dirty="0"/>
              <a:t>:</a:t>
            </a:r>
          </a:p>
          <a:p>
            <a:pPr lvl="1"/>
            <a:r>
              <a:rPr lang="de-DE" dirty="0"/>
              <a:t>Regional operational </a:t>
            </a:r>
            <a:r>
              <a:rPr lang="de-DE" dirty="0" err="1"/>
              <a:t>forecasts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b="1" dirty="0" err="1"/>
              <a:t>increasingly</a:t>
            </a:r>
            <a:r>
              <a:rPr lang="de-DE" b="1" dirty="0"/>
              <a:t> </a:t>
            </a:r>
            <a:r>
              <a:rPr lang="de-DE" b="1" dirty="0" err="1"/>
              <a:t>finer</a:t>
            </a:r>
            <a:r>
              <a:rPr lang="de-DE" b="1" dirty="0"/>
              <a:t> </a:t>
            </a:r>
            <a:r>
              <a:rPr lang="de-DE" b="1" dirty="0" err="1"/>
              <a:t>resolution</a:t>
            </a:r>
            <a:r>
              <a:rPr lang="de-DE" b="1" dirty="0"/>
              <a:t> </a:t>
            </a:r>
            <a:r>
              <a:rPr lang="de-DE" dirty="0"/>
              <a:t>(D05 operational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year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Not </a:t>
            </a:r>
            <a:r>
              <a:rPr lang="de-DE" dirty="0" err="1"/>
              <a:t>always</a:t>
            </a:r>
            <a:r>
              <a:rPr lang="de-DE" dirty="0"/>
              <a:t> easy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demonstrate</a:t>
            </a:r>
            <a:r>
              <a:rPr lang="de-DE" dirty="0"/>
              <a:t> </a:t>
            </a:r>
            <a:r>
              <a:rPr lang="de-DE" b="1" dirty="0"/>
              <a:t>additional </a:t>
            </a:r>
            <a:r>
              <a:rPr lang="de-DE" b="1" dirty="0" err="1"/>
              <a:t>benefit</a:t>
            </a:r>
            <a:endParaRPr lang="de-DE" b="1" dirty="0"/>
          </a:p>
          <a:p>
            <a:r>
              <a:rPr lang="de-DE" b="1" dirty="0"/>
              <a:t>Questions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does</a:t>
            </a:r>
            <a:r>
              <a:rPr lang="de-DE" dirty="0"/>
              <a:t> operational </a:t>
            </a:r>
            <a:r>
              <a:rPr lang="de-DE" dirty="0" err="1"/>
              <a:t>Turbdiff</a:t>
            </a:r>
            <a:r>
              <a:rPr lang="de-DE" dirty="0"/>
              <a:t> </a:t>
            </a:r>
            <a:r>
              <a:rPr lang="de-DE" dirty="0" err="1"/>
              <a:t>scheme</a:t>
            </a:r>
            <a:r>
              <a:rPr lang="de-DE" dirty="0"/>
              <a:t> </a:t>
            </a:r>
            <a:r>
              <a:rPr lang="de-DE" b="1" dirty="0" err="1"/>
              <a:t>adapt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resolution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Can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demonstrate</a:t>
            </a:r>
            <a:r>
              <a:rPr lang="de-DE" dirty="0"/>
              <a:t> </a:t>
            </a:r>
            <a:r>
              <a:rPr lang="de-DE" b="1" dirty="0" err="1"/>
              <a:t>specific</a:t>
            </a:r>
            <a:r>
              <a:rPr lang="de-DE" b="1" dirty="0"/>
              <a:t> </a:t>
            </a:r>
            <a:r>
              <a:rPr lang="de-DE" b="1" dirty="0" err="1"/>
              <a:t>benefits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increased</a:t>
            </a:r>
            <a:r>
              <a:rPr lang="de-DE" dirty="0"/>
              <a:t> </a:t>
            </a:r>
            <a:r>
              <a:rPr lang="de-DE" dirty="0" err="1"/>
              <a:t>resolution</a:t>
            </a:r>
            <a:r>
              <a:rPr lang="de-DE" dirty="0"/>
              <a:t>?</a:t>
            </a:r>
          </a:p>
          <a:p>
            <a:pPr lvl="1"/>
            <a:r>
              <a:rPr lang="de-DE" dirty="0"/>
              <a:t>Can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b="1" dirty="0" err="1"/>
              <a:t>limitations</a:t>
            </a:r>
            <a:r>
              <a:rPr lang="de-DE" dirty="0"/>
              <a:t>?</a:t>
            </a:r>
          </a:p>
          <a:p>
            <a:r>
              <a:rPr lang="de-DE" b="1" dirty="0"/>
              <a:t>Experiments</a:t>
            </a:r>
            <a:r>
              <a:rPr lang="de-DE" dirty="0"/>
              <a:t>:</a:t>
            </a:r>
          </a:p>
          <a:p>
            <a:pPr lvl="1"/>
            <a:r>
              <a:rPr lang="de-DE" dirty="0" err="1"/>
              <a:t>Evaluate</a:t>
            </a:r>
            <a:r>
              <a:rPr lang="de-DE" dirty="0"/>
              <a:t> ICON  </a:t>
            </a:r>
            <a:r>
              <a:rPr lang="de-DE" dirty="0" err="1"/>
              <a:t>across</a:t>
            </a:r>
            <a:r>
              <a:rPr lang="de-DE" dirty="0"/>
              <a:t> </a:t>
            </a:r>
            <a:r>
              <a:rPr lang="de-DE" dirty="0" err="1"/>
              <a:t>mesh</a:t>
            </a:r>
            <a:r>
              <a:rPr lang="de-DE" dirty="0"/>
              <a:t> </a:t>
            </a:r>
            <a:r>
              <a:rPr lang="de-DE" dirty="0" err="1"/>
              <a:t>sizes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2.1km </a:t>
            </a:r>
            <a:r>
              <a:rPr lang="de-DE" dirty="0" err="1"/>
              <a:t>to</a:t>
            </a:r>
            <a:r>
              <a:rPr lang="de-DE" dirty="0"/>
              <a:t> 78m</a:t>
            </a:r>
          </a:p>
          <a:p>
            <a:pPr lvl="1"/>
            <a:r>
              <a:rPr lang="de-DE" dirty="0"/>
              <a:t>Use </a:t>
            </a:r>
            <a:r>
              <a:rPr lang="de-DE" dirty="0" err="1"/>
              <a:t>observations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Lindenberg (Falkenberg)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five-day</a:t>
            </a:r>
            <a:r>
              <a:rPr lang="de-DE" dirty="0"/>
              <a:t> </a:t>
            </a:r>
            <a:r>
              <a:rPr lang="de-DE" dirty="0" err="1"/>
              <a:t>period</a:t>
            </a:r>
            <a:r>
              <a:rPr lang="de-DE" dirty="0"/>
              <a:t> in June 2023 </a:t>
            </a:r>
            <a:r>
              <a:rPr lang="de-DE" dirty="0" err="1"/>
              <a:t>with</a:t>
            </a:r>
            <a:endParaRPr lang="de-DE" dirty="0"/>
          </a:p>
          <a:p>
            <a:pPr lvl="2"/>
            <a:r>
              <a:rPr lang="de-DE" dirty="0" err="1"/>
              <a:t>daytime</a:t>
            </a:r>
            <a:r>
              <a:rPr lang="de-DE" dirty="0"/>
              <a:t> </a:t>
            </a:r>
            <a:r>
              <a:rPr lang="de-DE" dirty="0" err="1"/>
              <a:t>convective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layer</a:t>
            </a:r>
            <a:endParaRPr lang="de-DE" dirty="0"/>
          </a:p>
          <a:p>
            <a:pPr lvl="2"/>
            <a:r>
              <a:rPr lang="de-DE" dirty="0" err="1"/>
              <a:t>stable</a:t>
            </a:r>
            <a:r>
              <a:rPr lang="de-DE" dirty="0"/>
              <a:t> </a:t>
            </a:r>
            <a:r>
              <a:rPr lang="de-DE" dirty="0" err="1"/>
              <a:t>night</a:t>
            </a:r>
            <a:r>
              <a:rPr lang="de-DE" dirty="0"/>
              <a:t>-time </a:t>
            </a:r>
            <a:r>
              <a:rPr lang="de-DE" dirty="0" err="1"/>
              <a:t>conditions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jets</a:t>
            </a:r>
            <a:endParaRPr lang="de-DE" dirty="0"/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8FEEF74-2E58-4A98-A589-F479F13170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14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6C58AEE-B7E0-4627-A377-91EC480FD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 and Goals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D2C8B5C-B1F7-4C5F-9F93-BA6AE790A5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EGU AS2.1 2026</a:t>
            </a:r>
          </a:p>
        </p:txBody>
      </p:sp>
    </p:spTree>
    <p:extLst>
      <p:ext uri="{BB962C8B-B14F-4D97-AF65-F5344CB8AC3E}">
        <p14:creationId xmlns:p14="http://schemas.microsoft.com/office/powerpoint/2010/main" val="344247274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C5DE3F8-6D63-4653-A06B-B6FD7E969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DL</a:t>
            </a:r>
            <a:r>
              <a:rPr lang="en-US" dirty="0"/>
              <a:t> provide valuable, </a:t>
            </a:r>
            <a:r>
              <a:rPr lang="en-US" b="1" dirty="0"/>
              <a:t>self-consistent data </a:t>
            </a:r>
            <a:r>
              <a:rPr lang="en-US" dirty="0"/>
              <a:t>set of winds and turbulent properties. ~2.5 years at Lindenberg</a:t>
            </a:r>
          </a:p>
          <a:p>
            <a:r>
              <a:rPr lang="en-US" dirty="0"/>
              <a:t>ICON has systematic </a:t>
            </a:r>
            <a:r>
              <a:rPr lang="en-US" b="1" dirty="0"/>
              <a:t>weaknesses</a:t>
            </a:r>
            <a:r>
              <a:rPr lang="en-US" dirty="0"/>
              <a:t> related to the </a:t>
            </a:r>
            <a:r>
              <a:rPr lang="en-US" b="1" dirty="0"/>
              <a:t>stable night-time ABL </a:t>
            </a:r>
            <a:r>
              <a:rPr lang="en-US" dirty="0"/>
              <a:t>and low-level jets</a:t>
            </a:r>
          </a:p>
          <a:p>
            <a:r>
              <a:rPr lang="en-US" dirty="0"/>
              <a:t>ICON (with </a:t>
            </a:r>
            <a:r>
              <a:rPr lang="en-US" dirty="0" err="1"/>
              <a:t>Turbdiff</a:t>
            </a:r>
            <a:r>
              <a:rPr lang="en-US" dirty="0"/>
              <a:t>) is remarkably </a:t>
            </a:r>
            <a:r>
              <a:rPr lang="en-US" b="1" dirty="0"/>
              <a:t>consistent across resolutions</a:t>
            </a:r>
            <a:r>
              <a:rPr lang="en-US" dirty="0"/>
              <a:t> in terms of </a:t>
            </a:r>
            <a:r>
              <a:rPr lang="en-US" b="1" dirty="0"/>
              <a:t>winds</a:t>
            </a:r>
          </a:p>
          <a:p>
            <a:r>
              <a:rPr lang="en-US" b="1" dirty="0"/>
              <a:t>Scale-partitioning of TKE </a:t>
            </a:r>
            <a:r>
              <a:rPr lang="en-US" dirty="0"/>
              <a:t>across resolutions not bad, but room for improvement </a:t>
            </a:r>
            <a:r>
              <a:rPr lang="en-US" dirty="0">
                <a:sym typeface="Wingdings" panose="05000000000000000000" pitchFamily="2" charset="2"/>
              </a:rPr>
              <a:t> how does that fit with winds?</a:t>
            </a:r>
          </a:p>
          <a:p>
            <a:r>
              <a:rPr lang="en-US" dirty="0">
                <a:sym typeface="Wingdings" panose="05000000000000000000" pitchFamily="2" charset="2"/>
              </a:rPr>
              <a:t>Stability-independent </a:t>
            </a:r>
            <a:r>
              <a:rPr lang="en-US" b="1" dirty="0">
                <a:sym typeface="Wingdings" panose="05000000000000000000" pitchFamily="2" charset="2"/>
              </a:rPr>
              <a:t>turbulent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length scales </a:t>
            </a:r>
            <a:r>
              <a:rPr lang="en-US" dirty="0">
                <a:sym typeface="Wingdings" panose="05000000000000000000" pitchFamily="2" charset="2"/>
              </a:rPr>
              <a:t>are a weakness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How good is ICON-DREAM, ICON-FORCE vs. operational forecast?</a:t>
            </a:r>
            <a:r>
              <a:rPr lang="de-DE" dirty="0">
                <a:sym typeface="Wingdings" panose="05000000000000000000" pitchFamily="2" charset="2"/>
              </a:rPr>
              <a:t> TKE </a:t>
            </a:r>
            <a:r>
              <a:rPr lang="de-DE" dirty="0" err="1">
                <a:sym typeface="Wingdings" panose="05000000000000000000" pitchFamily="2" charset="2"/>
              </a:rPr>
              <a:t>is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parameter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interest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for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wind </a:t>
            </a:r>
            <a:r>
              <a:rPr lang="de-DE" b="1" dirty="0" err="1">
                <a:sym typeface="Wingdings" panose="05000000000000000000" pitchFamily="2" charset="2"/>
              </a:rPr>
              <a:t>energy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b="1" dirty="0" err="1">
                <a:sym typeface="Wingdings" panose="05000000000000000000" pitchFamily="2" charset="2"/>
              </a:rPr>
              <a:t>sector</a:t>
            </a:r>
            <a:endParaRPr lang="de-DE" b="1" dirty="0">
              <a:sym typeface="Wingdings" panose="05000000000000000000" pitchFamily="2" charset="2"/>
            </a:endParaRPr>
          </a:p>
          <a:p>
            <a:r>
              <a:rPr lang="de-DE" b="1" dirty="0">
                <a:sym typeface="Wingdings" panose="05000000000000000000" pitchFamily="2" charset="2"/>
              </a:rPr>
              <a:t>Mixed-</a:t>
            </a:r>
            <a:r>
              <a:rPr lang="de-DE" b="1" dirty="0" err="1">
                <a:sym typeface="Wingdings" panose="05000000000000000000" pitchFamily="2" charset="2"/>
              </a:rPr>
              <a:t>layer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b="1" dirty="0" err="1">
                <a:sym typeface="Wingdings" panose="05000000000000000000" pitchFamily="2" charset="2"/>
              </a:rPr>
              <a:t>height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derived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directly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from</a:t>
            </a:r>
            <a:r>
              <a:rPr lang="de-DE" dirty="0">
                <a:sym typeface="Wingdings" panose="05000000000000000000" pitchFamily="2" charset="2"/>
              </a:rPr>
              <a:t> EDR  frequent, </a:t>
            </a:r>
            <a:r>
              <a:rPr lang="de-DE" dirty="0" err="1">
                <a:sym typeface="Wingdings" panose="05000000000000000000" pitchFamily="2" charset="2"/>
              </a:rPr>
              <a:t>independent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residual </a:t>
            </a:r>
            <a:r>
              <a:rPr lang="de-DE" dirty="0" err="1">
                <a:sym typeface="Wingdings" panose="05000000000000000000" pitchFamily="2" charset="2"/>
              </a:rPr>
              <a:t>layer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potentially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better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diagnostic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than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those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based</a:t>
            </a:r>
            <a:r>
              <a:rPr lang="de-DE" dirty="0">
                <a:sym typeface="Wingdings" panose="05000000000000000000" pitchFamily="2" charset="2"/>
              </a:rPr>
              <a:t> on </a:t>
            </a:r>
            <a:r>
              <a:rPr lang="de-DE" dirty="0" err="1">
                <a:sym typeface="Wingdings" panose="05000000000000000000" pitchFamily="2" charset="2"/>
              </a:rPr>
              <a:t>thermodynamic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profiles</a:t>
            </a:r>
            <a:r>
              <a:rPr lang="de-DE" dirty="0">
                <a:sym typeface="Wingdings" panose="05000000000000000000" pitchFamily="2" charset="2"/>
              </a:rPr>
              <a:t> (Richardson </a:t>
            </a:r>
            <a:r>
              <a:rPr lang="de-DE" dirty="0" err="1">
                <a:sym typeface="Wingdings" panose="05000000000000000000" pitchFamily="2" charset="2"/>
              </a:rPr>
              <a:t>number-based</a:t>
            </a:r>
            <a:r>
              <a:rPr lang="de-DE" dirty="0">
                <a:sym typeface="Wingdings" panose="05000000000000000000" pitchFamily="2" charset="2"/>
              </a:rPr>
              <a:t>)  </a:t>
            </a:r>
            <a:r>
              <a:rPr lang="de-DE" dirty="0" err="1">
                <a:sym typeface="Wingdings" panose="05000000000000000000" pitchFamily="2" charset="2"/>
              </a:rPr>
              <a:t>position</a:t>
            </a:r>
            <a:r>
              <a:rPr lang="de-DE" dirty="0">
                <a:sym typeface="Wingdings" panose="05000000000000000000" pitchFamily="2" charset="2"/>
              </a:rPr>
              <a:t> at Lindenberg</a:t>
            </a:r>
          </a:p>
          <a:p>
            <a:r>
              <a:rPr lang="de-DE" dirty="0">
                <a:sym typeface="Wingdings" panose="05000000000000000000" pitchFamily="2" charset="2"/>
              </a:rPr>
              <a:t>DWD </a:t>
            </a:r>
            <a:r>
              <a:rPr lang="de-DE" dirty="0" err="1">
                <a:sym typeface="Wingdings" panose="05000000000000000000" pitchFamily="2" charset="2"/>
              </a:rPr>
              <a:t>is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building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up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DL network </a:t>
            </a:r>
            <a:r>
              <a:rPr lang="de-DE" dirty="0">
                <a:sym typeface="Wingdings" panose="05000000000000000000" pitchFamily="2" charset="2"/>
              </a:rPr>
              <a:t> potential </a:t>
            </a:r>
            <a:r>
              <a:rPr lang="de-DE" dirty="0" err="1">
                <a:sym typeface="Wingdings" panose="05000000000000000000" pitchFamily="2" charset="2"/>
              </a:rPr>
              <a:t>for</a:t>
            </a:r>
            <a:r>
              <a:rPr lang="de-DE" dirty="0">
                <a:sym typeface="Wingdings" panose="05000000000000000000" pitchFamily="2" charset="2"/>
              </a:rPr>
              <a:t> wider </a:t>
            </a:r>
            <a:r>
              <a:rPr lang="de-DE" dirty="0" err="1">
                <a:sym typeface="Wingdings" panose="05000000000000000000" pitchFamily="2" charset="2"/>
              </a:rPr>
              <a:t>evaluation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possibly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assimilation</a:t>
            </a:r>
            <a:r>
              <a:rPr lang="de-DE" dirty="0">
                <a:sym typeface="Wingdings" panose="05000000000000000000" pitchFamily="2" charset="2"/>
              </a:rPr>
              <a:t>? </a:t>
            </a:r>
            <a:r>
              <a:rPr lang="de-DE" dirty="0" err="1">
                <a:sym typeface="Wingdings" panose="05000000000000000000" pitchFamily="2" charset="2"/>
              </a:rPr>
              <a:t>Discussions</a:t>
            </a:r>
            <a:r>
              <a:rPr lang="de-DE" dirty="0">
                <a:sym typeface="Wingdings" panose="05000000000000000000" pitchFamily="2" charset="2"/>
              </a:rPr>
              <a:t> on DL </a:t>
            </a:r>
            <a:r>
              <a:rPr lang="de-DE" dirty="0" err="1">
                <a:sym typeface="Wingdings" panose="05000000000000000000" pitchFamily="2" charset="2"/>
              </a:rPr>
              <a:t>scan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mode</a:t>
            </a:r>
            <a:endParaRPr lang="de-DE" dirty="0">
              <a:sym typeface="Wingdings" panose="05000000000000000000" pitchFamily="2" charset="2"/>
            </a:endParaRPr>
          </a:p>
          <a:p>
            <a:r>
              <a:rPr lang="de-DE" dirty="0" err="1">
                <a:sym typeface="Wingdings" panose="05000000000000000000" pitchFamily="2" charset="2"/>
              </a:rPr>
              <a:t>Evaluate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alternative </a:t>
            </a:r>
            <a:r>
              <a:rPr lang="de-DE" b="1" dirty="0" err="1">
                <a:sym typeface="Wingdings" panose="05000000000000000000" pitchFamily="2" charset="2"/>
              </a:rPr>
              <a:t>turbulence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b="1" dirty="0" err="1">
                <a:sym typeface="Wingdings" panose="05000000000000000000" pitchFamily="2" charset="2"/>
              </a:rPr>
              <a:t>schemes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dirty="0">
                <a:sym typeface="Wingdings" panose="05000000000000000000" pitchFamily="2" charset="2"/>
              </a:rPr>
              <a:t>(TKE-SV, 2TE, </a:t>
            </a:r>
            <a:r>
              <a:rPr lang="de-DE" dirty="0" err="1">
                <a:sym typeface="Wingdings" panose="05000000000000000000" pitchFamily="2" charset="2"/>
              </a:rPr>
              <a:t>Smagorinsky</a:t>
            </a:r>
            <a:r>
              <a:rPr lang="de-DE" dirty="0">
                <a:sym typeface="Wingdings" panose="05000000000000000000" pitchFamily="2" charset="2"/>
              </a:rPr>
              <a:t> via TMX)</a:t>
            </a:r>
          </a:p>
          <a:p>
            <a:r>
              <a:rPr lang="de-DE" dirty="0">
                <a:sym typeface="Wingdings" panose="05000000000000000000" pitchFamily="2" charset="2"/>
              </a:rPr>
              <a:t>New on-line </a:t>
            </a:r>
            <a:r>
              <a:rPr lang="de-DE" b="1" dirty="0">
                <a:sym typeface="Wingdings" panose="05000000000000000000" pitchFamily="2" charset="2"/>
              </a:rPr>
              <a:t>TKE </a:t>
            </a:r>
            <a:r>
              <a:rPr lang="de-DE" b="1" dirty="0" err="1">
                <a:sym typeface="Wingdings" panose="05000000000000000000" pitchFamily="2" charset="2"/>
              </a:rPr>
              <a:t>diagnostic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dirty="0">
                <a:sym typeface="Wingdings" panose="05000000000000000000" pitchFamily="2" charset="2"/>
              </a:rPr>
              <a:t>in </a:t>
            </a:r>
            <a:r>
              <a:rPr lang="de-DE" dirty="0" err="1">
                <a:sym typeface="Wingdings" panose="05000000000000000000" pitchFamily="2" charset="2"/>
              </a:rPr>
              <a:t>master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calculates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contribution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to</a:t>
            </a:r>
            <a:r>
              <a:rPr lang="de-DE" dirty="0">
                <a:sym typeface="Wingdings" panose="05000000000000000000" pitchFamily="2" charset="2"/>
              </a:rPr>
              <a:t> GS TKE </a:t>
            </a:r>
            <a:r>
              <a:rPr lang="de-DE" dirty="0" err="1">
                <a:sym typeface="Wingdings" panose="05000000000000000000" pitchFamily="2" charset="2"/>
              </a:rPr>
              <a:t>from</a:t>
            </a:r>
            <a:r>
              <a:rPr lang="de-DE" dirty="0">
                <a:sym typeface="Wingdings" panose="05000000000000000000" pitchFamily="2" charset="2"/>
              </a:rPr>
              <a:t> temporal wind </a:t>
            </a:r>
            <a:r>
              <a:rPr lang="de-DE" dirty="0" err="1">
                <a:sym typeface="Wingdings" panose="05000000000000000000" pitchFamily="2" charset="2"/>
              </a:rPr>
              <a:t>fluctuations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over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specified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period</a:t>
            </a:r>
            <a:r>
              <a:rPr lang="de-DE" dirty="0">
                <a:sym typeface="Wingdings" panose="05000000000000000000" pitchFamily="2" charset="2"/>
              </a:rPr>
              <a:t>, </a:t>
            </a:r>
            <a:r>
              <a:rPr lang="de-DE" dirty="0" err="1">
                <a:sym typeface="Wingdings" panose="05000000000000000000" pitchFamily="2" charset="2"/>
              </a:rPr>
              <a:t>calculates</a:t>
            </a:r>
            <a:r>
              <a:rPr lang="de-DE" dirty="0">
                <a:sym typeface="Wingdings" panose="05000000000000000000" pitchFamily="2" charset="2"/>
              </a:rPr>
              <a:t> temporal </a:t>
            </a:r>
            <a:r>
              <a:rPr lang="de-DE" dirty="0" err="1">
                <a:sym typeface="Wingdings" panose="05000000000000000000" pitchFamily="2" charset="2"/>
              </a:rPr>
              <a:t>average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SGS TKE </a:t>
            </a:r>
            <a:r>
              <a:rPr lang="de-DE" dirty="0" err="1">
                <a:sym typeface="Wingdings" panose="05000000000000000000" pitchFamily="2" charset="2"/>
              </a:rPr>
              <a:t>over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specified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period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11001F1-E8DE-4F30-8075-261D584CFE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D4FE9D-F09E-47F6-A0D0-5BC841FD5671}" type="slidenum">
              <a:rPr lang="de-DE" altLang="de-DE" smtClean="0"/>
              <a:pPr/>
              <a:t>15</a:t>
            </a:fld>
            <a:endParaRPr lang="de-DE" alt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6F7DAB4-776B-4879-8730-7CCBBDE50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Summary</a:t>
            </a:r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7FD9EB8C-A499-42AE-AEDA-9EE785835DD4}"/>
              </a:ext>
            </a:extLst>
          </p:cNvPr>
          <p:cNvSpPr txBox="1">
            <a:spLocks/>
          </p:cNvSpPr>
          <p:nvPr/>
        </p:nvSpPr>
        <p:spPr bwMode="auto">
          <a:xfrm>
            <a:off x="2279576" y="2924944"/>
            <a:ext cx="6768751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6pPr>
            <a:lvl7pPr marL="914378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Arial" charset="0"/>
              </a:defRPr>
            </a:lvl9pPr>
          </a:lstStyle>
          <a:p>
            <a:r>
              <a:rPr lang="de-DE" kern="0"/>
              <a:t>Outlook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F4B0CF3-176F-4A73-87BC-FD9760EEEF78}"/>
              </a:ext>
            </a:extLst>
          </p:cNvPr>
          <p:cNvSpPr txBox="1"/>
          <p:nvPr/>
        </p:nvSpPr>
        <p:spPr>
          <a:xfrm>
            <a:off x="1847528" y="6394596"/>
            <a:ext cx="74318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Pre-print, in review: https://egusphere.copernicus.org/preprints/2026/egusphere-2025-6327/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D821B909-1214-4BD5-9367-F1C81855A0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14" y="6327995"/>
            <a:ext cx="3168352" cy="365125"/>
          </a:xfrm>
        </p:spPr>
        <p:txBody>
          <a:bodyPr/>
          <a:lstStyle/>
          <a:p>
            <a:pPr algn="r"/>
            <a:r>
              <a:rPr lang="de-DE" dirty="0"/>
              <a:t>EGU AS2.1 2026</a:t>
            </a:r>
          </a:p>
        </p:txBody>
      </p:sp>
    </p:spTree>
    <p:extLst>
      <p:ext uri="{BB962C8B-B14F-4D97-AF65-F5344CB8AC3E}">
        <p14:creationId xmlns:p14="http://schemas.microsoft.com/office/powerpoint/2010/main" val="209049804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WD Standard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WD Standard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017A8"/>
        </a:accent1>
        <a:accent2>
          <a:srgbClr val="575DC2"/>
        </a:accent2>
        <a:accent3>
          <a:srgbClr val="FFFFFF"/>
        </a:accent3>
        <a:accent4>
          <a:srgbClr val="000000"/>
        </a:accent4>
        <a:accent5>
          <a:srgbClr val="AAABD1"/>
        </a:accent5>
        <a:accent6>
          <a:srgbClr val="4E53B0"/>
        </a:accent6>
        <a:hlink>
          <a:srgbClr val="9FA3DC"/>
        </a:hlink>
        <a:folHlink>
          <a:srgbClr val="DBDD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6278B4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586CA3"/>
        </a:accent6>
        <a:hlink>
          <a:srgbClr val="96A5CD"/>
        </a:hlink>
        <a:folHlink>
          <a:srgbClr val="CBD3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WD Standard Master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2D4B9B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1CB"/>
        </a:accent5>
        <a:accent6>
          <a:srgbClr val="87A7C7"/>
        </a:accent6>
        <a:hlink>
          <a:srgbClr val="D2E1F5"/>
        </a:hlink>
        <a:folHlink>
          <a:srgbClr val="E1001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1360</Words>
  <Application>Microsoft Office PowerPoint</Application>
  <PresentationFormat>Breitbild</PresentationFormat>
  <Paragraphs>209</Paragraphs>
  <Slides>15</Slides>
  <Notes>4</Notes>
  <HiddenSlides>5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Wingdings</vt:lpstr>
      <vt:lpstr>1_DWD Standard Master</vt:lpstr>
      <vt:lpstr>Evaluation of turbulence by Doppler lidar observations</vt:lpstr>
      <vt:lpstr>Doppler lidar retrieval </vt:lpstr>
      <vt:lpstr>Grid-scale TKE diagnostic for a fair comparison with DL</vt:lpstr>
      <vt:lpstr>ICON D2 vs. DL</vt:lpstr>
      <vt:lpstr>ICON D2 vs. DL</vt:lpstr>
      <vt:lpstr>Profiles</vt:lpstr>
      <vt:lpstr>Impact of resolution</vt:lpstr>
      <vt:lpstr>Scale partitioning of TKE</vt:lpstr>
      <vt:lpstr>Conclusion and further information</vt:lpstr>
      <vt:lpstr>Outlook</vt:lpstr>
      <vt:lpstr>Turbulent length scale</vt:lpstr>
      <vt:lpstr>Higher resolution – same systematic errors</vt:lpstr>
      <vt:lpstr>How reliable is DL turbulence retrieval?</vt:lpstr>
      <vt:lpstr>Motivation and Goals</vt:lpstr>
      <vt:lpstr>Summary</vt:lpstr>
    </vt:vector>
  </TitlesOfParts>
  <Company>mpm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Administrator</dc:creator>
  <cp:lastModifiedBy>Ahlgrimm Maike</cp:lastModifiedBy>
  <cp:revision>633</cp:revision>
  <cp:lastPrinted>2013-10-11T08:57:47Z</cp:lastPrinted>
  <dcterms:created xsi:type="dcterms:W3CDTF">2006-12-01T09:57:45Z</dcterms:created>
  <dcterms:modified xsi:type="dcterms:W3CDTF">2026-09-11T13:31:21Z</dcterms:modified>
</cp:coreProperties>
</file>