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0" r:id="rId2"/>
    <p:sldMasterId id="2147483753" r:id="rId3"/>
  </p:sldMasterIdLst>
  <p:notesMasterIdLst>
    <p:notesMasterId r:id="rId16"/>
  </p:notesMasterIdLst>
  <p:handoutMasterIdLst>
    <p:handoutMasterId r:id="rId17"/>
  </p:handoutMasterIdLst>
  <p:sldIdLst>
    <p:sldId id="803" r:id="rId4"/>
    <p:sldId id="802" r:id="rId5"/>
    <p:sldId id="812" r:id="rId6"/>
    <p:sldId id="804" r:id="rId7"/>
    <p:sldId id="805" r:id="rId8"/>
    <p:sldId id="806" r:id="rId9"/>
    <p:sldId id="809" r:id="rId10"/>
    <p:sldId id="1112" r:id="rId11"/>
    <p:sldId id="1049" r:id="rId12"/>
    <p:sldId id="807" r:id="rId13"/>
    <p:sldId id="813" r:id="rId14"/>
    <p:sldId id="808" r:id="rId1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3905BB"/>
    <a:srgbClr val="D1051B"/>
    <a:srgbClr val="D0DD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50" autoAdjust="0"/>
    <p:restoredTop sz="86410"/>
  </p:normalViewPr>
  <p:slideViewPr>
    <p:cSldViewPr snapToGrid="0">
      <p:cViewPr varScale="1">
        <p:scale>
          <a:sx n="72" d="100"/>
          <a:sy n="72" d="100"/>
        </p:scale>
        <p:origin x="1280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64" d="100"/>
          <a:sy n="164" d="100"/>
        </p:scale>
        <p:origin x="7812" y="1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755043-3B71-4002-8820-29B2432228FC}" type="datetimeFigureOut">
              <a:rPr lang="de-DE" smtClean="0"/>
              <a:t>15.09.2026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F923BF-C61A-4456-8B00-930A1CEBEA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2101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528B6F-B89E-4E8F-810A-499CA5C79A27}" type="datetimeFigureOut">
              <a:rPr lang="de-DE" smtClean="0"/>
              <a:t>15.09.2026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485611-F4DE-43EB-A1C1-C04B2C9906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3761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ohne Bild mit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>
          <a:xfrm>
            <a:off x="542166" y="4739302"/>
            <a:ext cx="2143884" cy="274637"/>
          </a:xfrm>
        </p:spPr>
        <p:txBody>
          <a:bodyPr/>
          <a:lstStyle/>
          <a:p>
            <a:r>
              <a:rPr lang="de-DE" dirty="0"/>
              <a:t>27.08.2025</a:t>
            </a:r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1"/>
          </p:nvPr>
        </p:nvSpPr>
        <p:spPr>
          <a:xfrm>
            <a:off x="3262312" y="4739302"/>
            <a:ext cx="5413375" cy="274637"/>
          </a:xfrm>
        </p:spPr>
        <p:txBody>
          <a:bodyPr/>
          <a:lstStyle/>
          <a:p>
            <a:r>
              <a:rPr lang="de-DE" dirty="0"/>
              <a:t>Michael Baldauf (DWD)</a:t>
            </a:r>
          </a:p>
        </p:txBody>
      </p:sp>
    </p:spTree>
    <p:extLst>
      <p:ext uri="{BB962C8B-B14F-4D97-AF65-F5344CB8AC3E}">
        <p14:creationId xmlns:p14="http://schemas.microsoft.com/office/powerpoint/2010/main" val="337032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 ohne Bild mit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>
          <a:xfrm>
            <a:off x="542166" y="4739302"/>
            <a:ext cx="2143884" cy="274637"/>
          </a:xfrm>
        </p:spPr>
        <p:txBody>
          <a:bodyPr/>
          <a:lstStyle/>
          <a:p>
            <a:r>
              <a:rPr lang="de-DE" dirty="0"/>
              <a:t>27.08.2025</a:t>
            </a:r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1"/>
          </p:nvPr>
        </p:nvSpPr>
        <p:spPr>
          <a:xfrm>
            <a:off x="3262312" y="4739302"/>
            <a:ext cx="5413375" cy="274637"/>
          </a:xfrm>
        </p:spPr>
        <p:txBody>
          <a:bodyPr/>
          <a:lstStyle/>
          <a:p>
            <a:r>
              <a:rPr lang="de-DE" dirty="0"/>
              <a:t>Michael Baldauf (DWD)</a:t>
            </a:r>
          </a:p>
        </p:txBody>
      </p:sp>
    </p:spTree>
    <p:extLst>
      <p:ext uri="{BB962C8B-B14F-4D97-AF65-F5344CB8AC3E}">
        <p14:creationId xmlns:p14="http://schemas.microsoft.com/office/powerpoint/2010/main" val="2678976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 descr="Schmuckbild ohne inhaltlichen Bezug zum Vortrag." title="Schmuckbild"/>
          <p:cNvSpPr>
            <a:spLocks noGrp="1"/>
          </p:cNvSpPr>
          <p:nvPr>
            <p:ph type="pic" sz="quarter" idx="13" hasCustomPrompt="1"/>
          </p:nvPr>
        </p:nvSpPr>
        <p:spPr>
          <a:xfrm>
            <a:off x="468313" y="915988"/>
            <a:ext cx="8207375" cy="3600450"/>
          </a:xfrm>
          <a:solidFill>
            <a:schemeClr val="bg2"/>
          </a:solidFill>
        </p:spPr>
        <p:txBody>
          <a:bodyPr anchor="t" anchorCtr="1"/>
          <a:lstStyle>
            <a:lvl1pPr marL="0" indent="0" algn="ctr">
              <a:buFontTx/>
              <a:buNone/>
              <a:defRPr sz="3600" baseline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Platzhalter für (Titel-) Bild, durch Klicken auf Symbol hinzufügen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5287" y="3984374"/>
            <a:ext cx="8353425" cy="651784"/>
          </a:xfrm>
          <a:solidFill>
            <a:schemeClr val="bg1"/>
          </a:solidFill>
        </p:spPr>
        <p:txBody>
          <a:bodyPr tIns="144000" bIns="90000" anchor="b"/>
          <a:lstStyle>
            <a:lvl1pPr algn="ctr">
              <a:defRPr sz="3000"/>
            </a:lvl1pPr>
          </a:lstStyle>
          <a:p>
            <a:r>
              <a:rPr lang="de-DE" dirty="0"/>
              <a:t>Titel durch Klicken bearbeiten</a:t>
            </a:r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>
          <a:xfrm>
            <a:off x="542166" y="4739302"/>
            <a:ext cx="2143884" cy="274637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5"/>
          </p:nvPr>
        </p:nvSpPr>
        <p:spPr>
          <a:xfrm>
            <a:off x="3262312" y="4739302"/>
            <a:ext cx="5413375" cy="274637"/>
          </a:xfr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68610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2899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1B150296-CAC1-FF35-269A-F8BF8F3297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7544" y="195487"/>
            <a:ext cx="5773412" cy="37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35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7">
            <a:extLst>
              <a:ext uri="{FF2B5EF4-FFF2-40B4-BE49-F238E27FC236}">
                <a16:creationId xmlns:a16="http://schemas.microsoft.com/office/drawing/2014/main" id="{51940503-5571-43DF-8D90-E9446BD56AA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95263"/>
            <a:ext cx="5772150" cy="375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0709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 ohne Bild mit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616" y="622246"/>
            <a:ext cx="3340880" cy="2622252"/>
          </a:xfrm>
          <a:prstGeom prst="rect">
            <a:avLst/>
          </a:prstGeom>
        </p:spPr>
      </p:pic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790984" y="2875763"/>
            <a:ext cx="7562032" cy="936000"/>
          </a:xfrm>
          <a:solidFill>
            <a:schemeClr val="tx1"/>
          </a:solidFill>
        </p:spPr>
        <p:txBody>
          <a:bodyPr anchor="ctr" anchorCtr="0">
            <a:noAutofit/>
          </a:bodyPr>
          <a:lstStyle>
            <a:lvl1pPr algn="ctr">
              <a:defRPr sz="30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790984" y="4648578"/>
            <a:ext cx="7562032" cy="375120"/>
          </a:xfrm>
        </p:spPr>
        <p:txBody>
          <a:bodyPr anchor="ctr" anchorCtr="0">
            <a:normAutofit/>
          </a:bodyPr>
          <a:lstStyle>
            <a:lvl1pPr algn="ctr">
              <a:defRPr sz="1600" b="1">
                <a:latin typeface="+mn-lt"/>
              </a:defRPr>
            </a:lvl1pPr>
          </a:lstStyle>
          <a:p>
            <a:pPr lvl="0"/>
            <a:r>
              <a:rPr lang="de-DE" dirty="0"/>
              <a:t>Conference, Date, Place</a:t>
            </a:r>
          </a:p>
        </p:txBody>
      </p:sp>
      <p:sp>
        <p:nvSpPr>
          <p:cNvPr id="6" name="Textplatzhalter 14"/>
          <p:cNvSpPr>
            <a:spLocks noGrp="1"/>
          </p:cNvSpPr>
          <p:nvPr>
            <p:ph type="body" sz="quarter" idx="15" hasCustomPrompt="1"/>
          </p:nvPr>
        </p:nvSpPr>
        <p:spPr>
          <a:xfrm>
            <a:off x="791914" y="3848503"/>
            <a:ext cx="7562031" cy="375120"/>
          </a:xfrm>
        </p:spPr>
        <p:txBody>
          <a:bodyPr anchor="ctr" anchorCtr="0">
            <a:normAutofit/>
          </a:bodyPr>
          <a:lstStyle>
            <a:lvl1pPr algn="ctr">
              <a:defRPr sz="1600" b="0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de-DE"/>
              <a:t>Author(s)</a:t>
            </a:r>
            <a:endParaRPr lang="de-DE" dirty="0"/>
          </a:p>
        </p:txBody>
      </p:sp>
      <p:sp>
        <p:nvSpPr>
          <p:cNvPr id="9" name="Textplatzhalter 14"/>
          <p:cNvSpPr>
            <a:spLocks noGrp="1"/>
          </p:cNvSpPr>
          <p:nvPr>
            <p:ph type="body" sz="quarter" idx="16" hasCustomPrompt="1"/>
          </p:nvPr>
        </p:nvSpPr>
        <p:spPr>
          <a:xfrm>
            <a:off x="790984" y="4231646"/>
            <a:ext cx="7562031" cy="416932"/>
          </a:xfrm>
        </p:spPr>
        <p:txBody>
          <a:bodyPr anchor="ctr" anchorCtr="0">
            <a:normAutofit/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de-DE" dirty="0"/>
              <a:t>Affiliation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852942-FCE0-4074-A8F6-DCA32956B7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25892"/>
          <a:stretch/>
        </p:blipFill>
        <p:spPr>
          <a:xfrm>
            <a:off x="790984" y="684630"/>
            <a:ext cx="1170432" cy="650538"/>
          </a:xfrm>
          <a:prstGeom prst="rect">
            <a:avLst/>
          </a:prstGeom>
          <a:ln w="15875">
            <a:solidFill>
              <a:schemeClr val="bg1">
                <a:lumMod val="65000"/>
              </a:schemeClr>
            </a:solidFill>
          </a:ln>
        </p:spPr>
      </p:pic>
      <p:pic>
        <p:nvPicPr>
          <p:cNvPr id="28" name="DWD-Logo" descr="Wort-Bild-Marke des Deutschen Wetterdienst. Wetter und Klima aus einer Hand.">
            <a:extLst>
              <a:ext uri="{FF2B5EF4-FFF2-40B4-BE49-F238E27FC236}">
                <a16:creationId xmlns:a16="http://schemas.microsoft.com/office/drawing/2014/main" id="{4F8BA161-0693-452F-A163-49A00D00F7A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40625" y="684630"/>
            <a:ext cx="1612390" cy="432000"/>
          </a:xfrm>
          <a:prstGeom prst="rect">
            <a:avLst/>
          </a:prstGeom>
          <a:ln w="15875"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28116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K:\Deutscher Wetterdienst\Corporate Design Aktuell\DWD-Logo-Komplett\20mm\RGB\Wortbildmarke mit Claim\bmp\Wortbildmarke-und-Claim-positiv-auf-weiss.bmp">
            <a:extLst>
              <a:ext uri="{FF2B5EF4-FFF2-40B4-BE49-F238E27FC236}">
                <a16:creationId xmlns:a16="http://schemas.microsoft.com/office/drawing/2014/main" id="{8D448ED9-AFB5-C5DE-95C2-D76F9698896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476" y="141685"/>
            <a:ext cx="2295525" cy="459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Line 23">
            <a:extLst>
              <a:ext uri="{FF2B5EF4-FFF2-40B4-BE49-F238E27FC236}">
                <a16:creationId xmlns:a16="http://schemas.microsoft.com/office/drawing/2014/main" id="{2D6C8FD1-C2D0-21EE-5242-99BCEB7E2728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44475" y="677466"/>
            <a:ext cx="8648700" cy="0"/>
          </a:xfrm>
          <a:prstGeom prst="line">
            <a:avLst/>
          </a:prstGeom>
          <a:noFill/>
          <a:ln w="25400">
            <a:solidFill>
              <a:srgbClr val="2D4B9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sz="1350"/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4" y="4080273"/>
            <a:ext cx="8207375" cy="673894"/>
          </a:xfrm>
        </p:spPr>
        <p:txBody>
          <a:bodyPr anchorCtr="1"/>
          <a:lstStyle>
            <a:lvl1pPr algn="ctr">
              <a:defRPr sz="2700"/>
            </a:lvl1pPr>
          </a:lstStyle>
          <a:p>
            <a:pPr lvl="0"/>
            <a:r>
              <a:rPr lang="de-DE" noProof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899104741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 Pf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5">
            <a:extLst>
              <a:ext uri="{FF2B5EF4-FFF2-40B4-BE49-F238E27FC236}">
                <a16:creationId xmlns:a16="http://schemas.microsoft.com/office/drawing/2014/main" id="{BC17EB78-5840-3700-4F56-489AE7E1A08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M. Baldauf (DWD)</a:t>
            </a:r>
          </a:p>
        </p:txBody>
      </p:sp>
      <p:sp>
        <p:nvSpPr>
          <p:cNvPr id="5" name="Foliennummernplatzhalter 1">
            <a:extLst>
              <a:ext uri="{FF2B5EF4-FFF2-40B4-BE49-F238E27FC236}">
                <a16:creationId xmlns:a16="http://schemas.microsoft.com/office/drawing/2014/main" id="{3F1593DA-C0DE-EBDA-B09F-0E403D009AA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74B29EC-5059-457A-9C09-34CBB574950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25666703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 Kästc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64319" indent="-264319">
              <a:buFont typeface="Wingdings" pitchFamily="2" charset="2"/>
              <a:buChar char="n"/>
              <a:defRPr/>
            </a:lvl1pPr>
            <a:lvl2pPr marL="519113" indent="-195263">
              <a:buFont typeface="Wingdings" pitchFamily="2" charset="2"/>
              <a:buChar char="n"/>
              <a:defRPr/>
            </a:lvl2pPr>
            <a:lvl3pPr marL="857250" indent="-171450">
              <a:buFont typeface="Wingdings" pitchFamily="2" charset="2"/>
              <a:buChar char="n"/>
              <a:defRPr/>
            </a:lvl3pPr>
            <a:lvl4pPr marL="1200150" indent="-171450">
              <a:buFont typeface="Wingdings" pitchFamily="2" charset="2"/>
              <a:buChar char="n"/>
              <a:defRPr/>
            </a:lvl4pPr>
            <a:lvl5pPr marL="1543050" indent="-171450">
              <a:buFont typeface="Wingdings" pitchFamily="2" charset="2"/>
              <a:buChar char="n"/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5">
            <a:extLst>
              <a:ext uri="{FF2B5EF4-FFF2-40B4-BE49-F238E27FC236}">
                <a16:creationId xmlns:a16="http://schemas.microsoft.com/office/drawing/2014/main" id="{A638B2D4-5013-4E7B-AB44-8BD3AFCCF22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M. Baldauf (DWD)</a:t>
            </a:r>
          </a:p>
        </p:txBody>
      </p:sp>
      <p:sp>
        <p:nvSpPr>
          <p:cNvPr id="5" name="Foliennummernplatzhalter 1">
            <a:extLst>
              <a:ext uri="{FF2B5EF4-FFF2-40B4-BE49-F238E27FC236}">
                <a16:creationId xmlns:a16="http://schemas.microsoft.com/office/drawing/2014/main" id="{C0132517-5C22-4FF1-E04A-10E3A7DE447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96A93D1-BB01-447E-BF6E-6EEA023483E5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90222306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 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64319" indent="-264319">
              <a:buFont typeface="Wingdings" pitchFamily="2" charset="2"/>
              <a:buChar char=""/>
              <a:defRPr/>
            </a:lvl1pPr>
            <a:lvl2pPr marL="519113" indent="-195263">
              <a:buFont typeface="Wingdings" pitchFamily="2" charset="2"/>
              <a:buChar char=""/>
              <a:defRPr/>
            </a:lvl2pPr>
            <a:lvl3pPr marL="857250" indent="-171450">
              <a:buFont typeface="Wingdings" pitchFamily="2" charset="2"/>
              <a:buChar char=""/>
              <a:defRPr/>
            </a:lvl3pPr>
            <a:lvl4pPr marL="1200150" indent="-171450">
              <a:buFont typeface="Wingdings" pitchFamily="2" charset="2"/>
              <a:buChar char=""/>
              <a:defRPr/>
            </a:lvl4pPr>
            <a:lvl5pPr marL="1543050" indent="-171450">
              <a:buFont typeface="Wingdings" pitchFamily="2" charset="2"/>
              <a:buChar char=""/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5">
            <a:extLst>
              <a:ext uri="{FF2B5EF4-FFF2-40B4-BE49-F238E27FC236}">
                <a16:creationId xmlns:a16="http://schemas.microsoft.com/office/drawing/2014/main" id="{F88DD7A9-70CA-6E05-B0AC-0FBE553F636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M. Baldauf (DWD)</a:t>
            </a:r>
          </a:p>
        </p:txBody>
      </p:sp>
      <p:sp>
        <p:nvSpPr>
          <p:cNvPr id="5" name="Foliennummernplatzhalter 1">
            <a:extLst>
              <a:ext uri="{FF2B5EF4-FFF2-40B4-BE49-F238E27FC236}">
                <a16:creationId xmlns:a16="http://schemas.microsoft.com/office/drawing/2014/main" id="{3B874A8E-CEC9-DCD8-71E0-4E9E2641072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8632FCE-A8D3-40B8-B982-F0BD9F7AAFA8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5643157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>
            <a:extLst>
              <a:ext uri="{FF2B5EF4-FFF2-40B4-BE49-F238E27FC236}">
                <a16:creationId xmlns:a16="http://schemas.microsoft.com/office/drawing/2014/main" id="{CCDA46FE-6753-BADF-135B-042E57DC1EC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M. Baldauf (DWD)</a:t>
            </a:r>
          </a:p>
        </p:txBody>
      </p:sp>
      <p:sp>
        <p:nvSpPr>
          <p:cNvPr id="3" name="Foliennummernplatzhalter 1">
            <a:extLst>
              <a:ext uri="{FF2B5EF4-FFF2-40B4-BE49-F238E27FC236}">
                <a16:creationId xmlns:a16="http://schemas.microsoft.com/office/drawing/2014/main" id="{C79FFF29-457D-7323-73A0-BE352FC3342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814AE80-F294-4C95-AEBA-02F3227D431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4787193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1B150296-CAC1-FF35-269A-F8BF8F3297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7544" y="195487"/>
            <a:ext cx="5773412" cy="37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702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DWD-Logo" descr="Wort-Bild-Marke des Deutschen Wetterdienst. Wetter und Klima aus einer Hand." title="DWD-Logo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387610" y="144000"/>
            <a:ext cx="1612390" cy="432000"/>
          </a:xfrm>
          <a:prstGeom prst="rect">
            <a:avLst/>
          </a:prstGeom>
        </p:spPr>
      </p:pic>
      <p:cxnSp>
        <p:nvCxnSpPr>
          <p:cNvPr id="10" name="Inhalt beginnt" descr="Ab hier sollte der Inhalt der Folie beginnen." title="Horizontale Linie"/>
          <p:cNvCxnSpPr/>
          <p:nvPr userDrawn="1"/>
        </p:nvCxnSpPr>
        <p:spPr>
          <a:xfrm>
            <a:off x="144000" y="720000"/>
            <a:ext cx="8856000" cy="0"/>
          </a:xfrm>
          <a:prstGeom prst="line">
            <a:avLst/>
          </a:prstGeom>
          <a:ln w="12700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platzhalter"/>
          <p:cNvSpPr>
            <a:spLocks noGrp="1"/>
          </p:cNvSpPr>
          <p:nvPr>
            <p:ph type="title"/>
          </p:nvPr>
        </p:nvSpPr>
        <p:spPr>
          <a:xfrm>
            <a:off x="395287" y="864000"/>
            <a:ext cx="8353425" cy="360099"/>
          </a:xfrm>
          <a:prstGeom prst="rect">
            <a:avLst/>
          </a:prstGeom>
        </p:spPr>
        <p:txBody>
          <a:bodyPr vert="horz" wrap="square" lIns="72000" tIns="0" rIns="72000" bIns="0" rtlCol="0" anchor="t" anchorCtr="0">
            <a:spAutoFit/>
          </a:bodyPr>
          <a:lstStyle/>
          <a:p>
            <a:r>
              <a:rPr lang="de-DE" dirty="0"/>
              <a:t>Folientitel durch Klicken bearbeiten</a:t>
            </a:r>
            <a:endParaRPr lang="en-US" dirty="0"/>
          </a:p>
        </p:txBody>
      </p:sp>
      <p:sp>
        <p:nvSpPr>
          <p:cNvPr id="13" name="Textplatzhalter"/>
          <p:cNvSpPr>
            <a:spLocks noGrp="1"/>
          </p:cNvSpPr>
          <p:nvPr>
            <p:ph type="body" idx="1"/>
          </p:nvPr>
        </p:nvSpPr>
        <p:spPr>
          <a:xfrm>
            <a:off x="395287" y="1370014"/>
            <a:ext cx="8353425" cy="3150724"/>
          </a:xfrm>
          <a:prstGeom prst="rect">
            <a:avLst/>
          </a:prstGeom>
        </p:spPr>
        <p:txBody>
          <a:bodyPr vert="horz" lIns="72000" tIns="36000" rIns="72000" bIns="36000" rtlCol="0">
            <a:normAutofit/>
          </a:bodyPr>
          <a:lstStyle/>
          <a:p>
            <a:pPr marL="352425" marR="0" lvl="0" indent="-352425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Text durch Klicken hinzufügen</a:t>
            </a:r>
          </a:p>
          <a:p>
            <a:pPr marL="692150" marR="0" lvl="1" indent="-26035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Zweite Ebene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Dritte Ebene</a:t>
            </a:r>
          </a:p>
          <a:p>
            <a:pPr marL="1600200" marR="0" lvl="3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Vierte Ebene</a:t>
            </a:r>
          </a:p>
          <a:p>
            <a:pPr marL="2057400" marR="0" lvl="4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Fünfte Ebene</a:t>
            </a:r>
          </a:p>
        </p:txBody>
      </p:sp>
      <p:cxnSp>
        <p:nvCxnSpPr>
          <p:cNvPr id="12" name="Inhalt endet" descr="Ab hier sollte der Inhalt der Folie beginnen." title="Horizontale Linie"/>
          <p:cNvCxnSpPr/>
          <p:nvPr userDrawn="1"/>
        </p:nvCxnSpPr>
        <p:spPr>
          <a:xfrm>
            <a:off x="144000" y="4658928"/>
            <a:ext cx="8856000" cy="0"/>
          </a:xfrm>
          <a:prstGeom prst="line">
            <a:avLst/>
          </a:prstGeom>
          <a:ln w="12700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undesadler" descr="Bundesadler_kleiner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001" y="4732620"/>
            <a:ext cx="309177" cy="2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umsplatzhalter"/>
          <p:cNvSpPr>
            <a:spLocks noGrp="1"/>
          </p:cNvSpPr>
          <p:nvPr>
            <p:ph type="dt" sz="half" idx="2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 vert="horz" lIns="91440" tIns="14400" rIns="91440" bIns="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8" name="Fußzeilenplatzhalter"/>
          <p:cNvSpPr>
            <a:spLocks noGrp="1"/>
          </p:cNvSpPr>
          <p:nvPr>
            <p:ph type="ftr" sz="quarter" idx="3"/>
          </p:nvPr>
        </p:nvSpPr>
        <p:spPr>
          <a:xfrm>
            <a:off x="2686050" y="4739302"/>
            <a:ext cx="5539313" cy="274637"/>
          </a:xfrm>
          <a:prstGeom prst="rect">
            <a:avLst/>
          </a:prstGeom>
        </p:spPr>
        <p:txBody>
          <a:bodyPr vert="horz" lIns="91440" tIns="14400" rIns="9144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9" name="Foliennummernplatzhalter"/>
          <p:cNvSpPr>
            <a:spLocks noGrp="1"/>
          </p:cNvSpPr>
          <p:nvPr>
            <p:ph type="sldNum" sz="quarter" idx="4"/>
          </p:nvPr>
        </p:nvSpPr>
        <p:spPr>
          <a:xfrm>
            <a:off x="8225363" y="4739302"/>
            <a:ext cx="523350" cy="274637"/>
          </a:xfrm>
          <a:prstGeom prst="rect">
            <a:avLst/>
          </a:prstGeom>
        </p:spPr>
        <p:txBody>
          <a:bodyPr vert="horz" lIns="91440" tIns="14400" rIns="9144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8FC84-22FA-4F5E-86B7-A7761BE44B02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4866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1" r:id="rId2"/>
    <p:sldLayoutId id="2147483670" r:id="rId3"/>
    <p:sldLayoutId id="2147483751" r:id="rId4"/>
    <p:sldLayoutId id="2147483674" r:id="rId5"/>
    <p:sldLayoutId id="2147483688" r:id="rId6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2425" marR="0" indent="-352425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chemeClr val="tx1"/>
        </a:buClr>
        <a:buSzPct val="95000"/>
        <a:buFont typeface="Wingdings" panose="05000000000000000000" pitchFamily="2" charset="2"/>
        <a:buChar char=""/>
        <a:tabLst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92150" marR="0" indent="-26035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marR="0" indent="-22860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marR="0" indent="-22860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marR="0" indent="-22860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orient="horz" pos="577" userDrawn="1">
          <p15:clr>
            <a:srgbClr val="F26B43"/>
          </p15:clr>
        </p15:guide>
        <p15:guide id="3" orient="horz" pos="2867" userDrawn="1">
          <p15:clr>
            <a:srgbClr val="F26B43"/>
          </p15:clr>
        </p15:guide>
        <p15:guide id="4" pos="5511" userDrawn="1">
          <p15:clr>
            <a:srgbClr val="F26B43"/>
          </p15:clr>
        </p15:guide>
        <p15:guide id="5" pos="249" userDrawn="1">
          <p15:clr>
            <a:srgbClr val="F26B43"/>
          </p15:clr>
        </p15:guide>
        <p15:guide id="6" pos="5465" userDrawn="1">
          <p15:clr>
            <a:srgbClr val="F26B43"/>
          </p15:clr>
        </p15:guide>
        <p15:guide id="7" pos="29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474B2EDA-4AFD-4BA4-8D6E-05F861D9AB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25" y="302604"/>
            <a:ext cx="649352" cy="212400"/>
          </a:xfrm>
          <a:prstGeom prst="rect">
            <a:avLst/>
          </a:prstGeom>
        </p:spPr>
      </p:pic>
      <p:cxnSp>
        <p:nvCxnSpPr>
          <p:cNvPr id="10" name="Inhalt beginnt" descr="Ab hier sollte der Inhalt der Folie beginnen."/>
          <p:cNvCxnSpPr/>
          <p:nvPr userDrawn="1"/>
        </p:nvCxnSpPr>
        <p:spPr>
          <a:xfrm>
            <a:off x="144000" y="603400"/>
            <a:ext cx="8856000" cy="0"/>
          </a:xfrm>
          <a:prstGeom prst="line">
            <a:avLst/>
          </a:prstGeom>
          <a:ln w="19050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platzhalter"/>
          <p:cNvSpPr>
            <a:spLocks noGrp="1"/>
          </p:cNvSpPr>
          <p:nvPr>
            <p:ph type="body" idx="1"/>
          </p:nvPr>
        </p:nvSpPr>
        <p:spPr>
          <a:xfrm>
            <a:off x="395287" y="1370014"/>
            <a:ext cx="8353425" cy="3150724"/>
          </a:xfrm>
          <a:prstGeom prst="rect">
            <a:avLst/>
          </a:prstGeom>
        </p:spPr>
        <p:txBody>
          <a:bodyPr vert="horz" lIns="72000" tIns="36000" rIns="72000" bIns="36000" rtlCol="0">
            <a:normAutofit/>
          </a:bodyPr>
          <a:lstStyle/>
          <a:p>
            <a:pPr marL="352425" marR="0" lvl="0" indent="-352425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Text durch Klicken hinzufügen</a:t>
            </a:r>
          </a:p>
          <a:p>
            <a:pPr marL="692150" marR="0" lvl="1" indent="-26035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Zweite Ebene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Dritte Ebene</a:t>
            </a:r>
          </a:p>
          <a:p>
            <a:pPr marL="1600200" marR="0" lvl="3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Vierte Ebene</a:t>
            </a:r>
          </a:p>
          <a:p>
            <a:pPr marL="2057400" marR="0" lvl="4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698078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chemeClr val="tx1"/>
        </a:buClr>
        <a:buSzPct val="95000"/>
        <a:buFont typeface="+mj-lt"/>
        <a:buNone/>
        <a:tabLst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31800" marR="0" indent="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+mj-lt"/>
        <a:buNone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marR="0" indent="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+mj-lt"/>
        <a:buNone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marR="0" indent="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+mj-lt"/>
        <a:buNone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marR="0" indent="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+mj-lt"/>
        <a:buNone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orient="horz" pos="577">
          <p15:clr>
            <a:srgbClr val="F26B43"/>
          </p15:clr>
        </p15:guide>
        <p15:guide id="3" orient="horz" pos="2867">
          <p15:clr>
            <a:srgbClr val="F26B43"/>
          </p15:clr>
        </p15:guide>
        <p15:guide id="4" pos="5511">
          <p15:clr>
            <a:srgbClr val="F26B43"/>
          </p15:clr>
        </p15:guide>
        <p15:guide id="5" pos="249">
          <p15:clr>
            <a:srgbClr val="F26B43"/>
          </p15:clr>
        </p15:guide>
        <p15:guide id="6" pos="5465">
          <p15:clr>
            <a:srgbClr val="F26B43"/>
          </p15:clr>
        </p15:guide>
        <p15:guide id="7" pos="295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54D73C0-6B29-A64E-8683-2E0B6BA992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95289" y="897731"/>
            <a:ext cx="835342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Folienmasterformat durch Klicken bearbeiten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EE8600F-8C69-0A5D-6936-A8C3686C52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9" y="1379935"/>
            <a:ext cx="8353425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1028" name="Line 23">
            <a:extLst>
              <a:ext uri="{FF2B5EF4-FFF2-40B4-BE49-F238E27FC236}">
                <a16:creationId xmlns:a16="http://schemas.microsoft.com/office/drawing/2014/main" id="{2906668E-BE73-9FEA-4876-1D2558CD212B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44476" y="4763691"/>
            <a:ext cx="8613775" cy="0"/>
          </a:xfrm>
          <a:prstGeom prst="line">
            <a:avLst/>
          </a:prstGeom>
          <a:noFill/>
          <a:ln w="15240">
            <a:solidFill>
              <a:srgbClr val="2D4B9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sz="1350"/>
          </a:p>
        </p:txBody>
      </p:sp>
      <p:pic>
        <p:nvPicPr>
          <p:cNvPr id="1029" name="Picture 28" descr="Bundesadler_kleiner">
            <a:extLst>
              <a:ext uri="{FF2B5EF4-FFF2-40B4-BE49-F238E27FC236}">
                <a16:creationId xmlns:a16="http://schemas.microsoft.com/office/drawing/2014/main" id="{BCDDAA3E-E02E-9893-18D6-D4242788872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4804173"/>
            <a:ext cx="446088" cy="311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12" descr="K:\Deutscher Wetterdienst\Corporate Design Aktuell\DWD-Logo-Komplett\20mm\RGB\Wortbildmarke mit Claim\bmp\Wortbildmarke-und-Claim-positiv-auf-weiss.bmp">
            <a:extLst>
              <a:ext uri="{FF2B5EF4-FFF2-40B4-BE49-F238E27FC236}">
                <a16:creationId xmlns:a16="http://schemas.microsoft.com/office/drawing/2014/main" id="{E2D530D2-6706-5A08-04C2-067FF9C66B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476" y="141685"/>
            <a:ext cx="2295525" cy="459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Line 23">
            <a:extLst>
              <a:ext uri="{FF2B5EF4-FFF2-40B4-BE49-F238E27FC236}">
                <a16:creationId xmlns:a16="http://schemas.microsoft.com/office/drawing/2014/main" id="{F679A29C-968D-0A3A-B8F1-02984F462EA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44475" y="677466"/>
            <a:ext cx="8648700" cy="0"/>
          </a:xfrm>
          <a:prstGeom prst="line">
            <a:avLst/>
          </a:prstGeom>
          <a:noFill/>
          <a:ln w="25400">
            <a:solidFill>
              <a:srgbClr val="2D4B9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sz="1350"/>
          </a:p>
        </p:txBody>
      </p:sp>
      <p:sp>
        <p:nvSpPr>
          <p:cNvPr id="19" name="Rectangle 15">
            <a:extLst>
              <a:ext uri="{FF2B5EF4-FFF2-40B4-BE49-F238E27FC236}">
                <a16:creationId xmlns:a16="http://schemas.microsoft.com/office/drawing/2014/main" id="{DCB16934-57F3-59E9-6CD7-31B66AE4235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4572000" y="4786313"/>
            <a:ext cx="3709988" cy="161925"/>
          </a:xfrm>
          <a:prstGeom prst="rect">
            <a:avLst/>
          </a:prstGeom>
          <a:ln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50">
                <a:latin typeface="Arial" charset="0"/>
              </a:defRPr>
            </a:lvl1pPr>
          </a:lstStyle>
          <a:p>
            <a:pPr>
              <a:defRPr/>
            </a:pPr>
            <a:r>
              <a:rPr lang="de-DE"/>
              <a:t>M. Baldauf (DWD)</a:t>
            </a:r>
          </a:p>
        </p:txBody>
      </p:sp>
      <p:sp>
        <p:nvSpPr>
          <p:cNvPr id="20" name="Foliennummernplatzhalter 1">
            <a:extLst>
              <a:ext uri="{FF2B5EF4-FFF2-40B4-BE49-F238E27FC236}">
                <a16:creationId xmlns:a16="http://schemas.microsoft.com/office/drawing/2014/main" id="{65692D11-9B64-DB2A-52FD-E02745C955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3575" y="4786313"/>
            <a:ext cx="465138" cy="16192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750"/>
            </a:lvl1pPr>
          </a:lstStyle>
          <a:p>
            <a:fld id="{E18CF1F4-048A-44F5-8677-0B34A25A95F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0849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</p:sldLayoutIdLst>
  <p:transition>
    <p:fade/>
  </p:transition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Arial" charset="0"/>
        </a:defRPr>
      </a:lvl5pPr>
      <a:lvl6pPr marL="342900" algn="l" rtl="0" eaLnBrk="0" fontAlgn="base" hangingPunct="0">
        <a:spcBef>
          <a:spcPct val="0"/>
        </a:spcBef>
        <a:spcAft>
          <a:spcPct val="0"/>
        </a:spcAft>
        <a:defRPr sz="1800" b="1">
          <a:solidFill>
            <a:schemeClr val="accent1"/>
          </a:solidFill>
          <a:latin typeface="Arial" charset="0"/>
        </a:defRPr>
      </a:lvl6pPr>
      <a:lvl7pPr marL="685800" algn="l" rtl="0" eaLnBrk="0" fontAlgn="base" hangingPunct="0">
        <a:spcBef>
          <a:spcPct val="0"/>
        </a:spcBef>
        <a:spcAft>
          <a:spcPct val="0"/>
        </a:spcAft>
        <a:defRPr sz="1800" b="1">
          <a:solidFill>
            <a:schemeClr val="accent1"/>
          </a:solidFill>
          <a:latin typeface="Arial" charset="0"/>
        </a:defRPr>
      </a:lvl7pPr>
      <a:lvl8pPr marL="1028700" algn="l" rtl="0" eaLnBrk="0" fontAlgn="base" hangingPunct="0">
        <a:spcBef>
          <a:spcPct val="0"/>
        </a:spcBef>
        <a:spcAft>
          <a:spcPct val="0"/>
        </a:spcAft>
        <a:defRPr sz="1800" b="1">
          <a:solidFill>
            <a:schemeClr val="accent1"/>
          </a:solidFill>
          <a:latin typeface="Arial" charset="0"/>
        </a:defRPr>
      </a:lvl8pPr>
      <a:lvl9pPr marL="1371600" algn="l" rtl="0" eaLnBrk="0" fontAlgn="base" hangingPunct="0">
        <a:spcBef>
          <a:spcPct val="0"/>
        </a:spcBef>
        <a:spcAft>
          <a:spcPct val="0"/>
        </a:spcAft>
        <a:defRPr sz="1800" b="1">
          <a:solidFill>
            <a:schemeClr val="accent1"/>
          </a:solidFill>
          <a:latin typeface="Arial" charset="0"/>
        </a:defRPr>
      </a:lvl9pPr>
    </p:titleStyle>
    <p:bodyStyle>
      <a:lvl1pPr marL="264319" indent="-264319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SzPct val="95000"/>
        <a:buFont typeface="Wingdings" panose="05000000000000000000" pitchFamily="2" charset="2"/>
        <a:buChar char="è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19113" indent="-195263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SzPct val="95000"/>
        <a:buFont typeface="Wingdings" panose="05000000000000000000" pitchFamily="2" charset="2"/>
        <a:buChar char="è"/>
        <a:defRPr sz="2100">
          <a:solidFill>
            <a:schemeClr val="tx1"/>
          </a:solidFill>
          <a:latin typeface="+mn-lt"/>
        </a:defRPr>
      </a:lvl2pPr>
      <a:lvl3pPr marL="857250" indent="-171450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SzPct val="95000"/>
        <a:buFont typeface="Wingdings" panose="05000000000000000000" pitchFamily="2" charset="2"/>
        <a:buChar char="è"/>
        <a:defRPr sz="1800">
          <a:solidFill>
            <a:schemeClr val="tx1"/>
          </a:solidFill>
          <a:latin typeface="+mn-lt"/>
        </a:defRPr>
      </a:lvl3pPr>
      <a:lvl4pPr marL="1200150" indent="-171450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SzPct val="95000"/>
        <a:buFont typeface="Wingdings" panose="05000000000000000000" pitchFamily="2" charset="2"/>
        <a:buChar char="è"/>
        <a:defRPr sz="1500">
          <a:solidFill>
            <a:schemeClr val="tx1"/>
          </a:solidFill>
          <a:latin typeface="+mn-lt"/>
        </a:defRPr>
      </a:lvl4pPr>
      <a:lvl5pPr marL="1543050" indent="-171450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SzPct val="95000"/>
        <a:buFont typeface="Wingdings" panose="05000000000000000000" pitchFamily="2" charset="2"/>
        <a:buChar char="è"/>
        <a:defRPr sz="1500">
          <a:solidFill>
            <a:schemeClr val="tx1"/>
          </a:solidFill>
          <a:latin typeface="+mn-lt"/>
        </a:defRPr>
      </a:lvl5pPr>
      <a:lvl6pPr marL="1885950" indent="-171450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è"/>
        <a:defRPr>
          <a:solidFill>
            <a:schemeClr val="tx1"/>
          </a:solidFill>
          <a:latin typeface="+mn-lt"/>
        </a:defRPr>
      </a:lvl6pPr>
      <a:lvl7pPr marL="2228850" indent="-171450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è"/>
        <a:defRPr>
          <a:solidFill>
            <a:schemeClr val="tx1"/>
          </a:solidFill>
          <a:latin typeface="+mn-lt"/>
        </a:defRPr>
      </a:lvl7pPr>
      <a:lvl8pPr marL="2571750" indent="-171450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è"/>
        <a:defRPr>
          <a:solidFill>
            <a:schemeClr val="tx1"/>
          </a:solidFill>
          <a:latin typeface="+mn-lt"/>
        </a:defRPr>
      </a:lvl8pPr>
      <a:lvl9pPr marL="2914650" indent="-171450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è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2">
            <a:extLst>
              <a:ext uri="{FF2B5EF4-FFF2-40B4-BE49-F238E27FC236}">
                <a16:creationId xmlns:a16="http://schemas.microsoft.com/office/drawing/2014/main" id="{33481014-F5B7-4FFD-AEE6-08F3DCF627E4}"/>
              </a:ext>
            </a:extLst>
          </p:cNvPr>
          <p:cNvSpPr/>
          <p:nvPr/>
        </p:nvSpPr>
        <p:spPr>
          <a:xfrm>
            <a:off x="760303" y="1123231"/>
            <a:ext cx="7342920" cy="3045534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-1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Some thoughts about the coupling of turbulence schemes with the Discontinuous </a:t>
            </a:r>
            <a:r>
              <a:rPr kumimoji="0" lang="en-US" sz="2000" b="1" i="0" u="none" strike="noStrike" kern="0" cap="none" spc="-1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Galerkin</a:t>
            </a:r>
            <a:r>
              <a:rPr kumimoji="0" lang="en-US" sz="2000" b="1" i="0" u="none" strike="noStrike" kern="0" cap="none" spc="-1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solver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0" i="0" u="none" strike="noStrike" kern="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-1" normalizeH="0" baseline="0" noProof="0" dirty="0">
              <a:ln>
                <a:noFill/>
              </a:ln>
              <a:solidFill>
                <a:srgbClr val="2D4B9B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0" cap="none" spc="-1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COSMO GM, Rome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0" cap="none" spc="-1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WG PHY </a:t>
            </a:r>
            <a:r>
              <a:rPr kumimoji="0" lang="de-DE" sz="1600" b="0" i="0" u="none" strike="noStrike" kern="0" cap="none" spc="-1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meeting</a:t>
            </a:r>
            <a:endParaRPr kumimoji="0" lang="de-DE" sz="1600" b="0" i="0" u="none" strike="noStrike" kern="0" cap="none" spc="-1" normalizeH="0" baseline="0" noProof="0" dirty="0">
              <a:ln>
                <a:noFill/>
              </a:ln>
              <a:solidFill>
                <a:srgbClr val="2D4B9B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0" cap="none" spc="-1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14-17 Sept. 2026</a:t>
            </a:r>
            <a:endParaRPr kumimoji="0" lang="de-DE" sz="1600" b="0" i="0" u="none" strike="noStrike" kern="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1" i="0" u="none" strike="noStrike" kern="0" cap="none" spc="-1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Michael Baldauf</a:t>
            </a:r>
            <a:r>
              <a:rPr kumimoji="0" lang="de-DE" sz="1600" b="0" i="0" u="none" strike="noStrike" kern="0" cap="none" spc="-1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(DWD)</a:t>
            </a:r>
            <a:b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</a:br>
            <a:endParaRPr kumimoji="0" lang="de-DE" sz="1800" b="0" i="0" u="none" strike="noStrike" kern="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642444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CustomShape 1"/>
          <p:cNvSpPr/>
          <p:nvPr/>
        </p:nvSpPr>
        <p:spPr>
          <a:xfrm>
            <a:off x="679378" y="746860"/>
            <a:ext cx="5235663" cy="27590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7500" tIns="33750" rIns="67500" bIns="33750">
            <a:spAutoFit/>
          </a:bodyPr>
          <a:lstStyle/>
          <a:p>
            <a:pPr defTabSz="685800">
              <a:defRPr/>
            </a:pPr>
            <a:r>
              <a:rPr lang="de-DE" sz="1350" b="1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(</a:t>
            </a:r>
            <a:r>
              <a:rPr lang="de-DE" sz="1350" b="1" spc="-1" dirty="0" err="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Classical</a:t>
            </a:r>
            <a:r>
              <a:rPr lang="de-DE" sz="1350" b="1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) </a:t>
            </a:r>
            <a:r>
              <a:rPr lang="de-DE" sz="1350" b="1" spc="-1" dirty="0" err="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Discontinuous</a:t>
            </a:r>
            <a:r>
              <a:rPr lang="de-DE" sz="1350" b="1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 </a:t>
            </a:r>
            <a:r>
              <a:rPr lang="de-DE" sz="1350" b="1" spc="-1" dirty="0" err="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Galerkin</a:t>
            </a:r>
            <a:r>
              <a:rPr lang="de-DE" sz="1350" b="1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 (DG) </a:t>
            </a:r>
            <a:r>
              <a:rPr lang="de-DE" sz="1350" b="1" spc="-1" dirty="0" err="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methods</a:t>
            </a:r>
            <a:r>
              <a:rPr lang="de-DE" sz="1350" b="1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 in a </a:t>
            </a:r>
            <a:r>
              <a:rPr lang="de-DE" sz="1350" b="1" spc="-1" dirty="0" err="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nutshell</a:t>
            </a:r>
            <a:endParaRPr lang="de-DE" sz="13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pic>
        <p:nvPicPr>
          <p:cNvPr id="150" name="Picture 2" descr="D:\Work\Projekte\Veranstaltungen\2013\130902_EZMW-Seminar_Reading\DG_1.gif"/>
          <p:cNvPicPr/>
          <p:nvPr/>
        </p:nvPicPr>
        <p:blipFill>
          <a:blip r:embed="rId2"/>
          <a:stretch/>
        </p:blipFill>
        <p:spPr>
          <a:xfrm>
            <a:off x="930178" y="1087423"/>
            <a:ext cx="2989170" cy="392310"/>
          </a:xfrm>
          <a:prstGeom prst="rect">
            <a:avLst/>
          </a:prstGeom>
          <a:ln>
            <a:noFill/>
          </a:ln>
        </p:spPr>
      </p:pic>
      <p:pic>
        <p:nvPicPr>
          <p:cNvPr id="151" name="Picture 3" descr="D:\Work\Projekte\Veranstaltungen\2013\130902_EZMW-Seminar_Reading\Nair_abb9.2.gif"/>
          <p:cNvPicPr/>
          <p:nvPr/>
        </p:nvPicPr>
        <p:blipFill>
          <a:blip r:embed="rId3"/>
          <a:stretch/>
        </p:blipFill>
        <p:spPr>
          <a:xfrm>
            <a:off x="6714625" y="2268333"/>
            <a:ext cx="2096280" cy="674460"/>
          </a:xfrm>
          <a:prstGeom prst="rect">
            <a:avLst/>
          </a:prstGeom>
          <a:ln>
            <a:noFill/>
          </a:ln>
        </p:spPr>
      </p:pic>
      <p:sp>
        <p:nvSpPr>
          <p:cNvPr id="152" name="CustomShape 2"/>
          <p:cNvSpPr/>
          <p:nvPr/>
        </p:nvSpPr>
        <p:spPr>
          <a:xfrm>
            <a:off x="6844423" y="3089690"/>
            <a:ext cx="2213810" cy="3451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7500" tIns="33750" rIns="67500" bIns="33750">
            <a:spAutoFit/>
          </a:bodyPr>
          <a:lstStyle/>
          <a:p>
            <a:pPr defTabSz="685800">
              <a:defRPr/>
            </a:pPr>
            <a:r>
              <a:rPr lang="de-DE" sz="900" spc="-1" dirty="0" err="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From</a:t>
            </a:r>
            <a:r>
              <a:rPr lang="de-DE" sz="90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 </a:t>
            </a:r>
            <a:r>
              <a:rPr lang="de-DE" sz="900" i="1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Nair et al. (2011) </a:t>
            </a:r>
            <a:r>
              <a:rPr lang="de-DE" sz="90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in ‚</a:t>
            </a:r>
            <a:r>
              <a:rPr lang="de-DE" sz="900" i="1" spc="-1" dirty="0" err="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Numerical</a:t>
            </a:r>
            <a:r>
              <a:rPr lang="de-DE" sz="900" i="1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 	</a:t>
            </a:r>
          </a:p>
          <a:p>
            <a:pPr defTabSz="685800">
              <a:defRPr/>
            </a:pPr>
            <a:r>
              <a:rPr lang="de-DE" sz="900" i="1" spc="-1" dirty="0" err="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techniques</a:t>
            </a:r>
            <a:r>
              <a:rPr lang="de-DE" sz="900" i="1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 </a:t>
            </a:r>
            <a:r>
              <a:rPr lang="de-DE" sz="900" i="1" spc="-1" dirty="0" err="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for</a:t>
            </a:r>
            <a:r>
              <a:rPr lang="de-DE" sz="900" i="1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 global </a:t>
            </a:r>
            <a:r>
              <a:rPr lang="de-DE" sz="900" i="1" spc="-1" dirty="0" err="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atm</a:t>
            </a:r>
            <a:r>
              <a:rPr lang="de-DE" sz="900" i="1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. </a:t>
            </a:r>
            <a:r>
              <a:rPr lang="de-DE" sz="900" i="1" spc="-1" dirty="0" err="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models</a:t>
            </a:r>
            <a:r>
              <a:rPr lang="de-DE" sz="900" i="1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'</a:t>
            </a:r>
            <a:endParaRPr lang="de-DE" sz="90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154" name="CustomShape 3"/>
          <p:cNvSpPr/>
          <p:nvPr/>
        </p:nvSpPr>
        <p:spPr>
          <a:xfrm>
            <a:off x="631425" y="2287323"/>
            <a:ext cx="3369255" cy="27590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7500" tIns="33750" rIns="67500" bIns="33750">
            <a:spAutoFit/>
          </a:bodyPr>
          <a:lstStyle/>
          <a:p>
            <a:pPr defTabSz="685800">
              <a:defRPr/>
            </a:pPr>
            <a:r>
              <a:rPr lang="de-DE" sz="1350" spc="-1" dirty="0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2.) </a:t>
            </a:r>
            <a:r>
              <a:rPr lang="de-DE" sz="1350" spc="-1" dirty="0" err="1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Galerkin</a:t>
            </a:r>
            <a:r>
              <a:rPr lang="de-DE" sz="1350" spc="-1" dirty="0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 </a:t>
            </a:r>
            <a:r>
              <a:rPr lang="de-DE" sz="1350" spc="-1" dirty="0" err="1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approach</a:t>
            </a:r>
            <a:r>
              <a:rPr lang="de-DE" sz="1350" spc="-1" dirty="0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 </a:t>
            </a:r>
            <a:r>
              <a:rPr lang="de-DE" sz="1350" spc="-1" dirty="0">
                <a:solidFill>
                  <a:srgbClr val="2D4B9B"/>
                </a:solidFill>
                <a:latin typeface="Arial"/>
                <a:ea typeface="DejaVu Sans"/>
                <a:cs typeface="DejaVu Sans"/>
                <a:sym typeface="Wingdings" panose="05000000000000000000" pitchFamily="2" charset="2"/>
              </a:rPr>
              <a:t></a:t>
            </a:r>
            <a:r>
              <a:rPr lang="de-DE" sz="1350" spc="-1" dirty="0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 </a:t>
            </a:r>
            <a:r>
              <a:rPr lang="de-DE" sz="1350" spc="-1" dirty="0" err="1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weak</a:t>
            </a:r>
            <a:r>
              <a:rPr lang="de-DE" sz="1350" spc="-1" dirty="0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 </a:t>
            </a:r>
            <a:r>
              <a:rPr lang="de-DE" sz="1350" spc="-1" dirty="0" err="1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formulation</a:t>
            </a:r>
            <a:endParaRPr lang="de-DE" sz="13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155" name="CustomShape 4"/>
          <p:cNvSpPr/>
          <p:nvPr/>
        </p:nvSpPr>
        <p:spPr>
          <a:xfrm>
            <a:off x="631425" y="1536225"/>
            <a:ext cx="2632771" cy="27590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7500" tIns="33750" rIns="67500" bIns="33750">
            <a:spAutoFit/>
          </a:bodyPr>
          <a:lstStyle/>
          <a:p>
            <a:pPr defTabSz="685800">
              <a:defRPr/>
            </a:pPr>
            <a:r>
              <a:rPr lang="de-DE" sz="1350" spc="-1" dirty="0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1.) Finite-element </a:t>
            </a:r>
            <a:r>
              <a:rPr lang="de-DE" sz="1350" spc="-1" dirty="0" err="1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representation</a:t>
            </a:r>
            <a:endParaRPr lang="de-DE" sz="13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pic>
        <p:nvPicPr>
          <p:cNvPr id="156" name="Picture 7" descr="D:\Work\Projekte\Veranstaltungen\2013\130902_EZMW-Seminar_Reading\DG_FE.gif"/>
          <p:cNvPicPr/>
          <p:nvPr/>
        </p:nvPicPr>
        <p:blipFill>
          <a:blip r:embed="rId4"/>
          <a:stretch/>
        </p:blipFill>
        <p:spPr>
          <a:xfrm>
            <a:off x="1029053" y="1792823"/>
            <a:ext cx="2279610" cy="513810"/>
          </a:xfrm>
          <a:prstGeom prst="rect">
            <a:avLst/>
          </a:prstGeom>
          <a:ln>
            <a:noFill/>
          </a:ln>
        </p:spPr>
      </p:pic>
      <p:sp>
        <p:nvSpPr>
          <p:cNvPr id="157" name="CustomShape 5"/>
          <p:cNvSpPr/>
          <p:nvPr/>
        </p:nvSpPr>
        <p:spPr>
          <a:xfrm>
            <a:off x="5497808" y="4790953"/>
            <a:ext cx="278208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pPr algn="r" defTabSz="685800">
              <a:defRPr/>
            </a:pPr>
            <a:r>
              <a:rPr lang="de-DE" sz="7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M. Baldauf (DWD)</a:t>
            </a:r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158" name="CustomShape 6"/>
          <p:cNvSpPr/>
          <p:nvPr/>
        </p:nvSpPr>
        <p:spPr>
          <a:xfrm>
            <a:off x="8279888" y="4786290"/>
            <a:ext cx="34830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685800">
              <a:defRPr/>
            </a:pPr>
            <a:fld id="{6739C2A4-7CB0-4AA1-BB12-77467A1233AC}" type="slidenum">
              <a:rPr lang="de-DE" sz="750" spc="-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pPr algn="r" defTabSz="685800">
                <a:defRPr/>
              </a:pPr>
              <a:t>2</a:t>
            </a:fld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159" name="CustomShape 7"/>
          <p:cNvSpPr/>
          <p:nvPr/>
        </p:nvSpPr>
        <p:spPr>
          <a:xfrm>
            <a:off x="6203112" y="1155897"/>
            <a:ext cx="2425076" cy="76065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defTabSz="685800">
              <a:tabLst>
                <a:tab pos="271463" algn="l"/>
              </a:tabLst>
              <a:defRPr/>
            </a:pPr>
            <a:r>
              <a:rPr lang="de-DE" sz="90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e.g. 	</a:t>
            </a:r>
            <a:r>
              <a:rPr lang="de-DE" sz="900" i="1" spc="-1" dirty="0" err="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Cockburn</a:t>
            </a:r>
            <a:r>
              <a:rPr lang="de-DE" sz="900" i="1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, Shu (1989) Math. </a:t>
            </a:r>
            <a:r>
              <a:rPr lang="de-DE" sz="900" i="1" spc="-1" dirty="0" err="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Comput</a:t>
            </a:r>
            <a:r>
              <a:rPr lang="de-DE" sz="900" i="1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.</a:t>
            </a:r>
            <a:endParaRPr lang="de-DE" sz="90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  <a:p>
            <a:pPr defTabSz="685800">
              <a:tabLst>
                <a:tab pos="271463" algn="l"/>
              </a:tabLst>
              <a:defRPr/>
            </a:pPr>
            <a:r>
              <a:rPr lang="de-DE" sz="900" i="1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	</a:t>
            </a:r>
            <a:r>
              <a:rPr lang="de-DE" sz="900" i="1" spc="-1" dirty="0" err="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Cockburn</a:t>
            </a:r>
            <a:r>
              <a:rPr lang="de-DE" sz="900" i="1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 et al. (1989) JCP</a:t>
            </a:r>
          </a:p>
          <a:p>
            <a:pPr defTabSz="685800">
              <a:tabLst>
                <a:tab pos="271463" algn="l"/>
              </a:tabLst>
              <a:defRPr/>
            </a:pPr>
            <a:r>
              <a:rPr lang="de-DE" sz="900" i="1" spc="-1" dirty="0" err="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Textbooks</a:t>
            </a:r>
            <a:r>
              <a:rPr lang="de-DE" sz="900" i="1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:</a:t>
            </a:r>
            <a:endParaRPr lang="de-DE" sz="90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  <a:p>
            <a:pPr defTabSz="685800">
              <a:tabLst>
                <a:tab pos="271463" algn="l"/>
              </a:tabLst>
              <a:defRPr/>
            </a:pPr>
            <a:r>
              <a:rPr lang="de-DE" sz="900" i="1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	</a:t>
            </a:r>
            <a:r>
              <a:rPr lang="de-DE" sz="900" i="1" spc="-1" dirty="0" err="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Hesthaven</a:t>
            </a:r>
            <a:r>
              <a:rPr lang="de-DE" sz="900" i="1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, Warburton (2008)</a:t>
            </a:r>
            <a:br>
              <a:rPr lang="de-DE" sz="900" i="1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</a:br>
            <a:r>
              <a:rPr lang="de-DE" sz="900" i="1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	Giraldo (2020)</a:t>
            </a:r>
            <a:endParaRPr lang="de-DE" sz="90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pic>
        <p:nvPicPr>
          <p:cNvPr id="162" name="Grafik 1"/>
          <p:cNvPicPr/>
          <p:nvPr/>
        </p:nvPicPr>
        <p:blipFill>
          <a:blip r:embed="rId5"/>
          <a:stretch/>
        </p:blipFill>
        <p:spPr>
          <a:xfrm>
            <a:off x="932638" y="2615934"/>
            <a:ext cx="5479920" cy="474390"/>
          </a:xfrm>
          <a:prstGeom prst="rect">
            <a:avLst/>
          </a:prstGeom>
          <a:ln>
            <a:noFill/>
          </a:ln>
        </p:spPr>
      </p:pic>
      <p:sp>
        <p:nvSpPr>
          <p:cNvPr id="17" name="CustomShape 2">
            <a:extLst>
              <a:ext uri="{FF2B5EF4-FFF2-40B4-BE49-F238E27FC236}">
                <a16:creationId xmlns:a16="http://schemas.microsoft.com/office/drawing/2014/main" id="{F805AAAE-F593-47DE-82E5-BA1F4E8C762C}"/>
              </a:ext>
            </a:extLst>
          </p:cNvPr>
          <p:cNvSpPr/>
          <p:nvPr/>
        </p:nvSpPr>
        <p:spPr>
          <a:xfrm>
            <a:off x="633837" y="3140227"/>
            <a:ext cx="3391184" cy="4836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7500" tIns="33750" rIns="67500" bIns="33750">
            <a:spAutoFit/>
          </a:bodyPr>
          <a:lstStyle/>
          <a:p>
            <a:pPr defTabSz="685800">
              <a:defRPr/>
            </a:pPr>
            <a:r>
              <a:rPr lang="de-DE" sz="1350" spc="-1" dirty="0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3.) Finite-volume </a:t>
            </a:r>
            <a:r>
              <a:rPr lang="de-DE" sz="1350" spc="-1" dirty="0" err="1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ingredient</a:t>
            </a:r>
            <a:r>
              <a:rPr lang="de-DE" sz="1350" spc="-1" dirty="0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: </a:t>
            </a:r>
            <a:r>
              <a:rPr lang="de-DE" sz="1350" spc="-1" dirty="0" err="1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numerical</a:t>
            </a:r>
            <a:r>
              <a:rPr lang="de-DE" sz="1350" spc="-1" dirty="0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 </a:t>
            </a:r>
            <a:r>
              <a:rPr lang="de-DE" sz="1350" spc="-1" dirty="0" err="1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flux</a:t>
            </a:r>
            <a:endParaRPr lang="de-DE" sz="13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  <a:p>
            <a:pPr defTabSz="685800">
              <a:defRPr/>
            </a:pPr>
            <a:r>
              <a:rPr lang="de-DE" sz="13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     </a:t>
            </a:r>
            <a:endParaRPr lang="de-DE" sz="13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18" name="CustomShape 3">
            <a:extLst>
              <a:ext uri="{FF2B5EF4-FFF2-40B4-BE49-F238E27FC236}">
                <a16:creationId xmlns:a16="http://schemas.microsoft.com/office/drawing/2014/main" id="{0DA206CF-F66E-491D-B0CA-E02E346F0D92}"/>
              </a:ext>
            </a:extLst>
          </p:cNvPr>
          <p:cNvSpPr/>
          <p:nvPr/>
        </p:nvSpPr>
        <p:spPr>
          <a:xfrm>
            <a:off x="1108408" y="4110168"/>
            <a:ext cx="2120901" cy="27590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7500" tIns="33750" rIns="67500" bIns="33750">
            <a:spAutoFit/>
          </a:bodyPr>
          <a:lstStyle/>
          <a:p>
            <a:pPr defTabSz="685800">
              <a:defRPr/>
            </a:pPr>
            <a:r>
              <a:rPr lang="de-DE" sz="1350" spc="-1" dirty="0">
                <a:solidFill>
                  <a:srgbClr val="000000"/>
                </a:solidFill>
                <a:latin typeface="Wingdings"/>
                <a:ea typeface="DejaVu Sans"/>
                <a:cs typeface="DejaVu Sans"/>
              </a:rPr>
              <a:t></a:t>
            </a:r>
            <a:r>
              <a:rPr lang="de-DE" sz="13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 ODE-system </a:t>
            </a:r>
            <a:r>
              <a:rPr lang="de-DE" sz="1350" spc="-1" dirty="0" err="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for</a:t>
            </a:r>
            <a:r>
              <a:rPr lang="de-DE" sz="13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 </a:t>
            </a:r>
            <a:r>
              <a:rPr lang="de-DE" sz="1350" i="1" spc="-1" dirty="0">
                <a:solidFill>
                  <a:srgbClr val="000000"/>
                </a:solidFill>
                <a:latin typeface="Times New Roman"/>
                <a:ea typeface="DejaVu Sans"/>
                <a:cs typeface="DejaVu Sans"/>
              </a:rPr>
              <a:t>q</a:t>
            </a:r>
            <a:r>
              <a:rPr lang="de-DE" sz="1350" spc="-1" baseline="30000" dirty="0">
                <a:solidFill>
                  <a:srgbClr val="000000"/>
                </a:solidFill>
                <a:latin typeface="Times New Roman"/>
                <a:ea typeface="DejaVu Sans"/>
                <a:cs typeface="DejaVu Sans"/>
              </a:rPr>
              <a:t>(</a:t>
            </a:r>
            <a:r>
              <a:rPr lang="de-DE" sz="1350" i="1" spc="-1" baseline="30000" dirty="0">
                <a:solidFill>
                  <a:srgbClr val="000000"/>
                </a:solidFill>
                <a:latin typeface="Times New Roman"/>
                <a:ea typeface="DejaVu Sans"/>
                <a:cs typeface="DejaVu Sans"/>
              </a:rPr>
              <a:t>k</a:t>
            </a:r>
            <a:r>
              <a:rPr lang="de-DE" sz="1350" spc="-1" baseline="30000" dirty="0">
                <a:solidFill>
                  <a:srgbClr val="000000"/>
                </a:solidFill>
                <a:latin typeface="Times New Roman"/>
                <a:ea typeface="DejaVu Sans"/>
                <a:cs typeface="DejaVu Sans"/>
              </a:rPr>
              <a:t>)</a:t>
            </a:r>
            <a:r>
              <a:rPr lang="de-DE" sz="1350" i="1" spc="-1" baseline="-25000" dirty="0" err="1">
                <a:solidFill>
                  <a:srgbClr val="000000"/>
                </a:solidFill>
                <a:latin typeface="Times New Roman"/>
                <a:ea typeface="DejaVu Sans"/>
                <a:cs typeface="DejaVu Sans"/>
              </a:rPr>
              <a:t>jl</a:t>
            </a:r>
            <a:r>
              <a:rPr lang="de-DE" sz="1350" spc="-1" dirty="0">
                <a:solidFill>
                  <a:srgbClr val="000000"/>
                </a:solidFill>
                <a:latin typeface="Times New Roman"/>
                <a:ea typeface="DejaVu Sans"/>
                <a:cs typeface="DejaVu Sans"/>
              </a:rPr>
              <a:t>(</a:t>
            </a:r>
            <a:r>
              <a:rPr lang="de-DE" sz="1350" i="1" spc="-1" dirty="0">
                <a:solidFill>
                  <a:srgbClr val="000000"/>
                </a:solidFill>
                <a:latin typeface="Times New Roman"/>
                <a:ea typeface="DejaVu Sans"/>
                <a:cs typeface="DejaVu Sans"/>
              </a:rPr>
              <a:t>t</a:t>
            </a:r>
            <a:r>
              <a:rPr lang="de-DE" sz="1350" spc="-1" dirty="0">
                <a:solidFill>
                  <a:srgbClr val="000000"/>
                </a:solidFill>
                <a:latin typeface="Times New Roman"/>
                <a:ea typeface="DejaVu Sans"/>
                <a:cs typeface="DejaVu Sans"/>
              </a:rPr>
              <a:t>)</a:t>
            </a:r>
            <a:r>
              <a:rPr lang="de-DE" sz="13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 </a:t>
            </a:r>
            <a:endParaRPr lang="de-DE" sz="13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20" name="CustomShape 7">
            <a:extLst>
              <a:ext uri="{FF2B5EF4-FFF2-40B4-BE49-F238E27FC236}">
                <a16:creationId xmlns:a16="http://schemas.microsoft.com/office/drawing/2014/main" id="{85A5D9D1-27FF-4A34-9ABC-D717A7839EF1}"/>
              </a:ext>
            </a:extLst>
          </p:cNvPr>
          <p:cNvSpPr/>
          <p:nvPr/>
        </p:nvSpPr>
        <p:spPr>
          <a:xfrm>
            <a:off x="634958" y="3807082"/>
            <a:ext cx="4793362" cy="27590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7500" tIns="33750" rIns="67500" bIns="33750">
            <a:spAutoFit/>
          </a:bodyPr>
          <a:lstStyle/>
          <a:p>
            <a:pPr defTabSz="685800">
              <a:defRPr/>
            </a:pPr>
            <a:r>
              <a:rPr lang="de-DE" sz="1350" spc="-1" dirty="0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4.) </a:t>
            </a:r>
            <a:r>
              <a:rPr lang="de-DE" sz="1350" spc="-1" dirty="0" err="1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Gaussian</a:t>
            </a:r>
            <a:r>
              <a:rPr lang="de-DE" sz="1350" spc="-1" dirty="0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 </a:t>
            </a:r>
            <a:r>
              <a:rPr lang="de-DE" sz="1350" spc="-1" dirty="0" err="1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quadrature</a:t>
            </a:r>
            <a:r>
              <a:rPr lang="de-DE" sz="1350" spc="-1" dirty="0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 </a:t>
            </a:r>
            <a:r>
              <a:rPr lang="de-DE" sz="1350" spc="-1" dirty="0" err="1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for</a:t>
            </a:r>
            <a:r>
              <a:rPr lang="de-DE" sz="1350" spc="-1" dirty="0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 </a:t>
            </a:r>
            <a:r>
              <a:rPr lang="de-DE" sz="1350" spc="-1" dirty="0" err="1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the</a:t>
            </a:r>
            <a:r>
              <a:rPr lang="de-DE" sz="1350" spc="-1" dirty="0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 </a:t>
            </a:r>
            <a:r>
              <a:rPr lang="de-DE" sz="1350" spc="-1" dirty="0" err="1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volume</a:t>
            </a:r>
            <a:r>
              <a:rPr lang="de-DE" sz="1350" spc="-1" dirty="0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 and </a:t>
            </a:r>
            <a:r>
              <a:rPr lang="de-DE" sz="1350" spc="-1" dirty="0" err="1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surface</a:t>
            </a:r>
            <a:r>
              <a:rPr lang="de-DE" sz="1350" spc="-1" dirty="0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 </a:t>
            </a:r>
            <a:r>
              <a:rPr lang="de-DE" sz="1350" spc="-1" dirty="0" err="1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integrals</a:t>
            </a:r>
            <a:endParaRPr lang="de-DE" sz="13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pic>
        <p:nvPicPr>
          <p:cNvPr id="21" name="Picture 23" descr="M:\mbaldauf\Work\Projekte\Unbenannt.png">
            <a:extLst>
              <a:ext uri="{FF2B5EF4-FFF2-40B4-BE49-F238E27FC236}">
                <a16:creationId xmlns:a16="http://schemas.microsoft.com/office/drawing/2014/main" id="{53D08598-3962-4D48-81B6-708A3DB5A94D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1011478" y="3434848"/>
            <a:ext cx="4131000" cy="382860"/>
          </a:xfrm>
          <a:prstGeom prst="rect">
            <a:avLst/>
          </a:prstGeom>
          <a:ln>
            <a:noFill/>
          </a:ln>
        </p:spPr>
      </p:pic>
      <p:sp>
        <p:nvSpPr>
          <p:cNvPr id="22" name="CustomShape 9">
            <a:extLst>
              <a:ext uri="{FF2B5EF4-FFF2-40B4-BE49-F238E27FC236}">
                <a16:creationId xmlns:a16="http://schemas.microsoft.com/office/drawing/2014/main" id="{25B44A98-9921-4683-8EAB-112B7B304179}"/>
              </a:ext>
            </a:extLst>
          </p:cNvPr>
          <p:cNvSpPr/>
          <p:nvPr/>
        </p:nvSpPr>
        <p:spPr>
          <a:xfrm>
            <a:off x="631426" y="4367420"/>
            <a:ext cx="4131002" cy="27590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7500" tIns="33750" rIns="67500" bIns="33750">
            <a:spAutoFit/>
          </a:bodyPr>
          <a:lstStyle/>
          <a:p>
            <a:pPr defTabSz="685800">
              <a:defRPr/>
            </a:pPr>
            <a:r>
              <a:rPr lang="de-DE" sz="1350" spc="-1" dirty="0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5.) Use a time-integration </a:t>
            </a:r>
            <a:r>
              <a:rPr lang="de-DE" sz="1350" spc="-1" dirty="0" err="1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scheme</a:t>
            </a:r>
            <a:r>
              <a:rPr lang="de-DE" sz="1350" spc="-1" dirty="0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 (Runge-</a:t>
            </a:r>
            <a:r>
              <a:rPr lang="de-DE" sz="1350" spc="-1" dirty="0" err="1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Kutta</a:t>
            </a:r>
            <a:r>
              <a:rPr lang="de-DE" sz="1350" spc="-1" dirty="0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, …)</a:t>
            </a:r>
            <a:endParaRPr lang="de-DE" sz="13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pic>
        <p:nvPicPr>
          <p:cNvPr id="23" name="Grafik 1">
            <a:extLst>
              <a:ext uri="{FF2B5EF4-FFF2-40B4-BE49-F238E27FC236}">
                <a16:creationId xmlns:a16="http://schemas.microsoft.com/office/drawing/2014/main" id="{E4AA5DC5-160F-4BCC-BC25-F8F04CB0CDFC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6058185" y="3695989"/>
            <a:ext cx="863730" cy="839970"/>
          </a:xfrm>
          <a:prstGeom prst="rect">
            <a:avLst/>
          </a:prstGeom>
          <a:ln>
            <a:noFill/>
          </a:ln>
        </p:spPr>
      </p:pic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E5F6BF61-193F-4C01-AE54-B8DF35F165CD}"/>
              </a:ext>
            </a:extLst>
          </p:cNvPr>
          <p:cNvCxnSpPr/>
          <p:nvPr/>
        </p:nvCxnSpPr>
        <p:spPr>
          <a:xfrm>
            <a:off x="7322949" y="3735092"/>
            <a:ext cx="0" cy="7702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r Verbinder 26">
            <a:extLst>
              <a:ext uri="{FF2B5EF4-FFF2-40B4-BE49-F238E27FC236}">
                <a16:creationId xmlns:a16="http://schemas.microsoft.com/office/drawing/2014/main" id="{7455EC0D-80DA-4BE0-8BD1-D1D9B2BE3DD2}"/>
              </a:ext>
            </a:extLst>
          </p:cNvPr>
          <p:cNvCxnSpPr>
            <a:cxnSpLocks/>
          </p:cNvCxnSpPr>
          <p:nvPr/>
        </p:nvCxnSpPr>
        <p:spPr>
          <a:xfrm rot="5400000">
            <a:off x="7708090" y="4120233"/>
            <a:ext cx="0" cy="7702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9CB2E87B-4D9D-4F21-8DE7-B5F69514FAF9}"/>
              </a:ext>
            </a:extLst>
          </p:cNvPr>
          <p:cNvCxnSpPr/>
          <p:nvPr/>
        </p:nvCxnSpPr>
        <p:spPr>
          <a:xfrm>
            <a:off x="7322949" y="3735092"/>
            <a:ext cx="770282" cy="7702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llipse 4">
            <a:extLst>
              <a:ext uri="{FF2B5EF4-FFF2-40B4-BE49-F238E27FC236}">
                <a16:creationId xmlns:a16="http://schemas.microsoft.com/office/drawing/2014/main" id="{21D66598-A544-BA46-90EB-158568E0467D}"/>
              </a:ext>
            </a:extLst>
          </p:cNvPr>
          <p:cNvSpPr/>
          <p:nvPr/>
        </p:nvSpPr>
        <p:spPr>
          <a:xfrm>
            <a:off x="7401250" y="3930636"/>
            <a:ext cx="28800" cy="288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2B1689C6-A873-D4B8-7ACC-EB529AD3BC05}"/>
              </a:ext>
            </a:extLst>
          </p:cNvPr>
          <p:cNvSpPr/>
          <p:nvPr/>
        </p:nvSpPr>
        <p:spPr>
          <a:xfrm>
            <a:off x="7415650" y="4079144"/>
            <a:ext cx="28800" cy="288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5360E536-277F-D5E5-1200-028817431A6A}"/>
              </a:ext>
            </a:extLst>
          </p:cNvPr>
          <p:cNvSpPr/>
          <p:nvPr/>
        </p:nvSpPr>
        <p:spPr>
          <a:xfrm>
            <a:off x="7415650" y="4272966"/>
            <a:ext cx="28800" cy="288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63F395E2-9037-6C8A-2C11-13B93F029D39}"/>
              </a:ext>
            </a:extLst>
          </p:cNvPr>
          <p:cNvSpPr/>
          <p:nvPr/>
        </p:nvSpPr>
        <p:spPr>
          <a:xfrm>
            <a:off x="7401250" y="4406975"/>
            <a:ext cx="28800" cy="288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CB2EF3A1-C451-471D-2B9E-26F41EB00A3D}"/>
              </a:ext>
            </a:extLst>
          </p:cNvPr>
          <p:cNvSpPr/>
          <p:nvPr/>
        </p:nvSpPr>
        <p:spPr>
          <a:xfrm>
            <a:off x="7556275" y="4087174"/>
            <a:ext cx="28800" cy="288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DC5EBF70-66C7-D4DC-8462-6AB8E66C4EA7}"/>
              </a:ext>
            </a:extLst>
          </p:cNvPr>
          <p:cNvSpPr/>
          <p:nvPr/>
        </p:nvSpPr>
        <p:spPr>
          <a:xfrm>
            <a:off x="7563992" y="4258566"/>
            <a:ext cx="28800" cy="288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B57985AB-6335-556A-0E43-4E68F4143EF7}"/>
              </a:ext>
            </a:extLst>
          </p:cNvPr>
          <p:cNvSpPr/>
          <p:nvPr/>
        </p:nvSpPr>
        <p:spPr>
          <a:xfrm>
            <a:off x="7725640" y="4281874"/>
            <a:ext cx="28800" cy="288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BC003CC9-05B7-A6B1-F241-303E81958F6C}"/>
              </a:ext>
            </a:extLst>
          </p:cNvPr>
          <p:cNvSpPr/>
          <p:nvPr/>
        </p:nvSpPr>
        <p:spPr>
          <a:xfrm>
            <a:off x="7548605" y="4392575"/>
            <a:ext cx="28800" cy="288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C60AEA20-2797-69A7-6D55-F6AA968CF832}"/>
              </a:ext>
            </a:extLst>
          </p:cNvPr>
          <p:cNvSpPr/>
          <p:nvPr/>
        </p:nvSpPr>
        <p:spPr>
          <a:xfrm>
            <a:off x="7740040" y="4394810"/>
            <a:ext cx="28800" cy="288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57AE3066-8228-2748-A2C6-426133DCAEAC}"/>
              </a:ext>
            </a:extLst>
          </p:cNvPr>
          <p:cNvSpPr/>
          <p:nvPr/>
        </p:nvSpPr>
        <p:spPr>
          <a:xfrm>
            <a:off x="7891435" y="4416711"/>
            <a:ext cx="28800" cy="288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9660261B-99AC-D180-CCBE-51FBA567EA74}"/>
              </a:ext>
            </a:extLst>
          </p:cNvPr>
          <p:cNvSpPr/>
          <p:nvPr/>
        </p:nvSpPr>
        <p:spPr>
          <a:xfrm>
            <a:off x="7305183" y="3800853"/>
            <a:ext cx="28800" cy="288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B18ED1B2-FA9C-0380-CC94-CA7D1E8DF12F}"/>
              </a:ext>
            </a:extLst>
          </p:cNvPr>
          <p:cNvSpPr/>
          <p:nvPr/>
        </p:nvSpPr>
        <p:spPr>
          <a:xfrm>
            <a:off x="7308043" y="4412839"/>
            <a:ext cx="28800" cy="288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14B43090-9D10-24B8-4397-A181B4EDFA7F}"/>
              </a:ext>
            </a:extLst>
          </p:cNvPr>
          <p:cNvSpPr/>
          <p:nvPr/>
        </p:nvSpPr>
        <p:spPr>
          <a:xfrm>
            <a:off x="7305183" y="4241994"/>
            <a:ext cx="28800" cy="288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BD253695-D240-02B7-FAFF-8FEDF8D2C34D}"/>
              </a:ext>
            </a:extLst>
          </p:cNvPr>
          <p:cNvSpPr/>
          <p:nvPr/>
        </p:nvSpPr>
        <p:spPr>
          <a:xfrm>
            <a:off x="7305183" y="3967267"/>
            <a:ext cx="28800" cy="288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FEE8685F-6237-22AA-C336-89C3350F1296}"/>
              </a:ext>
            </a:extLst>
          </p:cNvPr>
          <p:cNvSpPr/>
          <p:nvPr/>
        </p:nvSpPr>
        <p:spPr>
          <a:xfrm>
            <a:off x="7387625" y="3801866"/>
            <a:ext cx="28800" cy="288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548CBEF1-270D-EFAC-A67A-BE3FE6574C20}"/>
              </a:ext>
            </a:extLst>
          </p:cNvPr>
          <p:cNvSpPr/>
          <p:nvPr/>
        </p:nvSpPr>
        <p:spPr>
          <a:xfrm>
            <a:off x="7556275" y="3967565"/>
            <a:ext cx="28800" cy="288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3676AB17-FBBF-13C5-E278-71A06DFC9756}"/>
              </a:ext>
            </a:extLst>
          </p:cNvPr>
          <p:cNvSpPr/>
          <p:nvPr/>
        </p:nvSpPr>
        <p:spPr>
          <a:xfrm>
            <a:off x="7834309" y="4241994"/>
            <a:ext cx="28800" cy="288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FACB88FF-9168-5196-586F-588851360734}"/>
              </a:ext>
            </a:extLst>
          </p:cNvPr>
          <p:cNvSpPr/>
          <p:nvPr/>
        </p:nvSpPr>
        <p:spPr>
          <a:xfrm>
            <a:off x="7996350" y="4411360"/>
            <a:ext cx="28800" cy="288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1" name="Ellipse 50">
            <a:extLst>
              <a:ext uri="{FF2B5EF4-FFF2-40B4-BE49-F238E27FC236}">
                <a16:creationId xmlns:a16="http://schemas.microsoft.com/office/drawing/2014/main" id="{2D4F79C2-0693-2F20-35CA-BCB3784AFA97}"/>
              </a:ext>
            </a:extLst>
          </p:cNvPr>
          <p:cNvSpPr/>
          <p:nvPr/>
        </p:nvSpPr>
        <p:spPr>
          <a:xfrm>
            <a:off x="7389212" y="4492555"/>
            <a:ext cx="28800" cy="288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A568AD16-89C7-D950-6664-E5CF824AB0D0}"/>
              </a:ext>
            </a:extLst>
          </p:cNvPr>
          <p:cNvSpPr/>
          <p:nvPr/>
        </p:nvSpPr>
        <p:spPr>
          <a:xfrm>
            <a:off x="7556275" y="4493107"/>
            <a:ext cx="28800" cy="288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F73308AC-E2DA-55DD-5770-40F54962E8A9}"/>
              </a:ext>
            </a:extLst>
          </p:cNvPr>
          <p:cNvSpPr/>
          <p:nvPr/>
        </p:nvSpPr>
        <p:spPr>
          <a:xfrm>
            <a:off x="7834309" y="4490968"/>
            <a:ext cx="28800" cy="288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Ellipse 56">
            <a:extLst>
              <a:ext uri="{FF2B5EF4-FFF2-40B4-BE49-F238E27FC236}">
                <a16:creationId xmlns:a16="http://schemas.microsoft.com/office/drawing/2014/main" id="{03C80582-3ADE-D39D-0634-BB6B3312C4DB}"/>
              </a:ext>
            </a:extLst>
          </p:cNvPr>
          <p:cNvSpPr/>
          <p:nvPr/>
        </p:nvSpPr>
        <p:spPr>
          <a:xfrm>
            <a:off x="7996350" y="4489359"/>
            <a:ext cx="28800" cy="288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2675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892CF1D7-2B27-4A4E-8D7B-A325D23A6CC0}"/>
              </a:ext>
            </a:extLst>
          </p:cNvPr>
          <p:cNvSpPr txBox="1"/>
          <p:nvPr/>
        </p:nvSpPr>
        <p:spPr>
          <a:xfrm>
            <a:off x="205200" y="196978"/>
            <a:ext cx="66415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dirty="0" err="1"/>
              <a:t>Why</a:t>
            </a:r>
            <a:r>
              <a:rPr lang="de-DE" sz="1600" b="1" dirty="0"/>
              <a:t> </a:t>
            </a:r>
            <a:r>
              <a:rPr lang="de-DE" sz="1600" b="1" dirty="0" err="1"/>
              <a:t>are</a:t>
            </a:r>
            <a:r>
              <a:rPr lang="de-DE" sz="1600" b="1" dirty="0"/>
              <a:t> DG </a:t>
            </a:r>
            <a:r>
              <a:rPr lang="de-DE" sz="1600" b="1" dirty="0" err="1"/>
              <a:t>methods</a:t>
            </a:r>
            <a:r>
              <a:rPr lang="de-DE" sz="1600" b="1" dirty="0"/>
              <a:t> </a:t>
            </a:r>
            <a:r>
              <a:rPr lang="de-DE" sz="1600" b="1" dirty="0" err="1"/>
              <a:t>increasingly</a:t>
            </a:r>
            <a:r>
              <a:rPr lang="de-DE" sz="1600" b="1" dirty="0"/>
              <a:t> </a:t>
            </a:r>
            <a:r>
              <a:rPr lang="de-DE" sz="1600" b="1" dirty="0" err="1"/>
              <a:t>used</a:t>
            </a:r>
            <a:r>
              <a:rPr lang="de-DE" sz="1600" b="1" dirty="0"/>
              <a:t> </a:t>
            </a:r>
            <a:r>
              <a:rPr lang="de-DE" sz="1600" b="1" dirty="0" err="1"/>
              <a:t>for</a:t>
            </a:r>
            <a:r>
              <a:rPr lang="de-DE" sz="1600" b="1" dirty="0"/>
              <a:t> </a:t>
            </a:r>
            <a:r>
              <a:rPr lang="de-DE" sz="1600" b="1" dirty="0" err="1"/>
              <a:t>turbulence</a:t>
            </a:r>
            <a:r>
              <a:rPr lang="de-DE" sz="1600" b="1" dirty="0"/>
              <a:t> </a:t>
            </a:r>
            <a:r>
              <a:rPr lang="de-DE" sz="1600" b="1" dirty="0" err="1"/>
              <a:t>modelling</a:t>
            </a:r>
            <a:r>
              <a:rPr lang="de-DE" sz="1600" b="1" dirty="0"/>
              <a:t>?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1F7C22F-6704-4975-ABFA-7A45874A04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357" y="1417033"/>
            <a:ext cx="2106782" cy="158008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D3C089F-D23F-4792-B324-664231BC1D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357" y="3047837"/>
            <a:ext cx="2106782" cy="1580086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D7AF3280-D4FF-4C90-A3E3-4652040971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323" y="3047837"/>
            <a:ext cx="2106782" cy="1580086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69A97587-7F51-4E7C-B459-2DE6313C05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323" y="1417033"/>
            <a:ext cx="2106782" cy="1580086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F30AC638-6AAC-4798-BE61-149DEC9957D4}"/>
              </a:ext>
            </a:extLst>
          </p:cNvPr>
          <p:cNvSpPr txBox="1"/>
          <p:nvPr/>
        </p:nvSpPr>
        <p:spPr>
          <a:xfrm>
            <a:off x="156125" y="1268464"/>
            <a:ext cx="28712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400" dirty="0" err="1">
                <a:sym typeface="Wingdings" panose="05000000000000000000" pitchFamily="2" charset="2"/>
              </a:rPr>
              <a:t>Consider</a:t>
            </a:r>
            <a:r>
              <a:rPr lang="de-DE" sz="1400" dirty="0">
                <a:sym typeface="Wingdings" panose="05000000000000000000" pitchFamily="2" charset="2"/>
              </a:rPr>
              <a:t> </a:t>
            </a:r>
            <a:r>
              <a:rPr lang="de-DE" sz="1400" dirty="0" err="1">
                <a:sym typeface="Wingdings" panose="05000000000000000000" pitchFamily="2" charset="2"/>
              </a:rPr>
              <a:t>the</a:t>
            </a:r>
            <a:br>
              <a:rPr lang="de-DE" sz="1400" dirty="0">
                <a:sym typeface="Wingdings" panose="05000000000000000000" pitchFamily="2" charset="2"/>
              </a:rPr>
            </a:br>
            <a:r>
              <a:rPr lang="de-DE" sz="1400" dirty="0">
                <a:sym typeface="Wingdings" panose="05000000000000000000" pitchFamily="2" charset="2"/>
              </a:rPr>
              <a:t>simple 1D </a:t>
            </a:r>
            <a:r>
              <a:rPr lang="de-DE" sz="1400" dirty="0" err="1">
                <a:sym typeface="Wingdings" panose="05000000000000000000" pitchFamily="2" charset="2"/>
              </a:rPr>
              <a:t>advection</a:t>
            </a:r>
            <a:r>
              <a:rPr lang="de-DE" sz="1400" dirty="0">
                <a:sym typeface="Wingdings" panose="05000000000000000000" pitchFamily="2" charset="2"/>
              </a:rPr>
              <a:t> </a:t>
            </a:r>
            <a:r>
              <a:rPr lang="de-DE" sz="1400" dirty="0" err="1">
                <a:sym typeface="Wingdings" panose="05000000000000000000" pitchFamily="2" charset="2"/>
              </a:rPr>
              <a:t>equation</a:t>
            </a:r>
            <a:r>
              <a:rPr lang="de-DE" sz="1400" dirty="0">
                <a:sym typeface="Wingdings" panose="05000000000000000000" pitchFamily="2" charset="2"/>
              </a:rPr>
              <a:t>:</a:t>
            </a:r>
            <a:endParaRPr lang="de-DE" sz="1400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8E736773-D62E-45D9-B2CD-05D853BC5A59}"/>
              </a:ext>
            </a:extLst>
          </p:cNvPr>
          <p:cNvSpPr txBox="1"/>
          <p:nvPr/>
        </p:nvSpPr>
        <p:spPr>
          <a:xfrm>
            <a:off x="145765" y="2844000"/>
            <a:ext cx="311970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sym typeface="Wingdings" panose="05000000000000000000" pitchFamily="2" charset="2"/>
              </a:rPr>
              <a:t>… and </a:t>
            </a:r>
            <a:r>
              <a:rPr lang="de-DE" sz="1400" dirty="0" err="1">
                <a:sym typeface="Wingdings" panose="05000000000000000000" pitchFamily="2" charset="2"/>
              </a:rPr>
              <a:t>its</a:t>
            </a:r>
            <a:r>
              <a:rPr lang="de-DE" sz="1400" dirty="0">
                <a:sym typeface="Wingdings" panose="05000000000000000000" pitchFamily="2" charset="2"/>
              </a:rPr>
              <a:t> </a:t>
            </a:r>
            <a:r>
              <a:rPr lang="de-DE" sz="1400" dirty="0" err="1">
                <a:sym typeface="Wingdings" panose="05000000000000000000" pitchFamily="2" charset="2"/>
              </a:rPr>
              <a:t>numerical</a:t>
            </a:r>
            <a:r>
              <a:rPr lang="de-DE" sz="1400" dirty="0">
                <a:sym typeface="Wingdings" panose="05000000000000000000" pitchFamily="2" charset="2"/>
              </a:rPr>
              <a:t> </a:t>
            </a:r>
            <a:br>
              <a:rPr lang="de-DE" sz="1400" dirty="0">
                <a:sym typeface="Wingdings" panose="05000000000000000000" pitchFamily="2" charset="2"/>
              </a:rPr>
            </a:br>
            <a:r>
              <a:rPr lang="de-DE" sz="1400" dirty="0" err="1">
                <a:sym typeface="Wingdings" panose="05000000000000000000" pitchFamily="2" charset="2"/>
              </a:rPr>
              <a:t>dispersion</a:t>
            </a:r>
            <a:r>
              <a:rPr lang="de-DE" sz="1400" dirty="0">
                <a:sym typeface="Wingdings" panose="05000000000000000000" pitchFamily="2" charset="2"/>
              </a:rPr>
              <a:t> </a:t>
            </a:r>
            <a:r>
              <a:rPr lang="de-DE" sz="1400" dirty="0" err="1">
                <a:sym typeface="Wingdings" panose="05000000000000000000" pitchFamily="2" charset="2"/>
              </a:rPr>
              <a:t>relation</a:t>
            </a:r>
            <a:r>
              <a:rPr lang="de-DE" sz="1400" dirty="0">
                <a:sym typeface="Wingdings" panose="05000000000000000000" pitchFamily="2" charset="2"/>
              </a:rPr>
              <a:t> </a:t>
            </a:r>
            <a:r>
              <a:rPr lang="de-DE" sz="1400" dirty="0">
                <a:sym typeface="Symbol" panose="05050102010706020507" pitchFamily="18" charset="2"/>
              </a:rPr>
              <a:t>(</a:t>
            </a:r>
            <a:r>
              <a:rPr lang="de-DE" sz="14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k</a:t>
            </a:r>
            <a:r>
              <a:rPr lang="de-DE" sz="1400" dirty="0">
                <a:sym typeface="Symbol" panose="05050102010706020507" pitchFamily="18" charset="2"/>
              </a:rPr>
              <a:t>) </a:t>
            </a:r>
            <a:r>
              <a:rPr lang="de-DE" sz="1400" dirty="0" err="1">
                <a:sym typeface="Wingdings" panose="05000000000000000000" pitchFamily="2" charset="2"/>
              </a:rPr>
              <a:t>for</a:t>
            </a:r>
            <a:r>
              <a:rPr lang="de-DE" sz="1400" dirty="0">
                <a:sym typeface="Wingdings" panose="05000000000000000000" pitchFamily="2" charset="2"/>
              </a:rPr>
              <a:t> different </a:t>
            </a:r>
            <a:br>
              <a:rPr lang="de-DE" sz="1400" dirty="0">
                <a:sym typeface="Wingdings" panose="05000000000000000000" pitchFamily="2" charset="2"/>
              </a:rPr>
            </a:br>
            <a:r>
              <a:rPr lang="de-DE" sz="1400" dirty="0">
                <a:sym typeface="Wingdings" panose="05000000000000000000" pitchFamily="2" charset="2"/>
              </a:rPr>
              <a:t>DG </a:t>
            </a:r>
            <a:r>
              <a:rPr lang="de-DE" sz="1400" dirty="0" err="1">
                <a:sym typeface="Wingdings" panose="05000000000000000000" pitchFamily="2" charset="2"/>
              </a:rPr>
              <a:t>discretization</a:t>
            </a:r>
            <a:r>
              <a:rPr lang="de-DE" sz="1400" dirty="0">
                <a:sym typeface="Wingdings" panose="05000000000000000000" pitchFamily="2" charset="2"/>
              </a:rPr>
              <a:t> </a:t>
            </a:r>
            <a:r>
              <a:rPr lang="de-DE" sz="1400" dirty="0" err="1">
                <a:sym typeface="Wingdings" panose="05000000000000000000" pitchFamily="2" charset="2"/>
              </a:rPr>
              <a:t>orders</a:t>
            </a:r>
            <a:r>
              <a:rPr lang="de-DE" sz="1400" dirty="0">
                <a:sym typeface="Wingdings" panose="05000000000000000000" pitchFamily="2" charset="2"/>
              </a:rPr>
              <a:t> N=1, 2, …5</a:t>
            </a:r>
          </a:p>
          <a:p>
            <a:r>
              <a:rPr lang="de-DE" sz="1400" dirty="0">
                <a:sym typeface="Wingdings" panose="05000000000000000000" pitchFamily="2" charset="2"/>
              </a:rPr>
              <a:t>(</a:t>
            </a:r>
            <a:r>
              <a:rPr lang="de-DE" sz="1400" dirty="0" err="1">
                <a:sym typeface="Wingdings" panose="05000000000000000000" pitchFamily="2" charset="2"/>
              </a:rPr>
              <a:t>spatial</a:t>
            </a:r>
            <a:r>
              <a:rPr lang="de-DE" sz="1400" dirty="0">
                <a:sym typeface="Wingdings" panose="05000000000000000000" pitchFamily="2" charset="2"/>
              </a:rPr>
              <a:t> and temporal):</a:t>
            </a:r>
            <a:endParaRPr lang="de-DE" sz="1400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FA1EB528-92FB-4B0C-877E-3DAF1AE1B644}"/>
              </a:ext>
            </a:extLst>
          </p:cNvPr>
          <p:cNvSpPr txBox="1"/>
          <p:nvPr/>
        </p:nvSpPr>
        <p:spPr>
          <a:xfrm>
            <a:off x="3426429" y="1006854"/>
            <a:ext cx="1428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Use </a:t>
            </a:r>
            <a:r>
              <a:rPr lang="de-DE" sz="1200" dirty="0" err="1"/>
              <a:t>the</a:t>
            </a:r>
            <a:r>
              <a:rPr lang="de-DE" sz="1200" dirty="0"/>
              <a:t> same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de-DE" sz="1200" dirty="0"/>
              <a:t>x </a:t>
            </a:r>
            <a:br>
              <a:rPr lang="de-DE" sz="1200" dirty="0"/>
            </a:br>
            <a:r>
              <a:rPr lang="de-DE" sz="1200" dirty="0" err="1"/>
              <a:t>for</a:t>
            </a:r>
            <a:r>
              <a:rPr lang="de-DE" sz="1200" dirty="0"/>
              <a:t> all </a:t>
            </a:r>
            <a:r>
              <a:rPr lang="de-DE" sz="1200" dirty="0" err="1"/>
              <a:t>orders</a:t>
            </a:r>
            <a:r>
              <a:rPr lang="de-DE" sz="1200" dirty="0"/>
              <a:t>: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6B4E8713-85BD-4D48-BED3-13C3D3532080}"/>
              </a:ext>
            </a:extLst>
          </p:cNvPr>
          <p:cNvSpPr txBox="1"/>
          <p:nvPr/>
        </p:nvSpPr>
        <p:spPr>
          <a:xfrm>
            <a:off x="5356800" y="822188"/>
            <a:ext cx="24673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Higher oder DG </a:t>
            </a:r>
            <a:r>
              <a:rPr lang="de-DE" sz="1200" dirty="0" err="1"/>
              <a:t>is</a:t>
            </a:r>
            <a:r>
              <a:rPr lang="de-DE" sz="1200" dirty="0"/>
              <a:t> </a:t>
            </a:r>
            <a:r>
              <a:rPr lang="de-DE" sz="1200" dirty="0" err="1"/>
              <a:t>more</a:t>
            </a:r>
            <a:r>
              <a:rPr lang="de-DE" sz="1200" dirty="0"/>
              <a:t> </a:t>
            </a:r>
            <a:br>
              <a:rPr lang="de-DE" sz="1200" dirty="0"/>
            </a:br>
            <a:r>
              <a:rPr lang="de-DE" sz="1200" dirty="0"/>
              <a:t>expensive </a:t>
            </a:r>
            <a:r>
              <a:rPr lang="de-DE" sz="1200" dirty="0">
                <a:sym typeface="Wingdings" panose="05000000000000000000" pitchFamily="2" charset="2"/>
              </a:rPr>
              <a:t> a fairer </a:t>
            </a:r>
            <a:r>
              <a:rPr lang="de-DE" sz="1200" dirty="0" err="1">
                <a:sym typeface="Wingdings" panose="05000000000000000000" pitchFamily="2" charset="2"/>
              </a:rPr>
              <a:t>comparison</a:t>
            </a:r>
            <a:r>
              <a:rPr lang="de-DE" sz="1200" dirty="0">
                <a:sym typeface="Wingdings" panose="05000000000000000000" pitchFamily="2" charset="2"/>
              </a:rPr>
              <a:t> </a:t>
            </a:r>
            <a:br>
              <a:rPr lang="de-DE" sz="1200" dirty="0">
                <a:sym typeface="Wingdings" panose="05000000000000000000" pitchFamily="2" charset="2"/>
              </a:rPr>
            </a:br>
            <a:r>
              <a:rPr lang="de-DE" sz="1200" dirty="0" err="1">
                <a:sym typeface="Wingdings" panose="05000000000000000000" pitchFamily="2" charset="2"/>
              </a:rPr>
              <a:t>uses</a:t>
            </a:r>
            <a:r>
              <a:rPr lang="de-DE" sz="1200" dirty="0">
                <a:sym typeface="Wingdings" panose="05000000000000000000" pitchFamily="2" charset="2"/>
              </a:rPr>
              <a:t> larger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de-DE" sz="1200" dirty="0">
                <a:sym typeface="Wingdings" panose="05000000000000000000" pitchFamily="2" charset="2"/>
              </a:rPr>
              <a:t>x ~ N:</a:t>
            </a:r>
            <a:endParaRPr lang="de-DE" sz="1200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4F34A079-4555-433E-BC2F-D30A684EF240}"/>
              </a:ext>
            </a:extLst>
          </p:cNvPr>
          <p:cNvSpPr txBox="1"/>
          <p:nvPr/>
        </p:nvSpPr>
        <p:spPr>
          <a:xfrm>
            <a:off x="3525981" y="1601699"/>
            <a:ext cx="5293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Re </a:t>
            </a:r>
            <a:r>
              <a:rPr lang="de-DE" sz="1200" dirty="0">
                <a:sym typeface="Symbol" panose="05050102010706020507" pitchFamily="18" charset="2"/>
              </a:rPr>
              <a:t></a:t>
            </a:r>
            <a:endParaRPr lang="de-DE" sz="1200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B26010FF-DA79-4C18-A1C1-0A6609249837}"/>
              </a:ext>
            </a:extLst>
          </p:cNvPr>
          <p:cNvSpPr txBox="1"/>
          <p:nvPr/>
        </p:nvSpPr>
        <p:spPr>
          <a:xfrm>
            <a:off x="5519947" y="1616675"/>
            <a:ext cx="5293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Re </a:t>
            </a:r>
            <a:r>
              <a:rPr lang="de-DE" sz="1200" dirty="0">
                <a:sym typeface="Symbol" panose="05050102010706020507" pitchFamily="18" charset="2"/>
              </a:rPr>
              <a:t></a:t>
            </a:r>
            <a:endParaRPr lang="de-DE" sz="1200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883A2F12-9F49-45CF-82F2-345B7FE17796}"/>
              </a:ext>
            </a:extLst>
          </p:cNvPr>
          <p:cNvSpPr txBox="1"/>
          <p:nvPr/>
        </p:nvSpPr>
        <p:spPr>
          <a:xfrm>
            <a:off x="3583022" y="3482099"/>
            <a:ext cx="5052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Im </a:t>
            </a:r>
            <a:r>
              <a:rPr lang="de-DE" sz="1200" dirty="0">
                <a:sym typeface="Symbol" panose="05050102010706020507" pitchFamily="18" charset="2"/>
              </a:rPr>
              <a:t></a:t>
            </a:r>
            <a:endParaRPr lang="de-DE" sz="1200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B0E29A99-CBD7-4762-B6B9-A5CF8527B83A}"/>
              </a:ext>
            </a:extLst>
          </p:cNvPr>
          <p:cNvSpPr txBox="1"/>
          <p:nvPr/>
        </p:nvSpPr>
        <p:spPr>
          <a:xfrm>
            <a:off x="5557192" y="3410342"/>
            <a:ext cx="5052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Im </a:t>
            </a:r>
            <a:r>
              <a:rPr lang="de-DE" sz="1200" dirty="0">
                <a:sym typeface="Symbol" panose="05050102010706020507" pitchFamily="18" charset="2"/>
              </a:rPr>
              <a:t></a:t>
            </a:r>
            <a:endParaRPr lang="de-DE" sz="1200" dirty="0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9E1E6F8B-C33C-4911-818D-4CF33D9B40FB}"/>
              </a:ext>
            </a:extLst>
          </p:cNvPr>
          <p:cNvSpPr txBox="1"/>
          <p:nvPr/>
        </p:nvSpPr>
        <p:spPr>
          <a:xfrm>
            <a:off x="5084149" y="2858619"/>
            <a:ext cx="2535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C389735C-0CB8-4117-BF0F-899635F13F75}"/>
              </a:ext>
            </a:extLst>
          </p:cNvPr>
          <p:cNvSpPr txBox="1"/>
          <p:nvPr/>
        </p:nvSpPr>
        <p:spPr>
          <a:xfrm>
            <a:off x="7097835" y="2815003"/>
            <a:ext cx="3994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k/N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36E5E137-D885-43BE-9E74-38AAC6E14595}"/>
              </a:ext>
            </a:extLst>
          </p:cNvPr>
          <p:cNvSpPr txBox="1"/>
          <p:nvPr/>
        </p:nvSpPr>
        <p:spPr>
          <a:xfrm>
            <a:off x="5123861" y="4424086"/>
            <a:ext cx="2535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0625BF9C-5840-47BC-936C-07DAD2B3BD86}"/>
              </a:ext>
            </a:extLst>
          </p:cNvPr>
          <p:cNvSpPr txBox="1"/>
          <p:nvPr/>
        </p:nvSpPr>
        <p:spPr>
          <a:xfrm>
            <a:off x="7132233" y="4424086"/>
            <a:ext cx="3994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k/N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BBA1ED44-279B-48BA-B54E-33EA74E52DA1}"/>
              </a:ext>
            </a:extLst>
          </p:cNvPr>
          <p:cNvSpPr txBox="1"/>
          <p:nvPr/>
        </p:nvSpPr>
        <p:spPr>
          <a:xfrm>
            <a:off x="7251392" y="1559113"/>
            <a:ext cx="19159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sym typeface="Wingdings" panose="05000000000000000000" pitchFamily="2" charset="2"/>
              </a:rPr>
              <a:t> </a:t>
            </a:r>
            <a:r>
              <a:rPr lang="de-DE" sz="1200" dirty="0"/>
              <a:t>Higher </a:t>
            </a:r>
            <a:r>
              <a:rPr lang="de-DE" sz="1200" dirty="0" err="1"/>
              <a:t>order</a:t>
            </a:r>
            <a:r>
              <a:rPr lang="de-DE" sz="1200" dirty="0"/>
              <a:t> </a:t>
            </a:r>
            <a:r>
              <a:rPr lang="de-DE" sz="1200" dirty="0" err="1"/>
              <a:t>methods</a:t>
            </a:r>
            <a:r>
              <a:rPr lang="de-DE" sz="1200" dirty="0"/>
              <a:t> </a:t>
            </a:r>
            <a:br>
              <a:rPr lang="de-DE" sz="1200" dirty="0"/>
            </a:br>
            <a:r>
              <a:rPr lang="de-DE" sz="1200" dirty="0" err="1"/>
              <a:t>have</a:t>
            </a:r>
            <a:r>
              <a:rPr lang="de-DE" sz="1200" dirty="0"/>
              <a:t> </a:t>
            </a:r>
            <a:r>
              <a:rPr lang="de-DE" sz="1200" dirty="0" err="1"/>
              <a:t>much</a:t>
            </a:r>
            <a:r>
              <a:rPr lang="de-DE" sz="1200" dirty="0"/>
              <a:t> </a:t>
            </a:r>
            <a:r>
              <a:rPr lang="de-DE" sz="1200" dirty="0" err="1"/>
              <a:t>better</a:t>
            </a:r>
            <a:r>
              <a:rPr lang="de-DE" sz="1200" dirty="0"/>
              <a:t> </a:t>
            </a:r>
            <a:br>
              <a:rPr lang="de-DE" sz="1200" dirty="0"/>
            </a:br>
            <a:r>
              <a:rPr lang="de-DE" sz="1200" dirty="0" err="1"/>
              <a:t>dispersion</a:t>
            </a:r>
            <a:r>
              <a:rPr lang="de-DE" sz="1200" dirty="0"/>
              <a:t> </a:t>
            </a:r>
            <a:r>
              <a:rPr lang="de-DE" sz="1200" dirty="0" err="1"/>
              <a:t>relations</a:t>
            </a:r>
            <a:r>
              <a:rPr lang="de-DE" sz="1200" dirty="0"/>
              <a:t> </a:t>
            </a:r>
            <a:r>
              <a:rPr lang="de-DE" sz="1200" dirty="0" err="1"/>
              <a:t>for</a:t>
            </a:r>
            <a:r>
              <a:rPr lang="de-DE" sz="1200" dirty="0"/>
              <a:t> </a:t>
            </a:r>
            <a:br>
              <a:rPr lang="de-DE" sz="1200" dirty="0"/>
            </a:br>
            <a:r>
              <a:rPr lang="de-DE" sz="1200" dirty="0"/>
              <a:t>moderate </a:t>
            </a:r>
            <a:r>
              <a:rPr lang="de-DE" sz="1200" dirty="0" err="1"/>
              <a:t>wavenumbers</a:t>
            </a:r>
            <a:r>
              <a:rPr lang="de-DE" sz="1200" dirty="0"/>
              <a:t>, </a:t>
            </a:r>
            <a:br>
              <a:rPr lang="de-DE" sz="1200" dirty="0"/>
            </a:br>
            <a:r>
              <a:rPr lang="de-DE" sz="1200" i="1" dirty="0" err="1"/>
              <a:t>even</a:t>
            </a:r>
            <a:r>
              <a:rPr lang="de-DE" sz="1200" i="1" dirty="0"/>
              <a:t> </a:t>
            </a:r>
            <a:r>
              <a:rPr lang="de-DE" sz="1200" i="1" dirty="0" err="1"/>
              <a:t>when</a:t>
            </a:r>
            <a:r>
              <a:rPr lang="de-DE" sz="1200" i="1" dirty="0"/>
              <a:t> </a:t>
            </a:r>
            <a:r>
              <a:rPr lang="de-DE" sz="1200" i="1" dirty="0" err="1"/>
              <a:t>using</a:t>
            </a:r>
            <a:r>
              <a:rPr lang="de-DE" sz="1200" i="1" dirty="0"/>
              <a:t> </a:t>
            </a:r>
            <a:br>
              <a:rPr lang="de-DE" sz="1200" i="1" dirty="0"/>
            </a:br>
            <a:r>
              <a:rPr lang="de-DE" sz="1200" i="1" dirty="0" err="1"/>
              <a:t>coarser</a:t>
            </a:r>
            <a:r>
              <a:rPr lang="de-DE" sz="1200" i="1" dirty="0"/>
              <a:t> </a:t>
            </a:r>
            <a:r>
              <a:rPr lang="de-DE" sz="1200" i="1" dirty="0" err="1"/>
              <a:t>grids</a:t>
            </a:r>
            <a:r>
              <a:rPr lang="de-DE" sz="1200" dirty="0"/>
              <a:t>.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AD9FD623-4513-4C5F-A811-7478AF2D6EA8}"/>
              </a:ext>
            </a:extLst>
          </p:cNvPr>
          <p:cNvSpPr txBox="1"/>
          <p:nvPr/>
        </p:nvSpPr>
        <p:spPr>
          <a:xfrm>
            <a:off x="7245668" y="3251266"/>
            <a:ext cx="185659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err="1"/>
              <a:t>Especially</a:t>
            </a:r>
            <a:r>
              <a:rPr lang="de-DE" sz="1200" dirty="0"/>
              <a:t> DG </a:t>
            </a:r>
            <a:r>
              <a:rPr lang="de-DE" sz="1200" dirty="0" err="1"/>
              <a:t>methods</a:t>
            </a:r>
            <a:r>
              <a:rPr lang="de-DE" sz="1200" dirty="0"/>
              <a:t>:</a:t>
            </a:r>
            <a:br>
              <a:rPr lang="de-DE" sz="1200" dirty="0"/>
            </a:br>
            <a:r>
              <a:rPr lang="de-DE" sz="1200" dirty="0" err="1"/>
              <a:t>erroneous</a:t>
            </a:r>
            <a:r>
              <a:rPr lang="de-DE" sz="1200" dirty="0"/>
              <a:t> </a:t>
            </a:r>
            <a:r>
              <a:rPr lang="de-DE" sz="1200" dirty="0" err="1"/>
              <a:t>behaviour</a:t>
            </a:r>
            <a:r>
              <a:rPr lang="de-DE" sz="1200" dirty="0"/>
              <a:t> at </a:t>
            </a:r>
            <a:br>
              <a:rPr lang="de-DE" sz="1200" dirty="0"/>
            </a:br>
            <a:r>
              <a:rPr lang="de-DE" sz="1200" dirty="0" err="1"/>
              <a:t>very</a:t>
            </a:r>
            <a:r>
              <a:rPr lang="de-DE" sz="1200" dirty="0"/>
              <a:t> </a:t>
            </a:r>
            <a:r>
              <a:rPr lang="de-DE" sz="1200" dirty="0" err="1"/>
              <a:t>small</a:t>
            </a:r>
            <a:r>
              <a:rPr lang="de-DE" sz="1200" dirty="0"/>
              <a:t> </a:t>
            </a:r>
            <a:r>
              <a:rPr lang="de-DE" sz="1200" dirty="0" err="1"/>
              <a:t>length</a:t>
            </a:r>
            <a:r>
              <a:rPr lang="de-DE" sz="1200" dirty="0"/>
              <a:t> </a:t>
            </a:r>
            <a:r>
              <a:rPr lang="de-DE" sz="1200" dirty="0" err="1"/>
              <a:t>scales</a:t>
            </a:r>
            <a:r>
              <a:rPr lang="de-DE" sz="1200" dirty="0"/>
              <a:t> </a:t>
            </a:r>
            <a:br>
              <a:rPr lang="de-DE" sz="1200" dirty="0"/>
            </a:br>
            <a:r>
              <a:rPr lang="de-DE" sz="1200" dirty="0" err="1"/>
              <a:t>is</a:t>
            </a:r>
            <a:r>
              <a:rPr lang="de-DE" sz="1200" dirty="0"/>
              <a:t> </a:t>
            </a:r>
            <a:r>
              <a:rPr lang="de-DE" sz="1200" dirty="0" err="1"/>
              <a:t>selectively</a:t>
            </a:r>
            <a:r>
              <a:rPr lang="de-DE" sz="1200" dirty="0"/>
              <a:t> </a:t>
            </a:r>
            <a:br>
              <a:rPr lang="de-DE" sz="1200" dirty="0"/>
            </a:br>
            <a:r>
              <a:rPr lang="de-DE" sz="1200" dirty="0" err="1"/>
              <a:t>damped</a:t>
            </a:r>
            <a:r>
              <a:rPr lang="de-DE" sz="1200" dirty="0"/>
              <a:t> </a:t>
            </a:r>
            <a:r>
              <a:rPr lang="de-DE" sz="1200" dirty="0" err="1"/>
              <a:t>away</a:t>
            </a:r>
            <a:endParaRPr lang="de-DE" sz="1200" dirty="0"/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025EF285-C11F-449E-9614-651A801907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684" y="1806362"/>
            <a:ext cx="1255447" cy="511479"/>
          </a:xfrm>
          <a:prstGeom prst="rect">
            <a:avLst/>
          </a:prstGeom>
        </p:spPr>
      </p:pic>
      <p:sp>
        <p:nvSpPr>
          <p:cNvPr id="27" name="CustomShape 5">
            <a:extLst>
              <a:ext uri="{FF2B5EF4-FFF2-40B4-BE49-F238E27FC236}">
                <a16:creationId xmlns:a16="http://schemas.microsoft.com/office/drawing/2014/main" id="{375ABE92-9A53-4F24-9B2D-7D07920D472F}"/>
              </a:ext>
            </a:extLst>
          </p:cNvPr>
          <p:cNvSpPr/>
          <p:nvPr/>
        </p:nvSpPr>
        <p:spPr>
          <a:xfrm>
            <a:off x="5497808" y="4790953"/>
            <a:ext cx="278208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pPr algn="r" defTabSz="685800">
              <a:defRPr/>
            </a:pPr>
            <a:r>
              <a:rPr lang="de-DE" sz="7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M. Baldauf (DWD)</a:t>
            </a:r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28" name="CustomShape 6">
            <a:extLst>
              <a:ext uri="{FF2B5EF4-FFF2-40B4-BE49-F238E27FC236}">
                <a16:creationId xmlns:a16="http://schemas.microsoft.com/office/drawing/2014/main" id="{D32A62EA-6B46-44B0-B43F-A1915FD5551E}"/>
              </a:ext>
            </a:extLst>
          </p:cNvPr>
          <p:cNvSpPr/>
          <p:nvPr/>
        </p:nvSpPr>
        <p:spPr>
          <a:xfrm>
            <a:off x="8279888" y="4786290"/>
            <a:ext cx="34830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685800">
              <a:defRPr/>
            </a:pPr>
            <a:fld id="{6739C2A4-7CB0-4AA1-BB12-77467A1233AC}" type="slidenum">
              <a:rPr lang="de-DE" sz="750" spc="-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pPr algn="r" defTabSz="685800">
                <a:defRPr/>
              </a:pPr>
              <a:t>3</a:t>
            </a:fld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3458300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8" grpId="0"/>
      <p:bldP spid="20" grpId="0"/>
      <p:bldP spid="22" grpId="0"/>
      <p:bldP spid="23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FF9FABD2-26A2-4561-8E34-73A0C5E6E3C0}"/>
              </a:ext>
            </a:extLst>
          </p:cNvPr>
          <p:cNvSpPr txBox="1"/>
          <p:nvPr/>
        </p:nvSpPr>
        <p:spPr>
          <a:xfrm>
            <a:off x="449789" y="1545943"/>
            <a:ext cx="8097088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spcAft>
                <a:spcPts val="1200"/>
              </a:spcAft>
            </a:pPr>
            <a:r>
              <a:rPr lang="de-DE" b="1" dirty="0">
                <a:solidFill>
                  <a:prstClr val="black"/>
                </a:solidFill>
                <a:ea typeface="DejaVu Sans"/>
                <a:cs typeface="DejaVu Sans"/>
              </a:rPr>
              <a:t>Why </a:t>
            </a:r>
            <a:r>
              <a:rPr lang="de-DE" b="1" dirty="0" err="1">
                <a:solidFill>
                  <a:prstClr val="black"/>
                </a:solidFill>
                <a:ea typeface="DejaVu Sans"/>
                <a:cs typeface="DejaVu Sans"/>
              </a:rPr>
              <a:t>does</a:t>
            </a:r>
            <a:r>
              <a:rPr lang="de-DE" b="1" dirty="0">
                <a:solidFill>
                  <a:prstClr val="black"/>
                </a:solidFill>
                <a:ea typeface="DejaVu Sans"/>
                <a:cs typeface="DejaVu Sans"/>
              </a:rPr>
              <a:t> </a:t>
            </a:r>
            <a:r>
              <a:rPr lang="de-DE" b="1" dirty="0" err="1">
                <a:solidFill>
                  <a:prstClr val="black"/>
                </a:solidFill>
                <a:ea typeface="DejaVu Sans"/>
                <a:cs typeface="DejaVu Sans"/>
              </a:rPr>
              <a:t>this</a:t>
            </a:r>
            <a:r>
              <a:rPr lang="de-DE" b="1" dirty="0">
                <a:solidFill>
                  <a:prstClr val="black"/>
                </a:solidFill>
                <a:ea typeface="DejaVu Sans"/>
                <a:cs typeface="DejaVu Sans"/>
              </a:rPr>
              <a:t> DG </a:t>
            </a:r>
            <a:r>
              <a:rPr lang="de-DE" b="1" dirty="0" err="1">
                <a:solidFill>
                  <a:prstClr val="black"/>
                </a:solidFill>
                <a:ea typeface="DejaVu Sans"/>
                <a:cs typeface="DejaVu Sans"/>
              </a:rPr>
              <a:t>stuff</a:t>
            </a:r>
            <a:r>
              <a:rPr lang="de-DE" b="1" dirty="0">
                <a:solidFill>
                  <a:prstClr val="black"/>
                </a:solidFill>
                <a:ea typeface="DejaVu Sans"/>
                <a:cs typeface="DejaVu Sans"/>
              </a:rPr>
              <a:t> </a:t>
            </a:r>
            <a:r>
              <a:rPr lang="de-DE" b="1" dirty="0" err="1">
                <a:solidFill>
                  <a:prstClr val="black"/>
                </a:solidFill>
                <a:ea typeface="DejaVu Sans"/>
                <a:cs typeface="DejaVu Sans"/>
              </a:rPr>
              <a:t>bothers</a:t>
            </a:r>
            <a:r>
              <a:rPr lang="de-DE" b="1" dirty="0">
                <a:solidFill>
                  <a:prstClr val="black"/>
                </a:solidFill>
                <a:ea typeface="DejaVu Sans"/>
                <a:cs typeface="DejaVu Sans"/>
              </a:rPr>
              <a:t> in </a:t>
            </a:r>
            <a:r>
              <a:rPr lang="de-DE" b="1" dirty="0" err="1">
                <a:solidFill>
                  <a:prstClr val="black"/>
                </a:solidFill>
                <a:ea typeface="DejaVu Sans"/>
                <a:cs typeface="DejaVu Sans"/>
              </a:rPr>
              <a:t>particular</a:t>
            </a:r>
            <a:r>
              <a:rPr lang="de-DE" b="1" dirty="0">
                <a:solidFill>
                  <a:prstClr val="black"/>
                </a:solidFill>
                <a:ea typeface="DejaVu Sans"/>
                <a:cs typeface="DejaVu Sans"/>
              </a:rPr>
              <a:t> the </a:t>
            </a:r>
            <a:r>
              <a:rPr lang="de-DE" b="1" dirty="0" err="1">
                <a:solidFill>
                  <a:prstClr val="black"/>
                </a:solidFill>
                <a:ea typeface="DejaVu Sans"/>
                <a:cs typeface="DejaVu Sans"/>
              </a:rPr>
              <a:t>turbulence</a:t>
            </a:r>
            <a:r>
              <a:rPr lang="de-DE" b="1" dirty="0">
                <a:solidFill>
                  <a:prstClr val="black"/>
                </a:solidFill>
                <a:ea typeface="DejaVu Sans"/>
                <a:cs typeface="DejaVu Sans"/>
              </a:rPr>
              <a:t> </a:t>
            </a:r>
            <a:r>
              <a:rPr lang="de-DE" b="1" dirty="0" err="1">
                <a:solidFill>
                  <a:prstClr val="black"/>
                </a:solidFill>
                <a:ea typeface="DejaVu Sans"/>
                <a:cs typeface="DejaVu Sans"/>
              </a:rPr>
              <a:t>developers</a:t>
            </a:r>
            <a:r>
              <a:rPr lang="de-DE" b="1" dirty="0">
                <a:solidFill>
                  <a:prstClr val="black"/>
                </a:solidFill>
                <a:ea typeface="DejaVu Sans"/>
                <a:cs typeface="DejaVu Sans"/>
              </a:rPr>
              <a:t>?</a:t>
            </a:r>
          </a:p>
          <a:p>
            <a:pPr marL="342900" indent="-342900" defTabSz="914400">
              <a:spcAft>
                <a:spcPts val="1200"/>
              </a:spcAft>
              <a:buFont typeface="+mj-lt"/>
              <a:buAutoNum type="arabicPeriod"/>
            </a:pPr>
            <a:r>
              <a:rPr lang="de-DE" dirty="0">
                <a:solidFill>
                  <a:prstClr val="black"/>
                </a:solidFill>
                <a:ea typeface="DejaVu Sans"/>
                <a:cs typeface="DejaVu Sans"/>
              </a:rPr>
              <a:t>A </a:t>
            </a:r>
            <a:r>
              <a:rPr lang="de-DE" dirty="0" err="1">
                <a:solidFill>
                  <a:prstClr val="black"/>
                </a:solidFill>
                <a:ea typeface="DejaVu Sans"/>
                <a:cs typeface="DejaVu Sans"/>
              </a:rPr>
              <a:t>certain</a:t>
            </a:r>
            <a:r>
              <a:rPr lang="de-DE" dirty="0">
                <a:solidFill>
                  <a:prstClr val="black"/>
                </a:solidFill>
                <a:ea typeface="DejaVu Sans"/>
                <a:cs typeface="DejaVu Sans"/>
              </a:rPr>
              <a:t> </a:t>
            </a:r>
            <a:r>
              <a:rPr lang="de-DE" dirty="0" err="1">
                <a:solidFill>
                  <a:prstClr val="black"/>
                </a:solidFill>
                <a:ea typeface="DejaVu Sans"/>
                <a:cs typeface="DejaVu Sans"/>
              </a:rPr>
              <a:t>reorganization</a:t>
            </a:r>
            <a:r>
              <a:rPr lang="de-DE" dirty="0">
                <a:solidFill>
                  <a:prstClr val="black"/>
                </a:solidFill>
                <a:ea typeface="DejaVu Sans"/>
                <a:cs typeface="DejaVu Sans"/>
              </a:rPr>
              <a:t> of the </a:t>
            </a:r>
            <a:r>
              <a:rPr lang="de-DE" dirty="0" err="1">
                <a:solidFill>
                  <a:prstClr val="black"/>
                </a:solidFill>
                <a:ea typeface="DejaVu Sans"/>
                <a:cs typeface="DejaVu Sans"/>
              </a:rPr>
              <a:t>turbulence</a:t>
            </a:r>
            <a:r>
              <a:rPr lang="de-DE" dirty="0">
                <a:solidFill>
                  <a:prstClr val="black"/>
                </a:solidFill>
                <a:ea typeface="DejaVu Sans"/>
                <a:cs typeface="DejaVu Sans"/>
              </a:rPr>
              <a:t> code </a:t>
            </a:r>
            <a:r>
              <a:rPr lang="de-DE" dirty="0" err="1">
                <a:solidFill>
                  <a:prstClr val="black"/>
                </a:solidFill>
                <a:ea typeface="DejaVu Sans"/>
                <a:cs typeface="DejaVu Sans"/>
              </a:rPr>
              <a:t>necessary</a:t>
            </a:r>
            <a:r>
              <a:rPr lang="de-DE" dirty="0">
                <a:solidFill>
                  <a:prstClr val="black"/>
                </a:solidFill>
                <a:ea typeface="DejaVu Sans"/>
                <a:cs typeface="DejaVu Sans"/>
              </a:rPr>
              <a:t> </a:t>
            </a:r>
          </a:p>
          <a:p>
            <a:pPr marL="342900" indent="-342900" defTabSz="914400">
              <a:spcAft>
                <a:spcPts val="1200"/>
              </a:spcAft>
              <a:buFont typeface="+mj-lt"/>
              <a:buAutoNum type="arabicPeriod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  <a:ea typeface="DejaVu Sans"/>
                <a:cs typeface="DejaVu Sans"/>
              </a:rPr>
              <a:t>Need to 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  <a:ea typeface="DejaVu Sans"/>
                <a:cs typeface="DejaVu Sans"/>
              </a:rPr>
              <a:t>close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  <a:ea typeface="DejaVu Sans"/>
                <a:cs typeface="DejaVu Sans"/>
              </a:rPr>
              <a:t> 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  <a:ea typeface="DejaVu Sans"/>
                <a:cs typeface="DejaVu Sans"/>
              </a:rPr>
              <a:t>new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  <a:ea typeface="DejaVu Sans"/>
                <a:cs typeface="DejaVu Sans"/>
              </a:rPr>
              <a:t> 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  <a:ea typeface="DejaVu Sans"/>
                <a:cs typeface="DejaVu Sans"/>
              </a:rPr>
              <a:t>covarances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  <a:ea typeface="DejaVu Sans"/>
                <a:cs typeface="DejaVu Sans"/>
              </a:rPr>
              <a:t> due to 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  <a:ea typeface="DejaVu Sans"/>
                <a:cs typeface="DejaVu Sans"/>
              </a:rPr>
              <a:t>other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  <a:ea typeface="DejaVu Sans"/>
                <a:cs typeface="DejaVu Sans"/>
              </a:rPr>
              <a:t> 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  <a:ea typeface="DejaVu Sans"/>
                <a:cs typeface="DejaVu Sans"/>
              </a:rPr>
              <a:t>prognostic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  <a:ea typeface="DejaVu Sans"/>
                <a:cs typeface="DejaVu Sans"/>
              </a:rPr>
              <a:t> variables:</a:t>
            </a:r>
            <a:br>
              <a:rPr lang="de-DE" dirty="0">
                <a:solidFill>
                  <a:schemeClr val="bg1">
                    <a:lumMod val="65000"/>
                  </a:schemeClr>
                </a:solidFill>
                <a:ea typeface="DejaVu Sans"/>
                <a:cs typeface="DejaVu Sans"/>
              </a:rPr>
            </a:br>
            <a:r>
              <a:rPr lang="de-DE" dirty="0">
                <a:solidFill>
                  <a:schemeClr val="bg1">
                    <a:lumMod val="65000"/>
                  </a:schemeClr>
                </a:solidFill>
                <a:ea typeface="DejaVu Sans"/>
                <a:cs typeface="DejaVu Sans"/>
              </a:rPr>
              <a:t>total 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  <a:ea typeface="DejaVu Sans"/>
                <a:cs typeface="DejaVu Sans"/>
              </a:rPr>
              <a:t>energy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  <a:ea typeface="DejaVu Sans"/>
                <a:cs typeface="DejaVu Sans"/>
              </a:rPr>
              <a:t> vs. potential 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  <a:ea typeface="DejaVu Sans"/>
                <a:cs typeface="DejaVu Sans"/>
              </a:rPr>
              <a:t>temperature</a:t>
            </a:r>
            <a:endParaRPr lang="de-DE" dirty="0">
              <a:solidFill>
                <a:schemeClr val="bg1">
                  <a:lumMod val="65000"/>
                </a:schemeClr>
              </a:solidFill>
              <a:ea typeface="DejaVu Sans"/>
              <a:cs typeface="DejaVu Sans"/>
            </a:endParaRPr>
          </a:p>
        </p:txBody>
      </p:sp>
      <p:sp>
        <p:nvSpPr>
          <p:cNvPr id="3" name="CustomShape 5">
            <a:extLst>
              <a:ext uri="{FF2B5EF4-FFF2-40B4-BE49-F238E27FC236}">
                <a16:creationId xmlns:a16="http://schemas.microsoft.com/office/drawing/2014/main" id="{865DA056-3E9D-47E6-BB70-CD1B0072D081}"/>
              </a:ext>
            </a:extLst>
          </p:cNvPr>
          <p:cNvSpPr/>
          <p:nvPr/>
        </p:nvSpPr>
        <p:spPr>
          <a:xfrm>
            <a:off x="5497808" y="4790953"/>
            <a:ext cx="278208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pPr algn="r" defTabSz="685800">
              <a:defRPr/>
            </a:pPr>
            <a:r>
              <a:rPr lang="de-DE" sz="7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M. Baldauf (DWD)</a:t>
            </a:r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4" name="CustomShape 6">
            <a:extLst>
              <a:ext uri="{FF2B5EF4-FFF2-40B4-BE49-F238E27FC236}">
                <a16:creationId xmlns:a16="http://schemas.microsoft.com/office/drawing/2014/main" id="{3D6CC437-1E73-4E80-B2B5-0A8CF90E666C}"/>
              </a:ext>
            </a:extLst>
          </p:cNvPr>
          <p:cNvSpPr/>
          <p:nvPr/>
        </p:nvSpPr>
        <p:spPr>
          <a:xfrm>
            <a:off x="8279888" y="4786290"/>
            <a:ext cx="34830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685800">
              <a:defRPr/>
            </a:pPr>
            <a:fld id="{6739C2A4-7CB0-4AA1-BB12-77467A1233AC}" type="slidenum">
              <a:rPr lang="de-DE" sz="750" spc="-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pPr algn="r" defTabSz="685800">
                <a:defRPr/>
              </a:pPr>
              <a:t>4</a:t>
            </a:fld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4070443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3">
            <a:extLst>
              <a:ext uri="{FF2B5EF4-FFF2-40B4-BE49-F238E27FC236}">
                <a16:creationId xmlns:a16="http://schemas.microsoft.com/office/drawing/2014/main" id="{BD7B982C-C461-4587-B0A4-5AD813FA7B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874" y="887136"/>
            <a:ext cx="7993063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4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4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DG and </a:t>
            </a:r>
            <a:r>
              <a:rPr kumimoji="0" lang="de-DE" altLang="de-DE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Parameterisations</a:t>
            </a:r>
            <a:endParaRPr kumimoji="0" lang="de-DE" altLang="de-DE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kumimoji="0" lang="de-DE" alt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General </a:t>
            </a:r>
            <a:r>
              <a:rPr kumimoji="0" lang="de-DE" alt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principle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: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spatial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transport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(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advection</a:t>
            </a:r>
            <a:r>
              <a:rPr lang="de-DE" altLang="de-DE" sz="1400" kern="0" dirty="0">
                <a:solidFill>
                  <a:srgbClr val="000000"/>
                </a:solidFill>
              </a:rPr>
              <a:t>, </a:t>
            </a:r>
            <a:r>
              <a:rPr lang="de-DE" altLang="de-DE" sz="1400" kern="0" dirty="0" err="1">
                <a:solidFill>
                  <a:srgbClr val="000000"/>
                </a:solidFill>
              </a:rPr>
              <a:t>diffusion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,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sedimentation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, …)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should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be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treated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in the DG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scheme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!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Otherwise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we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loose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de-DE" alt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</a:rPr>
              <a:t>local</a:t>
            </a:r>
            <a:r>
              <a:rPr kumimoji="0" lang="de-DE" alt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de-DE" alt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</a:rPr>
              <a:t>conservation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of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the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prognostic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variables.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de-DE" altLang="de-DE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Note</a:t>
            </a:r>
            <a:r>
              <a:rPr kumimoji="0" lang="de-DE" alt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</a:rPr>
              <a:t>: </a:t>
            </a:r>
            <a:r>
              <a:rPr kumimoji="0" lang="de-DE" alt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</a:rPr>
              <a:t>local</a:t>
            </a:r>
            <a:r>
              <a:rPr kumimoji="0" lang="de-DE" alt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de-DE" alt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</a:rPr>
              <a:t>conservation</a:t>
            </a:r>
            <a:r>
              <a:rPr kumimoji="0" lang="de-DE" alt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is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not just a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convenient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means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to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get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global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conservation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. </a:t>
            </a:r>
            <a:b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</a:b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In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contrast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,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it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is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an essential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prerequisite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to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get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a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numerical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scheme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that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produces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de-DE" alt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</a:rPr>
              <a:t>physically</a:t>
            </a:r>
            <a:r>
              <a:rPr kumimoji="0" lang="de-DE" alt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</a:rPr>
              <a:t> reliable </a:t>
            </a:r>
            <a:r>
              <a:rPr kumimoji="0" lang="de-DE" alt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</a:rPr>
              <a:t>solutions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(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correct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phase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speeds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, …)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</a:rPr>
              <a:t>Box-models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(e.g. </a:t>
            </a:r>
            <a:r>
              <a:rPr kumimoji="0" lang="de-DE" alt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</a:rPr>
              <a:t>cloud</a:t>
            </a:r>
            <a:r>
              <a:rPr kumimoji="0" lang="de-DE" alt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de-DE" alt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</a:rPr>
              <a:t>physics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, </a:t>
            </a:r>
            <a:r>
              <a:rPr kumimoji="0" lang="de-DE" alt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</a:rPr>
              <a:t>chemistry</a:t>
            </a:r>
            <a:r>
              <a:rPr kumimoji="0" lang="de-DE" alt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</a:rPr>
              <a:t>/aerosol-</a:t>
            </a:r>
            <a:r>
              <a:rPr kumimoji="0" lang="de-DE" alt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</a:rPr>
              <a:t>packages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):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are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evaluated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and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deliver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tendencies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in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every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quadrature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point</a:t>
            </a:r>
            <a:b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</a:b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at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the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first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place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no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adaptations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de-DE" alt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necessary</a:t>
            </a:r>
            <a:r>
              <a:rPr kumimoji="0" lang="de-DE" alt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!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Nevertheless</a:t>
            </a:r>
            <a:r>
              <a:rPr kumimoji="0" lang="de-DE" alt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, </a:t>
            </a:r>
            <a:r>
              <a:rPr kumimoji="0" lang="de-DE" altLang="de-DE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the</a:t>
            </a:r>
            <a:r>
              <a:rPr kumimoji="0" lang="de-DE" alt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‚</a:t>
            </a:r>
            <a:r>
              <a:rPr kumimoji="0" lang="de-DE" altLang="de-DE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classical</a:t>
            </a:r>
            <a:r>
              <a:rPr kumimoji="0" lang="de-DE" alt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‘ </a:t>
            </a:r>
            <a:r>
              <a:rPr kumimoji="0" lang="de-DE" altLang="de-DE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physics</a:t>
            </a:r>
            <a:r>
              <a:rPr kumimoji="0" lang="de-DE" alt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/</a:t>
            </a:r>
            <a:r>
              <a:rPr kumimoji="0" lang="de-DE" altLang="de-DE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dynamics-coupling</a:t>
            </a:r>
            <a:r>
              <a:rPr kumimoji="0" lang="de-DE" alt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de-DE" altLang="de-DE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questions</a:t>
            </a:r>
            <a:r>
              <a:rPr kumimoji="0" lang="de-DE" alt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de-DE" altLang="de-DE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remain</a:t>
            </a:r>
            <a:r>
              <a:rPr kumimoji="0" lang="de-DE" alt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: </a:t>
            </a:r>
            <a:br>
              <a:rPr kumimoji="0" lang="de-DE" alt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</a:br>
            <a:r>
              <a:rPr kumimoji="0" lang="de-DE" altLang="de-DE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overall</a:t>
            </a:r>
            <a:r>
              <a:rPr kumimoji="0" lang="de-DE" alt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time </a:t>
            </a:r>
            <a:r>
              <a:rPr kumimoji="0" lang="de-DE" altLang="de-DE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integration</a:t>
            </a:r>
            <a:r>
              <a:rPr kumimoji="0" lang="de-DE" alt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de-DE" altLang="de-DE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scheme</a:t>
            </a:r>
            <a:r>
              <a:rPr kumimoji="0" lang="de-DE" alt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? </a:t>
            </a:r>
            <a:r>
              <a:rPr kumimoji="0" lang="de-DE" altLang="de-DE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achieve</a:t>
            </a:r>
            <a:r>
              <a:rPr kumimoji="0" lang="de-DE" alt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non-negative variables, </a:t>
            </a:r>
            <a:r>
              <a:rPr kumimoji="0" lang="de-DE" altLang="de-DE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mass-consistency</a:t>
            </a:r>
            <a:r>
              <a:rPr kumimoji="0" lang="de-DE" alt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, …</a:t>
            </a:r>
          </a:p>
        </p:txBody>
      </p:sp>
      <p:sp>
        <p:nvSpPr>
          <p:cNvPr id="3" name="CustomShape 5">
            <a:extLst>
              <a:ext uri="{FF2B5EF4-FFF2-40B4-BE49-F238E27FC236}">
                <a16:creationId xmlns:a16="http://schemas.microsoft.com/office/drawing/2014/main" id="{592D6699-5629-4262-A417-995822F95903}"/>
              </a:ext>
            </a:extLst>
          </p:cNvPr>
          <p:cNvSpPr/>
          <p:nvPr/>
        </p:nvSpPr>
        <p:spPr>
          <a:xfrm>
            <a:off x="5497808" y="4790953"/>
            <a:ext cx="278208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pPr algn="r" defTabSz="685800">
              <a:defRPr/>
            </a:pPr>
            <a:r>
              <a:rPr lang="de-DE" sz="7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M. Baldauf (DWD)</a:t>
            </a:r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4" name="CustomShape 6">
            <a:extLst>
              <a:ext uri="{FF2B5EF4-FFF2-40B4-BE49-F238E27FC236}">
                <a16:creationId xmlns:a16="http://schemas.microsoft.com/office/drawing/2014/main" id="{0720F4F6-2418-4A5D-BB6A-D2A6B988E16A}"/>
              </a:ext>
            </a:extLst>
          </p:cNvPr>
          <p:cNvSpPr/>
          <p:nvPr/>
        </p:nvSpPr>
        <p:spPr>
          <a:xfrm>
            <a:off x="8279888" y="4786290"/>
            <a:ext cx="34830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685800">
              <a:defRPr/>
            </a:pPr>
            <a:fld id="{6739C2A4-7CB0-4AA1-BB12-77467A1233AC}" type="slidenum">
              <a:rPr lang="de-DE" sz="750" spc="-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pPr algn="r" defTabSz="685800">
                <a:defRPr/>
              </a:pPr>
              <a:t>5</a:t>
            </a:fld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2406355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3">
            <a:extLst>
              <a:ext uri="{FF2B5EF4-FFF2-40B4-BE49-F238E27FC236}">
                <a16:creationId xmlns:a16="http://schemas.microsoft.com/office/drawing/2014/main" id="{8C9F802C-1F54-46F1-B591-39F5A3F3E551}"/>
              </a:ext>
            </a:extLst>
          </p:cNvPr>
          <p:cNvSpPr/>
          <p:nvPr/>
        </p:nvSpPr>
        <p:spPr>
          <a:xfrm>
            <a:off x="355952" y="743128"/>
            <a:ext cx="8516347" cy="375342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0000" tIns="45000" rIns="90000" bIns="4500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B</a:t>
            </a:r>
            <a:r>
              <a:rPr kumimoji="0" lang="de-DE" sz="1800" b="1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uilding</a:t>
            </a:r>
            <a:r>
              <a:rPr kumimoji="0" lang="de-DE" sz="1800" b="1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800" b="1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blocks</a:t>
            </a:r>
            <a:r>
              <a:rPr kumimoji="0" lang="de-DE" sz="1800" b="1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800" b="1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for</a:t>
            </a:r>
            <a:r>
              <a:rPr kumimoji="0" lang="de-DE" sz="1800" b="1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800" b="1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turbulence</a:t>
            </a:r>
            <a:r>
              <a:rPr kumimoji="0" lang="de-DE" sz="1800" b="1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800" b="1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parameterizations</a:t>
            </a:r>
            <a:r>
              <a:rPr kumimoji="0" lang="de-DE" sz="1800" b="1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(I)</a:t>
            </a:r>
            <a:endParaRPr kumimoji="0" lang="de-DE" sz="1800" b="0" i="0" u="none" strike="noStrike" kern="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Keep in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mind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: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we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want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to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1" u="none" strike="noStrike" kern="0" cap="none" spc="-1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conserve</a:t>
            </a:r>
            <a:r>
              <a:rPr kumimoji="0" lang="de-DE" sz="1400" b="0" i="1" u="none" strike="noStrike" kern="0" cap="none" spc="-1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1" u="none" strike="noStrike" kern="0" cap="none" spc="-1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prognostic</a:t>
            </a:r>
            <a:r>
              <a:rPr kumimoji="0" lang="de-DE" sz="1400" b="0" i="1" u="none" strike="noStrike" kern="0" cap="none" spc="-1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variables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,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therefore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,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instead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of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delivering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only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tendencies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, </a:t>
            </a:r>
            <a:b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</a:b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the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turbulence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parameterization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mainly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should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deliver</a:t>
            </a:r>
            <a:endParaRPr kumimoji="0" lang="de-DE" sz="1400" b="0" i="0" u="none" strike="noStrike" kern="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285840" marR="0" lvl="0" indent="-28512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1"/>
              </a:spcAft>
              <a:buClr>
                <a:srgbClr val="000000"/>
              </a:buClr>
              <a:buSzTx/>
              <a:buFont typeface="Arial"/>
              <a:buChar char="•"/>
              <a:tabLst/>
              <a:defRPr/>
            </a:pPr>
            <a:r>
              <a:rPr kumimoji="0" lang="de-DE" sz="1400" b="1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fluxes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1" i="1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DejaVu Sans"/>
                <a:cs typeface="DejaVu Sans"/>
              </a:rPr>
              <a:t>f</a:t>
            </a:r>
            <a:r>
              <a:rPr kumimoji="0" lang="de-DE" sz="1400" b="0" i="1" u="none" strike="noStrike" kern="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DejaVu Sans"/>
                <a:cs typeface="DejaVu Sans"/>
              </a:rPr>
              <a:t> (s) 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(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for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explicit time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integration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) </a:t>
            </a:r>
            <a:endParaRPr kumimoji="0" lang="de-DE" sz="1400" b="0" i="0" u="none" strike="noStrike" kern="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285840" marR="0" lvl="0" indent="-28512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1"/>
              </a:spcAft>
              <a:buClr>
                <a:srgbClr val="000000"/>
              </a:buClr>
              <a:buSzTx/>
              <a:buFont typeface="Arial"/>
              <a:buChar char="•"/>
              <a:tabLst/>
              <a:defRPr/>
            </a:pP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or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a </a:t>
            </a:r>
            <a:r>
              <a:rPr kumimoji="0" lang="de-DE" sz="1400" b="1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flux</a:t>
            </a:r>
            <a:r>
              <a:rPr kumimoji="0" lang="de-DE" sz="1400" b="1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1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coefficient</a:t>
            </a:r>
            <a:r>
              <a:rPr kumimoji="0" lang="de-DE" sz="1400" b="1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1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matrix</a:t>
            </a:r>
            <a:r>
              <a:rPr kumimoji="0" lang="de-DE" sz="1400" b="1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of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the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form </a:t>
            </a:r>
            <a:r>
              <a:rPr kumimoji="0" lang="de-DE" sz="1400" b="0" i="1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DejaVu Sans"/>
                <a:cs typeface="DejaVu Sans"/>
              </a:rPr>
              <a:t>H</a:t>
            </a:r>
            <a:r>
              <a:rPr kumimoji="0" lang="de-DE" sz="1400" b="0" i="1" u="none" strike="noStrike" kern="0" cap="none" spc="-1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DejaVu Sans"/>
                <a:cs typeface="DejaVu Sans"/>
              </a:rPr>
              <a:t>ss</a:t>
            </a:r>
            <a:r>
              <a:rPr kumimoji="0" lang="de-DE" sz="1400" b="0" i="0" u="none" strike="noStrike" kern="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‘ 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/>
                <a:ea typeface="DejaVu Sans"/>
                <a:cs typeface="DejaVu Sans"/>
              </a:rPr>
              <a:t>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/>
                <a:ea typeface="DejaVu Sans"/>
                <a:cs typeface="DejaVu Sans"/>
              </a:rPr>
              <a:t></a:t>
            </a:r>
            <a:r>
              <a:rPr kumimoji="0" lang="de-DE" sz="1400" b="1" i="1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DejaVu Sans"/>
                <a:cs typeface="DejaVu Sans"/>
              </a:rPr>
              <a:t>f</a:t>
            </a:r>
            <a:r>
              <a:rPr kumimoji="0" lang="de-DE" sz="1400" b="0" i="1" u="none" strike="noStrike" kern="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DejaVu Sans"/>
                <a:cs typeface="DejaVu Sans"/>
              </a:rPr>
              <a:t> (s) </a:t>
            </a:r>
            <a:r>
              <a:rPr kumimoji="0" lang="de-DE" sz="1400" b="0" i="1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DejaVu Sans"/>
                <a:cs typeface="DejaVu Sans"/>
              </a:rPr>
              <a:t>/</a:t>
            </a:r>
            <a:r>
              <a:rPr kumimoji="0" lang="de-DE" sz="1400" b="0" i="1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/>
                <a:ea typeface="DejaVu Sans"/>
                <a:cs typeface="DejaVu Sans"/>
              </a:rPr>
              <a:t></a:t>
            </a:r>
            <a:r>
              <a:rPr kumimoji="0" lang="de-DE" sz="1400" b="0" i="1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DejaVu Sans"/>
                <a:cs typeface="DejaVu Sans"/>
              </a:rPr>
              <a:t>q</a:t>
            </a:r>
            <a:r>
              <a:rPr kumimoji="0" lang="de-DE" sz="1400" b="0" i="1" u="none" strike="noStrike" kern="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DejaVu Sans"/>
                <a:cs typeface="DejaVu Sans"/>
              </a:rPr>
              <a:t>(</a:t>
            </a:r>
            <a:r>
              <a:rPr kumimoji="0" lang="de-DE" sz="1400" b="0" i="1" u="none" strike="noStrike" kern="0" cap="none" spc="-1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DejaVu Sans"/>
                <a:cs typeface="DejaVu Sans"/>
              </a:rPr>
              <a:t>s‘</a:t>
            </a:r>
            <a:r>
              <a:rPr kumimoji="0" lang="de-DE" sz="1400" b="0" i="1" u="none" strike="noStrike" kern="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DejaVu Sans"/>
                <a:cs typeface="DejaVu Sans"/>
              </a:rPr>
              <a:t>)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(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for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implicit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time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integration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)</a:t>
            </a:r>
            <a:endParaRPr kumimoji="0" lang="de-DE" sz="1400" b="0" i="0" u="none" strike="noStrike" kern="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285840" marR="0" lvl="0" indent="-28512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1"/>
              </a:spcAft>
              <a:buClr>
                <a:srgbClr val="000000"/>
              </a:buClr>
              <a:buSzTx/>
              <a:buFont typeface="Arial"/>
              <a:buChar char="•"/>
              <a:tabLst/>
              <a:defRPr/>
            </a:pP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or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a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combination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of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both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(explicit /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implicit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)</a:t>
            </a:r>
          </a:p>
          <a:p>
            <a:pPr marL="72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1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This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holds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both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for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the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prognostic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variables (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velocity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/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momentum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,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temperature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/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energy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) </a:t>
            </a:r>
            <a:br>
              <a:rPr lang="de-DE" sz="1400" kern="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</a:b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as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for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additional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closure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equations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(TKE,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variances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, ..)</a:t>
            </a:r>
            <a:endParaRPr kumimoji="0" lang="de-DE" sz="1400" b="0" i="0" u="none" strike="noStrike" kern="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Note: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don‘t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bother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with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the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time-integration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itself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;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this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takes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place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in a (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hopefully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)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stable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IMEX-RK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scheme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Therefore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a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turbulence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parameterization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should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be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separated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into</a:t>
            </a:r>
            <a:endParaRPr kumimoji="0" lang="de-DE" sz="1400" b="0" i="0" u="none" strike="noStrike" kern="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the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transport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scheme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i.e.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the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diffusion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terms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and additional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transport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b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</a:b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equations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  <a:sym typeface="Wingdings" panose="05000000000000000000" pitchFamily="2" charset="2"/>
              </a:rPr>
              <a:t>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  <a:sym typeface="Wingdings" panose="05000000000000000000" pitchFamily="2" charset="2"/>
              </a:rPr>
              <a:t>they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  <a:sym typeface="Wingdings" panose="05000000000000000000" pitchFamily="2" charset="2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  <a:sym typeface="Wingdings" panose="05000000000000000000" pitchFamily="2" charset="2"/>
              </a:rPr>
              <a:t>are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  <a:sym typeface="Wingdings" panose="05000000000000000000" pitchFamily="2" charset="2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replaced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by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the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DG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scheme</a:t>
            </a:r>
            <a:endParaRPr kumimoji="0" lang="de-DE" sz="1400" b="0" i="0" u="none" strike="noStrike" kern="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the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‚pure‘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turbulence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parameterization</a:t>
            </a:r>
            <a:endParaRPr kumimoji="0" lang="de-DE" sz="1400" b="0" i="0" u="none" strike="noStrike" kern="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sp>
        <p:nvSpPr>
          <p:cNvPr id="3" name="CustomShape 5">
            <a:extLst>
              <a:ext uri="{FF2B5EF4-FFF2-40B4-BE49-F238E27FC236}">
                <a16:creationId xmlns:a16="http://schemas.microsoft.com/office/drawing/2014/main" id="{DCEEDD2F-C0CC-4AAA-942D-4781207097AA}"/>
              </a:ext>
            </a:extLst>
          </p:cNvPr>
          <p:cNvSpPr/>
          <p:nvPr/>
        </p:nvSpPr>
        <p:spPr>
          <a:xfrm>
            <a:off x="5497808" y="4790953"/>
            <a:ext cx="278208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pPr algn="r" defTabSz="685800">
              <a:defRPr/>
            </a:pPr>
            <a:r>
              <a:rPr lang="de-DE" sz="7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M. Baldauf (DWD)</a:t>
            </a:r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4" name="CustomShape 6">
            <a:extLst>
              <a:ext uri="{FF2B5EF4-FFF2-40B4-BE49-F238E27FC236}">
                <a16:creationId xmlns:a16="http://schemas.microsoft.com/office/drawing/2014/main" id="{8E954F7C-3A51-4BF8-B4A8-8F09EBC6FEA4}"/>
              </a:ext>
            </a:extLst>
          </p:cNvPr>
          <p:cNvSpPr/>
          <p:nvPr/>
        </p:nvSpPr>
        <p:spPr>
          <a:xfrm>
            <a:off x="8279888" y="4786290"/>
            <a:ext cx="34830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685800">
              <a:defRPr/>
            </a:pPr>
            <a:fld id="{6739C2A4-7CB0-4AA1-BB12-77467A1233AC}" type="slidenum">
              <a:rPr lang="de-DE" sz="750" spc="-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pPr algn="r" defTabSz="685800">
                <a:defRPr/>
              </a:pPr>
              <a:t>6</a:t>
            </a:fld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3973331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3">
            <a:extLst>
              <a:ext uri="{FF2B5EF4-FFF2-40B4-BE49-F238E27FC236}">
                <a16:creationId xmlns:a16="http://schemas.microsoft.com/office/drawing/2014/main" id="{23FDD5DA-5CE5-44CC-A7E5-FF27E0B357B2}"/>
              </a:ext>
            </a:extLst>
          </p:cNvPr>
          <p:cNvSpPr/>
          <p:nvPr/>
        </p:nvSpPr>
        <p:spPr>
          <a:xfrm>
            <a:off x="557515" y="764724"/>
            <a:ext cx="7956170" cy="32302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0000" tIns="45000" rIns="90000" bIns="4500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B</a:t>
            </a:r>
            <a:r>
              <a:rPr kumimoji="0" lang="de-DE" sz="1800" b="1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uilding</a:t>
            </a:r>
            <a:r>
              <a:rPr kumimoji="0" lang="de-DE" sz="1800" b="1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800" b="1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blocks</a:t>
            </a:r>
            <a:r>
              <a:rPr kumimoji="0" lang="de-DE" sz="1800" b="1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800" b="1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for</a:t>
            </a:r>
            <a:r>
              <a:rPr kumimoji="0" lang="de-DE" sz="1800" b="1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800" b="1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turbulence</a:t>
            </a:r>
            <a:r>
              <a:rPr kumimoji="0" lang="de-DE" sz="1800" b="1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800" b="1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parameterizations</a:t>
            </a:r>
            <a:r>
              <a:rPr kumimoji="0" lang="de-DE" sz="1800" b="1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(II)</a:t>
            </a:r>
            <a:endParaRPr kumimoji="0" lang="de-DE" sz="1800" b="0" i="0" u="none" strike="noStrike" kern="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To calculate these fluxes at a certain (quadrature) point </a:t>
            </a:r>
            <a:r>
              <a:rPr kumimoji="0" lang="en-US" sz="1400" b="1" i="1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DejaVu Sans"/>
                <a:cs typeface="DejaVu Sans"/>
              </a:rPr>
              <a:t>r</a:t>
            </a:r>
            <a:r>
              <a:rPr kumimoji="0" lang="en-US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, the turbulence model gets </a:t>
            </a:r>
            <a:br>
              <a:rPr kumimoji="0" lang="en-US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</a:br>
            <a:r>
              <a:rPr kumimoji="0" lang="en-US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derivative variables at </a:t>
            </a:r>
            <a:r>
              <a:rPr kumimoji="0" lang="en-US" sz="1400" b="1" i="1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DejaVu Sans"/>
                <a:cs typeface="DejaVu Sans"/>
              </a:rPr>
              <a:t>r </a:t>
            </a:r>
            <a:r>
              <a:rPr kumimoji="0" lang="en-US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from the </a:t>
            </a:r>
            <a:r>
              <a:rPr kumimoji="0" lang="en-US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dyn</a:t>
            </a:r>
            <a:r>
              <a:rPr kumimoji="0" lang="en-US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. core</a:t>
            </a:r>
            <a:endParaRPr kumimoji="0" lang="en-US" sz="1400" b="0" i="0" u="none" strike="noStrike" kern="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lvl="0" defTabSz="914400">
              <a:defRPr/>
            </a:pPr>
            <a:r>
              <a:rPr kumimoji="0" lang="en-US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(‚x-, y-, z-‘-derivatives of the prognostic variables </a:t>
            </a:r>
            <a:r>
              <a:rPr kumimoji="0" lang="en-US" sz="1400" b="0" i="1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/>
                <a:ea typeface="DejaVu Sans"/>
                <a:cs typeface="DejaVu Sans"/>
              </a:rPr>
              <a:t></a:t>
            </a:r>
            <a:r>
              <a:rPr kumimoji="0" lang="en-US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, </a:t>
            </a:r>
            <a:r>
              <a:rPr kumimoji="0" lang="en-US" sz="1400" b="1" i="1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DejaVu Sans"/>
                <a:cs typeface="DejaVu Sans"/>
              </a:rPr>
              <a:t>M</a:t>
            </a:r>
            <a:r>
              <a:rPr kumimoji="0" lang="en-US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DejaVu Sans"/>
                <a:cs typeface="DejaVu Sans"/>
              </a:rPr>
              <a:t>,</a:t>
            </a:r>
            <a:r>
              <a:rPr kumimoji="0" lang="en-US" sz="1400" b="0" i="1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DejaVu Sans"/>
                <a:cs typeface="DejaVu Sans"/>
              </a:rPr>
              <a:t> E </a:t>
            </a:r>
            <a:r>
              <a:rPr kumimoji="0" lang="en-US" sz="1400" b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DejaVu Sans"/>
                <a:cs typeface="DejaVu Sans"/>
              </a:rPr>
              <a:t>or</a:t>
            </a:r>
            <a:r>
              <a:rPr kumimoji="0" lang="en-US" sz="1400" b="0" i="1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DejaVu Sans"/>
                <a:cs typeface="DejaVu Sans"/>
              </a:rPr>
              <a:t> </a:t>
            </a:r>
            <a:r>
              <a:rPr kumimoji="0" lang="en-US" sz="1400" b="0" i="1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/>
                <a:ea typeface="DejaVu Sans"/>
                <a:cs typeface="DejaVu Sans"/>
              </a:rPr>
              <a:t></a:t>
            </a:r>
            <a:r>
              <a:rPr kumimoji="0" lang="en-US" sz="1400" b="0" i="1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DejaVu Sans"/>
                <a:cs typeface="DejaVu Sans"/>
              </a:rPr>
              <a:t>=</a:t>
            </a:r>
            <a:r>
              <a:rPr kumimoji="0" lang="en-US" sz="1400" b="0" i="1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/>
                <a:ea typeface="DejaVu Sans"/>
                <a:cs typeface="DejaVu Sans"/>
              </a:rPr>
              <a:t></a:t>
            </a:r>
            <a:r>
              <a:rPr kumimoji="0" lang="en-US" sz="1400" b="0" i="1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DejaVu Sans"/>
                <a:cs typeface="DejaVu Sans"/>
              </a:rPr>
              <a:t>, </a:t>
            </a:r>
            <a:r>
              <a:rPr lang="en-US" sz="1400" i="1" kern="0" spc="-1" dirty="0">
                <a:solidFill>
                  <a:srgbClr val="000000"/>
                </a:solidFill>
                <a:latin typeface="Symbol"/>
                <a:ea typeface="DejaVu Sans"/>
                <a:cs typeface="DejaVu Sans"/>
              </a:rPr>
              <a:t></a:t>
            </a:r>
            <a:r>
              <a:rPr kumimoji="0" lang="en-US" sz="1400" b="0" i="1" u="none" strike="noStrike" kern="0" cap="none" spc="-1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DejaVu Sans"/>
                <a:cs typeface="DejaVu Sans"/>
              </a:rPr>
              <a:t>(s)</a:t>
            </a:r>
            <a:r>
              <a:rPr kumimoji="0" lang="en-US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, …). </a:t>
            </a:r>
            <a:b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</a:br>
            <a:r>
              <a:rPr kumimoji="0" lang="en-US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Use the chain rule to derive arbitrary other spatial derivatives of a variable </a:t>
            </a:r>
            <a:r>
              <a:rPr kumimoji="0" lang="en-US" sz="1400" b="0" i="1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/>
                <a:ea typeface="DejaVu Sans"/>
                <a:cs typeface="DejaVu Sans"/>
              </a:rPr>
              <a:t></a:t>
            </a:r>
            <a:r>
              <a:rPr kumimoji="0" lang="en-US" sz="1400" b="0" i="1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en-US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= </a:t>
            </a:r>
            <a:r>
              <a:rPr kumimoji="0" lang="en-US" sz="1400" b="0" i="1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DejaVu Sans"/>
                <a:cs typeface="DejaVu Sans"/>
              </a:rPr>
              <a:t>f</a:t>
            </a:r>
            <a:r>
              <a:rPr kumimoji="0" lang="en-US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(</a:t>
            </a:r>
            <a:r>
              <a:rPr kumimoji="0" lang="en-US" sz="1400" b="0" i="1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/>
                <a:ea typeface="DejaVu Sans"/>
                <a:cs typeface="DejaVu Sans"/>
              </a:rPr>
              <a:t></a:t>
            </a:r>
            <a:r>
              <a:rPr kumimoji="0" lang="en-US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, </a:t>
            </a:r>
            <a:r>
              <a:rPr kumimoji="0" lang="en-US" sz="1400" b="1" i="1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DejaVu Sans"/>
                <a:cs typeface="DejaVu Sans"/>
              </a:rPr>
              <a:t>M</a:t>
            </a:r>
            <a:r>
              <a:rPr kumimoji="0" lang="en-US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DejaVu Sans"/>
                <a:cs typeface="DejaVu Sans"/>
              </a:rPr>
              <a:t>,</a:t>
            </a:r>
            <a:r>
              <a:rPr kumimoji="0" lang="en-US" sz="1400" b="0" i="1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DejaVu Sans"/>
                <a:cs typeface="DejaVu Sans"/>
              </a:rPr>
              <a:t> E, </a:t>
            </a:r>
            <a:r>
              <a:rPr lang="en-US" sz="1400" i="1" kern="0" spc="-1" dirty="0">
                <a:solidFill>
                  <a:srgbClr val="000000"/>
                </a:solidFill>
                <a:latin typeface="Symbol"/>
                <a:ea typeface="DejaVu Sans"/>
                <a:cs typeface="DejaVu Sans"/>
              </a:rPr>
              <a:t></a:t>
            </a:r>
            <a:r>
              <a:rPr lang="en-US" sz="1400" i="1" kern="0" spc="-1" baseline="-25000" dirty="0">
                <a:solidFill>
                  <a:srgbClr val="000000"/>
                </a:solidFill>
                <a:latin typeface="Times New Roman"/>
                <a:ea typeface="DejaVu Sans"/>
                <a:cs typeface="DejaVu Sans"/>
              </a:rPr>
              <a:t>(s)</a:t>
            </a:r>
            <a:r>
              <a:rPr kumimoji="0" lang="en-US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).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In this ideal world, a turbulence modeler wouldn‘t need any grid information!</a:t>
            </a:r>
            <a:endParaRPr kumimoji="0" lang="en-US" sz="1400" b="0" i="0" u="none" strike="noStrike" kern="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1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Problems </a:t>
            </a:r>
            <a:r>
              <a:rPr kumimoji="0" lang="de-DE" sz="1400" b="1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to</a:t>
            </a:r>
            <a:r>
              <a:rPr kumimoji="0" lang="de-DE" sz="1400" b="1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1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solve</a:t>
            </a:r>
            <a:r>
              <a:rPr kumimoji="0" lang="de-DE" sz="1400" b="1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:</a:t>
            </a:r>
            <a:endParaRPr kumimoji="0" lang="de-DE" sz="1400" b="0" i="0" u="none" strike="noStrike" kern="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285840" marR="0" lvl="0" indent="-28512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1"/>
              </a:spcAft>
              <a:buClr>
                <a:srgbClr val="000000"/>
              </a:buClr>
              <a:buSzTx/>
              <a:buFont typeface="Arial"/>
              <a:buChar char="•"/>
              <a:tabLst/>
              <a:defRPr/>
            </a:pP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In </a:t>
            </a:r>
            <a:r>
              <a:rPr kumimoji="0" lang="de-DE" sz="1400" b="0" i="1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/>
                <a:ea typeface="DejaVu Sans"/>
                <a:cs typeface="DejaVu Sans"/>
              </a:rPr>
              <a:t></a:t>
            </a:r>
            <a:r>
              <a:rPr kumimoji="0" lang="de-DE" sz="1400" b="0" i="1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= </a:t>
            </a:r>
            <a:r>
              <a:rPr kumimoji="0" lang="de-DE" sz="1400" b="0" i="1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DejaVu Sans"/>
                <a:cs typeface="DejaVu Sans"/>
              </a:rPr>
              <a:t>f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(</a:t>
            </a:r>
            <a:r>
              <a:rPr kumimoji="0" lang="de-DE" sz="1400" b="0" i="1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/>
                <a:ea typeface="DejaVu Sans"/>
                <a:cs typeface="DejaVu Sans"/>
              </a:rPr>
              <a:t>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, </a:t>
            </a:r>
            <a:r>
              <a:rPr kumimoji="0" lang="de-DE" sz="1400" b="1" i="1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DejaVu Sans"/>
                <a:cs typeface="DejaVu Sans"/>
              </a:rPr>
              <a:t>M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DejaVu Sans"/>
                <a:cs typeface="DejaVu Sans"/>
              </a:rPr>
              <a:t>,</a:t>
            </a:r>
            <a:r>
              <a:rPr kumimoji="0" lang="de-DE" sz="1400" b="0" i="1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DejaVu Sans"/>
                <a:cs typeface="DejaVu Sans"/>
              </a:rPr>
              <a:t> </a:t>
            </a:r>
            <a:r>
              <a:rPr kumimoji="0" lang="de-DE" sz="1400" b="0" i="1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/>
                <a:ea typeface="DejaVu Sans"/>
                <a:cs typeface="DejaVu Sans"/>
              </a:rPr>
              <a:t></a:t>
            </a:r>
            <a:r>
              <a:rPr kumimoji="0" lang="de-DE" sz="1400" b="0" i="1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DejaVu Sans"/>
                <a:cs typeface="DejaVu Sans"/>
              </a:rPr>
              <a:t>, q</a:t>
            </a:r>
            <a:r>
              <a:rPr kumimoji="0" lang="de-DE" sz="1400" b="0" i="1" u="none" strike="noStrike" kern="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DejaVu Sans"/>
                <a:cs typeface="DejaVu Sans"/>
              </a:rPr>
              <a:t>(s)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),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the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function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1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DejaVu Sans"/>
                <a:cs typeface="DejaVu Sans"/>
              </a:rPr>
              <a:t>f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may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contain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non-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differentiable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Heaviside-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functions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b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</a:b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(i.e. ‚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if-conditions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‘)   (?). 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Replace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these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by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‚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relaxation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expressions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‘?</a:t>
            </a:r>
            <a:endParaRPr kumimoji="0" lang="de-DE" sz="1400" b="0" i="0" u="none" strike="noStrike" kern="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285840" marR="0" lvl="0" indent="-28512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1"/>
              </a:spcAft>
              <a:buClr>
                <a:srgbClr val="000000"/>
              </a:buClr>
              <a:buSzTx/>
              <a:buFont typeface="Arial"/>
              <a:buChar char="•"/>
              <a:tabLst/>
              <a:defRPr/>
            </a:pP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How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to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treat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non-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local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closures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? (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smoothing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operations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,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spatial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integrations</a:t>
            </a:r>
            <a:r>
              <a:rPr kumimoji="0" lang="de-DE" sz="18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, …)</a:t>
            </a:r>
            <a:endParaRPr kumimoji="0" lang="de-DE" sz="1800" b="0" i="0" u="none" strike="noStrike" kern="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sp>
        <p:nvSpPr>
          <p:cNvPr id="3" name="CustomShape 5">
            <a:extLst>
              <a:ext uri="{FF2B5EF4-FFF2-40B4-BE49-F238E27FC236}">
                <a16:creationId xmlns:a16="http://schemas.microsoft.com/office/drawing/2014/main" id="{8C87C7A2-963D-4127-A7CF-219BC8D5D0E9}"/>
              </a:ext>
            </a:extLst>
          </p:cNvPr>
          <p:cNvSpPr/>
          <p:nvPr/>
        </p:nvSpPr>
        <p:spPr>
          <a:xfrm>
            <a:off x="5497808" y="4790953"/>
            <a:ext cx="278208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pPr algn="r" defTabSz="685800">
              <a:defRPr/>
            </a:pPr>
            <a:r>
              <a:rPr lang="de-DE" sz="7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M. Baldauf (DWD)</a:t>
            </a:r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4" name="CustomShape 6">
            <a:extLst>
              <a:ext uri="{FF2B5EF4-FFF2-40B4-BE49-F238E27FC236}">
                <a16:creationId xmlns:a16="http://schemas.microsoft.com/office/drawing/2014/main" id="{1B8D5721-AB79-4A7E-B3D7-79F0AA921739}"/>
              </a:ext>
            </a:extLst>
          </p:cNvPr>
          <p:cNvSpPr/>
          <p:nvPr/>
        </p:nvSpPr>
        <p:spPr>
          <a:xfrm>
            <a:off x="8279888" y="4786290"/>
            <a:ext cx="34830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685800">
              <a:defRPr/>
            </a:pPr>
            <a:fld id="{6739C2A4-7CB0-4AA1-BB12-77467A1233AC}" type="slidenum">
              <a:rPr lang="de-DE" sz="750" spc="-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pPr algn="r" defTabSz="685800">
                <a:defRPr/>
              </a:pPr>
              <a:t>7</a:t>
            </a:fld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908244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BF2F0-8A46-B42D-4186-7FBFBF743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3177C5D2-4F1F-41C8-98B9-4B395448C2F7}"/>
              </a:ext>
            </a:extLst>
          </p:cNvPr>
          <p:cNvSpPr txBox="1"/>
          <p:nvPr/>
        </p:nvSpPr>
        <p:spPr>
          <a:xfrm>
            <a:off x="449789" y="1545943"/>
            <a:ext cx="8097088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Why </a:t>
            </a:r>
            <a:r>
              <a:rPr kumimoji="0" lang="de-DE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does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this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DG </a:t>
            </a:r>
            <a:r>
              <a:rPr kumimoji="0" lang="de-DE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stuff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bothers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in </a:t>
            </a:r>
            <a:r>
              <a:rPr kumimoji="0" lang="de-DE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particular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the </a:t>
            </a:r>
            <a:r>
              <a:rPr kumimoji="0" lang="de-DE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turbulence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developers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A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certain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reorganization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of the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turbulence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code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necessary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Need to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close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new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covarances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due to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other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prognostic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variables:</a:t>
            </a:r>
            <a:b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</a:b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total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energy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vs. potential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temperature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sp>
        <p:nvSpPr>
          <p:cNvPr id="3" name="CustomShape 5">
            <a:extLst>
              <a:ext uri="{FF2B5EF4-FFF2-40B4-BE49-F238E27FC236}">
                <a16:creationId xmlns:a16="http://schemas.microsoft.com/office/drawing/2014/main" id="{07A8C621-F747-F767-DD75-05B8AECEEF81}"/>
              </a:ext>
            </a:extLst>
          </p:cNvPr>
          <p:cNvSpPr/>
          <p:nvPr/>
        </p:nvSpPr>
        <p:spPr>
          <a:xfrm>
            <a:off x="5497808" y="4790953"/>
            <a:ext cx="278208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5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M. Baldauf (DWD)</a:t>
            </a:r>
            <a:endParaRPr kumimoji="0" lang="de-DE" sz="75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sp>
        <p:nvSpPr>
          <p:cNvPr id="4" name="CustomShape 6">
            <a:extLst>
              <a:ext uri="{FF2B5EF4-FFF2-40B4-BE49-F238E27FC236}">
                <a16:creationId xmlns:a16="http://schemas.microsoft.com/office/drawing/2014/main" id="{4A2E3110-D790-66C7-F581-69B92FD50702}"/>
              </a:ext>
            </a:extLst>
          </p:cNvPr>
          <p:cNvSpPr/>
          <p:nvPr/>
        </p:nvSpPr>
        <p:spPr>
          <a:xfrm>
            <a:off x="8279888" y="4786290"/>
            <a:ext cx="34830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39C2A4-7CB0-4AA1-BB12-77467A1233AC}" type="slidenum">
              <a:rPr kumimoji="0" lang="de-DE" sz="750" b="0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75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5860054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9B490651-C12D-49DE-9055-60327E3069D8}"/>
              </a:ext>
            </a:extLst>
          </p:cNvPr>
          <p:cNvSpPr txBox="1"/>
          <p:nvPr/>
        </p:nvSpPr>
        <p:spPr>
          <a:xfrm>
            <a:off x="472203" y="732228"/>
            <a:ext cx="34371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Euler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equations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(in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covariant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form)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D8827AAB-6229-41D2-B60D-15D2D53513E2}"/>
              </a:ext>
            </a:extLst>
          </p:cNvPr>
          <p:cNvSpPr txBox="1"/>
          <p:nvPr/>
        </p:nvSpPr>
        <p:spPr>
          <a:xfrm>
            <a:off x="535969" y="1151057"/>
            <a:ext cx="13292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Continuity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eq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.: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945B50C1-1B59-4526-BDC1-604D4ADEDCDE}"/>
              </a:ext>
            </a:extLst>
          </p:cNvPr>
          <p:cNvSpPr txBox="1"/>
          <p:nvPr/>
        </p:nvSpPr>
        <p:spPr>
          <a:xfrm>
            <a:off x="535969" y="1664729"/>
            <a:ext cx="14269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Momentum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eq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.: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C02B9FF-8328-4319-A02A-3093F2E6478F}"/>
              </a:ext>
            </a:extLst>
          </p:cNvPr>
          <p:cNvSpPr txBox="1"/>
          <p:nvPr/>
        </p:nvSpPr>
        <p:spPr>
          <a:xfrm>
            <a:off x="535969" y="2362488"/>
            <a:ext cx="6271269" cy="13465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Energy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budget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eq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.: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   Variant 1: </a:t>
            </a:r>
            <a:r>
              <a:rPr kumimoji="0" 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use</a:t>
            </a:r>
            <a:r>
              <a:rPr kumimoji="0" lang="de-DE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density</a:t>
            </a:r>
            <a:r>
              <a:rPr kumimoji="0" lang="de-DE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weighted</a:t>
            </a:r>
            <a:r>
              <a:rPr kumimoji="0" lang="de-DE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potential </a:t>
            </a:r>
            <a:r>
              <a:rPr kumimoji="0" 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temperature</a:t>
            </a:r>
            <a:r>
              <a:rPr kumimoji="0" lang="de-DE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                        </a:t>
            </a:r>
            <a:r>
              <a:rPr kumimoji="0" 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9E3D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set</a:t>
            </a:r>
            <a:r>
              <a:rPr kumimoji="0" 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9E3D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‚</a:t>
            </a:r>
            <a:r>
              <a:rPr kumimoji="0" 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9E3D00"/>
                </a:solidFill>
                <a:effectLst/>
                <a:uLnTx/>
                <a:uFillTx/>
                <a:latin typeface="Arial"/>
                <a:ea typeface="DejaVu Sans"/>
                <a:cs typeface="DejaVu Sans"/>
                <a:sym typeface="Symbol" panose="05050102010706020507" pitchFamily="18" charset="2"/>
              </a:rPr>
              <a:t>‘</a:t>
            </a:r>
            <a:endParaRPr kumimoji="0" lang="de-DE" sz="1350" b="0" i="0" u="none" strike="noStrike" kern="1200" cap="none" spc="0" normalizeH="0" baseline="0" noProof="0" dirty="0">
              <a:ln>
                <a:noFill/>
              </a:ln>
              <a:solidFill>
                <a:srgbClr val="9E3D00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   Variant 2: </a:t>
            </a:r>
            <a:r>
              <a:rPr kumimoji="0" 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use</a:t>
            </a:r>
            <a:r>
              <a:rPr kumimoji="0" lang="de-DE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total </a:t>
            </a:r>
            <a:r>
              <a:rPr kumimoji="0" 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energy</a:t>
            </a:r>
            <a:r>
              <a:rPr kumimoji="0" lang="de-DE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density</a:t>
            </a:r>
            <a:r>
              <a:rPr kumimoji="0" lang="de-DE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                                                       </a:t>
            </a:r>
            <a:r>
              <a:rPr kumimoji="0" 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9E3D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set</a:t>
            </a:r>
            <a:r>
              <a:rPr kumimoji="0" 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9E3D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‚E‘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EA396F0A-0E53-41F7-958E-25AE98538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9342" y="3734916"/>
            <a:ext cx="1668925" cy="452667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78634769-0010-4EB4-8A23-0FB2806E30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3349" y="3031902"/>
            <a:ext cx="1202540" cy="45724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140F9E1C-55ED-45B7-82A1-6F05B238F2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316" y="2811822"/>
            <a:ext cx="530398" cy="242337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C381912B-56FF-4DB9-82A2-65697385E4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763" y="1140743"/>
            <a:ext cx="1134126" cy="389856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16CC21E0-F10F-43AC-AB6E-5AEDD757AA6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743" y="1183776"/>
            <a:ext cx="788499" cy="242337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C4CD283D-1CC8-4C61-8A44-BC356952203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698" y="1641998"/>
            <a:ext cx="1557569" cy="439697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71977D9A-4079-4489-A3E2-6237CEE9A5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620" y="1607167"/>
            <a:ext cx="1677383" cy="468859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FA514A23-8EEA-400F-8E45-DFB26402E939}"/>
              </a:ext>
            </a:extLst>
          </p:cNvPr>
          <p:cNvSpPr txBox="1"/>
          <p:nvPr/>
        </p:nvSpPr>
        <p:spPr>
          <a:xfrm>
            <a:off x="3612330" y="3375374"/>
            <a:ext cx="161294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35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  <a:sym typeface="Symbol" panose="05050102010706020507" pitchFamily="18" charset="2"/>
              </a:rPr>
              <a:t>E</a:t>
            </a:r>
            <a:r>
              <a:rPr kumimoji="0" lang="de-DE" sz="135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DejaVu Sans"/>
                <a:cs typeface="DejaVu Sans"/>
                <a:sym typeface="Symbol" panose="05050102010706020507" pitchFamily="18" charset="2"/>
              </a:rPr>
              <a:t> = </a:t>
            </a:r>
            <a:r>
              <a:rPr kumimoji="0" lang="de-DE" sz="135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  <a:sym typeface="Symbol" panose="05050102010706020507" pitchFamily="18" charset="2"/>
              </a:rPr>
              <a:t>E</a:t>
            </a:r>
            <a:r>
              <a:rPr kumimoji="0" lang="de-DE" sz="1350" b="0" i="1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DejaVu Sans"/>
                <a:cs typeface="DejaVu Sans"/>
                <a:sym typeface="Symbol" panose="05050102010706020507" pitchFamily="18" charset="2"/>
              </a:rPr>
              <a:t>kin</a:t>
            </a:r>
            <a:r>
              <a:rPr kumimoji="0" lang="de-DE" sz="1350" b="0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DejaVu Sans"/>
                <a:cs typeface="DejaVu Sans"/>
                <a:sym typeface="Symbol" panose="05050102010706020507" pitchFamily="18" charset="2"/>
              </a:rPr>
              <a:t> </a:t>
            </a:r>
            <a:r>
              <a:rPr kumimoji="0" lang="de-DE" sz="135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DejaVu Sans"/>
                <a:cs typeface="DejaVu Sans"/>
                <a:sym typeface="Symbol" panose="05050102010706020507" pitchFamily="18" charset="2"/>
              </a:rPr>
              <a:t>+ </a:t>
            </a:r>
            <a:r>
              <a:rPr kumimoji="0" lang="de-DE" sz="135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  <a:sym typeface="Symbol" panose="05050102010706020507" pitchFamily="18" charset="2"/>
              </a:rPr>
              <a:t>E</a:t>
            </a:r>
            <a:r>
              <a:rPr kumimoji="0" lang="de-DE" sz="1350" b="0" i="1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DejaVu Sans"/>
                <a:cs typeface="DejaVu Sans"/>
                <a:sym typeface="Symbol" panose="05050102010706020507" pitchFamily="18" charset="2"/>
              </a:rPr>
              <a:t>pot</a:t>
            </a:r>
            <a:r>
              <a:rPr kumimoji="0" lang="de-DE" sz="135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DejaVu Sans"/>
                <a:cs typeface="DejaVu Sans"/>
                <a:sym typeface="Symbol" panose="05050102010706020507" pitchFamily="18" charset="2"/>
              </a:rPr>
              <a:t> + </a:t>
            </a:r>
            <a:r>
              <a:rPr kumimoji="0" lang="de-DE" sz="135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  <a:sym typeface="Symbol" panose="05050102010706020507" pitchFamily="18" charset="2"/>
              </a:rPr>
              <a:t>E</a:t>
            </a:r>
            <a:r>
              <a:rPr kumimoji="0" lang="de-DE" sz="1350" b="0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DejaVu Sans"/>
                <a:cs typeface="DejaVu Sans"/>
                <a:sym typeface="Symbol" panose="05050102010706020507" pitchFamily="18" charset="2"/>
              </a:rPr>
              <a:t>int</a:t>
            </a:r>
            <a:endParaRPr kumimoji="0" lang="de-DE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A6E32DBB-7A84-47AF-9D6C-D0EC2627191A}"/>
              </a:ext>
            </a:extLst>
          </p:cNvPr>
          <p:cNvSpPr txBox="1"/>
          <p:nvPr/>
        </p:nvSpPr>
        <p:spPr>
          <a:xfrm>
            <a:off x="4422309" y="3045206"/>
            <a:ext cx="66396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3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p</a:t>
            </a:r>
            <a:r>
              <a:rPr kumimoji="0" lang="de-DE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=</a:t>
            </a:r>
            <a:r>
              <a:rPr kumimoji="0" lang="de-DE" sz="13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p</a:t>
            </a:r>
            <a:r>
              <a:rPr kumimoji="0" lang="de-DE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(</a:t>
            </a:r>
            <a:r>
              <a:rPr kumimoji="0" lang="de-DE" sz="13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  <a:sym typeface="Symbol" panose="05050102010706020507" pitchFamily="18" charset="2"/>
              </a:rPr>
              <a:t></a:t>
            </a:r>
            <a:r>
              <a:rPr kumimoji="0" lang="de-DE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  <a:sym typeface="Symbol" panose="05050102010706020507" pitchFamily="18" charset="2"/>
              </a:rPr>
              <a:t>)</a:t>
            </a:r>
            <a:endParaRPr kumimoji="0" lang="de-DE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D380122E-EB79-4E64-8F62-4990867418FD}"/>
              </a:ext>
            </a:extLst>
          </p:cNvPr>
          <p:cNvSpPr txBox="1"/>
          <p:nvPr/>
        </p:nvSpPr>
        <p:spPr>
          <a:xfrm>
            <a:off x="4418801" y="3741928"/>
            <a:ext cx="80182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3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p</a:t>
            </a:r>
            <a:r>
              <a:rPr kumimoji="0" lang="de-DE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=</a:t>
            </a:r>
            <a:r>
              <a:rPr kumimoji="0" lang="de-DE" sz="13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p</a:t>
            </a:r>
            <a:r>
              <a:rPr kumimoji="0" lang="de-DE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(</a:t>
            </a:r>
            <a:r>
              <a:rPr kumimoji="0" lang="de-DE" sz="13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E</a:t>
            </a:r>
            <a:r>
              <a:rPr kumimoji="0" lang="de-DE" sz="1350" b="0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Times New Roman" panose="02020603050405020304" pitchFamily="18" charset="0"/>
              </a:rPr>
              <a:t>int</a:t>
            </a:r>
            <a:r>
              <a:rPr kumimoji="0" lang="de-DE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  <a:sym typeface="Symbol" panose="05050102010706020507" pitchFamily="18" charset="2"/>
              </a:rPr>
              <a:t>)</a:t>
            </a:r>
            <a:endParaRPr kumimoji="0" lang="de-DE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41FD64DF-9926-47E6-89E5-091B4D36F44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1683" y="2077864"/>
            <a:ext cx="2264884" cy="284624"/>
          </a:xfrm>
          <a:prstGeom prst="rect">
            <a:avLst/>
          </a:prstGeom>
        </p:spPr>
      </p:pic>
      <p:sp>
        <p:nvSpPr>
          <p:cNvPr id="21" name="Textfeld 20">
            <a:extLst>
              <a:ext uri="{FF2B5EF4-FFF2-40B4-BE49-F238E27FC236}">
                <a16:creationId xmlns:a16="http://schemas.microsoft.com/office/drawing/2014/main" id="{F2A80224-FAAB-4DBA-A6CC-9C86547BA0D9}"/>
              </a:ext>
            </a:extLst>
          </p:cNvPr>
          <p:cNvSpPr txBox="1"/>
          <p:nvPr/>
        </p:nvSpPr>
        <p:spPr>
          <a:xfrm>
            <a:off x="1197063" y="4313970"/>
            <a:ext cx="335348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In </a:t>
            </a:r>
            <a:r>
              <a:rPr kumimoji="0" 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case</a:t>
            </a:r>
            <a:r>
              <a:rPr kumimoji="0" lang="de-DE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of</a:t>
            </a:r>
            <a:r>
              <a:rPr kumimoji="0" lang="de-DE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3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diffusion</a:t>
            </a:r>
            <a:r>
              <a:rPr kumimoji="0" lang="de-DE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: </a:t>
            </a:r>
            <a:r>
              <a:rPr kumimoji="0" lang="de-DE" sz="135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T</a:t>
            </a:r>
            <a:r>
              <a:rPr kumimoji="0" lang="de-DE" sz="1350" b="0" i="1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ik</a:t>
            </a:r>
            <a:r>
              <a:rPr kumimoji="0" lang="de-DE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de-DE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  <a:sym typeface="Wingdings" panose="05000000000000000000" pitchFamily="2" charset="2"/>
              </a:rPr>
              <a:t> </a:t>
            </a:r>
            <a:r>
              <a:rPr kumimoji="0" lang="de-DE" sz="135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  <a:sym typeface="Wingdings" panose="05000000000000000000" pitchFamily="2" charset="2"/>
              </a:rPr>
              <a:t>T</a:t>
            </a:r>
            <a:r>
              <a:rPr kumimoji="0" lang="de-DE" sz="1350" b="0" i="1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  <a:sym typeface="Wingdings" panose="05000000000000000000" pitchFamily="2" charset="2"/>
              </a:rPr>
              <a:t>ik</a:t>
            </a:r>
            <a:r>
              <a:rPr kumimoji="0" lang="de-DE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  <a:sym typeface="Wingdings" panose="05000000000000000000" pitchFamily="2" charset="2"/>
              </a:rPr>
              <a:t> + </a:t>
            </a:r>
            <a:r>
              <a:rPr kumimoji="0" lang="de-DE" sz="135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  <a:sym typeface="Wingdings" panose="05000000000000000000" pitchFamily="2" charset="2"/>
              </a:rPr>
              <a:t>T</a:t>
            </a:r>
            <a:r>
              <a:rPr kumimoji="0" lang="de-DE" sz="1350" b="0" i="1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  <a:sym typeface="Wingdings" panose="05000000000000000000" pitchFamily="2" charset="2"/>
              </a:rPr>
              <a:t>ik</a:t>
            </a:r>
            <a:r>
              <a:rPr kumimoji="0" lang="de-DE" sz="135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  <a:sym typeface="Wingdings" panose="05000000000000000000" pitchFamily="2" charset="2"/>
              </a:rPr>
              <a:t>diffus</a:t>
            </a:r>
            <a:r>
              <a:rPr kumimoji="0" lang="de-DE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  <a:sym typeface="Wingdings" panose="05000000000000000000" pitchFamily="2" charset="2"/>
              </a:rPr>
              <a:t> , …</a:t>
            </a:r>
            <a:endParaRPr kumimoji="0" lang="de-DE" sz="135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3A423EE6-7E27-46EA-8FF5-63E7DD147063}"/>
              </a:ext>
            </a:extLst>
          </p:cNvPr>
          <p:cNvSpPr txBox="1"/>
          <p:nvPr/>
        </p:nvSpPr>
        <p:spPr>
          <a:xfrm>
            <a:off x="3896002" y="1156305"/>
            <a:ext cx="28248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mass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flux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(=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momentum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density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):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4EBC34-31CE-4157-9935-9FE05AFC079F}"/>
              </a:ext>
            </a:extLst>
          </p:cNvPr>
          <p:cNvSpPr txBox="1"/>
          <p:nvPr/>
        </p:nvSpPr>
        <p:spPr>
          <a:xfrm>
            <a:off x="3896002" y="1664729"/>
            <a:ext cx="1457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momentum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flux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0E4FFEE8-8354-49D5-9DC3-809D83EE306E}"/>
              </a:ext>
            </a:extLst>
          </p:cNvPr>
          <p:cNvSpPr txBox="1"/>
          <p:nvPr/>
        </p:nvSpPr>
        <p:spPr>
          <a:xfrm>
            <a:off x="3896524" y="2059126"/>
            <a:ext cx="17155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momentum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source:</a:t>
            </a:r>
          </a:p>
        </p:txBody>
      </p:sp>
      <p:sp>
        <p:nvSpPr>
          <p:cNvPr id="23" name="CustomShape 5">
            <a:extLst>
              <a:ext uri="{FF2B5EF4-FFF2-40B4-BE49-F238E27FC236}">
                <a16:creationId xmlns:a16="http://schemas.microsoft.com/office/drawing/2014/main" id="{692B3C7E-9D3A-49C5-884E-39E5521EAA4F}"/>
              </a:ext>
            </a:extLst>
          </p:cNvPr>
          <p:cNvSpPr/>
          <p:nvPr/>
        </p:nvSpPr>
        <p:spPr>
          <a:xfrm>
            <a:off x="5497808" y="4790953"/>
            <a:ext cx="278208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pPr algn="r" defTabSz="685800">
              <a:defRPr/>
            </a:pPr>
            <a:r>
              <a:rPr lang="de-DE" sz="7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M. Baldauf (DWD)</a:t>
            </a:r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24" name="CustomShape 6">
            <a:extLst>
              <a:ext uri="{FF2B5EF4-FFF2-40B4-BE49-F238E27FC236}">
                <a16:creationId xmlns:a16="http://schemas.microsoft.com/office/drawing/2014/main" id="{D42145C3-231C-4636-81BE-9B020B903E2F}"/>
              </a:ext>
            </a:extLst>
          </p:cNvPr>
          <p:cNvSpPr/>
          <p:nvPr/>
        </p:nvSpPr>
        <p:spPr>
          <a:xfrm>
            <a:off x="8279888" y="4786290"/>
            <a:ext cx="34830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685800">
              <a:defRPr/>
            </a:pPr>
            <a:fld id="{6739C2A4-7CB0-4AA1-BB12-77467A1233AC}" type="slidenum">
              <a:rPr lang="de-DE" sz="750" spc="-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pPr algn="r" defTabSz="685800">
                <a:defRPr/>
              </a:pPr>
              <a:t>9</a:t>
            </a:fld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31575675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904F596C-26C0-49EF-840B-B09269E69DAE}"/>
              </a:ext>
            </a:extLst>
          </p:cNvPr>
          <p:cNvSpPr txBox="1"/>
          <p:nvPr/>
        </p:nvSpPr>
        <p:spPr>
          <a:xfrm>
            <a:off x="363480" y="724269"/>
            <a:ext cx="7087197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The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choice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of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other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/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new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prognostic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variables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requies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the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development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of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new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closures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b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</a:b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for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their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related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covariances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Can </a:t>
            </a: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we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circumvent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this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by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expressing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the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new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covariances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by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the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‚</a:t>
            </a: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old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‘ </a:t>
            </a: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ones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?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Examples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348EFE7-B079-4196-AE83-F4B7FAC346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181" y="1474154"/>
            <a:ext cx="4540219" cy="509915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31858184-420D-40FD-A47B-9A61AB3734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181" y="2033872"/>
            <a:ext cx="3509688" cy="2557056"/>
          </a:xfrm>
          <a:prstGeom prst="rect">
            <a:avLst/>
          </a:prstGeom>
        </p:spPr>
      </p:pic>
      <p:sp>
        <p:nvSpPr>
          <p:cNvPr id="5" name="CustomShape 5">
            <a:extLst>
              <a:ext uri="{FF2B5EF4-FFF2-40B4-BE49-F238E27FC236}">
                <a16:creationId xmlns:a16="http://schemas.microsoft.com/office/drawing/2014/main" id="{5E35D2A2-0311-4E60-BB5B-CAC0E01879B9}"/>
              </a:ext>
            </a:extLst>
          </p:cNvPr>
          <p:cNvSpPr/>
          <p:nvPr/>
        </p:nvSpPr>
        <p:spPr>
          <a:xfrm>
            <a:off x="5497808" y="4790953"/>
            <a:ext cx="278208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pPr algn="r" defTabSz="685800">
              <a:defRPr/>
            </a:pPr>
            <a:r>
              <a:rPr lang="de-DE" sz="7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M. Baldauf (DWD)</a:t>
            </a:r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6" name="CustomShape 6">
            <a:extLst>
              <a:ext uri="{FF2B5EF4-FFF2-40B4-BE49-F238E27FC236}">
                <a16:creationId xmlns:a16="http://schemas.microsoft.com/office/drawing/2014/main" id="{8D03033D-C856-415A-85D5-E948242EF09B}"/>
              </a:ext>
            </a:extLst>
          </p:cNvPr>
          <p:cNvSpPr/>
          <p:nvPr/>
        </p:nvSpPr>
        <p:spPr>
          <a:xfrm>
            <a:off x="8279888" y="4786290"/>
            <a:ext cx="34830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685800">
              <a:defRPr/>
            </a:pPr>
            <a:fld id="{6739C2A4-7CB0-4AA1-BB12-77467A1233AC}" type="slidenum">
              <a:rPr lang="de-DE" sz="750" spc="-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pPr algn="r" defTabSz="685800">
                <a:defRPr/>
              </a:pPr>
              <a:t>10</a:t>
            </a:fld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2236611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E17088AC-1FBE-4A88-AEDE-510046CF8FA0}"/>
              </a:ext>
            </a:extLst>
          </p:cNvPr>
          <p:cNvSpPr/>
          <p:nvPr/>
        </p:nvSpPr>
        <p:spPr>
          <a:xfrm>
            <a:off x="115200" y="673200"/>
            <a:ext cx="8910000" cy="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1D1E6B86-289C-45DE-A96B-348BB9C003F6}"/>
              </a:ext>
            </a:extLst>
          </p:cNvPr>
          <p:cNvSpPr/>
          <p:nvPr/>
        </p:nvSpPr>
        <p:spPr>
          <a:xfrm>
            <a:off x="159600" y="4608377"/>
            <a:ext cx="8910000" cy="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CustomShape 5">
            <a:extLst>
              <a:ext uri="{FF2B5EF4-FFF2-40B4-BE49-F238E27FC236}">
                <a16:creationId xmlns:a16="http://schemas.microsoft.com/office/drawing/2014/main" id="{58D0B219-A35E-4849-988D-237F39BFF504}"/>
              </a:ext>
            </a:extLst>
          </p:cNvPr>
          <p:cNvSpPr/>
          <p:nvPr/>
        </p:nvSpPr>
        <p:spPr>
          <a:xfrm>
            <a:off x="5497808" y="4790953"/>
            <a:ext cx="278208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pPr algn="r" defTabSz="685800">
              <a:defRPr/>
            </a:pPr>
            <a:r>
              <a:rPr lang="de-DE" sz="7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M. Baldauf (DWD)</a:t>
            </a:r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9" name="CustomShape 6">
            <a:extLst>
              <a:ext uri="{FF2B5EF4-FFF2-40B4-BE49-F238E27FC236}">
                <a16:creationId xmlns:a16="http://schemas.microsoft.com/office/drawing/2014/main" id="{BD61E133-365F-412D-932F-2049D188E529}"/>
              </a:ext>
            </a:extLst>
          </p:cNvPr>
          <p:cNvSpPr/>
          <p:nvPr/>
        </p:nvSpPr>
        <p:spPr>
          <a:xfrm>
            <a:off x="8279888" y="4786290"/>
            <a:ext cx="34830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685800">
              <a:defRPr/>
            </a:pPr>
            <a:fld id="{6739C2A4-7CB0-4AA1-BB12-77467A1233AC}" type="slidenum">
              <a:rPr lang="de-DE" sz="750" spc="-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pPr algn="r" defTabSz="685800">
                <a:defRPr/>
              </a:pPr>
              <a:t>11</a:t>
            </a:fld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C0EEB7B5-27E5-4922-BBCF-F22C4629A1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12" y="282600"/>
            <a:ext cx="6418770" cy="457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918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DD1FF26B-37BD-4106-A969-5189C710FE3A}"/>
              </a:ext>
            </a:extLst>
          </p:cNvPr>
          <p:cNvSpPr txBox="1"/>
          <p:nvPr/>
        </p:nvSpPr>
        <p:spPr>
          <a:xfrm>
            <a:off x="384751" y="800760"/>
            <a:ext cx="814668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Summary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Turbulence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is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tightly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coupled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to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the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dynamical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core</a:t>
            </a:r>
            <a:endParaRPr kumimoji="0" lang="de-DE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Technical </a:t>
            </a: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aspect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: </a:t>
            </a:r>
          </a:p>
          <a:p>
            <a:pPr marL="742950" lvl="1" indent="-285750" defTabSz="9144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the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wish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for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local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conservation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requires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a </a:t>
            </a: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separation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of the </a:t>
            </a: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turbulence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model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into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a </a:t>
            </a:r>
            <a:r>
              <a:rPr kumimoji="0" lang="de-DE" sz="14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transport</a:t>
            </a:r>
            <a:r>
              <a:rPr kumimoji="0" lang="de-DE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sz="14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part</a:t>
            </a:r>
            <a:r>
              <a:rPr kumimoji="0" lang="de-DE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(DG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treatment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) and a ‚</a:t>
            </a:r>
            <a:r>
              <a:rPr kumimoji="0" lang="de-DE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pure‘ </a:t>
            </a:r>
            <a:r>
              <a:rPr kumimoji="0" lang="de-DE" sz="14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parameterization</a:t>
            </a:r>
            <a:r>
              <a:rPr kumimoji="0" lang="de-DE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sz="14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part</a:t>
            </a:r>
            <a:endParaRPr kumimoji="0" lang="de-DE" sz="14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Scientific </a:t>
            </a: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aspect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:   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use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of 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total </a:t>
            </a: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energy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sz="14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as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prognostic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variable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is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quite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probable </a:t>
            </a:r>
          </a:p>
          <a:p>
            <a:pPr marL="742950" lvl="1" indent="-285750" defTabSz="914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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instead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of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developing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 a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new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turbulence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scheme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,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can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we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 just express </a:t>
            </a:r>
            <a:b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</a:b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the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 </a:t>
            </a: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new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 </a:t>
            </a: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covariances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 </a:t>
            </a: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by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 </a:t>
            </a: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old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ones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 (+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only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 a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few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 additional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covariances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)?</a:t>
            </a:r>
          </a:p>
          <a:p>
            <a:pPr marL="742950" lvl="1" indent="-285750" defTabSz="914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400" kern="0" dirty="0" err="1">
                <a:solidFill>
                  <a:srgbClr val="000000"/>
                </a:solidFill>
                <a:sym typeface="Wingdings" panose="05000000000000000000" pitchFamily="2" charset="2"/>
              </a:rPr>
              <a:t>To</a:t>
            </a:r>
            <a:r>
              <a:rPr lang="de-DE" sz="1400" kern="0" dirty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400" kern="0" dirty="0" err="1">
                <a:solidFill>
                  <a:srgbClr val="000000"/>
                </a:solidFill>
                <a:sym typeface="Wingdings" panose="05000000000000000000" pitchFamily="2" charset="2"/>
              </a:rPr>
              <a:t>get</a:t>
            </a:r>
            <a:r>
              <a:rPr lang="de-DE" sz="1400" kern="0" dirty="0">
                <a:solidFill>
                  <a:srgbClr val="000000"/>
                </a:solidFill>
                <a:sym typeface="Wingdings" panose="05000000000000000000" pitchFamily="2" charset="2"/>
              </a:rPr>
              <a:t> variables like </a:t>
            </a:r>
            <a:r>
              <a:rPr lang="de-DE" sz="1400" i="1" u="sng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</a:t>
            </a:r>
            <a:r>
              <a:rPr lang="de-DE" sz="1400" kern="0" dirty="0">
                <a:solidFill>
                  <a:srgbClr val="000000"/>
                </a:solidFill>
                <a:sym typeface="Wingdings" panose="05000000000000000000" pitchFamily="2" charset="2"/>
              </a:rPr>
              <a:t>, </a:t>
            </a:r>
            <a:r>
              <a:rPr lang="de-DE" sz="1400" i="1" u="sng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</a:t>
            </a:r>
            <a:r>
              <a:rPr lang="de-DE" sz="1400" kern="0" dirty="0">
                <a:solidFill>
                  <a:srgbClr val="000000"/>
                </a:solidFill>
                <a:sym typeface="Wingdings" panose="05000000000000000000" pitchFamily="2" charset="2"/>
              </a:rPr>
              <a:t>, … </a:t>
            </a:r>
            <a:r>
              <a:rPr lang="de-DE" sz="1400" kern="0" dirty="0" err="1">
                <a:solidFill>
                  <a:srgbClr val="000000"/>
                </a:solidFill>
                <a:sym typeface="Wingdings" panose="05000000000000000000" pitchFamily="2" charset="2"/>
              </a:rPr>
              <a:t>from</a:t>
            </a:r>
            <a:r>
              <a:rPr lang="de-DE" sz="1400" kern="0" dirty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400" i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E</a:t>
            </a:r>
            <a:r>
              <a:rPr lang="de-DE" sz="1400" kern="0" dirty="0">
                <a:solidFill>
                  <a:srgbClr val="000000"/>
                </a:solidFill>
                <a:sym typeface="Wingdings" panose="05000000000000000000" pitchFamily="2" charset="2"/>
              </a:rPr>
              <a:t>, </a:t>
            </a:r>
            <a:r>
              <a:rPr lang="de-DE" sz="1400" kern="0" dirty="0" err="1">
                <a:solidFill>
                  <a:srgbClr val="000000"/>
                </a:solidFill>
                <a:sym typeface="Wingdings" panose="05000000000000000000" pitchFamily="2" charset="2"/>
              </a:rPr>
              <a:t>we</a:t>
            </a:r>
            <a:r>
              <a:rPr lang="de-DE" sz="1400" kern="0" dirty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400" kern="0" dirty="0" err="1">
                <a:solidFill>
                  <a:srgbClr val="000000"/>
                </a:solidFill>
                <a:sym typeface="Wingdings" panose="05000000000000000000" pitchFamily="2" charset="2"/>
              </a:rPr>
              <a:t>need</a:t>
            </a:r>
            <a:r>
              <a:rPr lang="de-DE" sz="1400" kern="0" dirty="0">
                <a:solidFill>
                  <a:srgbClr val="000000"/>
                </a:solidFill>
                <a:sym typeface="Wingdings" panose="05000000000000000000" pitchFamily="2" charset="2"/>
              </a:rPr>
              <a:t> TKE (ok) and TIE (?)</a:t>
            </a:r>
            <a:endParaRPr kumimoji="0" lang="de-DE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sym typeface="Wingdings" panose="05000000000000000000" pitchFamily="2" charset="2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Extend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 all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considerations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for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 </a:t>
            </a: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moisture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 and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by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moist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transport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Wingdings" panose="05000000000000000000" pitchFamily="2" charset="2"/>
              </a:rPr>
              <a:t>equations</a:t>
            </a:r>
            <a:endParaRPr kumimoji="0" lang="de-DE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altLang="de-DE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altLang="de-DE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Similar</a:t>
            </a:r>
            <a:r>
              <a:rPr kumimoji="0" lang="de-DE" alt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altLang="de-DE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considerations</a:t>
            </a:r>
            <a:r>
              <a:rPr kumimoji="0" lang="de-DE" alt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altLang="de-DE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are</a:t>
            </a:r>
            <a:r>
              <a:rPr kumimoji="0" lang="de-DE" alt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in </a:t>
            </a:r>
            <a:r>
              <a:rPr kumimoji="0" lang="de-DE" altLang="de-DE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principle</a:t>
            </a:r>
            <a:r>
              <a:rPr kumimoji="0" lang="de-DE" alt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altLang="de-DE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necessary</a:t>
            </a:r>
            <a:r>
              <a:rPr kumimoji="0" lang="de-DE" alt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for </a:t>
            </a:r>
            <a:r>
              <a:rPr kumimoji="0" lang="de-DE" altLang="de-DE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convection</a:t>
            </a:r>
            <a:r>
              <a:rPr kumimoji="0" lang="de-DE" altLang="de-DE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altLang="de-DE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param</a:t>
            </a:r>
            <a:r>
              <a:rPr kumimoji="0" lang="de-DE" altLang="de-DE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.</a:t>
            </a:r>
            <a:r>
              <a:rPr kumimoji="0" lang="de-DE" alt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</a:t>
            </a:r>
            <a:r>
              <a:rPr kumimoji="0" lang="de-DE" altLang="de-DE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gravity</a:t>
            </a:r>
            <a:r>
              <a:rPr kumimoji="0" lang="de-DE" altLang="de-DE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altLang="de-DE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wave</a:t>
            </a:r>
            <a:r>
              <a:rPr kumimoji="0" lang="de-DE" altLang="de-DE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altLang="de-DE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param</a:t>
            </a:r>
            <a:r>
              <a:rPr kumimoji="0" lang="de-DE" altLang="de-DE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.</a:t>
            </a:r>
            <a:r>
              <a:rPr kumimoji="0" lang="de-DE" alt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…</a:t>
            </a:r>
            <a:br>
              <a:rPr kumimoji="0" lang="de-DE" alt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</a:br>
            <a:r>
              <a:rPr kumimoji="0" lang="de-DE" altLang="de-DE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However</a:t>
            </a:r>
            <a:r>
              <a:rPr kumimoji="0" lang="de-DE" alt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the </a:t>
            </a:r>
            <a:r>
              <a:rPr kumimoji="0" lang="de-DE" altLang="de-DE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mid</a:t>
            </a:r>
            <a:r>
              <a:rPr kumimoji="0" lang="de-DE" alt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altLang="de-DE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term</a:t>
            </a:r>
            <a:r>
              <a:rPr kumimoji="0" lang="de-DE" alt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plan </a:t>
            </a:r>
            <a:r>
              <a:rPr kumimoji="0" lang="de-DE" altLang="de-DE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is</a:t>
            </a:r>
            <a:r>
              <a:rPr kumimoji="0" lang="de-DE" alt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to </a:t>
            </a:r>
            <a:r>
              <a:rPr kumimoji="0" lang="de-DE" altLang="de-DE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couple</a:t>
            </a:r>
            <a:r>
              <a:rPr kumimoji="0" lang="de-DE" alt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altLang="de-DE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them</a:t>
            </a:r>
            <a:r>
              <a:rPr kumimoji="0" lang="de-DE" alt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just as source </a:t>
            </a:r>
            <a:r>
              <a:rPr kumimoji="0" lang="de-DE" altLang="de-DE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terms</a:t>
            </a:r>
            <a:r>
              <a:rPr kumimoji="0" lang="de-DE" alt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(i.e. </a:t>
            </a:r>
            <a:r>
              <a:rPr kumimoji="0" lang="de-DE" altLang="de-DE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loosing</a:t>
            </a:r>
            <a:r>
              <a:rPr kumimoji="0" lang="de-DE" alt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altLang="de-DE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some</a:t>
            </a:r>
            <a:r>
              <a:rPr kumimoji="0" lang="de-DE" alt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altLang="de-DE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conservation</a:t>
            </a:r>
            <a:r>
              <a:rPr kumimoji="0" lang="de-DE" alt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de-DE" altLang="de-DE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properties</a:t>
            </a:r>
            <a:r>
              <a:rPr kumimoji="0" lang="de-DE" alt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)</a:t>
            </a:r>
            <a:endParaRPr kumimoji="0" lang="de-DE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3" name="CustomShape 5">
            <a:extLst>
              <a:ext uri="{FF2B5EF4-FFF2-40B4-BE49-F238E27FC236}">
                <a16:creationId xmlns:a16="http://schemas.microsoft.com/office/drawing/2014/main" id="{66EAB22F-24D2-46A6-820B-DA2B0536CCAC}"/>
              </a:ext>
            </a:extLst>
          </p:cNvPr>
          <p:cNvSpPr/>
          <p:nvPr/>
        </p:nvSpPr>
        <p:spPr>
          <a:xfrm>
            <a:off x="5497808" y="4790953"/>
            <a:ext cx="278208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pPr algn="r" defTabSz="685800">
              <a:defRPr/>
            </a:pPr>
            <a:r>
              <a:rPr lang="de-DE" sz="7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M. Baldauf (DWD)</a:t>
            </a:r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4" name="CustomShape 6">
            <a:extLst>
              <a:ext uri="{FF2B5EF4-FFF2-40B4-BE49-F238E27FC236}">
                <a16:creationId xmlns:a16="http://schemas.microsoft.com/office/drawing/2014/main" id="{000FDCC5-E2BD-4C79-978F-BD5F2804482F}"/>
              </a:ext>
            </a:extLst>
          </p:cNvPr>
          <p:cNvSpPr/>
          <p:nvPr/>
        </p:nvSpPr>
        <p:spPr>
          <a:xfrm>
            <a:off x="8279888" y="4786290"/>
            <a:ext cx="34830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685800">
              <a:defRPr/>
            </a:pPr>
            <a:fld id="{6739C2A4-7CB0-4AA1-BB12-77467A1233AC}" type="slidenum">
              <a:rPr lang="de-DE" sz="750" spc="-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pPr algn="r" defTabSz="685800">
                <a:defRPr/>
              </a:pPr>
              <a:t>12</a:t>
            </a:fld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3189176764"/>
      </p:ext>
    </p:extLst>
  </p:cSld>
  <p:clrMapOvr>
    <a:masterClrMapping/>
  </p:clrMapOvr>
</p:sld>
</file>

<file path=ppt/theme/theme1.xml><?xml version="1.0" encoding="utf-8"?>
<a:theme xmlns:a="http://schemas.openxmlformats.org/drawingml/2006/main" name="DWD-PowerPoint">
  <a:themeElements>
    <a:clrScheme name="DWD-Farben PowerPoint">
      <a:dk1>
        <a:srgbClr val="2D4B9B"/>
      </a:dk1>
      <a:lt1>
        <a:sysClr val="window" lastClr="FFFFFF"/>
      </a:lt1>
      <a:dk2>
        <a:srgbClr val="96B9DC"/>
      </a:dk2>
      <a:lt2>
        <a:srgbClr val="D2E1F5"/>
      </a:lt2>
      <a:accent1>
        <a:srgbClr val="2D4B9B"/>
      </a:accent1>
      <a:accent2>
        <a:srgbClr val="9E3D00"/>
      </a:accent2>
      <a:accent3>
        <a:srgbClr val="945100"/>
      </a:accent3>
      <a:accent4>
        <a:srgbClr val="DE8004"/>
      </a:accent4>
      <a:accent5>
        <a:srgbClr val="608E00"/>
      </a:accent5>
      <a:accent6>
        <a:srgbClr val="2F6100"/>
      </a:accent6>
      <a:hlink>
        <a:srgbClr val="2D4B9B"/>
      </a:hlink>
      <a:folHlink>
        <a:srgbClr val="2D4B9B"/>
      </a:folHlink>
    </a:clrScheme>
    <a:fontScheme name="DWD-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DWD-PowerPoint">
  <a:themeElements>
    <a:clrScheme name="DWD-Farben PowerPoint">
      <a:dk1>
        <a:srgbClr val="2D4B9B"/>
      </a:dk1>
      <a:lt1>
        <a:sysClr val="window" lastClr="FFFFFF"/>
      </a:lt1>
      <a:dk2>
        <a:srgbClr val="96B9DC"/>
      </a:dk2>
      <a:lt2>
        <a:srgbClr val="D2E1F5"/>
      </a:lt2>
      <a:accent1>
        <a:srgbClr val="2D4B9B"/>
      </a:accent1>
      <a:accent2>
        <a:srgbClr val="9E3D00"/>
      </a:accent2>
      <a:accent3>
        <a:srgbClr val="945100"/>
      </a:accent3>
      <a:accent4>
        <a:srgbClr val="DE8004"/>
      </a:accent4>
      <a:accent5>
        <a:srgbClr val="608E00"/>
      </a:accent5>
      <a:accent6>
        <a:srgbClr val="2F6100"/>
      </a:accent6>
      <a:hlink>
        <a:srgbClr val="2D4B9B"/>
      </a:hlink>
      <a:folHlink>
        <a:srgbClr val="2D4B9B"/>
      </a:folHlink>
    </a:clrScheme>
    <a:fontScheme name="DWD-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WD Standard Master">
  <a:themeElements>
    <a:clrScheme name="">
      <a:dk1>
        <a:srgbClr val="000000"/>
      </a:dk1>
      <a:lt1>
        <a:srgbClr val="FFFFFF"/>
      </a:lt1>
      <a:dk2>
        <a:srgbClr val="2D4B9B"/>
      </a:dk2>
      <a:lt2>
        <a:srgbClr val="D2E1F5"/>
      </a:lt2>
      <a:accent1>
        <a:srgbClr val="96B9DC"/>
      </a:accent1>
      <a:accent2>
        <a:srgbClr val="E10019"/>
      </a:accent2>
      <a:accent3>
        <a:srgbClr val="FFFFFF"/>
      </a:accent3>
      <a:accent4>
        <a:srgbClr val="000000"/>
      </a:accent4>
      <a:accent5>
        <a:srgbClr val="C9D9EB"/>
      </a:accent5>
      <a:accent6>
        <a:srgbClr val="CC0016"/>
      </a:accent6>
      <a:hlink>
        <a:srgbClr val="2D4B9B"/>
      </a:hlink>
      <a:folHlink>
        <a:srgbClr val="96B9DC"/>
      </a:folHlink>
    </a:clrScheme>
    <a:fontScheme name="DWD Standard 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WD Standard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1017A8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AABD1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1017A8"/>
        </a:accent1>
        <a:accent2>
          <a:srgbClr val="575DC2"/>
        </a:accent2>
        <a:accent3>
          <a:srgbClr val="FFFFFF"/>
        </a:accent3>
        <a:accent4>
          <a:srgbClr val="000000"/>
        </a:accent4>
        <a:accent5>
          <a:srgbClr val="AAABD1"/>
        </a:accent5>
        <a:accent6>
          <a:srgbClr val="4E53B0"/>
        </a:accent6>
        <a:hlink>
          <a:srgbClr val="9FA3DC"/>
        </a:hlink>
        <a:folHlink>
          <a:srgbClr val="DBDDF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2D4B9B"/>
        </a:accent1>
        <a:accent2>
          <a:srgbClr val="6278B4"/>
        </a:accent2>
        <a:accent3>
          <a:srgbClr val="FFFFFF"/>
        </a:accent3>
        <a:accent4>
          <a:srgbClr val="000000"/>
        </a:accent4>
        <a:accent5>
          <a:srgbClr val="ADB1CB"/>
        </a:accent5>
        <a:accent6>
          <a:srgbClr val="586CA3"/>
        </a:accent6>
        <a:hlink>
          <a:srgbClr val="96A5CD"/>
        </a:hlink>
        <a:folHlink>
          <a:srgbClr val="CBD3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2D4B9B"/>
        </a:accent1>
        <a:accent2>
          <a:srgbClr val="96B9DC"/>
        </a:accent2>
        <a:accent3>
          <a:srgbClr val="FFFFFF"/>
        </a:accent3>
        <a:accent4>
          <a:srgbClr val="000000"/>
        </a:accent4>
        <a:accent5>
          <a:srgbClr val="ADB1CB"/>
        </a:accent5>
        <a:accent6>
          <a:srgbClr val="87A7C7"/>
        </a:accent6>
        <a:hlink>
          <a:srgbClr val="D2E1F5"/>
        </a:hlink>
        <a:folHlink>
          <a:srgbClr val="E1001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1178</Words>
  <Application>Microsoft Office PowerPoint</Application>
  <PresentationFormat>Bildschirmpräsentation (16:9)</PresentationFormat>
  <Paragraphs>130</Paragraphs>
  <Slides>12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12</vt:i4>
      </vt:variant>
    </vt:vector>
  </HeadingPairs>
  <TitlesOfParts>
    <vt:vector size="21" baseType="lpstr">
      <vt:lpstr>Arial</vt:lpstr>
      <vt:lpstr>Calibri</vt:lpstr>
      <vt:lpstr>DejaVu Sans</vt:lpstr>
      <vt:lpstr>Symbol</vt:lpstr>
      <vt:lpstr>Times New Roman</vt:lpstr>
      <vt:lpstr>Wingdings</vt:lpstr>
      <vt:lpstr>DWD-PowerPoint</vt:lpstr>
      <vt:lpstr>2_DWD-PowerPoint</vt:lpstr>
      <vt:lpstr>DWD Standard Master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Deutscher Wetterdienst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DWD</dc:creator>
  <cp:lastModifiedBy>Michael Baldauf</cp:lastModifiedBy>
  <cp:revision>309</cp:revision>
  <dcterms:created xsi:type="dcterms:W3CDTF">2020-05-28T07:34:32Z</dcterms:created>
  <dcterms:modified xsi:type="dcterms:W3CDTF">2026-09-15T20:50:07Z</dcterms:modified>
</cp:coreProperties>
</file>