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347" r:id="rId2"/>
    <p:sldId id="348" r:id="rId3"/>
    <p:sldId id="275" r:id="rId4"/>
    <p:sldId id="343" r:id="rId5"/>
    <p:sldId id="350" r:id="rId6"/>
    <p:sldId id="263" r:id="rId7"/>
    <p:sldId id="349" r:id="rId8"/>
    <p:sldId id="345" r:id="rId9"/>
    <p:sldId id="358" r:id="rId10"/>
    <p:sldId id="362" r:id="rId11"/>
    <p:sldId id="359" r:id="rId12"/>
    <p:sldId id="363" r:id="rId13"/>
    <p:sldId id="360" r:id="rId14"/>
    <p:sldId id="364" r:id="rId15"/>
    <p:sldId id="361" r:id="rId16"/>
    <p:sldId id="365" r:id="rId17"/>
    <p:sldId id="367" r:id="rId18"/>
    <p:sldId id="366" r:id="rId19"/>
    <p:sldId id="368" r:id="rId20"/>
    <p:sldId id="369" r:id="rId21"/>
    <p:sldId id="370" r:id="rId22"/>
    <p:sldId id="371" r:id="rId23"/>
  </p:sldIdLst>
  <p:sldSz cx="9144000" cy="6858000" type="screen4x3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Στυλ με θέμα 1 - Έμφαση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Στυλ με θέμα 1 - Έμφαση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Στυλ με θέμα 1 - Έμφαση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Στυλ με θέμα 1 - Έμφαση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Χωρίς στυλ, χωρίς πλέγμα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Χωρίς στυλ, πλέγμα πίνακα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 autoAdjust="0"/>
  </p:normalViewPr>
  <p:slideViewPr>
    <p:cSldViewPr snapToGrid="0">
      <p:cViewPr>
        <p:scale>
          <a:sx n="80" d="100"/>
          <a:sy n="80" d="100"/>
        </p:scale>
        <p:origin x="-111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D5B9C-6515-4C04-9F58-763D193851C3}" type="datetimeFigureOut">
              <a:rPr lang="el-GR" smtClean="0"/>
              <a:pPr/>
              <a:t>12/9/2026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5D659-7376-47DB-9F4D-C7E4A78829B5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07F65-3193-4A7E-809D-D51D667F796E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198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30167-3231-451E-8A33-CF650AF829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4196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3013"/>
            <a:ext cx="4471987" cy="3355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305A2D-0B04-49D9-951D-9A80A643325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3205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3013"/>
            <a:ext cx="4471987" cy="3355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305A2D-0B04-49D9-951D-9A80A643325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7381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9864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246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442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3687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7414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5685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3514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5803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5639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6599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8283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+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7D7B8F-FF07-1A44-E1D1-030FA5E2C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886158"/>
            <a:ext cx="5293519" cy="563231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Title+Bullet points</a:t>
            </a:r>
            <a:endParaRPr lang="x-none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DAC8BB4-C7D5-0E4E-59CD-01D08FC8E2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650" y="1773238"/>
            <a:ext cx="5293519" cy="673518"/>
          </a:xfrm>
          <a:prstGeom prst="rect">
            <a:avLst/>
          </a:prstGeom>
        </p:spPr>
        <p:txBody>
          <a:bodyPr lIns="90000">
            <a:spAutoFit/>
          </a:bodyPr>
          <a:lstStyle>
            <a:lvl1pPr marL="133200" indent="-133200">
              <a:lnSpc>
                <a:spcPct val="100000"/>
              </a:lnSpc>
              <a:defRPr sz="12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3200" indent="-133200">
              <a:lnSpc>
                <a:spcPct val="100000"/>
              </a:lnSpc>
              <a:defRPr sz="1200" b="0" i="0" baseline="0">
                <a:latin typeface="Arial" panose="020B0604020202020204" pitchFamily="34" charset="0"/>
              </a:defRPr>
            </a:lvl2pPr>
            <a:lvl3pPr marL="601200" indent="-133200">
              <a:buFont typeface="System Font Regular"/>
              <a:buChar char="-"/>
              <a:defRPr sz="12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Use this slide for simple lists</a:t>
            </a:r>
          </a:p>
          <a:p>
            <a:pPr lvl="2"/>
            <a:r>
              <a:rPr lang="en-GB" dirty="0"/>
              <a:t>Remember you can make a second level indent with Tab (and use </a:t>
            </a:r>
            <a:r>
              <a:rPr lang="en-GB" dirty="0" err="1"/>
              <a:t>Shift+Tab</a:t>
            </a:r>
            <a:r>
              <a:rPr lang="en-GB" dirty="0"/>
              <a:t> to remove it)</a:t>
            </a:r>
          </a:p>
        </p:txBody>
      </p:sp>
    </p:spTree>
    <p:extLst>
      <p:ext uri="{BB962C8B-B14F-4D97-AF65-F5344CB8AC3E}">
        <p14:creationId xmlns="" xmlns:p14="http://schemas.microsoft.com/office/powerpoint/2010/main" val="302086431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0334E-800D-44BC-9579-9918CA5264EE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9467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dpi.com/2073-4433/16/9/1043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____Microsoft_Office_Excel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xmlns="" id="{94B22863-F1A2-4DBA-A759-6D0A8798E26C}"/>
              </a:ext>
            </a:extLst>
          </p:cNvPr>
          <p:cNvSpPr/>
          <p:nvPr/>
        </p:nvSpPr>
        <p:spPr>
          <a:xfrm>
            <a:off x="191193" y="1759200"/>
            <a:ext cx="8769927" cy="27172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" name="Title 12">
            <a:extLst>
              <a:ext uri="{FF2B5EF4-FFF2-40B4-BE49-F238E27FC236}">
                <a16:creationId xmlns:a16="http://schemas.microsoft.com/office/drawing/2014/main" xmlns="" id="{619C0BA8-10FE-4C36-81C5-99EA297FF8DF}"/>
              </a:ext>
            </a:extLst>
          </p:cNvPr>
          <p:cNvSpPr txBox="1">
            <a:spLocks/>
          </p:cNvSpPr>
          <p:nvPr/>
        </p:nvSpPr>
        <p:spPr>
          <a:xfrm>
            <a:off x="685800" y="2020774"/>
            <a:ext cx="7772400" cy="1041822"/>
          </a:xfrm>
          <a:prstGeom prst="rect">
            <a:avLst/>
          </a:prstGeom>
          <a:solidFill>
            <a:srgbClr val="F3FAFF"/>
          </a:solidFill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On the Sensitivity of the “PYRCEL” version of ICON Model over Greece</a:t>
            </a:r>
            <a:endParaRPr kumimoji="0" lang="el-GR" sz="32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Subtitle 13">
            <a:extLst>
              <a:ext uri="{FF2B5EF4-FFF2-40B4-BE49-F238E27FC236}">
                <a16:creationId xmlns:a16="http://schemas.microsoft.com/office/drawing/2014/main" xmlns="" id="{BCB9DF24-0E36-4DC2-B0AC-E786D5C05802}"/>
              </a:ext>
            </a:extLst>
          </p:cNvPr>
          <p:cNvSpPr txBox="1">
            <a:spLocks/>
          </p:cNvSpPr>
          <p:nvPr/>
        </p:nvSpPr>
        <p:spPr>
          <a:xfrm>
            <a:off x="365760" y="3170743"/>
            <a:ext cx="8321040" cy="1073713"/>
          </a:xfrm>
          <a:prstGeom prst="rect">
            <a:avLst/>
          </a:prstGeom>
          <a:solidFill>
            <a:srgbClr val="F3FAFF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l-GR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Euripides 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l-GR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Avgoustoglou</a:t>
            </a:r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kumimoji="0" lang="el-GR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Hellenic National Meteorological Service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(HNMS)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 Support and Collaboration with,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Harel</a:t>
            </a:r>
            <a:r>
              <a:rPr kumimoji="0" lang="en-US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Muskate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Israel </a:t>
            </a:r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Meteorological Service (IMS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el-GR" dirty="0" smtClean="0"/>
          </a:p>
          <a:p>
            <a:pPr algn="ctr"/>
            <a:endParaRPr lang="en-US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l-GR" sz="1400" dirty="0"/>
              <a:t>01</a:t>
            </a:r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10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12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13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</p:spTree>
    <p:extLst>
      <p:ext uri="{BB962C8B-B14F-4D97-AF65-F5344CB8AC3E}">
        <p14:creationId xmlns:p14="http://schemas.microsoft.com/office/powerpoint/2010/main" xmlns="" val="268719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1191308" y="1320145"/>
            <a:ext cx="7101555" cy="4255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chemeClr val="accent5">
                    <a:lumMod val="50000"/>
                  </a:schemeClr>
                </a:solidFill>
              </a:rPr>
              <a:t>Motivation</a:t>
            </a:r>
            <a:endParaRPr lang="el-GR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lvl="0" indent="-285750">
              <a:spcAft>
                <a:spcPts val="300"/>
              </a:spcAft>
              <a:buBlip>
                <a:blip r:embed="rId2"/>
              </a:buBlip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Accurate rainfall simulation is essential for hydrological risk assessment and emergency response. </a:t>
            </a:r>
            <a:endParaRPr lang="el-GR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lvl="0" indent="-285750">
              <a:spcAft>
                <a:spcPts val="300"/>
              </a:spcAft>
              <a:buBlip>
                <a:blip r:embed="rId2"/>
              </a:buBlip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Aerosol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climatologies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strongly influence cloud microphysics and precipitation formation. </a:t>
            </a:r>
            <a:endParaRPr lang="el-GR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lvl="0" indent="-285750">
              <a:spcAft>
                <a:spcPts val="300"/>
              </a:spcAft>
              <a:buBlip>
                <a:blip r:embed="rId2"/>
              </a:buBlip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Vertical resolution affects the representation of convection, moisture transport, and storm structure. </a:t>
            </a:r>
            <a:endParaRPr lang="el-GR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lvl="0" indent="-285750">
              <a:spcAft>
                <a:spcPts val="300"/>
              </a:spcAft>
              <a:buBlip>
                <a:blip r:embed="rId2"/>
              </a:buBlip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The flexibility of ICON‑LAM allows systematic testing of   different aerosol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climatologies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and vertical resolutions, making it an ideal framework for sensitivity studies.</a:t>
            </a:r>
          </a:p>
          <a:p>
            <a:pPr marL="285750" lvl="0" indent="-285750">
              <a:spcAft>
                <a:spcPts val="300"/>
              </a:spcAft>
              <a:buBlip>
                <a:blip r:embed="rId2"/>
              </a:buBlip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Evaluating these sensitivities helps improve the reliability of numerical weather prediction during high‑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impact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events.</a:t>
            </a:r>
          </a:p>
          <a:p>
            <a:pPr marL="273050" indent="-273050">
              <a:buBlip>
                <a:blip r:embed="rId2"/>
              </a:buBlip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The introduction of a Deep Learning Emulator for </a:t>
            </a:r>
            <a:r>
              <a:rPr lang="en-US" i="1" dirty="0" err="1" smtClean="0">
                <a:solidFill>
                  <a:schemeClr val="accent5">
                    <a:lumMod val="50000"/>
                  </a:schemeClr>
                </a:solidFill>
              </a:rPr>
              <a:t>pyrcel</a:t>
            </a:r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</a:rPr>
              <a:t>-Based Cloud Droplet Number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Concentration .</a:t>
            </a:r>
            <a:endParaRPr lang="el-GR" dirty="0"/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l-GR" sz="1400" dirty="0" smtClean="0"/>
              <a:t>0</a:t>
            </a:r>
            <a:r>
              <a:rPr lang="en-US" sz="1400" dirty="0" smtClean="0"/>
              <a:t>2</a:t>
            </a:r>
            <a:endParaRPr lang="el-GR" sz="1400" dirty="0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8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10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11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188261" y="944390"/>
            <a:ext cx="875403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accent5">
                  <a:lumMod val="50000"/>
                </a:schemeClr>
              </a:buClr>
              <a:buBlip>
                <a:blip r:embed="rId2"/>
              </a:buBlip>
            </a:pPr>
            <a:r>
              <a:rPr lang="en-US" sz="1600" dirty="0">
                <a:solidFill>
                  <a:srgbClr val="002060"/>
                </a:solidFill>
              </a:rPr>
              <a:t>Horizontal grid: </a:t>
            </a:r>
            <a:r>
              <a:rPr lang="en-US" sz="1600" b="1" dirty="0">
                <a:solidFill>
                  <a:srgbClr val="002060"/>
                </a:solidFill>
              </a:rPr>
              <a:t>R2B10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b="1" dirty="0">
                <a:solidFill>
                  <a:srgbClr val="002060"/>
                </a:solidFill>
              </a:rPr>
              <a:t>~ 2,5km (1621x1061 grid Lon/Lat points)</a:t>
            </a:r>
          </a:p>
          <a:p>
            <a:pPr marL="285750" indent="-285750">
              <a:spcAft>
                <a:spcPts val="600"/>
              </a:spcAft>
              <a:buClr>
                <a:schemeClr val="accent5">
                  <a:lumMod val="50000"/>
                </a:schemeClr>
              </a:buClr>
              <a:buBlip>
                <a:blip r:embed="rId2"/>
              </a:buBlip>
            </a:pPr>
            <a:r>
              <a:rPr lang="en-US" sz="1600" dirty="0">
                <a:solidFill>
                  <a:srgbClr val="002060"/>
                </a:solidFill>
              </a:rPr>
              <a:t>Model time step: </a:t>
            </a:r>
            <a:r>
              <a:rPr lang="en-US" sz="1600" b="1" dirty="0" err="1">
                <a:solidFill>
                  <a:srgbClr val="002060"/>
                </a:solidFill>
              </a:rPr>
              <a:t>dtime</a:t>
            </a:r>
            <a:r>
              <a:rPr lang="en-US" sz="1600" b="1" dirty="0">
                <a:solidFill>
                  <a:srgbClr val="002060"/>
                </a:solidFill>
              </a:rPr>
              <a:t> = 24 s</a:t>
            </a:r>
            <a:endParaRPr lang="en-US" sz="1600" dirty="0">
              <a:solidFill>
                <a:srgbClr val="002060"/>
              </a:solidFill>
            </a:endParaRPr>
          </a:p>
          <a:p>
            <a:pPr marL="285750" indent="-285750">
              <a:spcAft>
                <a:spcPts val="600"/>
              </a:spcAft>
              <a:buClr>
                <a:schemeClr val="accent5">
                  <a:lumMod val="50000"/>
                </a:schemeClr>
              </a:buClr>
              <a:buBlip>
                <a:blip r:embed="rId2"/>
              </a:buBlip>
            </a:pPr>
            <a:r>
              <a:rPr lang="en-US" sz="1600" dirty="0">
                <a:solidFill>
                  <a:srgbClr val="002060"/>
                </a:solidFill>
              </a:rPr>
              <a:t>Convection parameterization scheme</a:t>
            </a:r>
            <a:r>
              <a:rPr lang="en-US" sz="1600" b="1" dirty="0">
                <a:solidFill>
                  <a:srgbClr val="002060"/>
                </a:solidFill>
              </a:rPr>
              <a:t>: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b="1" dirty="0" err="1">
                <a:solidFill>
                  <a:srgbClr val="002060"/>
                </a:solidFill>
              </a:rPr>
              <a:t>inwp_convection</a:t>
            </a:r>
            <a:r>
              <a:rPr lang="en-US" sz="1600" b="1" dirty="0">
                <a:solidFill>
                  <a:srgbClr val="002060"/>
                </a:solidFill>
              </a:rPr>
              <a:t> = 1 (</a:t>
            </a:r>
            <a:r>
              <a:rPr lang="en-US" sz="1600" b="1" dirty="0" err="1">
                <a:solidFill>
                  <a:srgbClr val="002060"/>
                </a:solidFill>
              </a:rPr>
              <a:t>Tiedke</a:t>
            </a:r>
            <a:r>
              <a:rPr lang="en-US" sz="1600" b="1" dirty="0" smtClean="0">
                <a:solidFill>
                  <a:srgbClr val="002060"/>
                </a:solidFill>
              </a:rPr>
              <a:t>)</a:t>
            </a:r>
            <a:endParaRPr lang="en-US" sz="1600" b="1" dirty="0">
              <a:solidFill>
                <a:srgbClr val="002060"/>
              </a:solidFill>
            </a:endParaRPr>
          </a:p>
          <a:p>
            <a:pPr marL="285750" indent="-285750">
              <a:spcAft>
                <a:spcPts val="600"/>
              </a:spcAft>
              <a:buClr>
                <a:schemeClr val="accent5">
                  <a:lumMod val="50000"/>
                </a:schemeClr>
              </a:buClr>
              <a:buBlip>
                <a:blip r:embed="rId2"/>
              </a:buBlip>
            </a:pPr>
            <a:r>
              <a:rPr lang="en-US" sz="1600" dirty="0">
                <a:solidFill>
                  <a:srgbClr val="002060"/>
                </a:solidFill>
              </a:rPr>
              <a:t>Time interval for calling the convection parameterization scheme: </a:t>
            </a:r>
            <a:r>
              <a:rPr lang="en-US" sz="1600" b="1" dirty="0" err="1">
                <a:solidFill>
                  <a:srgbClr val="002060"/>
                </a:solidFill>
              </a:rPr>
              <a:t>dt_conv</a:t>
            </a:r>
            <a:r>
              <a:rPr lang="en-US" sz="1600" b="1" dirty="0">
                <a:solidFill>
                  <a:srgbClr val="002060"/>
                </a:solidFill>
              </a:rPr>
              <a:t>  = 120 s</a:t>
            </a:r>
            <a:endParaRPr lang="en-US" sz="1600" dirty="0">
              <a:solidFill>
                <a:srgbClr val="002060"/>
              </a:solidFill>
            </a:endParaRPr>
          </a:p>
          <a:p>
            <a:pPr marL="285750" indent="-285750">
              <a:spcAft>
                <a:spcPts val="600"/>
              </a:spcAft>
              <a:buClr>
                <a:schemeClr val="accent5">
                  <a:lumMod val="50000"/>
                </a:schemeClr>
              </a:buClr>
              <a:buBlip>
                <a:blip r:embed="rId2"/>
              </a:buBlip>
            </a:pPr>
            <a:r>
              <a:rPr lang="en-US" sz="1600" dirty="0">
                <a:solidFill>
                  <a:srgbClr val="002060"/>
                </a:solidFill>
              </a:rPr>
              <a:t>Time interval between successive lateral boundary condition updates: </a:t>
            </a:r>
            <a:r>
              <a:rPr lang="en-US" sz="1600" b="1" dirty="0" err="1">
                <a:solidFill>
                  <a:srgbClr val="002060"/>
                </a:solidFill>
              </a:rPr>
              <a:t>dtime_latbc</a:t>
            </a:r>
            <a:r>
              <a:rPr lang="en-US" sz="1600" b="1" dirty="0">
                <a:solidFill>
                  <a:srgbClr val="002060"/>
                </a:solidFill>
              </a:rPr>
              <a:t> = </a:t>
            </a:r>
            <a:r>
              <a:rPr lang="en-US" sz="1600" b="1" dirty="0" smtClean="0">
                <a:solidFill>
                  <a:srgbClr val="002060"/>
                </a:solidFill>
              </a:rPr>
              <a:t>10800 </a:t>
            </a:r>
            <a:r>
              <a:rPr lang="en-US" sz="1600" b="1" dirty="0">
                <a:solidFill>
                  <a:srgbClr val="002060"/>
                </a:solidFill>
              </a:rPr>
              <a:t>s</a:t>
            </a:r>
            <a:endParaRPr lang="en-US" sz="1600" dirty="0">
              <a:solidFill>
                <a:srgbClr val="002060"/>
              </a:solidFill>
            </a:endParaRPr>
          </a:p>
          <a:p>
            <a:pPr marL="285750" indent="-285750">
              <a:spcAft>
                <a:spcPts val="600"/>
              </a:spcAft>
              <a:buClr>
                <a:schemeClr val="accent5">
                  <a:lumMod val="50000"/>
                </a:schemeClr>
              </a:buClr>
              <a:buBlip>
                <a:blip r:embed="rId2"/>
              </a:buBlip>
            </a:pPr>
            <a:r>
              <a:rPr lang="en-US" sz="1600" dirty="0">
                <a:solidFill>
                  <a:srgbClr val="002060"/>
                </a:solidFill>
              </a:rPr>
              <a:t>Time interval for calling the radiation scheme: </a:t>
            </a:r>
            <a:r>
              <a:rPr lang="en-US" sz="1600" b="1" dirty="0" err="1">
                <a:solidFill>
                  <a:srgbClr val="002060"/>
                </a:solidFill>
              </a:rPr>
              <a:t>dt_rad</a:t>
            </a:r>
            <a:r>
              <a:rPr lang="en-US" sz="1600" b="1" dirty="0">
                <a:solidFill>
                  <a:srgbClr val="002060"/>
                </a:solidFill>
              </a:rPr>
              <a:t>  = 720 s</a:t>
            </a:r>
            <a:endParaRPr lang="en-US" sz="1600" dirty="0">
              <a:solidFill>
                <a:srgbClr val="002060"/>
              </a:solidFill>
            </a:endParaRPr>
          </a:p>
          <a:p>
            <a:pPr marL="285750" indent="-285750">
              <a:spcAft>
                <a:spcPts val="600"/>
              </a:spcAft>
              <a:buClr>
                <a:schemeClr val="accent5">
                  <a:lumMod val="50000"/>
                </a:schemeClr>
              </a:buClr>
              <a:buBlip>
                <a:blip r:embed="rId2"/>
              </a:buBlip>
            </a:pPr>
            <a:r>
              <a:rPr lang="en-US" sz="1600" dirty="0">
                <a:solidFill>
                  <a:srgbClr val="002060"/>
                </a:solidFill>
              </a:rPr>
              <a:t>Minimum time scale for Rayleigh friction damping: </a:t>
            </a:r>
            <a:r>
              <a:rPr lang="en-US" sz="1600" b="1" dirty="0" err="1">
                <a:solidFill>
                  <a:srgbClr val="002060"/>
                </a:solidFill>
              </a:rPr>
              <a:t>efdt_min_raylfric</a:t>
            </a:r>
            <a:r>
              <a:rPr lang="en-US" sz="1600" b="1" dirty="0">
                <a:solidFill>
                  <a:srgbClr val="002060"/>
                </a:solidFill>
              </a:rPr>
              <a:t> = 7200 s</a:t>
            </a:r>
            <a:endParaRPr lang="en-US" sz="1600" dirty="0">
              <a:solidFill>
                <a:srgbClr val="002060"/>
              </a:solidFill>
            </a:endParaRPr>
          </a:p>
          <a:p>
            <a:pPr marL="285750" indent="-285750">
              <a:spcAft>
                <a:spcPts val="600"/>
              </a:spcAft>
              <a:buClr>
                <a:schemeClr val="accent5">
                  <a:lumMod val="50000"/>
                </a:schemeClr>
              </a:buClr>
              <a:buBlip>
                <a:blip r:embed="rId2"/>
              </a:buBlip>
            </a:pPr>
            <a:r>
              <a:rPr lang="en-US" sz="1600" dirty="0">
                <a:solidFill>
                  <a:srgbClr val="002060"/>
                </a:solidFill>
              </a:rPr>
              <a:t>Time interval for calling the </a:t>
            </a:r>
            <a:r>
              <a:rPr lang="en-US" sz="1600" dirty="0" err="1">
                <a:solidFill>
                  <a:srgbClr val="002060"/>
                </a:solidFill>
              </a:rPr>
              <a:t>subgrid</a:t>
            </a:r>
            <a:r>
              <a:rPr lang="en-US" sz="1600" dirty="0">
                <a:solidFill>
                  <a:srgbClr val="002060"/>
                </a:solidFill>
              </a:rPr>
              <a:t>-scale orography (SSO) parameterization scheme: </a:t>
            </a:r>
            <a:r>
              <a:rPr lang="en-US" sz="1600" b="1" dirty="0" err="1">
                <a:solidFill>
                  <a:srgbClr val="002060"/>
                </a:solidFill>
              </a:rPr>
              <a:t>dt_sso</a:t>
            </a:r>
            <a:r>
              <a:rPr lang="en-US" sz="1600" b="1" dirty="0">
                <a:solidFill>
                  <a:srgbClr val="002060"/>
                </a:solidFill>
              </a:rPr>
              <a:t> = 120 s</a:t>
            </a:r>
            <a:endParaRPr lang="en-US" sz="1600" dirty="0">
              <a:solidFill>
                <a:srgbClr val="002060"/>
              </a:solidFill>
            </a:endParaRPr>
          </a:p>
          <a:p>
            <a:pPr marL="285750" indent="-285750">
              <a:spcAft>
                <a:spcPts val="600"/>
              </a:spcAft>
              <a:buClr>
                <a:schemeClr val="accent5">
                  <a:lumMod val="50000"/>
                </a:schemeClr>
              </a:buClr>
              <a:buBlip>
                <a:blip r:embed="rId2"/>
              </a:buBlip>
            </a:pPr>
            <a:r>
              <a:rPr lang="en-US" sz="1600" dirty="0">
                <a:solidFill>
                  <a:srgbClr val="002060"/>
                </a:solidFill>
              </a:rPr>
              <a:t>Time interval for calling the gravity wave drag (GWD) parameterization scheme: </a:t>
            </a:r>
            <a:r>
              <a:rPr lang="en-US" sz="1600" b="1" dirty="0" err="1">
                <a:solidFill>
                  <a:srgbClr val="002060"/>
                </a:solidFill>
              </a:rPr>
              <a:t>dt_gwd</a:t>
            </a:r>
            <a:r>
              <a:rPr lang="en-US" sz="1600" b="1" dirty="0">
                <a:solidFill>
                  <a:srgbClr val="002060"/>
                </a:solidFill>
              </a:rPr>
              <a:t>    = 360 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90E1D128-F7D9-47E3-A351-1C7F68C53D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76114460"/>
              </p:ext>
            </p:extLst>
          </p:nvPr>
        </p:nvGraphicFramePr>
        <p:xfrm>
          <a:off x="335575" y="4183692"/>
          <a:ext cx="8565776" cy="21306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9400">
                  <a:extLst>
                    <a:ext uri="{9D8B030D-6E8A-4147-A177-3AD203B41FA5}">
                      <a16:colId xmlns:a16="http://schemas.microsoft.com/office/drawing/2014/main" xmlns="" val="3146144097"/>
                    </a:ext>
                  </a:extLst>
                </a:gridCol>
                <a:gridCol w="4071117">
                  <a:extLst>
                    <a:ext uri="{9D8B030D-6E8A-4147-A177-3AD203B41FA5}">
                      <a16:colId xmlns:a16="http://schemas.microsoft.com/office/drawing/2014/main" xmlns="" val="4030022153"/>
                    </a:ext>
                  </a:extLst>
                </a:gridCol>
                <a:gridCol w="2855259">
                  <a:extLst>
                    <a:ext uri="{9D8B030D-6E8A-4147-A177-3AD203B41FA5}">
                      <a16:colId xmlns:a16="http://schemas.microsoft.com/office/drawing/2014/main" xmlns="" val="30289597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Vertical Levels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Suitability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Notes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9522225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✅ Standard Reference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Common in operational ICON setups like ICON-D2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2390279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✅ Stronger vertical detail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Useful for high-resolution convection and cloud studies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27031585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130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✅ Excellent for upper-atmosphere studies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May require tuning of damping and physics schemes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950077208"/>
                  </a:ext>
                </a:extLst>
              </a:tr>
            </a:tbl>
          </a:graphicData>
        </a:graphic>
      </p:graphicFrame>
      <p:grpSp>
        <p:nvGrpSpPr>
          <p:cNvPr id="10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13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15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8327A85-23CB-41BF-8E2A-896B1D51CACB}"/>
              </a:ext>
            </a:extLst>
          </p:cNvPr>
          <p:cNvSpPr txBox="1"/>
          <p:nvPr/>
        </p:nvSpPr>
        <p:spPr>
          <a:xfrm>
            <a:off x="2647898" y="521110"/>
            <a:ext cx="3153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 Set-up highlights</a:t>
            </a: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l-GR" sz="1400" dirty="0" smtClean="0"/>
              <a:t>0</a:t>
            </a:r>
            <a:r>
              <a:rPr lang="en-US" sz="1400" dirty="0" smtClean="0"/>
              <a:t>3</a:t>
            </a:r>
            <a:endParaRPr lang="el-GR" sz="1400" dirty="0"/>
          </a:p>
        </p:txBody>
      </p:sp>
      <p:sp>
        <p:nvSpPr>
          <p:cNvPr id="11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1 - Εικόνα" descr="hsurf_cams.png">
            <a:extLst>
              <a:ext uri="{FF2B5EF4-FFF2-40B4-BE49-F238E27FC236}">
                <a16:creationId xmlns:a16="http://schemas.microsoft.com/office/drawing/2014/main" xmlns="" id="{EC4DE576-E70C-4FE4-8345-DDA93996F5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4241" t="4892" r="2685" b="11795"/>
          <a:stretch/>
        </p:blipFill>
        <p:spPr>
          <a:xfrm>
            <a:off x="1415688" y="1522786"/>
            <a:ext cx="6606539" cy="456835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DBE8C771-D929-4C84-9764-2A40D19B5E10}"/>
              </a:ext>
            </a:extLst>
          </p:cNvPr>
          <p:cNvSpPr txBox="1"/>
          <p:nvPr/>
        </p:nvSpPr>
        <p:spPr>
          <a:xfrm>
            <a:off x="3688853" y="1053275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Model Domain</a:t>
            </a:r>
          </a:p>
        </p:txBody>
      </p:sp>
      <p:grpSp>
        <p:nvGrpSpPr>
          <p:cNvPr id="35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38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4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40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44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l-GR" sz="1400" dirty="0" smtClean="0"/>
              <a:t>0</a:t>
            </a:r>
            <a:r>
              <a:rPr lang="en-US" sz="1400" dirty="0"/>
              <a:t>4</a:t>
            </a:r>
            <a:endParaRPr lang="el-GR" sz="1400" dirty="0"/>
          </a:p>
        </p:txBody>
      </p:sp>
      <p:sp>
        <p:nvSpPr>
          <p:cNvPr id="28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</p:spTree>
    <p:extLst>
      <p:ext uri="{BB962C8B-B14F-4D97-AF65-F5344CB8AC3E}">
        <p14:creationId xmlns:p14="http://schemas.microsoft.com/office/powerpoint/2010/main" xmlns="" val="367217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396465" y="647794"/>
            <a:ext cx="8280920" cy="570925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r>
              <a:rPr lang="en-US" sz="2400" dirty="0"/>
              <a:t>      </a:t>
            </a:r>
            <a:r>
              <a:rPr lang="en-US" sz="2400" u="sng" dirty="0" smtClean="0">
                <a:solidFill>
                  <a:srgbClr val="002060"/>
                </a:solidFill>
              </a:rPr>
              <a:t>DESIGNATION </a:t>
            </a:r>
            <a:r>
              <a:rPr lang="en-US" sz="2400" u="sng" dirty="0">
                <a:solidFill>
                  <a:srgbClr val="002060"/>
                </a:solidFill>
              </a:rPr>
              <a:t>OF THE TESTED AEROSOL CLIMATOLOGIES</a:t>
            </a:r>
          </a:p>
          <a:p>
            <a:pPr marL="452438" indent="-361950">
              <a:spcBef>
                <a:spcPts val="600"/>
              </a:spcBef>
              <a:buBlip>
                <a:blip r:embed="rId2"/>
              </a:buBlip>
            </a:pPr>
            <a:r>
              <a:rPr lang="en-US" sz="2000" dirty="0" smtClean="0">
                <a:solidFill>
                  <a:srgbClr val="002060"/>
                </a:solidFill>
              </a:rPr>
              <a:t>Default (DEF):  </a:t>
            </a:r>
            <a:r>
              <a:rPr lang="en-US" sz="2000" dirty="0">
                <a:solidFill>
                  <a:srgbClr val="002060"/>
                </a:solidFill>
              </a:rPr>
              <a:t>Reference setup with </a:t>
            </a:r>
            <a:r>
              <a:rPr lang="en-US" sz="2000" dirty="0" err="1">
                <a:solidFill>
                  <a:srgbClr val="002060"/>
                </a:solidFill>
              </a:rPr>
              <a:t>Tegen</a:t>
            </a:r>
            <a:r>
              <a:rPr lang="en-US" sz="2000" dirty="0">
                <a:solidFill>
                  <a:srgbClr val="002060"/>
                </a:solidFill>
              </a:rPr>
              <a:t> aerosol climatology.</a:t>
            </a:r>
          </a:p>
          <a:p>
            <a:pPr marL="452438" indent="-361950">
              <a:spcBef>
                <a:spcPts val="600"/>
              </a:spcBef>
              <a:buBlip>
                <a:blip r:embed="rId2"/>
              </a:buBlip>
            </a:pPr>
            <a:r>
              <a:rPr lang="en-US" sz="2000" dirty="0" err="1" smtClean="0">
                <a:solidFill>
                  <a:srgbClr val="002060"/>
                </a:solidFill>
              </a:rPr>
              <a:t>DeMott</a:t>
            </a:r>
            <a:r>
              <a:rPr lang="en-US" sz="2000" dirty="0" smtClean="0">
                <a:solidFill>
                  <a:srgbClr val="002060"/>
                </a:solidFill>
              </a:rPr>
              <a:t> (DM): </a:t>
            </a:r>
            <a:r>
              <a:rPr lang="en-US" sz="2000" dirty="0">
                <a:solidFill>
                  <a:srgbClr val="002060"/>
                </a:solidFill>
              </a:rPr>
              <a:t>DeMott 2015 ice nucleation scheme is used.</a:t>
            </a:r>
          </a:p>
          <a:p>
            <a:pPr marL="452438" indent="-361950">
              <a:spcBef>
                <a:spcPts val="600"/>
              </a:spcBef>
              <a:buBlip>
                <a:blip r:embed="rId2"/>
              </a:buBlip>
            </a:pPr>
            <a:r>
              <a:rPr lang="en-US" sz="2000" dirty="0" err="1" smtClean="0">
                <a:solidFill>
                  <a:srgbClr val="002060"/>
                </a:solidFill>
              </a:rPr>
              <a:t>IceOpt</a:t>
            </a:r>
            <a:r>
              <a:rPr lang="en-US" sz="2000" dirty="0" smtClean="0">
                <a:solidFill>
                  <a:srgbClr val="002060"/>
                </a:solidFill>
              </a:rPr>
              <a:t> (ICE):   </a:t>
            </a:r>
            <a:r>
              <a:rPr lang="en-US" sz="2000" dirty="0">
                <a:solidFill>
                  <a:srgbClr val="002060"/>
                </a:solidFill>
              </a:rPr>
              <a:t>New ice optical properties after </a:t>
            </a:r>
            <a:r>
              <a:rPr lang="en-US" sz="2000" i="1" dirty="0">
                <a:solidFill>
                  <a:srgbClr val="002060"/>
                </a:solidFill>
              </a:rPr>
              <a:t>Muskatel et al. (2020) </a:t>
            </a:r>
            <a:r>
              <a:rPr lang="en-US" sz="2000" dirty="0">
                <a:solidFill>
                  <a:srgbClr val="002060"/>
                </a:solidFill>
              </a:rPr>
              <a:t>including large hydrometeors in </a:t>
            </a:r>
            <a:r>
              <a:rPr lang="en-US" sz="2000" dirty="0" err="1">
                <a:solidFill>
                  <a:srgbClr val="002060"/>
                </a:solidFill>
              </a:rPr>
              <a:t>ecRAD</a:t>
            </a:r>
            <a:r>
              <a:rPr lang="en-US" sz="2000" dirty="0">
                <a:solidFill>
                  <a:srgbClr val="002060"/>
                </a:solidFill>
              </a:rPr>
              <a:t>.</a:t>
            </a:r>
          </a:p>
          <a:p>
            <a:pPr marL="452438" indent="-361950">
              <a:spcBef>
                <a:spcPts val="600"/>
              </a:spcBef>
              <a:buBlip>
                <a:blip r:embed="rId2"/>
              </a:buBlip>
            </a:pPr>
            <a:r>
              <a:rPr lang="en-US" sz="2000" dirty="0" err="1" smtClean="0">
                <a:solidFill>
                  <a:srgbClr val="002060"/>
                </a:solidFill>
              </a:rPr>
              <a:t>Camsclim</a:t>
            </a:r>
            <a:r>
              <a:rPr lang="en-US" sz="2000" dirty="0" smtClean="0">
                <a:solidFill>
                  <a:srgbClr val="002060"/>
                </a:solidFill>
              </a:rPr>
              <a:t> (CC):</a:t>
            </a:r>
            <a:r>
              <a:rPr lang="en-US" sz="2000" dirty="0">
                <a:solidFill>
                  <a:srgbClr val="002060"/>
                </a:solidFill>
              </a:rPr>
              <a:t>  </a:t>
            </a:r>
            <a:r>
              <a:rPr lang="en-US" sz="2000" dirty="0" smtClean="0">
                <a:solidFill>
                  <a:srgbClr val="002060"/>
                </a:solidFill>
              </a:rPr>
              <a:t>CAMS (Copernicus Atmosphere Monitoring Service)  </a:t>
            </a:r>
            <a:r>
              <a:rPr lang="en-US" sz="2000" dirty="0">
                <a:solidFill>
                  <a:srgbClr val="002060"/>
                </a:solidFill>
              </a:rPr>
              <a:t>climatology used (instead of </a:t>
            </a:r>
            <a:r>
              <a:rPr lang="en-US" sz="2000" dirty="0" err="1">
                <a:solidFill>
                  <a:srgbClr val="002060"/>
                </a:solidFill>
              </a:rPr>
              <a:t>Tegen</a:t>
            </a:r>
            <a:r>
              <a:rPr lang="en-US" sz="2000" dirty="0">
                <a:solidFill>
                  <a:srgbClr val="002060"/>
                </a:solidFill>
              </a:rPr>
              <a:t>).</a:t>
            </a:r>
          </a:p>
          <a:p>
            <a:pPr marL="452438" indent="-361950">
              <a:spcBef>
                <a:spcPts val="600"/>
              </a:spcBef>
              <a:buBlip>
                <a:blip r:embed="rId2"/>
              </a:buBlip>
            </a:pPr>
            <a:r>
              <a:rPr lang="en-US" sz="2000" dirty="0" err="1">
                <a:solidFill>
                  <a:srgbClr val="002060"/>
                </a:solidFill>
              </a:rPr>
              <a:t>camsforc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smtClean="0">
                <a:solidFill>
                  <a:srgbClr val="002060"/>
                </a:solidFill>
              </a:rPr>
              <a:t>(CF): </a:t>
            </a:r>
            <a:r>
              <a:rPr lang="en-US" sz="2000" dirty="0">
                <a:solidFill>
                  <a:srgbClr val="002060"/>
                </a:solidFill>
              </a:rPr>
              <a:t>CAMS forecasted aerosols used (instead of </a:t>
            </a:r>
            <a:r>
              <a:rPr lang="en-US" sz="2000" dirty="0" err="1">
                <a:solidFill>
                  <a:srgbClr val="002060"/>
                </a:solidFill>
              </a:rPr>
              <a:t>Tegen</a:t>
            </a:r>
            <a:r>
              <a:rPr lang="en-US" sz="2000" dirty="0" smtClean="0">
                <a:solidFill>
                  <a:srgbClr val="002060"/>
                </a:solidFill>
              </a:rPr>
              <a:t>).</a:t>
            </a:r>
          </a:p>
          <a:p>
            <a:pPr marL="452438" indent="-361950">
              <a:spcBef>
                <a:spcPts val="600"/>
              </a:spcBef>
              <a:buBlip>
                <a:blip r:embed="rId2"/>
              </a:buBlip>
            </a:pPr>
            <a:r>
              <a:rPr lang="en-US" sz="2000" dirty="0" err="1" smtClean="0">
                <a:solidFill>
                  <a:srgbClr val="002060"/>
                </a:solidFill>
              </a:rPr>
              <a:t>camsclimSK</a:t>
            </a:r>
            <a:r>
              <a:rPr lang="en-US" sz="2000" dirty="0" smtClean="0">
                <a:solidFill>
                  <a:srgbClr val="002060"/>
                </a:solidFill>
              </a:rPr>
              <a:t> (CCSK): CAMS climatology using Segal </a:t>
            </a:r>
            <a:r>
              <a:rPr lang="en-US" sz="2000" dirty="0">
                <a:solidFill>
                  <a:srgbClr val="002060"/>
                </a:solidFill>
              </a:rPr>
              <a:t>&amp; Khain aerosol activation </a:t>
            </a:r>
            <a:r>
              <a:rPr lang="en-US" sz="2000" dirty="0" smtClean="0">
                <a:solidFill>
                  <a:srgbClr val="002060"/>
                </a:solidFill>
              </a:rPr>
              <a:t>parameterization.</a:t>
            </a:r>
          </a:p>
          <a:p>
            <a:pPr marL="452438" indent="-361950">
              <a:spcBef>
                <a:spcPts val="600"/>
              </a:spcBef>
              <a:buBlip>
                <a:blip r:embed="rId2"/>
              </a:buBlip>
            </a:pPr>
            <a:r>
              <a:rPr lang="en-US" sz="2000" dirty="0" err="1" smtClean="0">
                <a:solidFill>
                  <a:srgbClr val="002060"/>
                </a:solidFill>
              </a:rPr>
              <a:t>camsforcSK</a:t>
            </a:r>
            <a:r>
              <a:rPr lang="en-US" sz="2000" dirty="0" smtClean="0">
                <a:solidFill>
                  <a:srgbClr val="002060"/>
                </a:solidFill>
              </a:rPr>
              <a:t> (CFSK): CAMS forecasted aerosols using Segal &amp; Khain aerosol activation parameterization.</a:t>
            </a:r>
          </a:p>
          <a:p>
            <a:pPr marL="452438" indent="-361950">
              <a:spcBef>
                <a:spcPts val="600"/>
              </a:spcBef>
              <a:buBlip>
                <a:blip r:embed="rId2"/>
              </a:buBlip>
            </a:pPr>
            <a:r>
              <a:rPr lang="en-US" sz="2000" dirty="0" err="1" smtClean="0">
                <a:solidFill>
                  <a:srgbClr val="002060"/>
                </a:solidFill>
              </a:rPr>
              <a:t>pyrcel_onnx</a:t>
            </a:r>
            <a:r>
              <a:rPr lang="el-GR" sz="2000" dirty="0" smtClean="0">
                <a:solidFill>
                  <a:srgbClr val="002060"/>
                </a:solidFill>
              </a:rPr>
              <a:t>_</a:t>
            </a:r>
            <a:r>
              <a:rPr lang="en-US" sz="2000" dirty="0" smtClean="0">
                <a:solidFill>
                  <a:srgbClr val="002060"/>
                </a:solidFill>
              </a:rPr>
              <a:t>rev (PO): AI-emulator of the </a:t>
            </a:r>
            <a:r>
              <a:rPr lang="en-US" sz="2000" dirty="0" err="1" smtClean="0">
                <a:solidFill>
                  <a:srgbClr val="002060"/>
                </a:solidFill>
              </a:rPr>
              <a:t>pyrcel</a:t>
            </a:r>
            <a:r>
              <a:rPr lang="en-US" sz="2000" dirty="0" smtClean="0">
                <a:solidFill>
                  <a:srgbClr val="002060"/>
                </a:solidFill>
              </a:rPr>
              <a:t> model.</a:t>
            </a:r>
          </a:p>
          <a:p>
            <a:pPr marL="452438" indent="-361950">
              <a:spcBef>
                <a:spcPts val="600"/>
              </a:spcBef>
              <a:buBlip>
                <a:blip r:embed="rId2"/>
              </a:buBlip>
            </a:pPr>
            <a:r>
              <a:rPr lang="en-US" sz="2000" dirty="0" err="1" smtClean="0">
                <a:solidFill>
                  <a:srgbClr val="002060"/>
                </a:solidFill>
              </a:rPr>
              <a:t>pyrcel_camsforc</a:t>
            </a:r>
            <a:r>
              <a:rPr lang="en-US" sz="2000" dirty="0" smtClean="0">
                <a:solidFill>
                  <a:srgbClr val="002060"/>
                </a:solidFill>
              </a:rPr>
              <a:t> (PCF): AI-emulator of the </a:t>
            </a:r>
            <a:r>
              <a:rPr lang="en-US" sz="2000" dirty="0" err="1" smtClean="0">
                <a:solidFill>
                  <a:srgbClr val="002060"/>
                </a:solidFill>
              </a:rPr>
              <a:t>pyrcel</a:t>
            </a:r>
            <a:r>
              <a:rPr lang="en-US" sz="2000" dirty="0" smtClean="0">
                <a:solidFill>
                  <a:srgbClr val="002060"/>
                </a:solidFill>
              </a:rPr>
              <a:t> model using CAMS forecasted aerosols.</a:t>
            </a:r>
            <a:endParaRPr lang="en-US" sz="2000" dirty="0">
              <a:solidFill>
                <a:srgbClr val="00206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4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6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10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l-GR" sz="1400" dirty="0" smtClean="0"/>
              <a:t>0</a:t>
            </a:r>
            <a:r>
              <a:rPr lang="en-US" sz="1400" dirty="0"/>
              <a:t>5</a:t>
            </a:r>
            <a:endParaRPr lang="el-GR" sz="1400" dirty="0"/>
          </a:p>
        </p:txBody>
      </p:sp>
      <p:sp>
        <p:nvSpPr>
          <p:cNvPr id="9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</p:spTree>
    <p:extLst>
      <p:ext uri="{BB962C8B-B14F-4D97-AF65-F5344CB8AC3E}">
        <p14:creationId xmlns:p14="http://schemas.microsoft.com/office/powerpoint/2010/main" xmlns="" val="331576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0326" y="740202"/>
            <a:ext cx="8081682" cy="4619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002060"/>
                </a:solidFill>
              </a:rPr>
              <a:t>Rationale</a:t>
            </a:r>
          </a:p>
          <a:p>
            <a:pPr>
              <a:spcAft>
                <a:spcPts val="450"/>
              </a:spcAft>
            </a:pPr>
            <a:r>
              <a:rPr lang="en-US" sz="1600" dirty="0">
                <a:solidFill>
                  <a:srgbClr val="002060"/>
                </a:solidFill>
              </a:rPr>
              <a:t>Greece presents an ideal case study for such an investigation due to its:</a:t>
            </a:r>
            <a:endParaRPr lang="el-GR" sz="1600" dirty="0">
              <a:solidFill>
                <a:srgbClr val="002060"/>
              </a:solidFill>
            </a:endParaRPr>
          </a:p>
          <a:p>
            <a:pPr marL="285750" lvl="0" indent="-285750">
              <a:buBlip>
                <a:blip r:embed="rId2"/>
              </a:buBlip>
            </a:pPr>
            <a:r>
              <a:rPr lang="en-US" sz="1600" b="1" dirty="0">
                <a:solidFill>
                  <a:srgbClr val="002060"/>
                </a:solidFill>
              </a:rPr>
              <a:t>Complex Topography</a:t>
            </a:r>
            <a:r>
              <a:rPr lang="en-US" sz="1600" dirty="0">
                <a:solidFill>
                  <a:srgbClr val="002060"/>
                </a:solidFill>
              </a:rPr>
              <a:t>: </a:t>
            </a:r>
          </a:p>
          <a:p>
            <a:pPr lvl="0">
              <a:spcAft>
                <a:spcPts val="300"/>
              </a:spcAft>
            </a:pPr>
            <a:r>
              <a:rPr lang="en-US" sz="1600" dirty="0">
                <a:solidFill>
                  <a:srgbClr val="002060"/>
                </a:solidFill>
              </a:rPr>
              <a:t>Mountainous terrain and coastal interactions influence vertical atmospheric processes like orographic lifting, boundary layer development, and convective activity.</a:t>
            </a:r>
            <a:endParaRPr lang="el-GR" sz="1600" dirty="0">
              <a:solidFill>
                <a:srgbClr val="002060"/>
              </a:solidFill>
            </a:endParaRPr>
          </a:p>
          <a:p>
            <a:pPr marL="285750" lvl="0" indent="-285750">
              <a:buBlip>
                <a:blip r:embed="rId2"/>
              </a:buBlip>
            </a:pPr>
            <a:r>
              <a:rPr lang="en-US" sz="1600" b="1" dirty="0">
                <a:solidFill>
                  <a:srgbClr val="002060"/>
                </a:solidFill>
              </a:rPr>
              <a:t>Frequent  Extreme Atmospheric Phenomena</a:t>
            </a:r>
            <a:r>
              <a:rPr lang="en-US" sz="1600" dirty="0">
                <a:solidFill>
                  <a:srgbClr val="002060"/>
                </a:solidFill>
              </a:rPr>
              <a:t>: </a:t>
            </a:r>
          </a:p>
          <a:p>
            <a:pPr lvl="0">
              <a:spcAft>
                <a:spcPts val="300"/>
              </a:spcAft>
            </a:pPr>
            <a:r>
              <a:rPr lang="en-US" sz="1600" dirty="0">
                <a:solidFill>
                  <a:srgbClr val="002060"/>
                </a:solidFill>
              </a:rPr>
              <a:t>Greece experiences diverse meteorological events, including Mediterranean cyclones, heat-waves, and Saharan dust intrusions, all of which are sensitive to vertical resolution.</a:t>
            </a:r>
          </a:p>
          <a:p>
            <a:pPr marL="285750" lvl="0" indent="-285750">
              <a:buBlip>
                <a:blip r:embed="rId2"/>
              </a:buBlip>
            </a:pPr>
            <a:r>
              <a:rPr lang="el-GR" sz="1600" dirty="0">
                <a:solidFill>
                  <a:srgbClr val="002060"/>
                </a:solidFill>
              </a:rPr>
              <a:t> </a:t>
            </a:r>
            <a:r>
              <a:rPr lang="en-US" sz="1600" b="1" dirty="0">
                <a:solidFill>
                  <a:srgbClr val="002060"/>
                </a:solidFill>
              </a:rPr>
              <a:t>Model Uncertainty Reduction</a:t>
            </a:r>
            <a:r>
              <a:rPr lang="en-US" sz="1600" dirty="0">
                <a:solidFill>
                  <a:srgbClr val="002060"/>
                </a:solidFill>
              </a:rPr>
              <a:t>: </a:t>
            </a:r>
          </a:p>
          <a:p>
            <a:pPr lvl="0">
              <a:spcAft>
                <a:spcPts val="300"/>
              </a:spcAft>
            </a:pPr>
            <a:r>
              <a:rPr lang="en-US" sz="1600" dirty="0">
                <a:solidFill>
                  <a:srgbClr val="002060"/>
                </a:solidFill>
              </a:rPr>
              <a:t>Assessing vertical level sensitivity can help identify optimal configurations for ICON-LAM, improving accuracy in temperature, wind, and precipitation profiles.</a:t>
            </a:r>
          </a:p>
          <a:p>
            <a:pPr marL="285750" lvl="0" indent="-285750">
              <a:buBlip>
                <a:blip r:embed="rId2"/>
              </a:buBlip>
            </a:pPr>
            <a:r>
              <a:rPr lang="el-GR" sz="1600" dirty="0">
                <a:solidFill>
                  <a:srgbClr val="002060"/>
                </a:solidFill>
              </a:rPr>
              <a:t> </a:t>
            </a:r>
            <a:r>
              <a:rPr lang="en-US" sz="1600" b="1" dirty="0">
                <a:solidFill>
                  <a:srgbClr val="002060"/>
                </a:solidFill>
              </a:rPr>
              <a:t>Regional Forecasting Applications</a:t>
            </a:r>
            <a:r>
              <a:rPr lang="en-US" sz="1600" dirty="0">
                <a:solidFill>
                  <a:srgbClr val="002060"/>
                </a:solidFill>
              </a:rPr>
              <a:t>: </a:t>
            </a:r>
          </a:p>
          <a:p>
            <a:pPr lvl="0">
              <a:spcAft>
                <a:spcPts val="300"/>
              </a:spcAft>
            </a:pPr>
            <a:r>
              <a:rPr lang="en-US" sz="1600" dirty="0">
                <a:solidFill>
                  <a:srgbClr val="002060"/>
                </a:solidFill>
              </a:rPr>
              <a:t>Enhanced vertical resolution may improve short-term weather forecasting in Greece, benefiting sectors like agriculture, tourism, and disaster preparedness.</a:t>
            </a:r>
            <a:endParaRPr lang="el-GR" sz="1600" dirty="0">
              <a:solidFill>
                <a:srgbClr val="002060"/>
              </a:solidFill>
            </a:endParaRPr>
          </a:p>
          <a:p>
            <a:pPr marL="285750" lvl="0" indent="-285750">
              <a:buBlip>
                <a:blip r:embed="rId2"/>
              </a:buBlip>
            </a:pPr>
            <a:r>
              <a:rPr lang="el-GR" sz="1600" dirty="0">
                <a:solidFill>
                  <a:srgbClr val="002060"/>
                </a:solidFill>
              </a:rPr>
              <a:t> </a:t>
            </a:r>
            <a:r>
              <a:rPr lang="en-US" sz="1600" b="1" dirty="0">
                <a:solidFill>
                  <a:srgbClr val="002060"/>
                </a:solidFill>
              </a:rPr>
              <a:t>Contribution to Broader Scientific Goals</a:t>
            </a:r>
            <a:r>
              <a:rPr lang="en-US" sz="1600" dirty="0">
                <a:solidFill>
                  <a:srgbClr val="002060"/>
                </a:solidFill>
              </a:rPr>
              <a:t>: </a:t>
            </a:r>
          </a:p>
          <a:p>
            <a:pPr lvl="0"/>
            <a:r>
              <a:rPr lang="en-US" sz="1600" dirty="0">
                <a:solidFill>
                  <a:srgbClr val="002060"/>
                </a:solidFill>
              </a:rPr>
              <a:t>Results can inform best practices for ICON-LAM deployment in other regions and refine parameterization schemes in limited-area models</a:t>
            </a:r>
            <a:r>
              <a:rPr lang="en-US" sz="1600" dirty="0" smtClean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l-GR" sz="1400" dirty="0" smtClean="0"/>
              <a:t>0</a:t>
            </a:r>
            <a:r>
              <a:rPr lang="en-US" sz="1400" dirty="0" smtClean="0"/>
              <a:t>6</a:t>
            </a:r>
            <a:endParaRPr lang="el-GR" sz="1400" dirty="0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8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12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13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</p:spTree>
    <p:extLst>
      <p:ext uri="{BB962C8B-B14F-4D97-AF65-F5344CB8AC3E}">
        <p14:creationId xmlns:p14="http://schemas.microsoft.com/office/powerpoint/2010/main" xmlns="" val="381219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mdpi-res.com/atmosphere/atmosphere-16-01043/article_deploy/html/images/atmosphere-16-01043-g0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8529" y="584167"/>
            <a:ext cx="5134876" cy="4572000"/>
          </a:xfrm>
          <a:prstGeom prst="rect">
            <a:avLst/>
          </a:prstGeom>
          <a:noFill/>
        </p:spPr>
      </p:pic>
      <p:sp>
        <p:nvSpPr>
          <p:cNvPr id="4" name="3 - Ορθογώνιο"/>
          <p:cNvSpPr/>
          <p:nvPr/>
        </p:nvSpPr>
        <p:spPr>
          <a:xfrm>
            <a:off x="2812638" y="5116086"/>
            <a:ext cx="35968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hlinkClick r:id="rId3"/>
              </a:rPr>
              <a:t>https://www.mdpi.com/2073-4433/16/9/1043</a:t>
            </a:r>
            <a:endParaRPr lang="el-GR" sz="1400" dirty="0"/>
          </a:p>
        </p:txBody>
      </p:sp>
      <p:sp>
        <p:nvSpPr>
          <p:cNvPr id="5" name="4 - Ορθογώνιο"/>
          <p:cNvSpPr/>
          <p:nvPr/>
        </p:nvSpPr>
        <p:spPr>
          <a:xfrm>
            <a:off x="932329" y="5378332"/>
            <a:ext cx="76020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 smtClean="0">
                <a:solidFill>
                  <a:srgbClr val="002060"/>
                </a:solidFill>
              </a:rPr>
              <a:t>Extreme events like Storm ‘Daniel’ challenge the limits of numerical weather prediction, making it essential to understand how model configuration choices influence precipitation forecasts.</a:t>
            </a:r>
            <a:endParaRPr lang="el-GR" dirty="0">
              <a:solidFill>
                <a:srgbClr val="002060"/>
              </a:solidFill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l-GR" sz="1400" dirty="0" smtClean="0"/>
              <a:t>0</a:t>
            </a:r>
            <a:r>
              <a:rPr lang="en-US" sz="1400" dirty="0" smtClean="0"/>
              <a:t>7</a:t>
            </a:r>
            <a:endParaRPr lang="el-GR" sz="1400" dirty="0"/>
          </a:p>
        </p:txBody>
      </p:sp>
      <p:sp>
        <p:nvSpPr>
          <p:cNvPr id="2" name="Έλλειψη 1"/>
          <p:cNvSpPr/>
          <p:nvPr/>
        </p:nvSpPr>
        <p:spPr>
          <a:xfrm>
            <a:off x="1948529" y="584167"/>
            <a:ext cx="673901" cy="450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11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4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13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14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10" t="2867" r="3957" b="10973"/>
          <a:stretch/>
        </p:blipFill>
        <p:spPr>
          <a:xfrm>
            <a:off x="1474227" y="1133074"/>
            <a:ext cx="6123778" cy="444330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8E16E87-F3FB-4C38-8316-20F8647BB37E}"/>
              </a:ext>
            </a:extLst>
          </p:cNvPr>
          <p:cNvSpPr txBox="1"/>
          <p:nvPr/>
        </p:nvSpPr>
        <p:spPr>
          <a:xfrm>
            <a:off x="3263016" y="942287"/>
            <a:ext cx="2390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HNMS Station Positions</a:t>
            </a:r>
          </a:p>
        </p:txBody>
      </p:sp>
      <p:grpSp>
        <p:nvGrpSpPr>
          <p:cNvPr id="18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19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4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21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23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l-GR" sz="1400" dirty="0" smtClean="0"/>
              <a:t>0</a:t>
            </a:r>
            <a:r>
              <a:rPr lang="en-US" sz="1400" dirty="0"/>
              <a:t>8</a:t>
            </a:r>
            <a:endParaRPr lang="el-GR" sz="1400" dirty="0"/>
          </a:p>
        </p:txBody>
      </p:sp>
      <p:sp>
        <p:nvSpPr>
          <p:cNvPr id="3" name="Έλλειψη 2"/>
          <p:cNvSpPr/>
          <p:nvPr/>
        </p:nvSpPr>
        <p:spPr>
          <a:xfrm>
            <a:off x="3106421" y="1040303"/>
            <a:ext cx="173789" cy="174659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4" name="23 - TextBox"/>
          <p:cNvSpPr txBox="1"/>
          <p:nvPr/>
        </p:nvSpPr>
        <p:spPr>
          <a:xfrm>
            <a:off x="231985" y="5895832"/>
            <a:ext cx="8527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In the present work we are focused on a 48 ICON Model run starting at  20230905 00UTC</a:t>
            </a:r>
            <a:endParaRPr lang="el-GR" dirty="0">
              <a:solidFill>
                <a:srgbClr val="002060"/>
              </a:solidFill>
            </a:endParaRPr>
          </a:p>
        </p:txBody>
      </p:sp>
      <p:sp>
        <p:nvSpPr>
          <p:cNvPr id="29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</p:spTree>
    <p:extLst>
      <p:ext uri="{BB962C8B-B14F-4D97-AF65-F5344CB8AC3E}">
        <p14:creationId xmlns:p14="http://schemas.microsoft.com/office/powerpoint/2010/main" xmlns="" val="262794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all_air_clim_lev_difs_00-4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87963"/>
            <a:ext cx="9144000" cy="387468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4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6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8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l-GR" sz="1400" dirty="0" smtClean="0"/>
              <a:t>0</a:t>
            </a:r>
            <a:r>
              <a:rPr lang="en-US" sz="1400" dirty="0" smtClean="0"/>
              <a:t>9</a:t>
            </a:r>
            <a:endParaRPr lang="el-GR" sz="1400" dirty="0"/>
          </a:p>
        </p:txBody>
      </p:sp>
      <p:sp>
        <p:nvSpPr>
          <p:cNvPr id="9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  <p:sp>
        <p:nvSpPr>
          <p:cNvPr id="10" name="TextBox 32">
            <a:extLst>
              <a:ext uri="{FF2B5EF4-FFF2-40B4-BE49-F238E27FC236}">
                <a16:creationId xmlns:a16="http://schemas.microsoft.com/office/drawing/2014/main" xmlns="" id="{58E16E87-F3FB-4C38-8316-20F8647BB37E}"/>
              </a:ext>
            </a:extLst>
          </p:cNvPr>
          <p:cNvSpPr txBox="1"/>
          <p:nvPr/>
        </p:nvSpPr>
        <p:spPr>
          <a:xfrm>
            <a:off x="1956766" y="1191662"/>
            <a:ext cx="5915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100/130 Level differences from 65 Level for all configurations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1" name="TextBox 32">
            <a:extLst>
              <a:ext uri="{FF2B5EF4-FFF2-40B4-BE49-F238E27FC236}">
                <a16:creationId xmlns:a16="http://schemas.microsoft.com/office/drawing/2014/main" xmlns="" id="{58E16E87-F3FB-4C38-8316-20F8647BB37E}"/>
              </a:ext>
            </a:extLst>
          </p:cNvPr>
          <p:cNvSpPr txBox="1"/>
          <p:nvPr/>
        </p:nvSpPr>
        <p:spPr>
          <a:xfrm>
            <a:off x="1301666" y="5476562"/>
            <a:ext cx="6841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All differences display </a:t>
            </a:r>
            <a:r>
              <a:rPr lang="en-US" dirty="0" err="1" smtClean="0">
                <a:solidFill>
                  <a:srgbClr val="002060"/>
                </a:solidFill>
              </a:rPr>
              <a:t>tha</a:t>
            </a:r>
            <a:r>
              <a:rPr lang="en-US" dirty="0" smtClean="0">
                <a:solidFill>
                  <a:srgbClr val="002060"/>
                </a:solidFill>
              </a:rPr>
              <a:t> same trend but they are different in “details”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4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6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8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  <p:pic>
        <p:nvPicPr>
          <p:cNvPr id="2" name="1 - Εικόνα" descr="delta_all_air_clim-default_00-48_065lev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5" y="0"/>
            <a:ext cx="8877670" cy="6858000"/>
          </a:xfrm>
          <a:prstGeom prst="rect">
            <a:avLst/>
          </a:prstGeom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n-US" sz="1400" dirty="0" smtClean="0"/>
              <a:t>10</a:t>
            </a:r>
            <a:endParaRPr lang="el-G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4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6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8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  <p:pic>
        <p:nvPicPr>
          <p:cNvPr id="2" name="1 - Εικόνα" descr="all_air_clim_pct_default_00-48_065lev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5" y="0"/>
            <a:ext cx="8877670" cy="6858000"/>
          </a:xfrm>
          <a:prstGeom prst="rect">
            <a:avLst/>
          </a:prstGeom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657686" y="6505599"/>
            <a:ext cx="453970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n-US" sz="1400" dirty="0" smtClean="0"/>
              <a:t>10a</a:t>
            </a:r>
            <a:endParaRPr lang="el-G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4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6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8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  <p:pic>
        <p:nvPicPr>
          <p:cNvPr id="2" name="1 - Εικόνα" descr="delta_all_air_clim-default_00-48_100lev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5" y="0"/>
            <a:ext cx="8877670" cy="6858000"/>
          </a:xfrm>
          <a:prstGeom prst="rect">
            <a:avLst/>
          </a:prstGeom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n-US" sz="1400" dirty="0" smtClean="0"/>
              <a:t>11</a:t>
            </a:r>
            <a:endParaRPr lang="el-G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4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6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8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  <p:pic>
        <p:nvPicPr>
          <p:cNvPr id="2" name="1 - Εικόνα" descr="all_air_clim_pct_default_00-48_100_lev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5" y="0"/>
            <a:ext cx="8877670" cy="6858000"/>
          </a:xfrm>
          <a:prstGeom prst="rect">
            <a:avLst/>
          </a:prstGeom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633936" y="6505599"/>
            <a:ext cx="453970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n-US" sz="1400" dirty="0" smtClean="0"/>
              <a:t>11a</a:t>
            </a:r>
            <a:endParaRPr lang="el-G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4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6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8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  <p:pic>
        <p:nvPicPr>
          <p:cNvPr id="2" name="1 - Εικόνα" descr="delta_all_air_clim-default_00-48_130lev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5" y="0"/>
            <a:ext cx="8877670" cy="6858000"/>
          </a:xfrm>
          <a:prstGeom prst="rect">
            <a:avLst/>
          </a:prstGeom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n-US" sz="1400" dirty="0" smtClean="0"/>
              <a:t>12</a:t>
            </a:r>
            <a:endParaRPr lang="el-G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4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6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8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  <p:pic>
        <p:nvPicPr>
          <p:cNvPr id="2" name="1 - Εικόνα" descr="all_air_clim_pct_default_00-48_130lev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5" y="0"/>
            <a:ext cx="8877670" cy="6858000"/>
          </a:xfrm>
          <a:prstGeom prst="rect">
            <a:avLst/>
          </a:prstGeom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645811" y="6505599"/>
            <a:ext cx="453970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n-US" sz="1400" dirty="0" smtClean="0"/>
              <a:t>12a</a:t>
            </a:r>
            <a:endParaRPr lang="el-G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940705" y="583872"/>
          <a:ext cx="7416487" cy="5827565"/>
        </p:xfrm>
        <a:graphic>
          <a:graphicData uri="http://schemas.openxmlformats.org/presentationml/2006/ole">
            <p:oleObj spid="_x0000_s1030" name="Φύλλο εργασίας" r:id="rId3" imgW="9162955" imgH="7191421" progId="Excel.Sheet.12">
              <p:embed/>
            </p:oleObj>
          </a:graphicData>
        </a:graphic>
      </p:graphicFrame>
      <p:grpSp>
        <p:nvGrpSpPr>
          <p:cNvPr id="12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13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4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15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16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n-US" sz="1400" dirty="0" smtClean="0"/>
              <a:t>13</a:t>
            </a:r>
            <a:endParaRPr lang="el-GR" sz="1400" dirty="0"/>
          </a:p>
        </p:txBody>
      </p:sp>
      <p:sp>
        <p:nvSpPr>
          <p:cNvPr id="17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15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17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18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n-US" sz="1400" dirty="0" smtClean="0"/>
              <a:t>14</a:t>
            </a:r>
            <a:endParaRPr lang="el-GR" sz="1400" dirty="0"/>
          </a:p>
        </p:txBody>
      </p:sp>
      <p:sp>
        <p:nvSpPr>
          <p:cNvPr id="19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  <p:grpSp>
        <p:nvGrpSpPr>
          <p:cNvPr id="13" name="12 - Ομάδα"/>
          <p:cNvGrpSpPr>
            <a:grpSpLocks noChangeAspect="1"/>
          </p:cNvGrpSpPr>
          <p:nvPr/>
        </p:nvGrpSpPr>
        <p:grpSpPr>
          <a:xfrm>
            <a:off x="706081" y="175349"/>
            <a:ext cx="7531753" cy="6444000"/>
            <a:chOff x="-6350" y="-26678"/>
            <a:chExt cx="9188963" cy="7861866"/>
          </a:xfrm>
        </p:grpSpPr>
        <p:pic>
          <p:nvPicPr>
            <p:cNvPr id="41991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 t="13258" b="20397"/>
            <a:stretch>
              <a:fillRect/>
            </a:stretch>
          </p:blipFill>
          <p:spPr bwMode="auto">
            <a:xfrm>
              <a:off x="-6350" y="-26678"/>
              <a:ext cx="9156701" cy="2342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995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 t="12773" r="795" b="19651"/>
            <a:stretch>
              <a:fillRect/>
            </a:stretch>
          </p:blipFill>
          <p:spPr bwMode="auto">
            <a:xfrm>
              <a:off x="44449" y="2330856"/>
              <a:ext cx="9054000" cy="2495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996" name="Picture 12"/>
            <p:cNvPicPr>
              <a:picLocks noChangeAspect="1" noChangeArrowheads="1"/>
            </p:cNvPicPr>
            <p:nvPr/>
          </p:nvPicPr>
          <p:blipFill>
            <a:blip r:embed="rId7" cstate="print"/>
            <a:srcRect t="14278"/>
            <a:stretch>
              <a:fillRect/>
            </a:stretch>
          </p:blipFill>
          <p:spPr bwMode="auto">
            <a:xfrm>
              <a:off x="110613" y="4836757"/>
              <a:ext cx="9072000" cy="2998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8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10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n-US" sz="1400" dirty="0" smtClean="0"/>
              <a:t>15</a:t>
            </a:r>
            <a:endParaRPr lang="el-GR" sz="1400" dirty="0"/>
          </a:p>
        </p:txBody>
      </p:sp>
      <p:sp>
        <p:nvSpPr>
          <p:cNvPr id="12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  <p:grpSp>
        <p:nvGrpSpPr>
          <p:cNvPr id="6" name="5 - Ομάδα"/>
          <p:cNvGrpSpPr>
            <a:grpSpLocks noChangeAspect="1"/>
          </p:cNvGrpSpPr>
          <p:nvPr/>
        </p:nvGrpSpPr>
        <p:grpSpPr>
          <a:xfrm>
            <a:off x="724631" y="158939"/>
            <a:ext cx="7524000" cy="6407976"/>
            <a:chOff x="-72844" y="-489675"/>
            <a:chExt cx="9234000" cy="7864332"/>
          </a:xfrm>
        </p:grpSpPr>
        <p:pic>
          <p:nvPicPr>
            <p:cNvPr id="43010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t="13871" b="19815"/>
            <a:stretch>
              <a:fillRect/>
            </a:stretch>
          </p:blipFill>
          <p:spPr bwMode="auto">
            <a:xfrm>
              <a:off x="-12700" y="-489675"/>
              <a:ext cx="9169400" cy="2409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3011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 t="14278" b="20397"/>
            <a:stretch>
              <a:fillRect/>
            </a:stretch>
          </p:blipFill>
          <p:spPr bwMode="auto">
            <a:xfrm>
              <a:off x="-72844" y="1938782"/>
              <a:ext cx="9234000" cy="2330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3013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 t="13258" b="1020"/>
            <a:stretch>
              <a:fillRect/>
            </a:stretch>
          </p:blipFill>
          <p:spPr bwMode="auto">
            <a:xfrm>
              <a:off x="-29022" y="4303403"/>
              <a:ext cx="9144000" cy="3071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4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6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7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n-US" sz="1400" dirty="0" smtClean="0"/>
              <a:t>16</a:t>
            </a:r>
            <a:endParaRPr lang="el-GR" sz="1400" dirty="0"/>
          </a:p>
        </p:txBody>
      </p:sp>
      <p:sp>
        <p:nvSpPr>
          <p:cNvPr id="8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  <p:sp>
        <p:nvSpPr>
          <p:cNvPr id="9" name="8 - TextBox"/>
          <p:cNvSpPr txBox="1"/>
          <p:nvPr/>
        </p:nvSpPr>
        <p:spPr>
          <a:xfrm>
            <a:off x="866900" y="831273"/>
            <a:ext cx="767145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algn="ctr">
              <a:spcAft>
                <a:spcPts val="600"/>
              </a:spcAft>
            </a:pPr>
            <a:r>
              <a:rPr lang="en-US" sz="2000" u="sng" dirty="0" smtClean="0"/>
              <a:t>Key Findings – Precipitation Sensitivity</a:t>
            </a:r>
          </a:p>
          <a:p>
            <a:pPr marL="177800" indent="-177800">
              <a:spcAft>
                <a:spcPts val="600"/>
              </a:spcAft>
              <a:buBlip>
                <a:blip r:embed="rId5"/>
              </a:buBlip>
            </a:pPr>
            <a:r>
              <a:rPr lang="en-US" b="1" dirty="0" smtClean="0"/>
              <a:t>Domain-mean precipitation is highly robust</a:t>
            </a:r>
            <a:r>
              <a:rPr lang="en-US" dirty="0" smtClean="0"/>
              <a:t> across all experiments (~17 mm), showing limited sensitivity in the overall precipitation amount.</a:t>
            </a:r>
          </a:p>
          <a:p>
            <a:pPr marL="177800" indent="-177800">
              <a:spcAft>
                <a:spcPts val="600"/>
              </a:spcAft>
              <a:buBlip>
                <a:blip r:embed="rId5"/>
              </a:buBlip>
            </a:pPr>
            <a:r>
              <a:rPr lang="en-US" b="1" dirty="0" smtClean="0"/>
              <a:t>The precipitation distribution is strongly skewed</a:t>
            </a:r>
            <a:r>
              <a:rPr lang="en-US" dirty="0" smtClean="0"/>
              <a:t>: median precipitation is only ~4 mm compared with ~17 mm for the mean, indicating rainfall concentration over a relatively small part of the domain.</a:t>
            </a:r>
          </a:p>
          <a:p>
            <a:pPr marL="177800" indent="-177800">
              <a:spcAft>
                <a:spcPts val="600"/>
              </a:spcAft>
              <a:buBlip>
                <a:blip r:embed="rId5"/>
              </a:buBlip>
            </a:pPr>
            <a:r>
              <a:rPr lang="en-US" b="1" dirty="0" smtClean="0"/>
              <a:t>Sensitivity increases toward the upper tail: </a:t>
            </a:r>
            <a:r>
              <a:rPr lang="en-US" dirty="0" smtClean="0"/>
              <a:t>P95 varies modestly (~66–71 mm), while P99 shows greater variability (~145–169 mm).</a:t>
            </a:r>
          </a:p>
          <a:p>
            <a:pPr marL="177800" indent="-177800">
              <a:spcAft>
                <a:spcPts val="600"/>
              </a:spcAft>
              <a:buBlip>
                <a:blip r:embed="rId5"/>
              </a:buBlip>
            </a:pPr>
            <a:r>
              <a:rPr lang="en-US" b="1" dirty="0" smtClean="0"/>
              <a:t>Maximum precipitation shows the strongest sensitivity</a:t>
            </a:r>
            <a:r>
              <a:rPr lang="en-US" dirty="0" smtClean="0"/>
              <a:t>, ranging from ~540 to ~750 mm (~39%), indicating substantial differences in localized rainfall extremes.</a:t>
            </a:r>
          </a:p>
          <a:p>
            <a:pPr marL="177800" indent="-177800">
              <a:spcAft>
                <a:spcPts val="600"/>
              </a:spcAft>
              <a:buBlip>
                <a:blip r:embed="rId5"/>
              </a:buBlip>
            </a:pPr>
            <a:r>
              <a:rPr lang="en-US" b="1" dirty="0" smtClean="0"/>
              <a:t>P95/P99 generally decreases from 65 to 100 levels</a:t>
            </a:r>
            <a:r>
              <a:rPr lang="en-US" dirty="0" smtClean="0"/>
              <a:t>, suggesting greater separation between heavy and extreme precipitation, although the response is not fully systematic.</a:t>
            </a:r>
          </a:p>
          <a:p>
            <a:pPr marL="177800" indent="-177800">
              <a:spcAft>
                <a:spcPts val="600"/>
              </a:spcAft>
              <a:buBlip>
                <a:blip r:embed="rId5"/>
              </a:buBlip>
            </a:pPr>
            <a:r>
              <a:rPr lang="en-US" b="1" dirty="0" smtClean="0"/>
              <a:t>Main conclusion</a:t>
            </a:r>
            <a:r>
              <a:rPr lang="en-US" dirty="0" smtClean="0"/>
              <a:t>: </a:t>
            </a:r>
            <a:r>
              <a:rPr lang="en-US" i="1" dirty="0" smtClean="0"/>
              <a:t>The experiments primarily influence the intensity and spatial concentration of precipitation extremes, rather than the overall domain precipitation.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3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5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n-US" sz="1400" dirty="0" smtClean="0"/>
              <a:t>17</a:t>
            </a:r>
            <a:endParaRPr lang="el-GR" sz="1400" dirty="0"/>
          </a:p>
        </p:txBody>
      </p:sp>
      <p:sp>
        <p:nvSpPr>
          <p:cNvPr id="7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63" y="1474700"/>
            <a:ext cx="9132887" cy="277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63" y="3612200"/>
            <a:ext cx="9132887" cy="277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- Ορθογώνιο"/>
          <p:cNvSpPr/>
          <p:nvPr/>
        </p:nvSpPr>
        <p:spPr>
          <a:xfrm>
            <a:off x="565562" y="904959"/>
            <a:ext cx="8012898" cy="400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marL="177800" indent="-177800" algn="ctr">
              <a:spcAft>
                <a:spcPts val="600"/>
              </a:spcAft>
            </a:pPr>
            <a:r>
              <a:rPr lang="en-US" sz="2000" u="sng" dirty="0" smtClean="0"/>
              <a:t>Comparison of total 24 hr accumulated </a:t>
            </a:r>
            <a:r>
              <a:rPr lang="en-US" sz="2000" u="sng" dirty="0" err="1" smtClean="0"/>
              <a:t>preciptation</a:t>
            </a:r>
            <a:r>
              <a:rPr lang="en-US" sz="2000" u="sng" dirty="0" smtClean="0"/>
              <a:t> over available stations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/>
          <p:cNvSpPr/>
          <p:nvPr/>
        </p:nvSpPr>
        <p:spPr>
          <a:xfrm>
            <a:off x="387846" y="513084"/>
            <a:ext cx="83683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algn="ctr">
              <a:spcAft>
                <a:spcPts val="600"/>
              </a:spcAft>
            </a:pPr>
            <a:r>
              <a:rPr lang="en-US" sz="2400" u="sng" dirty="0" smtClean="0"/>
              <a:t>Key Findings – Precipitation Sensitivity against Observations (mm)</a:t>
            </a:r>
          </a:p>
        </p:txBody>
      </p:sp>
      <p:graphicFrame>
        <p:nvGraphicFramePr>
          <p:cNvPr id="8" name="7 - Πίνακας"/>
          <p:cNvGraphicFramePr>
            <a:graphicFrameLocks noGrp="1"/>
          </p:cNvGraphicFramePr>
          <p:nvPr/>
        </p:nvGraphicFramePr>
        <p:xfrm>
          <a:off x="1116280" y="1024230"/>
          <a:ext cx="7350827" cy="2194560"/>
        </p:xfrm>
        <a:graphic>
          <a:graphicData uri="http://schemas.openxmlformats.org/drawingml/2006/table">
            <a:tbl>
              <a:tblPr/>
              <a:tblGrid>
                <a:gridCol w="4082148"/>
                <a:gridCol w="1475795"/>
                <a:gridCol w="1792884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Configuration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Best level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Error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Default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130L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16.8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DeMott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100L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/>
                        <a:t>30.9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IceOpt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100L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13.5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CAMS </a:t>
                      </a:r>
                      <a:r>
                        <a:rPr lang="en-US" dirty="0" smtClean="0"/>
                        <a:t>configurations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130L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b="1" dirty="0" smtClean="0"/>
                        <a:t>5.2</a:t>
                      </a:r>
                      <a:r>
                        <a:rPr lang="en-US" b="1" dirty="0" smtClean="0"/>
                        <a:t>-</a:t>
                      </a:r>
                      <a:r>
                        <a:rPr lang="el-GR" b="1" dirty="0" smtClean="0"/>
                        <a:t>17.2</a:t>
                      </a: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Pyrcel</a:t>
                      </a:r>
                      <a:r>
                        <a:rPr lang="en-US" dirty="0"/>
                        <a:t> </a:t>
                      </a:r>
                      <a:r>
                        <a:rPr lang="en-US" dirty="0" smtClean="0"/>
                        <a:t>configurations 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65L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b="1" dirty="0" smtClean="0"/>
                        <a:t>3.4</a:t>
                      </a:r>
                      <a:r>
                        <a:rPr lang="en-US" b="1" dirty="0" smtClean="0"/>
                        <a:t>-</a:t>
                      </a:r>
                      <a:r>
                        <a:rPr lang="el-GR" b="1" dirty="0" smtClean="0"/>
                        <a:t>4.2</a:t>
                      </a: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9 - Ορθογώνιο"/>
          <p:cNvSpPr/>
          <p:nvPr/>
        </p:nvSpPr>
        <p:spPr>
          <a:xfrm>
            <a:off x="1068779" y="3331713"/>
            <a:ext cx="742207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Observed total precipitation: 868.9</a:t>
            </a:r>
          </a:p>
          <a:p>
            <a:pPr algn="ctr"/>
            <a:r>
              <a:rPr lang="en-US" dirty="0" smtClean="0"/>
              <a:t>Best agreement with observations</a:t>
            </a:r>
          </a:p>
          <a:p>
            <a:pPr algn="ctr"/>
            <a:r>
              <a:rPr lang="en-US" dirty="0" err="1" smtClean="0"/>
              <a:t>pyrcel_onnx_rev</a:t>
            </a:r>
            <a:r>
              <a:rPr lang="en-US" dirty="0" smtClean="0"/>
              <a:t> – 65L: 865.5 → error 3.4 (0.39%)</a:t>
            </a:r>
          </a:p>
          <a:p>
            <a:pPr algn="ctr"/>
            <a:r>
              <a:rPr lang="en-US" dirty="0" err="1" smtClean="0"/>
              <a:t>pyrcel_camsforc</a:t>
            </a:r>
            <a:r>
              <a:rPr lang="en-US" dirty="0" smtClean="0"/>
              <a:t> – 65L: 873.1 → error 4.2 (0.48%)</a:t>
            </a:r>
          </a:p>
          <a:p>
            <a:pPr algn="ctr"/>
            <a:r>
              <a:rPr lang="en-US" dirty="0" err="1" smtClean="0"/>
              <a:t>camsclimSK</a:t>
            </a:r>
            <a:r>
              <a:rPr lang="en-US" dirty="0" smtClean="0"/>
              <a:t> – 130L: 863.7 → error 5.2 (0.59%)</a:t>
            </a:r>
          </a:p>
          <a:p>
            <a:pPr algn="ctr"/>
            <a:r>
              <a:rPr lang="en-US" dirty="0" err="1" smtClean="0"/>
              <a:t>camsclim</a:t>
            </a:r>
            <a:r>
              <a:rPr lang="en-US" dirty="0" smtClean="0"/>
              <a:t> – 130L: 875.4 → error 6.5 (0.75%)</a:t>
            </a:r>
            <a:endParaRPr lang="en-US" dirty="0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1056911" y="5185517"/>
            <a:ext cx="7445830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</a:t>
            </a:r>
            <a:r>
              <a:rPr kumimoji="0" lang="el-G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he</a:t>
            </a:r>
            <a:r>
              <a: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optimal</a:t>
            </a:r>
            <a:r>
              <a: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resolution</a:t>
            </a:r>
            <a:r>
              <a: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is</a:t>
            </a:r>
            <a:r>
              <a: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configuration</a:t>
            </a:r>
            <a:r>
              <a:rPr kumimoji="0" 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-</a:t>
            </a:r>
            <a:r>
              <a:rPr kumimoji="0" lang="el-GR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dependent</a:t>
            </a:r>
            <a:r>
              <a: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</a:t>
            </a:r>
            <a:r>
              <a:rPr kumimoji="0" lang="el-G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likely</a:t>
            </a:r>
            <a:r>
              <a: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reflecting</a:t>
            </a:r>
            <a:r>
              <a: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interactions</a:t>
            </a:r>
            <a:r>
              <a: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between</a:t>
            </a:r>
            <a:r>
              <a: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vertical</a:t>
            </a:r>
            <a:r>
              <a: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resolution</a:t>
            </a:r>
            <a:r>
              <a: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and</a:t>
            </a:r>
            <a:r>
              <a: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the</a:t>
            </a:r>
            <a:r>
              <a: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representation</a:t>
            </a:r>
            <a:r>
              <a: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of</a:t>
            </a:r>
            <a:r>
              <a: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cloud</a:t>
            </a:r>
            <a:r>
              <a:rPr kumimoji="0" 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microphysics</a:t>
            </a:r>
            <a:r>
              <a:rPr kumimoji="0" 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</a:t>
            </a:r>
            <a:r>
              <a:rPr kumimoji="0" lang="el-GR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convection</a:t>
            </a:r>
            <a:r>
              <a:rPr kumimoji="0" 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</a:t>
            </a:r>
            <a:r>
              <a:rPr kumimoji="0" lang="el-GR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and</a:t>
            </a:r>
            <a:r>
              <a:rPr kumimoji="0" 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aerosol</a:t>
            </a:r>
            <a:r>
              <a:rPr kumimoji="0" 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/</a:t>
            </a:r>
            <a:r>
              <a:rPr kumimoji="0" lang="el-GR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forcing</a:t>
            </a:r>
            <a:r>
              <a:rPr kumimoji="0" lang="el-G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l-GR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inputs</a:t>
            </a:r>
            <a:r>
              <a: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</a:t>
            </a: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xmlns="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13" name="Picture 6" descr="backgea">
              <a:extLst>
                <a:ext uri="{FF2B5EF4-FFF2-40B4-BE49-F238E27FC236}">
                  <a16:creationId xmlns:a16="http://schemas.microsoft.com/office/drawing/2014/main" xmlns="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" descr="http://www.cosmo-model.org/images/logo2nd.gif">
              <a:extLst>
                <a:ext uri="{FF2B5EF4-FFF2-40B4-BE49-F238E27FC236}">
                  <a16:creationId xmlns:a16="http://schemas.microsoft.com/office/drawing/2014/main" xmlns="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15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xmlns="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16" name="TextBox 11">
            <a:extLst>
              <a:ext uri="{FF2B5EF4-FFF2-40B4-BE49-F238E27FC236}">
                <a16:creationId xmlns:a16="http://schemas.microsoft.com/office/drawing/2014/main" xmlns="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r>
              <a:rPr lang="en-US" sz="1400" dirty="0" smtClean="0"/>
              <a:t>18</a:t>
            </a:r>
            <a:endParaRPr lang="el-GR" sz="1400" dirty="0"/>
          </a:p>
        </p:txBody>
      </p:sp>
      <p:sp>
        <p:nvSpPr>
          <p:cNvPr id="17" name="TextBox 9">
            <a:extLst>
              <a:ext uri="{FF2B5EF4-FFF2-40B4-BE49-F238E27FC236}">
                <a16:creationId xmlns=""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l-GR" sz="1400" b="1" dirty="0"/>
              <a:t>  </a:t>
            </a:r>
            <a:r>
              <a:rPr lang="el-GR" sz="1200" b="1" dirty="0"/>
              <a:t>Euripides Avgoustoglou</a:t>
            </a:r>
            <a:r>
              <a:rPr lang="en-US" sz="1200" b="1" dirty="0"/>
              <a:t>,</a:t>
            </a:r>
            <a:r>
              <a:rPr lang="el-GR" sz="1200" b="1" dirty="0"/>
              <a:t> Hellenic National Meteotological Service, </a:t>
            </a:r>
            <a:r>
              <a:rPr lang="en-US" sz="1200" b="1" dirty="0"/>
              <a:t> </a:t>
            </a:r>
            <a:r>
              <a:rPr lang="en-US" sz="1200" b="1" dirty="0" smtClean="0"/>
              <a:t>28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</a:t>
            </a:r>
            <a:r>
              <a:rPr lang="en-US" sz="1200" b="1" dirty="0"/>
              <a:t>COSMO GM , </a:t>
            </a:r>
            <a:r>
              <a:rPr lang="en-US" sz="1200" b="1" dirty="0" smtClean="0"/>
              <a:t>Rome-Italy, </a:t>
            </a:r>
            <a:r>
              <a:rPr lang="en-US" sz="1200" b="1" dirty="0"/>
              <a:t>September </a:t>
            </a:r>
            <a:r>
              <a:rPr lang="en-US" sz="1200" b="1" dirty="0" smtClean="0"/>
              <a:t>13-18,</a:t>
            </a:r>
            <a:r>
              <a:rPr lang="el-GR" sz="1200" b="1" dirty="0" smtClean="0"/>
              <a:t> </a:t>
            </a:r>
            <a:r>
              <a:rPr lang="el-GR" sz="1200" b="1" dirty="0"/>
              <a:t>20</a:t>
            </a:r>
            <a:r>
              <a:rPr lang="en-US" sz="1200" b="1" dirty="0" smtClean="0"/>
              <a:t>26</a:t>
            </a:r>
            <a:endParaRPr lang="el-GR" sz="1200" b="1" dirty="0"/>
          </a:p>
        </p:txBody>
      </p:sp>
      <p:sp>
        <p:nvSpPr>
          <p:cNvPr id="18" name="17 - TextBox"/>
          <p:cNvSpPr txBox="1"/>
          <p:nvPr/>
        </p:nvSpPr>
        <p:spPr>
          <a:xfrm>
            <a:off x="653141" y="1793163"/>
            <a:ext cx="399148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5"/>
              </a:buBlip>
            </a:pPr>
            <a:r>
              <a:rPr lang="en-US" dirty="0" smtClean="0"/>
              <a:t> </a:t>
            </a:r>
          </a:p>
          <a:p>
            <a:pPr>
              <a:buBlip>
                <a:blip r:embed="rId5"/>
              </a:buBlip>
            </a:pPr>
            <a:endParaRPr lang="en-US" dirty="0" smtClean="0"/>
          </a:p>
          <a:p>
            <a:pPr>
              <a:buBlip>
                <a:blip r:embed="rId5"/>
              </a:buBlip>
            </a:pPr>
            <a:endParaRPr lang="en-US" dirty="0" smtClean="0"/>
          </a:p>
          <a:p>
            <a:pPr>
              <a:buBlip>
                <a:blip r:embed="rId5"/>
              </a:buBlip>
            </a:pPr>
            <a:endParaRPr lang="en-US" dirty="0" smtClean="0"/>
          </a:p>
          <a:p>
            <a:pPr>
              <a:buBlip>
                <a:blip r:embed="rId5"/>
              </a:buBlip>
            </a:pPr>
            <a:endParaRPr lang="en-US" dirty="0" smtClean="0"/>
          </a:p>
          <a:p>
            <a:pPr>
              <a:buBlip>
                <a:blip r:embed="rId5"/>
              </a:buBlip>
            </a:pPr>
            <a:endParaRPr lang="en-US" dirty="0" smtClean="0"/>
          </a:p>
          <a:p>
            <a:pPr>
              <a:buBlip>
                <a:blip r:embed="rId5"/>
              </a:buBlip>
            </a:pPr>
            <a:endParaRPr lang="en-US" dirty="0" smtClean="0"/>
          </a:p>
          <a:p>
            <a:pPr>
              <a:buBlip>
                <a:blip r:embed="rId5"/>
              </a:buBlip>
            </a:pPr>
            <a:endParaRPr lang="en-US" dirty="0" smtClean="0"/>
          </a:p>
          <a:p>
            <a:pPr>
              <a:buBlip>
                <a:blip r:embed="rId5"/>
              </a:buBlip>
            </a:pPr>
            <a:r>
              <a:rPr lang="en-US" dirty="0" smtClean="0"/>
              <a:t> </a:t>
            </a:r>
          </a:p>
          <a:p>
            <a:pPr>
              <a:buBlip>
                <a:blip r:embed="rId5"/>
              </a:buBlip>
            </a:pPr>
            <a:endParaRPr lang="en-US" dirty="0" smtClean="0"/>
          </a:p>
          <a:p>
            <a:pPr>
              <a:buBlip>
                <a:blip r:embed="rId5"/>
              </a:buBlip>
            </a:pPr>
            <a:endParaRPr lang="en-US" dirty="0" smtClean="0"/>
          </a:p>
          <a:p>
            <a:pPr>
              <a:buBlip>
                <a:blip r:embed="rId5"/>
              </a:buBlip>
            </a:pPr>
            <a:endParaRPr lang="en-US" dirty="0" smtClean="0"/>
          </a:p>
          <a:p>
            <a:pPr>
              <a:buBlip>
                <a:blip r:embed="rId5"/>
              </a:buBlip>
            </a:pPr>
            <a:endParaRPr lang="en-US" dirty="0" smtClean="0"/>
          </a:p>
          <a:p>
            <a:pPr>
              <a:buBlip>
                <a:blip r:embed="rId5"/>
              </a:buBlip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:\DNSH_B\B3\ea_files\editor\atmosphere_special_issue_2025\Atmosphere SI PP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875" y="1116278"/>
            <a:ext cx="8742172" cy="491747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14800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1971</TotalTime>
  <Words>1310</Words>
  <Application>Microsoft Office PowerPoint</Application>
  <PresentationFormat>Προβολή στην οθόνη (4:3)</PresentationFormat>
  <Paragraphs>155</Paragraphs>
  <Slides>22</Slides>
  <Notes>2</Notes>
  <HiddenSlides>0</HiddenSlides>
  <MMClips>0</MMClips>
  <ScaleCrop>false</ScaleCrop>
  <HeadingPairs>
    <vt:vector size="6" baseType="variant"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22</vt:i4>
      </vt:variant>
    </vt:vector>
  </HeadingPairs>
  <TitlesOfParts>
    <vt:vector size="24" baseType="lpstr">
      <vt:lpstr>Office Theme</vt:lpstr>
      <vt:lpstr>Φύλλο εργασίας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Win-11</dc:creator>
  <cp:lastModifiedBy>Hp</cp:lastModifiedBy>
  <cp:revision>195</cp:revision>
  <dcterms:created xsi:type="dcterms:W3CDTF">2025-07-12T19:21:06Z</dcterms:created>
  <dcterms:modified xsi:type="dcterms:W3CDTF">2026-09-12T18:27:43Z</dcterms:modified>
</cp:coreProperties>
</file>