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96" r:id="rId2"/>
    <p:sldMasterId id="2147483700" r:id="rId3"/>
    <p:sldMasterId id="2147483707" r:id="rId4"/>
  </p:sldMasterIdLst>
  <p:notesMasterIdLst>
    <p:notesMasterId r:id="rId42"/>
  </p:notesMasterIdLst>
  <p:handoutMasterIdLst>
    <p:handoutMasterId r:id="rId43"/>
  </p:handoutMasterIdLst>
  <p:sldIdLst>
    <p:sldId id="334" r:id="rId5"/>
    <p:sldId id="678" r:id="rId6"/>
    <p:sldId id="1007" r:id="rId7"/>
    <p:sldId id="1009" r:id="rId8"/>
    <p:sldId id="997" r:id="rId9"/>
    <p:sldId id="1045" r:id="rId10"/>
    <p:sldId id="1062" r:id="rId11"/>
    <p:sldId id="1077" r:id="rId12"/>
    <p:sldId id="1471" r:id="rId13"/>
    <p:sldId id="1080" r:id="rId14"/>
    <p:sldId id="1439" r:id="rId15"/>
    <p:sldId id="1079" r:id="rId16"/>
    <p:sldId id="1472" r:id="rId17"/>
    <p:sldId id="1466" r:id="rId18"/>
    <p:sldId id="1467" r:id="rId19"/>
    <p:sldId id="1469" r:id="rId20"/>
    <p:sldId id="1437" r:id="rId21"/>
    <p:sldId id="1470" r:id="rId22"/>
    <p:sldId id="1481" r:id="rId23"/>
    <p:sldId id="1473" r:id="rId24"/>
    <p:sldId id="1474" r:id="rId25"/>
    <p:sldId id="1015" r:id="rId26"/>
    <p:sldId id="1014" r:id="rId27"/>
    <p:sldId id="1475" r:id="rId28"/>
    <p:sldId id="1476" r:id="rId29"/>
    <p:sldId id="1479" r:id="rId30"/>
    <p:sldId id="1477" r:id="rId31"/>
    <p:sldId id="1478" r:id="rId32"/>
    <p:sldId id="277" r:id="rId33"/>
    <p:sldId id="286" r:id="rId34"/>
    <p:sldId id="287" r:id="rId35"/>
    <p:sldId id="1480" r:id="rId36"/>
    <p:sldId id="1482" r:id="rId37"/>
    <p:sldId id="1483" r:id="rId38"/>
    <p:sldId id="1484" r:id="rId39"/>
    <p:sldId id="1485" r:id="rId40"/>
    <p:sldId id="1076" r:id="rId41"/>
  </p:sldIdLst>
  <p:sldSz cx="9144000" cy="6858000" type="screen4x3"/>
  <p:notesSz cx="6797675" cy="9926638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9900CC"/>
    <a:srgbClr val="0000FF"/>
    <a:srgbClr val="FF0000"/>
    <a:srgbClr val="33CC33"/>
    <a:srgbClr val="005A9E"/>
    <a:srgbClr val="00FF00"/>
    <a:srgbClr val="00CC00"/>
    <a:srgbClr val="006666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435" autoAdjust="0"/>
    <p:restoredTop sz="94660"/>
  </p:normalViewPr>
  <p:slideViewPr>
    <p:cSldViewPr>
      <p:cViewPr varScale="1">
        <p:scale>
          <a:sx n="63" d="100"/>
          <a:sy n="63" d="100"/>
        </p:scale>
        <p:origin x="1500" y="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handoutMaster" Target="handoutMasters/handoutMaster1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slide" Target="slides/slide3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52016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quarter" idx="1"/>
          </p:nvPr>
        </p:nvSpPr>
        <p:spPr>
          <a:xfrm>
            <a:off x="157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552083AA-FCAE-46E9-92CC-9FF1C2B3F616}" type="datetimeFigureOut">
              <a:rPr lang="he-IL" smtClean="0"/>
              <a:t>ג'/תשרי/תשפ"ז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2"/>
          </p:nvPr>
        </p:nvSpPr>
        <p:spPr>
          <a:xfrm>
            <a:off x="3852016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3"/>
          </p:nvPr>
        </p:nvSpPr>
        <p:spPr>
          <a:xfrm>
            <a:off x="1574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61E85DD3-4DE7-423F-81A4-FBF1B679BEE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525932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52016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7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FB6950A7-E748-455D-AC61-9CB6E7AA54CC}" type="datetimeFigureOut">
              <a:rPr lang="he-IL" smtClean="0"/>
              <a:t>ג'/תשרי/תשפ"ז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52016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74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A35FB8DA-4C1D-49DB-B1E6-449BD2911D3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265012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DA17D-7DAE-4168-8EF8-37ECAF863682}" type="datetime8">
              <a:rPr lang="he-IL" smtClean="0"/>
              <a:t>14 ספטמבר 26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106EA-ACC3-4718-8424-EDD24B4BD7D7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238313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060A9-6532-45C9-BB74-539A8AD8B379}" type="datetime8">
              <a:rPr lang="he-IL" smtClean="0"/>
              <a:t>14 ספטמבר 26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106EA-ACC3-4718-8424-EDD24B4BD7D7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248963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581D0-91CE-4CF9-BAC7-F5BACC36F33A}" type="datetime8">
              <a:rPr lang="he-IL" smtClean="0"/>
              <a:t>14 ספטמבר 26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106EA-ACC3-4718-8424-EDD24B4BD7D7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201253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77961-384C-47DB-8F87-FA88E6A90FC0}" type="datetime8">
              <a:rPr lang="he-IL" smtClean="0"/>
              <a:t>14 ספטמבר 26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106EA-ACC3-4718-8424-EDD24B4BD7D7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910961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2FB72-4205-4534-8CE0-5DDE723D2618}" type="datetime8">
              <a:rPr lang="he-IL" smtClean="0"/>
              <a:t>14 ספטמבר 26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106EA-ACC3-4718-8424-EDD24B4BD7D7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1881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0C6AE-CAB4-4CF9-89AD-A67C24D585EB}" type="datetime8">
              <a:rPr lang="he-IL" smtClean="0"/>
              <a:t>14 ספטמבר 26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106EA-ACC3-4718-8424-EDD24B4BD7D7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575821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9BA6A-7415-4670-B4A5-D78E233F54C4}" type="datetime8">
              <a:rPr lang="he-IL" smtClean="0"/>
              <a:t>14 ספטמבר 26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106EA-ACC3-4718-8424-EDD24B4BD7D7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83473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64E6F-F2E1-46F3-8483-88E41D8BA0C7}" type="datetime8">
              <a:rPr lang="he-IL" smtClean="0"/>
              <a:t>14 ספטמבר 26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106EA-ACC3-4718-8424-EDD24B4BD7D7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810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B31F6-10CA-457C-A592-ABE3432DBC32}" type="datetime8">
              <a:rPr lang="he-IL" smtClean="0"/>
              <a:t>14 ספטמבר 26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106EA-ACC3-4718-8424-EDD24B4BD7D7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99349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8BC1E-1906-4385-AA73-7B2A750C90FD}" type="datetime8">
              <a:rPr lang="he-IL" smtClean="0"/>
              <a:t>14 ספטמבר 26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106EA-ACC3-4718-8424-EDD24B4BD7D7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75682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3055F-3CB1-4E50-8509-21137818AD36}" type="datetime8">
              <a:rPr lang="he-IL" smtClean="0"/>
              <a:t>14 ספטמבר 26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106EA-ACC3-4718-8424-EDD24B4BD7D7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243199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2" descr="K:\Deutscher Wetterdienst\Corporate Design Aktuell\DWD-Logo-Komplett\20mm\RGB\Wortbildmarke mit Claim\bmp\Wortbildmarke-und-Claim-positiv-auf-weiss.bmp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4479" y="188922"/>
            <a:ext cx="2295525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Line 23"/>
          <p:cNvSpPr>
            <a:spLocks noChangeShapeType="1"/>
          </p:cNvSpPr>
          <p:nvPr userDrawn="1"/>
        </p:nvSpPr>
        <p:spPr bwMode="auto">
          <a:xfrm>
            <a:off x="244477" y="903288"/>
            <a:ext cx="8648700" cy="0"/>
          </a:xfrm>
          <a:prstGeom prst="line">
            <a:avLst/>
          </a:prstGeom>
          <a:noFill/>
          <a:ln w="25400">
            <a:solidFill>
              <a:srgbClr val="2D4B9B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20" tIns="45711" rIns="91420" bIns="45711"/>
          <a:lstStyle/>
          <a:p>
            <a:pPr algn="l" rtl="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40963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8319" y="5440373"/>
            <a:ext cx="8207375" cy="898525"/>
          </a:xfrm>
        </p:spPr>
        <p:txBody>
          <a:bodyPr anchorCtr="1"/>
          <a:lstStyle>
            <a:lvl1pPr algn="ctr">
              <a:defRPr sz="3600"/>
            </a:lvl1pPr>
          </a:lstStyle>
          <a:p>
            <a:pPr lvl="0"/>
            <a:r>
              <a:rPr lang="de-DE" noProof="0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985131521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 5" descr="MPIM_SF.pd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15" y="225425"/>
            <a:ext cx="2303462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GB"/>
          </a:p>
        </p:txBody>
      </p:sp>
      <p:sp>
        <p:nvSpPr>
          <p:cNvPr id="4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>
                <a:solidFill>
                  <a:srgbClr val="000000"/>
                </a:solidFill>
              </a:rPr>
              <a:t>Detlev Majewski, DWD, Abt. FE1 – 09/2013</a:t>
            </a:r>
          </a:p>
        </p:txBody>
      </p:sp>
      <p:sp>
        <p:nvSpPr>
          <p:cNvPr id="5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794DEE-EBFC-4CFE-BE72-BB0BBEFEE17D}" type="slidenum">
              <a:rPr lang="de-DE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5335949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468313" y="6581785"/>
            <a:ext cx="1816100" cy="207963"/>
          </a:xfrm>
          <a:prstGeom prst="rect">
            <a:avLst/>
          </a:prstGeom>
        </p:spPr>
        <p:txBody>
          <a:bodyPr lIns="91420" tIns="45711" rIns="91420" bIns="45711"/>
          <a:lstStyle>
            <a:lvl1pPr>
              <a:defRPr>
                <a:latin typeface="Arial" pitchFamily="34" charset="0"/>
              </a:defRPr>
            </a:lvl1pPr>
          </a:lstStyle>
          <a:p>
            <a:pPr algn="l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0EED5C9C-BB4B-4A21-A5DE-E9C17CEBA3E6}" type="datetime1">
              <a:rPr lang="de-DE">
                <a:solidFill>
                  <a:srgbClr val="000000"/>
                </a:solidFill>
              </a:rPr>
              <a:pPr algn="l" rtl="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14.09.2026</a:t>
            </a:fld>
            <a:r>
              <a:rPr lang="de-DE">
                <a:solidFill>
                  <a:srgbClr val="000000"/>
                </a:solidFill>
              </a:rPr>
              <a:t>  Zängl</a:t>
            </a:r>
          </a:p>
        </p:txBody>
      </p:sp>
    </p:spTree>
    <p:extLst>
      <p:ext uri="{BB962C8B-B14F-4D97-AF65-F5344CB8AC3E}">
        <p14:creationId xmlns:p14="http://schemas.microsoft.com/office/powerpoint/2010/main" val="840729579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2" descr="K:\Deutscher Wetterdienst\Corporate Design Aktuell\DWD-Logo-Komplett\20mm\RGB\Wortbildmarke mit Claim\bmp\Wortbildmarke-und-Claim-positiv-auf-weiss.bmp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4475" y="188913"/>
            <a:ext cx="2295525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Line 23"/>
          <p:cNvSpPr>
            <a:spLocks noChangeShapeType="1"/>
          </p:cNvSpPr>
          <p:nvPr userDrawn="1"/>
        </p:nvSpPr>
        <p:spPr bwMode="auto">
          <a:xfrm>
            <a:off x="244475" y="903288"/>
            <a:ext cx="8648700" cy="0"/>
          </a:xfrm>
          <a:prstGeom prst="line">
            <a:avLst/>
          </a:prstGeom>
          <a:noFill/>
          <a:ln w="25400">
            <a:solidFill>
              <a:srgbClr val="2D4B9B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40963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8313" y="5440363"/>
            <a:ext cx="8207375" cy="898525"/>
          </a:xfrm>
        </p:spPr>
        <p:txBody>
          <a:bodyPr anchorCtr="1"/>
          <a:lstStyle>
            <a:lvl1pPr algn="ctr">
              <a:defRPr sz="3600"/>
            </a:lvl1pPr>
          </a:lstStyle>
          <a:p>
            <a:pPr lvl="0"/>
            <a:r>
              <a:rPr lang="de-DE" noProof="0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604000399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 Pfe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288" y="1052736"/>
            <a:ext cx="8353425" cy="431800"/>
          </a:xfrm>
        </p:spPr>
        <p:txBody>
          <a:bodyPr/>
          <a:lstStyle/>
          <a:p>
            <a:r>
              <a:rPr lang="de-DE" noProof="0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95288" y="1700808"/>
            <a:ext cx="8353425" cy="4318000"/>
          </a:xfrm>
        </p:spPr>
        <p:txBody>
          <a:bodyPr/>
          <a:lstStyle/>
          <a:p>
            <a:pPr lvl="0"/>
            <a:r>
              <a:rPr lang="de-DE" noProof="0" dirty="0"/>
              <a:t>Textmasterformat bearbeiten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1547813" y="6381750"/>
            <a:ext cx="3887787" cy="215900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r>
              <a:rPr lang="de-DE"/>
              <a:t>SINFONY 2017, Offenbach</a:t>
            </a:r>
            <a:endParaRPr lang="de-DE" dirty="0"/>
          </a:p>
        </p:txBody>
      </p:sp>
      <p:sp>
        <p:nvSpPr>
          <p:cNvPr id="5" name="Foliennummernplatzhalter 2"/>
          <p:cNvSpPr>
            <a:spLocks noGrp="1"/>
          </p:cNvSpPr>
          <p:nvPr>
            <p:ph type="sldNum" sz="quarter" idx="11"/>
          </p:nvPr>
        </p:nvSpPr>
        <p:spPr bwMode="auto"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SzTx/>
              <a:buFontTx/>
              <a:buNone/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40000"/>
              </a:spcBef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40000"/>
              </a:spcBef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40000"/>
              </a:spcBef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40000"/>
              </a:spcBef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fld id="{FCF19639-3722-4182-86C8-0187D405F82D}" type="slidenum">
              <a:rPr lang="de-DE" altLang="de-DE"/>
              <a:pPr>
                <a:defRPr/>
              </a:pPr>
              <a:t>‹#›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935413606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 Kästch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52425" indent="-352425">
              <a:buFont typeface="Wingdings" pitchFamily="2" charset="2"/>
              <a:buChar char="n"/>
              <a:defRPr/>
            </a:lvl1pPr>
            <a:lvl2pPr marL="692150" indent="-260350">
              <a:buFont typeface="Wingdings" pitchFamily="2" charset="2"/>
              <a:buChar char="n"/>
              <a:defRPr/>
            </a:lvl2pPr>
            <a:lvl3pPr marL="1143000" indent="-228600">
              <a:buFont typeface="Wingdings" pitchFamily="2" charset="2"/>
              <a:buChar char="n"/>
              <a:defRPr/>
            </a:lvl3pPr>
            <a:lvl4pPr marL="1600200" indent="-228600">
              <a:buFont typeface="Wingdings" pitchFamily="2" charset="2"/>
              <a:buChar char="n"/>
              <a:defRPr/>
            </a:lvl4pPr>
            <a:lvl5pPr marL="2057400" indent="-228600">
              <a:buFont typeface="Wingdings" pitchFamily="2" charset="2"/>
              <a:buChar char="n"/>
              <a:defRPr/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771124071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 Punk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52425" indent="-352425">
              <a:buFont typeface="Wingdings" pitchFamily="2" charset="2"/>
              <a:buChar char=""/>
              <a:defRPr/>
            </a:lvl1pPr>
            <a:lvl2pPr marL="692150" indent="-260350">
              <a:buFont typeface="Wingdings" pitchFamily="2" charset="2"/>
              <a:buChar char=""/>
              <a:defRPr/>
            </a:lvl2pPr>
            <a:lvl3pPr marL="1143000" indent="-228600">
              <a:buFont typeface="Wingdings" pitchFamily="2" charset="2"/>
              <a:buChar char=""/>
              <a:defRPr/>
            </a:lvl3pPr>
            <a:lvl4pPr marL="1600200" indent="-228600">
              <a:buFont typeface="Wingdings" pitchFamily="2" charset="2"/>
              <a:buChar char=""/>
              <a:defRPr/>
            </a:lvl4pPr>
            <a:lvl5pPr marL="2057400" indent="-228600">
              <a:buFont typeface="Wingdings" pitchFamily="2" charset="2"/>
              <a:buChar char=""/>
              <a:defRPr/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380375149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15988610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SINFONY 2017, Offenbach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F6491-FF58-4B5D-AB2D-B43F69F7F3EE}" type="slidenum">
              <a:rPr lang="de-DE" smtClean="0"/>
              <a:pPr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052693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DA17D-7DAE-4168-8EF8-37ECAF863682}" type="datetime8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14 ספטמבר 26</a:t>
            </a:fld>
            <a:endParaRPr lang="he-I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106EA-ACC3-4718-8424-EDD24B4BD7D7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79508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060A9-6532-45C9-BB74-539A8AD8B379}" type="datetime8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14 ספטמבר 26</a:t>
            </a:fld>
            <a:endParaRPr lang="he-I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106EA-ACC3-4718-8424-EDD24B4BD7D7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07725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581D0-91CE-4CF9-BAC7-F5BACC36F33A}" type="datetime8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14 ספטמבר 26</a:t>
            </a:fld>
            <a:endParaRPr lang="he-I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106EA-ACC3-4718-8424-EDD24B4BD7D7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386873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77961-384C-47DB-8F87-FA88E6A90FC0}" type="datetime8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14 ספטמבר 26</a:t>
            </a:fld>
            <a:endParaRPr lang="he-I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106EA-ACC3-4718-8424-EDD24B4BD7D7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66206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2FB72-4205-4534-8CE0-5DDE723D2618}" type="datetime8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14 ספטמבר 26</a:t>
            </a:fld>
            <a:endParaRPr lang="he-I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106EA-ACC3-4718-8424-EDD24B4BD7D7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275990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0C6AE-CAB4-4CF9-89AD-A67C24D585EB}" type="datetime8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14 ספטמבר 26</a:t>
            </a:fld>
            <a:endParaRPr lang="he-I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106EA-ACC3-4718-8424-EDD24B4BD7D7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51455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9BA6A-7415-4670-B4A5-D78E233F54C4}" type="datetime8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14 ספטמבר 26</a:t>
            </a:fld>
            <a:endParaRPr lang="he-I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106EA-ACC3-4718-8424-EDD24B4BD7D7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761325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64E6F-F2E1-46F3-8483-88E41D8BA0C7}" type="datetime8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14 ספטמבר 26</a:t>
            </a:fld>
            <a:endParaRPr lang="he-I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106EA-ACC3-4718-8424-EDD24B4BD7D7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442642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 dirty="0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B31F6-10CA-457C-A592-ABE3432DBC32}" type="datetime8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14 ספטמבר 26</a:t>
            </a:fld>
            <a:endParaRPr lang="he-I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106EA-ACC3-4718-8424-EDD24B4BD7D7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241836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8BC1E-1906-4385-AA73-7B2A750C90FD}" type="datetime8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14 ספטמבר 26</a:t>
            </a:fld>
            <a:endParaRPr lang="he-I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106EA-ACC3-4718-8424-EDD24B4BD7D7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545437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3055F-3CB1-4E50-8509-21137818AD36}" type="datetime8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14 ספטמבר 26</a:t>
            </a:fld>
            <a:endParaRPr lang="he-I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106EA-ACC3-4718-8424-EDD24B4BD7D7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84371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17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Relationship Id="rId9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037501-5BBD-42B2-9EB3-55F6FFC15B0A}" type="datetime8">
              <a:rPr lang="he-IL" smtClean="0"/>
              <a:t>14 ספטמבר 26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5106EA-ACC3-4718-8424-EDD24B4BD7D7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57400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91" y="1196975"/>
            <a:ext cx="835342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Folienmasterformat durch Klicken bearbeiten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5291" y="1839915"/>
            <a:ext cx="8353425" cy="431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Textmasterformate durch Klicken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</a:p>
        </p:txBody>
      </p:sp>
      <p:sp>
        <p:nvSpPr>
          <p:cNvPr id="3076" name="Line 23"/>
          <p:cNvSpPr>
            <a:spLocks noChangeShapeType="1"/>
          </p:cNvSpPr>
          <p:nvPr userDrawn="1"/>
        </p:nvSpPr>
        <p:spPr bwMode="auto">
          <a:xfrm>
            <a:off x="244481" y="6351588"/>
            <a:ext cx="8613775" cy="0"/>
          </a:xfrm>
          <a:prstGeom prst="line">
            <a:avLst/>
          </a:prstGeom>
          <a:noFill/>
          <a:ln w="15240">
            <a:solidFill>
              <a:srgbClr val="2D4B9B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20" tIns="45711" rIns="91420" bIns="45711"/>
          <a:lstStyle/>
          <a:p>
            <a:pPr algn="l" rtl="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</a:endParaRPr>
          </a:p>
        </p:txBody>
      </p:sp>
      <p:pic>
        <p:nvPicPr>
          <p:cNvPr id="3077" name="Picture 28" descr="Bundesadler_kleiner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77" y="6405571"/>
            <a:ext cx="446088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12" descr="K:\Deutscher Wetterdienst\Corporate Design Aktuell\DWD-Logo-Komplett\20mm\RGB\Wortbildmarke mit Claim\bmp\Wortbildmarke-und-Claim-positiv-auf-weiss.bmp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4479" y="188922"/>
            <a:ext cx="2295525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9" name="Line 23"/>
          <p:cNvSpPr>
            <a:spLocks noChangeShapeType="1"/>
          </p:cNvSpPr>
          <p:nvPr userDrawn="1"/>
        </p:nvSpPr>
        <p:spPr bwMode="auto">
          <a:xfrm>
            <a:off x="244477" y="903288"/>
            <a:ext cx="8648700" cy="0"/>
          </a:xfrm>
          <a:prstGeom prst="line">
            <a:avLst/>
          </a:prstGeom>
          <a:noFill/>
          <a:ln w="25400">
            <a:solidFill>
              <a:srgbClr val="2D4B9B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20" tIns="45711" rIns="91420" bIns="45711"/>
          <a:lstStyle/>
          <a:p>
            <a:pPr algn="l" rtl="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19" name="Rectangle 15"/>
          <p:cNvSpPr>
            <a:spLocks noGrp="1" noChangeArrowheads="1"/>
          </p:cNvSpPr>
          <p:nvPr>
            <p:ph type="ftr" sz="quarter" idx="3"/>
          </p:nvPr>
        </p:nvSpPr>
        <p:spPr>
          <a:xfrm>
            <a:off x="4572001" y="6381750"/>
            <a:ext cx="3709988" cy="215900"/>
          </a:xfrm>
          <a:prstGeom prst="rect">
            <a:avLst/>
          </a:prstGeom>
          <a:ln/>
        </p:spPr>
        <p:txBody>
          <a:bodyPr vert="horz" wrap="square" lIns="91420" tIns="45711" rIns="91420" bIns="45711" numCol="1" anchor="ctr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Arial" charset="0"/>
              </a:defRPr>
            </a:lvl1pPr>
          </a:lstStyle>
          <a:p>
            <a:pPr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de-DE">
                <a:solidFill>
                  <a:srgbClr val="000000"/>
                </a:solidFill>
              </a:rPr>
              <a:t>Detlev Majewski, DWD, Abt. FE1 – 09/2013</a:t>
            </a:r>
          </a:p>
        </p:txBody>
      </p:sp>
      <p:sp>
        <p:nvSpPr>
          <p:cNvPr id="20" name="Foliennummernplatzhalter 1"/>
          <p:cNvSpPr>
            <a:spLocks noGrp="1"/>
          </p:cNvSpPr>
          <p:nvPr>
            <p:ph type="sldNum" sz="quarter" idx="4"/>
          </p:nvPr>
        </p:nvSpPr>
        <p:spPr>
          <a:xfrm>
            <a:off x="8283575" y="6381750"/>
            <a:ext cx="465138" cy="2159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1000">
                <a:latin typeface="Arial" charset="0"/>
              </a:defRPr>
            </a:lvl1pPr>
          </a:lstStyle>
          <a:p>
            <a:pPr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3067C543-A322-4623-A76E-F52826ECA13D}" type="slidenum">
              <a:rPr lang="de-DE">
                <a:solidFill>
                  <a:srgbClr val="000000"/>
                </a:solidFill>
              </a:rPr>
              <a:pPr rtl="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3834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</p:sldLayoutIdLst>
  <p:transition>
    <p:fade/>
  </p:transition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5pPr>
      <a:lvl6pPr marL="457106"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Arial" charset="0"/>
        </a:defRPr>
      </a:lvl6pPr>
      <a:lvl7pPr marL="914210"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Arial" charset="0"/>
        </a:defRPr>
      </a:lvl7pPr>
      <a:lvl8pPr marL="1371316"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Arial" charset="0"/>
        </a:defRPr>
      </a:lvl8pPr>
      <a:lvl9pPr marL="1828421"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Arial" charset="0"/>
        </a:defRPr>
      </a:lvl9pPr>
    </p:titleStyle>
    <p:bodyStyle>
      <a:lvl1pPr marL="352351" indent="-352351" algn="l" rtl="0" eaLnBrk="0" fontAlgn="base" hangingPunct="0">
        <a:spcBef>
          <a:spcPct val="40000"/>
        </a:spcBef>
        <a:spcAft>
          <a:spcPct val="0"/>
        </a:spcAft>
        <a:buClr>
          <a:schemeClr val="tx2"/>
        </a:buClr>
        <a:buSzPct val="95000"/>
        <a:buFont typeface="Wingdings" pitchFamily="2" charset="2"/>
        <a:buChar char="è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692007" indent="-260296" algn="l" rtl="0" eaLnBrk="0" fontAlgn="base" hangingPunct="0">
        <a:spcBef>
          <a:spcPct val="40000"/>
        </a:spcBef>
        <a:spcAft>
          <a:spcPct val="0"/>
        </a:spcAft>
        <a:buClr>
          <a:schemeClr val="tx2"/>
        </a:buClr>
        <a:buSzPct val="95000"/>
        <a:buFont typeface="Wingdings" pitchFamily="2" charset="2"/>
        <a:buChar char="è"/>
        <a:defRPr>
          <a:solidFill>
            <a:schemeClr val="tx1"/>
          </a:solidFill>
          <a:latin typeface="+mn-lt"/>
        </a:defRPr>
      </a:lvl2pPr>
      <a:lvl3pPr marL="1142764" indent="-228553" algn="l" rtl="0" eaLnBrk="0" fontAlgn="base" hangingPunct="0">
        <a:spcBef>
          <a:spcPct val="40000"/>
        </a:spcBef>
        <a:spcAft>
          <a:spcPct val="0"/>
        </a:spcAft>
        <a:buClr>
          <a:schemeClr val="tx2"/>
        </a:buClr>
        <a:buSzPct val="95000"/>
        <a:buFont typeface="Wingdings" pitchFamily="2" charset="2"/>
        <a:buChar char="è"/>
        <a:defRPr>
          <a:solidFill>
            <a:schemeClr val="tx1"/>
          </a:solidFill>
          <a:latin typeface="+mn-lt"/>
        </a:defRPr>
      </a:lvl3pPr>
      <a:lvl4pPr marL="1599868" indent="-228553" algn="l" rtl="0" eaLnBrk="0" fontAlgn="base" hangingPunct="0">
        <a:spcBef>
          <a:spcPct val="40000"/>
        </a:spcBef>
        <a:spcAft>
          <a:spcPct val="0"/>
        </a:spcAft>
        <a:buClr>
          <a:schemeClr val="tx2"/>
        </a:buClr>
        <a:buSzPct val="95000"/>
        <a:buFont typeface="Wingdings" pitchFamily="2" charset="2"/>
        <a:buChar char="è"/>
        <a:defRPr>
          <a:solidFill>
            <a:schemeClr val="tx1"/>
          </a:solidFill>
          <a:latin typeface="+mn-lt"/>
        </a:defRPr>
      </a:lvl4pPr>
      <a:lvl5pPr marL="2056974" indent="-228553" algn="l" rtl="0" eaLnBrk="0" fontAlgn="base" hangingPunct="0">
        <a:spcBef>
          <a:spcPct val="40000"/>
        </a:spcBef>
        <a:spcAft>
          <a:spcPct val="0"/>
        </a:spcAft>
        <a:buClr>
          <a:schemeClr val="tx2"/>
        </a:buClr>
        <a:buSzPct val="95000"/>
        <a:buFont typeface="Wingdings" pitchFamily="2" charset="2"/>
        <a:buChar char="è"/>
        <a:defRPr>
          <a:solidFill>
            <a:schemeClr val="tx1"/>
          </a:solidFill>
          <a:latin typeface="+mn-lt"/>
        </a:defRPr>
      </a:lvl5pPr>
      <a:lvl6pPr marL="2514079" indent="-228553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è"/>
        <a:defRPr>
          <a:solidFill>
            <a:schemeClr val="tx1"/>
          </a:solidFill>
          <a:latin typeface="+mn-lt"/>
        </a:defRPr>
      </a:lvl6pPr>
      <a:lvl7pPr marL="2971184" indent="-228553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è"/>
        <a:defRPr>
          <a:solidFill>
            <a:schemeClr val="tx1"/>
          </a:solidFill>
          <a:latin typeface="+mn-lt"/>
        </a:defRPr>
      </a:lvl7pPr>
      <a:lvl8pPr marL="3428289" indent="-228553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è"/>
        <a:defRPr>
          <a:solidFill>
            <a:schemeClr val="tx1"/>
          </a:solidFill>
          <a:latin typeface="+mn-lt"/>
        </a:defRPr>
      </a:lvl8pPr>
      <a:lvl9pPr marL="3885394" indent="-228553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è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2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6" algn="l" defTabSz="9142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10" algn="l" defTabSz="9142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16" algn="l" defTabSz="9142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21" algn="l" defTabSz="9142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26" algn="l" defTabSz="9142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30" algn="l" defTabSz="9142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36" algn="l" defTabSz="9142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41" algn="l" defTabSz="9142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1196975"/>
            <a:ext cx="8353425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noProof="0" dirty="0"/>
              <a:t>Folienmasterformat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5288" y="1839913"/>
            <a:ext cx="8353425" cy="431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noProof="0" dirty="0"/>
              <a:t>Textmasterformate durch Klicken bearbeiten</a:t>
            </a:r>
          </a:p>
          <a:p>
            <a:pPr lvl="1"/>
            <a:r>
              <a:rPr lang="de-DE" altLang="de-DE" noProof="0" dirty="0"/>
              <a:t>Zweite Ebene</a:t>
            </a:r>
          </a:p>
          <a:p>
            <a:pPr lvl="2"/>
            <a:r>
              <a:rPr lang="de-DE" altLang="de-DE" noProof="0" dirty="0"/>
              <a:t>Dritte Ebene</a:t>
            </a:r>
          </a:p>
          <a:p>
            <a:pPr lvl="3"/>
            <a:r>
              <a:rPr lang="de-DE" altLang="de-DE" noProof="0" dirty="0"/>
              <a:t>Vierte Ebene</a:t>
            </a:r>
          </a:p>
          <a:p>
            <a:pPr lvl="4"/>
            <a:r>
              <a:rPr lang="de-DE" altLang="de-DE" noProof="0" dirty="0"/>
              <a:t>Fünfte Ebene</a:t>
            </a:r>
          </a:p>
        </p:txBody>
      </p:sp>
      <p:sp>
        <p:nvSpPr>
          <p:cNvPr id="1028" name="Line 23"/>
          <p:cNvSpPr>
            <a:spLocks noChangeShapeType="1"/>
          </p:cNvSpPr>
          <p:nvPr userDrawn="1"/>
        </p:nvSpPr>
        <p:spPr bwMode="auto">
          <a:xfrm>
            <a:off x="244475" y="6351588"/>
            <a:ext cx="8613775" cy="0"/>
          </a:xfrm>
          <a:prstGeom prst="line">
            <a:avLst/>
          </a:prstGeom>
          <a:noFill/>
          <a:ln w="15240">
            <a:solidFill>
              <a:srgbClr val="2D4B9B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pic>
        <p:nvPicPr>
          <p:cNvPr id="1029" name="Picture 28" descr="Bundesadler_kleiner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75" y="6405563"/>
            <a:ext cx="446088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12" descr="K:\Deutscher Wetterdienst\Corporate Design Aktuell\DWD-Logo-Komplett\20mm\RGB\Wortbildmarke mit Claim\bmp\Wortbildmarke-und-Claim-positiv-auf-weiss.bmp"/>
          <p:cNvPicPr>
            <a:picLocks noChangeAspect="1" noChangeArrowheads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4475" y="188913"/>
            <a:ext cx="2295525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1" name="Line 23"/>
          <p:cNvSpPr>
            <a:spLocks noChangeShapeType="1"/>
          </p:cNvSpPr>
          <p:nvPr userDrawn="1"/>
        </p:nvSpPr>
        <p:spPr bwMode="auto">
          <a:xfrm>
            <a:off x="244475" y="903288"/>
            <a:ext cx="8648700" cy="0"/>
          </a:xfrm>
          <a:prstGeom prst="line">
            <a:avLst/>
          </a:prstGeom>
          <a:noFill/>
          <a:ln w="25400">
            <a:solidFill>
              <a:srgbClr val="2D4B9B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9" name="Rectangle 15"/>
          <p:cNvSpPr>
            <a:spLocks noGrp="1" noChangeArrowheads="1"/>
          </p:cNvSpPr>
          <p:nvPr>
            <p:ph type="ftr" sz="quarter" idx="3"/>
          </p:nvPr>
        </p:nvSpPr>
        <p:spPr>
          <a:xfrm>
            <a:off x="1116013" y="6416675"/>
            <a:ext cx="3709987" cy="215900"/>
          </a:xfrm>
          <a:prstGeom prst="rect">
            <a:avLst/>
          </a:prstGeom>
          <a:ln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000">
                <a:latin typeface="Arial" charset="0"/>
                <a:cs typeface="+mn-cs"/>
              </a:defRPr>
            </a:lvl1pPr>
          </a:lstStyle>
          <a:p>
            <a:pPr>
              <a:defRPr/>
            </a:pPr>
            <a:r>
              <a:rPr lang="de-DE" noProof="0"/>
              <a:t>SINFONY 2017, Offenbach</a:t>
            </a:r>
          </a:p>
        </p:txBody>
      </p:sp>
      <p:sp>
        <p:nvSpPr>
          <p:cNvPr id="9" name="Foliennummernplatzhalter 4"/>
          <p:cNvSpPr>
            <a:spLocks noGrp="1"/>
          </p:cNvSpPr>
          <p:nvPr>
            <p:ph type="sldNum" sz="quarter" idx="4"/>
          </p:nvPr>
        </p:nvSpPr>
        <p:spPr>
          <a:xfrm>
            <a:off x="8283575" y="6381750"/>
            <a:ext cx="752475" cy="476250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7C496A2-5975-4C2B-9DFE-02A2A139E47F}" type="slidenum">
              <a:rPr lang="de-DE" altLang="de-DE"/>
              <a:pPr>
                <a:defRPr/>
              </a:pPr>
              <a:t>‹#›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4236633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</p:sldLayoutIdLst>
  <p:transition>
    <p:fade/>
  </p:transition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Arial" charset="0"/>
        </a:defRPr>
      </a:lvl9pPr>
    </p:titleStyle>
    <p:bodyStyle>
      <a:lvl1pPr marL="352425" indent="-352425" algn="l" rtl="0" eaLnBrk="0" fontAlgn="base" hangingPunct="0">
        <a:spcBef>
          <a:spcPct val="40000"/>
        </a:spcBef>
        <a:spcAft>
          <a:spcPct val="0"/>
        </a:spcAft>
        <a:buClr>
          <a:schemeClr val="tx2"/>
        </a:buClr>
        <a:buSzPct val="95000"/>
        <a:buFont typeface="Wingdings" pitchFamily="2" charset="2"/>
        <a:buChar char="è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692150" indent="-260350" algn="l" rtl="0" eaLnBrk="0" fontAlgn="base" hangingPunct="0">
        <a:spcBef>
          <a:spcPct val="40000"/>
        </a:spcBef>
        <a:spcAft>
          <a:spcPct val="0"/>
        </a:spcAft>
        <a:buClr>
          <a:schemeClr val="tx2"/>
        </a:buClr>
        <a:buSzPct val="95000"/>
        <a:buFont typeface="Wingdings" pitchFamily="2" charset="2"/>
        <a:buChar char="è"/>
        <a:defRPr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40000"/>
        </a:spcBef>
        <a:spcAft>
          <a:spcPct val="0"/>
        </a:spcAft>
        <a:buClr>
          <a:schemeClr val="tx2"/>
        </a:buClr>
        <a:buSzPct val="95000"/>
        <a:buFont typeface="Wingdings" pitchFamily="2" charset="2"/>
        <a:buChar char="è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40000"/>
        </a:spcBef>
        <a:spcAft>
          <a:spcPct val="0"/>
        </a:spcAft>
        <a:buClr>
          <a:schemeClr val="tx2"/>
        </a:buClr>
        <a:buSzPct val="95000"/>
        <a:buFont typeface="Wingdings" pitchFamily="2" charset="2"/>
        <a:buChar char="è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40000"/>
        </a:spcBef>
        <a:spcAft>
          <a:spcPct val="0"/>
        </a:spcAft>
        <a:buClr>
          <a:schemeClr val="tx2"/>
        </a:buClr>
        <a:buSzPct val="95000"/>
        <a:buFont typeface="Wingdings" pitchFamily="2" charset="2"/>
        <a:buChar char="è"/>
        <a:defRPr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è"/>
        <a:defRPr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è"/>
        <a:defRPr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è"/>
        <a:defRPr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è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037501-5BBD-42B2-9EB3-55F6FFC15B0A}" type="datetime8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14 ספטמבר 26</a:t>
            </a:fld>
            <a:endParaRPr lang="he-I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5106EA-ACC3-4718-8424-EDD24B4BD7D7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3766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p:hf hdr="0" ftr="0" dt="0"/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3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2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2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2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erial view of a landscape&#10;&#10;AI-generated content may be incorrect.">
            <a:extLst>
              <a:ext uri="{FF2B5EF4-FFF2-40B4-BE49-F238E27FC236}">
                <a16:creationId xmlns:a16="http://schemas.microsoft.com/office/drawing/2014/main" id="{FCA09994-7396-AAAB-F870-394DB422FA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7" b="11613"/>
          <a:stretch/>
        </p:blipFill>
        <p:spPr>
          <a:xfrm>
            <a:off x="8258" y="1067024"/>
            <a:ext cx="9144000" cy="4956064"/>
          </a:xfrm>
          <a:prstGeom prst="rect">
            <a:avLst/>
          </a:prstGeom>
        </p:spPr>
      </p:pic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8258" y="2700241"/>
            <a:ext cx="9152258" cy="1457518"/>
          </a:xfrm>
          <a:solidFill>
            <a:schemeClr val="bg1">
              <a:lumMod val="75000"/>
              <a:alpha val="67000"/>
            </a:schemeClr>
          </a:solidFill>
          <a:ln w="25400">
            <a:noFill/>
          </a:ln>
        </p:spPr>
        <p:txBody>
          <a:bodyPr>
            <a:noAutofit/>
          </a:bodyPr>
          <a:lstStyle/>
          <a:p>
            <a:pPr rtl="0"/>
            <a:r>
              <a:rPr lang="en-US" sz="48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Cloud-Aerosols </a:t>
            </a:r>
            <a:br>
              <a:rPr lang="en-US" sz="48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8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Interactions in ICON</a:t>
            </a:r>
            <a:endParaRPr lang="he-IL" sz="4800" b="1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feld 4"/>
          <p:cNvSpPr txBox="1">
            <a:spLocks noChangeArrowheads="1"/>
          </p:cNvSpPr>
          <p:nvPr/>
        </p:nvSpPr>
        <p:spPr bwMode="auto">
          <a:xfrm>
            <a:off x="827584" y="6093296"/>
            <a:ext cx="7704807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40000"/>
              </a:spcBef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40000"/>
              </a:spcBef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40000"/>
              </a:spcBef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40000"/>
              </a:spcBef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40000"/>
              </a:spcBef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rtl="0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2000" dirty="0"/>
              <a:t>Harel Muskatel (IMS)</a:t>
            </a:r>
          </a:p>
          <a:p>
            <a:pPr algn="ctr" rtl="0">
              <a:spcBef>
                <a:spcPct val="0"/>
              </a:spcBef>
              <a:buClrTx/>
              <a:buSzTx/>
              <a:buNone/>
            </a:pPr>
            <a:r>
              <a:rPr lang="en-US" sz="2000" dirty="0"/>
              <a:t>27</a:t>
            </a:r>
            <a:r>
              <a:rPr lang="en-US" sz="2000" baseline="30000" dirty="0"/>
              <a:t>th</a:t>
            </a:r>
            <a:r>
              <a:rPr lang="en-US" sz="2000" dirty="0"/>
              <a:t> COSMO General Meeting, September 15, 2026</a:t>
            </a:r>
            <a:endParaRPr lang="he-IL" sz="2000" dirty="0"/>
          </a:p>
        </p:txBody>
      </p:sp>
      <p:sp>
        <p:nvSpPr>
          <p:cNvPr id="14" name="כותרת משנה 2"/>
          <p:cNvSpPr txBox="1">
            <a:spLocks/>
          </p:cNvSpPr>
          <p:nvPr/>
        </p:nvSpPr>
        <p:spPr>
          <a:xfrm>
            <a:off x="8316416" y="12158"/>
            <a:ext cx="964493" cy="421903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2000" dirty="0">
                <a:solidFill>
                  <a:schemeClr val="tx1"/>
                </a:solidFill>
                <a:ea typeface="+mj-ea"/>
                <a:cs typeface="+mj-cs"/>
              </a:rPr>
              <a:t>בס"ד</a:t>
            </a:r>
          </a:p>
        </p:txBody>
      </p:sp>
      <p:pic>
        <p:nvPicPr>
          <p:cNvPr id="16" name="Picture 44" descr="logo">
            <a:extLst>
              <a:ext uri="{FF2B5EF4-FFF2-40B4-BE49-F238E27FC236}">
                <a16:creationId xmlns:a16="http://schemas.microsoft.com/office/drawing/2014/main" id="{858E1821-6532-4E29-9237-BC1311C811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7717" y="137833"/>
            <a:ext cx="3671395" cy="698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8" name="מחבר ישר 5">
            <a:extLst>
              <a:ext uri="{FF2B5EF4-FFF2-40B4-BE49-F238E27FC236}">
                <a16:creationId xmlns:a16="http://schemas.microsoft.com/office/drawing/2014/main" id="{ABE4F48C-9B0B-491E-8061-758D0D3EC166}"/>
              </a:ext>
            </a:extLst>
          </p:cNvPr>
          <p:cNvCxnSpPr/>
          <p:nvPr/>
        </p:nvCxnSpPr>
        <p:spPr>
          <a:xfrm>
            <a:off x="0" y="6021288"/>
            <a:ext cx="9144000" cy="0"/>
          </a:xfrm>
          <a:prstGeom prst="line">
            <a:avLst/>
          </a:prstGeom>
          <a:ln w="381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מחבר ישר 5">
            <a:extLst>
              <a:ext uri="{FF2B5EF4-FFF2-40B4-BE49-F238E27FC236}">
                <a16:creationId xmlns:a16="http://schemas.microsoft.com/office/drawing/2014/main" id="{F70DEFBD-D11F-47DA-9A81-6D1941C3E3E0}"/>
              </a:ext>
            </a:extLst>
          </p:cNvPr>
          <p:cNvCxnSpPr/>
          <p:nvPr/>
        </p:nvCxnSpPr>
        <p:spPr>
          <a:xfrm>
            <a:off x="-8258" y="1052736"/>
            <a:ext cx="9144000" cy="0"/>
          </a:xfrm>
          <a:prstGeom prst="line">
            <a:avLst/>
          </a:prstGeom>
          <a:ln w="381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77D1EF91-F2A8-FCED-64B7-12DE135F3160}"/>
              </a:ext>
            </a:extLst>
          </p:cNvPr>
          <p:cNvSpPr txBox="1"/>
          <p:nvPr/>
        </p:nvSpPr>
        <p:spPr>
          <a:xfrm>
            <a:off x="8258" y="5639668"/>
            <a:ext cx="7473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en-US" dirty="0">
                <a:solidFill>
                  <a:schemeClr val="bg1"/>
                </a:solidFill>
              </a:rPr>
              <a:t>NASA</a:t>
            </a:r>
            <a:endParaRPr lang="en-I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6495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מלבן 7">
            <a:extLst>
              <a:ext uri="{FF2B5EF4-FFF2-40B4-BE49-F238E27FC236}">
                <a16:creationId xmlns:a16="http://schemas.microsoft.com/office/drawing/2014/main" id="{CA1A4EDC-EBA6-4432-868C-9B563C856A73}"/>
              </a:ext>
            </a:extLst>
          </p:cNvPr>
          <p:cNvSpPr/>
          <p:nvPr/>
        </p:nvSpPr>
        <p:spPr>
          <a:xfrm>
            <a:off x="0" y="0"/>
            <a:ext cx="9135454" cy="1052736"/>
          </a:xfrm>
          <a:prstGeom prst="rect">
            <a:avLst/>
          </a:prstGeom>
          <a:solidFill>
            <a:schemeClr val="bg2">
              <a:lumMod val="50000"/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6" name="Textfeld 4"/>
          <p:cNvSpPr txBox="1">
            <a:spLocks noChangeArrowheads="1"/>
          </p:cNvSpPr>
          <p:nvPr/>
        </p:nvSpPr>
        <p:spPr bwMode="auto">
          <a:xfrm>
            <a:off x="1619672" y="1163134"/>
            <a:ext cx="7100354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40000"/>
              </a:spcBef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40000"/>
              </a:spcBef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40000"/>
              </a:spcBef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40000"/>
              </a:spcBef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40000"/>
              </a:spcBef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342900" indent="-342900" algn="l" rtl="0">
              <a:lnSpc>
                <a:spcPct val="150000"/>
              </a:lnSpc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en-US" sz="2000" b="1" dirty="0">
                <a:cs typeface="Arial" panose="020B0604020202020204" pitchFamily="34" charset="0"/>
              </a:rPr>
              <a:t>September 2024 - August 2027</a:t>
            </a:r>
          </a:p>
          <a:p>
            <a:pPr marL="342900" indent="-342900" algn="l" rtl="0">
              <a:lnSpc>
                <a:spcPct val="150000"/>
              </a:lnSpc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rgbClr val="0000FF"/>
                </a:solidFill>
                <a:cs typeface="Arial" panose="020B0604020202020204" pitchFamily="34" charset="0"/>
              </a:rPr>
              <a:t>Total planed FTEs </a:t>
            </a:r>
            <a:r>
              <a:rPr lang="en-US" sz="2000" b="1" dirty="0">
                <a:cs typeface="Arial" panose="020B0604020202020204" pitchFamily="34" charset="0"/>
              </a:rPr>
              <a:t>: 6.1  </a:t>
            </a:r>
          </a:p>
        </p:txBody>
      </p:sp>
      <p:cxnSp>
        <p:nvCxnSpPr>
          <p:cNvPr id="11" name="מחבר ישר 30">
            <a:extLst>
              <a:ext uri="{FF2B5EF4-FFF2-40B4-BE49-F238E27FC236}">
                <a16:creationId xmlns:a16="http://schemas.microsoft.com/office/drawing/2014/main" id="{8FE7630C-A88C-431D-B596-8E9C062AC78A}"/>
              </a:ext>
            </a:extLst>
          </p:cNvPr>
          <p:cNvCxnSpPr/>
          <p:nvPr/>
        </p:nvCxnSpPr>
        <p:spPr>
          <a:xfrm>
            <a:off x="0" y="1052736"/>
            <a:ext cx="9144000" cy="0"/>
          </a:xfrm>
          <a:prstGeom prst="line">
            <a:avLst/>
          </a:prstGeom>
          <a:ln w="381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1">
            <a:extLst>
              <a:ext uri="{FF2B5EF4-FFF2-40B4-BE49-F238E27FC236}">
                <a16:creationId xmlns:a16="http://schemas.microsoft.com/office/drawing/2014/main" id="{BEE185AF-7BF5-4E14-985A-2EB2A5631F2C}"/>
              </a:ext>
            </a:extLst>
          </p:cNvPr>
          <p:cNvSpPr txBox="1">
            <a:spLocks/>
          </p:cNvSpPr>
          <p:nvPr/>
        </p:nvSpPr>
        <p:spPr>
          <a:xfrm>
            <a:off x="-8546" y="214705"/>
            <a:ext cx="8633682" cy="623326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n-US" sz="3200" b="1" dirty="0">
                <a:solidFill>
                  <a:srgbClr val="FF0000"/>
                </a:solidFill>
              </a:rPr>
              <a:t>A</a:t>
            </a:r>
            <a:r>
              <a:rPr lang="en-US" sz="3200" dirty="0"/>
              <a:t>erosol-</a:t>
            </a:r>
            <a:r>
              <a:rPr lang="en-US" sz="3200" b="1" dirty="0" err="1">
                <a:solidFill>
                  <a:srgbClr val="FF0000"/>
                </a:solidFill>
              </a:rPr>
              <a:t>CL</a:t>
            </a:r>
            <a:r>
              <a:rPr lang="en-US" sz="3200" dirty="0" err="1"/>
              <a:t>oud</a:t>
            </a:r>
            <a:r>
              <a:rPr lang="en-US" sz="3200" dirty="0"/>
              <a:t> </a:t>
            </a:r>
            <a:r>
              <a:rPr lang="en-US" sz="3200" b="1" dirty="0">
                <a:solidFill>
                  <a:srgbClr val="FF0000"/>
                </a:solidFill>
              </a:rPr>
              <a:t>I</a:t>
            </a:r>
            <a:r>
              <a:rPr lang="en-US" sz="3200" dirty="0"/>
              <a:t>nteractions in </a:t>
            </a:r>
            <a:r>
              <a:rPr lang="en-US" sz="3200" b="1" dirty="0">
                <a:solidFill>
                  <a:srgbClr val="FF0000"/>
                </a:solidFill>
              </a:rPr>
              <a:t>I</a:t>
            </a:r>
            <a:r>
              <a:rPr lang="en-US" sz="3200" dirty="0"/>
              <a:t>CON </a:t>
            </a:r>
            <a:r>
              <a:rPr lang="en-US" sz="3200" b="1" dirty="0">
                <a:solidFill>
                  <a:srgbClr val="FF0000"/>
                </a:solidFill>
              </a:rPr>
              <a:t>M</a:t>
            </a:r>
            <a:r>
              <a:rPr lang="en-US" sz="3200" dirty="0"/>
              <a:t>odel:</a:t>
            </a:r>
            <a:br>
              <a:rPr lang="en-US" sz="3200" dirty="0"/>
            </a:br>
            <a:r>
              <a:rPr lang="en-US" sz="3200" dirty="0"/>
              <a:t> </a:t>
            </a:r>
            <a:r>
              <a:rPr lang="en-US" sz="3200" b="1" dirty="0">
                <a:solidFill>
                  <a:srgbClr val="FF0000"/>
                </a:solidFill>
              </a:rPr>
              <a:t>ACLIIM</a:t>
            </a:r>
            <a:r>
              <a:rPr lang="en-US" sz="3200" dirty="0"/>
              <a:t> Priority Project</a:t>
            </a:r>
            <a:endParaRPr lang="he-IL" sz="3200" b="1" dirty="0">
              <a:solidFill>
                <a:srgbClr val="003399"/>
              </a:solidFill>
              <a:cs typeface="Angsana New" panose="02020603050405020304" pitchFamily="18" charset="-34"/>
            </a:endParaRPr>
          </a:p>
        </p:txBody>
      </p:sp>
      <p:sp>
        <p:nvSpPr>
          <p:cNvPr id="3" name="Textfeld 4">
            <a:extLst>
              <a:ext uri="{FF2B5EF4-FFF2-40B4-BE49-F238E27FC236}">
                <a16:creationId xmlns:a16="http://schemas.microsoft.com/office/drawing/2014/main" id="{2447EA55-8003-F4B8-1563-9C6423CF64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672" y="2241488"/>
            <a:ext cx="4948998" cy="3297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40000"/>
              </a:spcBef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40000"/>
              </a:spcBef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40000"/>
              </a:spcBef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40000"/>
              </a:spcBef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40000"/>
              </a:spcBef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l" rtl="0">
              <a:spcBef>
                <a:spcPct val="0"/>
              </a:spcBef>
              <a:buClrTx/>
              <a:buSzTx/>
              <a:buNone/>
            </a:pPr>
            <a:r>
              <a:rPr lang="en-US" altLang="de-DE" sz="2000" b="1" u="sng" dirty="0">
                <a:solidFill>
                  <a:srgbClr val="0000FF"/>
                </a:solidFill>
                <a:cs typeface="Arial" panose="020B0604020202020204" pitchFamily="34" charset="0"/>
              </a:rPr>
              <a:t>Participants</a:t>
            </a:r>
            <a:r>
              <a:rPr lang="en-US" altLang="de-DE" sz="2000" b="1" dirty="0">
                <a:solidFill>
                  <a:srgbClr val="0000FF"/>
                </a:solidFill>
                <a:cs typeface="Arial" panose="020B0604020202020204" pitchFamily="34" charset="0"/>
              </a:rPr>
              <a:t>:</a:t>
            </a:r>
          </a:p>
          <a:p>
            <a:pPr algn="l" rtl="0">
              <a:spcBef>
                <a:spcPct val="0"/>
              </a:spcBef>
              <a:buClrTx/>
              <a:buSzTx/>
              <a:buNone/>
            </a:pPr>
            <a:endParaRPr lang="en-US" altLang="de-DE" sz="1200" u="sng" dirty="0">
              <a:solidFill>
                <a:srgbClr val="0000FF"/>
              </a:solidFill>
              <a:latin typeface="+mn-lt"/>
              <a:cs typeface="Angsana New" panose="02020603050405020304" pitchFamily="18" charset="-34"/>
            </a:endParaRPr>
          </a:p>
          <a:p>
            <a:pPr marL="342900" indent="-342900" algn="l" rtl="0">
              <a:lnSpc>
                <a:spcPct val="15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de-DE" sz="2000" dirty="0">
                <a:cs typeface="Arial" panose="020B0604020202020204" pitchFamily="34" charset="0"/>
              </a:rPr>
              <a:t>Harel Muskatel (</a:t>
            </a:r>
            <a:r>
              <a:rPr lang="en-US" altLang="de-DE" sz="2000" dirty="0">
                <a:solidFill>
                  <a:srgbClr val="00B050"/>
                </a:solidFill>
                <a:cs typeface="Arial" panose="020B0604020202020204" pitchFamily="34" charset="0"/>
              </a:rPr>
              <a:t>IMS</a:t>
            </a:r>
            <a:r>
              <a:rPr lang="en-US" altLang="de-DE" sz="2000" dirty="0">
                <a:cs typeface="Arial" panose="020B0604020202020204" pitchFamily="34" charset="0"/>
              </a:rPr>
              <a:t>)</a:t>
            </a:r>
          </a:p>
          <a:p>
            <a:pPr marL="342900" indent="-342900" algn="l" rtl="0">
              <a:lnSpc>
                <a:spcPct val="15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de-DE" altLang="de-DE" sz="2000" dirty="0">
                <a:cs typeface="Arial" panose="020B0604020202020204" pitchFamily="34" charset="0"/>
              </a:rPr>
              <a:t>Pavel Khain (</a:t>
            </a:r>
            <a:r>
              <a:rPr lang="de-DE" altLang="de-DE" sz="2000" dirty="0">
                <a:solidFill>
                  <a:srgbClr val="00B050"/>
                </a:solidFill>
                <a:cs typeface="Arial" panose="020B0604020202020204" pitchFamily="34" charset="0"/>
              </a:rPr>
              <a:t>IMS</a:t>
            </a:r>
            <a:r>
              <a:rPr lang="de-DE" altLang="de-DE" sz="2000" dirty="0">
                <a:cs typeface="Arial" panose="020B0604020202020204" pitchFamily="34" charset="0"/>
              </a:rPr>
              <a:t>)</a:t>
            </a:r>
          </a:p>
          <a:p>
            <a:pPr marL="342900" indent="-342900" algn="l" rtl="0">
              <a:lnSpc>
                <a:spcPct val="15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sz="2000" dirty="0"/>
              <a:t>E</a:t>
            </a:r>
            <a:r>
              <a:rPr lang="en-US" sz="2000" dirty="0">
                <a:cs typeface="Angsana New" panose="02020603050405020304" pitchFamily="18" charset="-34"/>
              </a:rPr>
              <a:t>uripides </a:t>
            </a:r>
            <a:r>
              <a:rPr lang="en-US" sz="2000" dirty="0" err="1">
                <a:cs typeface="Angsana New" panose="02020603050405020304" pitchFamily="18" charset="-34"/>
              </a:rPr>
              <a:t>Avgoustoglou</a:t>
            </a:r>
            <a:r>
              <a:rPr lang="en-US" sz="2000" dirty="0">
                <a:cs typeface="Angsana New" panose="02020603050405020304" pitchFamily="18" charset="-34"/>
              </a:rPr>
              <a:t> </a:t>
            </a:r>
            <a:r>
              <a:rPr lang="en-US" sz="2000" dirty="0"/>
              <a:t>(</a:t>
            </a:r>
            <a:r>
              <a:rPr lang="en-US" sz="2000" dirty="0">
                <a:solidFill>
                  <a:srgbClr val="9900CC"/>
                </a:solidFill>
              </a:rPr>
              <a:t>HNMS</a:t>
            </a:r>
            <a:r>
              <a:rPr lang="en-US" sz="2000" dirty="0"/>
              <a:t>)</a:t>
            </a:r>
          </a:p>
          <a:p>
            <a:pPr marL="342900" indent="-342900" algn="l" rtl="0">
              <a:lnSpc>
                <a:spcPct val="15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de-DE" altLang="de-DE" sz="2000" dirty="0">
                <a:cs typeface="Angsana New" panose="02020603050405020304" pitchFamily="18" charset="-34"/>
              </a:rPr>
              <a:t>Daniel Rieger (</a:t>
            </a:r>
            <a:r>
              <a:rPr lang="de-DE" altLang="de-DE" sz="2000" dirty="0">
                <a:solidFill>
                  <a:srgbClr val="00B0F0"/>
                </a:solidFill>
                <a:cs typeface="Angsana New" panose="02020603050405020304" pitchFamily="18" charset="-34"/>
              </a:rPr>
              <a:t>DWD</a:t>
            </a:r>
            <a:r>
              <a:rPr lang="de-DE" altLang="de-DE" sz="2000" dirty="0">
                <a:cs typeface="Angsana New" panose="02020603050405020304" pitchFamily="18" charset="-34"/>
              </a:rPr>
              <a:t>)</a:t>
            </a:r>
          </a:p>
          <a:p>
            <a:pPr marL="342900" indent="-342900" algn="l" rtl="0">
              <a:lnSpc>
                <a:spcPct val="15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de-DE" altLang="de-DE" sz="2000" dirty="0">
                <a:cs typeface="Angsana New" panose="02020603050405020304" pitchFamily="18" charset="-34"/>
              </a:rPr>
              <a:t>Alberto de Lozar (</a:t>
            </a:r>
            <a:r>
              <a:rPr lang="de-DE" altLang="de-DE" sz="2000" dirty="0">
                <a:solidFill>
                  <a:srgbClr val="00B0F0"/>
                </a:solidFill>
                <a:cs typeface="Angsana New" panose="02020603050405020304" pitchFamily="18" charset="-34"/>
              </a:rPr>
              <a:t>DWD</a:t>
            </a:r>
            <a:r>
              <a:rPr lang="de-DE" altLang="de-DE" sz="2000" dirty="0">
                <a:cs typeface="Angsana New" panose="02020603050405020304" pitchFamily="18" charset="-34"/>
              </a:rPr>
              <a:t>)</a:t>
            </a:r>
          </a:p>
          <a:p>
            <a:pPr marL="342900" indent="-342900" algn="l" rtl="0">
              <a:lnSpc>
                <a:spcPct val="15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de-DE" altLang="de-DE" sz="2000" dirty="0">
                <a:cs typeface="Angsana New" panose="02020603050405020304" pitchFamily="18" charset="-34"/>
              </a:rPr>
              <a:t>Piero Serafini (</a:t>
            </a:r>
            <a:r>
              <a:rPr lang="de-DE" altLang="de-DE" sz="2000" dirty="0">
                <a:solidFill>
                  <a:srgbClr val="FF0000"/>
                </a:solidFill>
                <a:cs typeface="Angsana New" panose="02020603050405020304" pitchFamily="18" charset="-34"/>
              </a:rPr>
              <a:t>CETEMPS</a:t>
            </a:r>
            <a:r>
              <a:rPr lang="de-DE" altLang="de-DE" sz="2000" dirty="0">
                <a:cs typeface="Angsana New" panose="02020603050405020304" pitchFamily="18" charset="-34"/>
              </a:rPr>
              <a:t>)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F158EE2-35AD-B96B-1A7F-5892EC90EA0A}"/>
              </a:ext>
            </a:extLst>
          </p:cNvPr>
          <p:cNvGrpSpPr/>
          <p:nvPr/>
        </p:nvGrpSpPr>
        <p:grpSpPr>
          <a:xfrm>
            <a:off x="971600" y="5876337"/>
            <a:ext cx="6941474" cy="759897"/>
            <a:chOff x="1353506" y="5883398"/>
            <a:chExt cx="6941474" cy="759897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91FD3788-1931-84A5-621B-103BAE1EBE2B}"/>
                </a:ext>
              </a:extLst>
            </p:cNvPr>
            <p:cNvGrpSpPr/>
            <p:nvPr/>
          </p:nvGrpSpPr>
          <p:grpSpPr>
            <a:xfrm>
              <a:off x="1353506" y="5925707"/>
              <a:ext cx="5846004" cy="717588"/>
              <a:chOff x="1187624" y="545461"/>
              <a:chExt cx="6350511" cy="936104"/>
            </a:xfrm>
          </p:grpSpPr>
          <p:grpSp>
            <p:nvGrpSpPr>
              <p:cNvPr id="6" name="קבוצה 11">
                <a:extLst>
                  <a:ext uri="{FF2B5EF4-FFF2-40B4-BE49-F238E27FC236}">
                    <a16:creationId xmlns:a16="http://schemas.microsoft.com/office/drawing/2014/main" id="{D9E62723-108C-B848-347E-A8B924974AB6}"/>
                  </a:ext>
                </a:extLst>
              </p:cNvPr>
              <p:cNvGrpSpPr/>
              <p:nvPr/>
            </p:nvGrpSpPr>
            <p:grpSpPr>
              <a:xfrm>
                <a:off x="1187624" y="545461"/>
                <a:ext cx="5178748" cy="936104"/>
                <a:chOff x="512862" y="188640"/>
                <a:chExt cx="5178748" cy="936104"/>
              </a:xfrm>
            </p:grpSpPr>
            <p:pic>
              <p:nvPicPr>
                <p:cNvPr id="8" name="תמונה 5">
                  <a:extLst>
                    <a:ext uri="{FF2B5EF4-FFF2-40B4-BE49-F238E27FC236}">
                      <a16:creationId xmlns:a16="http://schemas.microsoft.com/office/drawing/2014/main" id="{E1CD748C-B03F-EEAE-DB78-BF4648851AF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01391" y="188640"/>
                  <a:ext cx="857250" cy="914399"/>
                </a:xfrm>
                <a:prstGeom prst="rect">
                  <a:avLst/>
                </a:prstGeom>
              </p:spPr>
            </p:pic>
            <p:pic>
              <p:nvPicPr>
                <p:cNvPr id="9" name="Picture 44" descr="logo">
                  <a:extLst>
                    <a:ext uri="{FF2B5EF4-FFF2-40B4-BE49-F238E27FC236}">
                      <a16:creationId xmlns:a16="http://schemas.microsoft.com/office/drawing/2014/main" id="{0F419FD3-2883-9748-6DC9-7F634CE8F3C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2862" y="332656"/>
                  <a:ext cx="2835002" cy="64807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" name="תמונה 7">
                  <a:extLst>
                    <a:ext uri="{FF2B5EF4-FFF2-40B4-BE49-F238E27FC236}">
                      <a16:creationId xmlns:a16="http://schemas.microsoft.com/office/drawing/2014/main" id="{0565AF36-CD44-392E-9774-5B00CF3A51F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971530" y="229123"/>
                  <a:ext cx="720080" cy="895621"/>
                </a:xfrm>
                <a:prstGeom prst="rect">
                  <a:avLst/>
                </a:prstGeom>
              </p:spPr>
            </p:pic>
          </p:grpSp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18691ABE-BF86-773E-5B93-B39CBBD78CE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663181" y="564239"/>
                <a:ext cx="874954" cy="895622"/>
              </a:xfrm>
              <a:prstGeom prst="rect">
                <a:avLst/>
              </a:prstGeom>
            </p:spPr>
          </p:pic>
        </p:grp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C5D6B3C0-E42E-EE5E-85C1-5AA98175B8A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483936" y="5883398"/>
              <a:ext cx="811044" cy="75989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520379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מלבן 7"/>
          <p:cNvSpPr/>
          <p:nvPr/>
        </p:nvSpPr>
        <p:spPr>
          <a:xfrm>
            <a:off x="0" y="0"/>
            <a:ext cx="9144000" cy="782705"/>
          </a:xfrm>
          <a:prstGeom prst="rect">
            <a:avLst/>
          </a:prstGeom>
          <a:solidFill>
            <a:schemeClr val="bg2">
              <a:lumMod val="50000"/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>
          <a:xfrm>
            <a:off x="24541" y="6508093"/>
            <a:ext cx="2133600" cy="365125"/>
          </a:xfrm>
        </p:spPr>
        <p:txBody>
          <a:bodyPr/>
          <a:lstStyle/>
          <a:p>
            <a:fld id="{0E5106EA-ACC3-4718-8424-EDD24B4BD7D7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he-I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2" name="Title 1"/>
          <p:cNvSpPr>
            <a:spLocks noGrp="1"/>
          </p:cNvSpPr>
          <p:nvPr>
            <p:ph type="title"/>
          </p:nvPr>
        </p:nvSpPr>
        <p:spPr>
          <a:xfrm>
            <a:off x="-298884" y="61597"/>
            <a:ext cx="9741768" cy="623326"/>
          </a:xfrm>
        </p:spPr>
        <p:txBody>
          <a:bodyPr>
            <a:normAutofit fontScale="90000"/>
          </a:bodyPr>
          <a:lstStyle/>
          <a:p>
            <a:pPr rtl="0"/>
            <a:r>
              <a:rPr lang="en-US" sz="3200" b="1" dirty="0">
                <a:solidFill>
                  <a:srgbClr val="FF0000"/>
                </a:solidFill>
                <a:cs typeface="Angsana New" panose="02020603050405020304" pitchFamily="18" charset="-34"/>
              </a:rPr>
              <a:t>CAMS climatology </a:t>
            </a:r>
            <a:r>
              <a:rPr lang="en-US" sz="3200" b="1" dirty="0">
                <a:solidFill>
                  <a:srgbClr val="003399"/>
                </a:solidFill>
                <a:cs typeface="Angsana New" panose="02020603050405020304" pitchFamily="18" charset="-34"/>
              </a:rPr>
              <a:t>- Zonal-mean </a:t>
            </a:r>
            <a:br>
              <a:rPr lang="en-US" sz="3200" b="1" dirty="0">
                <a:solidFill>
                  <a:srgbClr val="003399"/>
                </a:solidFill>
                <a:cs typeface="Angsana New" panose="02020603050405020304" pitchFamily="18" charset="-34"/>
              </a:rPr>
            </a:br>
            <a:r>
              <a:rPr lang="en-US" sz="3200" b="1" dirty="0">
                <a:solidFill>
                  <a:srgbClr val="003399"/>
                </a:solidFill>
                <a:cs typeface="Angsana New" panose="02020603050405020304" pitchFamily="18" charset="-34"/>
              </a:rPr>
              <a:t>layer-integrated mass profiles</a:t>
            </a:r>
          </a:p>
        </p:txBody>
      </p:sp>
      <p:cxnSp>
        <p:nvCxnSpPr>
          <p:cNvPr id="34" name="מחבר ישר 5"/>
          <p:cNvCxnSpPr/>
          <p:nvPr/>
        </p:nvCxnSpPr>
        <p:spPr>
          <a:xfrm>
            <a:off x="0" y="764704"/>
            <a:ext cx="9144000" cy="0"/>
          </a:xfrm>
          <a:prstGeom prst="line">
            <a:avLst/>
          </a:prstGeom>
          <a:ln w="381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E7D87129-2789-4E8E-B6DC-144093B91357}"/>
              </a:ext>
            </a:extLst>
          </p:cNvPr>
          <p:cNvSpPr/>
          <p:nvPr/>
        </p:nvSpPr>
        <p:spPr>
          <a:xfrm>
            <a:off x="5940152" y="6146360"/>
            <a:ext cx="18722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dirty="0"/>
              <a:t>Bozzo et al. 2020</a:t>
            </a:r>
            <a:endParaRPr lang="he-IL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32EF9C-4125-479F-B87E-841F2A0011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99" y="841070"/>
            <a:ext cx="4280909" cy="596983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D590CB6-2B91-4F7A-B871-F353347588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1255" y="1535253"/>
            <a:ext cx="4310983" cy="435843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0E4440F-F864-4F85-8BE4-E0B8703781CA}"/>
              </a:ext>
            </a:extLst>
          </p:cNvPr>
          <p:cNvSpPr/>
          <p:nvPr/>
        </p:nvSpPr>
        <p:spPr>
          <a:xfrm>
            <a:off x="890004" y="1553108"/>
            <a:ext cx="4026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00FF"/>
                </a:solidFill>
              </a:rPr>
              <a:t>SS</a:t>
            </a:r>
            <a:endParaRPr lang="he-IL" b="1" dirty="0">
              <a:solidFill>
                <a:srgbClr val="0000FF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4520ACF-B0E6-4AE6-A188-A3F5D1132FD9}"/>
              </a:ext>
            </a:extLst>
          </p:cNvPr>
          <p:cNvSpPr/>
          <p:nvPr/>
        </p:nvSpPr>
        <p:spPr>
          <a:xfrm>
            <a:off x="1411187" y="974313"/>
            <a:ext cx="4908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/>
            <a:r>
              <a:rPr lang="en-US" dirty="0"/>
              <a:t>Jan</a:t>
            </a:r>
            <a:endParaRPr lang="he-IL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A3BF3A-261B-466B-B5FD-97CBCA6612AD}"/>
              </a:ext>
            </a:extLst>
          </p:cNvPr>
          <p:cNvSpPr/>
          <p:nvPr/>
        </p:nvSpPr>
        <p:spPr>
          <a:xfrm>
            <a:off x="3562152" y="974313"/>
            <a:ext cx="4331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/>
            <a:r>
              <a:rPr lang="en-US" dirty="0"/>
              <a:t>Jul</a:t>
            </a:r>
            <a:endParaRPr lang="he-IL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A0D7295-5120-40B0-9360-E89E605CC129}"/>
              </a:ext>
            </a:extLst>
          </p:cNvPr>
          <p:cNvSpPr/>
          <p:nvPr/>
        </p:nvSpPr>
        <p:spPr>
          <a:xfrm>
            <a:off x="5669899" y="1619508"/>
            <a:ext cx="4908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/>
            <a:r>
              <a:rPr lang="en-US" dirty="0"/>
              <a:t>Jan</a:t>
            </a:r>
            <a:endParaRPr lang="he-IL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7821BA3-CE48-484E-A2DC-25ACA2ECA076}"/>
              </a:ext>
            </a:extLst>
          </p:cNvPr>
          <p:cNvSpPr/>
          <p:nvPr/>
        </p:nvSpPr>
        <p:spPr>
          <a:xfrm>
            <a:off x="7820864" y="1628800"/>
            <a:ext cx="4331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/>
            <a:r>
              <a:rPr lang="en-US" dirty="0"/>
              <a:t>Jul</a:t>
            </a:r>
            <a:endParaRPr lang="he-IL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2900F17-E327-416E-8F6F-DCF9AAD9E825}"/>
              </a:ext>
            </a:extLst>
          </p:cNvPr>
          <p:cNvSpPr/>
          <p:nvPr/>
        </p:nvSpPr>
        <p:spPr>
          <a:xfrm>
            <a:off x="858715" y="3556537"/>
            <a:ext cx="4812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DU</a:t>
            </a:r>
            <a:endParaRPr lang="he-IL" b="1" dirty="0">
              <a:solidFill>
                <a:srgbClr val="FF000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9A14CFC-DAF3-426C-9559-15DA77995672}"/>
              </a:ext>
            </a:extLst>
          </p:cNvPr>
          <p:cNvSpPr/>
          <p:nvPr/>
        </p:nvSpPr>
        <p:spPr>
          <a:xfrm>
            <a:off x="797801" y="5523903"/>
            <a:ext cx="5421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8000"/>
                </a:solidFill>
              </a:rPr>
              <a:t>OM</a:t>
            </a:r>
            <a:endParaRPr lang="he-IL" b="1" dirty="0">
              <a:solidFill>
                <a:srgbClr val="008000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CCCCC6D-2B3F-4251-9C90-466CFF62ED12}"/>
              </a:ext>
            </a:extLst>
          </p:cNvPr>
          <p:cNvSpPr/>
          <p:nvPr/>
        </p:nvSpPr>
        <p:spPr>
          <a:xfrm>
            <a:off x="5179960" y="2276872"/>
            <a:ext cx="4363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BC</a:t>
            </a:r>
            <a:endParaRPr lang="he-IL" b="1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F011DB1-941D-4147-A7E0-8938CE1B275D}"/>
              </a:ext>
            </a:extLst>
          </p:cNvPr>
          <p:cNvSpPr/>
          <p:nvPr/>
        </p:nvSpPr>
        <p:spPr>
          <a:xfrm>
            <a:off x="5225570" y="4199614"/>
            <a:ext cx="4443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9900CC"/>
                </a:solidFill>
              </a:rPr>
              <a:t>SU</a:t>
            </a:r>
            <a:endParaRPr lang="he-IL" b="1" dirty="0">
              <a:solidFill>
                <a:srgbClr val="9900CC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D051AE9-ADEB-4FAC-A351-99B190CCC479}"/>
              </a:ext>
            </a:extLst>
          </p:cNvPr>
          <p:cNvSpPr/>
          <p:nvPr/>
        </p:nvSpPr>
        <p:spPr>
          <a:xfrm>
            <a:off x="6732240" y="5816297"/>
            <a:ext cx="74806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sz="1200" dirty="0"/>
              <a:t>gr/m</a:t>
            </a:r>
            <a:r>
              <a:rPr lang="en-US" sz="1200" baseline="30000" dirty="0"/>
              <a:t>2</a:t>
            </a:r>
            <a:endParaRPr lang="he-IL" sz="1200" baseline="30000" dirty="0"/>
          </a:p>
        </p:txBody>
      </p:sp>
    </p:spTree>
    <p:extLst>
      <p:ext uri="{BB962C8B-B14F-4D97-AF65-F5344CB8AC3E}">
        <p14:creationId xmlns:p14="http://schemas.microsoft.com/office/powerpoint/2010/main" val="3446733468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106EA-ACC3-4718-8424-EDD24B4BD7D7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he-I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Inhaltsplatzhalter 2"/>
          <p:cNvSpPr txBox="1">
            <a:spLocks/>
          </p:cNvSpPr>
          <p:nvPr/>
        </p:nvSpPr>
        <p:spPr bwMode="auto">
          <a:xfrm>
            <a:off x="457200" y="1095567"/>
            <a:ext cx="8353425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52425" indent="-352425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26035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R="0" lvl="1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de-DE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Calculation of CDNC from N</a:t>
            </a:r>
            <a:r>
              <a:rPr kumimoji="0" lang="de-DE" sz="1800" b="0" i="0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CN</a:t>
            </a:r>
            <a:r>
              <a:rPr kumimoji="0" lang="de-DE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 is estimated from Segal &amp; Khain (2006) </a:t>
            </a:r>
          </a:p>
          <a:p>
            <a:pPr marR="0" lvl="1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Char char="§"/>
              <a:tabLst/>
              <a:defRPr/>
            </a:pPr>
            <a:r>
              <a:rPr lang="de-DE" b="1" kern="0" dirty="0">
                <a:solidFill>
                  <a:srgbClr val="000000"/>
                </a:solidFill>
                <a:latin typeface="Arial"/>
              </a:rPr>
              <a:t>4D look-up table</a:t>
            </a:r>
            <a:r>
              <a:rPr lang="de-DE" kern="0" dirty="0">
                <a:solidFill>
                  <a:srgbClr val="000000"/>
                </a:solidFill>
                <a:latin typeface="Arial"/>
              </a:rPr>
              <a:t>:</a:t>
            </a:r>
          </a:p>
          <a:p>
            <a:pPr marL="431800" marR="0" lvl="1" indent="0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None/>
              <a:tabLst/>
              <a:defRPr/>
            </a:pPr>
            <a:r>
              <a:rPr kumimoji="0" lang="de-DE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 </a:t>
            </a:r>
          </a:p>
        </p:txBody>
      </p:sp>
      <p:sp>
        <p:nvSpPr>
          <p:cNvPr id="5" name="מלבן 4"/>
          <p:cNvSpPr/>
          <p:nvPr/>
        </p:nvSpPr>
        <p:spPr>
          <a:xfrm>
            <a:off x="797802" y="6519446"/>
            <a:ext cx="219002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600" kern="0" dirty="0">
                <a:latin typeface="Arial"/>
              </a:rPr>
              <a:t>Segal &amp; Khain (2006) </a:t>
            </a:r>
            <a:endParaRPr lang="he-IL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מלבן 14"/>
              <p:cNvSpPr/>
              <p:nvPr/>
            </p:nvSpPr>
            <p:spPr>
              <a:xfrm>
                <a:off x="2915816" y="1484784"/>
                <a:ext cx="3940818" cy="375552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l" rt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kern="0" smtClean="0">
                          <a:solidFill>
                            <a:srgbClr val="2D4B9B"/>
                          </a:solidFill>
                          <a:latin typeface="Cambria Math" panose="02040503050406030204" pitchFamily="18" charset="0"/>
                        </a:rPr>
                        <m:t>𝑪𝑫𝑵𝑪</m:t>
                      </m:r>
                      <m:r>
                        <a:rPr lang="en-US" b="1" i="1" kern="0" smtClean="0">
                          <a:solidFill>
                            <a:srgbClr val="2D4B9B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kern="0" smtClean="0">
                          <a:solidFill>
                            <a:srgbClr val="2D4B9B"/>
                          </a:solidFill>
                          <a:latin typeface="Cambria Math" panose="02040503050406030204" pitchFamily="18" charset="0"/>
                        </a:rPr>
                        <m:t>𝒇</m:t>
                      </m:r>
                      <m:r>
                        <a:rPr lang="en-US" b="1" i="1" kern="0" smtClean="0">
                          <a:solidFill>
                            <a:srgbClr val="2D4B9B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b="1" i="1" kern="0" smtClean="0">
                              <a:solidFill>
                                <a:srgbClr val="2D4B9B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kern="0" smtClean="0">
                              <a:solidFill>
                                <a:srgbClr val="2D4B9B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</m:e>
                        <m:sub>
                          <m:r>
                            <a:rPr lang="en-US" b="1" i="1" kern="0" smtClean="0">
                              <a:solidFill>
                                <a:srgbClr val="2D4B9B"/>
                              </a:solidFill>
                              <a:latin typeface="Cambria Math" panose="02040503050406030204" pitchFamily="18" charset="0"/>
                            </a:rPr>
                            <m:t>𝒄𝒏</m:t>
                          </m:r>
                        </m:sub>
                      </m:sSub>
                      <m:r>
                        <a:rPr lang="en-US" b="1" i="1" kern="0" smtClean="0">
                          <a:solidFill>
                            <a:srgbClr val="2D4B9B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b="1" i="1" kern="0" smtClean="0">
                          <a:solidFill>
                            <a:srgbClr val="2D4B9B"/>
                          </a:solidFill>
                          <a:latin typeface="Cambria Math" panose="02040503050406030204" pitchFamily="18" charset="0"/>
                        </a:rPr>
                        <m:t>𝒍𝒐𝒈</m:t>
                      </m:r>
                      <m:r>
                        <a:rPr lang="en-US" b="1" i="1" kern="0" smtClean="0">
                          <a:solidFill>
                            <a:srgbClr val="2D4B9B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1" i="1" kern="0" smtClean="0">
                          <a:solidFill>
                            <a:srgbClr val="2D4B9B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𝝈</m:t>
                      </m:r>
                      <m:r>
                        <a:rPr lang="en-US" b="1" i="1" kern="0" smtClean="0">
                          <a:solidFill>
                            <a:srgbClr val="2D4B9B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),</m:t>
                      </m:r>
                      <m:sSub>
                        <m:sSubPr>
                          <m:ctrlPr>
                            <a:rPr lang="en-US" b="1" i="1" kern="0" smtClean="0">
                              <a:solidFill>
                                <a:srgbClr val="2D4B9B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kern="0" smtClean="0">
                              <a:solidFill>
                                <a:srgbClr val="2D4B9B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  <m:sub>
                          <m:r>
                            <a:rPr lang="en-US" b="1" i="1" kern="0" smtClean="0">
                              <a:solidFill>
                                <a:srgbClr val="2D4B9B"/>
                              </a:solidFill>
                              <a:latin typeface="Cambria Math" panose="02040503050406030204" pitchFamily="18" charset="0"/>
                            </a:rPr>
                            <m:t>𝒎𝒐𝒅</m:t>
                          </m:r>
                        </m:sub>
                      </m:sSub>
                      <m:sSub>
                        <m:sSubPr>
                          <m:ctrlPr>
                            <a:rPr lang="en-US" b="1" i="1" kern="0">
                              <a:solidFill>
                                <a:srgbClr val="2D4B9B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kern="0" smtClean="0">
                              <a:solidFill>
                                <a:srgbClr val="2D4B9B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1" i="1" kern="0">
                              <a:solidFill>
                                <a:srgbClr val="2D4B9B"/>
                              </a:solidFill>
                              <a:latin typeface="Cambria Math" panose="02040503050406030204" pitchFamily="18" charset="0"/>
                            </a:rPr>
                            <m:t>𝒘</m:t>
                          </m:r>
                        </m:e>
                        <m:sub>
                          <m:r>
                            <a:rPr lang="en-US" b="1" i="1" kern="0">
                              <a:solidFill>
                                <a:srgbClr val="2D4B9B"/>
                              </a:solidFill>
                              <a:latin typeface="Cambria Math" panose="02040503050406030204" pitchFamily="18" charset="0"/>
                            </a:rPr>
                            <m:t>𝑪𝑩</m:t>
                          </m:r>
                        </m:sub>
                      </m:sSub>
                      <m:r>
                        <a:rPr lang="en-US" b="1" i="1" kern="0" smtClean="0">
                          <a:solidFill>
                            <a:srgbClr val="2D4B9B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he-IL" dirty="0"/>
              </a:p>
            </p:txBody>
          </p:sp>
        </mc:Choice>
        <mc:Fallback xmlns="">
          <p:sp>
            <p:nvSpPr>
              <p:cNvPr id="15" name="מלבן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5816" y="1484784"/>
                <a:ext cx="3940818" cy="375552"/>
              </a:xfrm>
              <a:prstGeom prst="rect">
                <a:avLst/>
              </a:prstGeom>
              <a:blipFill>
                <a:blip r:embed="rId2"/>
                <a:stretch>
                  <a:fillRect b="-1475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מלבן 7"/>
          <p:cNvSpPr/>
          <p:nvPr/>
        </p:nvSpPr>
        <p:spPr>
          <a:xfrm>
            <a:off x="2728095" y="6093296"/>
            <a:ext cx="760496" cy="22189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endParaRPr lang="he-IL" sz="1000" dirty="0">
              <a:solidFill>
                <a:srgbClr val="FF0000"/>
              </a:solidFill>
            </a:endParaRPr>
          </a:p>
        </p:txBody>
      </p:sp>
      <p:sp>
        <p:nvSpPr>
          <p:cNvPr id="12" name="מלבן 7">
            <a:extLst>
              <a:ext uri="{FF2B5EF4-FFF2-40B4-BE49-F238E27FC236}">
                <a16:creationId xmlns:a16="http://schemas.microsoft.com/office/drawing/2014/main" id="{81E1DD59-3D08-49B1-9BFF-4F3D54AE41F2}"/>
              </a:ext>
            </a:extLst>
          </p:cNvPr>
          <p:cNvSpPr/>
          <p:nvPr/>
        </p:nvSpPr>
        <p:spPr>
          <a:xfrm>
            <a:off x="0" y="0"/>
            <a:ext cx="9135454" cy="908719"/>
          </a:xfrm>
          <a:prstGeom prst="rect">
            <a:avLst/>
          </a:prstGeom>
          <a:solidFill>
            <a:schemeClr val="bg2">
              <a:lumMod val="50000"/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  <p:cxnSp>
        <p:nvCxnSpPr>
          <p:cNvPr id="13" name="מחבר ישר 30">
            <a:extLst>
              <a:ext uri="{FF2B5EF4-FFF2-40B4-BE49-F238E27FC236}">
                <a16:creationId xmlns:a16="http://schemas.microsoft.com/office/drawing/2014/main" id="{B7541B7A-E79F-4B4F-A553-443285877179}"/>
              </a:ext>
            </a:extLst>
          </p:cNvPr>
          <p:cNvCxnSpPr/>
          <p:nvPr/>
        </p:nvCxnSpPr>
        <p:spPr>
          <a:xfrm>
            <a:off x="0" y="908720"/>
            <a:ext cx="9144000" cy="0"/>
          </a:xfrm>
          <a:prstGeom prst="line">
            <a:avLst/>
          </a:prstGeom>
          <a:ln w="381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itle 1">
            <a:extLst>
              <a:ext uri="{FF2B5EF4-FFF2-40B4-BE49-F238E27FC236}">
                <a16:creationId xmlns:a16="http://schemas.microsoft.com/office/drawing/2014/main" id="{2DF63A54-A1A0-4BEA-9F27-FFC787AD7349}"/>
              </a:ext>
            </a:extLst>
          </p:cNvPr>
          <p:cNvSpPr txBox="1">
            <a:spLocks/>
          </p:cNvSpPr>
          <p:nvPr/>
        </p:nvSpPr>
        <p:spPr>
          <a:xfrm>
            <a:off x="350202" y="23940"/>
            <a:ext cx="8229600" cy="893899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n-US" sz="3200" b="1" dirty="0">
                <a:solidFill>
                  <a:srgbClr val="003399"/>
                </a:solidFill>
                <a:cs typeface="Angsana New" panose="02020603050405020304" pitchFamily="18" charset="-34"/>
              </a:rPr>
              <a:t>Segal &amp; Khain cloud droplets activation scheme</a:t>
            </a:r>
            <a:endParaRPr lang="he-IL" sz="3200" b="1" dirty="0">
              <a:solidFill>
                <a:srgbClr val="003399"/>
              </a:solidFill>
              <a:cs typeface="Angsana New" panose="02020603050405020304" pitchFamily="18" charset="-34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3A71391-4560-473F-95D6-056A4F88D4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7824" y="2740823"/>
            <a:ext cx="4538149" cy="40689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E5F9142-1ED5-DD75-D884-783CC27D709A}"/>
              </a:ext>
            </a:extLst>
          </p:cNvPr>
          <p:cNvSpPr txBox="1"/>
          <p:nvPr/>
        </p:nvSpPr>
        <p:spPr>
          <a:xfrm>
            <a:off x="2590800" y="2371491"/>
            <a:ext cx="65885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de-DE" b="1" kern="0" dirty="0">
                <a:solidFill>
                  <a:srgbClr val="0000FF"/>
                </a:solidFill>
                <a:latin typeface="Arial"/>
              </a:rPr>
              <a:t>Tegen</a:t>
            </a:r>
            <a:r>
              <a:rPr lang="de-DE" b="1" kern="0" dirty="0">
                <a:solidFill>
                  <a:srgbClr val="000000"/>
                </a:solidFill>
                <a:latin typeface="Arial"/>
              </a:rPr>
              <a:t>    </a:t>
            </a:r>
            <a:r>
              <a:rPr lang="de-DE" b="1" kern="0" dirty="0">
                <a:solidFill>
                  <a:srgbClr val="FF0000"/>
                </a:solidFill>
                <a:latin typeface="Arial"/>
              </a:rPr>
              <a:t>CAMS climatology   </a:t>
            </a:r>
            <a:r>
              <a:rPr lang="de-DE" b="1" kern="0" dirty="0">
                <a:solidFill>
                  <a:srgbClr val="9900CC"/>
                </a:solidFill>
                <a:latin typeface="Arial"/>
              </a:rPr>
              <a:t>CAMS forecasted </a:t>
            </a:r>
            <a:endParaRPr lang="en-IL" dirty="0">
              <a:solidFill>
                <a:srgbClr val="9900CC"/>
              </a:solidFill>
            </a:endParaRPr>
          </a:p>
        </p:txBody>
      </p:sp>
      <p:sp>
        <p:nvSpPr>
          <p:cNvPr id="6" name="Left Brace 5">
            <a:extLst>
              <a:ext uri="{FF2B5EF4-FFF2-40B4-BE49-F238E27FC236}">
                <a16:creationId xmlns:a16="http://schemas.microsoft.com/office/drawing/2014/main" id="{67C5783A-A3CC-4F25-DF43-8421C43F586C}"/>
              </a:ext>
            </a:extLst>
          </p:cNvPr>
          <p:cNvSpPr/>
          <p:nvPr/>
        </p:nvSpPr>
        <p:spPr>
          <a:xfrm rot="16200000">
            <a:off x="4944776" y="1159665"/>
            <a:ext cx="294423" cy="1620182"/>
          </a:xfrm>
          <a:prstGeom prst="leftBrace">
            <a:avLst/>
          </a:prstGeom>
          <a:ln w="222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761C5754-7E39-4F57-9DD8-8DD2EE805DBA}"/>
              </a:ext>
            </a:extLst>
          </p:cNvPr>
          <p:cNvCxnSpPr>
            <a:cxnSpLocks/>
          </p:cNvCxnSpPr>
          <p:nvPr/>
        </p:nvCxnSpPr>
        <p:spPr>
          <a:xfrm flipH="1">
            <a:off x="3327341" y="2038064"/>
            <a:ext cx="1558884" cy="306311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5AB17F83-8B8A-D2F8-DE68-FC6A9B90D121}"/>
              </a:ext>
            </a:extLst>
          </p:cNvPr>
          <p:cNvCxnSpPr>
            <a:cxnSpLocks/>
          </p:cNvCxnSpPr>
          <p:nvPr/>
        </p:nvCxnSpPr>
        <p:spPr>
          <a:xfrm>
            <a:off x="5091987" y="2159707"/>
            <a:ext cx="0" cy="255272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C79A4137-BF3A-93EF-A41D-253EE9416972}"/>
              </a:ext>
            </a:extLst>
          </p:cNvPr>
          <p:cNvCxnSpPr>
            <a:cxnSpLocks/>
          </p:cNvCxnSpPr>
          <p:nvPr/>
        </p:nvCxnSpPr>
        <p:spPr>
          <a:xfrm>
            <a:off x="5546923" y="2047777"/>
            <a:ext cx="1041301" cy="296598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0482606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מלבן 7"/>
          <p:cNvSpPr/>
          <p:nvPr/>
        </p:nvSpPr>
        <p:spPr>
          <a:xfrm>
            <a:off x="0" y="0"/>
            <a:ext cx="9144000" cy="782705"/>
          </a:xfrm>
          <a:prstGeom prst="rect">
            <a:avLst/>
          </a:prstGeom>
          <a:solidFill>
            <a:schemeClr val="bg2">
              <a:lumMod val="50000"/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>
          <a:xfrm>
            <a:off x="0" y="6505318"/>
            <a:ext cx="2133600" cy="365125"/>
          </a:xfrm>
        </p:spPr>
        <p:txBody>
          <a:bodyPr/>
          <a:lstStyle/>
          <a:p>
            <a:fld id="{0E5106EA-ACC3-4718-8424-EDD24B4BD7D7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he-I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2" name="Title 1"/>
          <p:cNvSpPr>
            <a:spLocks noGrp="1"/>
          </p:cNvSpPr>
          <p:nvPr>
            <p:ph type="title"/>
          </p:nvPr>
        </p:nvSpPr>
        <p:spPr>
          <a:xfrm>
            <a:off x="395536" y="98688"/>
            <a:ext cx="8229600" cy="623326"/>
          </a:xfrm>
        </p:spPr>
        <p:txBody>
          <a:bodyPr>
            <a:normAutofit/>
          </a:bodyPr>
          <a:lstStyle/>
          <a:p>
            <a:pPr rtl="0"/>
            <a:r>
              <a:rPr lang="en-US" sz="3200" b="1" dirty="0">
                <a:solidFill>
                  <a:srgbClr val="003399"/>
                </a:solidFill>
                <a:cs typeface="Angsana New" panose="02020603050405020304" pitchFamily="18" charset="-34"/>
              </a:rPr>
              <a:t>Test case – storm “Daniel”</a:t>
            </a:r>
            <a:endParaRPr lang="he-IL" sz="3200" b="1" dirty="0">
              <a:solidFill>
                <a:srgbClr val="003399"/>
              </a:solidFill>
              <a:cs typeface="Angsana New" panose="02020603050405020304" pitchFamily="18" charset="-34"/>
            </a:endParaRPr>
          </a:p>
        </p:txBody>
      </p:sp>
      <p:cxnSp>
        <p:nvCxnSpPr>
          <p:cNvPr id="34" name="מחבר ישר 5"/>
          <p:cNvCxnSpPr/>
          <p:nvPr/>
        </p:nvCxnSpPr>
        <p:spPr>
          <a:xfrm>
            <a:off x="0" y="764704"/>
            <a:ext cx="9144000" cy="0"/>
          </a:xfrm>
          <a:prstGeom prst="line">
            <a:avLst/>
          </a:prstGeom>
          <a:ln w="381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F26BDBC6-FFF5-4591-8599-5A10DE4D8AC9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62"/>
          <a:stretch>
            <a:fillRect/>
          </a:stretch>
        </p:blipFill>
        <p:spPr bwMode="auto">
          <a:xfrm>
            <a:off x="1619672" y="1571493"/>
            <a:ext cx="5904656" cy="4521803"/>
          </a:xfrm>
          <a:prstGeom prst="rect">
            <a:avLst/>
          </a:prstGeom>
          <a:noFill/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104A3DC-079F-466D-A9B3-E4EBC68F8EDB}"/>
              </a:ext>
            </a:extLst>
          </p:cNvPr>
          <p:cNvSpPr/>
          <p:nvPr/>
        </p:nvSpPr>
        <p:spPr>
          <a:xfrm>
            <a:off x="2555776" y="1159471"/>
            <a:ext cx="36343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kern="0" dirty="0">
                <a:solidFill>
                  <a:srgbClr val="000000"/>
                </a:solidFill>
                <a:latin typeface="Arial"/>
              </a:rPr>
              <a:t>Southeast Europe Domain (SEE) </a:t>
            </a:r>
            <a:endParaRPr lang="en-IL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E90D57F-8110-436B-A92E-764BD7801391}"/>
              </a:ext>
            </a:extLst>
          </p:cNvPr>
          <p:cNvGrpSpPr/>
          <p:nvPr/>
        </p:nvGrpSpPr>
        <p:grpSpPr>
          <a:xfrm>
            <a:off x="3275856" y="3717032"/>
            <a:ext cx="1296144" cy="1512168"/>
            <a:chOff x="3275856" y="3717032"/>
            <a:chExt cx="1296144" cy="1512168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0F5CFC8-6CB1-4183-989D-4174BD0EB92C}"/>
                </a:ext>
              </a:extLst>
            </p:cNvPr>
            <p:cNvSpPr/>
            <p:nvPr/>
          </p:nvSpPr>
          <p:spPr>
            <a:xfrm>
              <a:off x="3275856" y="3717032"/>
              <a:ext cx="1296144" cy="151216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L"/>
            </a:p>
          </p:txBody>
        </p: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C257CCDF-6043-45BC-8AC0-214012F4CC47}"/>
                </a:ext>
              </a:extLst>
            </p:cNvPr>
            <p:cNvCxnSpPr>
              <a:stCxn id="8" idx="1"/>
              <a:endCxn id="8" idx="3"/>
            </p:cNvCxnSpPr>
            <p:nvPr/>
          </p:nvCxnSpPr>
          <p:spPr>
            <a:xfrm>
              <a:off x="3275856" y="4473116"/>
              <a:ext cx="1296144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1308828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מלבן 7"/>
          <p:cNvSpPr/>
          <p:nvPr/>
        </p:nvSpPr>
        <p:spPr>
          <a:xfrm>
            <a:off x="0" y="0"/>
            <a:ext cx="9144000" cy="782705"/>
          </a:xfrm>
          <a:prstGeom prst="rect">
            <a:avLst/>
          </a:prstGeom>
          <a:solidFill>
            <a:schemeClr val="bg2">
              <a:lumMod val="50000"/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>
          <a:xfrm>
            <a:off x="0" y="6505318"/>
            <a:ext cx="2133600" cy="365125"/>
          </a:xfrm>
        </p:spPr>
        <p:txBody>
          <a:bodyPr/>
          <a:lstStyle/>
          <a:p>
            <a:fld id="{0E5106EA-ACC3-4718-8424-EDD24B4BD7D7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he-IL" dirty="0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34" name="מחבר ישר 5"/>
          <p:cNvCxnSpPr/>
          <p:nvPr/>
        </p:nvCxnSpPr>
        <p:spPr>
          <a:xfrm>
            <a:off x="0" y="764704"/>
            <a:ext cx="9144000" cy="0"/>
          </a:xfrm>
          <a:prstGeom prst="line">
            <a:avLst/>
          </a:prstGeom>
          <a:ln w="381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>
            <a:extLst>
              <a:ext uri="{FF2B5EF4-FFF2-40B4-BE49-F238E27FC236}">
                <a16:creationId xmlns:a16="http://schemas.microsoft.com/office/drawing/2014/main" id="{42FA09D2-407F-4341-811F-4184DFD49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98688"/>
            <a:ext cx="8229600" cy="623326"/>
          </a:xfrm>
        </p:spPr>
        <p:txBody>
          <a:bodyPr>
            <a:normAutofit/>
          </a:bodyPr>
          <a:lstStyle/>
          <a:p>
            <a:pPr rtl="0"/>
            <a:r>
              <a:rPr lang="en-US" sz="3200" b="1" dirty="0">
                <a:solidFill>
                  <a:srgbClr val="003399"/>
                </a:solidFill>
                <a:cs typeface="Angsana New" panose="02020603050405020304" pitchFamily="18" charset="-34"/>
              </a:rPr>
              <a:t>Snapshot analysis</a:t>
            </a:r>
            <a:endParaRPr lang="he-IL" sz="3200" b="1" dirty="0">
              <a:solidFill>
                <a:srgbClr val="003399"/>
              </a:solidFill>
              <a:cs typeface="Angsana New" panose="02020603050405020304" pitchFamily="18" charset="-3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1076CB4-FDC4-4C5B-88AF-D5D31FD1140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836712"/>
            <a:ext cx="9144000" cy="292543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F0F42A2-8F97-40F3-B4F8-DFCA4E4D8E6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789040"/>
            <a:ext cx="9144000" cy="307275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AC93DC6-DAA6-42B4-A20C-85110C5DF5D6}"/>
              </a:ext>
            </a:extLst>
          </p:cNvPr>
          <p:cNvSpPr/>
          <p:nvPr/>
        </p:nvSpPr>
        <p:spPr>
          <a:xfrm>
            <a:off x="7020272" y="1700808"/>
            <a:ext cx="936104" cy="10801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BF0908E-59FA-4419-8240-087E9BAB79C7}"/>
              </a:ext>
            </a:extLst>
          </p:cNvPr>
          <p:cNvSpPr/>
          <p:nvPr/>
        </p:nvSpPr>
        <p:spPr>
          <a:xfrm>
            <a:off x="4355976" y="1700808"/>
            <a:ext cx="936104" cy="10801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3D70C4A-F59B-4301-8349-0BE2D83FD25B}"/>
              </a:ext>
            </a:extLst>
          </p:cNvPr>
          <p:cNvSpPr/>
          <p:nvPr/>
        </p:nvSpPr>
        <p:spPr>
          <a:xfrm>
            <a:off x="1631109" y="1673289"/>
            <a:ext cx="936104" cy="10801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234130846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מלבן 7"/>
          <p:cNvSpPr/>
          <p:nvPr/>
        </p:nvSpPr>
        <p:spPr>
          <a:xfrm>
            <a:off x="0" y="0"/>
            <a:ext cx="9144000" cy="692685"/>
          </a:xfrm>
          <a:prstGeom prst="rect">
            <a:avLst/>
          </a:prstGeom>
          <a:solidFill>
            <a:schemeClr val="bg2">
              <a:lumMod val="50000"/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>
          <a:xfrm>
            <a:off x="0" y="6505318"/>
            <a:ext cx="2133600" cy="365125"/>
          </a:xfrm>
        </p:spPr>
        <p:txBody>
          <a:bodyPr/>
          <a:lstStyle/>
          <a:p>
            <a:fld id="{0E5106EA-ACC3-4718-8424-EDD24B4BD7D7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he-I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2" name="Title 1"/>
          <p:cNvSpPr>
            <a:spLocks noGrp="1"/>
          </p:cNvSpPr>
          <p:nvPr>
            <p:ph type="title"/>
          </p:nvPr>
        </p:nvSpPr>
        <p:spPr>
          <a:xfrm>
            <a:off x="395536" y="-11"/>
            <a:ext cx="8229600" cy="623326"/>
          </a:xfrm>
        </p:spPr>
        <p:txBody>
          <a:bodyPr>
            <a:normAutofit/>
          </a:bodyPr>
          <a:lstStyle/>
          <a:p>
            <a:pPr rtl="0"/>
            <a:r>
              <a:rPr lang="en-US" sz="3200" b="1" dirty="0">
                <a:solidFill>
                  <a:srgbClr val="003399"/>
                </a:solidFill>
                <a:cs typeface="Angsana New" panose="02020603050405020304" pitchFamily="18" charset="-34"/>
              </a:rPr>
              <a:t>Surface Radiation</a:t>
            </a:r>
            <a:endParaRPr lang="he-IL" sz="3200" b="1" dirty="0">
              <a:solidFill>
                <a:srgbClr val="003399"/>
              </a:solidFill>
              <a:cs typeface="Angsana New" panose="02020603050405020304" pitchFamily="18" charset="-34"/>
            </a:endParaRPr>
          </a:p>
        </p:txBody>
      </p:sp>
      <p:cxnSp>
        <p:nvCxnSpPr>
          <p:cNvPr id="34" name="מחבר ישר 5"/>
          <p:cNvCxnSpPr/>
          <p:nvPr/>
        </p:nvCxnSpPr>
        <p:spPr>
          <a:xfrm>
            <a:off x="0" y="692696"/>
            <a:ext cx="9144000" cy="0"/>
          </a:xfrm>
          <a:prstGeom prst="line">
            <a:avLst/>
          </a:prstGeom>
          <a:ln w="381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9F47476A-A75D-446E-8005-EFFAC10BAE5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49926"/>
            <a:ext cx="9144000" cy="315814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A887FF7-B21E-43FB-904B-317CA31C6F53}"/>
              </a:ext>
            </a:extLst>
          </p:cNvPr>
          <p:cNvSpPr/>
          <p:nvPr/>
        </p:nvSpPr>
        <p:spPr>
          <a:xfrm>
            <a:off x="955866" y="1196752"/>
            <a:ext cx="1727717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/>
            <a:r>
              <a:rPr lang="en-US" sz="1400" b="1" dirty="0">
                <a:solidFill>
                  <a:srgbClr val="FF0000"/>
                </a:solidFill>
                <a:cs typeface="Angsana New" panose="02020603050405020304" pitchFamily="18" charset="-34"/>
              </a:rPr>
              <a:t>Aerosols-Radiation: </a:t>
            </a:r>
            <a:br>
              <a:rPr lang="en-US" sz="1400" b="1" dirty="0">
                <a:solidFill>
                  <a:srgbClr val="FF0000"/>
                </a:solidFill>
                <a:cs typeface="Angsana New" panose="02020603050405020304" pitchFamily="18" charset="-34"/>
              </a:rPr>
            </a:br>
            <a:r>
              <a:rPr lang="en-US" sz="1400" b="1" dirty="0">
                <a:solidFill>
                  <a:srgbClr val="FF0000"/>
                </a:solidFill>
                <a:cs typeface="Angsana New" panose="02020603050405020304" pitchFamily="18" charset="-34"/>
              </a:rPr>
              <a:t>CASM climatology</a:t>
            </a:r>
            <a:br>
              <a:rPr lang="en-US" sz="1400" b="1" dirty="0">
                <a:solidFill>
                  <a:srgbClr val="FF0000"/>
                </a:solidFill>
                <a:cs typeface="Angsana New" panose="02020603050405020304" pitchFamily="18" charset="-34"/>
              </a:rPr>
            </a:br>
            <a:endParaRPr lang="en-IL" sz="14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E346C8B-5452-4261-A6B2-4C7C05486769}"/>
              </a:ext>
            </a:extLst>
          </p:cNvPr>
          <p:cNvSpPr/>
          <p:nvPr/>
        </p:nvSpPr>
        <p:spPr>
          <a:xfrm>
            <a:off x="3563888" y="1196752"/>
            <a:ext cx="1727717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/>
            <a:r>
              <a:rPr lang="en-US" sz="1400" b="1" dirty="0">
                <a:solidFill>
                  <a:srgbClr val="FF0000"/>
                </a:solidFill>
                <a:cs typeface="Angsana New" panose="02020603050405020304" pitchFamily="18" charset="-34"/>
              </a:rPr>
              <a:t>Aerosols-Radiation: </a:t>
            </a:r>
            <a:br>
              <a:rPr lang="en-US" sz="1400" b="1" dirty="0">
                <a:solidFill>
                  <a:srgbClr val="FF0000"/>
                </a:solidFill>
                <a:cs typeface="Angsana New" panose="02020603050405020304" pitchFamily="18" charset="-34"/>
              </a:rPr>
            </a:br>
            <a:r>
              <a:rPr lang="en-US" sz="1400" b="1" dirty="0">
                <a:solidFill>
                  <a:srgbClr val="FF0000"/>
                </a:solidFill>
                <a:cs typeface="Angsana New" panose="02020603050405020304" pitchFamily="18" charset="-34"/>
              </a:rPr>
              <a:t>CASM climatology</a:t>
            </a:r>
            <a:br>
              <a:rPr lang="en-US" sz="1400" b="1" dirty="0">
                <a:solidFill>
                  <a:srgbClr val="FF0000"/>
                </a:solidFill>
                <a:cs typeface="Angsana New" panose="02020603050405020304" pitchFamily="18" charset="-34"/>
              </a:rPr>
            </a:br>
            <a:endParaRPr lang="en-IL" sz="14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204CBBC-D780-4C5F-BF22-82DBBB75964A}"/>
              </a:ext>
            </a:extLst>
          </p:cNvPr>
          <p:cNvSpPr/>
          <p:nvPr/>
        </p:nvSpPr>
        <p:spPr>
          <a:xfrm>
            <a:off x="6353944" y="1196752"/>
            <a:ext cx="1727717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/>
            <a:r>
              <a:rPr lang="en-US" sz="1400" b="1" dirty="0">
                <a:solidFill>
                  <a:srgbClr val="9900CC"/>
                </a:solidFill>
                <a:cs typeface="Angsana New" panose="02020603050405020304" pitchFamily="18" charset="-34"/>
              </a:rPr>
              <a:t>Aerosols-Radiation: </a:t>
            </a:r>
            <a:br>
              <a:rPr lang="en-US" sz="1400" b="1" dirty="0">
                <a:solidFill>
                  <a:srgbClr val="9900CC"/>
                </a:solidFill>
                <a:cs typeface="Angsana New" panose="02020603050405020304" pitchFamily="18" charset="-34"/>
              </a:rPr>
            </a:br>
            <a:r>
              <a:rPr lang="en-US" sz="1400" b="1" dirty="0">
                <a:solidFill>
                  <a:srgbClr val="9900CC"/>
                </a:solidFill>
                <a:cs typeface="Angsana New" panose="02020603050405020304" pitchFamily="18" charset="-34"/>
              </a:rPr>
              <a:t>CASM forecast</a:t>
            </a:r>
            <a:br>
              <a:rPr lang="en-US" sz="1400" b="1" dirty="0">
                <a:solidFill>
                  <a:srgbClr val="FF0000"/>
                </a:solidFill>
                <a:cs typeface="Angsana New" panose="02020603050405020304" pitchFamily="18" charset="-34"/>
              </a:rPr>
            </a:br>
            <a:endParaRPr lang="en-IL" sz="1400" dirty="0"/>
          </a:p>
        </p:txBody>
      </p:sp>
    </p:spTree>
    <p:extLst>
      <p:ext uri="{BB962C8B-B14F-4D97-AF65-F5344CB8AC3E}">
        <p14:creationId xmlns:p14="http://schemas.microsoft.com/office/powerpoint/2010/main" val="3698929885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מלבן 7">
            <a:extLst>
              <a:ext uri="{FF2B5EF4-FFF2-40B4-BE49-F238E27FC236}">
                <a16:creationId xmlns:a16="http://schemas.microsoft.com/office/drawing/2014/main" id="{98A2A0BD-604B-4263-8206-B49E95AD25B1}"/>
              </a:ext>
            </a:extLst>
          </p:cNvPr>
          <p:cNvSpPr/>
          <p:nvPr/>
        </p:nvSpPr>
        <p:spPr>
          <a:xfrm>
            <a:off x="0" y="0"/>
            <a:ext cx="9144000" cy="983731"/>
          </a:xfrm>
          <a:prstGeom prst="rect">
            <a:avLst/>
          </a:prstGeom>
          <a:solidFill>
            <a:schemeClr val="bg2">
              <a:lumMod val="50000"/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feld 4"/>
          <p:cNvSpPr txBox="1">
            <a:spLocks noChangeArrowheads="1"/>
          </p:cNvSpPr>
          <p:nvPr/>
        </p:nvSpPr>
        <p:spPr bwMode="auto">
          <a:xfrm>
            <a:off x="1331640" y="5890046"/>
            <a:ext cx="6302701" cy="92333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40000"/>
              </a:spcBef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40000"/>
              </a:spcBef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40000"/>
              </a:spcBef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40000"/>
              </a:spcBef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40000"/>
              </a:spcBef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alt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Harel Muskatel (IMS),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Daniel Rothenberg (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Brightband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), Mareike Burba (DWD) and Axel Seifert (DWD)</a:t>
            </a:r>
            <a:endParaRPr kumimoji="0" lang="en-US" altLang="de-DE" sz="1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ICCARUS, March 17, 2026</a:t>
            </a:r>
            <a:endParaRPr kumimoji="0" lang="he-IL" sz="1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Textfeld 4"/>
          <p:cNvSpPr txBox="1">
            <a:spLocks noChangeArrowheads="1"/>
          </p:cNvSpPr>
          <p:nvPr/>
        </p:nvSpPr>
        <p:spPr bwMode="auto">
          <a:xfrm>
            <a:off x="8525725" y="-18915"/>
            <a:ext cx="755408" cy="30777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40000"/>
              </a:spcBef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40000"/>
              </a:spcBef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40000"/>
              </a:spcBef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40000"/>
              </a:spcBef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40000"/>
              </a:spcBef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altLang="de-DE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anose="020B0604020202020204" pitchFamily="34" charset="0"/>
              </a:rPr>
              <a:t>בס"ד</a:t>
            </a:r>
            <a:endParaRPr kumimoji="0" lang="he-I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39" name="Group 4">
            <a:extLst>
              <a:ext uri="{FF2B5EF4-FFF2-40B4-BE49-F238E27FC236}">
                <a16:creationId xmlns:a16="http://schemas.microsoft.com/office/drawing/2014/main" id="{51E212F1-D98C-4C7D-AB73-E271D7C78763}"/>
              </a:ext>
            </a:extLst>
          </p:cNvPr>
          <p:cNvGrpSpPr/>
          <p:nvPr/>
        </p:nvGrpSpPr>
        <p:grpSpPr>
          <a:xfrm>
            <a:off x="683568" y="188640"/>
            <a:ext cx="7560840" cy="593978"/>
            <a:chOff x="-81250" y="444687"/>
            <a:chExt cx="7786543" cy="750244"/>
          </a:xfrm>
        </p:grpSpPr>
        <p:grpSp>
          <p:nvGrpSpPr>
            <p:cNvPr id="41" name="קבוצה 14">
              <a:extLst>
                <a:ext uri="{FF2B5EF4-FFF2-40B4-BE49-F238E27FC236}">
                  <a16:creationId xmlns:a16="http://schemas.microsoft.com/office/drawing/2014/main" id="{5935A1C4-51D0-45E2-AAFC-48A88ACFD3CC}"/>
                </a:ext>
              </a:extLst>
            </p:cNvPr>
            <p:cNvGrpSpPr/>
            <p:nvPr/>
          </p:nvGrpSpPr>
          <p:grpSpPr>
            <a:xfrm>
              <a:off x="1161954" y="444687"/>
              <a:ext cx="6543339" cy="750244"/>
              <a:chOff x="-288884" y="383049"/>
              <a:chExt cx="7034739" cy="750244"/>
            </a:xfrm>
          </p:grpSpPr>
          <p:pic>
            <p:nvPicPr>
              <p:cNvPr id="44" name="Picture 44" descr="logo">
                <a:extLst>
                  <a:ext uri="{FF2B5EF4-FFF2-40B4-BE49-F238E27FC236}">
                    <a16:creationId xmlns:a16="http://schemas.microsoft.com/office/drawing/2014/main" id="{37203C2E-B7D9-4174-AACD-8259826BF50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88884" y="383049"/>
                <a:ext cx="3207856" cy="733306"/>
              </a:xfrm>
              <a:prstGeom prst="rect">
                <a:avLst/>
              </a:prstGeom>
              <a:noFill/>
              <a:ln w="25400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3" name="תמונה 16">
                <a:extLst>
                  <a:ext uri="{FF2B5EF4-FFF2-40B4-BE49-F238E27FC236}">
                    <a16:creationId xmlns:a16="http://schemas.microsoft.com/office/drawing/2014/main" id="{37F41A73-3A63-4C84-9678-F1DD1516EF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157388" y="417215"/>
                <a:ext cx="588467" cy="716078"/>
              </a:xfrm>
              <a:prstGeom prst="rect">
                <a:avLst/>
              </a:prstGeom>
              <a:ln w="25400">
                <a:solidFill>
                  <a:srgbClr val="000000"/>
                </a:solidFill>
              </a:ln>
            </p:spPr>
          </p:pic>
        </p:grpSp>
        <p:pic>
          <p:nvPicPr>
            <p:cNvPr id="42" name="תמונה 7">
              <a:extLst>
                <a:ext uri="{FF2B5EF4-FFF2-40B4-BE49-F238E27FC236}">
                  <a16:creationId xmlns:a16="http://schemas.microsoft.com/office/drawing/2014/main" id="{8E3D419D-0871-4B09-91A2-51A85A69459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81250" y="447496"/>
              <a:ext cx="608476" cy="730497"/>
            </a:xfrm>
            <a:prstGeom prst="rect">
              <a:avLst/>
            </a:prstGeom>
            <a:ln w="25400">
              <a:solidFill>
                <a:srgbClr val="000000"/>
              </a:solidFill>
            </a:ln>
          </p:spPr>
        </p:pic>
      </p:grpSp>
      <p:cxnSp>
        <p:nvCxnSpPr>
          <p:cNvPr id="21" name="מחבר ישר 5">
            <a:extLst>
              <a:ext uri="{FF2B5EF4-FFF2-40B4-BE49-F238E27FC236}">
                <a16:creationId xmlns:a16="http://schemas.microsoft.com/office/drawing/2014/main" id="{937D853B-7F9C-4550-A643-AC5618D98896}"/>
              </a:ext>
            </a:extLst>
          </p:cNvPr>
          <p:cNvCxnSpPr/>
          <p:nvPr/>
        </p:nvCxnSpPr>
        <p:spPr>
          <a:xfrm>
            <a:off x="0" y="986265"/>
            <a:ext cx="9144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מחבר ישר 9">
            <a:extLst>
              <a:ext uri="{FF2B5EF4-FFF2-40B4-BE49-F238E27FC236}">
                <a16:creationId xmlns:a16="http://schemas.microsoft.com/office/drawing/2014/main" id="{A1968114-17A6-4B21-A46D-A2675E193BA6}"/>
              </a:ext>
            </a:extLst>
          </p:cNvPr>
          <p:cNvCxnSpPr>
            <a:cxnSpLocks/>
          </p:cNvCxnSpPr>
          <p:nvPr/>
        </p:nvCxnSpPr>
        <p:spPr>
          <a:xfrm>
            <a:off x="-5349" y="5733256"/>
            <a:ext cx="9144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כותרת 1">
            <a:extLst>
              <a:ext uri="{FF2B5EF4-FFF2-40B4-BE49-F238E27FC236}">
                <a16:creationId xmlns:a16="http://schemas.microsoft.com/office/drawing/2014/main" id="{C1D3E354-9CFD-47D2-A8F4-248CDF3ADD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6375" y="1318020"/>
            <a:ext cx="6949375" cy="1414115"/>
          </a:xfrm>
        </p:spPr>
        <p:txBody>
          <a:bodyPr>
            <a:noAutofit/>
          </a:bodyPr>
          <a:lstStyle/>
          <a:p>
            <a:r>
              <a:rPr lang="en-US" sz="3600" dirty="0"/>
              <a:t>A Deep Learning Emulator for </a:t>
            </a:r>
            <a:r>
              <a:rPr lang="en-US" sz="3600" i="1" dirty="0" err="1"/>
              <a:t>pyrcel</a:t>
            </a:r>
            <a:r>
              <a:rPr lang="en-US" sz="3600" dirty="0"/>
              <a:t>-Based Cloud Droplet Number</a:t>
            </a:r>
            <a:br>
              <a:rPr lang="en-US" sz="3600" dirty="0"/>
            </a:br>
            <a:r>
              <a:rPr lang="en-US" sz="3600" dirty="0"/>
              <a:t>Concentration in ICON</a:t>
            </a:r>
            <a:endParaRPr lang="he-IL" sz="3600" dirty="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F134FA8B-7723-4D21-9B1F-A372809E1FA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50" y="2996952"/>
            <a:ext cx="9149350" cy="2734487"/>
          </a:xfrm>
          <a:prstGeom prst="rect">
            <a:avLst/>
          </a:prstGeom>
        </p:spPr>
      </p:pic>
      <p:cxnSp>
        <p:nvCxnSpPr>
          <p:cNvPr id="27" name="מחבר ישר 9">
            <a:extLst>
              <a:ext uri="{FF2B5EF4-FFF2-40B4-BE49-F238E27FC236}">
                <a16:creationId xmlns:a16="http://schemas.microsoft.com/office/drawing/2014/main" id="{F45F2E6E-77AB-44B0-A6DB-188503CBE3DF}"/>
              </a:ext>
            </a:extLst>
          </p:cNvPr>
          <p:cNvCxnSpPr>
            <a:cxnSpLocks/>
          </p:cNvCxnSpPr>
          <p:nvPr/>
        </p:nvCxnSpPr>
        <p:spPr>
          <a:xfrm>
            <a:off x="-36512" y="2996952"/>
            <a:ext cx="9180512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מלבן 4">
            <a:extLst>
              <a:ext uri="{FF2B5EF4-FFF2-40B4-BE49-F238E27FC236}">
                <a16:creationId xmlns:a16="http://schemas.microsoft.com/office/drawing/2014/main" id="{1EAD1837-D463-5A21-EE41-6E1BD85821E7}"/>
              </a:ext>
            </a:extLst>
          </p:cNvPr>
          <p:cNvSpPr/>
          <p:nvPr/>
        </p:nvSpPr>
        <p:spPr>
          <a:xfrm>
            <a:off x="5432676" y="203162"/>
            <a:ext cx="1659604" cy="584775"/>
          </a:xfrm>
          <a:prstGeom prst="rect">
            <a:avLst/>
          </a:prstGeom>
          <a:solidFill>
            <a:schemeClr val="bg1"/>
          </a:solidFill>
          <a:ln w="25400">
            <a:solidFill>
              <a:srgbClr val="000000"/>
            </a:solidFill>
          </a:ln>
        </p:spPr>
        <p:txBody>
          <a:bodyPr vert="horz" lIns="91440" tIns="45720" rIns="91440" bIns="45720" rtlCol="1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200" b="1" i="0" u="none" strike="noStrike" kern="1200" cap="none" spc="0" normalizeH="0" baseline="0" noProof="0" dirty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ngsana New" panose="02020603050405020304" pitchFamily="18" charset="-34"/>
              </a:rPr>
              <a:t>ACLIIM</a:t>
            </a:r>
            <a:endParaRPr kumimoji="0" lang="he-IL" sz="3200" b="1" i="0" u="none" strike="noStrike" kern="1200" cap="none" spc="0" normalizeH="0" baseline="0" noProof="0" dirty="0">
              <a:ln>
                <a:noFill/>
              </a:ln>
              <a:solidFill>
                <a:srgbClr val="003366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7623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מלבן 7"/>
          <p:cNvSpPr/>
          <p:nvPr/>
        </p:nvSpPr>
        <p:spPr>
          <a:xfrm>
            <a:off x="1493615" y="6519446"/>
            <a:ext cx="7653536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מלבן 7">
            <a:extLst>
              <a:ext uri="{FF2B5EF4-FFF2-40B4-BE49-F238E27FC236}">
                <a16:creationId xmlns:a16="http://schemas.microsoft.com/office/drawing/2014/main" id="{81E1DD59-3D08-49B1-9BFF-4F3D54AE41F2}"/>
              </a:ext>
            </a:extLst>
          </p:cNvPr>
          <p:cNvSpPr/>
          <p:nvPr/>
        </p:nvSpPr>
        <p:spPr>
          <a:xfrm>
            <a:off x="0" y="0"/>
            <a:ext cx="9135454" cy="908719"/>
          </a:xfrm>
          <a:prstGeom prst="rect">
            <a:avLst/>
          </a:prstGeom>
          <a:solidFill>
            <a:schemeClr val="bg2">
              <a:lumMod val="50000"/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3" name="מחבר ישר 30">
            <a:extLst>
              <a:ext uri="{FF2B5EF4-FFF2-40B4-BE49-F238E27FC236}">
                <a16:creationId xmlns:a16="http://schemas.microsoft.com/office/drawing/2014/main" id="{B7541B7A-E79F-4B4F-A553-443285877179}"/>
              </a:ext>
            </a:extLst>
          </p:cNvPr>
          <p:cNvCxnSpPr/>
          <p:nvPr/>
        </p:nvCxnSpPr>
        <p:spPr>
          <a:xfrm>
            <a:off x="0" y="908720"/>
            <a:ext cx="9144000" cy="0"/>
          </a:xfrm>
          <a:prstGeom prst="line">
            <a:avLst/>
          </a:prstGeom>
          <a:ln w="381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itle 1">
            <a:extLst>
              <a:ext uri="{FF2B5EF4-FFF2-40B4-BE49-F238E27FC236}">
                <a16:creationId xmlns:a16="http://schemas.microsoft.com/office/drawing/2014/main" id="{2DF63A54-A1A0-4BEA-9F27-FFC787AD7349}"/>
              </a:ext>
            </a:extLst>
          </p:cNvPr>
          <p:cNvSpPr txBox="1">
            <a:spLocks/>
          </p:cNvSpPr>
          <p:nvPr/>
        </p:nvSpPr>
        <p:spPr>
          <a:xfrm>
            <a:off x="251520" y="35900"/>
            <a:ext cx="8229600" cy="893899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Angsana New" panose="02020603050405020304" pitchFamily="18" charset="-34"/>
              </a:rPr>
              <a:t>pyrcel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"/>
                <a:ea typeface="+mj-ea"/>
                <a:cs typeface="Angsana New" panose="02020603050405020304" pitchFamily="18" charset="-34"/>
              </a:rPr>
              <a:t>: a Cloud Parcel Model</a:t>
            </a:r>
            <a:endParaRPr kumimoji="0" lang="he-IL" sz="3200" b="1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Calibri"/>
              <a:ea typeface="+mj-ea"/>
              <a:cs typeface="Angsana New" panose="02020603050405020304" pitchFamily="18" charset="-34"/>
            </a:endParaRP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55CD954D-8DEF-C263-22F5-78CE47F6BE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220" y="1268761"/>
            <a:ext cx="3858716" cy="2823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IL" altLang="en-I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4A7C0AC-B409-C713-049B-3A252DC16D76}"/>
              </a:ext>
            </a:extLst>
          </p:cNvPr>
          <p:cNvSpPr txBox="1"/>
          <p:nvPr/>
        </p:nvSpPr>
        <p:spPr>
          <a:xfrm>
            <a:off x="367910" y="1075325"/>
            <a:ext cx="8399631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Adiabatic parcel model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(Rothenberg &amp; Wang, 2016) simulating cloud droplet formation and growth via condensation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Solves a coupled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ODE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system (temperature, water vapor, liquid water, supersaturation, and pressure) to predicts droplet activation by tracking supersaturation evolution as a balance between condensational heating and adiabatic cooling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Uses </a:t>
            </a:r>
            <a:r>
              <a:rPr kumimoji="0" lang="el-GR" sz="18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κ-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Köhler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theory to represent aerosol hygroscopicity with a single parameter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Supports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arbitrary aerosol populations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— any combination of size, number concentration, and hygroscopicity (internal/external mixtures)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Aerosol size distributions discretized from lognormal modes into sectional bins</a:t>
            </a:r>
          </a:p>
          <a:p>
            <a:pPr marL="1200150" marR="0" lvl="2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output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CDNC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and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</a:t>
            </a:r>
            <a:r>
              <a:rPr kumimoji="0" lang="en-US" sz="1800" b="1" i="0" u="none" strike="noStrike" kern="1200" cap="none" spc="0" normalizeH="0" baseline="-25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max</a:t>
            </a:r>
            <a:endParaRPr kumimoji="0" lang="en-IL" sz="18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BC83139-96F6-33ED-23A5-D7CB2F420A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220" y="4411734"/>
            <a:ext cx="8905875" cy="222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442488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106EA-ACC3-4718-8424-EDD24B4BD7D7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he-IL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מלבן 7"/>
          <p:cNvSpPr/>
          <p:nvPr/>
        </p:nvSpPr>
        <p:spPr>
          <a:xfrm>
            <a:off x="1493615" y="6519446"/>
            <a:ext cx="7653536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מלבן 7">
            <a:extLst>
              <a:ext uri="{FF2B5EF4-FFF2-40B4-BE49-F238E27FC236}">
                <a16:creationId xmlns:a16="http://schemas.microsoft.com/office/drawing/2014/main" id="{81E1DD59-3D08-49B1-9BFF-4F3D54AE41F2}"/>
              </a:ext>
            </a:extLst>
          </p:cNvPr>
          <p:cNvSpPr/>
          <p:nvPr/>
        </p:nvSpPr>
        <p:spPr>
          <a:xfrm>
            <a:off x="0" y="0"/>
            <a:ext cx="9135454" cy="908719"/>
          </a:xfrm>
          <a:prstGeom prst="rect">
            <a:avLst/>
          </a:prstGeom>
          <a:solidFill>
            <a:schemeClr val="bg2">
              <a:lumMod val="50000"/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3" name="מחבר ישר 30">
            <a:extLst>
              <a:ext uri="{FF2B5EF4-FFF2-40B4-BE49-F238E27FC236}">
                <a16:creationId xmlns:a16="http://schemas.microsoft.com/office/drawing/2014/main" id="{B7541B7A-E79F-4B4F-A553-443285877179}"/>
              </a:ext>
            </a:extLst>
          </p:cNvPr>
          <p:cNvCxnSpPr/>
          <p:nvPr/>
        </p:nvCxnSpPr>
        <p:spPr>
          <a:xfrm>
            <a:off x="0" y="908720"/>
            <a:ext cx="9144000" cy="0"/>
          </a:xfrm>
          <a:prstGeom prst="line">
            <a:avLst/>
          </a:prstGeom>
          <a:ln w="381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itle 1">
            <a:extLst>
              <a:ext uri="{FF2B5EF4-FFF2-40B4-BE49-F238E27FC236}">
                <a16:creationId xmlns:a16="http://schemas.microsoft.com/office/drawing/2014/main" id="{2DF63A54-A1A0-4BEA-9F27-FFC787AD7349}"/>
              </a:ext>
            </a:extLst>
          </p:cNvPr>
          <p:cNvSpPr txBox="1">
            <a:spLocks/>
          </p:cNvSpPr>
          <p:nvPr/>
        </p:nvSpPr>
        <p:spPr>
          <a:xfrm>
            <a:off x="251520" y="35900"/>
            <a:ext cx="8229600" cy="893899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"/>
                <a:ea typeface="+mj-ea"/>
                <a:cs typeface="Angsana New" panose="02020603050405020304" pitchFamily="18" charset="-34"/>
              </a:rPr>
              <a:t>pyrcel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"/>
                <a:ea typeface="+mj-ea"/>
                <a:cs typeface="Angsana New" panose="02020603050405020304" pitchFamily="18" charset="-34"/>
              </a:rPr>
              <a:t> Data Base</a:t>
            </a:r>
            <a:endParaRPr kumimoji="0" lang="he-IL" sz="3200" b="1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Calibri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0BD34B6-FD16-45E5-9C0E-5FF59AAC4F72}"/>
              </a:ext>
            </a:extLst>
          </p:cNvPr>
          <p:cNvSpPr/>
          <p:nvPr/>
        </p:nvSpPr>
        <p:spPr>
          <a:xfrm>
            <a:off x="251520" y="1216825"/>
            <a:ext cx="934113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</a:t>
            </a:r>
            <a:r>
              <a:rPr kumimoji="0" lang="en-US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0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 panose="05000000000000000000" pitchFamily="2" charset="2"/>
              </a:rPr>
              <a:t> [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237.0 K , 318.0 K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 panose="05000000000000000000" pitchFamily="2" charset="2"/>
              </a:rPr>
              <a:t>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[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0.02 m/s , 5.0 m/s ]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Small Sea salt   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</a:t>
            </a:r>
            <a:r>
              <a:rPr kumimoji="0" lang="en-US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 panose="05000000000000000000" pitchFamily="2" charset="2"/>
              </a:rPr>
              <a:t>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[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5  , 20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]        Liu et al. 2012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Large Sea salt   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</a:t>
            </a:r>
            <a:r>
              <a:rPr kumimoji="0" lang="en-US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[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2  , 10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]        Liu et al. 2012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Sulfate               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</a:t>
            </a:r>
            <a:r>
              <a:rPr kumimoji="0" lang="en-US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 panose="05000000000000000000" pitchFamily="2" charset="2"/>
              </a:rPr>
              <a:t>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[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10 , 5000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]  Kim et al. 2008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Black Carbon    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</a:t>
            </a:r>
            <a:r>
              <a:rPr kumimoji="0" lang="en-US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 panose="05000000000000000000" pitchFamily="2" charset="2"/>
              </a:rPr>
              <a:t>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[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10 , 5000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]  Kim et al. 2008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Organic Matter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</a:t>
            </a:r>
            <a:r>
              <a:rPr kumimoji="0" lang="en-US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 panose="05000000000000000000" pitchFamily="2" charset="2"/>
              </a:rPr>
              <a:t>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[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10 , 5000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]  Kim et al. 2008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L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</a:t>
            </a:r>
            <a:r>
              <a:rPr kumimoji="0" lang="en-IL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0</a:t>
            </a:r>
            <a:r>
              <a:rPr kumimoji="0" lang="en-IL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I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= </a:t>
            </a:r>
            <a:r>
              <a:rPr kumimoji="0" lang="en-IL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850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</a:t>
            </a:r>
            <a:r>
              <a:rPr kumimoji="0" lang="en-IL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L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</a:t>
            </a:r>
            <a:r>
              <a:rPr kumimoji="0" lang="en-IL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0</a:t>
            </a:r>
            <a:r>
              <a:rPr kumimoji="0" lang="en-IL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= 0.0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3764E45-87F4-5695-BD6D-8F766E7FCFB5}"/>
              </a:ext>
            </a:extLst>
          </p:cNvPr>
          <p:cNvSpPr txBox="1"/>
          <p:nvPr/>
        </p:nvSpPr>
        <p:spPr>
          <a:xfrm>
            <a:off x="2590800" y="6201868"/>
            <a:ext cx="4011538" cy="46166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Total: 10.3 Million model runs</a:t>
            </a:r>
            <a:endParaRPr kumimoji="0" lang="en-IL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4616727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106EA-ACC3-4718-8424-EDD24B4BD7D7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he-IL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מלבן 7">
            <a:extLst>
              <a:ext uri="{FF2B5EF4-FFF2-40B4-BE49-F238E27FC236}">
                <a16:creationId xmlns:a16="http://schemas.microsoft.com/office/drawing/2014/main" id="{81E1DD59-3D08-49B1-9BFF-4F3D54AE41F2}"/>
              </a:ext>
            </a:extLst>
          </p:cNvPr>
          <p:cNvSpPr/>
          <p:nvPr/>
        </p:nvSpPr>
        <p:spPr>
          <a:xfrm>
            <a:off x="0" y="0"/>
            <a:ext cx="9135454" cy="908719"/>
          </a:xfrm>
          <a:prstGeom prst="rect">
            <a:avLst/>
          </a:prstGeom>
          <a:solidFill>
            <a:schemeClr val="bg2">
              <a:lumMod val="50000"/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3" name="מחבר ישר 30">
            <a:extLst>
              <a:ext uri="{FF2B5EF4-FFF2-40B4-BE49-F238E27FC236}">
                <a16:creationId xmlns:a16="http://schemas.microsoft.com/office/drawing/2014/main" id="{B7541B7A-E79F-4B4F-A553-443285877179}"/>
              </a:ext>
            </a:extLst>
          </p:cNvPr>
          <p:cNvCxnSpPr/>
          <p:nvPr/>
        </p:nvCxnSpPr>
        <p:spPr>
          <a:xfrm>
            <a:off x="0" y="908720"/>
            <a:ext cx="9144000" cy="0"/>
          </a:xfrm>
          <a:prstGeom prst="line">
            <a:avLst/>
          </a:prstGeom>
          <a:ln w="381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1">
            <a:extLst>
              <a:ext uri="{FF2B5EF4-FFF2-40B4-BE49-F238E27FC236}">
                <a16:creationId xmlns:a16="http://schemas.microsoft.com/office/drawing/2014/main" id="{B4D2EEC6-20B6-2BD1-405E-B55CA3A5A658}"/>
              </a:ext>
            </a:extLst>
          </p:cNvPr>
          <p:cNvSpPr txBox="1">
            <a:spLocks/>
          </p:cNvSpPr>
          <p:nvPr/>
        </p:nvSpPr>
        <p:spPr>
          <a:xfrm>
            <a:off x="557985" y="37552"/>
            <a:ext cx="7992888" cy="893899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defPPr>
              <a:defRPr lang="he-IL"/>
            </a:defPPr>
            <a:lvl1pPr algn="ctr" rtl="0">
              <a:spcBef>
                <a:spcPct val="0"/>
              </a:spcBef>
              <a:buNone/>
              <a:defRPr sz="3200" b="1">
                <a:solidFill>
                  <a:srgbClr val="003399"/>
                </a:solidFill>
                <a:latin typeface="+mj-lt"/>
                <a:ea typeface="+mj-ea"/>
                <a:cs typeface="Angsana New" panose="02020603050405020304" pitchFamily="18" charset="-34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"/>
                <a:ea typeface="+mj-ea"/>
                <a:cs typeface="Angsana New" panose="02020603050405020304" pitchFamily="18" charset="-34"/>
              </a:rPr>
              <a:t>AI-</a:t>
            </a:r>
            <a:r>
              <a:rPr kumimoji="0" lang="en-GB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"/>
                <a:ea typeface="+mj-ea"/>
                <a:cs typeface="Angsana New" panose="02020603050405020304" pitchFamily="18" charset="-34"/>
              </a:rPr>
              <a:t>pyrcel</a:t>
            </a: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"/>
                <a:ea typeface="+mj-ea"/>
                <a:cs typeface="Angsana New" panose="02020603050405020304" pitchFamily="18" charset="-34"/>
              </a:rPr>
              <a:t> Emulator - Model Architectures</a:t>
            </a:r>
            <a:endParaRPr kumimoji="0" lang="he-IL" sz="3200" b="1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Calibri"/>
              <a:ea typeface="+mj-ea"/>
            </a:endParaRPr>
          </a:p>
        </p:txBody>
      </p:sp>
      <p:pic>
        <p:nvPicPr>
          <p:cNvPr id="6" name="Picture 5" descr="A graph of a graph of a graph&#10;&#10;AI-generated content may be incorrect.">
            <a:extLst>
              <a:ext uri="{FF2B5EF4-FFF2-40B4-BE49-F238E27FC236}">
                <a16:creationId xmlns:a16="http://schemas.microsoft.com/office/drawing/2014/main" id="{96162F0E-745F-ACBA-45FD-F0A335E633C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298" y="1641372"/>
            <a:ext cx="9135454" cy="44013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13B3900-65A9-2C7B-C305-03F3C455B4BD}"/>
              </a:ext>
            </a:extLst>
          </p:cNvPr>
          <p:cNvSpPr txBox="1"/>
          <p:nvPr/>
        </p:nvSpPr>
        <p:spPr>
          <a:xfrm>
            <a:off x="646584" y="1243392"/>
            <a:ext cx="19442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Bottleneck</a:t>
            </a:r>
            <a:endParaRPr kumimoji="0" lang="en-I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2E4A7B7-4A54-FC10-C3E5-F6E84F03B5D0}"/>
              </a:ext>
            </a:extLst>
          </p:cNvPr>
          <p:cNvSpPr txBox="1"/>
          <p:nvPr/>
        </p:nvSpPr>
        <p:spPr>
          <a:xfrm>
            <a:off x="660584" y="6050344"/>
            <a:ext cx="19442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moe</a:t>
            </a:r>
            <a:endParaRPr kumimoji="0" lang="en-I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11F1644-624F-173C-6D70-9B7A77F0ABCE}"/>
              </a:ext>
            </a:extLst>
          </p:cNvPr>
          <p:cNvSpPr txBox="1"/>
          <p:nvPr/>
        </p:nvSpPr>
        <p:spPr>
          <a:xfrm>
            <a:off x="3779912" y="1237845"/>
            <a:ext cx="19442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resnet</a:t>
            </a:r>
            <a:endParaRPr kumimoji="0" lang="en-I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CA775C9-5F3E-1386-2D3E-C7C60853592D}"/>
              </a:ext>
            </a:extLst>
          </p:cNvPr>
          <p:cNvSpPr txBox="1"/>
          <p:nvPr/>
        </p:nvSpPr>
        <p:spPr>
          <a:xfrm>
            <a:off x="6804248" y="1268760"/>
            <a:ext cx="19442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Physics informed</a:t>
            </a:r>
            <a:endParaRPr kumimoji="0" lang="en-I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5394E19-5B96-7DC3-9034-CFBDD2C6FD19}"/>
              </a:ext>
            </a:extLst>
          </p:cNvPr>
          <p:cNvSpPr txBox="1"/>
          <p:nvPr/>
        </p:nvSpPr>
        <p:spPr>
          <a:xfrm>
            <a:off x="3707904" y="6084004"/>
            <a:ext cx="19442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Wide &amp; deep</a:t>
            </a:r>
            <a:endParaRPr kumimoji="0" lang="en-I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F02B0D5-5DFE-B6EF-BCDE-88C80AC65742}"/>
              </a:ext>
            </a:extLst>
          </p:cNvPr>
          <p:cNvSpPr txBox="1"/>
          <p:nvPr/>
        </p:nvSpPr>
        <p:spPr>
          <a:xfrm>
            <a:off x="6804248" y="6084004"/>
            <a:ext cx="19442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endemble</a:t>
            </a:r>
            <a:endParaRPr kumimoji="0" lang="en-I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50E8EC6-6D2B-F62B-B40F-EF5988809276}"/>
              </a:ext>
            </a:extLst>
          </p:cNvPr>
          <p:cNvSpPr txBox="1"/>
          <p:nvPr/>
        </p:nvSpPr>
        <p:spPr>
          <a:xfrm>
            <a:off x="21844" y="2160709"/>
            <a:ext cx="19442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11.7%</a:t>
            </a:r>
            <a:endParaRPr kumimoji="0" lang="en-IL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8530FCA-15DF-3A98-F377-EB7B308C0A5E}"/>
              </a:ext>
            </a:extLst>
          </p:cNvPr>
          <p:cNvSpPr txBox="1"/>
          <p:nvPr/>
        </p:nvSpPr>
        <p:spPr>
          <a:xfrm>
            <a:off x="2987824" y="2177229"/>
            <a:ext cx="19442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12.4%</a:t>
            </a:r>
            <a:endParaRPr kumimoji="0" lang="en-IL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63E6857-B3CF-DBAF-8E5B-F3DA0862DCB1}"/>
              </a:ext>
            </a:extLst>
          </p:cNvPr>
          <p:cNvSpPr txBox="1"/>
          <p:nvPr/>
        </p:nvSpPr>
        <p:spPr>
          <a:xfrm>
            <a:off x="6012160" y="2195572"/>
            <a:ext cx="19442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14.4%</a:t>
            </a:r>
            <a:endParaRPr kumimoji="0" lang="en-IL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D894A67-D0F9-B99B-62DA-2030E1000F34}"/>
              </a:ext>
            </a:extLst>
          </p:cNvPr>
          <p:cNvSpPr txBox="1"/>
          <p:nvPr/>
        </p:nvSpPr>
        <p:spPr>
          <a:xfrm>
            <a:off x="35496" y="4211796"/>
            <a:ext cx="19442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3.4%</a:t>
            </a:r>
            <a:endParaRPr kumimoji="0" lang="en-IL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E927A24-E096-F1A7-F7BE-B029959FF52B}"/>
              </a:ext>
            </a:extLst>
          </p:cNvPr>
          <p:cNvSpPr txBox="1"/>
          <p:nvPr/>
        </p:nvSpPr>
        <p:spPr>
          <a:xfrm>
            <a:off x="3059832" y="4211796"/>
            <a:ext cx="19442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1.4%</a:t>
            </a:r>
            <a:endParaRPr kumimoji="0" lang="en-IL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7E4CFA8-D6CF-B776-0D90-87496BE1A932}"/>
              </a:ext>
            </a:extLst>
          </p:cNvPr>
          <p:cNvSpPr txBox="1"/>
          <p:nvPr/>
        </p:nvSpPr>
        <p:spPr>
          <a:xfrm>
            <a:off x="6012160" y="4211796"/>
            <a:ext cx="19442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15.8%</a:t>
            </a:r>
            <a:endParaRPr kumimoji="0" lang="en-IL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2973694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106EA-ACC3-4718-8424-EDD24B4BD7D7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he-IL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מלבן 7">
            <a:extLst>
              <a:ext uri="{FF2B5EF4-FFF2-40B4-BE49-F238E27FC236}">
                <a16:creationId xmlns:a16="http://schemas.microsoft.com/office/drawing/2014/main" id="{81E1DD59-3D08-49B1-9BFF-4F3D54AE41F2}"/>
              </a:ext>
            </a:extLst>
          </p:cNvPr>
          <p:cNvSpPr/>
          <p:nvPr/>
        </p:nvSpPr>
        <p:spPr>
          <a:xfrm>
            <a:off x="0" y="0"/>
            <a:ext cx="9135454" cy="908719"/>
          </a:xfrm>
          <a:prstGeom prst="rect">
            <a:avLst/>
          </a:prstGeom>
          <a:solidFill>
            <a:schemeClr val="bg2">
              <a:lumMod val="50000"/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3" name="מחבר ישר 30">
            <a:extLst>
              <a:ext uri="{FF2B5EF4-FFF2-40B4-BE49-F238E27FC236}">
                <a16:creationId xmlns:a16="http://schemas.microsoft.com/office/drawing/2014/main" id="{B7541B7A-E79F-4B4F-A553-443285877179}"/>
              </a:ext>
            </a:extLst>
          </p:cNvPr>
          <p:cNvCxnSpPr/>
          <p:nvPr/>
        </p:nvCxnSpPr>
        <p:spPr>
          <a:xfrm>
            <a:off x="0" y="908720"/>
            <a:ext cx="9144000" cy="0"/>
          </a:xfrm>
          <a:prstGeom prst="line">
            <a:avLst/>
          </a:prstGeom>
          <a:ln w="381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1">
            <a:extLst>
              <a:ext uri="{FF2B5EF4-FFF2-40B4-BE49-F238E27FC236}">
                <a16:creationId xmlns:a16="http://schemas.microsoft.com/office/drawing/2014/main" id="{B4D2EEC6-20B6-2BD1-405E-B55CA3A5A658}"/>
              </a:ext>
            </a:extLst>
          </p:cNvPr>
          <p:cNvSpPr txBox="1">
            <a:spLocks/>
          </p:cNvSpPr>
          <p:nvPr/>
        </p:nvSpPr>
        <p:spPr>
          <a:xfrm>
            <a:off x="662880" y="35900"/>
            <a:ext cx="8229600" cy="893899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defPPr>
              <a:defRPr lang="he-IL"/>
            </a:defPPr>
            <a:lvl1pPr algn="ctr" rtl="0">
              <a:spcBef>
                <a:spcPct val="0"/>
              </a:spcBef>
              <a:buNone/>
              <a:defRPr sz="3200" b="1">
                <a:solidFill>
                  <a:srgbClr val="003399"/>
                </a:solidFill>
                <a:latin typeface="+mj-lt"/>
                <a:ea typeface="+mj-ea"/>
                <a:cs typeface="Angsana New" panose="02020603050405020304" pitchFamily="18" charset="-34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"/>
                <a:ea typeface="+mj-ea"/>
                <a:cs typeface="Angsana New" panose="02020603050405020304" pitchFamily="18" charset="-34"/>
              </a:rPr>
              <a:t>AI-</a:t>
            </a:r>
            <a:r>
              <a:rPr kumimoji="0" lang="en-GB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"/>
                <a:ea typeface="+mj-ea"/>
                <a:cs typeface="Angsana New" panose="02020603050405020304" pitchFamily="18" charset="-34"/>
              </a:rPr>
              <a:t>pyrcel</a:t>
            </a: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"/>
                <a:ea typeface="+mj-ea"/>
                <a:cs typeface="Angsana New" panose="02020603050405020304" pitchFamily="18" charset="-34"/>
              </a:rPr>
              <a:t> Emulator</a:t>
            </a:r>
            <a:endParaRPr kumimoji="0" lang="he-IL" sz="3200" b="1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Calibri"/>
              <a:ea typeface="+mj-ea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27675CA3-9541-5B68-CBF4-CABC40920B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12776"/>
            <a:ext cx="9350216" cy="485775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18264AA-B3A3-6800-A2FC-973C74156A1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6349"/>
          <a:stretch/>
        </p:blipFill>
        <p:spPr>
          <a:xfrm>
            <a:off x="0" y="6212522"/>
            <a:ext cx="9350216" cy="64547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A3A8B28-583E-E403-3664-E2E0F43AFFB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6349"/>
          <a:stretch/>
        </p:blipFill>
        <p:spPr>
          <a:xfrm>
            <a:off x="0" y="899170"/>
            <a:ext cx="9350216" cy="645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406300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106EA-ACC3-4718-8424-EDD24B4BD7D7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he-IL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מלבן 7">
            <a:extLst>
              <a:ext uri="{FF2B5EF4-FFF2-40B4-BE49-F238E27FC236}">
                <a16:creationId xmlns:a16="http://schemas.microsoft.com/office/drawing/2014/main" id="{81E1DD59-3D08-49B1-9BFF-4F3D54AE41F2}"/>
              </a:ext>
            </a:extLst>
          </p:cNvPr>
          <p:cNvSpPr/>
          <p:nvPr/>
        </p:nvSpPr>
        <p:spPr>
          <a:xfrm>
            <a:off x="0" y="0"/>
            <a:ext cx="9135454" cy="908719"/>
          </a:xfrm>
          <a:prstGeom prst="rect">
            <a:avLst/>
          </a:prstGeom>
          <a:solidFill>
            <a:schemeClr val="bg2">
              <a:lumMod val="50000"/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3" name="מחבר ישר 30">
            <a:extLst>
              <a:ext uri="{FF2B5EF4-FFF2-40B4-BE49-F238E27FC236}">
                <a16:creationId xmlns:a16="http://schemas.microsoft.com/office/drawing/2014/main" id="{B7541B7A-E79F-4B4F-A553-443285877179}"/>
              </a:ext>
            </a:extLst>
          </p:cNvPr>
          <p:cNvCxnSpPr/>
          <p:nvPr/>
        </p:nvCxnSpPr>
        <p:spPr>
          <a:xfrm>
            <a:off x="0" y="908720"/>
            <a:ext cx="9144000" cy="0"/>
          </a:xfrm>
          <a:prstGeom prst="line">
            <a:avLst/>
          </a:prstGeom>
          <a:ln w="381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1">
            <a:extLst>
              <a:ext uri="{FF2B5EF4-FFF2-40B4-BE49-F238E27FC236}">
                <a16:creationId xmlns:a16="http://schemas.microsoft.com/office/drawing/2014/main" id="{B4D2EEC6-20B6-2BD1-405E-B55CA3A5A658}"/>
              </a:ext>
            </a:extLst>
          </p:cNvPr>
          <p:cNvSpPr txBox="1">
            <a:spLocks/>
          </p:cNvSpPr>
          <p:nvPr/>
        </p:nvSpPr>
        <p:spPr>
          <a:xfrm>
            <a:off x="251520" y="35900"/>
            <a:ext cx="8229600" cy="893899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defPPr>
              <a:defRPr lang="he-IL"/>
            </a:defPPr>
            <a:lvl1pPr algn="ctr" rtl="0">
              <a:spcBef>
                <a:spcPct val="0"/>
              </a:spcBef>
              <a:buNone/>
              <a:defRPr sz="3200" b="1">
                <a:solidFill>
                  <a:srgbClr val="003399"/>
                </a:solidFill>
                <a:latin typeface="+mj-lt"/>
                <a:ea typeface="+mj-ea"/>
                <a:cs typeface="Angsana New" panose="02020603050405020304" pitchFamily="18" charset="-34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"/>
                <a:ea typeface="+mj-ea"/>
                <a:cs typeface="Angsana New" panose="02020603050405020304" pitchFamily="18" charset="-34"/>
              </a:rPr>
              <a:t>Wide and Deep architecture - inference</a:t>
            </a:r>
            <a:endParaRPr kumimoji="0" lang="he-IL" sz="3200" b="1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Calibri"/>
              <a:ea typeface="+mj-ea"/>
            </a:endParaRPr>
          </a:p>
        </p:txBody>
      </p:sp>
      <p:pic>
        <p:nvPicPr>
          <p:cNvPr id="7" name="Picture 6" descr="A graph with a line drawn on it&#10;&#10;AI-generated content may be incorrect.">
            <a:extLst>
              <a:ext uri="{FF2B5EF4-FFF2-40B4-BE49-F238E27FC236}">
                <a16:creationId xmlns:a16="http://schemas.microsoft.com/office/drawing/2014/main" id="{641B49CF-F8E7-A39F-C9A3-1A10129AA29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075" y="1183652"/>
            <a:ext cx="7489373" cy="553782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CC50A75-0679-392F-ADC9-980329867448}"/>
              </a:ext>
            </a:extLst>
          </p:cNvPr>
          <p:cNvSpPr txBox="1">
            <a:spLocks/>
          </p:cNvSpPr>
          <p:nvPr/>
        </p:nvSpPr>
        <p:spPr>
          <a:xfrm>
            <a:off x="4139952" y="4509120"/>
            <a:ext cx="3131368" cy="893899"/>
          </a:xfrm>
          <a:prstGeom prst="rect">
            <a:avLst/>
          </a:prstGeom>
        </p:spPr>
        <p:txBody>
          <a:bodyPr vert="horz" lIns="91440" tIns="45720" rIns="91440" bIns="45720" rtlCol="1" anchor="ctr">
            <a:normAutofit fontScale="92500"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Angsana New" panose="02020603050405020304" pitchFamily="18" charset="-34"/>
              </a:rPr>
              <a:t>Mean Error = 1.4%</a:t>
            </a:r>
            <a:endParaRPr kumimoji="0" lang="he-IL" sz="3200" b="1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Calibri"/>
              <a:ea typeface="+mj-ea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75321082"/>
      </p:ext>
    </p:extLst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מלבן 7"/>
          <p:cNvSpPr/>
          <p:nvPr/>
        </p:nvSpPr>
        <p:spPr>
          <a:xfrm>
            <a:off x="0" y="0"/>
            <a:ext cx="9144000" cy="782705"/>
          </a:xfrm>
          <a:prstGeom prst="rect">
            <a:avLst/>
          </a:prstGeom>
          <a:solidFill>
            <a:schemeClr val="bg2">
              <a:lumMod val="50000"/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>
          <a:xfrm>
            <a:off x="24541" y="6508093"/>
            <a:ext cx="2133600" cy="365125"/>
          </a:xfrm>
        </p:spPr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106EA-ACC3-4718-8424-EDD24B4BD7D7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he-IL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34" name="מחבר ישר 5"/>
          <p:cNvCxnSpPr/>
          <p:nvPr/>
        </p:nvCxnSpPr>
        <p:spPr>
          <a:xfrm>
            <a:off x="0" y="764704"/>
            <a:ext cx="9144000" cy="0"/>
          </a:xfrm>
          <a:prstGeom prst="line">
            <a:avLst/>
          </a:prstGeom>
          <a:ln w="381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A map of different colors&#10;&#10;AI-generated content may be incorrect.">
            <a:extLst>
              <a:ext uri="{FF2B5EF4-FFF2-40B4-BE49-F238E27FC236}">
                <a16:creationId xmlns:a16="http://schemas.microsoft.com/office/drawing/2014/main" id="{3036D6F0-1974-D479-2195-AC8B5819B94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866838"/>
            <a:ext cx="6141011" cy="605673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F480756-C419-176A-84E9-751933236ACD}"/>
              </a:ext>
            </a:extLst>
          </p:cNvPr>
          <p:cNvSpPr txBox="1">
            <a:spLocks/>
          </p:cNvSpPr>
          <p:nvPr/>
        </p:nvSpPr>
        <p:spPr>
          <a:xfrm>
            <a:off x="7380312" y="3448254"/>
            <a:ext cx="1867504" cy="893899"/>
          </a:xfrm>
          <a:prstGeom prst="rect">
            <a:avLst/>
          </a:prstGeom>
        </p:spPr>
        <p:txBody>
          <a:bodyPr vert="horz" lIns="91440" tIns="45720" rIns="91440" bIns="45720" rtlCol="1" anchor="ctr">
            <a:normAutofit fontScale="92500"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Angsana New" panose="02020603050405020304" pitchFamily="18" charset="-34"/>
              </a:rPr>
              <a:t>BC</a:t>
            </a: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Angsana New" panose="02020603050405020304" pitchFamily="18" charset="-34"/>
              </a:rPr>
              <a:t>∙ (1/50)</a:t>
            </a:r>
            <a:endParaRPr kumimoji="0" lang="he-IL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Angsana New" panose="02020603050405020304" pitchFamily="18" charset="-34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EC69B5C-710F-41ED-B08C-101DE0DAEF11}"/>
              </a:ext>
            </a:extLst>
          </p:cNvPr>
          <p:cNvSpPr txBox="1">
            <a:spLocks/>
          </p:cNvSpPr>
          <p:nvPr/>
        </p:nvSpPr>
        <p:spPr>
          <a:xfrm>
            <a:off x="-125598" y="1340768"/>
            <a:ext cx="1728192" cy="893899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Angsana New" panose="02020603050405020304" pitchFamily="18" charset="-34"/>
              </a:rPr>
              <a:t>SS small</a:t>
            </a:r>
            <a:endParaRPr kumimoji="0" lang="he-IL" sz="3200" b="1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Calibri"/>
              <a:ea typeface="+mj-ea"/>
              <a:cs typeface="Angsana New" panose="02020603050405020304" pitchFamily="18" charset="-34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D7B5DD8-6D32-CFD9-825F-36FCBE9FBDD1}"/>
              </a:ext>
            </a:extLst>
          </p:cNvPr>
          <p:cNvSpPr txBox="1">
            <a:spLocks/>
          </p:cNvSpPr>
          <p:nvPr/>
        </p:nvSpPr>
        <p:spPr>
          <a:xfrm>
            <a:off x="7380312" y="1412776"/>
            <a:ext cx="1728192" cy="893899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Angsana New" panose="02020603050405020304" pitchFamily="18" charset="-34"/>
              </a:rPr>
              <a:t>SS big</a:t>
            </a:r>
            <a:endParaRPr kumimoji="0" lang="he-IL" sz="3200" b="1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Calibri"/>
              <a:ea typeface="+mj-ea"/>
              <a:cs typeface="Angsana New" panose="02020603050405020304" pitchFamily="18" charset="-34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7800569-D782-C4F1-5FDA-84F52D6B3351}"/>
              </a:ext>
            </a:extLst>
          </p:cNvPr>
          <p:cNvSpPr txBox="1">
            <a:spLocks/>
          </p:cNvSpPr>
          <p:nvPr/>
        </p:nvSpPr>
        <p:spPr>
          <a:xfrm>
            <a:off x="44080" y="3275095"/>
            <a:ext cx="1728192" cy="893899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Angsana New" panose="02020603050405020304" pitchFamily="18" charset="-34"/>
              </a:rPr>
              <a:t>SU</a:t>
            </a:r>
            <a:endParaRPr kumimoji="0" lang="he-IL" sz="3200" b="1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Calibri"/>
              <a:ea typeface="+mj-ea"/>
              <a:cs typeface="Angsana New" panose="02020603050405020304" pitchFamily="18" charset="-34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9D537D6-864E-97DA-1E24-004D6EC2356D}"/>
              </a:ext>
            </a:extLst>
          </p:cNvPr>
          <p:cNvSpPr txBox="1">
            <a:spLocks/>
          </p:cNvSpPr>
          <p:nvPr/>
        </p:nvSpPr>
        <p:spPr>
          <a:xfrm>
            <a:off x="1785118" y="5476143"/>
            <a:ext cx="1728192" cy="893899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Angsana New" panose="02020603050405020304" pitchFamily="18" charset="-34"/>
              </a:rPr>
              <a:t>OM</a:t>
            </a:r>
            <a:endParaRPr kumimoji="0" lang="he-IL" sz="3200" b="1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Calibri"/>
              <a:ea typeface="+mj-ea"/>
              <a:cs typeface="Angsana New" panose="02020603050405020304" pitchFamily="18" charset="-34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CFE1C9B1-5D3D-BF34-6537-58F26D88829F}"/>
              </a:ext>
            </a:extLst>
          </p:cNvPr>
          <p:cNvSpPr txBox="1">
            <a:spLocks/>
          </p:cNvSpPr>
          <p:nvPr/>
        </p:nvSpPr>
        <p:spPr>
          <a:xfrm>
            <a:off x="191209" y="105461"/>
            <a:ext cx="8761581" cy="623326"/>
          </a:xfrm>
          <a:prstGeom prst="rect">
            <a:avLst/>
          </a:prstGeom>
        </p:spPr>
        <p:txBody>
          <a:bodyPr vert="horz" lIns="91440" tIns="45720" rIns="91440" bIns="45720" rtlCol="1" anchor="ctr">
            <a:normAutofit fontScale="90000"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"/>
                <a:ea typeface="+mj-ea"/>
                <a:cs typeface="Angsana New" panose="02020603050405020304" pitchFamily="18" charset="-34"/>
              </a:rPr>
              <a:t>CAMS climatology – Number Concentrations at 850 hPa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Calibri"/>
              <a:ea typeface="+mj-ea"/>
              <a:cs typeface="Angsana New" panose="02020603050405020304" pitchFamily="18" charset="-34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52B12F3-88F5-9F8D-B9F2-9BDDF779D9C8}"/>
              </a:ext>
            </a:extLst>
          </p:cNvPr>
          <p:cNvSpPr txBox="1">
            <a:spLocks/>
          </p:cNvSpPr>
          <p:nvPr/>
        </p:nvSpPr>
        <p:spPr>
          <a:xfrm>
            <a:off x="0" y="5455712"/>
            <a:ext cx="1872208" cy="91433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Calibri"/>
                <a:ea typeface="+mj-ea"/>
                <a:cs typeface="Angsana New" panose="02020603050405020304" pitchFamily="18" charset="-34"/>
              </a:rPr>
              <a:t>January</a:t>
            </a:r>
            <a:endParaRPr kumimoji="0" lang="he-IL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latin typeface="Calibri"/>
              <a:ea typeface="+mj-ea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584700154"/>
      </p:ext>
    </p:extLst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מלבן 7"/>
          <p:cNvSpPr/>
          <p:nvPr/>
        </p:nvSpPr>
        <p:spPr>
          <a:xfrm>
            <a:off x="0" y="0"/>
            <a:ext cx="9144000" cy="782705"/>
          </a:xfrm>
          <a:prstGeom prst="rect">
            <a:avLst/>
          </a:prstGeom>
          <a:solidFill>
            <a:schemeClr val="bg2">
              <a:lumMod val="50000"/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>
          <a:xfrm>
            <a:off x="24541" y="6508093"/>
            <a:ext cx="2133600" cy="365125"/>
          </a:xfrm>
        </p:spPr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106EA-ACC3-4718-8424-EDD24B4BD7D7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he-IL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34" name="מחבר ישר 5"/>
          <p:cNvCxnSpPr/>
          <p:nvPr/>
        </p:nvCxnSpPr>
        <p:spPr>
          <a:xfrm>
            <a:off x="0" y="764704"/>
            <a:ext cx="9144000" cy="0"/>
          </a:xfrm>
          <a:prstGeom prst="line">
            <a:avLst/>
          </a:prstGeom>
          <a:ln w="381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A map of different colors&#10;&#10;AI-generated content may be incorrect.">
            <a:extLst>
              <a:ext uri="{FF2B5EF4-FFF2-40B4-BE49-F238E27FC236}">
                <a16:creationId xmlns:a16="http://schemas.microsoft.com/office/drawing/2014/main" id="{2B13C0E9-6991-9A00-6069-82F5B23FA4F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888166"/>
            <a:ext cx="6112144" cy="6028015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BF863544-476C-19CD-6491-A8412E92B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209" y="105461"/>
            <a:ext cx="8761581" cy="623326"/>
          </a:xfrm>
        </p:spPr>
        <p:txBody>
          <a:bodyPr>
            <a:normAutofit fontScale="90000"/>
          </a:bodyPr>
          <a:lstStyle/>
          <a:p>
            <a:pPr rtl="0"/>
            <a:r>
              <a:rPr lang="en-US" sz="3200" b="1" dirty="0">
                <a:solidFill>
                  <a:srgbClr val="003399"/>
                </a:solidFill>
                <a:cs typeface="Angsana New" panose="02020603050405020304" pitchFamily="18" charset="-34"/>
              </a:rPr>
              <a:t>CAMS climatology – Number Concentrations at 850 </a:t>
            </a:r>
            <a:r>
              <a:rPr lang="en-US" sz="3200" b="1" dirty="0" err="1">
                <a:solidFill>
                  <a:srgbClr val="003399"/>
                </a:solidFill>
                <a:cs typeface="Angsana New" panose="02020603050405020304" pitchFamily="18" charset="-34"/>
              </a:rPr>
              <a:t>hPa</a:t>
            </a:r>
            <a:endParaRPr lang="en-US" sz="3200" b="1" dirty="0">
              <a:solidFill>
                <a:srgbClr val="003399"/>
              </a:solidFill>
              <a:cs typeface="Angsana New" panose="02020603050405020304" pitchFamily="18" charset="-34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D7840CE-9D1A-5E62-6CC6-E5BB922CADD1}"/>
              </a:ext>
            </a:extLst>
          </p:cNvPr>
          <p:cNvSpPr txBox="1">
            <a:spLocks/>
          </p:cNvSpPr>
          <p:nvPr/>
        </p:nvSpPr>
        <p:spPr>
          <a:xfrm>
            <a:off x="7380312" y="3448254"/>
            <a:ext cx="1867504" cy="893899"/>
          </a:xfrm>
          <a:prstGeom prst="rect">
            <a:avLst/>
          </a:prstGeom>
        </p:spPr>
        <p:txBody>
          <a:bodyPr vert="horz" lIns="91440" tIns="45720" rIns="91440" bIns="45720" rtlCol="1" anchor="ctr">
            <a:normAutofit fontScale="92500"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Angsana New" panose="02020603050405020304" pitchFamily="18" charset="-34"/>
              </a:rPr>
              <a:t>BC</a:t>
            </a: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Angsana New" panose="02020603050405020304" pitchFamily="18" charset="-34"/>
              </a:rPr>
              <a:t>∙ (1/50)</a:t>
            </a:r>
            <a:endParaRPr kumimoji="0" lang="he-IL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Angsana New" panose="02020603050405020304" pitchFamily="18" charset="-34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33448018-B161-8BD1-4447-FB7184841E68}"/>
              </a:ext>
            </a:extLst>
          </p:cNvPr>
          <p:cNvSpPr txBox="1">
            <a:spLocks/>
          </p:cNvSpPr>
          <p:nvPr/>
        </p:nvSpPr>
        <p:spPr>
          <a:xfrm>
            <a:off x="-125598" y="1340768"/>
            <a:ext cx="1728192" cy="893899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Angsana New" panose="02020603050405020304" pitchFamily="18" charset="-34"/>
              </a:rPr>
              <a:t>SS small</a:t>
            </a:r>
            <a:endParaRPr kumimoji="0" lang="he-IL" sz="3200" b="1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Calibri"/>
              <a:ea typeface="+mj-ea"/>
              <a:cs typeface="Angsana New" panose="02020603050405020304" pitchFamily="18" charset="-34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4ACEF346-ECC6-173E-96F4-EC0DB709DAFC}"/>
              </a:ext>
            </a:extLst>
          </p:cNvPr>
          <p:cNvSpPr txBox="1">
            <a:spLocks/>
          </p:cNvSpPr>
          <p:nvPr/>
        </p:nvSpPr>
        <p:spPr>
          <a:xfrm>
            <a:off x="7380312" y="1412776"/>
            <a:ext cx="1728192" cy="893899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Angsana New" panose="02020603050405020304" pitchFamily="18" charset="-34"/>
              </a:rPr>
              <a:t>SS big</a:t>
            </a:r>
            <a:endParaRPr kumimoji="0" lang="he-IL" sz="3200" b="1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Calibri"/>
              <a:ea typeface="+mj-ea"/>
              <a:cs typeface="Angsana New" panose="02020603050405020304" pitchFamily="18" charset="-34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787785EF-DF8C-E0D5-57EE-46C6055D0C7B}"/>
              </a:ext>
            </a:extLst>
          </p:cNvPr>
          <p:cNvSpPr txBox="1">
            <a:spLocks/>
          </p:cNvSpPr>
          <p:nvPr/>
        </p:nvSpPr>
        <p:spPr>
          <a:xfrm>
            <a:off x="44080" y="3275095"/>
            <a:ext cx="1728192" cy="893899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Angsana New" panose="02020603050405020304" pitchFamily="18" charset="-34"/>
              </a:rPr>
              <a:t>SU</a:t>
            </a:r>
            <a:endParaRPr kumimoji="0" lang="he-IL" sz="3200" b="1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Calibri"/>
              <a:ea typeface="+mj-ea"/>
              <a:cs typeface="Angsana New" panose="02020603050405020304" pitchFamily="18" charset="-34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8B8F899-CD98-7F51-514A-8408EC58F8C3}"/>
              </a:ext>
            </a:extLst>
          </p:cNvPr>
          <p:cNvSpPr txBox="1">
            <a:spLocks/>
          </p:cNvSpPr>
          <p:nvPr/>
        </p:nvSpPr>
        <p:spPr>
          <a:xfrm>
            <a:off x="1785118" y="5476143"/>
            <a:ext cx="1728192" cy="893899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Angsana New" panose="02020603050405020304" pitchFamily="18" charset="-34"/>
              </a:rPr>
              <a:t>OM</a:t>
            </a:r>
            <a:endParaRPr kumimoji="0" lang="he-IL" sz="3200" b="1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Calibri"/>
              <a:ea typeface="+mj-ea"/>
              <a:cs typeface="Angsana New" panose="02020603050405020304" pitchFamily="18" charset="-34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7B243EA-E5E8-541F-787A-E076104EAD49}"/>
              </a:ext>
            </a:extLst>
          </p:cNvPr>
          <p:cNvSpPr txBox="1">
            <a:spLocks/>
          </p:cNvSpPr>
          <p:nvPr/>
        </p:nvSpPr>
        <p:spPr>
          <a:xfrm>
            <a:off x="0" y="5455712"/>
            <a:ext cx="1872208" cy="91433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Calibri"/>
                <a:ea typeface="+mj-ea"/>
                <a:cs typeface="Angsana New" panose="02020603050405020304" pitchFamily="18" charset="-34"/>
              </a:rPr>
              <a:t>July</a:t>
            </a:r>
            <a:endParaRPr kumimoji="0" lang="he-IL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latin typeface="Calibri"/>
              <a:ea typeface="+mj-ea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776693865"/>
      </p:ext>
    </p:extLst>
  </p:cSld>
  <p:clrMapOvr>
    <a:masterClrMapping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>
          <a:xfrm>
            <a:off x="24541" y="6508093"/>
            <a:ext cx="2133600" cy="365125"/>
          </a:xfrm>
        </p:spPr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106EA-ACC3-4718-8424-EDD24B4BD7D7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he-IL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BF863544-476C-19CD-6491-A8412E92B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3492" y="2276872"/>
            <a:ext cx="6438867" cy="2016224"/>
          </a:xfrm>
        </p:spPr>
        <p:txBody>
          <a:bodyPr>
            <a:normAutofit fontScale="90000"/>
          </a:bodyPr>
          <a:lstStyle/>
          <a:p>
            <a:pPr rtl="0"/>
            <a:r>
              <a:rPr lang="en-US" sz="4000" b="1" dirty="0" err="1">
                <a:solidFill>
                  <a:srgbClr val="008000"/>
                </a:solidFill>
                <a:cs typeface="Angsana New" panose="02020603050405020304" pitchFamily="18" charset="-34"/>
              </a:rPr>
              <a:t>pyrcel</a:t>
            </a:r>
            <a:r>
              <a:rPr lang="en-US" sz="4000" b="1" dirty="0">
                <a:solidFill>
                  <a:srgbClr val="008000"/>
                </a:solidFill>
                <a:cs typeface="Angsana New" panose="02020603050405020304" pitchFamily="18" charset="-34"/>
              </a:rPr>
              <a:t>-CAMS-AI-emulator</a:t>
            </a:r>
            <a:r>
              <a:rPr lang="en-US" sz="4000" b="1" dirty="0">
                <a:solidFill>
                  <a:srgbClr val="003399"/>
                </a:solidFill>
                <a:cs typeface="Angsana New" panose="02020603050405020304" pitchFamily="18" charset="-34"/>
              </a:rPr>
              <a:t> </a:t>
            </a:r>
            <a:r>
              <a:rPr lang="en-US" sz="4000" b="1" dirty="0">
                <a:solidFill>
                  <a:srgbClr val="008000"/>
                </a:solidFill>
                <a:cs typeface="Angsana New" panose="02020603050405020304" pitchFamily="18" charset="-34"/>
              </a:rPr>
              <a:t>5D CDNC climatology</a:t>
            </a:r>
            <a:br>
              <a:rPr lang="en-US" sz="4000" b="1" dirty="0">
                <a:solidFill>
                  <a:srgbClr val="008000"/>
                </a:solidFill>
                <a:cs typeface="Angsana New" panose="02020603050405020304" pitchFamily="18" charset="-34"/>
              </a:rPr>
            </a:br>
            <a:r>
              <a:rPr lang="en-US" sz="4000" b="1" dirty="0">
                <a:cs typeface="Angsana New" panose="02020603050405020304" pitchFamily="18" charset="-34"/>
              </a:rPr>
              <a:t>Vs.</a:t>
            </a:r>
            <a:br>
              <a:rPr lang="en-US" sz="4000" b="1" dirty="0">
                <a:solidFill>
                  <a:srgbClr val="003399"/>
                </a:solidFill>
                <a:cs typeface="Angsana New" panose="02020603050405020304" pitchFamily="18" charset="-34"/>
              </a:rPr>
            </a:br>
            <a:r>
              <a:rPr lang="en-US" sz="4000" b="1" dirty="0">
                <a:solidFill>
                  <a:srgbClr val="FF0000"/>
                </a:solidFill>
                <a:cs typeface="Angsana New" panose="02020603050405020304" pitchFamily="18" charset="-34"/>
              </a:rPr>
              <a:t>MODIS</a:t>
            </a:r>
            <a:r>
              <a:rPr lang="en-US" sz="4000" b="1" dirty="0">
                <a:solidFill>
                  <a:srgbClr val="003399"/>
                </a:solidFill>
                <a:cs typeface="Angsana New" panose="02020603050405020304" pitchFamily="18" charset="-34"/>
              </a:rPr>
              <a:t> </a:t>
            </a:r>
            <a:r>
              <a:rPr lang="en-US" sz="4000" b="1" dirty="0">
                <a:solidFill>
                  <a:srgbClr val="FF0000"/>
                </a:solidFill>
                <a:cs typeface="Angsana New" panose="02020603050405020304" pitchFamily="18" charset="-34"/>
              </a:rPr>
              <a:t>2D CDNC climatology</a:t>
            </a:r>
          </a:p>
        </p:txBody>
      </p:sp>
      <p:sp>
        <p:nvSpPr>
          <p:cNvPr id="2" name="מלבן 7">
            <a:extLst>
              <a:ext uri="{FF2B5EF4-FFF2-40B4-BE49-F238E27FC236}">
                <a16:creationId xmlns:a16="http://schemas.microsoft.com/office/drawing/2014/main" id="{DFD7A614-5996-8DDD-F71A-DCDAA145C960}"/>
              </a:ext>
            </a:extLst>
          </p:cNvPr>
          <p:cNvSpPr/>
          <p:nvPr/>
        </p:nvSpPr>
        <p:spPr>
          <a:xfrm>
            <a:off x="0" y="1988840"/>
            <a:ext cx="9144000" cy="2448272"/>
          </a:xfrm>
          <a:prstGeom prst="rect">
            <a:avLst/>
          </a:prstGeom>
          <a:solidFill>
            <a:schemeClr val="bg2">
              <a:lumMod val="50000"/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3" name="מחבר ישר 5">
            <a:extLst>
              <a:ext uri="{FF2B5EF4-FFF2-40B4-BE49-F238E27FC236}">
                <a16:creationId xmlns:a16="http://schemas.microsoft.com/office/drawing/2014/main" id="{B3DF6ECE-9AA8-2323-9017-D2AF51DDFA87}"/>
              </a:ext>
            </a:extLst>
          </p:cNvPr>
          <p:cNvCxnSpPr/>
          <p:nvPr/>
        </p:nvCxnSpPr>
        <p:spPr>
          <a:xfrm>
            <a:off x="0" y="1988840"/>
            <a:ext cx="9144000" cy="0"/>
          </a:xfrm>
          <a:prstGeom prst="line">
            <a:avLst/>
          </a:prstGeom>
          <a:ln w="381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מחבר ישר 5">
            <a:extLst>
              <a:ext uri="{FF2B5EF4-FFF2-40B4-BE49-F238E27FC236}">
                <a16:creationId xmlns:a16="http://schemas.microsoft.com/office/drawing/2014/main" id="{F3757F07-6940-B076-156B-C20EB4A3D17C}"/>
              </a:ext>
            </a:extLst>
          </p:cNvPr>
          <p:cNvCxnSpPr/>
          <p:nvPr/>
        </p:nvCxnSpPr>
        <p:spPr>
          <a:xfrm>
            <a:off x="0" y="4437112"/>
            <a:ext cx="9144000" cy="0"/>
          </a:xfrm>
          <a:prstGeom prst="line">
            <a:avLst/>
          </a:prstGeom>
          <a:ln w="381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4144615"/>
      </p:ext>
    </p:extLst>
  </p:cSld>
  <p:clrMapOvr>
    <a:masterClrMapping/>
  </p:clrMapOvr>
  <p:transition spd="slow"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0F478D79-BE7F-803B-DCF8-04C0B7347E34}"/>
              </a:ext>
            </a:extLst>
          </p:cNvPr>
          <p:cNvSpPr txBox="1"/>
          <p:nvPr/>
        </p:nvSpPr>
        <p:spPr>
          <a:xfrm>
            <a:off x="3707904" y="0"/>
            <a:ext cx="22322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w = 1 m/s , T=273K</a:t>
            </a:r>
            <a:endParaRPr kumimoji="0" lang="en-IL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Picture 5" descr="A screenshot of a map&#10;&#10;AI-generated content may be incorrect.">
            <a:extLst>
              <a:ext uri="{FF2B5EF4-FFF2-40B4-BE49-F238E27FC236}">
                <a16:creationId xmlns:a16="http://schemas.microsoft.com/office/drawing/2014/main" id="{F5A7DEAF-024F-89B2-5713-03AED9DEFFD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1745"/>
            <a:ext cx="9144000" cy="6433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9988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106EA-ACC3-4718-8424-EDD24B4BD7D7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he-IL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מלבן 7"/>
          <p:cNvSpPr/>
          <p:nvPr/>
        </p:nvSpPr>
        <p:spPr>
          <a:xfrm>
            <a:off x="2728095" y="6093296"/>
            <a:ext cx="760496" cy="22189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מלבן 7">
            <a:extLst>
              <a:ext uri="{FF2B5EF4-FFF2-40B4-BE49-F238E27FC236}">
                <a16:creationId xmlns:a16="http://schemas.microsoft.com/office/drawing/2014/main" id="{81E1DD59-3D08-49B1-9BFF-4F3D54AE41F2}"/>
              </a:ext>
            </a:extLst>
          </p:cNvPr>
          <p:cNvSpPr/>
          <p:nvPr/>
        </p:nvSpPr>
        <p:spPr>
          <a:xfrm>
            <a:off x="0" y="0"/>
            <a:ext cx="9135454" cy="908719"/>
          </a:xfrm>
          <a:prstGeom prst="rect">
            <a:avLst/>
          </a:prstGeom>
          <a:solidFill>
            <a:schemeClr val="bg2">
              <a:lumMod val="50000"/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3" name="מחבר ישר 30">
            <a:extLst>
              <a:ext uri="{FF2B5EF4-FFF2-40B4-BE49-F238E27FC236}">
                <a16:creationId xmlns:a16="http://schemas.microsoft.com/office/drawing/2014/main" id="{B7541B7A-E79F-4B4F-A553-443285877179}"/>
              </a:ext>
            </a:extLst>
          </p:cNvPr>
          <p:cNvCxnSpPr/>
          <p:nvPr/>
        </p:nvCxnSpPr>
        <p:spPr>
          <a:xfrm>
            <a:off x="0" y="908720"/>
            <a:ext cx="9144000" cy="0"/>
          </a:xfrm>
          <a:prstGeom prst="line">
            <a:avLst/>
          </a:prstGeom>
          <a:ln w="381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itle 1">
            <a:extLst>
              <a:ext uri="{FF2B5EF4-FFF2-40B4-BE49-F238E27FC236}">
                <a16:creationId xmlns:a16="http://schemas.microsoft.com/office/drawing/2014/main" id="{2DF63A54-A1A0-4BEA-9F27-FFC787AD7349}"/>
              </a:ext>
            </a:extLst>
          </p:cNvPr>
          <p:cNvSpPr txBox="1">
            <a:spLocks/>
          </p:cNvSpPr>
          <p:nvPr/>
        </p:nvSpPr>
        <p:spPr>
          <a:xfrm>
            <a:off x="457200" y="14820"/>
            <a:ext cx="8229600" cy="893899"/>
          </a:xfrm>
          <a:prstGeom prst="rect">
            <a:avLst/>
          </a:prstGeom>
        </p:spPr>
        <p:txBody>
          <a:bodyPr vert="horz" lIns="91440" tIns="45720" rIns="91440" bIns="45720" rtlCol="1" anchor="ctr">
            <a:normAutofit fontScale="92500"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"/>
                <a:ea typeface="+mj-ea"/>
                <a:cs typeface="Angsana New" panose="02020603050405020304" pitchFamily="18" charset="-34"/>
              </a:rPr>
              <a:t>Running AI-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"/>
                <a:ea typeface="+mj-ea"/>
                <a:cs typeface="Angsana New" panose="02020603050405020304" pitchFamily="18" charset="-34"/>
              </a:rPr>
              <a:t>pyrcel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"/>
                <a:ea typeface="+mj-ea"/>
                <a:cs typeface="Angsana New" panose="02020603050405020304" pitchFamily="18" charset="-34"/>
              </a:rPr>
              <a:t> in ICON using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"/>
                <a:ea typeface="+mj-ea"/>
                <a:cs typeface="Angsana New" panose="02020603050405020304" pitchFamily="18" charset="-34"/>
              </a:rPr>
              <a:t>ComIn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"/>
                <a:ea typeface="+mj-ea"/>
                <a:cs typeface="Angsana New" panose="02020603050405020304" pitchFamily="18" charset="-34"/>
              </a:rPr>
              <a:t> interface</a:t>
            </a:r>
            <a:endParaRPr kumimoji="0" lang="he-IL" sz="3200" b="1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Calibri"/>
              <a:ea typeface="+mj-ea"/>
              <a:cs typeface="Angsana New" panose="02020603050405020304" pitchFamily="18" charset="-34"/>
            </a:endParaRPr>
          </a:p>
        </p:txBody>
      </p:sp>
      <p:pic>
        <p:nvPicPr>
          <p:cNvPr id="9" name="Picture 8" descr="A diagram of a physics experiment&#10;&#10;AI-generated content may be incorrect.">
            <a:extLst>
              <a:ext uri="{FF2B5EF4-FFF2-40B4-BE49-F238E27FC236}">
                <a16:creationId xmlns:a16="http://schemas.microsoft.com/office/drawing/2014/main" id="{0C06FD1C-9171-C242-615C-C0DB631FC6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935517"/>
            <a:ext cx="5337554" cy="571118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471947E-490E-B7F7-ED55-9B03A15B32C7}"/>
              </a:ext>
            </a:extLst>
          </p:cNvPr>
          <p:cNvSpPr/>
          <p:nvPr/>
        </p:nvSpPr>
        <p:spPr>
          <a:xfrm>
            <a:off x="6581636" y="6477422"/>
            <a:ext cx="23042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Open Sans" panose="020F0502020204030204" pitchFamily="34" charset="0"/>
                <a:ea typeface="+mn-ea"/>
                <a:cs typeface="+mn-cs"/>
              </a:rPr>
              <a:t>Hartung, K., et al, 2025.</a:t>
            </a:r>
            <a:endParaRPr kumimoji="0" lang="en-IL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C1C08EB-2230-D8F1-DC68-1D111E79C809}"/>
              </a:ext>
            </a:extLst>
          </p:cNvPr>
          <p:cNvGrpSpPr/>
          <p:nvPr/>
        </p:nvGrpSpPr>
        <p:grpSpPr>
          <a:xfrm>
            <a:off x="228623" y="5157192"/>
            <a:ext cx="2615185" cy="338554"/>
            <a:chOff x="175571" y="4581128"/>
            <a:chExt cx="2615185" cy="338554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702D195-A0E3-5775-37A0-82DCB87D7711}"/>
                </a:ext>
              </a:extLst>
            </p:cNvPr>
            <p:cNvSpPr/>
            <p:nvPr/>
          </p:nvSpPr>
          <p:spPr>
            <a:xfrm>
              <a:off x="175571" y="4581128"/>
              <a:ext cx="158171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ngsana New" panose="02020603050405020304" pitchFamily="18" charset="-34"/>
                </a:rPr>
                <a:t>AI-</a:t>
              </a:r>
              <a:r>
                <a:rPr kumimoji="0" lang="en-US" sz="1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ngsana New" panose="02020603050405020304" pitchFamily="18" charset="-34"/>
                </a:rPr>
                <a:t>pyrcel</a:t>
              </a: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ngsana New" panose="02020603050405020304" pitchFamily="18" charset="-34"/>
                </a:rPr>
                <a:t> plug-in</a:t>
              </a:r>
              <a:endParaRPr kumimoji="0" lang="en-IL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21F30D32-FC55-080D-B65A-A239895F36B1}"/>
                </a:ext>
              </a:extLst>
            </p:cNvPr>
            <p:cNvCxnSpPr>
              <a:cxnSpLocks/>
            </p:cNvCxnSpPr>
            <p:nvPr/>
          </p:nvCxnSpPr>
          <p:spPr>
            <a:xfrm>
              <a:off x="1724810" y="4750405"/>
              <a:ext cx="1065946" cy="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1970920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106EA-ACC3-4718-8424-EDD24B4BD7D7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he-IL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מלבן 7"/>
          <p:cNvSpPr/>
          <p:nvPr/>
        </p:nvSpPr>
        <p:spPr>
          <a:xfrm>
            <a:off x="2728095" y="6093296"/>
            <a:ext cx="760496" cy="22189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מלבן 7">
            <a:extLst>
              <a:ext uri="{FF2B5EF4-FFF2-40B4-BE49-F238E27FC236}">
                <a16:creationId xmlns:a16="http://schemas.microsoft.com/office/drawing/2014/main" id="{81E1DD59-3D08-49B1-9BFF-4F3D54AE41F2}"/>
              </a:ext>
            </a:extLst>
          </p:cNvPr>
          <p:cNvSpPr/>
          <p:nvPr/>
        </p:nvSpPr>
        <p:spPr>
          <a:xfrm>
            <a:off x="0" y="0"/>
            <a:ext cx="9135454" cy="908719"/>
          </a:xfrm>
          <a:prstGeom prst="rect">
            <a:avLst/>
          </a:prstGeom>
          <a:solidFill>
            <a:schemeClr val="bg2">
              <a:lumMod val="50000"/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3" name="מחבר ישר 30">
            <a:extLst>
              <a:ext uri="{FF2B5EF4-FFF2-40B4-BE49-F238E27FC236}">
                <a16:creationId xmlns:a16="http://schemas.microsoft.com/office/drawing/2014/main" id="{B7541B7A-E79F-4B4F-A553-443285877179}"/>
              </a:ext>
            </a:extLst>
          </p:cNvPr>
          <p:cNvCxnSpPr/>
          <p:nvPr/>
        </p:nvCxnSpPr>
        <p:spPr>
          <a:xfrm>
            <a:off x="0" y="908720"/>
            <a:ext cx="9144000" cy="0"/>
          </a:xfrm>
          <a:prstGeom prst="line">
            <a:avLst/>
          </a:prstGeom>
          <a:ln w="381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382B0696-3754-9F58-642B-863A3E4E63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30" y="2060848"/>
            <a:ext cx="8931993" cy="247162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B7585D7-4A24-CBE0-D8B0-BC5B098AA85F}"/>
              </a:ext>
            </a:extLst>
          </p:cNvPr>
          <p:cNvSpPr txBox="1"/>
          <p:nvPr/>
        </p:nvSpPr>
        <p:spPr>
          <a:xfrm>
            <a:off x="887640" y="4858190"/>
            <a:ext cx="73601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en-US" b="1" dirty="0"/>
              <a:t>ONNX</a:t>
            </a:r>
            <a:r>
              <a:rPr lang="en-US" dirty="0"/>
              <a:t> - </a:t>
            </a:r>
            <a:r>
              <a:rPr lang="en-US" b="1" dirty="0"/>
              <a:t>Open Neural Network Exchange</a:t>
            </a:r>
            <a:r>
              <a:rPr lang="en-US" dirty="0"/>
              <a:t>: standard file format for describing a trained neural network</a:t>
            </a:r>
            <a:endParaRPr lang="en-IL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A9093E7-2804-4C15-E901-6C6BC27341F4}"/>
              </a:ext>
            </a:extLst>
          </p:cNvPr>
          <p:cNvSpPr txBox="1">
            <a:spLocks/>
          </p:cNvSpPr>
          <p:nvPr/>
        </p:nvSpPr>
        <p:spPr>
          <a:xfrm>
            <a:off x="457200" y="14820"/>
            <a:ext cx="8229600" cy="893899"/>
          </a:xfrm>
          <a:prstGeom prst="rect">
            <a:avLst/>
          </a:prstGeom>
        </p:spPr>
        <p:txBody>
          <a:bodyPr vert="horz" lIns="91440" tIns="45720" rIns="91440" bIns="45720" rtlCol="1" anchor="ctr">
            <a:normAutofit fontScale="92500"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"/>
                <a:ea typeface="+mj-ea"/>
                <a:cs typeface="Angsana New" panose="02020603050405020304" pitchFamily="18" charset="-34"/>
              </a:rPr>
              <a:t>Running AI-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"/>
                <a:ea typeface="+mj-ea"/>
                <a:cs typeface="Angsana New" panose="02020603050405020304" pitchFamily="18" charset="-34"/>
              </a:rPr>
              <a:t>pyrcel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"/>
                <a:ea typeface="+mj-ea"/>
                <a:cs typeface="Angsana New" panose="02020603050405020304" pitchFamily="18" charset="-34"/>
              </a:rPr>
              <a:t> in ICON using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"/>
                <a:ea typeface="+mj-ea"/>
                <a:cs typeface="Angsana New" panose="02020603050405020304" pitchFamily="18" charset="-34"/>
              </a:rPr>
              <a:t>ComIn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Calibri"/>
                <a:ea typeface="+mj-ea"/>
                <a:cs typeface="Angsana New" panose="02020603050405020304" pitchFamily="18" charset="-34"/>
              </a:rPr>
              <a:t> interface</a:t>
            </a:r>
            <a:endParaRPr kumimoji="0" lang="he-IL" sz="3200" b="1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Calibri"/>
              <a:ea typeface="+mj-ea"/>
              <a:cs typeface="Angsana New" panose="02020603050405020304" pitchFamily="18" charset="-34"/>
            </a:endParaRPr>
          </a:p>
        </p:txBody>
      </p:sp>
      <p:sp>
        <p:nvSpPr>
          <p:cNvPr id="2" name="Textfeld 4">
            <a:extLst>
              <a:ext uri="{FF2B5EF4-FFF2-40B4-BE49-F238E27FC236}">
                <a16:creationId xmlns:a16="http://schemas.microsoft.com/office/drawing/2014/main" id="{8CA7D04D-7148-0FFB-28E6-2DE04B1CB3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6375" y="6367095"/>
            <a:ext cx="6302701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40000"/>
              </a:spcBef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40000"/>
              </a:spcBef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40000"/>
              </a:spcBef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40000"/>
              </a:spcBef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40000"/>
              </a:spcBef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lang="en-US" altLang="de-DE" dirty="0">
                <a:solidFill>
                  <a:srgbClr val="002060"/>
                </a:solidFill>
              </a:rPr>
              <a:t>Thanks</a:t>
            </a:r>
            <a:r>
              <a:rPr kumimoji="0" lang="en-US" alt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: Florian </a:t>
            </a:r>
            <a:r>
              <a:rPr kumimoji="0" lang="en-US" alt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Prill</a:t>
            </a:r>
            <a:r>
              <a:rPr kumimoji="0" lang="en-US" alt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, Ronald Wirth, Nils-Arne Dreier	</a:t>
            </a:r>
            <a:endParaRPr kumimoji="0" lang="he-IL" sz="1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2548980"/>
      </p:ext>
    </p:extLst>
  </p:cSld>
  <p:clrMapOvr>
    <a:masterClrMapping/>
  </p:clrMapOvr>
  <p:transition spd="slow">
    <p:wip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מלבן 7"/>
          <p:cNvSpPr/>
          <p:nvPr/>
        </p:nvSpPr>
        <p:spPr>
          <a:xfrm>
            <a:off x="0" y="0"/>
            <a:ext cx="9144000" cy="782705"/>
          </a:xfrm>
          <a:prstGeom prst="rect">
            <a:avLst/>
          </a:prstGeom>
          <a:solidFill>
            <a:schemeClr val="bg2">
              <a:lumMod val="50000"/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>
          <a:xfrm>
            <a:off x="0" y="6505318"/>
            <a:ext cx="2133600" cy="365125"/>
          </a:xfrm>
        </p:spPr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106EA-ACC3-4718-8424-EDD24B4BD7D7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he-IL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Title 1"/>
          <p:cNvSpPr>
            <a:spLocks noGrp="1"/>
          </p:cNvSpPr>
          <p:nvPr>
            <p:ph type="title"/>
          </p:nvPr>
        </p:nvSpPr>
        <p:spPr>
          <a:xfrm>
            <a:off x="395536" y="98688"/>
            <a:ext cx="8229600" cy="623326"/>
          </a:xfrm>
        </p:spPr>
        <p:txBody>
          <a:bodyPr>
            <a:normAutofit/>
          </a:bodyPr>
          <a:lstStyle/>
          <a:p>
            <a:pPr rtl="0"/>
            <a:r>
              <a:rPr lang="en-US" sz="3200" b="1" dirty="0">
                <a:solidFill>
                  <a:srgbClr val="003399"/>
                </a:solidFill>
                <a:cs typeface="Angsana New" panose="02020603050405020304" pitchFamily="18" charset="-34"/>
              </a:rPr>
              <a:t>Test case – Daniel storm Model Setup</a:t>
            </a:r>
            <a:endParaRPr lang="he-IL" sz="3200" b="1" dirty="0">
              <a:solidFill>
                <a:srgbClr val="003399"/>
              </a:solidFill>
              <a:cs typeface="Angsana New" panose="02020603050405020304" pitchFamily="18" charset="-34"/>
            </a:endParaRPr>
          </a:p>
        </p:txBody>
      </p:sp>
      <p:cxnSp>
        <p:nvCxnSpPr>
          <p:cNvPr id="34" name="מחבר ישר 5"/>
          <p:cNvCxnSpPr/>
          <p:nvPr/>
        </p:nvCxnSpPr>
        <p:spPr>
          <a:xfrm>
            <a:off x="0" y="764704"/>
            <a:ext cx="9144000" cy="0"/>
          </a:xfrm>
          <a:prstGeom prst="line">
            <a:avLst/>
          </a:prstGeom>
          <a:ln w="381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F26BDBC6-FFF5-4591-8599-5A10DE4D8AC9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62"/>
          <a:stretch>
            <a:fillRect/>
          </a:stretch>
        </p:blipFill>
        <p:spPr bwMode="auto">
          <a:xfrm>
            <a:off x="2267744" y="941728"/>
            <a:ext cx="4824536" cy="3567392"/>
          </a:xfrm>
          <a:prstGeom prst="rect">
            <a:avLst/>
          </a:prstGeom>
          <a:noFill/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6E90D57F-8110-436B-A92E-764BD7801391}"/>
              </a:ext>
            </a:extLst>
          </p:cNvPr>
          <p:cNvGrpSpPr/>
          <p:nvPr/>
        </p:nvGrpSpPr>
        <p:grpSpPr>
          <a:xfrm>
            <a:off x="3620968" y="2634411"/>
            <a:ext cx="1059044" cy="1192997"/>
            <a:chOff x="3275856" y="3717032"/>
            <a:chExt cx="1296144" cy="1512168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0F5CFC8-6CB1-4183-989D-4174BD0EB92C}"/>
                </a:ext>
              </a:extLst>
            </p:cNvPr>
            <p:cNvSpPr/>
            <p:nvPr/>
          </p:nvSpPr>
          <p:spPr>
            <a:xfrm>
              <a:off x="3275856" y="3717032"/>
              <a:ext cx="1296144" cy="151216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C257CCDF-6043-45BC-8AC0-214012F4CC47}"/>
                </a:ext>
              </a:extLst>
            </p:cNvPr>
            <p:cNvCxnSpPr>
              <a:stCxn id="8" idx="1"/>
              <a:endCxn id="8" idx="3"/>
            </p:cNvCxnSpPr>
            <p:nvPr/>
          </p:nvCxnSpPr>
          <p:spPr>
            <a:xfrm>
              <a:off x="3275856" y="4473116"/>
              <a:ext cx="1296144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28A0D850-4579-BB73-6AE2-A56130A805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36" y="4810087"/>
            <a:ext cx="9144000" cy="1331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40513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מלבן 7"/>
          <p:cNvSpPr/>
          <p:nvPr/>
        </p:nvSpPr>
        <p:spPr>
          <a:xfrm>
            <a:off x="0" y="0"/>
            <a:ext cx="9144000" cy="782705"/>
          </a:xfrm>
          <a:prstGeom prst="rect">
            <a:avLst/>
          </a:prstGeom>
          <a:solidFill>
            <a:schemeClr val="bg2">
              <a:lumMod val="50000"/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>
          <a:xfrm>
            <a:off x="0" y="6505318"/>
            <a:ext cx="2133600" cy="365125"/>
          </a:xfrm>
        </p:spPr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106EA-ACC3-4718-8424-EDD24B4BD7D7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he-IL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34" name="מחבר ישר 5"/>
          <p:cNvCxnSpPr/>
          <p:nvPr/>
        </p:nvCxnSpPr>
        <p:spPr>
          <a:xfrm>
            <a:off x="0" y="764704"/>
            <a:ext cx="9144000" cy="0"/>
          </a:xfrm>
          <a:prstGeom prst="line">
            <a:avLst/>
          </a:prstGeom>
          <a:ln w="381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>
            <a:extLst>
              <a:ext uri="{FF2B5EF4-FFF2-40B4-BE49-F238E27FC236}">
                <a16:creationId xmlns:a16="http://schemas.microsoft.com/office/drawing/2014/main" id="{42FA09D2-407F-4341-811F-4184DFD49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98688"/>
            <a:ext cx="8229600" cy="623326"/>
          </a:xfrm>
        </p:spPr>
        <p:txBody>
          <a:bodyPr>
            <a:normAutofit/>
          </a:bodyPr>
          <a:lstStyle/>
          <a:p>
            <a:pPr rtl="0"/>
            <a:r>
              <a:rPr lang="en-US" sz="3200" b="1" dirty="0">
                <a:solidFill>
                  <a:srgbClr val="003399"/>
                </a:solidFill>
                <a:cs typeface="Angsana New" panose="02020603050405020304" pitchFamily="18" charset="-34"/>
              </a:rPr>
              <a:t>Snapshot analysis</a:t>
            </a:r>
            <a:endParaRPr lang="he-IL" sz="3200" b="1" dirty="0">
              <a:solidFill>
                <a:srgbClr val="003399"/>
              </a:solidFill>
              <a:cs typeface="Angsana New" panose="02020603050405020304" pitchFamily="18" charset="-34"/>
            </a:endParaRPr>
          </a:p>
        </p:txBody>
      </p:sp>
      <p:pic>
        <p:nvPicPr>
          <p:cNvPr id="12" name="Picture 11" descr="A screenshot of a graph&#10;&#10;AI-generated content may be incorrect.">
            <a:extLst>
              <a:ext uri="{FF2B5EF4-FFF2-40B4-BE49-F238E27FC236}">
                <a16:creationId xmlns:a16="http://schemas.microsoft.com/office/drawing/2014/main" id="{5F534D61-6ED6-B363-3BA3-AC9DE3C140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4704"/>
            <a:ext cx="9144000" cy="3159754"/>
          </a:xfrm>
          <a:prstGeom prst="rect">
            <a:avLst/>
          </a:prstGeom>
        </p:spPr>
      </p:pic>
      <p:pic>
        <p:nvPicPr>
          <p:cNvPr id="14" name="Picture 13" descr="A blue and yellow lines&#10;&#10;AI-generated content may be incorrect.">
            <a:extLst>
              <a:ext uri="{FF2B5EF4-FFF2-40B4-BE49-F238E27FC236}">
                <a16:creationId xmlns:a16="http://schemas.microsoft.com/office/drawing/2014/main" id="{2D7B42D8-745B-A43F-1E73-6E8B7B02E2D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61048"/>
            <a:ext cx="9144000" cy="3072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007211"/>
      </p:ext>
    </p:extLst>
  </p:cSld>
  <p:clrMapOvr>
    <a:masterClrMapping/>
  </p:clrMapOvr>
  <p:transition spd="slow">
    <p:wip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106EA-ACC3-4718-8424-EDD24B4BD7D7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22</a:t>
            </a:fld>
            <a:endParaRPr lang="he-I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מלבן 7"/>
          <p:cNvSpPr/>
          <p:nvPr/>
        </p:nvSpPr>
        <p:spPr>
          <a:xfrm>
            <a:off x="2728095" y="6093296"/>
            <a:ext cx="760496" cy="22189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endParaRPr lang="he-IL" sz="1000" dirty="0">
              <a:solidFill>
                <a:srgbClr val="FF0000"/>
              </a:solidFill>
            </a:endParaRPr>
          </a:p>
        </p:txBody>
      </p:sp>
      <p:sp>
        <p:nvSpPr>
          <p:cNvPr id="12" name="מלבן 7">
            <a:extLst>
              <a:ext uri="{FF2B5EF4-FFF2-40B4-BE49-F238E27FC236}">
                <a16:creationId xmlns:a16="http://schemas.microsoft.com/office/drawing/2014/main" id="{81E1DD59-3D08-49B1-9BFF-4F3D54AE41F2}"/>
              </a:ext>
            </a:extLst>
          </p:cNvPr>
          <p:cNvSpPr/>
          <p:nvPr/>
        </p:nvSpPr>
        <p:spPr>
          <a:xfrm>
            <a:off x="0" y="0"/>
            <a:ext cx="9135454" cy="908719"/>
          </a:xfrm>
          <a:prstGeom prst="rect">
            <a:avLst/>
          </a:prstGeom>
          <a:solidFill>
            <a:schemeClr val="bg2">
              <a:lumMod val="50000"/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cxnSp>
        <p:nvCxnSpPr>
          <p:cNvPr id="13" name="מחבר ישר 30">
            <a:extLst>
              <a:ext uri="{FF2B5EF4-FFF2-40B4-BE49-F238E27FC236}">
                <a16:creationId xmlns:a16="http://schemas.microsoft.com/office/drawing/2014/main" id="{B7541B7A-E79F-4B4F-A553-443285877179}"/>
              </a:ext>
            </a:extLst>
          </p:cNvPr>
          <p:cNvCxnSpPr/>
          <p:nvPr/>
        </p:nvCxnSpPr>
        <p:spPr>
          <a:xfrm>
            <a:off x="0" y="908720"/>
            <a:ext cx="9144000" cy="0"/>
          </a:xfrm>
          <a:prstGeom prst="line">
            <a:avLst/>
          </a:prstGeom>
          <a:ln w="381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itle 1">
            <a:extLst>
              <a:ext uri="{FF2B5EF4-FFF2-40B4-BE49-F238E27FC236}">
                <a16:creationId xmlns:a16="http://schemas.microsoft.com/office/drawing/2014/main" id="{2DF63A54-A1A0-4BEA-9F27-FFC787AD7349}"/>
              </a:ext>
            </a:extLst>
          </p:cNvPr>
          <p:cNvSpPr txBox="1">
            <a:spLocks/>
          </p:cNvSpPr>
          <p:nvPr/>
        </p:nvSpPr>
        <p:spPr>
          <a:xfrm>
            <a:off x="251520" y="35900"/>
            <a:ext cx="8229600" cy="893899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n-US" sz="3200" b="1" dirty="0">
                <a:solidFill>
                  <a:srgbClr val="003399"/>
                </a:solidFill>
                <a:cs typeface="Angsana New" panose="02020603050405020304" pitchFamily="18" charset="-34"/>
              </a:rPr>
              <a:t>Comparisons to other datasets</a:t>
            </a:r>
            <a:endParaRPr lang="he-IL" sz="3200" b="1" dirty="0">
              <a:solidFill>
                <a:srgbClr val="003399"/>
              </a:solidFill>
              <a:cs typeface="Angsana New" panose="02020603050405020304" pitchFamily="18" charset="-3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E1452A1-BF28-448A-9546-DD7F54C33913}"/>
              </a:ext>
            </a:extLst>
          </p:cNvPr>
          <p:cNvSpPr/>
          <p:nvPr/>
        </p:nvSpPr>
        <p:spPr>
          <a:xfrm>
            <a:off x="1076934" y="1320265"/>
            <a:ext cx="740418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sz="2400" dirty="0"/>
              <a:t>1. </a:t>
            </a:r>
            <a:r>
              <a:rPr lang="en-US" sz="2400" dirty="0">
                <a:solidFill>
                  <a:srgbClr val="FF0000"/>
                </a:solidFill>
              </a:rPr>
              <a:t>MODIS climatology </a:t>
            </a:r>
            <a:r>
              <a:rPr lang="en-US" sz="2400" dirty="0">
                <a:solidFill>
                  <a:srgbClr val="008000"/>
                </a:solidFill>
              </a:rPr>
              <a:t>(done) </a:t>
            </a:r>
          </a:p>
          <a:p>
            <a:pPr algn="l" rtl="0"/>
            <a:r>
              <a:rPr lang="en-US" sz="2400" dirty="0"/>
              <a:t>2. </a:t>
            </a:r>
            <a:r>
              <a:rPr lang="en-US" sz="2400" dirty="0">
                <a:solidFill>
                  <a:srgbClr val="FF0000"/>
                </a:solidFill>
              </a:rPr>
              <a:t>MODIS daily values </a:t>
            </a:r>
            <a:r>
              <a:rPr lang="en-US" sz="2400" dirty="0"/>
              <a:t>2000-2020 (</a:t>
            </a:r>
            <a:r>
              <a:rPr lang="en-US" sz="2400" dirty="0" err="1"/>
              <a:t>Gryspeerdt</a:t>
            </a:r>
            <a:r>
              <a:rPr lang="en-US" sz="2400" dirty="0"/>
              <a:t> et al., 2022)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1EB6FE4-0353-40FD-94B4-834CE20BAA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2547218"/>
            <a:ext cx="8739041" cy="31531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A8E8E1D-1B05-4C63-A2E9-333D95BAE742}"/>
              </a:ext>
            </a:extLst>
          </p:cNvPr>
          <p:cNvSpPr/>
          <p:nvPr/>
        </p:nvSpPr>
        <p:spPr>
          <a:xfrm>
            <a:off x="1475656" y="5885319"/>
            <a:ext cx="8900392" cy="286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rtl="0">
              <a:lnSpc>
                <a:spcPct val="115000"/>
              </a:lnSpc>
              <a:spcAft>
                <a:spcPts val="600"/>
              </a:spcAft>
              <a:tabLst>
                <a:tab pos="449580" algn="l"/>
              </a:tabLst>
            </a:pPr>
            <a:r>
              <a:rPr lang="en-GB" sz="1200" dirty="0" err="1">
                <a:latin typeface="Arial" panose="020B0604020202020204" pitchFamily="34" charset="0"/>
                <a:ea typeface="Droid Sans Fallback"/>
                <a:cs typeface="FreeSans"/>
              </a:rPr>
              <a:t>Bennartz</a:t>
            </a:r>
            <a:r>
              <a:rPr lang="en-GB" sz="1200" dirty="0">
                <a:latin typeface="Arial" panose="020B0604020202020204" pitchFamily="34" charset="0"/>
                <a:ea typeface="Droid Sans Fallback"/>
                <a:cs typeface="FreeSans"/>
              </a:rPr>
              <a:t>, R; Rausch, J (2017). ATMOSPHERIC CHEMISTRY AND PHYSICS, 17(16), 9815-9836</a:t>
            </a:r>
            <a:r>
              <a:rPr lang="en-GB" sz="1200" dirty="0">
                <a:solidFill>
                  <a:srgbClr val="000000"/>
                </a:solidFill>
                <a:latin typeface="Verdana" panose="020B0604030504040204" pitchFamily="34" charset="0"/>
                <a:ea typeface="Droid Sans Fallback"/>
                <a:cs typeface="FreeSans"/>
              </a:rPr>
              <a:t>.</a:t>
            </a:r>
            <a:endParaRPr lang="en-IL" sz="1200" dirty="0">
              <a:latin typeface="Arial" panose="020B0604020202020204" pitchFamily="34" charset="0"/>
              <a:ea typeface="Droid Sans Fallback"/>
              <a:cs typeface="FreeSans"/>
            </a:endParaRPr>
          </a:p>
        </p:txBody>
      </p:sp>
    </p:spTree>
    <p:extLst>
      <p:ext uri="{BB962C8B-B14F-4D97-AF65-F5344CB8AC3E}">
        <p14:creationId xmlns:p14="http://schemas.microsoft.com/office/powerpoint/2010/main" val="693838519"/>
      </p:ext>
    </p:extLst>
  </p:cSld>
  <p:clrMapOvr>
    <a:masterClrMapping/>
  </p:clrMapOvr>
  <p:transition spd="slow">
    <p:wip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106EA-ACC3-4718-8424-EDD24B4BD7D7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23</a:t>
            </a:fld>
            <a:endParaRPr lang="he-I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מלבן 7"/>
          <p:cNvSpPr/>
          <p:nvPr/>
        </p:nvSpPr>
        <p:spPr>
          <a:xfrm>
            <a:off x="2728095" y="6093296"/>
            <a:ext cx="760496" cy="22189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endParaRPr lang="he-IL" sz="1000" dirty="0">
              <a:solidFill>
                <a:srgbClr val="FF0000"/>
              </a:solidFill>
            </a:endParaRPr>
          </a:p>
        </p:txBody>
      </p:sp>
      <p:sp>
        <p:nvSpPr>
          <p:cNvPr id="12" name="מלבן 7">
            <a:extLst>
              <a:ext uri="{FF2B5EF4-FFF2-40B4-BE49-F238E27FC236}">
                <a16:creationId xmlns:a16="http://schemas.microsoft.com/office/drawing/2014/main" id="{81E1DD59-3D08-49B1-9BFF-4F3D54AE41F2}"/>
              </a:ext>
            </a:extLst>
          </p:cNvPr>
          <p:cNvSpPr/>
          <p:nvPr/>
        </p:nvSpPr>
        <p:spPr>
          <a:xfrm>
            <a:off x="0" y="0"/>
            <a:ext cx="9135454" cy="908719"/>
          </a:xfrm>
          <a:prstGeom prst="rect">
            <a:avLst/>
          </a:prstGeom>
          <a:solidFill>
            <a:schemeClr val="bg2">
              <a:lumMod val="50000"/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cxnSp>
        <p:nvCxnSpPr>
          <p:cNvPr id="13" name="מחבר ישר 30">
            <a:extLst>
              <a:ext uri="{FF2B5EF4-FFF2-40B4-BE49-F238E27FC236}">
                <a16:creationId xmlns:a16="http://schemas.microsoft.com/office/drawing/2014/main" id="{B7541B7A-E79F-4B4F-A553-443285877179}"/>
              </a:ext>
            </a:extLst>
          </p:cNvPr>
          <p:cNvCxnSpPr/>
          <p:nvPr/>
        </p:nvCxnSpPr>
        <p:spPr>
          <a:xfrm>
            <a:off x="0" y="908720"/>
            <a:ext cx="9144000" cy="0"/>
          </a:xfrm>
          <a:prstGeom prst="line">
            <a:avLst/>
          </a:prstGeom>
          <a:ln w="381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itle 1">
            <a:extLst>
              <a:ext uri="{FF2B5EF4-FFF2-40B4-BE49-F238E27FC236}">
                <a16:creationId xmlns:a16="http://schemas.microsoft.com/office/drawing/2014/main" id="{2DF63A54-A1A0-4BEA-9F27-FFC787AD7349}"/>
              </a:ext>
            </a:extLst>
          </p:cNvPr>
          <p:cNvSpPr txBox="1">
            <a:spLocks/>
          </p:cNvSpPr>
          <p:nvPr/>
        </p:nvSpPr>
        <p:spPr>
          <a:xfrm>
            <a:off x="251520" y="35900"/>
            <a:ext cx="8229600" cy="893899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n-US" sz="3200" b="1" dirty="0">
                <a:solidFill>
                  <a:srgbClr val="003399"/>
                </a:solidFill>
                <a:cs typeface="Angsana New" panose="02020603050405020304" pitchFamily="18" charset="-34"/>
              </a:rPr>
              <a:t>Comparisons to other datasets</a:t>
            </a:r>
            <a:endParaRPr lang="he-IL" sz="3200" b="1" dirty="0">
              <a:solidFill>
                <a:srgbClr val="003399"/>
              </a:solidFill>
              <a:cs typeface="Angsana New" panose="02020603050405020304" pitchFamily="18" charset="-34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C4730E6-8949-4626-81F2-0F118B5D72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2735" y="1559542"/>
            <a:ext cx="4809983" cy="51619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E1452A1-BF28-448A-9546-DD7F54C33913}"/>
              </a:ext>
            </a:extLst>
          </p:cNvPr>
          <p:cNvSpPr/>
          <p:nvPr/>
        </p:nvSpPr>
        <p:spPr>
          <a:xfrm>
            <a:off x="827584" y="1026767"/>
            <a:ext cx="79928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sz="2400" dirty="0"/>
              <a:t>3. </a:t>
            </a:r>
            <a:r>
              <a:rPr lang="en-US" sz="2400" dirty="0">
                <a:solidFill>
                  <a:srgbClr val="FF0000"/>
                </a:solidFill>
              </a:rPr>
              <a:t>CAMS reanalysis </a:t>
            </a:r>
            <a:r>
              <a:rPr lang="en-US" sz="2400" dirty="0"/>
              <a:t>daily values 2003-2021 (Block et al., 2024)</a:t>
            </a:r>
            <a:endParaRPr lang="en-IL" sz="2400" dirty="0"/>
          </a:p>
        </p:txBody>
      </p:sp>
    </p:spTree>
    <p:extLst>
      <p:ext uri="{BB962C8B-B14F-4D97-AF65-F5344CB8AC3E}">
        <p14:creationId xmlns:p14="http://schemas.microsoft.com/office/powerpoint/2010/main" val="993313449"/>
      </p:ext>
    </p:extLst>
  </p:cSld>
  <p:clrMapOvr>
    <a:masterClrMapping/>
  </p:clrMapOvr>
  <p:transition spd="slow">
    <p:wip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7">
            <a:extLst>
              <a:ext uri="{FF2B5EF4-FFF2-40B4-BE49-F238E27FC236}">
                <a16:creationId xmlns:a16="http://schemas.microsoft.com/office/drawing/2014/main" id="{DFD7A614-5996-8DDD-F71A-DCDAA145C960}"/>
              </a:ext>
            </a:extLst>
          </p:cNvPr>
          <p:cNvSpPr/>
          <p:nvPr/>
        </p:nvSpPr>
        <p:spPr>
          <a:xfrm>
            <a:off x="-1259" y="2049951"/>
            <a:ext cx="9144000" cy="2448272"/>
          </a:xfrm>
          <a:prstGeom prst="rect">
            <a:avLst/>
          </a:prstGeom>
          <a:solidFill>
            <a:schemeClr val="bg2">
              <a:lumMod val="50000"/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>
          <a:xfrm>
            <a:off x="24541" y="6508093"/>
            <a:ext cx="2133600" cy="365125"/>
          </a:xfrm>
        </p:spPr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106EA-ACC3-4718-8424-EDD24B4BD7D7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he-IL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BF863544-476C-19CD-6491-A8412E92B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3492" y="2276872"/>
            <a:ext cx="6438867" cy="2016224"/>
          </a:xfrm>
        </p:spPr>
        <p:txBody>
          <a:bodyPr>
            <a:normAutofit/>
          </a:bodyPr>
          <a:lstStyle/>
          <a:p>
            <a:pPr rtl="0"/>
            <a:r>
              <a:rPr lang="en-US" sz="4000" b="1" dirty="0">
                <a:solidFill>
                  <a:schemeClr val="tx2"/>
                </a:solidFill>
                <a:cs typeface="Angsana New" panose="02020603050405020304" pitchFamily="18" charset="-34"/>
              </a:rPr>
              <a:t>ICON-ART-Dust-IMS</a:t>
            </a:r>
          </a:p>
        </p:txBody>
      </p:sp>
      <p:cxnSp>
        <p:nvCxnSpPr>
          <p:cNvPr id="3" name="מחבר ישר 5">
            <a:extLst>
              <a:ext uri="{FF2B5EF4-FFF2-40B4-BE49-F238E27FC236}">
                <a16:creationId xmlns:a16="http://schemas.microsoft.com/office/drawing/2014/main" id="{B3DF6ECE-9AA8-2323-9017-D2AF51DDFA87}"/>
              </a:ext>
            </a:extLst>
          </p:cNvPr>
          <p:cNvCxnSpPr/>
          <p:nvPr/>
        </p:nvCxnSpPr>
        <p:spPr>
          <a:xfrm>
            <a:off x="0" y="2060848"/>
            <a:ext cx="9144000" cy="0"/>
          </a:xfrm>
          <a:prstGeom prst="line">
            <a:avLst/>
          </a:prstGeom>
          <a:ln w="381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מחבר ישר 5">
            <a:extLst>
              <a:ext uri="{FF2B5EF4-FFF2-40B4-BE49-F238E27FC236}">
                <a16:creationId xmlns:a16="http://schemas.microsoft.com/office/drawing/2014/main" id="{F3757F07-6940-B076-156B-C20EB4A3D17C}"/>
              </a:ext>
            </a:extLst>
          </p:cNvPr>
          <p:cNvCxnSpPr/>
          <p:nvPr/>
        </p:nvCxnSpPr>
        <p:spPr>
          <a:xfrm>
            <a:off x="0" y="4509120"/>
            <a:ext cx="9144000" cy="0"/>
          </a:xfrm>
          <a:prstGeom prst="line">
            <a:avLst/>
          </a:prstGeom>
          <a:ln w="381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feld 4">
            <a:extLst>
              <a:ext uri="{FF2B5EF4-FFF2-40B4-BE49-F238E27FC236}">
                <a16:creationId xmlns:a16="http://schemas.microsoft.com/office/drawing/2014/main" id="{14E6ED4C-63BD-1E2E-74F5-93E2931DB0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560" y="6366830"/>
            <a:ext cx="7703084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40000"/>
              </a:spcBef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40000"/>
              </a:spcBef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40000"/>
              </a:spcBef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40000"/>
              </a:spcBef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40000"/>
              </a:spcBef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è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lang="en-US" altLang="de-DE" dirty="0">
                <a:solidFill>
                  <a:srgbClr val="002060"/>
                </a:solidFill>
              </a:rPr>
              <a:t>Thanks</a:t>
            </a:r>
            <a:r>
              <a:rPr kumimoji="0" lang="en-US" alt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: Jochen Förstner, Sascha Brand, </a:t>
            </a:r>
            <a:r>
              <a:rPr kumimoji="0" lang="en-US" alt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Uli</a:t>
            </a:r>
            <a:r>
              <a:rPr kumimoji="0" lang="en-US" alt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</a:t>
            </a:r>
            <a:r>
              <a:rPr kumimoji="0" lang="en-US" alt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Schaettler</a:t>
            </a:r>
            <a:r>
              <a:rPr kumimoji="0" lang="en-US" alt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, </a:t>
            </a:r>
            <a:r>
              <a:rPr kumimoji="0" lang="en-US" alt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Detlev</a:t>
            </a:r>
            <a:r>
              <a:rPr kumimoji="0" lang="en-US" alt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 Majewski</a:t>
            </a:r>
            <a:endParaRPr kumimoji="0" lang="he-IL" sz="1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1736660"/>
      </p:ext>
    </p:extLst>
  </p:cSld>
  <p:clrMapOvr>
    <a:masterClrMapping/>
  </p:clrMapOvr>
  <p:transition spd="slow">
    <p:wip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מלבן 7"/>
          <p:cNvSpPr/>
          <p:nvPr/>
        </p:nvSpPr>
        <p:spPr>
          <a:xfrm>
            <a:off x="0" y="0"/>
            <a:ext cx="9135454" cy="858666"/>
          </a:xfrm>
          <a:prstGeom prst="rect">
            <a:avLst/>
          </a:prstGeom>
          <a:solidFill>
            <a:schemeClr val="bg2">
              <a:lumMod val="50000"/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>
          <a:xfrm>
            <a:off x="107504" y="6472052"/>
            <a:ext cx="2133600" cy="365125"/>
          </a:xfrm>
        </p:spPr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106EA-ACC3-4718-8424-EDD24B4BD7D7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he-IL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Title 1"/>
          <p:cNvSpPr>
            <a:spLocks noGrp="1"/>
          </p:cNvSpPr>
          <p:nvPr>
            <p:ph type="title"/>
          </p:nvPr>
        </p:nvSpPr>
        <p:spPr>
          <a:xfrm>
            <a:off x="399314" y="126142"/>
            <a:ext cx="8229600" cy="623326"/>
          </a:xfrm>
        </p:spPr>
        <p:txBody>
          <a:bodyPr>
            <a:normAutofit/>
          </a:bodyPr>
          <a:lstStyle/>
          <a:p>
            <a:pPr rtl="0"/>
            <a:r>
              <a:rPr lang="en-US" sz="3200" b="1" dirty="0">
                <a:solidFill>
                  <a:srgbClr val="003399"/>
                </a:solidFill>
                <a:cs typeface="Angsana New" panose="02020603050405020304" pitchFamily="18" charset="-34"/>
              </a:rPr>
              <a:t>Model domain</a:t>
            </a:r>
            <a:endParaRPr lang="he-IL" sz="3200" b="1" dirty="0">
              <a:solidFill>
                <a:srgbClr val="003399"/>
              </a:solidFill>
              <a:cs typeface="Angsana New" panose="02020603050405020304" pitchFamily="18" charset="-34"/>
            </a:endParaRPr>
          </a:p>
        </p:txBody>
      </p:sp>
      <p:cxnSp>
        <p:nvCxnSpPr>
          <p:cNvPr id="34" name="מחבר ישר 5"/>
          <p:cNvCxnSpPr/>
          <p:nvPr/>
        </p:nvCxnSpPr>
        <p:spPr>
          <a:xfrm>
            <a:off x="8546" y="858672"/>
            <a:ext cx="9144000" cy="0"/>
          </a:xfrm>
          <a:prstGeom prst="line">
            <a:avLst/>
          </a:prstGeom>
          <a:ln w="381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56E9769E-BAE1-E4F6-73D5-F6E039EE8E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124744"/>
            <a:ext cx="8400818" cy="5460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014689"/>
      </p:ext>
    </p:extLst>
  </p:cSld>
  <p:clrMapOvr>
    <a:masterClrMapping/>
  </p:clrMapOvr>
  <p:transition spd="slow">
    <p:wip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מלבן 7"/>
          <p:cNvSpPr/>
          <p:nvPr/>
        </p:nvSpPr>
        <p:spPr>
          <a:xfrm>
            <a:off x="0" y="0"/>
            <a:ext cx="9135454" cy="1052736"/>
          </a:xfrm>
          <a:prstGeom prst="rect">
            <a:avLst/>
          </a:prstGeom>
          <a:solidFill>
            <a:schemeClr val="bg2">
              <a:lumMod val="50000"/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>
          <a:xfrm>
            <a:off x="107504" y="6472052"/>
            <a:ext cx="2133600" cy="365125"/>
          </a:xfrm>
        </p:spPr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106EA-ACC3-4718-8424-EDD24B4BD7D7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he-IL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Title 1"/>
          <p:cNvSpPr>
            <a:spLocks noGrp="1"/>
          </p:cNvSpPr>
          <p:nvPr>
            <p:ph type="title"/>
          </p:nvPr>
        </p:nvSpPr>
        <p:spPr>
          <a:xfrm>
            <a:off x="395536" y="214705"/>
            <a:ext cx="8229600" cy="623326"/>
          </a:xfrm>
        </p:spPr>
        <p:txBody>
          <a:bodyPr>
            <a:normAutofit/>
          </a:bodyPr>
          <a:lstStyle/>
          <a:p>
            <a:pPr rtl="0"/>
            <a:r>
              <a:rPr lang="en-US" sz="3200" b="1" dirty="0">
                <a:solidFill>
                  <a:srgbClr val="003399"/>
                </a:solidFill>
                <a:cs typeface="Angsana New" panose="02020603050405020304" pitchFamily="18" charset="-34"/>
              </a:rPr>
              <a:t>Sinai Peninsula Land</a:t>
            </a:r>
            <a:endParaRPr lang="he-IL" sz="3200" b="1" dirty="0">
              <a:solidFill>
                <a:srgbClr val="003399"/>
              </a:solidFill>
              <a:cs typeface="Angsana New" panose="02020603050405020304" pitchFamily="18" charset="-34"/>
            </a:endParaRPr>
          </a:p>
        </p:txBody>
      </p:sp>
      <p:cxnSp>
        <p:nvCxnSpPr>
          <p:cNvPr id="34" name="מחבר ישר 5"/>
          <p:cNvCxnSpPr/>
          <p:nvPr/>
        </p:nvCxnSpPr>
        <p:spPr>
          <a:xfrm>
            <a:off x="0" y="1052736"/>
            <a:ext cx="9144000" cy="0"/>
          </a:xfrm>
          <a:prstGeom prst="line">
            <a:avLst/>
          </a:prstGeom>
          <a:ln w="381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4392D80-8D5B-83E3-5E6E-8BBFDC63A952}"/>
              </a:ext>
            </a:extLst>
          </p:cNvPr>
          <p:cNvGrpSpPr/>
          <p:nvPr/>
        </p:nvGrpSpPr>
        <p:grpSpPr>
          <a:xfrm>
            <a:off x="1916492" y="4469381"/>
            <a:ext cx="3482826" cy="2271077"/>
            <a:chOff x="-2963895" y="2669053"/>
            <a:chExt cx="3482826" cy="2523419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7D701BDC-AC5F-DB2B-13F6-06748E7FA4A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2963895" y="2669053"/>
              <a:ext cx="3482826" cy="2523419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F4B346F-D64E-FB02-142E-614DB2C545C5}"/>
                </a:ext>
              </a:extLst>
            </p:cNvPr>
            <p:cNvSpPr txBox="1"/>
            <p:nvPr/>
          </p:nvSpPr>
          <p:spPr>
            <a:xfrm>
              <a:off x="-2828667" y="3038651"/>
              <a:ext cx="1094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Clay loam</a:t>
              </a:r>
              <a:endParaRPr lang="en-IL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7838A99-3CAF-CDEF-BA67-297E6A4841EE}"/>
              </a:ext>
            </a:extLst>
          </p:cNvPr>
          <p:cNvGrpSpPr/>
          <p:nvPr/>
        </p:nvGrpSpPr>
        <p:grpSpPr>
          <a:xfrm>
            <a:off x="5534546" y="2028628"/>
            <a:ext cx="3505690" cy="2301561"/>
            <a:chOff x="4852615" y="1114243"/>
            <a:chExt cx="3505690" cy="2557290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3B9A85DE-47C0-F38D-414B-E5E56D3E9DB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52615" y="1114243"/>
              <a:ext cx="3505690" cy="2557290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4ACAC7C-7EBD-16E8-84F2-AD0FA6301A46}"/>
                </a:ext>
              </a:extLst>
            </p:cNvPr>
            <p:cNvSpPr txBox="1"/>
            <p:nvPr/>
          </p:nvSpPr>
          <p:spPr>
            <a:xfrm>
              <a:off x="5097063" y="1561981"/>
              <a:ext cx="6992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Loam</a:t>
              </a:r>
              <a:endParaRPr lang="en-IL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01821EE-EA5B-F309-4B7F-B80886585048}"/>
              </a:ext>
            </a:extLst>
          </p:cNvPr>
          <p:cNvGrpSpPr/>
          <p:nvPr/>
        </p:nvGrpSpPr>
        <p:grpSpPr>
          <a:xfrm>
            <a:off x="5534546" y="4469381"/>
            <a:ext cx="3505690" cy="2286319"/>
            <a:chOff x="176785" y="79810"/>
            <a:chExt cx="3505690" cy="2540355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DDF24EE3-D215-B5E1-F156-488C9F2B6D9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76785" y="79810"/>
              <a:ext cx="3505690" cy="2540355"/>
            </a:xfrm>
            <a:prstGeom prst="rect">
              <a:avLst/>
            </a:prstGeom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10D9585-8662-268A-963B-3E4AEEA7A4DA}"/>
                </a:ext>
              </a:extLst>
            </p:cNvPr>
            <p:cNvSpPr txBox="1"/>
            <p:nvPr/>
          </p:nvSpPr>
          <p:spPr>
            <a:xfrm>
              <a:off x="662871" y="477215"/>
              <a:ext cx="6447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Sand</a:t>
              </a:r>
              <a:endParaRPr lang="en-IL" dirty="0">
                <a:solidFill>
                  <a:schemeClr val="bg1"/>
                </a:solidFill>
              </a:endParaRPr>
            </a:p>
          </p:txBody>
        </p:sp>
      </p:grpSp>
      <p:pic>
        <p:nvPicPr>
          <p:cNvPr id="27" name="Picture 26">
            <a:extLst>
              <a:ext uri="{FF2B5EF4-FFF2-40B4-BE49-F238E27FC236}">
                <a16:creationId xmlns:a16="http://schemas.microsoft.com/office/drawing/2014/main" id="{4A2BC171-8211-4B90-C401-B52A991526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207" y="1545019"/>
            <a:ext cx="3543794" cy="2301561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7419DC3C-3208-862D-997A-2186C6AD1128}"/>
              </a:ext>
            </a:extLst>
          </p:cNvPr>
          <p:cNvSpPr txBox="1"/>
          <p:nvPr/>
        </p:nvSpPr>
        <p:spPr>
          <a:xfrm>
            <a:off x="2263460" y="1972699"/>
            <a:ext cx="841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UNDEF</a:t>
            </a:r>
            <a:endParaRPr lang="en-IL" dirty="0">
              <a:solidFill>
                <a:schemeClr val="bg1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A1E41A9-FF54-24EB-ABF5-3152A96B564B}"/>
              </a:ext>
            </a:extLst>
          </p:cNvPr>
          <p:cNvSpPr txBox="1"/>
          <p:nvPr/>
        </p:nvSpPr>
        <p:spPr>
          <a:xfrm>
            <a:off x="79469" y="1170669"/>
            <a:ext cx="436798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L" sz="1600" dirty="0"/>
              <a:t>ICON_ART_IMS_DOM01_external_parameter.nc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EF268FF1-8948-67FD-069E-9F8A043ABBE1}"/>
              </a:ext>
            </a:extLst>
          </p:cNvPr>
          <p:cNvCxnSpPr>
            <a:cxnSpLocks/>
          </p:cNvCxnSpPr>
          <p:nvPr/>
        </p:nvCxnSpPr>
        <p:spPr>
          <a:xfrm>
            <a:off x="4355976" y="2804323"/>
            <a:ext cx="721873" cy="566970"/>
          </a:xfrm>
          <a:prstGeom prst="straightConnector1">
            <a:avLst/>
          </a:prstGeom>
          <a:ln w="5397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1454846"/>
      </p:ext>
    </p:extLst>
  </p:cSld>
  <p:clrMapOvr>
    <a:masterClrMapping/>
  </p:clrMapOvr>
  <p:transition spd="slow">
    <p:wip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מלבן 7"/>
          <p:cNvSpPr/>
          <p:nvPr/>
        </p:nvSpPr>
        <p:spPr>
          <a:xfrm>
            <a:off x="0" y="0"/>
            <a:ext cx="9135454" cy="836709"/>
          </a:xfrm>
          <a:prstGeom prst="rect">
            <a:avLst/>
          </a:prstGeom>
          <a:solidFill>
            <a:schemeClr val="bg2">
              <a:lumMod val="50000"/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>
          <a:xfrm>
            <a:off x="107504" y="6472052"/>
            <a:ext cx="2133600" cy="365125"/>
          </a:xfrm>
        </p:spPr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106EA-ACC3-4718-8424-EDD24B4BD7D7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he-IL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Title 1"/>
          <p:cNvSpPr>
            <a:spLocks noGrp="1"/>
          </p:cNvSpPr>
          <p:nvPr>
            <p:ph type="title"/>
          </p:nvPr>
        </p:nvSpPr>
        <p:spPr>
          <a:xfrm>
            <a:off x="323528" y="87103"/>
            <a:ext cx="8229600" cy="623326"/>
          </a:xfrm>
        </p:spPr>
        <p:txBody>
          <a:bodyPr>
            <a:normAutofit/>
          </a:bodyPr>
          <a:lstStyle/>
          <a:p>
            <a:pPr rtl="0"/>
            <a:r>
              <a:rPr lang="en-US" sz="3200" b="1" dirty="0">
                <a:solidFill>
                  <a:srgbClr val="003399"/>
                </a:solidFill>
                <a:cs typeface="Angsana New" panose="02020603050405020304" pitchFamily="18" charset="-34"/>
              </a:rPr>
              <a:t>Example</a:t>
            </a:r>
            <a:endParaRPr lang="he-IL" sz="3200" b="1" dirty="0">
              <a:solidFill>
                <a:srgbClr val="003399"/>
              </a:solidFill>
              <a:cs typeface="Angsana New" panose="02020603050405020304" pitchFamily="18" charset="-34"/>
            </a:endParaRPr>
          </a:p>
        </p:txBody>
      </p:sp>
      <p:cxnSp>
        <p:nvCxnSpPr>
          <p:cNvPr id="34" name="מחבר ישר 5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  <a:ln w="381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FA645FE6-2EE6-ED5E-E7DC-A693E798C2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981" y="1340772"/>
            <a:ext cx="8650955" cy="5053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962731"/>
      </p:ext>
    </p:extLst>
  </p:cSld>
  <p:clrMapOvr>
    <a:masterClrMapping/>
  </p:clrMapOvr>
  <p:transition spd="slow">
    <p:wip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>
          <a:xfrm>
            <a:off x="107504" y="6472052"/>
            <a:ext cx="2133600" cy="365125"/>
          </a:xfrm>
        </p:spPr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106EA-ACC3-4718-8424-EDD24B4BD7D7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he-IL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B71B512-026F-6EAF-A207-3A4705B8A03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1077442"/>
            <a:ext cx="4281244" cy="5565616"/>
          </a:xfrm>
          <a:prstGeom prst="rect">
            <a:avLst/>
          </a:prstGeom>
        </p:spPr>
      </p:pic>
      <p:sp>
        <p:nvSpPr>
          <p:cNvPr id="6" name="מלבן 7">
            <a:extLst>
              <a:ext uri="{FF2B5EF4-FFF2-40B4-BE49-F238E27FC236}">
                <a16:creationId xmlns:a16="http://schemas.microsoft.com/office/drawing/2014/main" id="{8C9436DA-1DCD-B3CB-F2D9-36CA9F954D86}"/>
              </a:ext>
            </a:extLst>
          </p:cNvPr>
          <p:cNvSpPr/>
          <p:nvPr/>
        </p:nvSpPr>
        <p:spPr>
          <a:xfrm>
            <a:off x="0" y="0"/>
            <a:ext cx="9135454" cy="836709"/>
          </a:xfrm>
          <a:prstGeom prst="rect">
            <a:avLst/>
          </a:prstGeom>
          <a:solidFill>
            <a:schemeClr val="bg2">
              <a:lumMod val="50000"/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ED2CD0D-89B0-172D-DF97-ECABB29BA1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87103"/>
            <a:ext cx="8229600" cy="623326"/>
          </a:xfrm>
        </p:spPr>
        <p:txBody>
          <a:bodyPr>
            <a:normAutofit/>
          </a:bodyPr>
          <a:lstStyle/>
          <a:p>
            <a:pPr rtl="0"/>
            <a:r>
              <a:rPr lang="en-US" sz="3200" b="1" dirty="0">
                <a:solidFill>
                  <a:srgbClr val="003399"/>
                </a:solidFill>
                <a:cs typeface="Angsana New" panose="02020603050405020304" pitchFamily="18" charset="-34"/>
              </a:rPr>
              <a:t>PM10 profiles</a:t>
            </a:r>
            <a:endParaRPr lang="he-IL" sz="3200" b="1" dirty="0">
              <a:solidFill>
                <a:srgbClr val="003399"/>
              </a:solidFill>
              <a:cs typeface="Angsana New" panose="02020603050405020304" pitchFamily="18" charset="-34"/>
            </a:endParaRPr>
          </a:p>
        </p:txBody>
      </p:sp>
      <p:cxnSp>
        <p:nvCxnSpPr>
          <p:cNvPr id="8" name="מחבר ישר 5">
            <a:extLst>
              <a:ext uri="{FF2B5EF4-FFF2-40B4-BE49-F238E27FC236}">
                <a16:creationId xmlns:a16="http://schemas.microsoft.com/office/drawing/2014/main" id="{129C22A8-CB1A-B5E8-F86A-834AE4002B96}"/>
              </a:ext>
            </a:extLst>
          </p:cNvPr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  <a:ln w="381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6328656"/>
      </p:ext>
    </p:extLst>
  </p:cSld>
  <p:clrMapOvr>
    <a:masterClrMapping/>
  </p:clrMapOvr>
  <p:transition spd="slow">
    <p:wip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936A86E-E578-BBA1-C598-48FF82BE6B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042" y="2105472"/>
            <a:ext cx="8174587" cy="406371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0481177-5A57-3B2F-D623-7F3FC923557F}"/>
              </a:ext>
            </a:extLst>
          </p:cNvPr>
          <p:cNvSpPr txBox="1"/>
          <p:nvPr/>
        </p:nvSpPr>
        <p:spPr>
          <a:xfrm>
            <a:off x="2357307" y="1407231"/>
            <a:ext cx="4420839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300" dirty="0"/>
              <a:t>17/04/2026 – 00Z  RUN</a:t>
            </a:r>
            <a:endParaRPr lang="en-IL" sz="3300" dirty="0"/>
          </a:p>
        </p:txBody>
      </p:sp>
      <p:sp>
        <p:nvSpPr>
          <p:cNvPr id="4" name="מלבן 7">
            <a:extLst>
              <a:ext uri="{FF2B5EF4-FFF2-40B4-BE49-F238E27FC236}">
                <a16:creationId xmlns:a16="http://schemas.microsoft.com/office/drawing/2014/main" id="{4DEF76AB-8246-E487-B836-876827B77F31}"/>
              </a:ext>
            </a:extLst>
          </p:cNvPr>
          <p:cNvSpPr/>
          <p:nvPr/>
        </p:nvSpPr>
        <p:spPr>
          <a:xfrm>
            <a:off x="0" y="0"/>
            <a:ext cx="9135454" cy="1052736"/>
          </a:xfrm>
          <a:prstGeom prst="rect">
            <a:avLst/>
          </a:prstGeom>
          <a:solidFill>
            <a:schemeClr val="bg2">
              <a:lumMod val="50000"/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02C5CD5-0488-21E0-1CF3-AA305D53E529}"/>
              </a:ext>
            </a:extLst>
          </p:cNvPr>
          <p:cNvSpPr txBox="1">
            <a:spLocks/>
          </p:cNvSpPr>
          <p:nvPr/>
        </p:nvSpPr>
        <p:spPr>
          <a:xfrm>
            <a:off x="395536" y="214705"/>
            <a:ext cx="8229600" cy="623326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n-US" sz="3200" b="1" dirty="0">
                <a:solidFill>
                  <a:srgbClr val="003399"/>
                </a:solidFill>
                <a:cs typeface="Angsana New" panose="02020603050405020304" pitchFamily="18" charset="-34"/>
              </a:rPr>
              <a:t>Verifications</a:t>
            </a:r>
            <a:endParaRPr lang="he-IL" sz="3200" b="1" dirty="0">
              <a:solidFill>
                <a:srgbClr val="003399"/>
              </a:solidFill>
              <a:cs typeface="Angsana New" panose="02020603050405020304" pitchFamily="18" charset="-34"/>
            </a:endParaRPr>
          </a:p>
        </p:txBody>
      </p:sp>
      <p:cxnSp>
        <p:nvCxnSpPr>
          <p:cNvPr id="6" name="מחבר ישר 5">
            <a:extLst>
              <a:ext uri="{FF2B5EF4-FFF2-40B4-BE49-F238E27FC236}">
                <a16:creationId xmlns:a16="http://schemas.microsoft.com/office/drawing/2014/main" id="{13CD5712-61EB-7B10-D5BC-682F4779CE2A}"/>
              </a:ext>
            </a:extLst>
          </p:cNvPr>
          <p:cNvCxnSpPr/>
          <p:nvPr/>
        </p:nvCxnSpPr>
        <p:spPr>
          <a:xfrm>
            <a:off x="0" y="1052736"/>
            <a:ext cx="9144000" cy="0"/>
          </a:xfrm>
          <a:prstGeom prst="line">
            <a:avLst/>
          </a:prstGeom>
          <a:ln w="381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35924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8F7AFF8-2730-C272-DD3C-2930C2546E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042" y="2105472"/>
            <a:ext cx="8174587" cy="4063718"/>
          </a:xfrm>
          <a:prstGeom prst="rect">
            <a:avLst/>
          </a:prstGeom>
        </p:spPr>
      </p:pic>
      <p:sp>
        <p:nvSpPr>
          <p:cNvPr id="2" name="מלבן 7">
            <a:extLst>
              <a:ext uri="{FF2B5EF4-FFF2-40B4-BE49-F238E27FC236}">
                <a16:creationId xmlns:a16="http://schemas.microsoft.com/office/drawing/2014/main" id="{44772DDD-0DBF-42BA-F9DD-61A17C0856A3}"/>
              </a:ext>
            </a:extLst>
          </p:cNvPr>
          <p:cNvSpPr/>
          <p:nvPr/>
        </p:nvSpPr>
        <p:spPr>
          <a:xfrm>
            <a:off x="0" y="0"/>
            <a:ext cx="9135454" cy="1052736"/>
          </a:xfrm>
          <a:prstGeom prst="rect">
            <a:avLst/>
          </a:prstGeom>
          <a:solidFill>
            <a:schemeClr val="bg2">
              <a:lumMod val="50000"/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4" name="מחבר ישר 5">
            <a:extLst>
              <a:ext uri="{FF2B5EF4-FFF2-40B4-BE49-F238E27FC236}">
                <a16:creationId xmlns:a16="http://schemas.microsoft.com/office/drawing/2014/main" id="{171AF721-08DA-FF39-FAEF-3380C9B6C4CD}"/>
              </a:ext>
            </a:extLst>
          </p:cNvPr>
          <p:cNvCxnSpPr/>
          <p:nvPr/>
        </p:nvCxnSpPr>
        <p:spPr>
          <a:xfrm>
            <a:off x="0" y="1052736"/>
            <a:ext cx="9144000" cy="0"/>
          </a:xfrm>
          <a:prstGeom prst="line">
            <a:avLst/>
          </a:prstGeom>
          <a:ln w="381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>
            <a:extLst>
              <a:ext uri="{FF2B5EF4-FFF2-40B4-BE49-F238E27FC236}">
                <a16:creationId xmlns:a16="http://schemas.microsoft.com/office/drawing/2014/main" id="{3755EBE7-FE8A-6C8D-73C6-0E126F3E0234}"/>
              </a:ext>
            </a:extLst>
          </p:cNvPr>
          <p:cNvSpPr txBox="1">
            <a:spLocks/>
          </p:cNvSpPr>
          <p:nvPr/>
        </p:nvSpPr>
        <p:spPr>
          <a:xfrm>
            <a:off x="395536" y="214705"/>
            <a:ext cx="8229600" cy="623326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n-US" sz="3200" b="1" dirty="0">
                <a:solidFill>
                  <a:srgbClr val="003399"/>
                </a:solidFill>
                <a:cs typeface="Angsana New" panose="02020603050405020304" pitchFamily="18" charset="-34"/>
              </a:rPr>
              <a:t>Verifications</a:t>
            </a:r>
            <a:endParaRPr lang="he-IL" sz="3200" b="1" dirty="0">
              <a:solidFill>
                <a:srgbClr val="003399"/>
              </a:solidFill>
              <a:cs typeface="Angsana New" panose="02020603050405020304" pitchFamily="18" charset="-3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8D4B25-907A-F540-F705-1C5EB71D7A42}"/>
              </a:ext>
            </a:extLst>
          </p:cNvPr>
          <p:cNvSpPr txBox="1"/>
          <p:nvPr/>
        </p:nvSpPr>
        <p:spPr>
          <a:xfrm>
            <a:off x="2357306" y="1412776"/>
            <a:ext cx="4420839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300" dirty="0"/>
              <a:t>17/04/2026 – 00Z  RUN</a:t>
            </a:r>
            <a:endParaRPr lang="en-IL" sz="3300" dirty="0"/>
          </a:p>
        </p:txBody>
      </p:sp>
    </p:spTree>
    <p:extLst>
      <p:ext uri="{BB962C8B-B14F-4D97-AF65-F5344CB8AC3E}">
        <p14:creationId xmlns:p14="http://schemas.microsoft.com/office/powerpoint/2010/main" val="213292630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18EFE30-BE13-C193-BF13-B4F1F8574E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433" y="2105472"/>
            <a:ext cx="8174587" cy="4063718"/>
          </a:xfrm>
          <a:prstGeom prst="rect">
            <a:avLst/>
          </a:prstGeom>
        </p:spPr>
      </p:pic>
      <p:sp>
        <p:nvSpPr>
          <p:cNvPr id="2" name="מלבן 7">
            <a:extLst>
              <a:ext uri="{FF2B5EF4-FFF2-40B4-BE49-F238E27FC236}">
                <a16:creationId xmlns:a16="http://schemas.microsoft.com/office/drawing/2014/main" id="{C52A2C17-005A-5A45-C08C-03593E532E05}"/>
              </a:ext>
            </a:extLst>
          </p:cNvPr>
          <p:cNvSpPr/>
          <p:nvPr/>
        </p:nvSpPr>
        <p:spPr>
          <a:xfrm>
            <a:off x="0" y="0"/>
            <a:ext cx="9135454" cy="1052736"/>
          </a:xfrm>
          <a:prstGeom prst="rect">
            <a:avLst/>
          </a:prstGeom>
          <a:solidFill>
            <a:schemeClr val="bg2">
              <a:lumMod val="50000"/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4" name="מחבר ישר 5">
            <a:extLst>
              <a:ext uri="{FF2B5EF4-FFF2-40B4-BE49-F238E27FC236}">
                <a16:creationId xmlns:a16="http://schemas.microsoft.com/office/drawing/2014/main" id="{3CEF8F58-9DD3-D2DB-F81B-49BE67243266}"/>
              </a:ext>
            </a:extLst>
          </p:cNvPr>
          <p:cNvCxnSpPr/>
          <p:nvPr/>
        </p:nvCxnSpPr>
        <p:spPr>
          <a:xfrm>
            <a:off x="0" y="1052736"/>
            <a:ext cx="9144000" cy="0"/>
          </a:xfrm>
          <a:prstGeom prst="line">
            <a:avLst/>
          </a:prstGeom>
          <a:ln w="381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tle 1">
            <a:extLst>
              <a:ext uri="{FF2B5EF4-FFF2-40B4-BE49-F238E27FC236}">
                <a16:creationId xmlns:a16="http://schemas.microsoft.com/office/drawing/2014/main" id="{3CA073FC-6ECD-BAB2-20B9-421CE49CAFEB}"/>
              </a:ext>
            </a:extLst>
          </p:cNvPr>
          <p:cNvSpPr txBox="1">
            <a:spLocks/>
          </p:cNvSpPr>
          <p:nvPr/>
        </p:nvSpPr>
        <p:spPr>
          <a:xfrm>
            <a:off x="395536" y="214705"/>
            <a:ext cx="8229600" cy="623326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n-US" sz="3200" b="1" dirty="0">
                <a:solidFill>
                  <a:srgbClr val="003399"/>
                </a:solidFill>
                <a:cs typeface="Angsana New" panose="02020603050405020304" pitchFamily="18" charset="-34"/>
              </a:rPr>
              <a:t>Verifications</a:t>
            </a:r>
            <a:endParaRPr lang="he-IL" sz="3200" b="1" dirty="0">
              <a:solidFill>
                <a:srgbClr val="003399"/>
              </a:solidFill>
              <a:cs typeface="Angsana New" panose="02020603050405020304" pitchFamily="18" charset="-34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8CC8C0-D249-0284-7585-319530F843FC}"/>
              </a:ext>
            </a:extLst>
          </p:cNvPr>
          <p:cNvSpPr txBox="1"/>
          <p:nvPr/>
        </p:nvSpPr>
        <p:spPr>
          <a:xfrm>
            <a:off x="2299916" y="1404759"/>
            <a:ext cx="4420839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300" dirty="0"/>
              <a:t>17/04/2026 – 00Z  RUN</a:t>
            </a:r>
            <a:endParaRPr lang="en-IL" sz="3300" dirty="0"/>
          </a:p>
        </p:txBody>
      </p:sp>
    </p:spTree>
    <p:extLst>
      <p:ext uri="{BB962C8B-B14F-4D97-AF65-F5344CB8AC3E}">
        <p14:creationId xmlns:p14="http://schemas.microsoft.com/office/powerpoint/2010/main" val="273438715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מלבן 7"/>
          <p:cNvSpPr/>
          <p:nvPr/>
        </p:nvSpPr>
        <p:spPr>
          <a:xfrm>
            <a:off x="0" y="0"/>
            <a:ext cx="9135454" cy="838031"/>
          </a:xfrm>
          <a:prstGeom prst="rect">
            <a:avLst/>
          </a:prstGeom>
          <a:solidFill>
            <a:schemeClr val="bg2">
              <a:lumMod val="50000"/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>
          <a:xfrm>
            <a:off x="107504" y="6472052"/>
            <a:ext cx="2133600" cy="365125"/>
          </a:xfrm>
        </p:spPr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106EA-ACC3-4718-8424-EDD24B4BD7D7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he-IL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Title 1"/>
          <p:cNvSpPr>
            <a:spLocks noGrp="1"/>
          </p:cNvSpPr>
          <p:nvPr>
            <p:ph type="title"/>
          </p:nvPr>
        </p:nvSpPr>
        <p:spPr>
          <a:xfrm>
            <a:off x="395536" y="214705"/>
            <a:ext cx="8229600" cy="623326"/>
          </a:xfrm>
        </p:spPr>
        <p:txBody>
          <a:bodyPr>
            <a:normAutofit/>
          </a:bodyPr>
          <a:lstStyle/>
          <a:p>
            <a:pPr rtl="0"/>
            <a:r>
              <a:rPr lang="en-US" sz="3200" b="1" dirty="0">
                <a:solidFill>
                  <a:srgbClr val="003399"/>
                </a:solidFill>
                <a:cs typeface="Angsana New" panose="02020603050405020304" pitchFamily="18" charset="-34"/>
              </a:rPr>
              <a:t>Verifications</a:t>
            </a:r>
            <a:endParaRPr lang="he-IL" sz="3200" b="1" dirty="0">
              <a:solidFill>
                <a:srgbClr val="003399"/>
              </a:solidFill>
              <a:cs typeface="Angsana New" panose="02020603050405020304" pitchFamily="18" charset="-34"/>
            </a:endParaRPr>
          </a:p>
        </p:txBody>
      </p:sp>
      <p:cxnSp>
        <p:nvCxnSpPr>
          <p:cNvPr id="34" name="מחבר ישר 5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  <a:ln w="381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FBD6D7D7-8664-2CDA-395B-8AC3AD25D387}"/>
              </a:ext>
            </a:extLst>
          </p:cNvPr>
          <p:cNvSpPr txBox="1"/>
          <p:nvPr/>
        </p:nvSpPr>
        <p:spPr>
          <a:xfrm>
            <a:off x="735769" y="5270405"/>
            <a:ext cx="754913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L" dirty="0"/>
              <a:t>==== Overall metrics (all dates, all stations) ====</a:t>
            </a:r>
            <a:endParaRPr lang="en-US" dirty="0"/>
          </a:p>
          <a:p>
            <a:pPr algn="ctr"/>
            <a:r>
              <a:rPr lang="en-US" dirty="0"/>
              <a:t>ICON-ART-IMS : RMSE=458.61  bias=-194.76 (n=3909)</a:t>
            </a:r>
          </a:p>
          <a:p>
            <a:pPr algn="ctr"/>
            <a:r>
              <a:rPr lang="en-US" dirty="0"/>
              <a:t>ICON-ART-EU   : RMSE=461.45  bias=-240.96 (n=3909)</a:t>
            </a:r>
          </a:p>
          <a:p>
            <a:pPr algn="ctr"/>
            <a:r>
              <a:rPr lang="en-US" dirty="0"/>
              <a:t>CAMS                : RMSE=485.70  bias=-198.41 (n=3909)</a:t>
            </a:r>
            <a:endParaRPr lang="en-IL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05ADCE9-BC9A-A281-FC2C-969DE8DC9C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283" y="1196752"/>
            <a:ext cx="8870393" cy="3654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050747"/>
      </p:ext>
    </p:extLst>
  </p:cSld>
  <p:clrMapOvr>
    <a:masterClrMapping/>
  </p:clrMapOvr>
  <p:transition spd="slow">
    <p:wip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63928D1-420A-3C09-0BAC-A553A1D9F4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31493"/>
            <a:ext cx="9144000" cy="5195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19013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D7F858F-BFA2-8DAC-810B-D265A2578E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964" y="908720"/>
            <a:ext cx="8988071" cy="504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19552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B30BF01-A875-6F9C-A643-10698F6D71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001" y="836712"/>
            <a:ext cx="9158001" cy="5184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09597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A1B44BC-545B-EA5C-EFA5-723ECD27D2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4" y="764705"/>
            <a:ext cx="9260566" cy="5256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76206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erial view of a landscape&#10;&#10;AI-generated content may be incorrect.">
            <a:extLst>
              <a:ext uri="{FF2B5EF4-FFF2-40B4-BE49-F238E27FC236}">
                <a16:creationId xmlns:a16="http://schemas.microsoft.com/office/drawing/2014/main" id="{15335144-8FD2-A9AF-9FF8-2ECA4AAFE4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808"/>
            <a:ext cx="10544100" cy="70294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D9DE961E-0556-2FCB-DAE2-2657B569BD09}"/>
              </a:ext>
            </a:extLst>
          </p:cNvPr>
          <p:cNvSpPr txBox="1">
            <a:spLocks/>
          </p:cNvSpPr>
          <p:nvPr/>
        </p:nvSpPr>
        <p:spPr>
          <a:xfrm>
            <a:off x="-229264" y="5661248"/>
            <a:ext cx="9361040" cy="1584176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n-US" sz="5400" b="1" i="1" dirty="0">
                <a:solidFill>
                  <a:schemeClr val="bg1"/>
                </a:solidFill>
                <a:cs typeface="Angsana New" panose="02020603050405020304" pitchFamily="18" charset="-34"/>
              </a:rPr>
              <a:t>Thanks for your attention</a:t>
            </a:r>
            <a:endParaRPr lang="he-IL" sz="5400" b="1" dirty="0">
              <a:solidFill>
                <a:schemeClr val="bg1"/>
              </a:solidFill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810554375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DWD Standard Master">
  <a:themeElements>
    <a:clrScheme name="">
      <a:dk1>
        <a:srgbClr val="000000"/>
      </a:dk1>
      <a:lt1>
        <a:srgbClr val="FFFFFF"/>
      </a:lt1>
      <a:dk2>
        <a:srgbClr val="2D4B9B"/>
      </a:dk2>
      <a:lt2>
        <a:srgbClr val="D2E1F5"/>
      </a:lt2>
      <a:accent1>
        <a:srgbClr val="96B9DC"/>
      </a:accent1>
      <a:accent2>
        <a:srgbClr val="E10019"/>
      </a:accent2>
      <a:accent3>
        <a:srgbClr val="FFFFFF"/>
      </a:accent3>
      <a:accent4>
        <a:srgbClr val="000000"/>
      </a:accent4>
      <a:accent5>
        <a:srgbClr val="C9D9EB"/>
      </a:accent5>
      <a:accent6>
        <a:srgbClr val="CC0016"/>
      </a:accent6>
      <a:hlink>
        <a:srgbClr val="2D4B9B"/>
      </a:hlink>
      <a:folHlink>
        <a:srgbClr val="96B9DC"/>
      </a:folHlink>
    </a:clrScheme>
    <a:fontScheme name="DWD Standard 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WD Standard 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WD Standard Mast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WD Standard Mast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WD Standard Mast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WD Standard Mast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WD Standard Mast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WD Standard Mast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WD Standard Mast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WD Standard Mast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WD Standard Mast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WD Standard Mast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WD Standard Mast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WD Standard Master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1017A8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AAABD1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WD Standard Master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1017A8"/>
        </a:accent1>
        <a:accent2>
          <a:srgbClr val="575DC2"/>
        </a:accent2>
        <a:accent3>
          <a:srgbClr val="FFFFFF"/>
        </a:accent3>
        <a:accent4>
          <a:srgbClr val="000000"/>
        </a:accent4>
        <a:accent5>
          <a:srgbClr val="AAABD1"/>
        </a:accent5>
        <a:accent6>
          <a:srgbClr val="4E53B0"/>
        </a:accent6>
        <a:hlink>
          <a:srgbClr val="9FA3DC"/>
        </a:hlink>
        <a:folHlink>
          <a:srgbClr val="DBDDF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WD Standard Master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2D4B9B"/>
        </a:accent1>
        <a:accent2>
          <a:srgbClr val="6278B4"/>
        </a:accent2>
        <a:accent3>
          <a:srgbClr val="FFFFFF"/>
        </a:accent3>
        <a:accent4>
          <a:srgbClr val="000000"/>
        </a:accent4>
        <a:accent5>
          <a:srgbClr val="ADB1CB"/>
        </a:accent5>
        <a:accent6>
          <a:srgbClr val="586CA3"/>
        </a:accent6>
        <a:hlink>
          <a:srgbClr val="96A5CD"/>
        </a:hlink>
        <a:folHlink>
          <a:srgbClr val="CBD3E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WD Standard Master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2D4B9B"/>
        </a:accent1>
        <a:accent2>
          <a:srgbClr val="96B9DC"/>
        </a:accent2>
        <a:accent3>
          <a:srgbClr val="FFFFFF"/>
        </a:accent3>
        <a:accent4>
          <a:srgbClr val="000000"/>
        </a:accent4>
        <a:accent5>
          <a:srgbClr val="ADB1CB"/>
        </a:accent5>
        <a:accent6>
          <a:srgbClr val="87A7C7"/>
        </a:accent6>
        <a:hlink>
          <a:srgbClr val="D2E1F5"/>
        </a:hlink>
        <a:folHlink>
          <a:srgbClr val="E1001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DWD Standard Master">
  <a:themeElements>
    <a:clrScheme name="">
      <a:dk1>
        <a:srgbClr val="000000"/>
      </a:dk1>
      <a:lt1>
        <a:srgbClr val="FFFFFF"/>
      </a:lt1>
      <a:dk2>
        <a:srgbClr val="2D4B9B"/>
      </a:dk2>
      <a:lt2>
        <a:srgbClr val="D2E1F5"/>
      </a:lt2>
      <a:accent1>
        <a:srgbClr val="96B9DC"/>
      </a:accent1>
      <a:accent2>
        <a:srgbClr val="E10019"/>
      </a:accent2>
      <a:accent3>
        <a:srgbClr val="FFFFFF"/>
      </a:accent3>
      <a:accent4>
        <a:srgbClr val="000000"/>
      </a:accent4>
      <a:accent5>
        <a:srgbClr val="C9D9EB"/>
      </a:accent5>
      <a:accent6>
        <a:srgbClr val="CC0016"/>
      </a:accent6>
      <a:hlink>
        <a:srgbClr val="2D4B9B"/>
      </a:hlink>
      <a:folHlink>
        <a:srgbClr val="96B9DC"/>
      </a:folHlink>
    </a:clrScheme>
    <a:fontScheme name="DWD Standard 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WD Standard 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WD Standard Mast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WD Standard Mast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WD Standard Mast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WD Standard Mast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WD Standard Mast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WD Standard Mast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WD Standard Mast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WD Standard Mast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WD Standard Mast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WD Standard Mast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WD Standard Mast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WD Standard Master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1017A8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AAABD1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WD Standard Master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1017A8"/>
        </a:accent1>
        <a:accent2>
          <a:srgbClr val="575DC2"/>
        </a:accent2>
        <a:accent3>
          <a:srgbClr val="FFFFFF"/>
        </a:accent3>
        <a:accent4>
          <a:srgbClr val="000000"/>
        </a:accent4>
        <a:accent5>
          <a:srgbClr val="AAABD1"/>
        </a:accent5>
        <a:accent6>
          <a:srgbClr val="4E53B0"/>
        </a:accent6>
        <a:hlink>
          <a:srgbClr val="9FA3DC"/>
        </a:hlink>
        <a:folHlink>
          <a:srgbClr val="DBDDF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WD Standard Master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2D4B9B"/>
        </a:accent1>
        <a:accent2>
          <a:srgbClr val="6278B4"/>
        </a:accent2>
        <a:accent3>
          <a:srgbClr val="FFFFFF"/>
        </a:accent3>
        <a:accent4>
          <a:srgbClr val="000000"/>
        </a:accent4>
        <a:accent5>
          <a:srgbClr val="ADB1CB"/>
        </a:accent5>
        <a:accent6>
          <a:srgbClr val="586CA3"/>
        </a:accent6>
        <a:hlink>
          <a:srgbClr val="96A5CD"/>
        </a:hlink>
        <a:folHlink>
          <a:srgbClr val="CBD3E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WD Standard Master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2D4B9B"/>
        </a:accent1>
        <a:accent2>
          <a:srgbClr val="96B9DC"/>
        </a:accent2>
        <a:accent3>
          <a:srgbClr val="FFFFFF"/>
        </a:accent3>
        <a:accent4>
          <a:srgbClr val="000000"/>
        </a:accent4>
        <a:accent5>
          <a:srgbClr val="ADB1CB"/>
        </a:accent5>
        <a:accent6>
          <a:srgbClr val="87A7C7"/>
        </a:accent6>
        <a:hlink>
          <a:srgbClr val="D2E1F5"/>
        </a:hlink>
        <a:folHlink>
          <a:srgbClr val="E1001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40810</TotalTime>
  <Words>802</Words>
  <Application>Microsoft Office PowerPoint</Application>
  <PresentationFormat>On-screen Show (4:3)</PresentationFormat>
  <Paragraphs>162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37</vt:i4>
      </vt:variant>
    </vt:vector>
  </HeadingPairs>
  <TitlesOfParts>
    <vt:vector size="49" baseType="lpstr">
      <vt:lpstr>Angsana New</vt:lpstr>
      <vt:lpstr>Arial</vt:lpstr>
      <vt:lpstr>Calibri</vt:lpstr>
      <vt:lpstr>Cambria</vt:lpstr>
      <vt:lpstr>Cambria Math</vt:lpstr>
      <vt:lpstr>Open Sans</vt:lpstr>
      <vt:lpstr>Verdana</vt:lpstr>
      <vt:lpstr>Wingdings</vt:lpstr>
      <vt:lpstr>ערכת נושא Office</vt:lpstr>
      <vt:lpstr>1_DWD Standard Master</vt:lpstr>
      <vt:lpstr>DWD Standard Master</vt:lpstr>
      <vt:lpstr>1_ערכת נושא Office</vt:lpstr>
      <vt:lpstr>Cloud-Aerosols  Interactions in ICON</vt:lpstr>
      <vt:lpstr>PowerPoint Presentation</vt:lpstr>
      <vt:lpstr>CAMS climatology - Zonal-mean  layer-integrated mass profiles</vt:lpstr>
      <vt:lpstr>PowerPoint Presentation</vt:lpstr>
      <vt:lpstr>Test case – storm “Daniel”</vt:lpstr>
      <vt:lpstr>Snapshot analysis</vt:lpstr>
      <vt:lpstr>Surface Radiation</vt:lpstr>
      <vt:lpstr>A Deep Learning Emulator for pyrcel-Based Cloud Droplet Number Concentration in ICON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CAMS climatology – Number Concentrations at 850 hPa</vt:lpstr>
      <vt:lpstr>pyrcel-CAMS-AI-emulator 5D CDNC climatology Vs. MODIS 2D CDNC climatology</vt:lpstr>
      <vt:lpstr>PowerPoint Presentation</vt:lpstr>
      <vt:lpstr>PowerPoint Presentation</vt:lpstr>
      <vt:lpstr>PowerPoint Presentation</vt:lpstr>
      <vt:lpstr>Test case – Daniel storm Model Setup</vt:lpstr>
      <vt:lpstr>Snapshot analysis</vt:lpstr>
      <vt:lpstr>PowerPoint Presentation</vt:lpstr>
      <vt:lpstr>PowerPoint Presentation</vt:lpstr>
      <vt:lpstr>ICON-ART-Dust-IMS</vt:lpstr>
      <vt:lpstr>Model domain</vt:lpstr>
      <vt:lpstr>Sinai Peninsula Land</vt:lpstr>
      <vt:lpstr>Example</vt:lpstr>
      <vt:lpstr>PM10 profiles</vt:lpstr>
      <vt:lpstr>PowerPoint Presentation</vt:lpstr>
      <vt:lpstr>PowerPoint Presentation</vt:lpstr>
      <vt:lpstr>PowerPoint Presentation</vt:lpstr>
      <vt:lpstr>Verifications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MOT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 PP –T2(RC)2</dc:title>
  <dc:creator>Harel</dc:creator>
  <cp:lastModifiedBy>Harel Muskatel</cp:lastModifiedBy>
  <cp:revision>1290</cp:revision>
  <cp:lastPrinted>2016-01-18T09:11:48Z</cp:lastPrinted>
  <dcterms:created xsi:type="dcterms:W3CDTF">2015-08-09T10:05:37Z</dcterms:created>
  <dcterms:modified xsi:type="dcterms:W3CDTF">2026-09-14T21:30:51Z</dcterms:modified>
</cp:coreProperties>
</file>