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60" r:id="rId2"/>
    <p:sldId id="319" r:id="rId3"/>
    <p:sldId id="328" r:id="rId4"/>
    <p:sldId id="258" r:id="rId5"/>
    <p:sldId id="308" r:id="rId6"/>
    <p:sldId id="306" r:id="rId7"/>
    <p:sldId id="310" r:id="rId8"/>
    <p:sldId id="312" r:id="rId9"/>
    <p:sldId id="337" r:id="rId10"/>
    <p:sldId id="332" r:id="rId11"/>
    <p:sldId id="340" r:id="rId12"/>
    <p:sldId id="339" r:id="rId13"/>
    <p:sldId id="341" r:id="rId14"/>
    <p:sldId id="314" r:id="rId15"/>
    <p:sldId id="315" r:id="rId16"/>
    <p:sldId id="334" r:id="rId17"/>
    <p:sldId id="335" r:id="rId18"/>
    <p:sldId id="322" r:id="rId19"/>
    <p:sldId id="324" r:id="rId20"/>
    <p:sldId id="326" r:id="rId21"/>
    <p:sldId id="327" r:id="rId22"/>
    <p:sldId id="305" r:id="rId23"/>
    <p:sldId id="342" r:id="rId24"/>
    <p:sldId id="343" r:id="rId25"/>
    <p:sldId id="336" r:id="rId26"/>
    <p:sldId id="317" r:id="rId27"/>
    <p:sldId id="318" r:id="rId28"/>
    <p:sldId id="338" r:id="rId2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B18A"/>
    <a:srgbClr val="222222"/>
    <a:srgbClr val="FF9D3F"/>
    <a:srgbClr val="EB7DEB"/>
    <a:srgbClr val="3A846C"/>
    <a:srgbClr val="000000"/>
    <a:srgbClr val="55BDB5"/>
    <a:srgbClr val="FE0000"/>
    <a:srgbClr val="0000FF"/>
    <a:srgbClr val="EF9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96" autoAdjust="0"/>
    <p:restoredTop sz="86410"/>
  </p:normalViewPr>
  <p:slideViewPr>
    <p:cSldViewPr snapToGrid="0">
      <p:cViewPr varScale="1">
        <p:scale>
          <a:sx n="143" d="100"/>
          <a:sy n="143" d="100"/>
        </p:scale>
        <p:origin x="936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6"/>
    </p:cViewPr>
  </p:sorterViewPr>
  <p:notesViewPr>
    <p:cSldViewPr snapToGrid="0" showGuides="1">
      <p:cViewPr varScale="1">
        <p:scale>
          <a:sx n="88" d="100"/>
          <a:sy n="88" d="100"/>
        </p:scale>
        <p:origin x="253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55043-3B71-4002-8820-29B2432228FC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923BF-C61A-4456-8B00-930A1CEBEA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10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28B6F-B89E-4E8F-810A-499CA5C79A27}" type="datetimeFigureOut">
              <a:rPr lang="de-DE" smtClean="0"/>
              <a:t>12.09.2026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85611-F4DE-43EB-A1C1-C04B2C990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761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 descr="Schmuckbild ohne inhaltlichen Bezug zum Vortrag." title="Schmuckbild"/>
          <p:cNvSpPr>
            <a:spLocks noGrp="1"/>
          </p:cNvSpPr>
          <p:nvPr>
            <p:ph type="pic" sz="quarter" idx="13" hasCustomPrompt="1"/>
          </p:nvPr>
        </p:nvSpPr>
        <p:spPr>
          <a:xfrm>
            <a:off x="468313" y="915988"/>
            <a:ext cx="8207375" cy="3600450"/>
          </a:xfrm>
          <a:solidFill>
            <a:schemeClr val="bg2"/>
          </a:solidFill>
        </p:spPr>
        <p:txBody>
          <a:bodyPr anchor="t" anchorCtr="1"/>
          <a:lstStyle>
            <a:lvl1pPr marL="0" indent="0" algn="ctr">
              <a:buFontTx/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Platzhalter für (Titel-) Bild,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3984374"/>
            <a:ext cx="8353425" cy="651784"/>
          </a:xfrm>
          <a:solidFill>
            <a:schemeClr val="bg1"/>
          </a:solidFill>
        </p:spPr>
        <p:txBody>
          <a:bodyPr tIns="144000" bIns="90000"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3262312" y="4739302"/>
            <a:ext cx="5413375" cy="274637"/>
          </a:xfrm>
        </p:spPr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861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266400"/>
            <a:ext cx="8353425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855407"/>
            <a:ext cx="8353426" cy="3661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565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7DE9DCC-C3A4-4D88-BC7D-AEC2FF75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7891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WD-Logo" descr="Wort-Bild-Marke des Deutschen Wetterdienst. Wetter und Klima aus einer Hand." title="DWD-Logo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87610" y="144000"/>
            <a:ext cx="1612390" cy="432000"/>
          </a:xfrm>
          <a:prstGeom prst="rect">
            <a:avLst/>
          </a:prstGeom>
        </p:spPr>
      </p:pic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44000" y="720000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360099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44000" y="4658928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001" y="4732620"/>
            <a:ext cx="309177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umsplatzhalter"/>
          <p:cNvSpPr>
            <a:spLocks noGrp="1"/>
          </p:cNvSpPr>
          <p:nvPr>
            <p:ph type="dt" sz="half" idx="2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8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2686050" y="4739302"/>
            <a:ext cx="5539313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486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2" r:id="rId2"/>
    <p:sldLayoutId id="2147483671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425" marR="0" indent="-352425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marR="0" indent="-26035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577" userDrawn="1">
          <p15:clr>
            <a:srgbClr val="F26B43"/>
          </p15:clr>
        </p15:guide>
        <p15:guide id="3" orient="horz" pos="2867" userDrawn="1">
          <p15:clr>
            <a:srgbClr val="F26B43"/>
          </p15:clr>
        </p15:guide>
        <p15:guide id="4" pos="5511" userDrawn="1">
          <p15:clr>
            <a:srgbClr val="F26B43"/>
          </p15:clr>
        </p15:guide>
        <p15:guide id="5" pos="249" userDrawn="1">
          <p15:clr>
            <a:srgbClr val="F26B43"/>
          </p15:clr>
        </p15:guide>
        <p15:guide id="6" pos="5465" userDrawn="1">
          <p15:clr>
            <a:srgbClr val="F26B43"/>
          </p15:clr>
        </p15:guide>
        <p15:guide id="7" pos="29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oflxs464.dwd.de/~lscheck/visop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ser.eumetsat.int/resources/user-guides/natural-colour-rgb-quick-guide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ser.eumetsat.int/resources/user-guides/cloud-phase-rgb-quick-guide" TargetMode="External"/><Relationship Id="rId4" Type="http://schemas.openxmlformats.org/officeDocument/2006/relationships/hyperlink" Target="https://user.eumetsat.int/resources/user-guides/cloud-type-rgb-quick-guid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53AA468-FBF0-43FF-8851-14F709277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7" y="3762774"/>
            <a:ext cx="8353425" cy="873383"/>
          </a:xfrm>
        </p:spPr>
        <p:txBody>
          <a:bodyPr/>
          <a:lstStyle/>
          <a:p>
            <a:br>
              <a:rPr lang="de-DE" sz="1800" b="0" i="0" u="none" strike="noStrike" baseline="0" dirty="0">
                <a:solidFill>
                  <a:srgbClr val="000000"/>
                </a:solidFill>
                <a:latin typeface="Aptos"/>
              </a:rPr>
            </a:br>
            <a:r>
              <a:rPr lang="de-DE" sz="1800" b="0" i="0" u="none" strike="noStrike" baseline="0" dirty="0">
                <a:solidFill>
                  <a:srgbClr val="000000"/>
                </a:solidFill>
                <a:latin typeface="Aptos"/>
              </a:rPr>
              <a:t> </a:t>
            </a:r>
            <a:r>
              <a:rPr lang="en-US" sz="2800" b="1" dirty="0">
                <a:latin typeface="+mn-lt"/>
                <a:ea typeface="+mn-ea"/>
                <a:cs typeface="+mn-cs"/>
              </a:rPr>
              <a:t>Dusty Cirrus and 2-Moment Ice Microphysics</a:t>
            </a:r>
            <a:endParaRPr lang="en-US" sz="1800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1A9FA6-5920-486F-B0EB-A38BFEF5D7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A5CB04-DDEF-4C72-8040-F6A6949A9D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5AC38D7-1180-4042-B13C-DFAF51EA00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782" y="103145"/>
            <a:ext cx="4278316" cy="3819925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9AC8F9E9-D1BE-4149-A359-7F5D4E4D7C72}"/>
              </a:ext>
            </a:extLst>
          </p:cNvPr>
          <p:cNvSpPr txBox="1"/>
          <p:nvPr/>
        </p:nvSpPr>
        <p:spPr>
          <a:xfrm>
            <a:off x="6415552" y="1616938"/>
            <a:ext cx="24777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Jochen Förstner,</a:t>
            </a:r>
          </a:p>
          <a:p>
            <a:r>
              <a:rPr lang="de-DE" dirty="0"/>
              <a:t>Axel Seifert,</a:t>
            </a:r>
          </a:p>
          <a:p>
            <a:r>
              <a:rPr lang="de-DE" dirty="0"/>
              <a:t>Leonhard Scheck,</a:t>
            </a:r>
          </a:p>
          <a:p>
            <a:r>
              <a:rPr lang="de-DE" dirty="0"/>
              <a:t>Linda Schlemmer,</a:t>
            </a:r>
          </a:p>
          <a:p>
            <a:r>
              <a:rPr lang="de-DE" dirty="0"/>
              <a:t>Felix Fundel, </a:t>
            </a:r>
            <a:r>
              <a:rPr lang="de-DE" dirty="0" err="1"/>
              <a:t>ARTists@KIT</a:t>
            </a:r>
            <a:r>
              <a:rPr lang="de-DE" dirty="0"/>
              <a:t>,  …</a:t>
            </a:r>
          </a:p>
        </p:txBody>
      </p:sp>
    </p:spTree>
    <p:extLst>
      <p:ext uri="{BB962C8B-B14F-4D97-AF65-F5344CB8AC3E}">
        <p14:creationId xmlns:p14="http://schemas.microsoft.com/office/powerpoint/2010/main" val="696698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D4991-6CFD-4DD1-9A81-1B0E24C71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Experiment Setup vs. ICON-ART Routine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858202-B223-4DB2-AC21-406800336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2-moment ice-microphysics (Köhler and Seifert 2015)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Adds </a:t>
            </a:r>
            <a:r>
              <a:rPr lang="en-US" dirty="0" err="1"/>
              <a:t>qni</a:t>
            </a:r>
            <a:r>
              <a:rPr lang="en-US" dirty="0"/>
              <a:t> (ice particle number concentration) as prognostic variable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Prediction of ice supersaturated (</a:t>
            </a:r>
            <a:r>
              <a:rPr lang="en-US" dirty="0" err="1"/>
              <a:t>RH</a:t>
            </a:r>
            <a:r>
              <a:rPr lang="en-US" baseline="-25000" dirty="0" err="1"/>
              <a:t>ice</a:t>
            </a:r>
            <a:r>
              <a:rPr lang="en-US" dirty="0"/>
              <a:t> &gt; 100 %) regions for contrail avoidance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Hanst</a:t>
            </a:r>
            <a:r>
              <a:rPr lang="en-US" dirty="0"/>
              <a:t> et al. 2025), D-KULT project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External parameter data: use of MODIS cloud droplet number concentration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Tuning of optical properties, sticking efficiency, cloud cover diagnostics for ice clouds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Heterogeneous ice nucleation using the INAS (Ice Nucleating Active Sites) approach (Ullrich et al. 2017)</a:t>
            </a:r>
            <a:br>
              <a:rPr lang="en-US" dirty="0"/>
            </a:br>
            <a:r>
              <a:rPr lang="en-US" dirty="0"/>
              <a:t>Input: prognostic mineral dust number conc., mean surface area of mineral dust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“Dusty Cirrus” parameterization</a:t>
            </a:r>
            <a:br>
              <a:rPr lang="en-US" dirty="0"/>
            </a:br>
            <a:r>
              <a:rPr lang="en-US" dirty="0"/>
              <a:t>EPS: perturbation of thresholds for prognostic mineral dust mass conc. and </a:t>
            </a:r>
            <a:r>
              <a:rPr lang="en-US" dirty="0" err="1"/>
              <a:t>RH</a:t>
            </a:r>
            <a:r>
              <a:rPr lang="en-US" baseline="-25000" dirty="0" err="1"/>
              <a:t>ice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Enhanced dry deposition of mineral dust in non-source regions (e.g. over sea, snow, ice), counteracted by increased tuning parameter for dust emission.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9DF8FD-349D-4873-A146-AC4F2F78B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CDE135-A57E-44B6-AABB-185E04A48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1BFC9A-F763-4E79-AB18-6E15A96CD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</a:t>
            </a:fld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C86BBC5-E4A2-40D2-A38E-CEF4B0877B1A}"/>
              </a:ext>
            </a:extLst>
          </p:cNvPr>
          <p:cNvSpPr txBox="1"/>
          <p:nvPr/>
        </p:nvSpPr>
        <p:spPr>
          <a:xfrm>
            <a:off x="7039562" y="849362"/>
            <a:ext cx="20109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rgbClr val="4FB18A"/>
                </a:solidFill>
              </a:rPr>
              <a:t>with prognostic</a:t>
            </a:r>
            <a:br>
              <a:rPr lang="en-US" sz="1700" dirty="0">
                <a:solidFill>
                  <a:srgbClr val="4FB18A"/>
                </a:solidFill>
              </a:rPr>
            </a:br>
            <a:r>
              <a:rPr lang="en-US" sz="1700" dirty="0">
                <a:solidFill>
                  <a:srgbClr val="4FB18A"/>
                </a:solidFill>
              </a:rPr>
              <a:t>2D-Aerosol</a:t>
            </a:r>
            <a:endParaRPr lang="de-DE" sz="1700" dirty="0"/>
          </a:p>
        </p:txBody>
      </p:sp>
    </p:spTree>
    <p:extLst>
      <p:ext uri="{BB962C8B-B14F-4D97-AF65-F5344CB8AC3E}">
        <p14:creationId xmlns:p14="http://schemas.microsoft.com/office/powerpoint/2010/main" val="180910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B2CDED-AB80-45F7-AB98-BD4F91C8E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23050"/>
            <a:ext cx="8353425" cy="664797"/>
          </a:xfrm>
        </p:spPr>
        <p:txBody>
          <a:bodyPr/>
          <a:lstStyle/>
          <a:p>
            <a:r>
              <a:rPr lang="en-US" sz="2400" dirty="0"/>
              <a:t>Prediction of ice supersaturated (</a:t>
            </a:r>
            <a:r>
              <a:rPr lang="en-US" sz="2400" dirty="0" err="1"/>
              <a:t>RH</a:t>
            </a:r>
            <a:r>
              <a:rPr lang="en-US" sz="2400" baseline="-25000" dirty="0" err="1"/>
              <a:t>ice</a:t>
            </a:r>
            <a:r>
              <a:rPr lang="en-US" sz="2400" dirty="0"/>
              <a:t> &gt; 100 %)</a:t>
            </a:r>
            <a:br>
              <a:rPr lang="en-US" sz="2400" dirty="0"/>
            </a:br>
            <a:r>
              <a:rPr lang="en-US" sz="2400" dirty="0"/>
              <a:t>regions (</a:t>
            </a:r>
            <a:r>
              <a:rPr lang="en-US" sz="2400" dirty="0" err="1"/>
              <a:t>Hanst</a:t>
            </a:r>
            <a:r>
              <a:rPr lang="en-US" sz="2400" dirty="0"/>
              <a:t> et al. 2025) in April 2026</a:t>
            </a:r>
            <a:endParaRPr lang="de-DE" sz="24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C6CEE9-4F76-4821-A463-3A988B7B2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ED7A19-E491-4460-90C5-5D1EE658D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26201A2-79B2-4AD6-9395-36CEEE0B4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8" r="11408"/>
          <a:stretch/>
        </p:blipFill>
        <p:spPr>
          <a:xfrm>
            <a:off x="575184" y="781664"/>
            <a:ext cx="3908323" cy="379771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809B474-4C22-414A-90D2-2889102B6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0" r="10510"/>
          <a:stretch/>
        </p:blipFill>
        <p:spPr>
          <a:xfrm>
            <a:off x="4749439" y="781664"/>
            <a:ext cx="3999273" cy="379771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8699AB2-0125-43D8-9135-E3E5910449F5}"/>
              </a:ext>
            </a:extLst>
          </p:cNvPr>
          <p:cNvSpPr txBox="1"/>
          <p:nvPr/>
        </p:nvSpPr>
        <p:spPr>
          <a:xfrm>
            <a:off x="999499" y="79221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1-mom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4C271D4-4B61-4FA9-8578-D795717DEC43}"/>
              </a:ext>
            </a:extLst>
          </p:cNvPr>
          <p:cNvSpPr txBox="1"/>
          <p:nvPr/>
        </p:nvSpPr>
        <p:spPr>
          <a:xfrm>
            <a:off x="5322700" y="79221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2-mom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70B8FA0-1FB8-471E-971A-D0582F0B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5305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84B79E1-BE6B-4596-A5EC-5AE103065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6963"/>
            <a:ext cx="8353425" cy="360099"/>
          </a:xfrm>
        </p:spPr>
        <p:txBody>
          <a:bodyPr/>
          <a:lstStyle/>
          <a:p>
            <a:r>
              <a:rPr lang="en-US" dirty="0"/>
              <a:t>“Dusty Cirrus” Parameterization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31A011-40A0-41D4-A88B-6CE5D467B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E2C23F-FD16-4EF3-B304-1C4C8C51D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COSMO GM 2026  – "Dusty Cirrus" and GSCP3 – Jochen Förstner et al.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7ADF154-B730-48D6-B365-FB06AB997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73" y="1052440"/>
            <a:ext cx="5923008" cy="3276000"/>
          </a:xfrm>
          <a:prstGeom prst="rect">
            <a:avLst/>
          </a:prstGeom>
        </p:spPr>
      </p:pic>
      <p:sp>
        <p:nvSpPr>
          <p:cNvPr id="12" name="Rechteck 3">
            <a:extLst>
              <a:ext uri="{FF2B5EF4-FFF2-40B4-BE49-F238E27FC236}">
                <a16:creationId xmlns:a16="http://schemas.microsoft.com/office/drawing/2014/main" id="{255130AD-4211-42C3-B654-AC555B0D9F0D}"/>
              </a:ext>
            </a:extLst>
          </p:cNvPr>
          <p:cNvSpPr/>
          <p:nvPr/>
        </p:nvSpPr>
        <p:spPr>
          <a:xfrm>
            <a:off x="6209413" y="1048741"/>
            <a:ext cx="284078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Seifert et al., 2022:</a:t>
            </a:r>
          </a:p>
          <a:p>
            <a:r>
              <a:rPr lang="en-US" sz="1100" dirty="0">
                <a:solidFill>
                  <a:srgbClr val="000000"/>
                </a:solidFill>
              </a:rPr>
              <a:t>Seifert, A., Bachmann, V., </a:t>
            </a:r>
            <a:r>
              <a:rPr lang="en-US" sz="1100" dirty="0" err="1">
                <a:solidFill>
                  <a:srgbClr val="000000"/>
                </a:solidFill>
              </a:rPr>
              <a:t>Filipitsch</a:t>
            </a:r>
            <a:r>
              <a:rPr lang="en-US" sz="1100" dirty="0">
                <a:solidFill>
                  <a:srgbClr val="000000"/>
                </a:solidFill>
              </a:rPr>
              <a:t>, F., Förstner, J., Grams, C., </a:t>
            </a:r>
            <a:r>
              <a:rPr lang="en-US" sz="1100" dirty="0" err="1">
                <a:solidFill>
                  <a:srgbClr val="000000"/>
                </a:solidFill>
              </a:rPr>
              <a:t>Hoshyaripour</a:t>
            </a:r>
            <a:r>
              <a:rPr lang="en-US" sz="1100" dirty="0">
                <a:solidFill>
                  <a:srgbClr val="000000"/>
                </a:solidFill>
              </a:rPr>
              <a:t>, G. A., </a:t>
            </a:r>
            <a:r>
              <a:rPr lang="en-US" sz="1100" dirty="0" err="1">
                <a:solidFill>
                  <a:srgbClr val="000000"/>
                </a:solidFill>
              </a:rPr>
              <a:t>Quinting</a:t>
            </a:r>
            <a:r>
              <a:rPr lang="en-US" sz="1100" dirty="0">
                <a:solidFill>
                  <a:srgbClr val="000000"/>
                </a:solidFill>
              </a:rPr>
              <a:t>, J., Rohde, A., Vogel, H., Wagner, A., and Vogel, B.: Aerosol-cloud-radiation interaction during Saharan dust episodes: The dusty cirrus puzzle, Atmos. Chem. Phys., 23, 6409–6430, 2023,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https://doi.org/10.5194/acp-23-6409-2023.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08A59B6-5FCC-4821-8EF6-FDEB5470F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414" y="2810823"/>
            <a:ext cx="2840784" cy="1481038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C32AABC-68D1-4237-B429-EFE2273111EA}"/>
              </a:ext>
            </a:extLst>
          </p:cNvPr>
          <p:cNvSpPr txBox="1"/>
          <p:nvPr/>
        </p:nvSpPr>
        <p:spPr>
          <a:xfrm>
            <a:off x="7048497" y="3024187"/>
            <a:ext cx="3449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>
                <a:solidFill>
                  <a:srgbClr val="000000"/>
                </a:solidFill>
                <a:latin typeface="Arial monospaced for SAP" panose="020B0609020202030204" pitchFamily="49" charset="0"/>
              </a:rPr>
              <a:t>+1</a:t>
            </a:r>
            <a:endParaRPr lang="de-DE" sz="1600" dirty="0">
              <a:solidFill>
                <a:srgbClr val="000000"/>
              </a:solidFill>
              <a:latin typeface="Arial monospaced for SAP" panose="020B0609020202030204" pitchFamily="49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08CA283-C518-4B67-BA01-7EEDC47B12E4}"/>
              </a:ext>
            </a:extLst>
          </p:cNvPr>
          <p:cNvSpPr txBox="1"/>
          <p:nvPr/>
        </p:nvSpPr>
        <p:spPr>
          <a:xfrm>
            <a:off x="8217767" y="4053654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N=4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E8FC5AE2-4041-4BF6-9FDB-2DA9A32EA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1053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80649C-57F2-46D3-AD70-B6222BBA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21C50F-B665-400F-82F4-B42A6610F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11" name="Titel 5">
            <a:extLst>
              <a:ext uri="{FF2B5EF4-FFF2-40B4-BE49-F238E27FC236}">
                <a16:creationId xmlns:a16="http://schemas.microsoft.com/office/drawing/2014/main" id="{01963956-7BE1-4C89-AA32-6712B6CA5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266400"/>
            <a:ext cx="8353425" cy="360099"/>
          </a:xfrm>
        </p:spPr>
        <p:txBody>
          <a:bodyPr/>
          <a:lstStyle/>
          <a:p>
            <a:r>
              <a:rPr lang="en-US" dirty="0"/>
              <a:t>“Dusty Cirrus“ on 13 April 2026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FDA1B5C-ACAD-47EF-943F-6285A93F82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894" y="764360"/>
            <a:ext cx="4238277" cy="383708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D555C83-146C-4672-9861-B584F7F9D3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81" y="1014297"/>
            <a:ext cx="4603446" cy="287001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E1A7E4A2-5957-4AD9-86E1-4AFC0449C013}"/>
              </a:ext>
            </a:extLst>
          </p:cNvPr>
          <p:cNvSpPr txBox="1"/>
          <p:nvPr/>
        </p:nvSpPr>
        <p:spPr>
          <a:xfrm>
            <a:off x="4672114" y="3942475"/>
            <a:ext cx="4419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Difference in 3-hourly shortwave radiation at the surface (exp_12076 – ICON-ART Routine)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08B89F7-9CF5-4FB2-BA77-1EDAC96C0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1538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F3A022-44F6-4B2F-BECE-F9FB4B0CD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7F33F1-3BA6-4C87-8145-7EFCE26CF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4AEE07A-1A89-4060-B2E9-A5AA371A5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13 April 2026 </a:t>
            </a:r>
            <a:r>
              <a:rPr lang="da-DK" dirty="0"/>
              <a:t>– </a:t>
            </a:r>
            <a:r>
              <a:rPr lang="de-DE" dirty="0"/>
              <a:t>RAD_GL_6h MAE and ME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E5EFBBB-72DE-4B05-AD2D-F6CDD7EB7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82" y="2560693"/>
            <a:ext cx="7461519" cy="207057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35B1EB16-FD71-4318-AAC1-2C678702E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3982" y="825407"/>
            <a:ext cx="7461519" cy="2070571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310FD7-FCB6-4F0B-AE8E-72196AC7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6</a:t>
            </a:fld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C0DE5A9-79CD-4E7D-834F-70AFA74A4B6B}"/>
              </a:ext>
            </a:extLst>
          </p:cNvPr>
          <p:cNvSpPr txBox="1"/>
          <p:nvPr/>
        </p:nvSpPr>
        <p:spPr>
          <a:xfrm>
            <a:off x="158499" y="1082462"/>
            <a:ext cx="1319592" cy="3200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222222"/>
                </a:solidFill>
              </a:rPr>
              <a:t>exp_12075:</a:t>
            </a:r>
            <a:br>
              <a:rPr lang="en-US" sz="1600" dirty="0">
                <a:solidFill>
                  <a:srgbClr val="222222"/>
                </a:solidFill>
              </a:rPr>
            </a:br>
            <a:r>
              <a:rPr lang="en-US" sz="1600" b="1" dirty="0">
                <a:solidFill>
                  <a:srgbClr val="222222"/>
                </a:solidFill>
              </a:rPr>
              <a:t>without</a:t>
            </a:r>
            <a:br>
              <a:rPr lang="en-US" sz="1600" dirty="0">
                <a:solidFill>
                  <a:srgbClr val="222222"/>
                </a:solidFill>
              </a:rPr>
            </a:br>
            <a:r>
              <a:rPr lang="en-US" sz="1600" dirty="0">
                <a:solidFill>
                  <a:srgbClr val="222222"/>
                </a:solidFill>
              </a:rPr>
              <a:t>prognostic</a:t>
            </a:r>
            <a:br>
              <a:rPr lang="en-US" sz="1600" dirty="0">
                <a:solidFill>
                  <a:srgbClr val="222222"/>
                </a:solidFill>
              </a:rPr>
            </a:br>
            <a:r>
              <a:rPr lang="en-US" sz="1600" dirty="0">
                <a:solidFill>
                  <a:srgbClr val="222222"/>
                </a:solidFill>
              </a:rPr>
              <a:t>2D-Aerosol</a:t>
            </a:r>
          </a:p>
          <a:p>
            <a:endParaRPr lang="en-US" sz="1600" dirty="0"/>
          </a:p>
          <a:p>
            <a:r>
              <a:rPr lang="en-US" sz="1600" dirty="0">
                <a:solidFill>
                  <a:srgbClr val="4FB18A"/>
                </a:solidFill>
              </a:rPr>
              <a:t>exp_12076:</a:t>
            </a:r>
            <a:br>
              <a:rPr lang="en-US" sz="1600" dirty="0">
                <a:solidFill>
                  <a:srgbClr val="4FB18A"/>
                </a:solidFill>
              </a:rPr>
            </a:br>
            <a:r>
              <a:rPr lang="en-US" sz="1600" b="1" dirty="0">
                <a:solidFill>
                  <a:srgbClr val="4FB18A"/>
                </a:solidFill>
              </a:rPr>
              <a:t>with</a:t>
            </a:r>
            <a:br>
              <a:rPr lang="en-US" sz="1600" dirty="0">
                <a:solidFill>
                  <a:srgbClr val="4FB18A"/>
                </a:solidFill>
              </a:rPr>
            </a:br>
            <a:r>
              <a:rPr lang="en-US" sz="1600" dirty="0">
                <a:solidFill>
                  <a:srgbClr val="4FB18A"/>
                </a:solidFill>
              </a:rPr>
              <a:t>prognostic</a:t>
            </a:r>
            <a:br>
              <a:rPr lang="en-US" sz="1600" dirty="0">
                <a:solidFill>
                  <a:srgbClr val="4FB18A"/>
                </a:solidFill>
              </a:rPr>
            </a:br>
            <a:r>
              <a:rPr lang="en-US" sz="1600" dirty="0">
                <a:solidFill>
                  <a:srgbClr val="4FB18A"/>
                </a:solidFill>
              </a:rPr>
              <a:t>2D-Aerosol</a:t>
            </a:r>
            <a:br>
              <a:rPr lang="en-US" sz="1600" dirty="0">
                <a:solidFill>
                  <a:srgbClr val="4FB18A"/>
                </a:solidFill>
              </a:rPr>
            </a:br>
            <a:r>
              <a:rPr lang="en-US" sz="1400" dirty="0">
                <a:solidFill>
                  <a:srgbClr val="4FB18A"/>
                </a:solidFill>
              </a:rPr>
              <a:t>(operational:</a:t>
            </a:r>
            <a:br>
              <a:rPr lang="en-US" sz="1400" dirty="0">
                <a:solidFill>
                  <a:srgbClr val="4FB18A"/>
                </a:solidFill>
              </a:rPr>
            </a:br>
            <a:r>
              <a:rPr lang="en-US" sz="1400" dirty="0">
                <a:solidFill>
                  <a:srgbClr val="4FB18A"/>
                </a:solidFill>
              </a:rPr>
              <a:t> </a:t>
            </a:r>
            <a:r>
              <a:rPr lang="en-US" sz="500" dirty="0">
                <a:solidFill>
                  <a:srgbClr val="4FB18A"/>
                </a:solidFill>
              </a:rPr>
              <a:t> </a:t>
            </a:r>
            <a:r>
              <a:rPr lang="en-US" sz="1400" dirty="0">
                <a:solidFill>
                  <a:srgbClr val="4FB18A"/>
                </a:solidFill>
              </a:rPr>
              <a:t>2 Sep 2026)</a:t>
            </a:r>
            <a:br>
              <a:rPr lang="en-US" sz="1400" dirty="0">
                <a:solidFill>
                  <a:srgbClr val="4FB18A"/>
                </a:solidFill>
              </a:rPr>
            </a:br>
            <a:r>
              <a:rPr lang="en-US" sz="1400" dirty="0">
                <a:solidFill>
                  <a:srgbClr val="4FB18A"/>
                </a:solidFill>
              </a:rPr>
              <a:t>… next talk by</a:t>
            </a:r>
            <a:br>
              <a:rPr lang="en-US" sz="1400" dirty="0">
                <a:solidFill>
                  <a:srgbClr val="4FB18A"/>
                </a:solidFill>
              </a:rPr>
            </a:br>
            <a:r>
              <a:rPr lang="en-US" sz="1400" dirty="0">
                <a:solidFill>
                  <a:srgbClr val="4FB18A"/>
                </a:solidFill>
              </a:rPr>
              <a:t>Daniel Rieger</a:t>
            </a:r>
            <a:endParaRPr lang="en-US" sz="1600" dirty="0">
              <a:solidFill>
                <a:srgbClr val="4FB18A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8B5D01D-F786-432B-8F39-DCE4BA2C8A81}"/>
              </a:ext>
            </a:extLst>
          </p:cNvPr>
          <p:cNvSpPr txBox="1"/>
          <p:nvPr/>
        </p:nvSpPr>
        <p:spPr>
          <a:xfrm>
            <a:off x="4767872" y="928573"/>
            <a:ext cx="4217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Difference MAE with respect to </a:t>
            </a:r>
            <a:r>
              <a:rPr lang="en-US" sz="1400" dirty="0">
                <a:solidFill>
                  <a:srgbClr val="FF9D9D"/>
                </a:solidFill>
              </a:rPr>
              <a:t>ICON-ART</a:t>
            </a:r>
            <a:r>
              <a:rPr lang="en-US" sz="1400" dirty="0"/>
              <a:t> Routine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0DE8193-1BE7-4BA4-A6BC-9B95C0D8C8EB}"/>
              </a:ext>
            </a:extLst>
          </p:cNvPr>
          <p:cNvSpPr txBox="1"/>
          <p:nvPr/>
        </p:nvSpPr>
        <p:spPr>
          <a:xfrm>
            <a:off x="8013760" y="2670533"/>
            <a:ext cx="97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ME (Bias)</a:t>
            </a:r>
          </a:p>
        </p:txBody>
      </p:sp>
    </p:spTree>
    <p:extLst>
      <p:ext uri="{BB962C8B-B14F-4D97-AF65-F5344CB8AC3E}">
        <p14:creationId xmlns:p14="http://schemas.microsoft.com/office/powerpoint/2010/main" val="2803794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E54B8E-9BA8-4FED-96B9-B9412D40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B74543-2384-44E3-B84A-D283CB341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7" name="Titel 5">
            <a:extLst>
              <a:ext uri="{FF2B5EF4-FFF2-40B4-BE49-F238E27FC236}">
                <a16:creationId xmlns:a16="http://schemas.microsoft.com/office/drawing/2014/main" id="{4738ABCA-1F94-43CB-93D3-AC5324B76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6700"/>
            <a:ext cx="8353425" cy="360363"/>
          </a:xfrm>
        </p:spPr>
        <p:txBody>
          <a:bodyPr/>
          <a:lstStyle/>
          <a:p>
            <a:r>
              <a:rPr lang="de-DE" dirty="0"/>
              <a:t>April 2026</a:t>
            </a:r>
            <a:r>
              <a:rPr lang="da-DK" dirty="0"/>
              <a:t> – </a:t>
            </a:r>
            <a:r>
              <a:rPr lang="de-DE" dirty="0"/>
              <a:t>RAD_GL_3h ME (EU-NA² Nest)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38F306A-D59D-46B7-A362-9E8FA7D3A5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395" y="1200198"/>
            <a:ext cx="6404238" cy="3322199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778FC25-54DC-4B49-836C-EF477352C545}"/>
              </a:ext>
            </a:extLst>
          </p:cNvPr>
          <p:cNvSpPr txBox="1"/>
          <p:nvPr/>
        </p:nvSpPr>
        <p:spPr>
          <a:xfrm>
            <a:off x="4380091" y="810547"/>
            <a:ext cx="215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ICON-ART Routine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75591FA-269C-41A8-8801-31D09BC4DB5C}"/>
              </a:ext>
            </a:extLst>
          </p:cNvPr>
          <p:cNvSpPr txBox="1"/>
          <p:nvPr/>
        </p:nvSpPr>
        <p:spPr>
          <a:xfrm>
            <a:off x="1437395" y="810547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exp_12076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ADC3520-A895-474A-ACAB-797EC5F9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2188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31E3-2869-4412-AE0E-C8C0D825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 2026 – SYNOP Verification (Det.)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9AD91-C07B-4DBD-90E3-416905F2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6DF899-5114-4AD3-81E7-DBD01350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22ED808-85FB-41B0-BC62-8A93013A9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28766"/>
            <a:ext cx="9144000" cy="2846145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254312A-CAC5-498C-8483-9C85BB3697D4}"/>
              </a:ext>
            </a:extLst>
          </p:cNvPr>
          <p:cNvSpPr txBox="1"/>
          <p:nvPr/>
        </p:nvSpPr>
        <p:spPr>
          <a:xfrm>
            <a:off x="2600946" y="4186585"/>
            <a:ext cx="479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FF"/>
                </a:solidFill>
              </a:rPr>
              <a:t>exp_12076 </a:t>
            </a:r>
            <a:r>
              <a:rPr lang="de-DE" dirty="0" err="1">
                <a:solidFill>
                  <a:srgbClr val="0000FF"/>
                </a:solidFill>
              </a:rPr>
              <a:t>better</a:t>
            </a:r>
            <a:r>
              <a:rPr lang="de-DE" dirty="0">
                <a:solidFill>
                  <a:srgbClr val="0000FF"/>
                </a:solidFill>
              </a:rPr>
              <a:t>   </a:t>
            </a:r>
            <a:r>
              <a:rPr lang="de-DE" dirty="0">
                <a:solidFill>
                  <a:srgbClr val="FF0000"/>
                </a:solidFill>
              </a:rPr>
              <a:t>ICON-ART </a:t>
            </a:r>
            <a:r>
              <a:rPr lang="de-DE" dirty="0">
                <a:solidFill>
                  <a:srgbClr val="FE0000"/>
                </a:solidFill>
              </a:rPr>
              <a:t>Routine </a:t>
            </a:r>
            <a:r>
              <a:rPr lang="de-DE" dirty="0" err="1">
                <a:solidFill>
                  <a:srgbClr val="FE0000"/>
                </a:solidFill>
              </a:rPr>
              <a:t>better</a:t>
            </a:r>
            <a:endParaRPr lang="de-DE" dirty="0">
              <a:solidFill>
                <a:srgbClr val="FE00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34675A-74D3-40B9-AC46-ED1A36A13E74}"/>
              </a:ext>
            </a:extLst>
          </p:cNvPr>
          <p:cNvSpPr txBox="1"/>
          <p:nvPr/>
        </p:nvSpPr>
        <p:spPr>
          <a:xfrm>
            <a:off x="370125" y="787168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RMSE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DD875888-A463-4ACE-BEA9-C6F30A875880}"/>
              </a:ext>
            </a:extLst>
          </p:cNvPr>
          <p:cNvGrpSpPr/>
          <p:nvPr/>
        </p:nvGrpSpPr>
        <p:grpSpPr>
          <a:xfrm>
            <a:off x="5846822" y="876905"/>
            <a:ext cx="2914423" cy="369332"/>
            <a:chOff x="5846822" y="876905"/>
            <a:chExt cx="2914423" cy="369332"/>
          </a:xfrm>
        </p:grpSpPr>
        <p:sp>
          <p:nvSpPr>
            <p:cNvPr id="13" name="Pfeil: nach oben und unten 12">
              <a:extLst>
                <a:ext uri="{FF2B5EF4-FFF2-40B4-BE49-F238E27FC236}">
                  <a16:creationId xmlns:a16="http://schemas.microsoft.com/office/drawing/2014/main" id="{9FABD62E-0210-4605-B5F9-6CCD590A9D61}"/>
                </a:ext>
              </a:extLst>
            </p:cNvPr>
            <p:cNvSpPr/>
            <p:nvPr/>
          </p:nvSpPr>
          <p:spPr>
            <a:xfrm>
              <a:off x="5846822" y="894377"/>
              <a:ext cx="45719" cy="334389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2707251-F460-4BCD-942B-E195BA1ACC11}"/>
                </a:ext>
              </a:extLst>
            </p:cNvPr>
            <p:cNvSpPr txBox="1"/>
            <p:nvPr/>
          </p:nvSpPr>
          <p:spPr>
            <a:xfrm>
              <a:off x="5892541" y="876905"/>
              <a:ext cx="1129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Variables</a:t>
              </a:r>
            </a:p>
          </p:txBody>
        </p:sp>
        <p:sp>
          <p:nvSpPr>
            <p:cNvPr id="15" name="Pfeil: nach links und rechts 14">
              <a:extLst>
                <a:ext uri="{FF2B5EF4-FFF2-40B4-BE49-F238E27FC236}">
                  <a16:creationId xmlns:a16="http://schemas.microsoft.com/office/drawing/2014/main" id="{226C3880-890E-4480-8D44-8712E342EB25}"/>
                </a:ext>
              </a:extLst>
            </p:cNvPr>
            <p:cNvSpPr/>
            <p:nvPr/>
          </p:nvSpPr>
          <p:spPr>
            <a:xfrm>
              <a:off x="7246459" y="1036204"/>
              <a:ext cx="385113" cy="45719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C605EB8D-6761-4DC9-8215-16070947D7C4}"/>
                </a:ext>
              </a:extLst>
            </p:cNvPr>
            <p:cNvSpPr txBox="1"/>
            <p:nvPr/>
          </p:nvSpPr>
          <p:spPr>
            <a:xfrm>
              <a:off x="7666073" y="876905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Domains</a:t>
              </a:r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8BC99E2A-6FD6-450B-9D6C-735F55584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000" y="787168"/>
            <a:ext cx="6430172" cy="3841401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B5E810-B27A-47DD-B7B4-77B01DAF9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8</a:t>
            </a:fld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56A901C0-C851-4169-9AD2-5DA575C1E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982" y="787168"/>
            <a:ext cx="6430172" cy="3841401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4372766-C7FB-4A4A-9F50-9C99085F789A}"/>
              </a:ext>
            </a:extLst>
          </p:cNvPr>
          <p:cNvGrpSpPr/>
          <p:nvPr/>
        </p:nvGrpSpPr>
        <p:grpSpPr>
          <a:xfrm>
            <a:off x="1296000" y="787168"/>
            <a:ext cx="6430225" cy="3841401"/>
            <a:chOff x="1296000" y="787168"/>
            <a:chExt cx="6430225" cy="3841401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DDAF17FC-4EEB-4B8F-8C48-6D2D3A086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6000" y="787168"/>
              <a:ext cx="6430171" cy="3841401"/>
            </a:xfrm>
            <a:prstGeom prst="rect">
              <a:avLst/>
            </a:prstGeom>
          </p:spPr>
        </p:pic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739723BE-D507-4DF7-AF44-E1886266CD96}"/>
                </a:ext>
              </a:extLst>
            </p:cNvPr>
            <p:cNvSpPr txBox="1"/>
            <p:nvPr/>
          </p:nvSpPr>
          <p:spPr>
            <a:xfrm>
              <a:off x="6053728" y="802557"/>
              <a:ext cx="1672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FF0000"/>
                  </a:solidFill>
                </a:rPr>
                <a:t>vs. exp_12075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341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31E3-2869-4412-AE0E-C8C0D825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 2026 – SYNOP Verification (Det.)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9AD91-C07B-4DBD-90E3-416905F2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6DF899-5114-4AD3-81E7-DBD01350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22ED808-85FB-41B0-BC62-8A93013A9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228766"/>
            <a:ext cx="9143997" cy="2846145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254312A-CAC5-498C-8483-9C85BB3697D4}"/>
              </a:ext>
            </a:extLst>
          </p:cNvPr>
          <p:cNvSpPr txBox="1"/>
          <p:nvPr/>
        </p:nvSpPr>
        <p:spPr>
          <a:xfrm>
            <a:off x="2600946" y="4186585"/>
            <a:ext cx="479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FF"/>
                </a:solidFill>
              </a:rPr>
              <a:t>exp_12076 </a:t>
            </a:r>
            <a:r>
              <a:rPr lang="de-DE" dirty="0" err="1">
                <a:solidFill>
                  <a:srgbClr val="0000FF"/>
                </a:solidFill>
              </a:rPr>
              <a:t>better</a:t>
            </a:r>
            <a:r>
              <a:rPr lang="de-DE" dirty="0">
                <a:solidFill>
                  <a:srgbClr val="0000FF"/>
                </a:solidFill>
              </a:rPr>
              <a:t>   </a:t>
            </a:r>
            <a:r>
              <a:rPr lang="de-DE" dirty="0">
                <a:solidFill>
                  <a:srgbClr val="FF0000"/>
                </a:solidFill>
              </a:rPr>
              <a:t>ICON-ART </a:t>
            </a:r>
            <a:r>
              <a:rPr lang="de-DE" dirty="0">
                <a:solidFill>
                  <a:srgbClr val="FE0000"/>
                </a:solidFill>
              </a:rPr>
              <a:t>Routine </a:t>
            </a:r>
            <a:r>
              <a:rPr lang="de-DE" dirty="0" err="1">
                <a:solidFill>
                  <a:srgbClr val="FE0000"/>
                </a:solidFill>
              </a:rPr>
              <a:t>better</a:t>
            </a:r>
            <a:endParaRPr lang="de-DE" dirty="0">
              <a:solidFill>
                <a:srgbClr val="FE00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34675A-74D3-40B9-AC46-ED1A36A13E74}"/>
              </a:ext>
            </a:extLst>
          </p:cNvPr>
          <p:cNvSpPr txBox="1"/>
          <p:nvPr/>
        </p:nvSpPr>
        <p:spPr>
          <a:xfrm>
            <a:off x="370125" y="787168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ME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DD875888-A463-4ACE-BEA9-C6F30A875880}"/>
              </a:ext>
            </a:extLst>
          </p:cNvPr>
          <p:cNvGrpSpPr/>
          <p:nvPr/>
        </p:nvGrpSpPr>
        <p:grpSpPr>
          <a:xfrm>
            <a:off x="5846822" y="876905"/>
            <a:ext cx="2914423" cy="369332"/>
            <a:chOff x="5846822" y="876905"/>
            <a:chExt cx="2914423" cy="369332"/>
          </a:xfrm>
        </p:grpSpPr>
        <p:sp>
          <p:nvSpPr>
            <p:cNvPr id="13" name="Pfeil: nach oben und unten 12">
              <a:extLst>
                <a:ext uri="{FF2B5EF4-FFF2-40B4-BE49-F238E27FC236}">
                  <a16:creationId xmlns:a16="http://schemas.microsoft.com/office/drawing/2014/main" id="{9FABD62E-0210-4605-B5F9-6CCD590A9D61}"/>
                </a:ext>
              </a:extLst>
            </p:cNvPr>
            <p:cNvSpPr/>
            <p:nvPr/>
          </p:nvSpPr>
          <p:spPr>
            <a:xfrm>
              <a:off x="5846822" y="894377"/>
              <a:ext cx="45719" cy="334389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2707251-F460-4BCD-942B-E195BA1ACC11}"/>
                </a:ext>
              </a:extLst>
            </p:cNvPr>
            <p:cNvSpPr txBox="1"/>
            <p:nvPr/>
          </p:nvSpPr>
          <p:spPr>
            <a:xfrm>
              <a:off x="5892541" y="876905"/>
              <a:ext cx="1129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Variables</a:t>
              </a:r>
            </a:p>
          </p:txBody>
        </p:sp>
        <p:sp>
          <p:nvSpPr>
            <p:cNvPr id="15" name="Pfeil: nach links und rechts 14">
              <a:extLst>
                <a:ext uri="{FF2B5EF4-FFF2-40B4-BE49-F238E27FC236}">
                  <a16:creationId xmlns:a16="http://schemas.microsoft.com/office/drawing/2014/main" id="{226C3880-890E-4480-8D44-8712E342EB25}"/>
                </a:ext>
              </a:extLst>
            </p:cNvPr>
            <p:cNvSpPr/>
            <p:nvPr/>
          </p:nvSpPr>
          <p:spPr>
            <a:xfrm>
              <a:off x="7246459" y="1036204"/>
              <a:ext cx="385113" cy="45719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C605EB8D-6761-4DC9-8215-16070947D7C4}"/>
                </a:ext>
              </a:extLst>
            </p:cNvPr>
            <p:cNvSpPr txBox="1"/>
            <p:nvPr/>
          </p:nvSpPr>
          <p:spPr>
            <a:xfrm>
              <a:off x="7666073" y="876905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Domains</a:t>
              </a:r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8BC99E2A-6FD6-450B-9D6C-735F55584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000" y="787168"/>
            <a:ext cx="6430172" cy="3841401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B5E810-B27A-47DD-B7B4-77B01DAF9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9</a:t>
            </a:fld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56A901C0-C851-4169-9AD2-5DA575C1E7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982" y="787168"/>
            <a:ext cx="6430171" cy="3841401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4372766-C7FB-4A4A-9F50-9C99085F789A}"/>
              </a:ext>
            </a:extLst>
          </p:cNvPr>
          <p:cNvGrpSpPr/>
          <p:nvPr/>
        </p:nvGrpSpPr>
        <p:grpSpPr>
          <a:xfrm>
            <a:off x="1296000" y="787168"/>
            <a:ext cx="6430225" cy="3841400"/>
            <a:chOff x="1296000" y="787168"/>
            <a:chExt cx="6430225" cy="3841400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DDAF17FC-4EEB-4B8F-8C48-6D2D3A086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96000" y="787168"/>
              <a:ext cx="6430171" cy="3841400"/>
            </a:xfrm>
            <a:prstGeom prst="rect">
              <a:avLst/>
            </a:prstGeom>
          </p:spPr>
        </p:pic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739723BE-D507-4DF7-AF44-E1886266CD96}"/>
                </a:ext>
              </a:extLst>
            </p:cNvPr>
            <p:cNvSpPr txBox="1"/>
            <p:nvPr/>
          </p:nvSpPr>
          <p:spPr>
            <a:xfrm>
              <a:off x="6053728" y="802557"/>
              <a:ext cx="1672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FF0000"/>
                  </a:solidFill>
                </a:rPr>
                <a:t>vs. exp_12075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580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31E3-2869-4412-AE0E-C8C0D825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 2026 – TEMP Verification (Det.)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9AD91-C07B-4DBD-90E3-416905F2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6DF899-5114-4AD3-81E7-DBD01350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22ED808-85FB-41B0-BC62-8A93013A9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96" y="801976"/>
            <a:ext cx="7057385" cy="376265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254312A-CAC5-498C-8483-9C85BB3697D4}"/>
              </a:ext>
            </a:extLst>
          </p:cNvPr>
          <p:cNvSpPr txBox="1"/>
          <p:nvPr/>
        </p:nvSpPr>
        <p:spPr>
          <a:xfrm>
            <a:off x="7063734" y="990000"/>
            <a:ext cx="19800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FF"/>
                </a:solidFill>
              </a:rPr>
              <a:t>exp_12076 </a:t>
            </a:r>
            <a:r>
              <a:rPr lang="de-DE" dirty="0" err="1">
                <a:solidFill>
                  <a:srgbClr val="0000FF"/>
                </a:solidFill>
              </a:rPr>
              <a:t>better</a:t>
            </a:r>
            <a:endParaRPr lang="de-DE" dirty="0">
              <a:solidFill>
                <a:srgbClr val="0000FF"/>
              </a:solidFill>
            </a:endParaRPr>
          </a:p>
          <a:p>
            <a:endParaRPr lang="de-DE" dirty="0">
              <a:solidFill>
                <a:srgbClr val="0000FF"/>
              </a:solidFill>
            </a:endParaRPr>
          </a:p>
          <a:p>
            <a:r>
              <a:rPr lang="de-DE" dirty="0">
                <a:solidFill>
                  <a:srgbClr val="FE0000"/>
                </a:solidFill>
              </a:rPr>
              <a:t>ICON-ART</a:t>
            </a:r>
            <a:br>
              <a:rPr lang="de-DE" dirty="0">
                <a:solidFill>
                  <a:srgbClr val="FE0000"/>
                </a:solidFill>
              </a:rPr>
            </a:br>
            <a:r>
              <a:rPr lang="de-DE" dirty="0">
                <a:solidFill>
                  <a:srgbClr val="FE0000"/>
                </a:solidFill>
              </a:rPr>
              <a:t>Routine </a:t>
            </a:r>
            <a:r>
              <a:rPr lang="de-DE" dirty="0" err="1">
                <a:solidFill>
                  <a:srgbClr val="FE0000"/>
                </a:solidFill>
              </a:rPr>
              <a:t>better</a:t>
            </a:r>
            <a:endParaRPr lang="de-DE" dirty="0">
              <a:solidFill>
                <a:srgbClr val="FE00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34675A-74D3-40B9-AC46-ED1A36A13E74}"/>
              </a:ext>
            </a:extLst>
          </p:cNvPr>
          <p:cNvSpPr txBox="1"/>
          <p:nvPr/>
        </p:nvSpPr>
        <p:spPr>
          <a:xfrm>
            <a:off x="8099787" y="4164516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RMSE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5E90FF0-A6AE-4769-AD08-E03A330F8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6356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31E3-2869-4412-AE0E-C8C0D825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 2026 – TEMP Verification (Det.)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9AD91-C07B-4DBD-90E3-416905F2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6DF899-5114-4AD3-81E7-DBD01350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22ED808-85FB-41B0-BC62-8A93013A9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96" y="801976"/>
            <a:ext cx="7057385" cy="376264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254312A-CAC5-498C-8483-9C85BB3697D4}"/>
              </a:ext>
            </a:extLst>
          </p:cNvPr>
          <p:cNvSpPr txBox="1"/>
          <p:nvPr/>
        </p:nvSpPr>
        <p:spPr>
          <a:xfrm>
            <a:off x="7063734" y="990000"/>
            <a:ext cx="20056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FF"/>
                </a:solidFill>
              </a:rPr>
              <a:t>exp_12076 </a:t>
            </a:r>
            <a:r>
              <a:rPr lang="de-DE" dirty="0" err="1">
                <a:solidFill>
                  <a:srgbClr val="0000FF"/>
                </a:solidFill>
              </a:rPr>
              <a:t>better</a:t>
            </a:r>
            <a:endParaRPr lang="de-DE" dirty="0">
              <a:solidFill>
                <a:srgbClr val="0000FF"/>
              </a:solidFill>
            </a:endParaRPr>
          </a:p>
          <a:p>
            <a:endParaRPr lang="de-DE" dirty="0">
              <a:solidFill>
                <a:srgbClr val="0000FF"/>
              </a:solidFill>
            </a:endParaRPr>
          </a:p>
          <a:p>
            <a:r>
              <a:rPr lang="de-DE" dirty="0">
                <a:solidFill>
                  <a:srgbClr val="FE0000"/>
                </a:solidFill>
              </a:rPr>
              <a:t>exp_12075 </a:t>
            </a:r>
            <a:r>
              <a:rPr lang="de-DE" dirty="0" err="1">
                <a:solidFill>
                  <a:srgbClr val="FE0000"/>
                </a:solidFill>
              </a:rPr>
              <a:t>better</a:t>
            </a:r>
            <a:endParaRPr lang="de-DE" dirty="0">
              <a:solidFill>
                <a:srgbClr val="FE00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34675A-74D3-40B9-AC46-ED1A36A13E74}"/>
              </a:ext>
            </a:extLst>
          </p:cNvPr>
          <p:cNvSpPr txBox="1"/>
          <p:nvPr/>
        </p:nvSpPr>
        <p:spPr>
          <a:xfrm>
            <a:off x="8099787" y="4164516"/>
            <a:ext cx="926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RMSE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5E90FF0-A6AE-4769-AD08-E03A330F8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1052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31E3-2869-4412-AE0E-C8C0D825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 2026 – TEMP Verification (Det.)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9AD91-C07B-4DBD-90E3-416905F2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6DF899-5114-4AD3-81E7-DBD01350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22ED808-85FB-41B0-BC62-8A93013A9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96" y="801976"/>
            <a:ext cx="7057385" cy="376265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254312A-CAC5-498C-8483-9C85BB3697D4}"/>
              </a:ext>
            </a:extLst>
          </p:cNvPr>
          <p:cNvSpPr txBox="1"/>
          <p:nvPr/>
        </p:nvSpPr>
        <p:spPr>
          <a:xfrm>
            <a:off x="7063734" y="990000"/>
            <a:ext cx="19800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FF"/>
                </a:solidFill>
              </a:rPr>
              <a:t>exp_12076 </a:t>
            </a:r>
            <a:r>
              <a:rPr lang="de-DE" dirty="0" err="1">
                <a:solidFill>
                  <a:srgbClr val="0000FF"/>
                </a:solidFill>
              </a:rPr>
              <a:t>better</a:t>
            </a:r>
            <a:endParaRPr lang="de-DE" dirty="0">
              <a:solidFill>
                <a:srgbClr val="0000FF"/>
              </a:solidFill>
            </a:endParaRPr>
          </a:p>
          <a:p>
            <a:endParaRPr lang="de-DE" dirty="0">
              <a:solidFill>
                <a:srgbClr val="0000FF"/>
              </a:solidFill>
            </a:endParaRPr>
          </a:p>
          <a:p>
            <a:r>
              <a:rPr lang="de-DE" dirty="0">
                <a:solidFill>
                  <a:srgbClr val="FE0000"/>
                </a:solidFill>
              </a:rPr>
              <a:t>ICON-ART</a:t>
            </a:r>
            <a:br>
              <a:rPr lang="de-DE" dirty="0">
                <a:solidFill>
                  <a:srgbClr val="FE0000"/>
                </a:solidFill>
              </a:rPr>
            </a:br>
            <a:r>
              <a:rPr lang="de-DE" dirty="0">
                <a:solidFill>
                  <a:srgbClr val="FE0000"/>
                </a:solidFill>
              </a:rPr>
              <a:t>Routine </a:t>
            </a:r>
            <a:r>
              <a:rPr lang="de-DE" dirty="0" err="1">
                <a:solidFill>
                  <a:srgbClr val="FE0000"/>
                </a:solidFill>
              </a:rPr>
              <a:t>better</a:t>
            </a:r>
            <a:endParaRPr lang="de-DE" dirty="0">
              <a:solidFill>
                <a:srgbClr val="FE00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34675A-74D3-40B9-AC46-ED1A36A13E74}"/>
              </a:ext>
            </a:extLst>
          </p:cNvPr>
          <p:cNvSpPr txBox="1"/>
          <p:nvPr/>
        </p:nvSpPr>
        <p:spPr>
          <a:xfrm>
            <a:off x="8099787" y="4164516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ME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5E90FF0-A6AE-4769-AD08-E03A330F8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268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31E3-2869-4412-AE0E-C8C0D825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 2026 – TEMP Verification (Det.)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9AD91-C07B-4DBD-90E3-416905F2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6DF899-5114-4AD3-81E7-DBD01350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22ED808-85FB-41B0-BC62-8A93013A9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96" y="801976"/>
            <a:ext cx="7057385" cy="376264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254312A-CAC5-498C-8483-9C85BB3697D4}"/>
              </a:ext>
            </a:extLst>
          </p:cNvPr>
          <p:cNvSpPr txBox="1"/>
          <p:nvPr/>
        </p:nvSpPr>
        <p:spPr>
          <a:xfrm>
            <a:off x="7063734" y="990000"/>
            <a:ext cx="20056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FF"/>
                </a:solidFill>
              </a:rPr>
              <a:t>exp_12076 </a:t>
            </a:r>
            <a:r>
              <a:rPr lang="de-DE" dirty="0" err="1">
                <a:solidFill>
                  <a:srgbClr val="0000FF"/>
                </a:solidFill>
              </a:rPr>
              <a:t>better</a:t>
            </a:r>
            <a:endParaRPr lang="de-DE" dirty="0">
              <a:solidFill>
                <a:srgbClr val="0000FF"/>
              </a:solidFill>
            </a:endParaRPr>
          </a:p>
          <a:p>
            <a:endParaRPr lang="de-DE" dirty="0">
              <a:solidFill>
                <a:srgbClr val="0000FF"/>
              </a:solidFill>
            </a:endParaRPr>
          </a:p>
          <a:p>
            <a:r>
              <a:rPr lang="de-DE" dirty="0">
                <a:solidFill>
                  <a:srgbClr val="FE0000"/>
                </a:solidFill>
              </a:rPr>
              <a:t>exp_12075 </a:t>
            </a:r>
            <a:r>
              <a:rPr lang="de-DE" dirty="0" err="1">
                <a:solidFill>
                  <a:srgbClr val="FE0000"/>
                </a:solidFill>
              </a:rPr>
              <a:t>better</a:t>
            </a:r>
            <a:endParaRPr lang="de-DE" dirty="0">
              <a:solidFill>
                <a:srgbClr val="FE00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34675A-74D3-40B9-AC46-ED1A36A13E74}"/>
              </a:ext>
            </a:extLst>
          </p:cNvPr>
          <p:cNvSpPr txBox="1"/>
          <p:nvPr/>
        </p:nvSpPr>
        <p:spPr>
          <a:xfrm>
            <a:off x="8099787" y="4164516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ME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5E90FF0-A6AE-4769-AD08-E03A330F8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1511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F68840-28EE-44DD-938C-556453600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 2026 – TEMP Verification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18E5C4-45A8-4AA4-8625-DD2D544F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758021-C18E-4088-89BE-E6A332267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21FECC4-3688-4AFC-B601-27B9A095C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534" y="760888"/>
            <a:ext cx="3513718" cy="386509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B46C0AC-58CE-42D3-A7CF-20F564242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5749" y="760889"/>
            <a:ext cx="3513718" cy="3865089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252C35-6E55-4FC2-8973-0E62E1C64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860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C19243E-3791-4A96-AE2E-F3BEA5B158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38" y="1007279"/>
            <a:ext cx="7223760" cy="361188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E54B8E-9BA8-4FED-96B9-B9412D40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B74543-2384-44E3-B84A-D283CB341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7" name="Titel 5">
            <a:extLst>
              <a:ext uri="{FF2B5EF4-FFF2-40B4-BE49-F238E27FC236}">
                <a16:creationId xmlns:a16="http://schemas.microsoft.com/office/drawing/2014/main" id="{4738ABCA-1F94-43CB-93D3-AC5324B76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6700"/>
            <a:ext cx="8353425" cy="360363"/>
          </a:xfrm>
        </p:spPr>
        <p:txBody>
          <a:bodyPr/>
          <a:lstStyle/>
          <a:p>
            <a:r>
              <a:rPr lang="en-US" dirty="0"/>
              <a:t>VISOP / MFASIS by Leonhard Scheck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778FC25-54DC-4B49-836C-EF477352C545}"/>
              </a:ext>
            </a:extLst>
          </p:cNvPr>
          <p:cNvSpPr txBox="1"/>
          <p:nvPr/>
        </p:nvSpPr>
        <p:spPr>
          <a:xfrm>
            <a:off x="4673118" y="702470"/>
            <a:ext cx="215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ICON-ART Routine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75591FA-269C-41A8-8801-31D09BC4DB5C}"/>
              </a:ext>
            </a:extLst>
          </p:cNvPr>
          <p:cNvSpPr txBox="1"/>
          <p:nvPr/>
        </p:nvSpPr>
        <p:spPr>
          <a:xfrm>
            <a:off x="1061238" y="70247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MTG-I FCI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37A35A1-8B81-47D4-BA61-0E868BA15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15</a:t>
            </a:fld>
            <a:endParaRPr lang="de-DE" dirty="0"/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B31972DE-3323-4306-BB6F-2DA25C9CA564}"/>
              </a:ext>
            </a:extLst>
          </p:cNvPr>
          <p:cNvSpPr txBox="1">
            <a:spLocks/>
          </p:cNvSpPr>
          <p:nvPr/>
        </p:nvSpPr>
        <p:spPr>
          <a:xfrm>
            <a:off x="395287" y="266699"/>
            <a:ext cx="8353425" cy="360363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13 April 2026  12 UTC</a:t>
            </a:r>
          </a:p>
        </p:txBody>
      </p:sp>
    </p:spTree>
    <p:extLst>
      <p:ext uri="{BB962C8B-B14F-4D97-AF65-F5344CB8AC3E}">
        <p14:creationId xmlns:p14="http://schemas.microsoft.com/office/powerpoint/2010/main" val="381692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C19243E-3791-4A96-AE2E-F3BEA5B158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238" y="1007279"/>
            <a:ext cx="7223760" cy="361188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E54B8E-9BA8-4FED-96B9-B9412D40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B74543-2384-44E3-B84A-D283CB341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7" name="Titel 5">
            <a:extLst>
              <a:ext uri="{FF2B5EF4-FFF2-40B4-BE49-F238E27FC236}">
                <a16:creationId xmlns:a16="http://schemas.microsoft.com/office/drawing/2014/main" id="{4738ABCA-1F94-43CB-93D3-AC5324B76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6700"/>
            <a:ext cx="8353425" cy="360363"/>
          </a:xfrm>
        </p:spPr>
        <p:txBody>
          <a:bodyPr/>
          <a:lstStyle/>
          <a:p>
            <a:r>
              <a:rPr lang="en-US" dirty="0"/>
              <a:t>13 April 2026  12 UTC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778FC25-54DC-4B49-836C-EF477352C545}"/>
              </a:ext>
            </a:extLst>
          </p:cNvPr>
          <p:cNvSpPr txBox="1"/>
          <p:nvPr/>
        </p:nvSpPr>
        <p:spPr>
          <a:xfrm>
            <a:off x="4673118" y="702470"/>
            <a:ext cx="3884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exp_12075 (</a:t>
            </a:r>
            <a:r>
              <a:rPr lang="de-DE" sz="1600" dirty="0" err="1">
                <a:solidFill>
                  <a:srgbClr val="FF0000"/>
                </a:solidFill>
              </a:rPr>
              <a:t>without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progn</a:t>
            </a:r>
            <a:r>
              <a:rPr lang="de-DE" sz="1600" dirty="0">
                <a:solidFill>
                  <a:srgbClr val="000000"/>
                </a:solidFill>
              </a:rPr>
              <a:t>. 2D Aerosol)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75591FA-269C-41A8-8801-31D09BC4DB5C}"/>
              </a:ext>
            </a:extLst>
          </p:cNvPr>
          <p:cNvSpPr txBox="1"/>
          <p:nvPr/>
        </p:nvSpPr>
        <p:spPr>
          <a:xfrm>
            <a:off x="1061238" y="70247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MTG-I FCI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6B4EAA7-7E2E-4922-A6AC-2F71E2D11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0005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C19243E-3791-4A96-AE2E-F3BEA5B158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238" y="1007279"/>
            <a:ext cx="7223760" cy="361188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E54B8E-9BA8-4FED-96B9-B9412D40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B74543-2384-44E3-B84A-D283CB341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7" name="Titel 5">
            <a:extLst>
              <a:ext uri="{FF2B5EF4-FFF2-40B4-BE49-F238E27FC236}">
                <a16:creationId xmlns:a16="http://schemas.microsoft.com/office/drawing/2014/main" id="{4738ABCA-1F94-43CB-93D3-AC5324B76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6700"/>
            <a:ext cx="8353425" cy="360363"/>
          </a:xfrm>
        </p:spPr>
        <p:txBody>
          <a:bodyPr/>
          <a:lstStyle/>
          <a:p>
            <a:r>
              <a:rPr lang="en-US" dirty="0"/>
              <a:t>13 April 2026  12 UTC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778FC25-54DC-4B49-836C-EF477352C545}"/>
              </a:ext>
            </a:extLst>
          </p:cNvPr>
          <p:cNvSpPr txBox="1"/>
          <p:nvPr/>
        </p:nvSpPr>
        <p:spPr>
          <a:xfrm>
            <a:off x="4673118" y="702470"/>
            <a:ext cx="3712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exp_12076 (</a:t>
            </a:r>
            <a:r>
              <a:rPr lang="de-DE" sz="1600" dirty="0" err="1">
                <a:solidFill>
                  <a:srgbClr val="FF0000"/>
                </a:solidFill>
              </a:rPr>
              <a:t>with</a:t>
            </a:r>
            <a:r>
              <a:rPr lang="de-DE" sz="1600" dirty="0">
                <a:solidFill>
                  <a:srgbClr val="000000"/>
                </a:solidFill>
              </a:rPr>
              <a:t> </a:t>
            </a:r>
            <a:r>
              <a:rPr lang="de-DE" sz="1600" dirty="0" err="1">
                <a:solidFill>
                  <a:srgbClr val="000000"/>
                </a:solidFill>
              </a:rPr>
              <a:t>progn</a:t>
            </a:r>
            <a:r>
              <a:rPr lang="de-DE" sz="1600" dirty="0">
                <a:solidFill>
                  <a:srgbClr val="000000"/>
                </a:solidFill>
              </a:rPr>
              <a:t>. 2D Aerosol)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75591FA-269C-41A8-8801-31D09BC4DB5C}"/>
              </a:ext>
            </a:extLst>
          </p:cNvPr>
          <p:cNvSpPr txBox="1"/>
          <p:nvPr/>
        </p:nvSpPr>
        <p:spPr>
          <a:xfrm>
            <a:off x="1061238" y="70247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</a:rPr>
              <a:t>MTG-I FCI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7825B71-36BB-4064-81B0-3434FF7AF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6703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25DFE2-77A0-4132-B4BD-405A85FAC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 April 2026  12 UTC – natural color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43D017-15AB-4E0C-81AF-534BD929F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6ACE4A-8891-4410-98E1-314A7BA7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A45D933-A257-4F50-B305-ED052EBC9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758278"/>
            <a:ext cx="9143995" cy="189390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EAF0E95-E88F-4509-8340-76F7E42A6E0B}"/>
              </a:ext>
            </a:extLst>
          </p:cNvPr>
          <p:cNvSpPr txBox="1"/>
          <p:nvPr/>
        </p:nvSpPr>
        <p:spPr>
          <a:xfrm>
            <a:off x="46572" y="4256439"/>
            <a:ext cx="8281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MTG-I FCI </a:t>
            </a:r>
            <a:r>
              <a:rPr lang="en-US" sz="1100" dirty="0"/>
              <a:t>(Flexible Combined Imager)</a:t>
            </a:r>
            <a:r>
              <a:rPr lang="en-US" dirty="0"/>
              <a:t>  ICON-ART exp_12076		  ICON-ART Routine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B1A11E2-66FF-49B0-87C6-E7137225E64F}"/>
              </a:ext>
            </a:extLst>
          </p:cNvPr>
          <p:cNvSpPr/>
          <p:nvPr/>
        </p:nvSpPr>
        <p:spPr>
          <a:xfrm rot="1584451">
            <a:off x="4560969" y="2340000"/>
            <a:ext cx="1146297" cy="443552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C686B79-EA45-46DE-9F1B-01F4ADCCB28A}"/>
              </a:ext>
            </a:extLst>
          </p:cNvPr>
          <p:cNvSpPr txBox="1"/>
          <p:nvPr/>
        </p:nvSpPr>
        <p:spPr>
          <a:xfrm>
            <a:off x="128350" y="800728"/>
            <a:ext cx="346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Small, but noticeable difference.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246780-E24F-4451-8521-D21D65E6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80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25DFE2-77A0-4132-B4BD-405A85FAC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 April 2026  12 UTC – cloud type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43D017-15AB-4E0C-81AF-534BD929F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6ACE4A-8891-4410-98E1-314A7BA7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A45D933-A257-4F50-B305-ED052EBC9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758278"/>
            <a:ext cx="9143995" cy="189390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EAF0E95-E88F-4509-8340-76F7E42A6E0B}"/>
              </a:ext>
            </a:extLst>
          </p:cNvPr>
          <p:cNvSpPr txBox="1"/>
          <p:nvPr/>
        </p:nvSpPr>
        <p:spPr>
          <a:xfrm>
            <a:off x="46572" y="4256439"/>
            <a:ext cx="8281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MTG-I FCI </a:t>
            </a:r>
            <a:r>
              <a:rPr lang="en-US" sz="1100" dirty="0"/>
              <a:t>(Flexible Combined Imager)</a:t>
            </a:r>
            <a:r>
              <a:rPr lang="en-US" dirty="0"/>
              <a:t>  ICON-ART exp_12076		  ICON-ART Routine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B1A11E2-66FF-49B0-87C6-E7137225E64F}"/>
              </a:ext>
            </a:extLst>
          </p:cNvPr>
          <p:cNvSpPr/>
          <p:nvPr/>
        </p:nvSpPr>
        <p:spPr>
          <a:xfrm rot="1584451">
            <a:off x="4560969" y="2340000"/>
            <a:ext cx="1146297" cy="443552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C686B79-EA45-46DE-9F1B-01F4ADCCB28A}"/>
              </a:ext>
            </a:extLst>
          </p:cNvPr>
          <p:cNvSpPr txBox="1"/>
          <p:nvPr/>
        </p:nvSpPr>
        <p:spPr>
          <a:xfrm>
            <a:off x="128350" y="800728"/>
            <a:ext cx="3703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red and yellow – that's good!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DCD164-7DD4-4E7F-99A0-9E9BBF0A0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418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25DFE2-77A0-4132-B4BD-405A85FAC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 April 2026  12 UTC – cloud phase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43D017-15AB-4E0C-81AF-534BD929F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6ACE4A-8891-4410-98E1-314A7BA7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A45D933-A257-4F50-B305-ED052EBC9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758278"/>
            <a:ext cx="9143995" cy="189390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EAF0E95-E88F-4509-8340-76F7E42A6E0B}"/>
              </a:ext>
            </a:extLst>
          </p:cNvPr>
          <p:cNvSpPr txBox="1"/>
          <p:nvPr/>
        </p:nvSpPr>
        <p:spPr>
          <a:xfrm>
            <a:off x="46572" y="4256439"/>
            <a:ext cx="8281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MTG-I FCI </a:t>
            </a:r>
            <a:r>
              <a:rPr lang="en-US" sz="1100" dirty="0"/>
              <a:t>(Flexible Combined Imager)</a:t>
            </a:r>
            <a:r>
              <a:rPr lang="en-US" dirty="0"/>
              <a:t>  ICON-ART exp_12076		  ICON-ART Routine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C686B79-EA45-46DE-9F1B-01F4ADCCB28A}"/>
              </a:ext>
            </a:extLst>
          </p:cNvPr>
          <p:cNvSpPr txBox="1"/>
          <p:nvPr/>
        </p:nvSpPr>
        <p:spPr>
          <a:xfrm>
            <a:off x="128350" y="800728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Why not more blue?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F2D345-C15E-4111-A668-ADA712DC6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0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25DFE2-77A0-4132-B4BD-405A85FAC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13 April 2026  12 UTC – cloud height </a:t>
            </a:r>
            <a:r>
              <a:rPr lang="en-US" sz="1800" dirty="0"/>
              <a:t>(test)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43D017-15AB-4E0C-81AF-534BD929F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6ACE4A-8891-4410-98E1-314A7BA7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A45D933-A257-4F50-B305-ED052EBC9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1758278"/>
            <a:ext cx="9143990" cy="189390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EAF0E95-E88F-4509-8340-76F7E42A6E0B}"/>
              </a:ext>
            </a:extLst>
          </p:cNvPr>
          <p:cNvSpPr txBox="1"/>
          <p:nvPr/>
        </p:nvSpPr>
        <p:spPr>
          <a:xfrm>
            <a:off x="46572" y="4256439"/>
            <a:ext cx="8281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MTG-I FCI </a:t>
            </a:r>
            <a:r>
              <a:rPr lang="en-US" sz="1100" dirty="0"/>
              <a:t>(Flexible Combined Imager)</a:t>
            </a:r>
            <a:r>
              <a:rPr lang="en-US" dirty="0"/>
              <a:t>  ICON-ART exp_12076		  ICON-ART Routine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C686B79-EA45-46DE-9F1B-01F4ADCCB28A}"/>
              </a:ext>
            </a:extLst>
          </p:cNvPr>
          <p:cNvSpPr txBox="1"/>
          <p:nvPr/>
        </p:nvSpPr>
        <p:spPr>
          <a:xfrm>
            <a:off x="128350" y="800728"/>
            <a:ext cx="424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yellow (high clouds) – that's good!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760736-E20E-4010-8830-90EC8102C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3986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5563DF-AE04-4F30-9E32-B484B436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Outlook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D9DE5E-FB57-4BD1-90FA-8EACA160F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747" y="855407"/>
            <a:ext cx="8353426" cy="3661032"/>
          </a:xfrm>
        </p:spPr>
        <p:txBody>
          <a:bodyPr>
            <a:normAutofit/>
          </a:bodyPr>
          <a:lstStyle/>
          <a:p>
            <a:r>
              <a:rPr lang="en-US" dirty="0"/>
              <a:t>Goal: Operationalize “Dusty Cirrus” parameterization together with 2-moment ice microphysics in </a:t>
            </a:r>
            <a:r>
              <a:rPr lang="en-US" b="1" dirty="0">
                <a:solidFill>
                  <a:srgbClr val="FF9D3F"/>
                </a:solidFill>
              </a:rPr>
              <a:t>ICON-ART part</a:t>
            </a:r>
            <a:r>
              <a:rPr lang="en-US" dirty="0"/>
              <a:t> of DWD’s global NWP chain…</a:t>
            </a:r>
            <a:br>
              <a:rPr lang="en-US" dirty="0"/>
            </a:br>
            <a:r>
              <a:rPr lang="en-US" dirty="0"/>
              <a:t>Benefits and improvements in key parameters for customers in the energy and aviation sectors vs. worsening scores for some other meteorological parameters.</a:t>
            </a:r>
          </a:p>
          <a:p>
            <a:r>
              <a:rPr lang="en-US" dirty="0"/>
              <a:t>Work on upcoming (planned: 6 October 2026)</a:t>
            </a:r>
            <a:br>
              <a:rPr lang="en-US" dirty="0"/>
            </a:br>
            <a:r>
              <a:rPr lang="en-US" dirty="0"/>
              <a:t>R2B07_N08 configuration</a:t>
            </a:r>
            <a:br>
              <a:rPr lang="en-US" dirty="0"/>
            </a:br>
            <a:r>
              <a:rPr lang="en-US" dirty="0"/>
              <a:t>(global: 20 km / nest: 10 km)</a:t>
            </a:r>
            <a:br>
              <a:rPr lang="en-US" dirty="0"/>
            </a:br>
            <a:r>
              <a:rPr lang="en-US" b="1" dirty="0">
                <a:solidFill>
                  <a:srgbClr val="FF9D3F"/>
                </a:solidFill>
              </a:rPr>
              <a:t>exp_12090</a:t>
            </a:r>
          </a:p>
          <a:p>
            <a:r>
              <a:rPr lang="en-US" dirty="0"/>
              <a:t>Further joint work on VISOP / MFASIS…</a:t>
            </a:r>
            <a:br>
              <a:rPr lang="en-US" dirty="0"/>
            </a:br>
            <a:r>
              <a:rPr lang="en-US" dirty="0"/>
              <a:t>Tuning of optical properties, histograms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301D65-F24D-4901-9D61-99D5B94C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C25869-5590-4F7F-9467-F75EDB970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DF2199E-9487-47B3-862A-A02BF6F9FCC1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566" y="2065174"/>
            <a:ext cx="3387793" cy="2351155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1D5B439-A5F0-4D7F-976C-E5016CD3E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6783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509F16-3660-4784-9E1F-957518EFC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Teaser (all very preliminary…!)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6631A8-2317-41A0-96A9-832ECB578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E06242-E260-4EE1-B256-E576C78CE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C6D05A-FD66-438C-B518-C95C4811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23</a:t>
            </a:fld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039726C-DCFC-4957-9F2C-8CD7288FDD43}"/>
              </a:ext>
            </a:extLst>
          </p:cNvPr>
          <p:cNvSpPr txBox="1"/>
          <p:nvPr/>
        </p:nvSpPr>
        <p:spPr>
          <a:xfrm>
            <a:off x="88262" y="755208"/>
            <a:ext cx="8324971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Abdul-Razzak and </a:t>
            </a:r>
            <a:r>
              <a:rPr lang="en-US" sz="2000" dirty="0" err="1"/>
              <a:t>Ghan</a:t>
            </a:r>
            <a:r>
              <a:rPr lang="en-US" sz="2000" dirty="0"/>
              <a:t> (2000) Sea Salt Activation in a Global Setup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based on development branch of Sascha </a:t>
            </a:r>
            <a:r>
              <a:rPr lang="en-US" dirty="0" err="1"/>
              <a:t>Bierbauer</a:t>
            </a:r>
            <a:r>
              <a:rPr lang="en-US" dirty="0"/>
              <a:t> at KIT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work with</a:t>
            </a:r>
            <a:br>
              <a:rPr lang="en-US" dirty="0"/>
            </a:br>
            <a:r>
              <a:rPr lang="en-US" dirty="0"/>
              <a:t>Heike Vogel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3268D5A-5758-4BA0-BFD0-67F76E8C1C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774" y="1355372"/>
            <a:ext cx="5933589" cy="328703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188E779-B425-46BC-8C50-0D137ABB85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1774" y="1355372"/>
            <a:ext cx="6270646" cy="328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4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509F16-3660-4784-9E1F-957518EFC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Teaser (all very preliminary…!)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6631A8-2317-41A0-96A9-832ECB578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E06242-E260-4EE1-B256-E576C78CE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C6D05A-FD66-438C-B518-C95C4811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24</a:t>
            </a:fld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039726C-DCFC-4957-9F2C-8CD7288FDD43}"/>
              </a:ext>
            </a:extLst>
          </p:cNvPr>
          <p:cNvSpPr txBox="1"/>
          <p:nvPr/>
        </p:nvSpPr>
        <p:spPr>
          <a:xfrm>
            <a:off x="88262" y="801926"/>
            <a:ext cx="8324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Abdul-Razzak and </a:t>
            </a:r>
            <a:r>
              <a:rPr lang="en-US" sz="2000" dirty="0" err="1"/>
              <a:t>Ghan</a:t>
            </a:r>
            <a:r>
              <a:rPr lang="en-US" sz="2000" dirty="0"/>
              <a:t> (2000) Sea Salt Activation in a Global Setup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F28A7B7-5BDB-490C-B7B0-A4C19A109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62102"/>
            <a:ext cx="9144000" cy="254643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95BB5D4E-EACE-4B43-B059-E042FCA8F259}"/>
              </a:ext>
            </a:extLst>
          </p:cNvPr>
          <p:cNvSpPr txBox="1"/>
          <p:nvPr/>
        </p:nvSpPr>
        <p:spPr>
          <a:xfrm>
            <a:off x="46572" y="3862664"/>
            <a:ext cx="851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MSG SEVIRI								ICON-ART with Segal-</a:t>
            </a:r>
            <a:r>
              <a:rPr lang="en-US" dirty="0" err="1"/>
              <a:t>Khain</a:t>
            </a:r>
            <a:r>
              <a:rPr lang="en-US" dirty="0"/>
              <a:t> (simple)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C087FC5B-CB3E-4C98-A882-68746A0EA639}"/>
              </a:ext>
            </a:extLst>
          </p:cNvPr>
          <p:cNvGrpSpPr/>
          <p:nvPr/>
        </p:nvGrpSpPr>
        <p:grpSpPr>
          <a:xfrm>
            <a:off x="0" y="1260838"/>
            <a:ext cx="9143998" cy="3286384"/>
            <a:chOff x="0" y="1260838"/>
            <a:chExt cx="9143998" cy="3286384"/>
          </a:xfrm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4EE99B91-2124-46DA-A52C-F8D63598B982}"/>
                </a:ext>
              </a:extLst>
            </p:cNvPr>
            <p:cNvSpPr txBox="1"/>
            <p:nvPr/>
          </p:nvSpPr>
          <p:spPr>
            <a:xfrm>
              <a:off x="46572" y="4177890"/>
              <a:ext cx="87300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MSG SEVIRI								ICON-ART </a:t>
              </a:r>
              <a:r>
                <a:rPr lang="en-US" dirty="0"/>
                <a:t>and ARG-Act. for Sea Salt</a:t>
              </a:r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11670355-F99F-4059-8167-C93E3E3D6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1260838"/>
              <a:ext cx="9143998" cy="25464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302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156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25DFE2-77A0-4132-B4BD-405A85FAC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266400"/>
            <a:ext cx="8353425" cy="720197"/>
          </a:xfrm>
        </p:spPr>
        <p:txBody>
          <a:bodyPr/>
          <a:lstStyle/>
          <a:p>
            <a:r>
              <a:rPr lang="en-US" dirty="0"/>
              <a:t>VISOP / MFASIS by Leonhard Scheck</a:t>
            </a:r>
            <a:br>
              <a:rPr lang="en-US" dirty="0"/>
            </a:b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43D017-15AB-4E0C-81AF-534BD929F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6ACE4A-8891-4410-98E1-314A7BA7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5EFD59D-763A-40D4-9217-E9EFFB10CE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099" y="786683"/>
            <a:ext cx="4531058" cy="374867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E36FDDD-D9F3-467F-B329-AF25EB0D68DA}"/>
              </a:ext>
            </a:extLst>
          </p:cNvPr>
          <p:cNvSpPr txBox="1"/>
          <p:nvPr/>
        </p:nvSpPr>
        <p:spPr>
          <a:xfrm>
            <a:off x="217842" y="978701"/>
            <a:ext cx="3999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hlinkClick r:id="rId3"/>
              </a:rPr>
              <a:t>http://oflxs464.dwd.de/~lscheck/visop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EA87273-85C4-45E1-BCAC-89384731F0ED}"/>
              </a:ext>
            </a:extLst>
          </p:cNvPr>
          <p:cNvSpPr txBox="1"/>
          <p:nvPr/>
        </p:nvSpPr>
        <p:spPr>
          <a:xfrm>
            <a:off x="280306" y="4216811"/>
            <a:ext cx="4187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hlinkClick r:id="rId4"/>
              </a:rPr>
              <a:t>EUMETSAT </a:t>
            </a:r>
            <a:r>
              <a:rPr lang="de-DE" sz="1600" b="1" dirty="0" err="1">
                <a:hlinkClick r:id="rId4"/>
              </a:rPr>
              <a:t>natural</a:t>
            </a:r>
            <a:r>
              <a:rPr lang="de-DE" sz="1600" b="1" dirty="0">
                <a:hlinkClick r:id="rId4"/>
              </a:rPr>
              <a:t> </a:t>
            </a:r>
            <a:r>
              <a:rPr lang="de-DE" sz="1600" b="1" dirty="0" err="1">
                <a:hlinkClick r:id="rId4"/>
              </a:rPr>
              <a:t>colour</a:t>
            </a:r>
            <a:r>
              <a:rPr lang="de-DE" sz="1600" dirty="0">
                <a:hlinkClick r:id="rId4"/>
              </a:rPr>
              <a:t> </a:t>
            </a:r>
            <a:r>
              <a:rPr lang="de-DE" sz="1600" dirty="0" err="1">
                <a:hlinkClick r:id="rId4"/>
              </a:rPr>
              <a:t>rgb</a:t>
            </a:r>
            <a:r>
              <a:rPr lang="de-DE" sz="1600" dirty="0">
                <a:hlinkClick r:id="rId4"/>
              </a:rPr>
              <a:t>-quick-</a:t>
            </a:r>
            <a:r>
              <a:rPr lang="de-DE" sz="1600" dirty="0" err="1">
                <a:hlinkClick r:id="rId4"/>
              </a:rPr>
              <a:t>guide</a:t>
            </a:r>
            <a:endParaRPr lang="de-DE" sz="16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8E00827-950C-4120-9FB1-68B8A1B2730B}"/>
              </a:ext>
            </a:extLst>
          </p:cNvPr>
          <p:cNvSpPr txBox="1"/>
          <p:nvPr/>
        </p:nvSpPr>
        <p:spPr>
          <a:xfrm>
            <a:off x="217842" y="2253144"/>
            <a:ext cx="37016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(Synthetic) Satellite Images</a:t>
            </a:r>
            <a:br>
              <a:rPr lang="en-US" sz="2000" b="1" dirty="0"/>
            </a:br>
            <a:r>
              <a:rPr lang="en-US" sz="2000" b="1" dirty="0"/>
              <a:t>RGB Composites of different</a:t>
            </a:r>
            <a:br>
              <a:rPr lang="en-US" sz="2000" b="1" dirty="0"/>
            </a:br>
            <a:r>
              <a:rPr lang="en-US" sz="2000" b="1" dirty="0"/>
              <a:t>MTG-I FCI Channels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5CF481-D5C9-4A90-BEEE-B4B513FB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1230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25DFE2-77A0-4132-B4BD-405A85FAC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266400"/>
            <a:ext cx="8353425" cy="720197"/>
          </a:xfrm>
        </p:spPr>
        <p:txBody>
          <a:bodyPr/>
          <a:lstStyle/>
          <a:p>
            <a:r>
              <a:rPr lang="en-US" dirty="0"/>
              <a:t>VISOP / MFASIS by Leonhard Scheck</a:t>
            </a:r>
            <a:br>
              <a:rPr lang="en-US" dirty="0"/>
            </a:b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43D017-15AB-4E0C-81AF-534BD929F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6ACE4A-8891-4410-98E1-314A7BA7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5EFD59D-763A-40D4-9217-E9EFFB10CE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264" y="910076"/>
            <a:ext cx="4531058" cy="312279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3B69713-C690-4E33-9E8C-05E3DC051E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345" y="817468"/>
            <a:ext cx="4022945" cy="3829865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3EC1D466-50CF-4CC9-8658-22304FAC06F5}"/>
              </a:ext>
            </a:extLst>
          </p:cNvPr>
          <p:cNvSpPr txBox="1"/>
          <p:nvPr/>
        </p:nvSpPr>
        <p:spPr>
          <a:xfrm>
            <a:off x="190198" y="3966134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4"/>
              </a:rPr>
              <a:t>cloud type</a:t>
            </a:r>
            <a:endParaRPr lang="en-US" b="1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1160388-3827-4ED0-97FF-CCA45BDF8F40}"/>
              </a:ext>
            </a:extLst>
          </p:cNvPr>
          <p:cNvSpPr txBox="1"/>
          <p:nvPr/>
        </p:nvSpPr>
        <p:spPr>
          <a:xfrm>
            <a:off x="3457031" y="428960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5"/>
              </a:rPr>
              <a:t>cloud phase</a:t>
            </a:r>
            <a:endParaRPr lang="en-US" b="1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9A66F5-D33B-4332-9E09-5F296B9FA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2464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D231E3-2869-4412-AE0E-C8C0D825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 2026 – SYNOP Verification (Det.)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9AD91-C07B-4DBD-90E3-416905F27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15.09.2026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6DF899-5114-4AD3-81E7-DBD01350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COSMO GM 2026  – "Dusty Cirrus" and GSCP3 – Jochen Förstner et al.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22ED808-85FB-41B0-BC62-8A93013A9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535854"/>
            <a:ext cx="9143997" cy="2231968"/>
          </a:xfrm>
          <a:prstGeom prst="rect">
            <a:avLst/>
          </a:prstGeom>
        </p:spPr>
      </p:pic>
      <p:pic>
        <p:nvPicPr>
          <p:cNvPr id="19" name="Grafik 18" hidden="1">
            <a:extLst>
              <a:ext uri="{FF2B5EF4-FFF2-40B4-BE49-F238E27FC236}">
                <a16:creationId xmlns:a16="http://schemas.microsoft.com/office/drawing/2014/main" id="{8BC99E2A-6FD6-450B-9D6C-735F55584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000" y="787168"/>
            <a:ext cx="6430172" cy="3841401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B5E810-B27A-47DD-B7B4-77B01DAF9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160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1429</Words>
  <Application>Microsoft Office PowerPoint</Application>
  <PresentationFormat>Bildschirmpräsentation (16:9)</PresentationFormat>
  <Paragraphs>190</Paragraphs>
  <Slides>28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4" baseType="lpstr">
      <vt:lpstr>Aptos</vt:lpstr>
      <vt:lpstr>Arial</vt:lpstr>
      <vt:lpstr>Arial monospaced for SAP</vt:lpstr>
      <vt:lpstr>Calibri</vt:lpstr>
      <vt:lpstr>Wingdings</vt:lpstr>
      <vt:lpstr>DWD-PowerPoint</vt:lpstr>
      <vt:lpstr>  Dusty Cirrus and 2-Moment Ice Microphysics</vt:lpstr>
      <vt:lpstr>Experiment Setup vs. ICON-ART Routine</vt:lpstr>
      <vt:lpstr>Prediction of ice supersaturated (RHice &gt; 100 %) regions (Hanst et al. 2025) in April 2026</vt:lpstr>
      <vt:lpstr>“Dusty Cirrus” Parameterization</vt:lpstr>
      <vt:lpstr>“Dusty Cirrus“ on 13 April 2026</vt:lpstr>
      <vt:lpstr>13 April 2026 – RAD_GL_6h MAE and ME</vt:lpstr>
      <vt:lpstr>April 2026 – RAD_GL_3h ME (EU-NA² Nest)</vt:lpstr>
      <vt:lpstr>April 2026 – SYNOP Verification (Det.)</vt:lpstr>
      <vt:lpstr>April 2026 – SYNOP Verification (Det.)</vt:lpstr>
      <vt:lpstr>April 2026 – TEMP Verification (Det.)</vt:lpstr>
      <vt:lpstr>April 2026 – TEMP Verification (Det.)</vt:lpstr>
      <vt:lpstr>April 2026 – TEMP Verification (Det.)</vt:lpstr>
      <vt:lpstr>April 2026 – TEMP Verification (Det.)</vt:lpstr>
      <vt:lpstr>April 2026 – TEMP Verification</vt:lpstr>
      <vt:lpstr>VISOP / MFASIS by Leonhard Scheck</vt:lpstr>
      <vt:lpstr>13 April 2026  12 UTC</vt:lpstr>
      <vt:lpstr>13 April 2026  12 UTC</vt:lpstr>
      <vt:lpstr>13 April 2026  12 UTC – natural color</vt:lpstr>
      <vt:lpstr>13 April 2026  12 UTC – cloud type</vt:lpstr>
      <vt:lpstr>13 April 2026  12 UTC – cloud phase</vt:lpstr>
      <vt:lpstr>13 April 2026  12 UTC – cloud height (test)</vt:lpstr>
      <vt:lpstr>Outlook</vt:lpstr>
      <vt:lpstr>Teaser (all very preliminary…!)</vt:lpstr>
      <vt:lpstr>Teaser (all very preliminary…!)</vt:lpstr>
      <vt:lpstr>PowerPoint-Präsentation</vt:lpstr>
      <vt:lpstr>VISOP / MFASIS by Leonhard Scheck </vt:lpstr>
      <vt:lpstr>VISOP / MFASIS by Leonhard Scheck </vt:lpstr>
      <vt:lpstr>April 2026 – SYNOP Verification (Det.)</vt:lpstr>
    </vt:vector>
  </TitlesOfParts>
  <Company>Deutscher Wetterdienst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DWD</dc:creator>
  <cp:lastModifiedBy>Förstner Jochen</cp:lastModifiedBy>
  <cp:revision>219</cp:revision>
  <dcterms:created xsi:type="dcterms:W3CDTF">2020-05-28T07:34:32Z</dcterms:created>
  <dcterms:modified xsi:type="dcterms:W3CDTF">2026-09-12T14:21:31Z</dcterms:modified>
</cp:coreProperties>
</file>