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64" r:id="rId1"/>
    <p:sldMasterId id="2147483765" r:id="rId2"/>
  </p:sldMasterIdLst>
  <p:notesMasterIdLst>
    <p:notesMasterId r:id="rId18"/>
  </p:notesMasterIdLst>
  <p:sldIdLst>
    <p:sldId id="256" r:id="rId3"/>
    <p:sldId id="1102" r:id="rId4"/>
    <p:sldId id="1098" r:id="rId5"/>
    <p:sldId id="1201" r:id="rId6"/>
    <p:sldId id="1192" r:id="rId7"/>
    <p:sldId id="1194" r:id="rId8"/>
    <p:sldId id="297" r:id="rId9"/>
    <p:sldId id="299" r:id="rId10"/>
    <p:sldId id="320" r:id="rId11"/>
    <p:sldId id="321" r:id="rId12"/>
    <p:sldId id="1205" r:id="rId13"/>
    <p:sldId id="1202" r:id="rId14"/>
    <p:sldId id="1203" r:id="rId15"/>
    <p:sldId id="1204" r:id="rId16"/>
    <p:sldId id="1151" r:id="rId17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19"/>
      <p:bold r:id="rId20"/>
      <p:italic r:id="rId21"/>
      <p:boldItalic r:id="rId22"/>
    </p:embeddedFont>
    <p:embeddedFont>
      <p:font typeface="Libre Franklin Medium" pitchFamily="2" charset="0"/>
      <p:regular r:id="rId23"/>
      <p:bold r:id="rId24"/>
      <p:italic r:id="rId25"/>
      <p:boldItalic r:id="rId26"/>
    </p:embeddedFont>
    <p:embeddedFont>
      <p:font typeface="Libre Franklin SemiBold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EA0"/>
    <a:srgbClr val="04A9D7"/>
    <a:srgbClr val="5C62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86320" autoAdjust="0"/>
  </p:normalViewPr>
  <p:slideViewPr>
    <p:cSldViewPr snapToGrid="0">
      <p:cViewPr>
        <p:scale>
          <a:sx n="66" d="100"/>
          <a:sy n="66" d="100"/>
        </p:scale>
        <p:origin x="1387" y="4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50" normalizeH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pPr>
            <a:r>
              <a:rPr lang="en-US" sz="1400" dirty="0"/>
              <a:t>Total</a:t>
            </a:r>
            <a:r>
              <a:rPr lang="en-US" sz="1400" baseline="0" dirty="0"/>
              <a:t> time taken for Advection &amp; </a:t>
            </a:r>
            <a:r>
              <a:rPr lang="en-US" sz="1400" baseline="0" dirty="0" err="1"/>
              <a:t>ComIn</a:t>
            </a:r>
            <a:r>
              <a:rPr lang="en-US" sz="1400" baseline="0" dirty="0"/>
              <a:t> nudging</a:t>
            </a:r>
            <a:endParaRPr lang="en-US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50" normalizeH="0" baseline="0">
              <a:solidFill>
                <a:schemeClr val="tx1"/>
              </a:solidFill>
              <a:latin typeface="+mj-lt"/>
              <a:ea typeface="+mj-ea"/>
              <a:cs typeface="+mj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ComIn + Transport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Full Model</c:v>
                </c:pt>
                <c:pt idx="1">
                  <c:v>Full model with ComIn nudging</c:v>
                </c:pt>
                <c:pt idx="2">
                  <c:v>3 species with ComIn nudging</c:v>
                </c:pt>
                <c:pt idx="3">
                  <c:v>No ART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41.973999999999997</c:v>
                </c:pt>
                <c:pt idx="1">
                  <c:v>40.5</c:v>
                </c:pt>
                <c:pt idx="2">
                  <c:v>33.32</c:v>
                </c:pt>
                <c:pt idx="3">
                  <c:v>22.1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36-634B-9244-5C874B71713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ComIn call back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Full Model</c:v>
                </c:pt>
                <c:pt idx="1">
                  <c:v>Full model with ComIn nudging</c:v>
                </c:pt>
                <c:pt idx="2">
                  <c:v>3 species with ComIn nudging</c:v>
                </c:pt>
                <c:pt idx="3">
                  <c:v>No ART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5.3999999999999999E-2</c:v>
                </c:pt>
                <c:pt idx="1">
                  <c:v>3.5</c:v>
                </c:pt>
                <c:pt idx="2">
                  <c:v>3.5</c:v>
                </c:pt>
                <c:pt idx="3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36-634B-9244-5C874B7171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355756928"/>
        <c:axId val="355758640"/>
      </c:barChart>
      <c:catAx>
        <c:axId val="35575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5758640"/>
        <c:crosses val="autoZero"/>
        <c:auto val="1"/>
        <c:lblAlgn val="ctr"/>
        <c:lblOffset val="100"/>
        <c:noMultiLvlLbl val="0"/>
      </c:catAx>
      <c:valAx>
        <c:axId val="35575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5575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d0d24505dd_2_477:notes"/>
          <p:cNvSpPr txBox="1">
            <a:spLocks noGrp="1"/>
          </p:cNvSpPr>
          <p:nvPr>
            <p:ph type="body" idx="1"/>
          </p:nvPr>
        </p:nvSpPr>
        <p:spPr>
          <a:xfrm>
            <a:off x="189327" y="4043041"/>
            <a:ext cx="6486698" cy="4301967"/>
          </a:xfrm>
          <a:prstGeom prst="rect">
            <a:avLst/>
          </a:prstGeom>
        </p:spPr>
        <p:txBody>
          <a:bodyPr spcFirstLastPara="1" wrap="square" lIns="88100" tIns="88100" rIns="88100" bIns="88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g3d0d24505dd_2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458788"/>
            <a:ext cx="6057900" cy="34083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0e6eff858d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0e6eff858d_0_155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 b="1" dirty="0"/>
              <a:t>L</a:t>
            </a:r>
            <a:r>
              <a:rPr lang="en" sz="1200" b="1" dirty="0">
                <a:latin typeface="Arial"/>
                <a:ea typeface="Arial"/>
                <a:cs typeface="Arial"/>
                <a:sym typeface="Arial"/>
              </a:rPr>
              <a:t>eft: current status </a:t>
            </a:r>
            <a:r>
              <a:rPr lang="en" sz="1200" dirty="0">
                <a:latin typeface="Arial"/>
                <a:ea typeface="Arial"/>
                <a:cs typeface="Arial"/>
                <a:sym typeface="Arial"/>
              </a:rPr>
              <a:t>Multi-scale atmospheric composition modeling incl. interactions with radiation and clouds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" sz="1200" b="1" dirty="0">
                <a:latin typeface="Arial"/>
                <a:ea typeface="Arial"/>
                <a:cs typeface="Arial"/>
                <a:sym typeface="Arial"/>
              </a:rPr>
              <a:t>Right: Our vision: </a:t>
            </a:r>
            <a:r>
              <a:rPr lang="en" sz="1200" dirty="0">
                <a:latin typeface="Arial"/>
                <a:ea typeface="Arial"/>
                <a:cs typeface="Arial"/>
                <a:sym typeface="Arial"/>
              </a:rPr>
              <a:t>make ART ready and computationally affordable for NWP, climate and ESM applications </a:t>
            </a: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b="1" dirty="0"/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b="1" dirty="0"/>
              <a:t>To reach this goal we follow the following development paths in parallel: </a:t>
            </a:r>
            <a:endParaRPr b="1" dirty="0"/>
          </a:p>
          <a:p>
            <a:pPr marL="1587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b="1" dirty="0"/>
              <a:t>	Complete and maintain (ART)</a:t>
            </a:r>
            <a:endParaRPr dirty="0"/>
          </a:p>
          <a:p>
            <a:pPr marL="266771" lvl="1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8"/>
              <a:buFont typeface="Arial"/>
              <a:buNone/>
            </a:pPr>
            <a:r>
              <a:rPr lang="en" sz="1600" dirty="0"/>
              <a:t>	Continuous development/maintenance of the code to include/enable new processes and parametrizations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8"/>
              <a:buFont typeface="Arial"/>
              <a:buNone/>
            </a:pPr>
            <a:r>
              <a:rPr lang="en" sz="1600" b="1" dirty="0"/>
              <a:t>	Exascale-ready (ARTEX)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584"/>
              <a:buFont typeface="Arial"/>
              <a:buNone/>
            </a:pPr>
            <a:r>
              <a:rPr lang="en" sz="1800" dirty="0"/>
              <a:t>	e.g. </a:t>
            </a:r>
            <a:r>
              <a:rPr lang="en" sz="1600" dirty="0"/>
              <a:t>GPU porting of the code to prepare for heterogeneous HPC systems</a:t>
            </a:r>
            <a:endParaRPr sz="1800" dirty="0"/>
          </a:p>
          <a:p>
            <a:pPr marL="457200" lvl="1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8"/>
              <a:buFont typeface="Arial"/>
              <a:buNone/>
            </a:pPr>
            <a:r>
              <a:rPr lang="en" sz="1600" b="1" dirty="0"/>
              <a:t>	Low-cost / AI-Based (ARTAI)</a:t>
            </a:r>
            <a:endParaRPr dirty="0"/>
          </a:p>
          <a:p>
            <a:pPr marL="538306" lvl="2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8"/>
              <a:buFont typeface="Arial"/>
              <a:buNone/>
            </a:pPr>
            <a:r>
              <a:rPr lang="en" dirty="0"/>
              <a:t>	Development of ART AI to replace submodules and interactions with faster AI-based modules in a exascale-ready state 🡪 usable for NWP, Climate (CLM) and ESM applications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226903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4150" y="498475"/>
            <a:ext cx="6589713" cy="3708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01724-35E3-4B40-B93F-B7E192B7FF5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866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4150" y="498475"/>
            <a:ext cx="6589713" cy="3708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01724-35E3-4B40-B93F-B7E192B7FF5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08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449fda3547e274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10449fda3547e274_132:notes"/>
          <p:cNvSpPr txBox="1">
            <a:spLocks noGrp="1"/>
          </p:cNvSpPr>
          <p:nvPr>
            <p:ph type="body" idx="1"/>
          </p:nvPr>
        </p:nvSpPr>
        <p:spPr>
          <a:xfrm>
            <a:off x="666909" y="4777194"/>
            <a:ext cx="53352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5" name="Google Shape;155;g10449fda3547e274_132:notes"/>
          <p:cNvSpPr txBox="1">
            <a:spLocks noGrp="1"/>
          </p:cNvSpPr>
          <p:nvPr>
            <p:ph type="sldNum" idx="12"/>
          </p:nvPr>
        </p:nvSpPr>
        <p:spPr>
          <a:xfrm>
            <a:off x="3777607" y="9428584"/>
            <a:ext cx="28899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506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>
  <p:cSld name="Titelfoli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>
            <a:spLocks noGrp="1"/>
          </p:cNvSpPr>
          <p:nvPr>
            <p:ph type="pic" idx="2"/>
          </p:nvPr>
        </p:nvSpPr>
        <p:spPr>
          <a:xfrm>
            <a:off x="4491038" y="1"/>
            <a:ext cx="307776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4"/>
          <p:cNvSpPr/>
          <p:nvPr/>
        </p:nvSpPr>
        <p:spPr>
          <a:xfrm>
            <a:off x="0" y="0"/>
            <a:ext cx="449103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278606" y="276225"/>
            <a:ext cx="4212431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000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7FFF5"/>
              </a:buClr>
              <a:buSzPts val="3800"/>
              <a:buFont typeface="Libre Franklin Medium"/>
              <a:buNone/>
              <a:defRPr sz="3800">
                <a:solidFill>
                  <a:srgbClr val="B7FFF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278606" y="3949304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000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2pPr>
            <a:lvl3pPr lvl="2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3pPr>
            <a:lvl4pPr lvl="3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4pPr>
            <a:lvl5pPr lvl="4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5pPr>
            <a:lvl6pPr lvl="5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6pPr>
            <a:lvl7pPr lvl="6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7pPr>
            <a:lvl8pPr lvl="7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8pPr>
            <a:lvl9pPr lvl="8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67" name="Google Shape;67;p14"/>
          <p:cNvGrpSpPr/>
          <p:nvPr/>
        </p:nvGrpSpPr>
        <p:grpSpPr>
          <a:xfrm>
            <a:off x="8033159" y="276494"/>
            <a:ext cx="646487" cy="231902"/>
            <a:chOff x="11189494" y="381000"/>
            <a:chExt cx="621506" cy="222941"/>
          </a:xfrm>
        </p:grpSpPr>
        <p:sp>
          <p:nvSpPr>
            <p:cNvPr id="68" name="Google Shape;68;p14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14"/>
          <p:cNvSpPr txBox="1">
            <a:spLocks noGrp="1"/>
          </p:cNvSpPr>
          <p:nvPr>
            <p:ph type="body" idx="3"/>
          </p:nvPr>
        </p:nvSpPr>
        <p:spPr>
          <a:xfrm>
            <a:off x="7866365" y="4164927"/>
            <a:ext cx="999029" cy="540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  <a:defRPr sz="1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  <a:defRPr sz="1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9pPr>
          </a:lstStyle>
          <a:p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9175317" y="4164927"/>
            <a:ext cx="1230510" cy="54042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OE-Logo (optional)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with a click on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image icon</a:t>
            </a:r>
            <a:endParaRPr sz="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s">
  <p:cSld name="Title Slides">
    <p:bg>
      <p:bgPr>
        <a:solidFill>
          <a:schemeClr val="dk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926241" y="1194197"/>
            <a:ext cx="7939154" cy="259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Noto Sans Symbols"/>
              <a:buNone/>
            </a:pPr>
            <a:r>
              <a:rPr lang="en" sz="9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 Slides</a:t>
            </a:r>
            <a:endParaRPr sz="1100"/>
          </a:p>
        </p:txBody>
      </p:sp>
      <p:grpSp>
        <p:nvGrpSpPr>
          <p:cNvPr id="80" name="Google Shape;80;p16"/>
          <p:cNvGrpSpPr/>
          <p:nvPr/>
        </p:nvGrpSpPr>
        <p:grpSpPr>
          <a:xfrm>
            <a:off x="7312385" y="2112170"/>
            <a:ext cx="905457" cy="757236"/>
            <a:chOff x="9336214" y="2528900"/>
            <a:chExt cx="1980368" cy="1656188"/>
          </a:xfrm>
        </p:grpSpPr>
        <p:cxnSp>
          <p:nvCxnSpPr>
            <p:cNvPr id="81" name="Google Shape;81;p16"/>
            <p:cNvCxnSpPr/>
            <p:nvPr/>
          </p:nvCxnSpPr>
          <p:spPr>
            <a:xfrm>
              <a:off x="9336214" y="3356994"/>
              <a:ext cx="1980368" cy="0"/>
            </a:xfrm>
            <a:prstGeom prst="straightConnector1">
              <a:avLst/>
            </a:pr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82" name="Google Shape;82;p16"/>
            <p:cNvSpPr/>
            <p:nvPr/>
          </p:nvSpPr>
          <p:spPr>
            <a:xfrm>
              <a:off x="10488488" y="2528900"/>
              <a:ext cx="828094" cy="1656188"/>
            </a:xfrm>
            <a:custGeom>
              <a:avLst/>
              <a:gdLst/>
              <a:ahLst/>
              <a:cxnLst/>
              <a:rect l="l" t="t" r="r" b="b"/>
              <a:pathLst>
                <a:path w="324036" h="648072" extrusionOk="0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8000" tIns="108000" rIns="108000" bIns="1080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blue">
  <p:cSld name="Title Slide blue">
    <p:bg>
      <p:bgPr>
        <a:solidFill>
          <a:schemeClr val="accen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/>
          <p:nvPr/>
        </p:nvSpPr>
        <p:spPr>
          <a:xfrm>
            <a:off x="4491038" y="0"/>
            <a:ext cx="4652963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ctrTitle"/>
          </p:nvPr>
        </p:nvSpPr>
        <p:spPr>
          <a:xfrm>
            <a:off x="278606" y="276225"/>
            <a:ext cx="4212431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000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7FFF5"/>
              </a:buClr>
              <a:buSzPts val="3800"/>
              <a:buFont typeface="Libre Franklin Medium"/>
              <a:buNone/>
              <a:defRPr sz="3800">
                <a:solidFill>
                  <a:srgbClr val="B7FFF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1"/>
          </p:nvPr>
        </p:nvSpPr>
        <p:spPr>
          <a:xfrm>
            <a:off x="278606" y="3949304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000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2pPr>
            <a:lvl3pPr lvl="2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3pPr>
            <a:lvl4pPr lvl="3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4pPr>
            <a:lvl5pPr lvl="4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5pPr>
            <a:lvl6pPr lvl="5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6pPr>
            <a:lvl7pPr lvl="6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7pPr>
            <a:lvl8pPr lvl="7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8pPr>
            <a:lvl9pPr lvl="8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7"/>
          <p:cNvSpPr>
            <a:spLocks noGrp="1"/>
          </p:cNvSpPr>
          <p:nvPr>
            <p:ph type="pic" idx="2"/>
          </p:nvPr>
        </p:nvSpPr>
        <p:spPr>
          <a:xfrm>
            <a:off x="4491038" y="1"/>
            <a:ext cx="3077765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17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91" name="Google Shape;91;p17"/>
          <p:cNvGrpSpPr/>
          <p:nvPr/>
        </p:nvGrpSpPr>
        <p:grpSpPr>
          <a:xfrm>
            <a:off x="8033159" y="276494"/>
            <a:ext cx="646487" cy="231902"/>
            <a:chOff x="11189494" y="381000"/>
            <a:chExt cx="621506" cy="222941"/>
          </a:xfrm>
        </p:grpSpPr>
        <p:sp>
          <p:nvSpPr>
            <p:cNvPr id="92" name="Google Shape;92;p17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7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horizontal">
  <p:cSld name="Title Slide horizontal">
    <p:bg>
      <p:bgPr>
        <a:solidFill>
          <a:schemeClr val="accen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>
            <a:spLocks noGrp="1"/>
          </p:cNvSpPr>
          <p:nvPr>
            <p:ph type="pic" idx="2"/>
          </p:nvPr>
        </p:nvSpPr>
        <p:spPr>
          <a:xfrm>
            <a:off x="0" y="1"/>
            <a:ext cx="9143999" cy="2868215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8"/>
          <p:cNvSpPr txBox="1">
            <a:spLocks noGrp="1"/>
          </p:cNvSpPr>
          <p:nvPr>
            <p:ph type="ctrTitle"/>
          </p:nvPr>
        </p:nvSpPr>
        <p:spPr>
          <a:xfrm>
            <a:off x="278606" y="3031331"/>
            <a:ext cx="4212431" cy="126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B7FFF5"/>
              </a:buClr>
              <a:buSzPts val="3800"/>
              <a:buFont typeface="Libre Franklin Medium"/>
              <a:buNone/>
              <a:defRPr sz="3800">
                <a:solidFill>
                  <a:srgbClr val="B7FFF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1"/>
          </p:nvPr>
        </p:nvSpPr>
        <p:spPr>
          <a:xfrm>
            <a:off x="278606" y="4299942"/>
            <a:ext cx="4212431" cy="407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2pPr>
            <a:lvl3pPr lvl="2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3pPr>
            <a:lvl4pPr lvl="3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4pPr>
            <a:lvl5pPr lvl="4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5pPr>
            <a:lvl6pPr lvl="5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6pPr>
            <a:lvl7pPr lvl="6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7pPr>
            <a:lvl8pPr lvl="7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8pPr>
            <a:lvl9pPr lvl="8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lt1"/>
              </a:buClr>
              <a:buSzPts val="1100"/>
              <a:buNone/>
              <a:defRPr sz="1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8"/>
          <p:cNvSpPr/>
          <p:nvPr/>
        </p:nvSpPr>
        <p:spPr>
          <a:xfrm>
            <a:off x="9175317" y="1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102" name="Google Shape;102;p18"/>
          <p:cNvSpPr>
            <a:spLocks noGrp="1"/>
          </p:cNvSpPr>
          <p:nvPr>
            <p:ph type="dgm" idx="3"/>
          </p:nvPr>
        </p:nvSpPr>
        <p:spPr>
          <a:xfrm>
            <a:off x="8033159" y="276496"/>
            <a:ext cx="646487" cy="2319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horizontal white">
  <p:cSld name="Title Slide horizontal whi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>
            <a:spLocks noGrp="1"/>
          </p:cNvSpPr>
          <p:nvPr>
            <p:ph type="pic" idx="2"/>
          </p:nvPr>
        </p:nvSpPr>
        <p:spPr>
          <a:xfrm>
            <a:off x="0" y="1"/>
            <a:ext cx="9143999" cy="2868215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9"/>
          <p:cNvSpPr txBox="1">
            <a:spLocks noGrp="1"/>
          </p:cNvSpPr>
          <p:nvPr>
            <p:ph type="ctrTitle"/>
          </p:nvPr>
        </p:nvSpPr>
        <p:spPr>
          <a:xfrm>
            <a:off x="278606" y="3028949"/>
            <a:ext cx="4212431" cy="1270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Libre Franklin Medium"/>
              <a:buNone/>
              <a:defRPr sz="3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>
            <a:off x="278606" y="4299942"/>
            <a:ext cx="4212431" cy="407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2pPr>
            <a:lvl3pPr lvl="2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3pPr>
            <a:lvl4pPr lvl="3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4pPr>
            <a:lvl5pPr lvl="4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dk1"/>
                </a:solidFill>
              </a:defRPr>
            </a:lvl5pPr>
            <a:lvl6pPr lvl="5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6pPr>
            <a:lvl7pPr lvl="6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7pPr>
            <a:lvl8pPr lvl="7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8pPr>
            <a:lvl9pPr lvl="8" algn="l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100"/>
              <a:buNone/>
              <a:defRPr sz="1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3"/>
          </p:nvPr>
        </p:nvSpPr>
        <p:spPr>
          <a:xfrm>
            <a:off x="7866365" y="4164927"/>
            <a:ext cx="999029" cy="540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  <a:defRPr sz="1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  <a:defRPr sz="1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"/>
              <a:buFont typeface="Arial"/>
              <a:buNone/>
              <a:defRPr sz="100"/>
            </a:lvl9pPr>
          </a:lstStyle>
          <a:p>
            <a:endParaRPr/>
          </a:p>
        </p:txBody>
      </p:sp>
      <p:sp>
        <p:nvSpPr>
          <p:cNvPr id="108" name="Google Shape;108;p19"/>
          <p:cNvSpPr/>
          <p:nvPr/>
        </p:nvSpPr>
        <p:spPr>
          <a:xfrm>
            <a:off x="9175317" y="4164927"/>
            <a:ext cx="1230510" cy="54042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OE-Logo (optional)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with a click on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image icon</a:t>
            </a:r>
            <a:endParaRPr sz="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 fontScale="25000" lnSpcReduction="2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latin typeface="Arial"/>
                <a:ea typeface="Arial"/>
                <a:cs typeface="Arial"/>
                <a:sym typeface="Arial"/>
              </a:rPr>
              <a:t>Datum aus technischen Gründen nicht deaktivieren!</a:t>
            </a:r>
            <a:endParaRPr sz="1100"/>
          </a:p>
        </p:txBody>
      </p:sp>
      <p:sp>
        <p:nvSpPr>
          <p:cNvPr id="110" name="Google Shape;110;p19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112" name="Google Shape;112;p19"/>
          <p:cNvSpPr>
            <a:spLocks noGrp="1"/>
          </p:cNvSpPr>
          <p:nvPr>
            <p:ph type="dgm" idx="4"/>
          </p:nvPr>
        </p:nvSpPr>
        <p:spPr>
          <a:xfrm>
            <a:off x="8033159" y="276496"/>
            <a:ext cx="646487" cy="2319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">
  <p:cSld name="Agenda ">
    <p:bg>
      <p:bgPr>
        <a:solidFill>
          <a:schemeClr val="dk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/>
        </p:nvSpPr>
        <p:spPr>
          <a:xfrm>
            <a:off x="926241" y="1194197"/>
            <a:ext cx="7939154" cy="259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Noto Sans Symbols"/>
              <a:buNone/>
            </a:pPr>
            <a:r>
              <a:rPr lang="en" sz="9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sz="1100"/>
          </a:p>
        </p:txBody>
      </p:sp>
      <p:grpSp>
        <p:nvGrpSpPr>
          <p:cNvPr id="115" name="Google Shape;115;p20"/>
          <p:cNvGrpSpPr/>
          <p:nvPr/>
        </p:nvGrpSpPr>
        <p:grpSpPr>
          <a:xfrm>
            <a:off x="7312385" y="2112170"/>
            <a:ext cx="905457" cy="757236"/>
            <a:chOff x="9336214" y="2528900"/>
            <a:chExt cx="1980368" cy="1656188"/>
          </a:xfrm>
        </p:grpSpPr>
        <p:cxnSp>
          <p:nvCxnSpPr>
            <p:cNvPr id="116" name="Google Shape;116;p20"/>
            <p:cNvCxnSpPr/>
            <p:nvPr/>
          </p:nvCxnSpPr>
          <p:spPr>
            <a:xfrm>
              <a:off x="9336214" y="3356994"/>
              <a:ext cx="1980368" cy="0"/>
            </a:xfrm>
            <a:prstGeom prst="straightConnector1">
              <a:avLst/>
            </a:pr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17" name="Google Shape;117;p20"/>
            <p:cNvSpPr/>
            <p:nvPr/>
          </p:nvSpPr>
          <p:spPr>
            <a:xfrm>
              <a:off x="10488488" y="2528900"/>
              <a:ext cx="828094" cy="1656188"/>
            </a:xfrm>
            <a:custGeom>
              <a:avLst/>
              <a:gdLst/>
              <a:ahLst/>
              <a:cxnLst/>
              <a:rect l="l" t="t" r="r" b="b"/>
              <a:pathLst>
                <a:path w="324036" h="648072" extrusionOk="0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8000" tIns="108000" rIns="108000" bIns="1080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>
  <p:cSld name="Agenda">
    <p:bg>
      <p:bgPr>
        <a:solidFill>
          <a:schemeClr val="accen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/>
          <p:nvPr/>
        </p:nvSpPr>
        <p:spPr>
          <a:xfrm>
            <a:off x="7568804" y="1"/>
            <a:ext cx="1575196" cy="51434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1296591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re Franklin Medium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1737122" y="276225"/>
            <a:ext cx="4941094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marL="457200" lvl="0" indent="-39370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Libre Franklin Medium"/>
              <a:buAutoNum type="arabicPeriod"/>
              <a:defRPr sz="260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▪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Franklin Medium"/>
              <a:buAutoNum type="alphaLcPeriod"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125" name="Google Shape;125;p21"/>
          <p:cNvGrpSpPr/>
          <p:nvPr/>
        </p:nvGrpSpPr>
        <p:grpSpPr>
          <a:xfrm>
            <a:off x="8033159" y="276494"/>
            <a:ext cx="646487" cy="231902"/>
            <a:chOff x="11189494" y="381000"/>
            <a:chExt cx="621506" cy="222941"/>
          </a:xfrm>
        </p:grpSpPr>
        <p:sp>
          <p:nvSpPr>
            <p:cNvPr id="126" name="Google Shape;126;p21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1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blue">
  <p:cSld name="Agenda blue">
    <p:bg>
      <p:bgPr>
        <a:solidFill>
          <a:schemeClr val="accen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/>
          <p:nvPr/>
        </p:nvSpPr>
        <p:spPr>
          <a:xfrm>
            <a:off x="7568804" y="0"/>
            <a:ext cx="1575196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278606" y="276225"/>
            <a:ext cx="1296591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re Franklin Medium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134" name="Google Shape;134;p22"/>
          <p:cNvGrpSpPr/>
          <p:nvPr/>
        </p:nvGrpSpPr>
        <p:grpSpPr>
          <a:xfrm>
            <a:off x="8033159" y="276494"/>
            <a:ext cx="646487" cy="231902"/>
            <a:chOff x="11189494" y="381000"/>
            <a:chExt cx="621506" cy="222941"/>
          </a:xfrm>
        </p:grpSpPr>
        <p:sp>
          <p:nvSpPr>
            <p:cNvPr id="135" name="Google Shape;135;p22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2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37;p22"/>
          <p:cNvSpPr txBox="1">
            <a:spLocks noGrp="1"/>
          </p:cNvSpPr>
          <p:nvPr>
            <p:ph type="body" idx="1"/>
          </p:nvPr>
        </p:nvSpPr>
        <p:spPr>
          <a:xfrm>
            <a:off x="1737122" y="276225"/>
            <a:ext cx="4941094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marL="457200" lvl="0" indent="-39370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Libre Franklin Medium"/>
              <a:buAutoNum type="arabicPeriod"/>
              <a:defRPr sz="260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▪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Franklin Medium"/>
              <a:buAutoNum type="alphaLcPeriod"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two-column">
  <p:cSld name="Agenda two-column">
    <p:bg>
      <p:bgPr>
        <a:solidFill>
          <a:schemeClr val="accen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/>
          <p:nvPr/>
        </p:nvSpPr>
        <p:spPr>
          <a:xfrm>
            <a:off x="7568804" y="0"/>
            <a:ext cx="1575196" cy="51434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3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1296591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re Franklin Medium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3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3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144" name="Google Shape;144;p23"/>
          <p:cNvGrpSpPr/>
          <p:nvPr/>
        </p:nvGrpSpPr>
        <p:grpSpPr>
          <a:xfrm>
            <a:off x="8033159" y="276494"/>
            <a:ext cx="646487" cy="231902"/>
            <a:chOff x="11189494" y="381000"/>
            <a:chExt cx="621506" cy="222941"/>
          </a:xfrm>
        </p:grpSpPr>
        <p:sp>
          <p:nvSpPr>
            <p:cNvPr id="145" name="Google Shape;145;p23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3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1737122" y="276225"/>
            <a:ext cx="4941094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marL="457200" lvl="0" indent="-39370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Libre Franklin Medium"/>
              <a:buAutoNum type="arabicPeriod"/>
              <a:defRPr sz="260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▪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Franklin Medium"/>
              <a:buAutoNum type="alphaLcPeriod"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two-column blue">
  <p:cSld name="Agenda two-column blue">
    <p:bg>
      <p:bgPr>
        <a:solidFill>
          <a:schemeClr val="accen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/>
          <p:nvPr/>
        </p:nvSpPr>
        <p:spPr>
          <a:xfrm>
            <a:off x="7568804" y="0"/>
            <a:ext cx="1575196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278606" y="276494"/>
            <a:ext cx="1296591" cy="755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ibre Franklin Medium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154" name="Google Shape;154;p24"/>
          <p:cNvGrpSpPr/>
          <p:nvPr/>
        </p:nvGrpSpPr>
        <p:grpSpPr>
          <a:xfrm>
            <a:off x="8033159" y="276494"/>
            <a:ext cx="646487" cy="231902"/>
            <a:chOff x="11189494" y="381000"/>
            <a:chExt cx="621506" cy="222941"/>
          </a:xfrm>
        </p:grpSpPr>
        <p:sp>
          <p:nvSpPr>
            <p:cNvPr id="155" name="Google Shape;155;p24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" name="Google Shape;157;p24"/>
          <p:cNvSpPr txBox="1">
            <a:spLocks noGrp="1"/>
          </p:cNvSpPr>
          <p:nvPr>
            <p:ph type="body" idx="1"/>
          </p:nvPr>
        </p:nvSpPr>
        <p:spPr>
          <a:xfrm>
            <a:off x="1737122" y="276225"/>
            <a:ext cx="4941094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9000" rIns="0" bIns="0" anchor="t" anchorCtr="0">
            <a:noAutofit/>
          </a:bodyPr>
          <a:lstStyle>
            <a:lvl1pPr marL="457200" lvl="0" indent="-39370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Libre Franklin Medium"/>
              <a:buAutoNum type="arabicPeriod"/>
              <a:defRPr sz="260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▪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Franklin Medium"/>
              <a:buAutoNum type="alphaLcPeriod"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 b="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">
  <p:cSld name="Divider ">
    <p:bg>
      <p:bgPr>
        <a:solidFill>
          <a:schemeClr val="dk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/>
        </p:nvSpPr>
        <p:spPr>
          <a:xfrm>
            <a:off x="926241" y="1194197"/>
            <a:ext cx="7939154" cy="259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Noto Sans Symbols"/>
              <a:buNone/>
            </a:pPr>
            <a:r>
              <a:rPr lang="en" sz="9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Divider</a:t>
            </a:r>
            <a:endParaRPr sz="1100"/>
          </a:p>
        </p:txBody>
      </p:sp>
      <p:grpSp>
        <p:nvGrpSpPr>
          <p:cNvPr id="160" name="Google Shape;160;p25"/>
          <p:cNvGrpSpPr/>
          <p:nvPr/>
        </p:nvGrpSpPr>
        <p:grpSpPr>
          <a:xfrm>
            <a:off x="7312385" y="2112170"/>
            <a:ext cx="905457" cy="757236"/>
            <a:chOff x="9336214" y="2528900"/>
            <a:chExt cx="1980368" cy="1656188"/>
          </a:xfrm>
        </p:grpSpPr>
        <p:cxnSp>
          <p:nvCxnSpPr>
            <p:cNvPr id="161" name="Google Shape;161;p25"/>
            <p:cNvCxnSpPr/>
            <p:nvPr/>
          </p:nvCxnSpPr>
          <p:spPr>
            <a:xfrm>
              <a:off x="9336214" y="3356994"/>
              <a:ext cx="1980368" cy="0"/>
            </a:xfrm>
            <a:prstGeom prst="straightConnector1">
              <a:avLst/>
            </a:pr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2" name="Google Shape;162;p25"/>
            <p:cNvSpPr/>
            <p:nvPr/>
          </p:nvSpPr>
          <p:spPr>
            <a:xfrm>
              <a:off x="10488488" y="2528900"/>
              <a:ext cx="828094" cy="1656188"/>
            </a:xfrm>
            <a:custGeom>
              <a:avLst/>
              <a:gdLst/>
              <a:ahLst/>
              <a:cxnLst/>
              <a:rect l="l" t="t" r="r" b="b"/>
              <a:pathLst>
                <a:path w="324036" h="648072" extrusionOk="0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8000" tIns="108000" rIns="108000" bIns="1080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">
  <p:cSld name="Divider">
    <p:bg>
      <p:bgPr>
        <a:solidFill>
          <a:schemeClr val="accen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title"/>
          </p:nvPr>
        </p:nvSpPr>
        <p:spPr>
          <a:xfrm>
            <a:off x="278606" y="3031331"/>
            <a:ext cx="5670947" cy="16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Libre Franklin Medium"/>
              <a:buNone/>
              <a:defRPr sz="3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168" name="Google Shape;168;p26"/>
          <p:cNvSpPr>
            <a:spLocks noGrp="1"/>
          </p:cNvSpPr>
          <p:nvPr>
            <p:ph type="pic" idx="2"/>
          </p:nvPr>
        </p:nvSpPr>
        <p:spPr>
          <a:xfrm>
            <a:off x="0" y="1"/>
            <a:ext cx="9143999" cy="2868215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6"/>
          <p:cNvSpPr txBox="1">
            <a:spLocks noGrp="1"/>
          </p:cNvSpPr>
          <p:nvPr>
            <p:ph type="body" idx="1"/>
          </p:nvPr>
        </p:nvSpPr>
        <p:spPr>
          <a:xfrm>
            <a:off x="7568804" y="3031332"/>
            <a:ext cx="1294683" cy="27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1000" rIns="0" bIns="0" anchor="t" anchorCtr="0">
            <a:noAutofit/>
          </a:bodyPr>
          <a:lstStyle>
            <a:lvl1pPr marL="457200" lvl="0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lt1"/>
                </a:solidFill>
              </a:defRPr>
            </a:lvl2pPr>
            <a:lvl3pPr marL="1371600" lvl="2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3pPr>
            <a:lvl4pPr marL="1828800" lvl="3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lt1"/>
                </a:solidFill>
              </a:defRPr>
            </a:lvl4pPr>
            <a:lvl5pPr marL="2286000" lvl="4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5pPr>
            <a:lvl6pPr marL="2743200" lvl="5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6pPr>
            <a:lvl7pPr marL="3200400" lvl="6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7pPr>
            <a:lvl8pPr marL="3657600" lvl="7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8pPr>
            <a:lvl9pPr marL="4114800" lvl="8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body" idx="3"/>
          </p:nvPr>
        </p:nvSpPr>
        <p:spPr>
          <a:xfrm>
            <a:off x="7568804" y="3305598"/>
            <a:ext cx="1294683" cy="643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sz="3800" b="0">
                <a:solidFill>
                  <a:schemeClr val="l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marL="1371600" lvl="2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800"/>
              <a:buFont typeface="Arial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marL="1828800" lvl="3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marL="2286000" lvl="4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800"/>
              <a:buFont typeface="Arial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marL="2743200" lvl="5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7FFF5"/>
              </a:buClr>
              <a:buSzPts val="3800"/>
              <a:buFont typeface="Arial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marL="3200400" lvl="6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7FFF5"/>
              </a:buClr>
              <a:buSzPts val="3800"/>
              <a:buFont typeface="Arial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marL="3657600" lvl="7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7FFF5"/>
              </a:buClr>
              <a:buSzPts val="3800"/>
              <a:buFont typeface="Arial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marL="4114800" lvl="8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7FFF5"/>
              </a:buClr>
              <a:buSzPts val="3800"/>
              <a:buFont typeface="Arial"/>
              <a:buNone/>
              <a:defRPr sz="3800" b="0">
                <a:solidFill>
                  <a:srgbClr val="B7FFF5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9189513" y="3031331"/>
            <a:ext cx="1431159" cy="137662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Divider Slide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a better overview, the color of the chapter separator can be adjusted.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Right-click next to the slide, </a:t>
            </a: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Format background</a:t>
            </a: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select </a:t>
            </a: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Theme Colors</a:t>
            </a: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9297526" y="4146640"/>
            <a:ext cx="145250" cy="145250"/>
          </a:xfrm>
          <a:prstGeom prst="roundRect">
            <a:avLst>
              <a:gd name="adj" fmla="val 23225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9462338" y="4146640"/>
            <a:ext cx="145250" cy="145250"/>
          </a:xfrm>
          <a:prstGeom prst="roundRect">
            <a:avLst>
              <a:gd name="adj" fmla="val 2322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6"/>
          <p:cNvSpPr/>
          <p:nvPr/>
        </p:nvSpPr>
        <p:spPr>
          <a:xfrm>
            <a:off x="9627151" y="4146640"/>
            <a:ext cx="145250" cy="145250"/>
          </a:xfrm>
          <a:prstGeom prst="roundRect">
            <a:avLst>
              <a:gd name="adj" fmla="val 232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9791963" y="4146640"/>
            <a:ext cx="145250" cy="145250"/>
          </a:xfrm>
          <a:prstGeom prst="roundRect">
            <a:avLst>
              <a:gd name="adj" fmla="val 2322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9956776" y="4146640"/>
            <a:ext cx="145250" cy="145250"/>
          </a:xfrm>
          <a:prstGeom prst="roundRect">
            <a:avLst>
              <a:gd name="adj" fmla="val 23225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10121588" y="4146640"/>
            <a:ext cx="145250" cy="145250"/>
          </a:xfrm>
          <a:prstGeom prst="roundRect">
            <a:avLst>
              <a:gd name="adj" fmla="val 23225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6"/>
          <p:cNvSpPr/>
          <p:nvPr/>
        </p:nvSpPr>
        <p:spPr>
          <a:xfrm>
            <a:off x="10286401" y="4146640"/>
            <a:ext cx="145250" cy="145250"/>
          </a:xfrm>
          <a:prstGeom prst="roundRect">
            <a:avLst>
              <a:gd name="adj" fmla="val 2322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8355347" y="4828093"/>
            <a:ext cx="517190" cy="185521"/>
          </a:xfrm>
          <a:custGeom>
            <a:avLst/>
            <a:gdLst/>
            <a:ahLst/>
            <a:cxnLst/>
            <a:rect l="l" t="t" r="r" b="b"/>
            <a:pathLst>
              <a:path w="861983" h="309203" extrusionOk="0">
                <a:moveTo>
                  <a:pt x="658049" y="308"/>
                </a:moveTo>
                <a:lnTo>
                  <a:pt x="861983" y="308"/>
                </a:lnTo>
                <a:lnTo>
                  <a:pt x="861983" y="69770"/>
                </a:lnTo>
                <a:lnTo>
                  <a:pt x="802345" y="69770"/>
                </a:lnTo>
                <a:lnTo>
                  <a:pt x="802345" y="309203"/>
                </a:lnTo>
                <a:lnTo>
                  <a:pt x="717687" y="309203"/>
                </a:lnTo>
                <a:lnTo>
                  <a:pt x="717687" y="69770"/>
                </a:lnTo>
                <a:lnTo>
                  <a:pt x="658049" y="69770"/>
                </a:lnTo>
                <a:close/>
                <a:moveTo>
                  <a:pt x="553088" y="308"/>
                </a:moveTo>
                <a:lnTo>
                  <a:pt x="637743" y="308"/>
                </a:lnTo>
                <a:lnTo>
                  <a:pt x="637743" y="308895"/>
                </a:lnTo>
                <a:lnTo>
                  <a:pt x="553088" y="308895"/>
                </a:lnTo>
                <a:close/>
                <a:moveTo>
                  <a:pt x="310128" y="308"/>
                </a:moveTo>
                <a:lnTo>
                  <a:pt x="312683" y="308"/>
                </a:lnTo>
                <a:lnTo>
                  <a:pt x="312375" y="308893"/>
                </a:lnTo>
                <a:lnTo>
                  <a:pt x="312376" y="308894"/>
                </a:lnTo>
                <a:lnTo>
                  <a:pt x="312375" y="308894"/>
                </a:lnTo>
                <a:lnTo>
                  <a:pt x="312375" y="308895"/>
                </a:lnTo>
                <a:lnTo>
                  <a:pt x="312330" y="308895"/>
                </a:lnTo>
                <a:lnTo>
                  <a:pt x="312330" y="308894"/>
                </a:lnTo>
                <a:lnTo>
                  <a:pt x="0" y="308894"/>
                </a:lnTo>
                <a:cubicBezTo>
                  <a:pt x="308" y="282863"/>
                  <a:pt x="3480" y="257493"/>
                  <a:pt x="9822" y="233400"/>
                </a:cubicBezTo>
                <a:lnTo>
                  <a:pt x="312327" y="308882"/>
                </a:lnTo>
                <a:lnTo>
                  <a:pt x="312324" y="308870"/>
                </a:lnTo>
                <a:lnTo>
                  <a:pt x="30128" y="177592"/>
                </a:lnTo>
                <a:cubicBezTo>
                  <a:pt x="40920" y="154425"/>
                  <a:pt x="54882" y="132842"/>
                  <a:pt x="71047" y="113197"/>
                </a:cubicBezTo>
                <a:lnTo>
                  <a:pt x="312318" y="308847"/>
                </a:lnTo>
                <a:lnTo>
                  <a:pt x="312293" y="308749"/>
                </a:lnTo>
                <a:lnTo>
                  <a:pt x="116061" y="68799"/>
                </a:lnTo>
                <a:cubicBezTo>
                  <a:pt x="135750" y="52942"/>
                  <a:pt x="157289" y="39640"/>
                  <a:pt x="180765" y="28848"/>
                </a:cubicBezTo>
                <a:lnTo>
                  <a:pt x="312277" y="308685"/>
                </a:lnTo>
                <a:lnTo>
                  <a:pt x="237188" y="9205"/>
                </a:lnTo>
                <a:cubicBezTo>
                  <a:pt x="260665" y="3480"/>
                  <a:pt x="285066" y="308"/>
                  <a:pt x="310128" y="308"/>
                </a:cubicBezTo>
                <a:close/>
                <a:moveTo>
                  <a:pt x="441123" y="0"/>
                </a:moveTo>
                <a:lnTo>
                  <a:pt x="538155" y="0"/>
                </a:lnTo>
                <a:lnTo>
                  <a:pt x="413197" y="155394"/>
                </a:lnTo>
                <a:lnTo>
                  <a:pt x="538772" y="308895"/>
                </a:lnTo>
                <a:lnTo>
                  <a:pt x="444646" y="308895"/>
                </a:lnTo>
                <a:lnTo>
                  <a:pt x="332681" y="188693"/>
                </a:lnTo>
                <a:lnTo>
                  <a:pt x="332681" y="11989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Slides ">
  <p:cSld name="Text Slides ">
    <p:bg>
      <p:bgPr>
        <a:solidFill>
          <a:schemeClr val="dk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/>
        </p:nvSpPr>
        <p:spPr>
          <a:xfrm>
            <a:off x="926241" y="1194197"/>
            <a:ext cx="7939154" cy="259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Noto Sans Symbols"/>
              <a:buNone/>
            </a:pPr>
            <a:r>
              <a:rPr lang="en" sz="9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Slides</a:t>
            </a:r>
            <a:endParaRPr sz="1100"/>
          </a:p>
        </p:txBody>
      </p:sp>
      <p:grpSp>
        <p:nvGrpSpPr>
          <p:cNvPr id="182" name="Google Shape;182;p27"/>
          <p:cNvGrpSpPr/>
          <p:nvPr/>
        </p:nvGrpSpPr>
        <p:grpSpPr>
          <a:xfrm>
            <a:off x="7312385" y="2112170"/>
            <a:ext cx="905457" cy="757236"/>
            <a:chOff x="9336214" y="2528900"/>
            <a:chExt cx="1980368" cy="1656188"/>
          </a:xfrm>
        </p:grpSpPr>
        <p:cxnSp>
          <p:nvCxnSpPr>
            <p:cNvPr id="183" name="Google Shape;183;p27"/>
            <p:cNvCxnSpPr/>
            <p:nvPr/>
          </p:nvCxnSpPr>
          <p:spPr>
            <a:xfrm>
              <a:off x="9336214" y="3356994"/>
              <a:ext cx="1980368" cy="0"/>
            </a:xfrm>
            <a:prstGeom prst="straightConnector1">
              <a:avLst/>
            </a:pr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4" name="Google Shape;184;p27"/>
            <p:cNvSpPr/>
            <p:nvPr/>
          </p:nvSpPr>
          <p:spPr>
            <a:xfrm>
              <a:off x="10488488" y="2528900"/>
              <a:ext cx="828094" cy="1656188"/>
            </a:xfrm>
            <a:custGeom>
              <a:avLst/>
              <a:gdLst/>
              <a:ahLst/>
              <a:cxnLst/>
              <a:rect l="l" t="t" r="r" b="b"/>
              <a:pathLst>
                <a:path w="324036" h="648072" extrusionOk="0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8000" tIns="108000" rIns="108000" bIns="1080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2x Text">
  <p:cSld name="Title and 2x Tex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8"/>
          <p:cNvSpPr txBox="1">
            <a:spLocks noGrp="1"/>
          </p:cNvSpPr>
          <p:nvPr>
            <p:ph type="body" idx="1"/>
          </p:nvPr>
        </p:nvSpPr>
        <p:spPr>
          <a:xfrm>
            <a:off x="278606" y="1194197"/>
            <a:ext cx="4212431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body" idx="2"/>
          </p:nvPr>
        </p:nvSpPr>
        <p:spPr>
          <a:xfrm>
            <a:off x="4652965" y="1194197"/>
            <a:ext cx="4212431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8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x Text">
  <p:cSld name="Title and 3x Tex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body" idx="1"/>
          </p:nvPr>
        </p:nvSpPr>
        <p:spPr>
          <a:xfrm>
            <a:off x="278606" y="1194197"/>
            <a:ext cx="2753914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9"/>
          <p:cNvSpPr txBox="1">
            <a:spLocks noGrp="1"/>
          </p:cNvSpPr>
          <p:nvPr>
            <p:ph type="body" idx="2"/>
          </p:nvPr>
        </p:nvSpPr>
        <p:spPr>
          <a:xfrm>
            <a:off x="3194447" y="1198663"/>
            <a:ext cx="2753914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9"/>
          <p:cNvSpPr txBox="1">
            <a:spLocks noGrp="1"/>
          </p:cNvSpPr>
          <p:nvPr>
            <p:ph type="body" idx="3"/>
          </p:nvPr>
        </p:nvSpPr>
        <p:spPr>
          <a:xfrm>
            <a:off x="6116958" y="1194197"/>
            <a:ext cx="274843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9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9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x Text">
  <p:cSld name="Title and 4x 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body" idx="1"/>
          </p:nvPr>
        </p:nvSpPr>
        <p:spPr>
          <a:xfrm>
            <a:off x="278606" y="1194197"/>
            <a:ext cx="2025254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body" idx="2"/>
          </p:nvPr>
        </p:nvSpPr>
        <p:spPr>
          <a:xfrm>
            <a:off x="2465785" y="1198663"/>
            <a:ext cx="2025254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0"/>
          <p:cNvSpPr txBox="1">
            <a:spLocks noGrp="1"/>
          </p:cNvSpPr>
          <p:nvPr>
            <p:ph type="body" idx="3"/>
          </p:nvPr>
        </p:nvSpPr>
        <p:spPr>
          <a:xfrm>
            <a:off x="4652962" y="1194197"/>
            <a:ext cx="2025254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0"/>
          <p:cNvSpPr txBox="1">
            <a:spLocks noGrp="1"/>
          </p:cNvSpPr>
          <p:nvPr>
            <p:ph type="body" idx="4"/>
          </p:nvPr>
        </p:nvSpPr>
        <p:spPr>
          <a:xfrm>
            <a:off x="6840141" y="1194197"/>
            <a:ext cx="2025254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0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0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and Picture ">
  <p:cSld name="Text and Picture ">
    <p:bg>
      <p:bgPr>
        <a:solidFill>
          <a:schemeClr val="dk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 txBox="1"/>
          <p:nvPr/>
        </p:nvSpPr>
        <p:spPr>
          <a:xfrm>
            <a:off x="926241" y="1194197"/>
            <a:ext cx="7939154" cy="259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Noto Sans Symbols"/>
              <a:buNone/>
            </a:pPr>
            <a:r>
              <a:rPr lang="en" sz="9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&amp; </a:t>
            </a:r>
            <a:br>
              <a:rPr lang="en" sz="9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9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Pictue</a:t>
            </a:r>
            <a:endParaRPr sz="9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" name="Google Shape;211;p31"/>
          <p:cNvGrpSpPr/>
          <p:nvPr/>
        </p:nvGrpSpPr>
        <p:grpSpPr>
          <a:xfrm>
            <a:off x="7312385" y="2112170"/>
            <a:ext cx="905457" cy="757236"/>
            <a:chOff x="9336214" y="2528900"/>
            <a:chExt cx="1980368" cy="1656188"/>
          </a:xfrm>
        </p:grpSpPr>
        <p:cxnSp>
          <p:nvCxnSpPr>
            <p:cNvPr id="212" name="Google Shape;212;p31"/>
            <p:cNvCxnSpPr/>
            <p:nvPr/>
          </p:nvCxnSpPr>
          <p:spPr>
            <a:xfrm>
              <a:off x="9336214" y="3356994"/>
              <a:ext cx="1980368" cy="0"/>
            </a:xfrm>
            <a:prstGeom prst="straightConnector1">
              <a:avLst/>
            </a:pr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3" name="Google Shape;213;p31"/>
            <p:cNvSpPr/>
            <p:nvPr/>
          </p:nvSpPr>
          <p:spPr>
            <a:xfrm>
              <a:off x="10488488" y="2528900"/>
              <a:ext cx="828094" cy="1656188"/>
            </a:xfrm>
            <a:custGeom>
              <a:avLst/>
              <a:gdLst/>
              <a:ahLst/>
              <a:cxnLst/>
              <a:rect l="l" t="t" r="r" b="b"/>
              <a:pathLst>
                <a:path w="324036" h="648072" extrusionOk="0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08000" tIns="108000" rIns="108000" bIns="1080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x Text and Picture (S)">
  <p:cSld name="2x Text and Picture (S)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5670947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2"/>
          <p:cNvSpPr txBox="1">
            <a:spLocks noGrp="1"/>
          </p:cNvSpPr>
          <p:nvPr>
            <p:ph type="body" idx="1"/>
          </p:nvPr>
        </p:nvSpPr>
        <p:spPr>
          <a:xfrm>
            <a:off x="278605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body" idx="2"/>
          </p:nvPr>
        </p:nvSpPr>
        <p:spPr>
          <a:xfrm>
            <a:off x="3195637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2"/>
          <p:cNvSpPr>
            <a:spLocks noGrp="1"/>
          </p:cNvSpPr>
          <p:nvPr>
            <p:ph type="pic" idx="3"/>
          </p:nvPr>
        </p:nvSpPr>
        <p:spPr>
          <a:xfrm>
            <a:off x="6111479" y="1"/>
            <a:ext cx="3032521" cy="5143499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32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20" name="Google Shape;220;p32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2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2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23" name="Google Shape;223;p32"/>
          <p:cNvSpPr>
            <a:spLocks noGrp="1"/>
          </p:cNvSpPr>
          <p:nvPr>
            <p:ph type="dgm" idx="4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x Text and 2x Picture (S)">
  <p:cSld name="2x Text and 2x Picture (S)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5670947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278605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3"/>
          <p:cNvSpPr txBox="1">
            <a:spLocks noGrp="1"/>
          </p:cNvSpPr>
          <p:nvPr>
            <p:ph type="body" idx="2"/>
          </p:nvPr>
        </p:nvSpPr>
        <p:spPr>
          <a:xfrm>
            <a:off x="3195637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3"/>
          <p:cNvSpPr>
            <a:spLocks noGrp="1"/>
          </p:cNvSpPr>
          <p:nvPr>
            <p:ph type="pic" idx="3"/>
          </p:nvPr>
        </p:nvSpPr>
        <p:spPr>
          <a:xfrm>
            <a:off x="6111479" y="0"/>
            <a:ext cx="3032521" cy="2571749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33"/>
          <p:cNvSpPr>
            <a:spLocks noGrp="1"/>
          </p:cNvSpPr>
          <p:nvPr>
            <p:ph type="pic" idx="4"/>
          </p:nvPr>
        </p:nvSpPr>
        <p:spPr>
          <a:xfrm>
            <a:off x="6111479" y="2571750"/>
            <a:ext cx="3032521" cy="2571749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33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31" name="Google Shape;231;p33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3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33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34" name="Google Shape;234;p33"/>
          <p:cNvSpPr>
            <a:spLocks noGrp="1"/>
          </p:cNvSpPr>
          <p:nvPr>
            <p:ph type="dgm" idx="5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and Picture (M)">
  <p:cSld name="Text and Picture (M)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4212431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4"/>
          <p:cNvSpPr txBox="1">
            <a:spLocks noGrp="1"/>
          </p:cNvSpPr>
          <p:nvPr>
            <p:ph type="body" idx="1"/>
          </p:nvPr>
        </p:nvSpPr>
        <p:spPr>
          <a:xfrm>
            <a:off x="278606" y="1194197"/>
            <a:ext cx="4212431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4"/>
          <p:cNvSpPr>
            <a:spLocks noGrp="1"/>
          </p:cNvSpPr>
          <p:nvPr>
            <p:ph type="pic" idx="2"/>
          </p:nvPr>
        </p:nvSpPr>
        <p:spPr>
          <a:xfrm>
            <a:off x="4652963" y="1"/>
            <a:ext cx="4491037" cy="5143499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34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40" name="Google Shape;240;p34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34"/>
          <p:cNvSpPr txBox="1">
            <a:spLocks noGrp="1"/>
          </p:cNvSpPr>
          <p:nvPr>
            <p:ph type="ftr" idx="11"/>
          </p:nvPr>
        </p:nvSpPr>
        <p:spPr>
          <a:xfrm>
            <a:off x="1575198" y="4705350"/>
            <a:ext cx="2915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4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43" name="Google Shape;243;p34"/>
          <p:cNvSpPr>
            <a:spLocks noGrp="1"/>
          </p:cNvSpPr>
          <p:nvPr>
            <p:ph type="dgm" idx="3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and 2x Picture (M)">
  <p:cSld name="Text and 2x Picture (M)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4212431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5"/>
          <p:cNvSpPr txBox="1">
            <a:spLocks noGrp="1"/>
          </p:cNvSpPr>
          <p:nvPr>
            <p:ph type="body" idx="1"/>
          </p:nvPr>
        </p:nvSpPr>
        <p:spPr>
          <a:xfrm>
            <a:off x="278606" y="1194197"/>
            <a:ext cx="4212431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5"/>
          <p:cNvSpPr>
            <a:spLocks noGrp="1"/>
          </p:cNvSpPr>
          <p:nvPr>
            <p:ph type="pic" idx="2"/>
          </p:nvPr>
        </p:nvSpPr>
        <p:spPr>
          <a:xfrm>
            <a:off x="4652964" y="0"/>
            <a:ext cx="4491035" cy="2571749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35"/>
          <p:cNvSpPr>
            <a:spLocks noGrp="1"/>
          </p:cNvSpPr>
          <p:nvPr>
            <p:ph type="pic" idx="3"/>
          </p:nvPr>
        </p:nvSpPr>
        <p:spPr>
          <a:xfrm>
            <a:off x="4652964" y="2571750"/>
            <a:ext cx="4491035" cy="2571749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35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50" name="Google Shape;250;p35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35"/>
          <p:cNvSpPr txBox="1">
            <a:spLocks noGrp="1"/>
          </p:cNvSpPr>
          <p:nvPr>
            <p:ph type="ftr" idx="11"/>
          </p:nvPr>
        </p:nvSpPr>
        <p:spPr>
          <a:xfrm>
            <a:off x="1575198" y="4705350"/>
            <a:ext cx="291584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35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53" name="Google Shape;253;p35"/>
          <p:cNvSpPr>
            <a:spLocks noGrp="1"/>
          </p:cNvSpPr>
          <p:nvPr>
            <p:ph type="dgm" idx="4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and Picture (L)">
  <p:cSld name="Text and Picture (L)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2753917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6"/>
          <p:cNvSpPr txBox="1">
            <a:spLocks noGrp="1"/>
          </p:cNvSpPr>
          <p:nvPr>
            <p:ph type="body" idx="1"/>
          </p:nvPr>
        </p:nvSpPr>
        <p:spPr>
          <a:xfrm>
            <a:off x="278605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6"/>
          <p:cNvSpPr>
            <a:spLocks noGrp="1"/>
          </p:cNvSpPr>
          <p:nvPr>
            <p:ph type="pic" idx="2"/>
          </p:nvPr>
        </p:nvSpPr>
        <p:spPr>
          <a:xfrm>
            <a:off x="3194448" y="1"/>
            <a:ext cx="5949552" cy="5143499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36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59" name="Google Shape;259;p36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36"/>
          <p:cNvSpPr txBox="1">
            <a:spLocks noGrp="1"/>
          </p:cNvSpPr>
          <p:nvPr>
            <p:ph type="ftr" idx="11"/>
          </p:nvPr>
        </p:nvSpPr>
        <p:spPr>
          <a:xfrm>
            <a:off x="1575198" y="4705350"/>
            <a:ext cx="145732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6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62" name="Google Shape;262;p36"/>
          <p:cNvSpPr>
            <a:spLocks noGrp="1"/>
          </p:cNvSpPr>
          <p:nvPr>
            <p:ph type="dgm" idx="3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and 2x Picture (L)">
  <p:cSld name="Text and 2x Picture (L)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7"/>
          <p:cNvSpPr>
            <a:spLocks noGrp="1"/>
          </p:cNvSpPr>
          <p:nvPr>
            <p:ph type="pic" idx="2"/>
          </p:nvPr>
        </p:nvSpPr>
        <p:spPr>
          <a:xfrm>
            <a:off x="3194447" y="0"/>
            <a:ext cx="5949553" cy="2571749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37"/>
          <p:cNvSpPr>
            <a:spLocks noGrp="1"/>
          </p:cNvSpPr>
          <p:nvPr>
            <p:ph type="pic" idx="3"/>
          </p:nvPr>
        </p:nvSpPr>
        <p:spPr>
          <a:xfrm>
            <a:off x="3194447" y="2571750"/>
            <a:ext cx="5949553" cy="2571749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37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2753917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37"/>
          <p:cNvSpPr txBox="1">
            <a:spLocks noGrp="1"/>
          </p:cNvSpPr>
          <p:nvPr>
            <p:ph type="body" idx="1"/>
          </p:nvPr>
        </p:nvSpPr>
        <p:spPr>
          <a:xfrm>
            <a:off x="278605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7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69" name="Google Shape;269;p37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37"/>
          <p:cNvSpPr txBox="1">
            <a:spLocks noGrp="1"/>
          </p:cNvSpPr>
          <p:nvPr>
            <p:ph type="ftr" idx="11"/>
          </p:nvPr>
        </p:nvSpPr>
        <p:spPr>
          <a:xfrm>
            <a:off x="1575198" y="4705350"/>
            <a:ext cx="145732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7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72" name="Google Shape;272;p37"/>
          <p:cNvSpPr>
            <a:spLocks noGrp="1"/>
          </p:cNvSpPr>
          <p:nvPr>
            <p:ph type="dgm" idx="4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and 2x Picture vertical (L)">
  <p:cSld name="Text and 2x Picture vertical (L)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>
            <a:spLocks noGrp="1"/>
          </p:cNvSpPr>
          <p:nvPr>
            <p:ph type="pic" idx="2"/>
          </p:nvPr>
        </p:nvSpPr>
        <p:spPr>
          <a:xfrm>
            <a:off x="3194447" y="0"/>
            <a:ext cx="2975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38"/>
          <p:cNvSpPr>
            <a:spLocks noGrp="1"/>
          </p:cNvSpPr>
          <p:nvPr>
            <p:ph type="pic" idx="3"/>
          </p:nvPr>
        </p:nvSpPr>
        <p:spPr>
          <a:xfrm>
            <a:off x="6168600" y="0"/>
            <a:ext cx="2975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38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2753917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38"/>
          <p:cNvSpPr txBox="1">
            <a:spLocks noGrp="1"/>
          </p:cNvSpPr>
          <p:nvPr>
            <p:ph type="body" idx="1"/>
          </p:nvPr>
        </p:nvSpPr>
        <p:spPr>
          <a:xfrm>
            <a:off x="278605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38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79" name="Google Shape;279;p38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38"/>
          <p:cNvSpPr txBox="1">
            <a:spLocks noGrp="1"/>
          </p:cNvSpPr>
          <p:nvPr>
            <p:ph type="ftr" idx="11"/>
          </p:nvPr>
        </p:nvSpPr>
        <p:spPr>
          <a:xfrm>
            <a:off x="1575198" y="4705350"/>
            <a:ext cx="145732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38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82" name="Google Shape;282;p38"/>
          <p:cNvSpPr>
            <a:spLocks noGrp="1"/>
          </p:cNvSpPr>
          <p:nvPr>
            <p:ph type="dgm" idx="4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xt and 4x Picture (L)">
  <p:cSld name="Text and 4x Picture (L)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9"/>
          <p:cNvSpPr>
            <a:spLocks noGrp="1"/>
          </p:cNvSpPr>
          <p:nvPr>
            <p:ph type="pic" idx="2"/>
          </p:nvPr>
        </p:nvSpPr>
        <p:spPr>
          <a:xfrm>
            <a:off x="3194447" y="0"/>
            <a:ext cx="2975400" cy="257175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39"/>
          <p:cNvSpPr>
            <a:spLocks noGrp="1"/>
          </p:cNvSpPr>
          <p:nvPr>
            <p:ph type="pic" idx="3"/>
          </p:nvPr>
        </p:nvSpPr>
        <p:spPr>
          <a:xfrm>
            <a:off x="6168600" y="0"/>
            <a:ext cx="2975400" cy="257175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39"/>
          <p:cNvSpPr txBox="1">
            <a:spLocks noGrp="1"/>
          </p:cNvSpPr>
          <p:nvPr>
            <p:ph type="title"/>
          </p:nvPr>
        </p:nvSpPr>
        <p:spPr>
          <a:xfrm>
            <a:off x="278606" y="276224"/>
            <a:ext cx="2753917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39"/>
          <p:cNvSpPr txBox="1">
            <a:spLocks noGrp="1"/>
          </p:cNvSpPr>
          <p:nvPr>
            <p:ph type="body" idx="1"/>
          </p:nvPr>
        </p:nvSpPr>
        <p:spPr>
          <a:xfrm>
            <a:off x="278605" y="1194197"/>
            <a:ext cx="2753917" cy="351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39"/>
          <p:cNvSpPr>
            <a:spLocks noGrp="1"/>
          </p:cNvSpPr>
          <p:nvPr>
            <p:ph type="pic" idx="4"/>
          </p:nvPr>
        </p:nvSpPr>
        <p:spPr>
          <a:xfrm>
            <a:off x="3194447" y="2571750"/>
            <a:ext cx="2975400" cy="2571750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39"/>
          <p:cNvSpPr>
            <a:spLocks noGrp="1"/>
          </p:cNvSpPr>
          <p:nvPr>
            <p:ph type="pic" idx="5"/>
          </p:nvPr>
        </p:nvSpPr>
        <p:spPr>
          <a:xfrm>
            <a:off x="6168600" y="2571750"/>
            <a:ext cx="2975400" cy="257175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39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291" name="Google Shape;291;p39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39"/>
          <p:cNvSpPr txBox="1">
            <a:spLocks noGrp="1"/>
          </p:cNvSpPr>
          <p:nvPr>
            <p:ph type="ftr" idx="11"/>
          </p:nvPr>
        </p:nvSpPr>
        <p:spPr>
          <a:xfrm>
            <a:off x="1575198" y="4705350"/>
            <a:ext cx="145732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39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294" name="Google Shape;294;p39"/>
          <p:cNvSpPr>
            <a:spLocks noGrp="1"/>
          </p:cNvSpPr>
          <p:nvPr>
            <p:ph type="dgm" idx="6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x Text and Picture horizontal (S)">
  <p:cSld name="2x Text and Picture horizontal (S)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 txBox="1">
            <a:spLocks noGrp="1"/>
          </p:cNvSpPr>
          <p:nvPr>
            <p:ph type="title"/>
          </p:nvPr>
        </p:nvSpPr>
        <p:spPr>
          <a:xfrm>
            <a:off x="278606" y="2112169"/>
            <a:ext cx="2753917" cy="2595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40"/>
          <p:cNvSpPr txBox="1">
            <a:spLocks noGrp="1"/>
          </p:cNvSpPr>
          <p:nvPr>
            <p:ph type="body" idx="1"/>
          </p:nvPr>
        </p:nvSpPr>
        <p:spPr>
          <a:xfrm>
            <a:off x="3191711" y="2112169"/>
            <a:ext cx="2753917" cy="259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0"/>
          <p:cNvSpPr txBox="1">
            <a:spLocks noGrp="1"/>
          </p:cNvSpPr>
          <p:nvPr>
            <p:ph type="body" idx="2"/>
          </p:nvPr>
        </p:nvSpPr>
        <p:spPr>
          <a:xfrm>
            <a:off x="6108742" y="2112169"/>
            <a:ext cx="2753917" cy="259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0"/>
          <p:cNvSpPr>
            <a:spLocks noGrp="1"/>
          </p:cNvSpPr>
          <p:nvPr>
            <p:ph type="pic" idx="3"/>
          </p:nvPr>
        </p:nvSpPr>
        <p:spPr>
          <a:xfrm>
            <a:off x="1" y="-1"/>
            <a:ext cx="9143999" cy="1950244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40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40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0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Picture horizontal (M)">
  <p:cSld name="Text and Picture horizontal (M)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>
            <a:spLocks noGrp="1"/>
          </p:cNvSpPr>
          <p:nvPr>
            <p:ph type="title"/>
          </p:nvPr>
        </p:nvSpPr>
        <p:spPr>
          <a:xfrm>
            <a:off x="278606" y="3031331"/>
            <a:ext cx="4212431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1"/>
          <p:cNvSpPr txBox="1">
            <a:spLocks noGrp="1"/>
          </p:cNvSpPr>
          <p:nvPr>
            <p:ph type="body" idx="1"/>
          </p:nvPr>
        </p:nvSpPr>
        <p:spPr>
          <a:xfrm>
            <a:off x="4652962" y="3031331"/>
            <a:ext cx="4212431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1"/>
          <p:cNvSpPr>
            <a:spLocks noGrp="1"/>
          </p:cNvSpPr>
          <p:nvPr>
            <p:ph type="pic" idx="2"/>
          </p:nvPr>
        </p:nvSpPr>
        <p:spPr>
          <a:xfrm>
            <a:off x="1" y="-1"/>
            <a:ext cx="9143999" cy="2868217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41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41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1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2x Picture horizontal (M)">
  <p:cSld name="Text and 2x Picture horizontal (M)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2"/>
          <p:cNvSpPr txBox="1">
            <a:spLocks noGrp="1"/>
          </p:cNvSpPr>
          <p:nvPr>
            <p:ph type="title"/>
          </p:nvPr>
        </p:nvSpPr>
        <p:spPr>
          <a:xfrm>
            <a:off x="278606" y="3031331"/>
            <a:ext cx="4212431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42"/>
          <p:cNvSpPr txBox="1">
            <a:spLocks noGrp="1"/>
          </p:cNvSpPr>
          <p:nvPr>
            <p:ph type="body" idx="1"/>
          </p:nvPr>
        </p:nvSpPr>
        <p:spPr>
          <a:xfrm>
            <a:off x="4652962" y="3031331"/>
            <a:ext cx="4212431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42"/>
          <p:cNvSpPr>
            <a:spLocks noGrp="1"/>
          </p:cNvSpPr>
          <p:nvPr>
            <p:ph type="pic" idx="2"/>
          </p:nvPr>
        </p:nvSpPr>
        <p:spPr>
          <a:xfrm>
            <a:off x="1" y="-1"/>
            <a:ext cx="4652961" cy="2868217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42"/>
          <p:cNvSpPr>
            <a:spLocks noGrp="1"/>
          </p:cNvSpPr>
          <p:nvPr>
            <p:ph type="pic" idx="3"/>
          </p:nvPr>
        </p:nvSpPr>
        <p:spPr>
          <a:xfrm>
            <a:off x="4652963" y="-1"/>
            <a:ext cx="4491038" cy="2868217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42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42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42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3x Picture horizontal (M)">
  <p:cSld name="Text and 3x Picture horizontal (M)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3"/>
          <p:cNvSpPr txBox="1">
            <a:spLocks noGrp="1"/>
          </p:cNvSpPr>
          <p:nvPr>
            <p:ph type="title"/>
          </p:nvPr>
        </p:nvSpPr>
        <p:spPr>
          <a:xfrm>
            <a:off x="278606" y="3031331"/>
            <a:ext cx="4212431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43"/>
          <p:cNvSpPr txBox="1">
            <a:spLocks noGrp="1"/>
          </p:cNvSpPr>
          <p:nvPr>
            <p:ph type="body" idx="1"/>
          </p:nvPr>
        </p:nvSpPr>
        <p:spPr>
          <a:xfrm>
            <a:off x="6111479" y="3031331"/>
            <a:ext cx="2753914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43"/>
          <p:cNvSpPr>
            <a:spLocks noGrp="1"/>
          </p:cNvSpPr>
          <p:nvPr>
            <p:ph type="pic" idx="2"/>
          </p:nvPr>
        </p:nvSpPr>
        <p:spPr>
          <a:xfrm>
            <a:off x="1" y="-1"/>
            <a:ext cx="3194446" cy="2868217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43"/>
          <p:cNvSpPr>
            <a:spLocks noGrp="1"/>
          </p:cNvSpPr>
          <p:nvPr>
            <p:ph type="pic" idx="3"/>
          </p:nvPr>
        </p:nvSpPr>
        <p:spPr>
          <a:xfrm>
            <a:off x="3194447" y="-1"/>
            <a:ext cx="2917031" cy="2868217"/>
          </a:xfrm>
          <a:prstGeom prst="rect">
            <a:avLst/>
          </a:prstGeom>
          <a:noFill/>
          <a:ln>
            <a:noFill/>
          </a:ln>
        </p:spPr>
      </p:sp>
      <p:sp>
        <p:nvSpPr>
          <p:cNvPr id="323" name="Google Shape;323;p43"/>
          <p:cNvSpPr>
            <a:spLocks noGrp="1"/>
          </p:cNvSpPr>
          <p:nvPr>
            <p:ph type="pic" idx="4"/>
          </p:nvPr>
        </p:nvSpPr>
        <p:spPr>
          <a:xfrm>
            <a:off x="6111479" y="-1"/>
            <a:ext cx="3032520" cy="2868217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43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43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43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Picture horizontal (L)">
  <p:cSld name="Text and Picture horizontal (L)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4"/>
          <p:cNvSpPr txBox="1">
            <a:spLocks noGrp="1"/>
          </p:cNvSpPr>
          <p:nvPr>
            <p:ph type="title"/>
          </p:nvPr>
        </p:nvSpPr>
        <p:spPr>
          <a:xfrm>
            <a:off x="278606" y="3949303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44"/>
          <p:cNvSpPr txBox="1">
            <a:spLocks noGrp="1"/>
          </p:cNvSpPr>
          <p:nvPr>
            <p:ph type="body" idx="1"/>
          </p:nvPr>
        </p:nvSpPr>
        <p:spPr>
          <a:xfrm>
            <a:off x="4652962" y="3949304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44"/>
          <p:cNvSpPr>
            <a:spLocks noGrp="1"/>
          </p:cNvSpPr>
          <p:nvPr>
            <p:ph type="pic" idx="2"/>
          </p:nvPr>
        </p:nvSpPr>
        <p:spPr>
          <a:xfrm>
            <a:off x="1" y="-1"/>
            <a:ext cx="9143999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44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44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44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2x Picture horizontal (L)">
  <p:cSld name="Text and 2x Picture horizontal (L)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5"/>
          <p:cNvSpPr txBox="1">
            <a:spLocks noGrp="1"/>
          </p:cNvSpPr>
          <p:nvPr>
            <p:ph type="title"/>
          </p:nvPr>
        </p:nvSpPr>
        <p:spPr>
          <a:xfrm>
            <a:off x="278606" y="3949303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45"/>
          <p:cNvSpPr txBox="1">
            <a:spLocks noGrp="1"/>
          </p:cNvSpPr>
          <p:nvPr>
            <p:ph type="body" idx="1"/>
          </p:nvPr>
        </p:nvSpPr>
        <p:spPr>
          <a:xfrm>
            <a:off x="4652962" y="3949304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45"/>
          <p:cNvSpPr>
            <a:spLocks noGrp="1"/>
          </p:cNvSpPr>
          <p:nvPr>
            <p:ph type="pic" idx="2"/>
          </p:nvPr>
        </p:nvSpPr>
        <p:spPr>
          <a:xfrm>
            <a:off x="1" y="-1"/>
            <a:ext cx="4652961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38" name="Google Shape;338;p45"/>
          <p:cNvSpPr>
            <a:spLocks noGrp="1"/>
          </p:cNvSpPr>
          <p:nvPr>
            <p:ph type="pic" idx="3"/>
          </p:nvPr>
        </p:nvSpPr>
        <p:spPr>
          <a:xfrm>
            <a:off x="4652963" y="-1"/>
            <a:ext cx="4491037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39" name="Google Shape;339;p45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45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45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3x Picture horizontal (L)">
  <p:cSld name="Text and 3x Picture horizontal (L)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6"/>
          <p:cNvSpPr txBox="1">
            <a:spLocks noGrp="1"/>
          </p:cNvSpPr>
          <p:nvPr>
            <p:ph type="title"/>
          </p:nvPr>
        </p:nvSpPr>
        <p:spPr>
          <a:xfrm>
            <a:off x="278606" y="3949303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46"/>
          <p:cNvSpPr txBox="1">
            <a:spLocks noGrp="1"/>
          </p:cNvSpPr>
          <p:nvPr>
            <p:ph type="body" idx="1"/>
          </p:nvPr>
        </p:nvSpPr>
        <p:spPr>
          <a:xfrm>
            <a:off x="6111479" y="3949304"/>
            <a:ext cx="2753914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46"/>
          <p:cNvSpPr>
            <a:spLocks noGrp="1"/>
          </p:cNvSpPr>
          <p:nvPr>
            <p:ph type="pic" idx="2"/>
          </p:nvPr>
        </p:nvSpPr>
        <p:spPr>
          <a:xfrm>
            <a:off x="1" y="0"/>
            <a:ext cx="3194447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46" name="Google Shape;346;p46"/>
          <p:cNvSpPr>
            <a:spLocks noGrp="1"/>
          </p:cNvSpPr>
          <p:nvPr>
            <p:ph type="pic" idx="3"/>
          </p:nvPr>
        </p:nvSpPr>
        <p:spPr>
          <a:xfrm>
            <a:off x="3194447" y="0"/>
            <a:ext cx="2917031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47" name="Google Shape;347;p46"/>
          <p:cNvSpPr>
            <a:spLocks noGrp="1"/>
          </p:cNvSpPr>
          <p:nvPr>
            <p:ph type="pic" idx="4"/>
          </p:nvPr>
        </p:nvSpPr>
        <p:spPr>
          <a:xfrm>
            <a:off x="6111479" y="0"/>
            <a:ext cx="3032521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46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46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46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4x Picture horizontal (L)">
  <p:cSld name="Text and 4x Picture horizontal (L)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7"/>
          <p:cNvSpPr txBox="1">
            <a:spLocks noGrp="1"/>
          </p:cNvSpPr>
          <p:nvPr>
            <p:ph type="title"/>
          </p:nvPr>
        </p:nvSpPr>
        <p:spPr>
          <a:xfrm>
            <a:off x="278606" y="3949303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47"/>
          <p:cNvSpPr txBox="1">
            <a:spLocks noGrp="1"/>
          </p:cNvSpPr>
          <p:nvPr>
            <p:ph type="body" idx="1"/>
          </p:nvPr>
        </p:nvSpPr>
        <p:spPr>
          <a:xfrm>
            <a:off x="6111479" y="3949303"/>
            <a:ext cx="2753914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47"/>
          <p:cNvSpPr>
            <a:spLocks noGrp="1"/>
          </p:cNvSpPr>
          <p:nvPr>
            <p:ph type="pic" idx="2"/>
          </p:nvPr>
        </p:nvSpPr>
        <p:spPr>
          <a:xfrm>
            <a:off x="1" y="0"/>
            <a:ext cx="3194447" cy="1896675"/>
          </a:xfrm>
          <a:prstGeom prst="rect">
            <a:avLst/>
          </a:prstGeom>
          <a:noFill/>
          <a:ln>
            <a:noFill/>
          </a:ln>
        </p:spPr>
      </p:sp>
      <p:sp>
        <p:nvSpPr>
          <p:cNvPr id="355" name="Google Shape;355;p47"/>
          <p:cNvSpPr>
            <a:spLocks noGrp="1"/>
          </p:cNvSpPr>
          <p:nvPr>
            <p:ph type="pic" idx="3"/>
          </p:nvPr>
        </p:nvSpPr>
        <p:spPr>
          <a:xfrm>
            <a:off x="3194447" y="0"/>
            <a:ext cx="2917031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56" name="Google Shape;356;p47"/>
          <p:cNvSpPr>
            <a:spLocks noGrp="1"/>
          </p:cNvSpPr>
          <p:nvPr>
            <p:ph type="pic" idx="4"/>
          </p:nvPr>
        </p:nvSpPr>
        <p:spPr>
          <a:xfrm>
            <a:off x="6111479" y="0"/>
            <a:ext cx="3032521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47"/>
          <p:cNvSpPr>
            <a:spLocks noGrp="1"/>
          </p:cNvSpPr>
          <p:nvPr>
            <p:ph type="pic" idx="5"/>
          </p:nvPr>
        </p:nvSpPr>
        <p:spPr>
          <a:xfrm>
            <a:off x="-1" y="1896675"/>
            <a:ext cx="3194447" cy="1890704"/>
          </a:xfrm>
          <a:prstGeom prst="rect">
            <a:avLst/>
          </a:prstGeom>
          <a:noFill/>
          <a:ln>
            <a:noFill/>
          </a:ln>
        </p:spPr>
      </p:sp>
      <p:sp>
        <p:nvSpPr>
          <p:cNvPr id="358" name="Google Shape;358;p47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47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47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5x Picture horizontal (L)">
  <p:cSld name="Text and 5x Picture horizontal (L)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8"/>
          <p:cNvSpPr txBox="1">
            <a:spLocks noGrp="1"/>
          </p:cNvSpPr>
          <p:nvPr>
            <p:ph type="title"/>
          </p:nvPr>
        </p:nvSpPr>
        <p:spPr>
          <a:xfrm>
            <a:off x="278606" y="3949303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48"/>
          <p:cNvSpPr txBox="1">
            <a:spLocks noGrp="1"/>
          </p:cNvSpPr>
          <p:nvPr>
            <p:ph type="body" idx="1"/>
          </p:nvPr>
        </p:nvSpPr>
        <p:spPr>
          <a:xfrm>
            <a:off x="6111479" y="3949303"/>
            <a:ext cx="2753914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48"/>
          <p:cNvSpPr>
            <a:spLocks noGrp="1"/>
          </p:cNvSpPr>
          <p:nvPr>
            <p:ph type="pic" idx="2"/>
          </p:nvPr>
        </p:nvSpPr>
        <p:spPr>
          <a:xfrm>
            <a:off x="1" y="0"/>
            <a:ext cx="3194447" cy="1896675"/>
          </a:xfrm>
          <a:prstGeom prst="rect">
            <a:avLst/>
          </a:prstGeom>
          <a:noFill/>
          <a:ln>
            <a:noFill/>
          </a:ln>
        </p:spPr>
      </p:sp>
      <p:sp>
        <p:nvSpPr>
          <p:cNvPr id="365" name="Google Shape;365;p48"/>
          <p:cNvSpPr>
            <a:spLocks noGrp="1"/>
          </p:cNvSpPr>
          <p:nvPr>
            <p:ph type="pic" idx="3"/>
          </p:nvPr>
        </p:nvSpPr>
        <p:spPr>
          <a:xfrm>
            <a:off x="3194447" y="0"/>
            <a:ext cx="2917031" cy="3787379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48"/>
          <p:cNvSpPr>
            <a:spLocks noGrp="1"/>
          </p:cNvSpPr>
          <p:nvPr>
            <p:ph type="pic" idx="4"/>
          </p:nvPr>
        </p:nvSpPr>
        <p:spPr>
          <a:xfrm>
            <a:off x="6111479" y="0"/>
            <a:ext cx="3032521" cy="1896675"/>
          </a:xfrm>
          <a:prstGeom prst="rect">
            <a:avLst/>
          </a:prstGeom>
          <a:noFill/>
          <a:ln>
            <a:noFill/>
          </a:ln>
        </p:spPr>
      </p:sp>
      <p:sp>
        <p:nvSpPr>
          <p:cNvPr id="367" name="Google Shape;367;p48"/>
          <p:cNvSpPr>
            <a:spLocks noGrp="1"/>
          </p:cNvSpPr>
          <p:nvPr>
            <p:ph type="pic" idx="5"/>
          </p:nvPr>
        </p:nvSpPr>
        <p:spPr>
          <a:xfrm>
            <a:off x="-1" y="1896675"/>
            <a:ext cx="3194447" cy="1890704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48"/>
          <p:cNvSpPr>
            <a:spLocks noGrp="1"/>
          </p:cNvSpPr>
          <p:nvPr>
            <p:ph type="pic" idx="6"/>
          </p:nvPr>
        </p:nvSpPr>
        <p:spPr>
          <a:xfrm>
            <a:off x="6111479" y="1896675"/>
            <a:ext cx="3032521" cy="1890704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48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48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48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6x Picture horizontal (L)">
  <p:cSld name="Text and 6x Picture horizontal (L)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9"/>
          <p:cNvSpPr txBox="1">
            <a:spLocks noGrp="1"/>
          </p:cNvSpPr>
          <p:nvPr>
            <p:ph type="title"/>
          </p:nvPr>
        </p:nvSpPr>
        <p:spPr>
          <a:xfrm>
            <a:off x="278606" y="3949303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49"/>
          <p:cNvSpPr txBox="1">
            <a:spLocks noGrp="1"/>
          </p:cNvSpPr>
          <p:nvPr>
            <p:ph type="body" idx="1"/>
          </p:nvPr>
        </p:nvSpPr>
        <p:spPr>
          <a:xfrm>
            <a:off x="6111479" y="3949303"/>
            <a:ext cx="2753914" cy="75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49"/>
          <p:cNvSpPr>
            <a:spLocks noGrp="1"/>
          </p:cNvSpPr>
          <p:nvPr>
            <p:ph type="pic" idx="2"/>
          </p:nvPr>
        </p:nvSpPr>
        <p:spPr>
          <a:xfrm>
            <a:off x="1" y="0"/>
            <a:ext cx="3194447" cy="1896675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49"/>
          <p:cNvSpPr>
            <a:spLocks noGrp="1"/>
          </p:cNvSpPr>
          <p:nvPr>
            <p:ph type="pic" idx="3"/>
          </p:nvPr>
        </p:nvSpPr>
        <p:spPr>
          <a:xfrm>
            <a:off x="3194447" y="0"/>
            <a:ext cx="2917031" cy="1896675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49"/>
          <p:cNvSpPr>
            <a:spLocks noGrp="1"/>
          </p:cNvSpPr>
          <p:nvPr>
            <p:ph type="pic" idx="4"/>
          </p:nvPr>
        </p:nvSpPr>
        <p:spPr>
          <a:xfrm>
            <a:off x="6111479" y="0"/>
            <a:ext cx="3032521" cy="1896675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49"/>
          <p:cNvSpPr>
            <a:spLocks noGrp="1"/>
          </p:cNvSpPr>
          <p:nvPr>
            <p:ph type="pic" idx="5"/>
          </p:nvPr>
        </p:nvSpPr>
        <p:spPr>
          <a:xfrm>
            <a:off x="-1" y="1896675"/>
            <a:ext cx="3194447" cy="1890704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49"/>
          <p:cNvSpPr>
            <a:spLocks noGrp="1"/>
          </p:cNvSpPr>
          <p:nvPr>
            <p:ph type="pic" idx="6"/>
          </p:nvPr>
        </p:nvSpPr>
        <p:spPr>
          <a:xfrm>
            <a:off x="3194447" y="1896675"/>
            <a:ext cx="2917031" cy="1890704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49"/>
          <p:cNvSpPr>
            <a:spLocks noGrp="1"/>
          </p:cNvSpPr>
          <p:nvPr>
            <p:ph type="pic" idx="7"/>
          </p:nvPr>
        </p:nvSpPr>
        <p:spPr>
          <a:xfrm>
            <a:off x="6111479" y="1896675"/>
            <a:ext cx="3032521" cy="1890704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49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49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49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Picture">
  <p:cSld name="Title and Picture">
    <p:bg>
      <p:bgPr>
        <a:solidFill>
          <a:schemeClr val="dk1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0"/>
          <p:cNvSpPr>
            <a:spLocks noGrp="1"/>
          </p:cNvSpPr>
          <p:nvPr>
            <p:ph type="pic" idx="2"/>
          </p:nvPr>
        </p:nvSpPr>
        <p:spPr>
          <a:xfrm>
            <a:off x="1" y="-1"/>
            <a:ext cx="9143999" cy="5143501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50"/>
          <p:cNvSpPr txBox="1">
            <a:spLocks noGrp="1"/>
          </p:cNvSpPr>
          <p:nvPr>
            <p:ph type="title"/>
          </p:nvPr>
        </p:nvSpPr>
        <p:spPr>
          <a:xfrm>
            <a:off x="278606" y="3949303"/>
            <a:ext cx="5670947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Libre Franklin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50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388" name="Google Shape;388;p50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50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50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391" name="Google Shape;391;p50"/>
          <p:cNvSpPr>
            <a:spLocks noGrp="1"/>
          </p:cNvSpPr>
          <p:nvPr>
            <p:ph type="dgm" idx="3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x Text und 2x Picture">
  <p:cSld name="2x Text und 2x Picture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1"/>
          <p:cNvSpPr txBox="1">
            <a:spLocks noGrp="1"/>
          </p:cNvSpPr>
          <p:nvPr>
            <p:ph type="body" idx="1"/>
          </p:nvPr>
        </p:nvSpPr>
        <p:spPr>
          <a:xfrm>
            <a:off x="278606" y="3949304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51"/>
          <p:cNvSpPr>
            <a:spLocks noGrp="1"/>
          </p:cNvSpPr>
          <p:nvPr>
            <p:ph type="pic" idx="2"/>
          </p:nvPr>
        </p:nvSpPr>
        <p:spPr>
          <a:xfrm>
            <a:off x="278606" y="1194197"/>
            <a:ext cx="4212431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51"/>
          <p:cNvSpPr>
            <a:spLocks noGrp="1"/>
          </p:cNvSpPr>
          <p:nvPr>
            <p:ph type="pic" idx="3"/>
          </p:nvPr>
        </p:nvSpPr>
        <p:spPr>
          <a:xfrm>
            <a:off x="4652962" y="1194197"/>
            <a:ext cx="4212431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51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1"/>
          <p:cNvSpPr txBox="1">
            <a:spLocks noGrp="1"/>
          </p:cNvSpPr>
          <p:nvPr>
            <p:ph type="body" idx="4"/>
          </p:nvPr>
        </p:nvSpPr>
        <p:spPr>
          <a:xfrm>
            <a:off x="4652963" y="3949304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51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51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1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Text und 3x Picture">
  <p:cSld name="3x Text und 3x Picture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2"/>
          <p:cNvSpPr txBox="1">
            <a:spLocks noGrp="1"/>
          </p:cNvSpPr>
          <p:nvPr>
            <p:ph type="body" idx="1"/>
          </p:nvPr>
        </p:nvSpPr>
        <p:spPr>
          <a:xfrm>
            <a:off x="278606" y="3949304"/>
            <a:ext cx="2753917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2"/>
          <p:cNvSpPr>
            <a:spLocks noGrp="1"/>
          </p:cNvSpPr>
          <p:nvPr>
            <p:ph type="pic" idx="2"/>
          </p:nvPr>
        </p:nvSpPr>
        <p:spPr>
          <a:xfrm>
            <a:off x="278605" y="1194197"/>
            <a:ext cx="2753917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404" name="Google Shape;404;p52"/>
          <p:cNvSpPr>
            <a:spLocks noGrp="1"/>
          </p:cNvSpPr>
          <p:nvPr>
            <p:ph type="pic" idx="3"/>
          </p:nvPr>
        </p:nvSpPr>
        <p:spPr>
          <a:xfrm>
            <a:off x="3195636" y="1194197"/>
            <a:ext cx="2753917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405" name="Google Shape;405;p52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52"/>
          <p:cNvSpPr txBox="1">
            <a:spLocks noGrp="1"/>
          </p:cNvSpPr>
          <p:nvPr>
            <p:ph type="body" idx="4"/>
          </p:nvPr>
        </p:nvSpPr>
        <p:spPr>
          <a:xfrm>
            <a:off x="3195637" y="3949304"/>
            <a:ext cx="2753917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52"/>
          <p:cNvSpPr>
            <a:spLocks noGrp="1"/>
          </p:cNvSpPr>
          <p:nvPr>
            <p:ph type="pic" idx="5"/>
          </p:nvPr>
        </p:nvSpPr>
        <p:spPr>
          <a:xfrm>
            <a:off x="6111479" y="1194197"/>
            <a:ext cx="2753917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408" name="Google Shape;408;p52"/>
          <p:cNvSpPr txBox="1">
            <a:spLocks noGrp="1"/>
          </p:cNvSpPr>
          <p:nvPr>
            <p:ph type="body" idx="6"/>
          </p:nvPr>
        </p:nvSpPr>
        <p:spPr>
          <a:xfrm>
            <a:off x="6111479" y="3949304"/>
            <a:ext cx="2753917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52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52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2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Text und 4x Picture">
  <p:cSld name="4x Text und 4x Picture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3"/>
          <p:cNvSpPr txBox="1">
            <a:spLocks noGrp="1"/>
          </p:cNvSpPr>
          <p:nvPr>
            <p:ph type="body" idx="1"/>
          </p:nvPr>
        </p:nvSpPr>
        <p:spPr>
          <a:xfrm>
            <a:off x="278607" y="3949304"/>
            <a:ext cx="2025254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53"/>
          <p:cNvSpPr>
            <a:spLocks noGrp="1"/>
          </p:cNvSpPr>
          <p:nvPr>
            <p:ph type="pic" idx="2"/>
          </p:nvPr>
        </p:nvSpPr>
        <p:spPr>
          <a:xfrm>
            <a:off x="278606" y="1194197"/>
            <a:ext cx="2025254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53"/>
          <p:cNvSpPr>
            <a:spLocks noGrp="1"/>
          </p:cNvSpPr>
          <p:nvPr>
            <p:ph type="pic" idx="3"/>
          </p:nvPr>
        </p:nvSpPr>
        <p:spPr>
          <a:xfrm>
            <a:off x="2464370" y="1194197"/>
            <a:ext cx="2025253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53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53"/>
          <p:cNvSpPr txBox="1">
            <a:spLocks noGrp="1"/>
          </p:cNvSpPr>
          <p:nvPr>
            <p:ph type="body" idx="4"/>
          </p:nvPr>
        </p:nvSpPr>
        <p:spPr>
          <a:xfrm>
            <a:off x="2464370" y="3949304"/>
            <a:ext cx="2025254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53"/>
          <p:cNvSpPr>
            <a:spLocks noGrp="1"/>
          </p:cNvSpPr>
          <p:nvPr>
            <p:ph type="pic" idx="5"/>
          </p:nvPr>
        </p:nvSpPr>
        <p:spPr>
          <a:xfrm>
            <a:off x="4654265" y="1194197"/>
            <a:ext cx="2025254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419" name="Google Shape;419;p53"/>
          <p:cNvSpPr txBox="1">
            <a:spLocks noGrp="1"/>
          </p:cNvSpPr>
          <p:nvPr>
            <p:ph type="body" idx="6"/>
          </p:nvPr>
        </p:nvSpPr>
        <p:spPr>
          <a:xfrm>
            <a:off x="4654265" y="3949304"/>
            <a:ext cx="2025253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53"/>
          <p:cNvSpPr>
            <a:spLocks noGrp="1"/>
          </p:cNvSpPr>
          <p:nvPr>
            <p:ph type="pic" idx="7"/>
          </p:nvPr>
        </p:nvSpPr>
        <p:spPr>
          <a:xfrm>
            <a:off x="6840140" y="1194197"/>
            <a:ext cx="2025254" cy="2593181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53"/>
          <p:cNvSpPr txBox="1">
            <a:spLocks noGrp="1"/>
          </p:cNvSpPr>
          <p:nvPr>
            <p:ph type="body" idx="8"/>
          </p:nvPr>
        </p:nvSpPr>
        <p:spPr>
          <a:xfrm>
            <a:off x="6840140" y="3949304"/>
            <a:ext cx="2025254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53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53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53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x Text und 5x Picture">
  <p:cSld name="5x Text und 5x Picture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4"/>
          <p:cNvSpPr txBox="1">
            <a:spLocks noGrp="1"/>
          </p:cNvSpPr>
          <p:nvPr>
            <p:ph type="body" idx="1"/>
          </p:nvPr>
        </p:nvSpPr>
        <p:spPr>
          <a:xfrm>
            <a:off x="278607" y="3031331"/>
            <a:ext cx="1587600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54"/>
          <p:cNvSpPr>
            <a:spLocks noGrp="1"/>
          </p:cNvSpPr>
          <p:nvPr>
            <p:ph type="pic" idx="2"/>
          </p:nvPr>
        </p:nvSpPr>
        <p:spPr>
          <a:xfrm>
            <a:off x="278606" y="1194197"/>
            <a:ext cx="1587600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28" name="Google Shape;428;p54"/>
          <p:cNvSpPr>
            <a:spLocks noGrp="1"/>
          </p:cNvSpPr>
          <p:nvPr>
            <p:ph type="pic" idx="3"/>
          </p:nvPr>
        </p:nvSpPr>
        <p:spPr>
          <a:xfrm>
            <a:off x="2028403" y="1194197"/>
            <a:ext cx="1587600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54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54"/>
          <p:cNvSpPr txBox="1">
            <a:spLocks noGrp="1"/>
          </p:cNvSpPr>
          <p:nvPr>
            <p:ph type="body" idx="4"/>
          </p:nvPr>
        </p:nvSpPr>
        <p:spPr>
          <a:xfrm>
            <a:off x="2028403" y="3031331"/>
            <a:ext cx="1587600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54"/>
          <p:cNvSpPr>
            <a:spLocks noGrp="1"/>
          </p:cNvSpPr>
          <p:nvPr>
            <p:ph type="pic" idx="5"/>
          </p:nvPr>
        </p:nvSpPr>
        <p:spPr>
          <a:xfrm>
            <a:off x="3778199" y="1194197"/>
            <a:ext cx="1587600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32" name="Google Shape;432;p54"/>
          <p:cNvSpPr txBox="1">
            <a:spLocks noGrp="1"/>
          </p:cNvSpPr>
          <p:nvPr>
            <p:ph type="body" idx="6"/>
          </p:nvPr>
        </p:nvSpPr>
        <p:spPr>
          <a:xfrm>
            <a:off x="3778200" y="3031331"/>
            <a:ext cx="1587600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54"/>
          <p:cNvSpPr>
            <a:spLocks noGrp="1"/>
          </p:cNvSpPr>
          <p:nvPr>
            <p:ph type="pic" idx="7"/>
          </p:nvPr>
        </p:nvSpPr>
        <p:spPr>
          <a:xfrm>
            <a:off x="5527996" y="1194197"/>
            <a:ext cx="1587600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34" name="Google Shape;434;p54"/>
          <p:cNvSpPr txBox="1">
            <a:spLocks noGrp="1"/>
          </p:cNvSpPr>
          <p:nvPr>
            <p:ph type="body" idx="8"/>
          </p:nvPr>
        </p:nvSpPr>
        <p:spPr>
          <a:xfrm>
            <a:off x="5527997" y="3031331"/>
            <a:ext cx="1587600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54"/>
          <p:cNvSpPr>
            <a:spLocks noGrp="1"/>
          </p:cNvSpPr>
          <p:nvPr>
            <p:ph type="pic" idx="9"/>
          </p:nvPr>
        </p:nvSpPr>
        <p:spPr>
          <a:xfrm>
            <a:off x="7277793" y="1194197"/>
            <a:ext cx="1587600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36" name="Google Shape;436;p54"/>
          <p:cNvSpPr txBox="1">
            <a:spLocks noGrp="1"/>
          </p:cNvSpPr>
          <p:nvPr>
            <p:ph type="body" idx="13"/>
          </p:nvPr>
        </p:nvSpPr>
        <p:spPr>
          <a:xfrm>
            <a:off x="7277794" y="3031331"/>
            <a:ext cx="1587600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54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54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54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x Text und 6x Picture">
  <p:cSld name="6x Text und 6x Pictur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5"/>
          <p:cNvSpPr txBox="1">
            <a:spLocks noGrp="1"/>
          </p:cNvSpPr>
          <p:nvPr>
            <p:ph type="body" idx="1"/>
          </p:nvPr>
        </p:nvSpPr>
        <p:spPr>
          <a:xfrm>
            <a:off x="278607" y="3031331"/>
            <a:ext cx="1296591" cy="16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55"/>
          <p:cNvSpPr>
            <a:spLocks noGrp="1"/>
          </p:cNvSpPr>
          <p:nvPr>
            <p:ph type="pic" idx="2"/>
          </p:nvPr>
        </p:nvSpPr>
        <p:spPr>
          <a:xfrm>
            <a:off x="278606" y="1194197"/>
            <a:ext cx="1296591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43" name="Google Shape;443;p55"/>
          <p:cNvSpPr>
            <a:spLocks noGrp="1"/>
          </p:cNvSpPr>
          <p:nvPr>
            <p:ph type="pic" idx="3"/>
          </p:nvPr>
        </p:nvSpPr>
        <p:spPr>
          <a:xfrm>
            <a:off x="1735931" y="1194197"/>
            <a:ext cx="1296591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44" name="Google Shape;444;p55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55"/>
          <p:cNvSpPr txBox="1">
            <a:spLocks noGrp="1"/>
          </p:cNvSpPr>
          <p:nvPr>
            <p:ph type="body" idx="4"/>
          </p:nvPr>
        </p:nvSpPr>
        <p:spPr>
          <a:xfrm>
            <a:off x="1735931" y="3031331"/>
            <a:ext cx="1296591" cy="16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55"/>
          <p:cNvSpPr>
            <a:spLocks noGrp="1"/>
          </p:cNvSpPr>
          <p:nvPr>
            <p:ph type="pic" idx="5"/>
          </p:nvPr>
        </p:nvSpPr>
        <p:spPr>
          <a:xfrm>
            <a:off x="3194447" y="1194197"/>
            <a:ext cx="1296591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47" name="Google Shape;447;p55"/>
          <p:cNvSpPr txBox="1">
            <a:spLocks noGrp="1"/>
          </p:cNvSpPr>
          <p:nvPr>
            <p:ph type="body" idx="6"/>
          </p:nvPr>
        </p:nvSpPr>
        <p:spPr>
          <a:xfrm>
            <a:off x="3194447" y="3031331"/>
            <a:ext cx="1296591" cy="16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55"/>
          <p:cNvSpPr>
            <a:spLocks noGrp="1"/>
          </p:cNvSpPr>
          <p:nvPr>
            <p:ph type="pic" idx="7"/>
          </p:nvPr>
        </p:nvSpPr>
        <p:spPr>
          <a:xfrm>
            <a:off x="4652962" y="1194197"/>
            <a:ext cx="1296591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55"/>
          <p:cNvSpPr txBox="1">
            <a:spLocks noGrp="1"/>
          </p:cNvSpPr>
          <p:nvPr>
            <p:ph type="body" idx="8"/>
          </p:nvPr>
        </p:nvSpPr>
        <p:spPr>
          <a:xfrm>
            <a:off x="4652963" y="3031331"/>
            <a:ext cx="1296591" cy="16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55"/>
          <p:cNvSpPr>
            <a:spLocks noGrp="1"/>
          </p:cNvSpPr>
          <p:nvPr>
            <p:ph type="pic" idx="9"/>
          </p:nvPr>
        </p:nvSpPr>
        <p:spPr>
          <a:xfrm>
            <a:off x="6111923" y="1194197"/>
            <a:ext cx="1296591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51" name="Google Shape;451;p55"/>
          <p:cNvSpPr txBox="1">
            <a:spLocks noGrp="1"/>
          </p:cNvSpPr>
          <p:nvPr>
            <p:ph type="body" idx="13"/>
          </p:nvPr>
        </p:nvSpPr>
        <p:spPr>
          <a:xfrm>
            <a:off x="6111479" y="3031331"/>
            <a:ext cx="1296591" cy="16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55"/>
          <p:cNvSpPr>
            <a:spLocks noGrp="1"/>
          </p:cNvSpPr>
          <p:nvPr>
            <p:ph type="pic" idx="14"/>
          </p:nvPr>
        </p:nvSpPr>
        <p:spPr>
          <a:xfrm>
            <a:off x="7567537" y="1194197"/>
            <a:ext cx="1296591" cy="1674019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55"/>
          <p:cNvSpPr txBox="1">
            <a:spLocks noGrp="1"/>
          </p:cNvSpPr>
          <p:nvPr>
            <p:ph type="body" idx="15"/>
          </p:nvPr>
        </p:nvSpPr>
        <p:spPr>
          <a:xfrm>
            <a:off x="7567538" y="3031331"/>
            <a:ext cx="1296591" cy="1674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55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55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55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Picture and 4x Title">
  <p:cSld name="4x Picture and 4x Title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6"/>
          <p:cNvSpPr txBox="1">
            <a:spLocks noGrp="1"/>
          </p:cNvSpPr>
          <p:nvPr>
            <p:ph type="body" idx="1"/>
          </p:nvPr>
        </p:nvSpPr>
        <p:spPr>
          <a:xfrm>
            <a:off x="278606" y="2520611"/>
            <a:ext cx="4212431" cy="347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56"/>
          <p:cNvSpPr>
            <a:spLocks noGrp="1"/>
          </p:cNvSpPr>
          <p:nvPr>
            <p:ph type="pic" idx="2"/>
          </p:nvPr>
        </p:nvSpPr>
        <p:spPr>
          <a:xfrm>
            <a:off x="278606" y="1194197"/>
            <a:ext cx="4212431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56"/>
          <p:cNvSpPr>
            <a:spLocks noGrp="1"/>
          </p:cNvSpPr>
          <p:nvPr>
            <p:ph type="pic" idx="3"/>
          </p:nvPr>
        </p:nvSpPr>
        <p:spPr>
          <a:xfrm>
            <a:off x="4652961" y="1194197"/>
            <a:ext cx="4212431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61" name="Google Shape;461;p56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56"/>
          <p:cNvSpPr txBox="1">
            <a:spLocks noGrp="1"/>
          </p:cNvSpPr>
          <p:nvPr>
            <p:ph type="body" idx="4"/>
          </p:nvPr>
        </p:nvSpPr>
        <p:spPr>
          <a:xfrm>
            <a:off x="4652963" y="2520611"/>
            <a:ext cx="4212431" cy="347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56"/>
          <p:cNvSpPr>
            <a:spLocks noGrp="1"/>
          </p:cNvSpPr>
          <p:nvPr>
            <p:ph type="pic" idx="5"/>
          </p:nvPr>
        </p:nvSpPr>
        <p:spPr>
          <a:xfrm>
            <a:off x="278606" y="3031331"/>
            <a:ext cx="4212430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56"/>
          <p:cNvSpPr txBox="1">
            <a:spLocks noGrp="1"/>
          </p:cNvSpPr>
          <p:nvPr>
            <p:ph type="body" idx="6"/>
          </p:nvPr>
        </p:nvSpPr>
        <p:spPr>
          <a:xfrm>
            <a:off x="278606" y="4354331"/>
            <a:ext cx="4212430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56"/>
          <p:cNvSpPr>
            <a:spLocks noGrp="1"/>
          </p:cNvSpPr>
          <p:nvPr>
            <p:ph type="pic" idx="7"/>
          </p:nvPr>
        </p:nvSpPr>
        <p:spPr>
          <a:xfrm>
            <a:off x="4652962" y="3031331"/>
            <a:ext cx="4212431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56"/>
          <p:cNvSpPr txBox="1">
            <a:spLocks noGrp="1"/>
          </p:cNvSpPr>
          <p:nvPr>
            <p:ph type="body" idx="8"/>
          </p:nvPr>
        </p:nvSpPr>
        <p:spPr>
          <a:xfrm>
            <a:off x="4652963" y="4354331"/>
            <a:ext cx="4212430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56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56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56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Picture and 6x Title">
  <p:cSld name="4x Picture and 6x Title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7"/>
          <p:cNvSpPr txBox="1">
            <a:spLocks noGrp="1"/>
          </p:cNvSpPr>
          <p:nvPr>
            <p:ph type="body" idx="1"/>
          </p:nvPr>
        </p:nvSpPr>
        <p:spPr>
          <a:xfrm>
            <a:off x="278606" y="2520611"/>
            <a:ext cx="2753916" cy="347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57"/>
          <p:cNvSpPr>
            <a:spLocks noGrp="1"/>
          </p:cNvSpPr>
          <p:nvPr>
            <p:ph type="pic" idx="2"/>
          </p:nvPr>
        </p:nvSpPr>
        <p:spPr>
          <a:xfrm>
            <a:off x="278606" y="1194197"/>
            <a:ext cx="2753916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p57"/>
          <p:cNvSpPr>
            <a:spLocks noGrp="1"/>
          </p:cNvSpPr>
          <p:nvPr>
            <p:ph type="pic" idx="3"/>
          </p:nvPr>
        </p:nvSpPr>
        <p:spPr>
          <a:xfrm>
            <a:off x="3195635" y="1194197"/>
            <a:ext cx="2753916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74" name="Google Shape;474;p57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5" name="Google Shape;475;p57"/>
          <p:cNvSpPr txBox="1">
            <a:spLocks noGrp="1"/>
          </p:cNvSpPr>
          <p:nvPr>
            <p:ph type="body" idx="4"/>
          </p:nvPr>
        </p:nvSpPr>
        <p:spPr>
          <a:xfrm>
            <a:off x="3195636" y="2520611"/>
            <a:ext cx="2753916" cy="347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57"/>
          <p:cNvSpPr>
            <a:spLocks noGrp="1"/>
          </p:cNvSpPr>
          <p:nvPr>
            <p:ph type="pic" idx="5"/>
          </p:nvPr>
        </p:nvSpPr>
        <p:spPr>
          <a:xfrm>
            <a:off x="6111478" y="1196152"/>
            <a:ext cx="2753916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57"/>
          <p:cNvSpPr txBox="1">
            <a:spLocks noGrp="1"/>
          </p:cNvSpPr>
          <p:nvPr>
            <p:ph type="body" idx="6"/>
          </p:nvPr>
        </p:nvSpPr>
        <p:spPr>
          <a:xfrm>
            <a:off x="6111478" y="2519151"/>
            <a:ext cx="2753916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57"/>
          <p:cNvSpPr>
            <a:spLocks noGrp="1"/>
          </p:cNvSpPr>
          <p:nvPr>
            <p:ph type="pic" idx="7"/>
          </p:nvPr>
        </p:nvSpPr>
        <p:spPr>
          <a:xfrm>
            <a:off x="278606" y="3031331"/>
            <a:ext cx="2753916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79" name="Google Shape;479;p57"/>
          <p:cNvSpPr txBox="1">
            <a:spLocks noGrp="1"/>
          </p:cNvSpPr>
          <p:nvPr>
            <p:ph type="body" idx="8"/>
          </p:nvPr>
        </p:nvSpPr>
        <p:spPr>
          <a:xfrm>
            <a:off x="278606" y="4354331"/>
            <a:ext cx="2753916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0" name="Google Shape;480;p57"/>
          <p:cNvSpPr>
            <a:spLocks noGrp="1"/>
          </p:cNvSpPr>
          <p:nvPr>
            <p:ph type="pic" idx="9"/>
          </p:nvPr>
        </p:nvSpPr>
        <p:spPr>
          <a:xfrm>
            <a:off x="3194445" y="3033711"/>
            <a:ext cx="2753916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81" name="Google Shape;481;p57"/>
          <p:cNvSpPr txBox="1">
            <a:spLocks noGrp="1"/>
          </p:cNvSpPr>
          <p:nvPr>
            <p:ph type="body" idx="13"/>
          </p:nvPr>
        </p:nvSpPr>
        <p:spPr>
          <a:xfrm>
            <a:off x="3194447" y="4360125"/>
            <a:ext cx="2753916" cy="347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57"/>
          <p:cNvSpPr>
            <a:spLocks noGrp="1"/>
          </p:cNvSpPr>
          <p:nvPr>
            <p:ph type="pic" idx="14"/>
          </p:nvPr>
        </p:nvSpPr>
        <p:spPr>
          <a:xfrm>
            <a:off x="6111478" y="3031330"/>
            <a:ext cx="2753916" cy="1323000"/>
          </a:xfrm>
          <a:prstGeom prst="rect">
            <a:avLst/>
          </a:prstGeom>
          <a:noFill/>
          <a:ln>
            <a:noFill/>
          </a:ln>
        </p:spPr>
      </p:sp>
      <p:sp>
        <p:nvSpPr>
          <p:cNvPr id="483" name="Google Shape;483;p57"/>
          <p:cNvSpPr txBox="1">
            <a:spLocks noGrp="1"/>
          </p:cNvSpPr>
          <p:nvPr>
            <p:ph type="body" idx="15"/>
          </p:nvPr>
        </p:nvSpPr>
        <p:spPr>
          <a:xfrm>
            <a:off x="6111478" y="4354330"/>
            <a:ext cx="2753916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rabicPeriod"/>
              <a:defRPr/>
            </a:lvl3pPr>
            <a:lvl4pPr marL="1828800" lvl="3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−"/>
              <a:defRPr/>
            </a:lvl4pPr>
            <a:lvl5pPr marL="2286000" lvl="4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57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57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57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8"/>
          <p:cNvSpPr txBox="1">
            <a:spLocks noGrp="1"/>
          </p:cNvSpPr>
          <p:nvPr>
            <p:ph type="title"/>
          </p:nvPr>
        </p:nvSpPr>
        <p:spPr>
          <a:xfrm>
            <a:off x="278606" y="276225"/>
            <a:ext cx="5670947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ibre Franklin Medium"/>
              <a:buChar char="”"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58"/>
          <p:cNvSpPr txBox="1">
            <a:spLocks noGrp="1"/>
          </p:cNvSpPr>
          <p:nvPr>
            <p:ph type="body" idx="1"/>
          </p:nvPr>
        </p:nvSpPr>
        <p:spPr>
          <a:xfrm>
            <a:off x="3194447" y="3949304"/>
            <a:ext cx="2755106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b="1">
                <a:solidFill>
                  <a:schemeClr val="accent1"/>
                </a:solidFill>
              </a:defRPr>
            </a:lvl1pPr>
            <a:lvl2pPr marL="914400" lvl="1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Font typeface="Arial"/>
              <a:buNone/>
              <a:defRPr sz="1100" b="0">
                <a:solidFill>
                  <a:schemeClr val="dk1"/>
                </a:solidFill>
              </a:defRPr>
            </a:lvl2pPr>
            <a:lvl3pPr marL="1371600" lvl="2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Font typeface="Arial"/>
              <a:buNone/>
              <a:defRPr sz="1100" b="0">
                <a:solidFill>
                  <a:schemeClr val="dk1"/>
                </a:solidFill>
              </a:defRPr>
            </a:lvl3pPr>
            <a:lvl4pPr marL="1828800" lvl="3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 b="0">
                <a:solidFill>
                  <a:schemeClr val="dk1"/>
                </a:solidFill>
              </a:defRPr>
            </a:lvl4pPr>
            <a:lvl5pPr marL="2286000" lvl="4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100"/>
              <a:buFont typeface="Arial"/>
              <a:buNone/>
              <a:defRPr sz="1100" b="0">
                <a:solidFill>
                  <a:schemeClr val="dk1"/>
                </a:solidFill>
              </a:defRPr>
            </a:lvl5pPr>
            <a:lvl6pPr marL="2743200" lvl="5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>
                <a:solidFill>
                  <a:schemeClr val="dk1"/>
                </a:solidFill>
              </a:defRPr>
            </a:lvl6pPr>
            <a:lvl7pPr marL="3200400" lvl="6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>
                <a:solidFill>
                  <a:schemeClr val="dk1"/>
                </a:solidFill>
              </a:defRPr>
            </a:lvl7pPr>
            <a:lvl8pPr marL="3657600" lvl="7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>
                <a:solidFill>
                  <a:schemeClr val="dk1"/>
                </a:solidFill>
              </a:defRPr>
            </a:lvl8pPr>
            <a:lvl9pPr marL="4114800" lvl="8" indent="-228600" algn="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  <a:defRPr sz="1100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90" name="Google Shape;490;p58"/>
          <p:cNvSpPr>
            <a:spLocks noGrp="1"/>
          </p:cNvSpPr>
          <p:nvPr>
            <p:ph type="pic" idx="2"/>
          </p:nvPr>
        </p:nvSpPr>
        <p:spPr>
          <a:xfrm>
            <a:off x="6111479" y="1"/>
            <a:ext cx="3032521" cy="5143499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58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492" name="Google Shape;492;p58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58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4" name="Google Shape;494;p58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495" name="Google Shape;495;p58"/>
          <p:cNvSpPr>
            <a:spLocks noGrp="1"/>
          </p:cNvSpPr>
          <p:nvPr>
            <p:ph type="dgm" idx="3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ighlight Picture">
  <p:cSld name="Highlight Picture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498" name="Google Shape;498;p59"/>
          <p:cNvSpPr txBox="1">
            <a:spLocks noGrp="1"/>
          </p:cNvSpPr>
          <p:nvPr>
            <p:ph type="title"/>
          </p:nvPr>
        </p:nvSpPr>
        <p:spPr>
          <a:xfrm>
            <a:off x="1" y="0"/>
            <a:ext cx="7406879" cy="5143500"/>
          </a:xfrm>
          <a:prstGeom prst="rect">
            <a:avLst/>
          </a:prstGeom>
          <a:gradFill>
            <a:gsLst>
              <a:gs pos="0">
                <a:srgbClr val="002D4C">
                  <a:alpha val="50196"/>
                </a:srgbClr>
              </a:gs>
              <a:gs pos="45000">
                <a:srgbClr val="002D4C">
                  <a:alpha val="0"/>
                </a:srgbClr>
              </a:gs>
              <a:gs pos="100000">
                <a:srgbClr val="002D4C">
                  <a:alpha val="0"/>
                </a:srgbClr>
              </a:gs>
            </a:gsLst>
            <a:lin ang="3600000" scaled="0"/>
          </a:gradFill>
          <a:ln>
            <a:noFill/>
          </a:ln>
        </p:spPr>
        <p:txBody>
          <a:bodyPr spcFirstLastPara="1" wrap="square" lIns="278100" tIns="27540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Libre Franklin Medium"/>
              <a:buNone/>
              <a:defRPr sz="3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9" name="Google Shape;499;p59"/>
          <p:cNvSpPr txBox="1">
            <a:spLocks noGrp="1"/>
          </p:cNvSpPr>
          <p:nvPr>
            <p:ph type="body" idx="1"/>
          </p:nvPr>
        </p:nvSpPr>
        <p:spPr>
          <a:xfrm>
            <a:off x="6111479" y="3949304"/>
            <a:ext cx="2753915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1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2pPr>
            <a:lvl3pPr marL="1371600" lvl="2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3pPr>
            <a:lvl4pPr marL="1828800" lvl="3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lt1"/>
                </a:solidFill>
              </a:defRPr>
            </a:lvl4pPr>
            <a:lvl5pPr marL="2286000" lvl="4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5pPr>
            <a:lvl6pPr marL="2743200" lvl="5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6pPr>
            <a:lvl7pPr marL="3200400" lvl="6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7pPr>
            <a:lvl8pPr marL="3657600" lvl="7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8pPr>
            <a:lvl9pPr marL="4114800" lvl="8" indent="-228600" algn="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0" name="Google Shape;500;p59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501" name="Google Shape;501;p59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59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59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04" name="Google Shape;504;p59"/>
          <p:cNvSpPr>
            <a:spLocks noGrp="1"/>
          </p:cNvSpPr>
          <p:nvPr>
            <p:ph type="dgm" idx="3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ighlight Picture and Text">
  <p:cSld name="Highlight Picture and Text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507" name="Google Shape;507;p60"/>
          <p:cNvSpPr txBox="1">
            <a:spLocks noGrp="1"/>
          </p:cNvSpPr>
          <p:nvPr>
            <p:ph type="title"/>
          </p:nvPr>
        </p:nvSpPr>
        <p:spPr>
          <a:xfrm>
            <a:off x="1" y="0"/>
            <a:ext cx="7406879" cy="5143500"/>
          </a:xfrm>
          <a:prstGeom prst="rect">
            <a:avLst/>
          </a:prstGeom>
          <a:gradFill>
            <a:gsLst>
              <a:gs pos="0">
                <a:srgbClr val="002D4C">
                  <a:alpha val="50196"/>
                </a:srgbClr>
              </a:gs>
              <a:gs pos="45000">
                <a:srgbClr val="002D4C">
                  <a:alpha val="0"/>
                </a:srgbClr>
              </a:gs>
              <a:gs pos="100000">
                <a:srgbClr val="002D4C">
                  <a:alpha val="0"/>
                </a:srgbClr>
              </a:gs>
            </a:gsLst>
            <a:lin ang="3600000" scaled="0"/>
          </a:gradFill>
          <a:ln>
            <a:noFill/>
          </a:ln>
        </p:spPr>
        <p:txBody>
          <a:bodyPr spcFirstLastPara="1" wrap="square" lIns="278100" tIns="27540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Libre Franklin Medium"/>
              <a:buNone/>
              <a:defRPr sz="2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60"/>
          <p:cNvSpPr txBox="1">
            <a:spLocks noGrp="1"/>
          </p:cNvSpPr>
          <p:nvPr>
            <p:ph type="body" idx="1"/>
          </p:nvPr>
        </p:nvSpPr>
        <p:spPr>
          <a:xfrm>
            <a:off x="278606" y="2112169"/>
            <a:ext cx="2753916" cy="167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Char char="▪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lphaLcPeriod"/>
              <a:defRPr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600"/>
              <a:buNone/>
              <a:defRPr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lt1"/>
              </a:buClr>
              <a:buSzPts val="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9" name="Google Shape;509;p60"/>
          <p:cNvSpPr/>
          <p:nvPr/>
        </p:nvSpPr>
        <p:spPr>
          <a:xfrm>
            <a:off x="9175317" y="4519613"/>
            <a:ext cx="1472358" cy="62150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Color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light images,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logo color can </a:t>
            </a:r>
            <a:b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changed to black.</a:t>
            </a:r>
            <a:endParaRPr sz="1100"/>
          </a:p>
        </p:txBody>
      </p:sp>
      <p:sp>
        <p:nvSpPr>
          <p:cNvPr id="510" name="Google Shape;510;p60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60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60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513" name="Google Shape;513;p60"/>
          <p:cNvSpPr>
            <a:spLocks noGrp="1"/>
          </p:cNvSpPr>
          <p:nvPr>
            <p:ph type="dgm" idx="3"/>
          </p:nvPr>
        </p:nvSpPr>
        <p:spPr>
          <a:xfrm>
            <a:off x="8355347" y="4828093"/>
            <a:ext cx="517190" cy="1855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"/>
              <a:buFont typeface="Arial"/>
              <a:buNone/>
              <a:defRPr sz="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Message">
  <p:cSld name="Key Message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1"/>
          <p:cNvSpPr txBox="1">
            <a:spLocks noGrp="1"/>
          </p:cNvSpPr>
          <p:nvPr>
            <p:ph type="title"/>
          </p:nvPr>
        </p:nvSpPr>
        <p:spPr>
          <a:xfrm>
            <a:off x="278606" y="276225"/>
            <a:ext cx="5670947" cy="351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ibre Franklin Medium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61"/>
          <p:cNvSpPr txBox="1">
            <a:spLocks noGrp="1"/>
          </p:cNvSpPr>
          <p:nvPr>
            <p:ph type="body" idx="1"/>
          </p:nvPr>
        </p:nvSpPr>
        <p:spPr>
          <a:xfrm>
            <a:off x="6111478" y="3949304"/>
            <a:ext cx="2753915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 b="1">
                <a:solidFill>
                  <a:schemeClr val="accent1"/>
                </a:solidFill>
              </a:defRPr>
            </a:lvl1pPr>
            <a:lvl2pPr marL="914400" lvl="1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dk1"/>
                </a:solidFill>
              </a:defRPr>
            </a:lvl2pPr>
            <a:lvl3pPr marL="1371600" lvl="2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dk1"/>
                </a:solidFill>
              </a:defRPr>
            </a:lvl3pPr>
            <a:lvl4pPr marL="1828800" lvl="3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 b="0">
                <a:solidFill>
                  <a:schemeClr val="dk1"/>
                </a:solidFill>
              </a:defRPr>
            </a:lvl4pPr>
            <a:lvl5pPr marL="2286000" lvl="4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SzPts val="1200"/>
              <a:buFont typeface="Arial"/>
              <a:buNone/>
              <a:defRPr sz="1200" b="0">
                <a:solidFill>
                  <a:schemeClr val="dk1"/>
                </a:solidFill>
              </a:defRPr>
            </a:lvl5pPr>
            <a:lvl6pPr marL="2743200" lvl="5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>
                <a:solidFill>
                  <a:schemeClr val="dk1"/>
                </a:solidFill>
              </a:defRPr>
            </a:lvl6pPr>
            <a:lvl7pPr marL="3200400" lvl="6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>
                <a:solidFill>
                  <a:schemeClr val="dk1"/>
                </a:solidFill>
              </a:defRPr>
            </a:lvl7pPr>
            <a:lvl8pPr marL="3657600" lvl="7" indent="-228600" algn="r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>
                <a:solidFill>
                  <a:schemeClr val="dk1"/>
                </a:solidFill>
              </a:defRPr>
            </a:lvl8pPr>
            <a:lvl9pPr marL="4114800" lvl="8" indent="-228600" algn="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Arial"/>
              <a:buNone/>
              <a:defRPr sz="1200" b="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7" name="Google Shape;517;p61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61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61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inal Slide">
  <p:cSld name="Final Slide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2"/>
          <p:cNvSpPr txBox="1">
            <a:spLocks noGrp="1"/>
          </p:cNvSpPr>
          <p:nvPr>
            <p:ph type="dt" idx="10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62"/>
          <p:cNvSpPr txBox="1">
            <a:spLocks noGrp="1"/>
          </p:cNvSpPr>
          <p:nvPr>
            <p:ph type="ftr" idx="11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62"/>
          <p:cNvSpPr txBox="1">
            <a:spLocks noGrp="1"/>
          </p:cNvSpPr>
          <p:nvPr>
            <p:ph type="sldNum" idx="12"/>
          </p:nvPr>
        </p:nvSpPr>
        <p:spPr>
          <a:xfrm>
            <a:off x="0" y="51435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rmAutofit/>
          </a:bodyPr>
          <a:lstStyle>
            <a:lvl1pPr marL="0" lvl="0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1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524" name="Google Shape;524;p62"/>
          <p:cNvGrpSpPr/>
          <p:nvPr/>
        </p:nvGrpSpPr>
        <p:grpSpPr>
          <a:xfrm>
            <a:off x="4113000" y="2407050"/>
            <a:ext cx="918000" cy="329400"/>
            <a:chOff x="11189494" y="381000"/>
            <a:chExt cx="621506" cy="222941"/>
          </a:xfrm>
        </p:grpSpPr>
        <p:sp>
          <p:nvSpPr>
            <p:cNvPr id="525" name="Google Shape;525;p62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62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4" name="Google Shape;145;p29">
            <a:extLst>
              <a:ext uri="{FF2B5EF4-FFF2-40B4-BE49-F238E27FC236}">
                <a16:creationId xmlns:a16="http://schemas.microsoft.com/office/drawing/2014/main" id="{A4FF7D91-198B-E589-754C-47D48F2366A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16000" y="4747370"/>
            <a:ext cx="326368" cy="39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94716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>
  <p:cSld name="Titel und Inhal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400050" y="1187636"/>
            <a:ext cx="8343900" cy="336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036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Char char="•"/>
              <a:defRPr/>
            </a:lvl1pPr>
            <a:lvl2pPr marL="914400" lvl="1" indent="-329183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584"/>
              <a:buFont typeface="Arial"/>
              <a:buChar char="•"/>
              <a:defRPr/>
            </a:lvl2pPr>
            <a:lvl3pPr marL="1371600" lvl="2" indent="-318008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8"/>
              <a:buFont typeface="Arial"/>
              <a:buChar char="•"/>
              <a:defRPr/>
            </a:lvl3pPr>
            <a:lvl4pPr marL="1828800" lvl="3" indent="-318008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8"/>
              <a:buFont typeface="Arial"/>
              <a:buChar char="•"/>
              <a:defRPr/>
            </a:lvl4pPr>
            <a:lvl5pPr marL="2286000" lvl="4" indent="-318007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8"/>
              <a:buFont typeface="Arial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216000" y="4747370"/>
            <a:ext cx="326368" cy="39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96000" y="296153"/>
            <a:ext cx="6869178" cy="575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3438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78606" y="1194198"/>
            <a:ext cx="5670948" cy="3513533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9D431E4-E519-1234-FE33-E8AB8077801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75B736A-7DF1-4027-9DE0-59BD241361B5}" type="datetime3">
              <a:rPr lang="de-DE" smtClean="0"/>
              <a:t>14/09/26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38985F4-50E8-E270-E8DA-DC9A5DFEC6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Pak Yuen Tai - Advection acceleration with Machine Learning Enabled Species Compression</a:t>
            </a:r>
            <a:endParaRPr lang="en-US" noProof="1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811813F-F15B-6052-8D32-B7BF1C278A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807886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2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78606" y="1194198"/>
            <a:ext cx="4212431" cy="3513533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652965" y="1194198"/>
            <a:ext cx="4212431" cy="3513533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89038B4-FE9D-E75E-CBA7-A4AFDD61FFE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FDCAA6-F5F3-4F0B-BC48-A574B17BF4DB}" type="datetime3">
              <a:rPr lang="de-DE" smtClean="0"/>
              <a:t>14/09/26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B3F8990C-EE9B-9FAE-C44C-270F39377E6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Pak Yuen Tai - Advection acceleration with Machine Learning Enabled Species Compression</a:t>
            </a:r>
            <a:endParaRPr lang="en-US" noProof="1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C8FCD27-29AE-82EA-3746-DBEB0532798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39914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CA80F63-33F4-47D1-853D-E4EC3517C008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77696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80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ibre Franklin Medium"/>
              <a:buNone/>
              <a:defRPr sz="26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8606" y="1194196"/>
            <a:ext cx="8586788" cy="3511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rabi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−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ibre Franklin Medium"/>
              <a:buAutoNum type="alphaLcPeriod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85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1575197" y="4705350"/>
            <a:ext cx="437435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278606" y="4705350"/>
            <a:ext cx="43196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8355347" y="4828093"/>
            <a:ext cx="517190" cy="185522"/>
            <a:chOff x="11189494" y="381000"/>
            <a:chExt cx="621506" cy="222941"/>
          </a:xfrm>
        </p:grpSpPr>
        <p:sp>
          <p:nvSpPr>
            <p:cNvPr id="56" name="Google Shape;56;p13"/>
            <p:cNvSpPr/>
            <p:nvPr/>
          </p:nvSpPr>
          <p:spPr>
            <a:xfrm>
              <a:off x="11360511" y="381000"/>
              <a:ext cx="450489" cy="222941"/>
            </a:xfrm>
            <a:custGeom>
              <a:avLst/>
              <a:gdLst/>
              <a:ahLst/>
              <a:cxnLst/>
              <a:rect l="l" t="t" r="r" b="b"/>
              <a:pathLst>
                <a:path w="450489" h="222941" extrusionOk="0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11189494" y="401800"/>
              <a:ext cx="225229" cy="201918"/>
            </a:xfrm>
            <a:custGeom>
              <a:avLst/>
              <a:gdLst/>
              <a:ahLst/>
              <a:cxnLst/>
              <a:rect l="l" t="t" r="r" b="b"/>
              <a:pathLst>
                <a:path w="225229" h="201918" extrusionOk="0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710571" y="4705350"/>
            <a:ext cx="864626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  <p:sldLayoutId id="2147483707" r:id="rId48"/>
    <p:sldLayoutId id="2147483769" r:id="rId49"/>
    <p:sldLayoutId id="2147483770" r:id="rId50"/>
    <p:sldLayoutId id="2147483772" r:id="rId51"/>
    <p:sldLayoutId id="2147483773" r:id="rId52"/>
    <p:sldLayoutId id="2147483774" r:id="rId53"/>
    <p:sldLayoutId id="2147483775" r:id="rId54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4">
          <p15:clr>
            <a:srgbClr val="F26B43"/>
          </p15:clr>
        </p15:guide>
        <p15:guide id="2" pos="175">
          <p15:clr>
            <a:srgbClr val="F26B43"/>
          </p15:clr>
        </p15:guide>
        <p15:guide id="3" pos="5585">
          <p15:clr>
            <a:srgbClr val="F26B43"/>
          </p15:clr>
        </p15:guide>
        <p15:guide id="4" pos="992">
          <p15:clr>
            <a:srgbClr val="F26B43"/>
          </p15:clr>
        </p15:guide>
        <p15:guide id="5" pos="1094">
          <p15:clr>
            <a:srgbClr val="F26B43"/>
          </p15:clr>
        </p15:guide>
        <p15:guide id="6" pos="1910">
          <p15:clr>
            <a:srgbClr val="F26B43"/>
          </p15:clr>
        </p15:guide>
        <p15:guide id="7" pos="2012">
          <p15:clr>
            <a:srgbClr val="F26B43"/>
          </p15:clr>
        </p15:guide>
        <p15:guide id="8" pos="2829">
          <p15:clr>
            <a:srgbClr val="F26B43"/>
          </p15:clr>
        </p15:guide>
        <p15:guide id="9" pos="2931">
          <p15:clr>
            <a:srgbClr val="F26B43"/>
          </p15:clr>
        </p15:guide>
        <p15:guide id="10" pos="3748">
          <p15:clr>
            <a:srgbClr val="F26B43"/>
          </p15:clr>
        </p15:guide>
        <p15:guide id="11" pos="3850">
          <p15:clr>
            <a:srgbClr val="F26B43"/>
          </p15:clr>
        </p15:guide>
        <p15:guide id="12" pos="4666">
          <p15:clr>
            <a:srgbClr val="F26B43"/>
          </p15:clr>
        </p15:guide>
        <p15:guide id="13" pos="4768">
          <p15:clr>
            <a:srgbClr val="F26B43"/>
          </p15:clr>
        </p15:guide>
        <p15:guide id="14" pos="1451">
          <p15:clr>
            <a:srgbClr val="5ACBF0"/>
          </p15:clr>
        </p15:guide>
        <p15:guide id="15" pos="1553">
          <p15:clr>
            <a:srgbClr val="5ACBF0"/>
          </p15:clr>
        </p15:guide>
        <p15:guide id="16" pos="4207">
          <p15:clr>
            <a:srgbClr val="5ACBF0"/>
          </p15:clr>
        </p15:guide>
        <p15:guide id="17" pos="4309">
          <p15:clr>
            <a:srgbClr val="5ACBF0"/>
          </p15:clr>
        </p15:guide>
        <p15:guide id="18" orient="horz" pos="650">
          <p15:clr>
            <a:srgbClr val="F26B43"/>
          </p15:clr>
        </p15:guide>
        <p15:guide id="19" orient="horz" pos="752">
          <p15:clr>
            <a:srgbClr val="F26B43"/>
          </p15:clr>
        </p15:guide>
        <p15:guide id="20" orient="horz" pos="1229">
          <p15:clr>
            <a:srgbClr val="F26B43"/>
          </p15:clr>
        </p15:guide>
        <p15:guide id="21" orient="horz" pos="1331">
          <p15:clr>
            <a:srgbClr val="F26B43"/>
          </p15:clr>
        </p15:guide>
        <p15:guide id="22" orient="horz" pos="1807">
          <p15:clr>
            <a:srgbClr val="F26B43"/>
          </p15:clr>
        </p15:guide>
        <p15:guide id="23" orient="horz" pos="1909">
          <p15:clr>
            <a:srgbClr val="F26B43"/>
          </p15:clr>
        </p15:guide>
        <p15:guide id="24" orient="horz" pos="2386">
          <p15:clr>
            <a:srgbClr val="F26B43"/>
          </p15:clr>
        </p15:guide>
        <p15:guide id="25" orient="horz" pos="2488">
          <p15:clr>
            <a:srgbClr val="F26B43"/>
          </p15:clr>
        </p15:guide>
        <p15:guide id="26" orient="horz" pos="29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con-art-community@lists.kit.edu" TargetMode="External"/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20"/>
          <p:cNvSpPr txBox="1">
            <a:spLocks noGrp="1"/>
          </p:cNvSpPr>
          <p:nvPr>
            <p:ph type="ctrTitle"/>
          </p:nvPr>
        </p:nvSpPr>
        <p:spPr>
          <a:xfrm>
            <a:off x="278606" y="477567"/>
            <a:ext cx="4212431" cy="3253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000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800" dirty="0"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ICON-ART</a:t>
            </a:r>
            <a:br>
              <a:rPr lang="en" sz="4800" dirty="0">
                <a:latin typeface="Libre Franklin SemiBold"/>
                <a:ea typeface="Libre Franklin SemiBold"/>
                <a:cs typeface="Libre Franklin SemiBold"/>
                <a:sym typeface="Libre Franklin SemiBold"/>
              </a:rPr>
            </a:br>
            <a:r>
              <a:rPr lang="en" sz="3200" dirty="0">
                <a:latin typeface="Libre Franklin SemiBold"/>
                <a:ea typeface="Libre Franklin SemiBold"/>
                <a:cs typeface="Libre Franklin SemiBold"/>
                <a:sym typeface="Libre Franklin SemiBold"/>
              </a:rPr>
              <a:t>Status  &amp; Highlights </a:t>
            </a:r>
            <a:br>
              <a:rPr lang="en" sz="3200" dirty="0">
                <a:latin typeface="Libre Franklin SemiBold"/>
                <a:ea typeface="Libre Franklin SemiBold"/>
                <a:cs typeface="Libre Franklin SemiBold"/>
                <a:sym typeface="Libre Franklin SemiBold"/>
              </a:rPr>
            </a:br>
            <a:endParaRPr sz="2800" dirty="0"/>
          </a:p>
        </p:txBody>
      </p:sp>
      <p:sp>
        <p:nvSpPr>
          <p:cNvPr id="1051" name="Google Shape;1051;p120"/>
          <p:cNvSpPr txBox="1">
            <a:spLocks noGrp="1"/>
          </p:cNvSpPr>
          <p:nvPr>
            <p:ph type="subTitle" idx="1"/>
          </p:nvPr>
        </p:nvSpPr>
        <p:spPr>
          <a:xfrm>
            <a:off x="278606" y="3627433"/>
            <a:ext cx="4212431" cy="75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0000" bIns="0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en" sz="1400" dirty="0">
                <a:latin typeface="Arial"/>
                <a:ea typeface="Arial"/>
                <a:cs typeface="Arial"/>
                <a:sym typeface="Arial"/>
              </a:rPr>
              <a:t>Presented by: Ali Hoshyaripour 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en" sz="1400" dirty="0"/>
              <a:t>Contributions by </a:t>
            </a:r>
            <a:r>
              <a:rPr lang="en" sz="1400" dirty="0">
                <a:latin typeface="Arial"/>
                <a:ea typeface="Arial"/>
                <a:cs typeface="Arial"/>
                <a:sym typeface="Arial"/>
              </a:rPr>
              <a:t>S. Werchner</a:t>
            </a:r>
            <a:r>
              <a:rPr lang="en" sz="1400" dirty="0"/>
              <a:t>, </a:t>
            </a:r>
            <a:r>
              <a:rPr lang="de-DE" altLang="de-DE" sz="1400" dirty="0"/>
              <a:t>P. Kumar, T. Pak, S. Ghosh et al. </a:t>
            </a:r>
            <a:endParaRPr lang="en" sz="1400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FBC28D3-64AB-C844-61AB-BD98ECF22D4F}"/>
              </a:ext>
            </a:extLst>
          </p:cNvPr>
          <p:cNvGrpSpPr/>
          <p:nvPr/>
        </p:nvGrpSpPr>
        <p:grpSpPr>
          <a:xfrm>
            <a:off x="2435962" y="4523421"/>
            <a:ext cx="1959191" cy="863567"/>
            <a:chOff x="3293172" y="2162576"/>
            <a:chExt cx="2759974" cy="1529498"/>
          </a:xfrm>
        </p:grpSpPr>
        <p:pic>
          <p:nvPicPr>
            <p:cNvPr id="3" name="Picture 2" descr="http://www.cosmo-model.org/images/logo2nd.gif">
              <a:extLst>
                <a:ext uri="{FF2B5EF4-FFF2-40B4-BE49-F238E27FC236}">
                  <a16:creationId xmlns:a16="http://schemas.microsoft.com/office/drawing/2014/main" id="{38CEABD3-4F6A-CA71-5764-2CFD168CF6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3172" y="2162576"/>
              <a:ext cx="2557657" cy="575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feld 1">
              <a:extLst>
                <a:ext uri="{FF2B5EF4-FFF2-40B4-BE49-F238E27FC236}">
                  <a16:creationId xmlns:a16="http://schemas.microsoft.com/office/drawing/2014/main" id="{5AAC0DCC-77E6-5BDD-0888-9CF1CFAACBB9}"/>
                </a:ext>
              </a:extLst>
            </p:cNvPr>
            <p:cNvSpPr txBox="1"/>
            <p:nvPr/>
          </p:nvSpPr>
          <p:spPr>
            <a:xfrm>
              <a:off x="3293172" y="2710866"/>
              <a:ext cx="2759974" cy="981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de-DE" sz="800" b="1" i="1" dirty="0"/>
                <a:t>COSMO GM, Rome, September 2026</a:t>
              </a:r>
              <a:endParaRPr lang="de-DE" sz="600" dirty="0"/>
            </a:p>
            <a:p>
              <a:br>
                <a:rPr lang="de-DE" sz="1100" dirty="0"/>
              </a:br>
              <a:endParaRPr lang="en-US" sz="1100" b="1" i="1" dirty="0"/>
            </a:p>
          </p:txBody>
        </p:sp>
      </p:grpSp>
      <p:sp>
        <p:nvSpPr>
          <p:cNvPr id="13" name="AutoShape 2">
            <a:extLst>
              <a:ext uri="{FF2B5EF4-FFF2-40B4-BE49-F238E27FC236}">
                <a16:creationId xmlns:a16="http://schemas.microsoft.com/office/drawing/2014/main" id="{FE6B3A93-131C-9E65-58B2-4ED32015D4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D19545A-9FD5-8A3C-3E5B-0C14FA122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794" y="528315"/>
            <a:ext cx="4586133" cy="45861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0811" y="2291711"/>
            <a:ext cx="2376712" cy="237671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0"/>
          <p:cNvSpPr/>
          <p:nvPr/>
        </p:nvSpPr>
        <p:spPr>
          <a:xfrm rot="8572016" flipH="1">
            <a:off x="3879678" y="2839004"/>
            <a:ext cx="2194583" cy="164611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20000"/>
                </a:moveTo>
                <a:quadBezTo>
                  <a:pt x="20000" y="40000"/>
                  <a:pt x="91765" y="15000"/>
                </a:quadBezTo>
                <a:lnTo>
                  <a:pt x="90497" y="0"/>
                </a:lnTo>
                <a:lnTo>
                  <a:pt x="120000" y="18786"/>
                </a:lnTo>
                <a:lnTo>
                  <a:pt x="94686" y="49572"/>
                </a:lnTo>
                <a:lnTo>
                  <a:pt x="93419" y="34572"/>
                </a:lnTo>
                <a:quadBezTo>
                  <a:pt x="30000" y="44572"/>
                  <a:pt x="0" y="120000"/>
                </a:quadBez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/>
          </a:p>
        </p:txBody>
      </p:sp>
      <p:grpSp>
        <p:nvGrpSpPr>
          <p:cNvPr id="153" name="Google Shape;153;p30"/>
          <p:cNvGrpSpPr/>
          <p:nvPr/>
        </p:nvGrpSpPr>
        <p:grpSpPr>
          <a:xfrm>
            <a:off x="3443478" y="1418967"/>
            <a:ext cx="2398653" cy="1796515"/>
            <a:chOff x="3443477" y="1418967"/>
            <a:chExt cx="2398653" cy="1796515"/>
          </a:xfrm>
        </p:grpSpPr>
        <p:sp>
          <p:nvSpPr>
            <p:cNvPr id="154" name="Google Shape;154;p30"/>
            <p:cNvSpPr/>
            <p:nvPr/>
          </p:nvSpPr>
          <p:spPr>
            <a:xfrm rot="-938450">
              <a:off x="3508726" y="2746649"/>
              <a:ext cx="2333404" cy="46883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55" name="Google Shape;155;p30"/>
            <p:cNvSpPr/>
            <p:nvPr/>
          </p:nvSpPr>
          <p:spPr>
            <a:xfrm rot="398472">
              <a:off x="3443477" y="1418967"/>
              <a:ext cx="2194526" cy="16415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quadBezTo>
                    <a:pt x="20000" y="40000"/>
                    <a:pt x="91835" y="15000"/>
                  </a:quadBezTo>
                  <a:lnTo>
                    <a:pt x="90570" y="0"/>
                  </a:lnTo>
                  <a:lnTo>
                    <a:pt x="120000" y="18786"/>
                  </a:lnTo>
                  <a:lnTo>
                    <a:pt x="94749" y="49572"/>
                  </a:lnTo>
                  <a:lnTo>
                    <a:pt x="93485" y="34572"/>
                  </a:lnTo>
                  <a:quadBezTo>
                    <a:pt x="30000" y="44572"/>
                    <a:pt x="0" y="120000"/>
                  </a:quadBezTo>
                  <a:close/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/>
            </a:p>
          </p:txBody>
        </p:sp>
      </p:grpSp>
      <p:grpSp>
        <p:nvGrpSpPr>
          <p:cNvPr id="159" name="Google Shape;159;p30"/>
          <p:cNvGrpSpPr/>
          <p:nvPr/>
        </p:nvGrpSpPr>
        <p:grpSpPr>
          <a:xfrm>
            <a:off x="5862785" y="982669"/>
            <a:ext cx="2560200" cy="2560200"/>
            <a:chOff x="3162779" y="871966"/>
            <a:chExt cx="2560200" cy="2560200"/>
          </a:xfrm>
        </p:grpSpPr>
        <p:sp>
          <p:nvSpPr>
            <p:cNvPr id="160" name="Google Shape;160;p30"/>
            <p:cNvSpPr/>
            <p:nvPr/>
          </p:nvSpPr>
          <p:spPr>
            <a:xfrm>
              <a:off x="3162779" y="871966"/>
              <a:ext cx="2560200" cy="2560200"/>
            </a:xfrm>
            <a:prstGeom prst="ellipse">
              <a:avLst/>
            </a:prstGeom>
            <a:noFill/>
            <a:ln w="25400" cap="flat" cmpd="sng">
              <a:solidFill>
                <a:srgbClr val="B0DF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1" name="Google Shape;161;p30"/>
            <p:cNvSpPr/>
            <p:nvPr/>
          </p:nvSpPr>
          <p:spPr>
            <a:xfrm>
              <a:off x="3437099" y="1146286"/>
              <a:ext cx="2011800" cy="2011800"/>
            </a:xfrm>
            <a:prstGeom prst="ellipse">
              <a:avLst/>
            </a:prstGeom>
            <a:noFill/>
            <a:ln w="25400" cap="flat" cmpd="sng">
              <a:solidFill>
                <a:srgbClr val="B0DF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2" name="Google Shape;162;p30"/>
            <p:cNvSpPr/>
            <p:nvPr/>
          </p:nvSpPr>
          <p:spPr>
            <a:xfrm>
              <a:off x="3711419" y="1420234"/>
              <a:ext cx="1463100" cy="1463100"/>
            </a:xfrm>
            <a:prstGeom prst="ellipse">
              <a:avLst/>
            </a:prstGeom>
            <a:noFill/>
            <a:ln w="25400" cap="flat" cmpd="sng">
              <a:solidFill>
                <a:srgbClr val="B0DF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3" name="Google Shape;163;p30"/>
            <p:cNvSpPr/>
            <p:nvPr/>
          </p:nvSpPr>
          <p:spPr>
            <a:xfrm>
              <a:off x="4077179" y="1786366"/>
              <a:ext cx="731400" cy="731400"/>
            </a:xfrm>
            <a:prstGeom prst="ellipse">
              <a:avLst/>
            </a:prstGeom>
            <a:noFill/>
            <a:ln w="25400" cap="flat" cmpd="sng">
              <a:solidFill>
                <a:srgbClr val="B0DFD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64" name="Google Shape;164;p30"/>
          <p:cNvSpPr/>
          <p:nvPr/>
        </p:nvSpPr>
        <p:spPr>
          <a:xfrm>
            <a:off x="5518976" y="719326"/>
            <a:ext cx="3227700" cy="2612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" sz="1600" b="1" dirty="0">
                <a:solidFill>
                  <a:srgbClr val="00B050"/>
                </a:solidFill>
              </a:rPr>
              <a:t>Seamless from local AQ</a:t>
            </a:r>
            <a:r>
              <a:rPr lang="en" sz="1600" b="1" baseline="30000" dirty="0">
                <a:solidFill>
                  <a:srgbClr val="00B050"/>
                </a:solidFill>
              </a:rPr>
              <a:t>*</a:t>
            </a:r>
            <a:r>
              <a:rPr lang="en" sz="1600" b="1" dirty="0">
                <a:solidFill>
                  <a:srgbClr val="00B050"/>
                </a:solidFill>
              </a:rPr>
              <a:t> to global CC</a:t>
            </a:r>
            <a:r>
              <a:rPr lang="en" sz="1600" b="1" baseline="30000" dirty="0">
                <a:solidFill>
                  <a:srgbClr val="00B050"/>
                </a:solidFill>
              </a:rPr>
              <a:t>**</a:t>
            </a:r>
            <a:r>
              <a:rPr lang="en" sz="1600" b="1" dirty="0">
                <a:solidFill>
                  <a:srgbClr val="00B050"/>
                </a:solidFill>
              </a:rPr>
              <a:t> usable for operational NWP, climate and ESM </a:t>
            </a:r>
            <a:endParaRPr sz="1600" b="1" dirty="0">
              <a:solidFill>
                <a:srgbClr val="00B050"/>
              </a:solidFill>
            </a:endParaRPr>
          </a:p>
        </p:txBody>
      </p:sp>
      <p:sp>
        <p:nvSpPr>
          <p:cNvPr id="169" name="Google Shape;169;p30"/>
          <p:cNvSpPr/>
          <p:nvPr/>
        </p:nvSpPr>
        <p:spPr>
          <a:xfrm>
            <a:off x="6384241" y="3696192"/>
            <a:ext cx="1834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" dirty="0"/>
              <a:t>* Air Quality</a:t>
            </a:r>
            <a:endParaRPr dirty="0"/>
          </a:p>
          <a:p>
            <a:pPr>
              <a:buClr>
                <a:srgbClr val="000000"/>
              </a:buClr>
              <a:buSzPts val="1400"/>
            </a:pPr>
            <a:r>
              <a:rPr lang="en" dirty="0"/>
              <a:t>** Climate-Chemistry  </a:t>
            </a:r>
            <a:endParaRPr dirty="0"/>
          </a:p>
        </p:txBody>
      </p:sp>
      <p:pic>
        <p:nvPicPr>
          <p:cNvPr id="24" name="Picture 2" descr="Acceleration Icon Images – Browse 41,960 Stock Photos, Vectors, and Video |  Adobe Stock">
            <a:extLst>
              <a:ext uri="{FF2B5EF4-FFF2-40B4-BE49-F238E27FC236}">
                <a16:creationId xmlns:a16="http://schemas.microsoft.com/office/drawing/2014/main" id="{9E693C3B-7BA4-4C63-8F64-7D8FE4F546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3" t="25392" r="22715" b="31078"/>
          <a:stretch/>
        </p:blipFill>
        <p:spPr bwMode="auto">
          <a:xfrm>
            <a:off x="4641738" y="3503816"/>
            <a:ext cx="483071" cy="26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Magic wand icon. One of simple collection icons for websites, web design,  mobile app Stock Vector | Adobe Stock">
            <a:extLst>
              <a:ext uri="{FF2B5EF4-FFF2-40B4-BE49-F238E27FC236}">
                <a16:creationId xmlns:a16="http://schemas.microsoft.com/office/drawing/2014/main" id="{73E2B8E4-581A-442E-8D19-3D853175D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4" t="23387" r="22367" b="22825"/>
          <a:stretch/>
        </p:blipFill>
        <p:spPr bwMode="auto">
          <a:xfrm>
            <a:off x="4489890" y="2481137"/>
            <a:ext cx="309055" cy="31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pu tech logo Black and White Stock Photos &amp; Images - Alamy">
            <a:extLst>
              <a:ext uri="{FF2B5EF4-FFF2-40B4-BE49-F238E27FC236}">
                <a16:creationId xmlns:a16="http://schemas.microsoft.com/office/drawing/2014/main" id="{1A9BFE37-A5D0-418B-986B-ED5EEB8DB9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021" b="8169"/>
          <a:stretch/>
        </p:blipFill>
        <p:spPr bwMode="auto">
          <a:xfrm>
            <a:off x="4070791" y="1511836"/>
            <a:ext cx="379710" cy="37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B0BC964-92EF-4618-BC04-6FD9C58A7A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7697F6D-12CF-B494-2C89-3230082F8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</p:spPr>
        <p:txBody>
          <a:bodyPr/>
          <a:lstStyle/>
          <a:p>
            <a:r>
              <a:rPr lang="en-US" dirty="0"/>
              <a:t>Our vision and mission for ICON-ART </a:t>
            </a:r>
          </a:p>
        </p:txBody>
      </p:sp>
    </p:spTree>
    <p:extLst>
      <p:ext uri="{BB962C8B-B14F-4D97-AF65-F5344CB8AC3E}">
        <p14:creationId xmlns:p14="http://schemas.microsoft.com/office/powerpoint/2010/main" val="133962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TextBox 5"/>
          <p:cNvSpPr txBox="1"/>
          <p:nvPr/>
        </p:nvSpPr>
        <p:spPr bwMode="auto">
          <a:xfrm>
            <a:off x="368416" y="1230130"/>
            <a:ext cx="57349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 sz="1500" dirty="0">
                <a:latin typeface="+mn-lt"/>
                <a:ea typeface="Calibri"/>
              </a:rPr>
              <a:t>Preparing ICON-ART for </a:t>
            </a:r>
            <a:r>
              <a:rPr lang="en-US" sz="1500" b="1" dirty="0">
                <a:latin typeface="+mn-lt"/>
                <a:ea typeface="Calibri"/>
              </a:rPr>
              <a:t>seasonal to decadal </a:t>
            </a:r>
            <a:r>
              <a:rPr lang="en-US" sz="1500" dirty="0">
                <a:latin typeface="+mn-lt"/>
                <a:ea typeface="Calibri"/>
              </a:rPr>
              <a:t>climate predictions in </a:t>
            </a:r>
            <a:r>
              <a:rPr lang="en-US" sz="1500" b="1" dirty="0">
                <a:latin typeface="+mn-lt"/>
                <a:ea typeface="Calibri"/>
              </a:rPr>
              <a:t>seamless regional to global</a:t>
            </a:r>
            <a:r>
              <a:rPr lang="en-US" sz="1500" dirty="0">
                <a:latin typeface="+mn-lt"/>
                <a:ea typeface="Calibri"/>
              </a:rPr>
              <a:t> model configurations </a:t>
            </a:r>
            <a:r>
              <a:rPr lang="en-US" sz="1500" dirty="0">
                <a:latin typeface="+mn-lt"/>
                <a:ea typeface="Calibri"/>
                <a:sym typeface="Wingdings" panose="05000000000000000000" pitchFamily="2" charset="2"/>
              </a:rPr>
              <a:t> ICON-Seamless + ART = ICON-</a:t>
            </a:r>
            <a:r>
              <a:rPr lang="en-US" sz="1500" dirty="0" err="1">
                <a:latin typeface="+mn-lt"/>
                <a:ea typeface="Calibri"/>
                <a:sym typeface="Wingdings" panose="05000000000000000000" pitchFamily="2" charset="2"/>
              </a:rPr>
              <a:t>SmART</a:t>
            </a:r>
            <a:endParaRPr lang="en-US" sz="1500" dirty="0">
              <a:latin typeface="+mn-lt"/>
              <a:ea typeface="Calibri"/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endParaRPr lang="en-US" sz="1500" dirty="0">
              <a:latin typeface="+mn-lt"/>
            </a:endParaRPr>
          </a:p>
          <a:p>
            <a:pPr marL="414726" indent="-414726">
              <a:buBlip>
                <a:blip r:embed="rId2"/>
              </a:buBlip>
              <a:defRPr/>
            </a:pPr>
            <a:r>
              <a:rPr lang="en-US" sz="1500" dirty="0">
                <a:latin typeface="+mn-lt"/>
              </a:rPr>
              <a:t>Emissions of natural aerosols and trace gases from </a:t>
            </a:r>
            <a:r>
              <a:rPr lang="en-US" sz="1500" b="1" dirty="0">
                <a:latin typeface="+mn-lt"/>
              </a:rPr>
              <a:t>fully coupled </a:t>
            </a:r>
            <a:r>
              <a:rPr lang="en-US" sz="1500" dirty="0">
                <a:latin typeface="+mn-lt"/>
              </a:rPr>
              <a:t>and interactive </a:t>
            </a:r>
            <a:r>
              <a:rPr lang="en-US" sz="1500" b="1" dirty="0">
                <a:latin typeface="+mn-lt"/>
              </a:rPr>
              <a:t>ocean and land</a:t>
            </a:r>
            <a:r>
              <a:rPr lang="en-US" sz="1500" dirty="0">
                <a:latin typeface="+mn-lt"/>
              </a:rPr>
              <a:t> modules</a:t>
            </a:r>
          </a:p>
          <a:p>
            <a:pPr>
              <a:defRPr/>
            </a:pPr>
            <a:endParaRPr lang="en-US" sz="1500" dirty="0">
              <a:latin typeface="+mn-lt"/>
            </a:endParaRPr>
          </a:p>
          <a:p>
            <a:pPr marL="414726" indent="-414726">
              <a:buBlip>
                <a:blip r:embed="rId2"/>
              </a:buBlip>
              <a:defRPr/>
            </a:pPr>
            <a:r>
              <a:rPr lang="en-US" sz="1500" b="1" dirty="0">
                <a:latin typeface="+mn-lt"/>
              </a:rPr>
              <a:t>Comprehensive atmospheric chemistry </a:t>
            </a:r>
            <a:r>
              <a:rPr lang="en-US" sz="1500" dirty="0">
                <a:latin typeface="+mn-lt"/>
              </a:rPr>
              <a:t>(troposphere and stratosphere) </a:t>
            </a:r>
            <a:r>
              <a:rPr lang="en-US" sz="1500" dirty="0">
                <a:latin typeface="+mn-lt"/>
                <a:cs typeface="Arial" panose="020B0604020202020204" pitchFamily="34" charset="0"/>
              </a:rPr>
              <a:t>→ optimization and acceleration</a:t>
            </a:r>
            <a:endParaRPr lang="en-US" sz="1500" dirty="0">
              <a:latin typeface="+mn-lt"/>
            </a:endParaRPr>
          </a:p>
          <a:p>
            <a:pPr marL="414726" indent="-414726">
              <a:buBlip>
                <a:blip r:embed="rId2"/>
              </a:buBlip>
              <a:defRPr/>
            </a:pPr>
            <a:endParaRPr lang="en-US" sz="1500" dirty="0">
              <a:latin typeface="+mn-lt"/>
            </a:endParaRPr>
          </a:p>
          <a:p>
            <a:pPr marL="414726" indent="-414726">
              <a:buBlip>
                <a:blip r:embed="rId2"/>
              </a:buBlip>
              <a:defRPr/>
            </a:pPr>
            <a:r>
              <a:rPr lang="en-US" sz="1500" b="1" dirty="0">
                <a:latin typeface="+mn-lt"/>
              </a:rPr>
              <a:t>ML-based and scale-aware</a:t>
            </a:r>
            <a:r>
              <a:rPr lang="en-US" sz="1500" dirty="0">
                <a:latin typeface="+mn-lt"/>
              </a:rPr>
              <a:t> aerosol dynamics and washout</a:t>
            </a:r>
          </a:p>
          <a:p>
            <a:pPr>
              <a:defRPr/>
            </a:pPr>
            <a:endParaRPr lang="en-US" sz="1500" dirty="0">
              <a:latin typeface="+mn-lt"/>
            </a:endParaRPr>
          </a:p>
          <a:p>
            <a:pPr marL="414726" indent="-414726">
              <a:buBlip>
                <a:blip r:embed="rId2"/>
              </a:buBlip>
              <a:defRPr/>
            </a:pPr>
            <a:r>
              <a:rPr lang="en-US" sz="1500" b="1" dirty="0">
                <a:latin typeface="+mn-lt"/>
              </a:rPr>
              <a:t>Multi-year simulation</a:t>
            </a:r>
            <a:r>
              <a:rPr lang="en-US" sz="1500" dirty="0">
                <a:latin typeface="+mn-lt"/>
              </a:rPr>
              <a:t> with full chemistry and aerosol treatment                               </a:t>
            </a:r>
            <a:r>
              <a:rPr lang="en-US" sz="1500" i="1" dirty="0">
                <a:solidFill>
                  <a:srgbClr val="2E4B9B"/>
                </a:solidFill>
                <a:latin typeface="+mn-lt"/>
                <a:ea typeface="Segoe UI Symbol"/>
              </a:rPr>
              <a:t>                </a:t>
            </a:r>
            <a:endParaRPr lang="en-US" sz="1500" i="1" dirty="0">
              <a:solidFill>
                <a:srgbClr val="2E4B9B"/>
              </a:solidFill>
              <a:latin typeface="+mn-lt"/>
            </a:endParaRPr>
          </a:p>
        </p:txBody>
      </p:sp>
      <p:pic>
        <p:nvPicPr>
          <p:cNvPr id="21" name="Picture 49"/>
          <p:cNvPicPr>
            <a:picLocks noChangeAspect="1"/>
          </p:cNvPicPr>
          <p:nvPr/>
        </p:nvPicPr>
        <p:blipFill>
          <a:blip r:embed="rId3"/>
          <a:srcRect l="29716" t="18442" r="32484" b="15232"/>
          <a:stretch/>
        </p:blipFill>
        <p:spPr bwMode="auto">
          <a:xfrm>
            <a:off x="5981164" y="1208008"/>
            <a:ext cx="2916094" cy="2878217"/>
          </a:xfrm>
          <a:prstGeom prst="rect">
            <a:avLst/>
          </a:prstGeom>
        </p:spPr>
      </p:pic>
      <p:pic>
        <p:nvPicPr>
          <p:cNvPr id="7" name="Picture 2" descr="image">
            <a:extLst>
              <a:ext uri="{FF2B5EF4-FFF2-40B4-BE49-F238E27FC236}">
                <a16:creationId xmlns:a16="http://schemas.microsoft.com/office/drawing/2014/main" id="{7D74F7AF-E46E-4898-B8CB-D9E6B634C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108" y="0"/>
            <a:ext cx="3600000" cy="118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50;p30">
            <a:extLst>
              <a:ext uri="{FF2B5EF4-FFF2-40B4-BE49-F238E27FC236}">
                <a16:creationId xmlns:a16="http://schemas.microsoft.com/office/drawing/2014/main" id="{2D2666EF-91F7-4DD2-AD07-EDC2ED72F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4975" y="296244"/>
            <a:ext cx="6869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de-DE" dirty="0" err="1"/>
              <a:t>HErZ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(2023-2027)</a:t>
            </a:r>
            <a:endParaRPr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39D4570-DC2E-4B47-A5BF-F8E452190B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1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913DBE-F0BB-1553-F4FD-74F698977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cs typeface="Arial"/>
                <a:sym typeface="Arial"/>
              </a:rPr>
              <a:t>Targeted</a:t>
            </a:r>
            <a:r>
              <a:rPr lang="de-DE" dirty="0">
                <a:cs typeface="Arial"/>
                <a:sym typeface="Arial"/>
              </a:rPr>
              <a:t> </a:t>
            </a:r>
            <a:r>
              <a:rPr lang="de-DE" dirty="0" err="1">
                <a:cs typeface="Arial"/>
                <a:sym typeface="Arial"/>
              </a:rPr>
              <a:t>SmART</a:t>
            </a:r>
            <a:r>
              <a:rPr lang="de-DE" dirty="0">
                <a:cs typeface="Arial"/>
                <a:sym typeface="Arial"/>
              </a:rPr>
              <a:t> </a:t>
            </a:r>
            <a:r>
              <a:rPr lang="de-DE" dirty="0" err="1">
                <a:cs typeface="Arial"/>
                <a:sym typeface="Arial"/>
              </a:rPr>
              <a:t>configuration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5B273B-9ADC-A671-8712-4FE88E1BA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87A0385-0BDD-D6D9-FA46-EBAB0022C4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4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7395126-4CC9-4EB2-997F-3BDB98E85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54" y="828301"/>
            <a:ext cx="7847637" cy="39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3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B32CB6-C30F-A880-D196-5FF8D58D4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dirty="0">
                <a:cs typeface="Arial"/>
                <a:sym typeface="Arial"/>
              </a:rPr>
              <a:t>Cumulative efficiency gain of </a:t>
            </a:r>
            <a:r>
              <a:rPr lang="en-US" dirty="0" err="1">
                <a:cs typeface="Arial"/>
                <a:sym typeface="Arial"/>
              </a:rPr>
              <a:t>SmART</a:t>
            </a:r>
            <a:r>
              <a:rPr lang="en-US" dirty="0">
                <a:cs typeface="Arial"/>
                <a:sym typeface="Arial"/>
              </a:rPr>
              <a:t> over ART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54694C-5A97-0B44-7B05-3B24AAA85E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67BE0BC-1DF3-9961-1CA0-AEA4013964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1" t="9201" b="7701"/>
          <a:stretch/>
        </p:blipFill>
        <p:spPr>
          <a:xfrm>
            <a:off x="1384107" y="974396"/>
            <a:ext cx="7698567" cy="3834549"/>
          </a:xfrm>
          <a:prstGeom prst="rect">
            <a:avLst/>
          </a:prstGeom>
        </p:spPr>
      </p:pic>
      <p:sp>
        <p:nvSpPr>
          <p:cNvPr id="12" name="Pfeil: nach unten 11">
            <a:extLst>
              <a:ext uri="{FF2B5EF4-FFF2-40B4-BE49-F238E27FC236}">
                <a16:creationId xmlns:a16="http://schemas.microsoft.com/office/drawing/2014/main" id="{2448EE99-F79E-2A09-FF77-73AC0C71892A}"/>
              </a:ext>
            </a:extLst>
          </p:cNvPr>
          <p:cNvSpPr/>
          <p:nvPr/>
        </p:nvSpPr>
        <p:spPr>
          <a:xfrm>
            <a:off x="1353684" y="1330661"/>
            <a:ext cx="431965" cy="8681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feil: nach unten 12">
            <a:extLst>
              <a:ext uri="{FF2B5EF4-FFF2-40B4-BE49-F238E27FC236}">
                <a16:creationId xmlns:a16="http://schemas.microsoft.com/office/drawing/2014/main" id="{D6419E44-1C87-A0B2-934B-794C34750FB3}"/>
              </a:ext>
            </a:extLst>
          </p:cNvPr>
          <p:cNvSpPr/>
          <p:nvPr/>
        </p:nvSpPr>
        <p:spPr>
          <a:xfrm>
            <a:off x="994805" y="2197273"/>
            <a:ext cx="431965" cy="10298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feil: nach unten 13">
            <a:extLst>
              <a:ext uri="{FF2B5EF4-FFF2-40B4-BE49-F238E27FC236}">
                <a16:creationId xmlns:a16="http://schemas.microsoft.com/office/drawing/2014/main" id="{7B8A9202-CF7B-2524-C6CF-55907A7530B5}"/>
              </a:ext>
            </a:extLst>
          </p:cNvPr>
          <p:cNvSpPr/>
          <p:nvPr/>
        </p:nvSpPr>
        <p:spPr>
          <a:xfrm>
            <a:off x="615374" y="2876777"/>
            <a:ext cx="431965" cy="8478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feil: nach unten 14">
            <a:extLst>
              <a:ext uri="{FF2B5EF4-FFF2-40B4-BE49-F238E27FC236}">
                <a16:creationId xmlns:a16="http://schemas.microsoft.com/office/drawing/2014/main" id="{CE2960E3-478E-4764-4E2C-4F2FD10CC251}"/>
              </a:ext>
            </a:extLst>
          </p:cNvPr>
          <p:cNvSpPr/>
          <p:nvPr/>
        </p:nvSpPr>
        <p:spPr>
          <a:xfrm>
            <a:off x="240217" y="3152769"/>
            <a:ext cx="431965" cy="1188000"/>
          </a:xfrm>
          <a:prstGeom prst="down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3E440EA-0992-D4D6-941A-B6A499E200C5}"/>
              </a:ext>
            </a:extLst>
          </p:cNvPr>
          <p:cNvSpPr txBox="1"/>
          <p:nvPr/>
        </p:nvSpPr>
        <p:spPr>
          <a:xfrm rot="16200000">
            <a:off x="1132181" y="1569026"/>
            <a:ext cx="8579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Chemistry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7357A2B-B2A1-42FC-843A-21E0F9B02EE6}"/>
              </a:ext>
            </a:extLst>
          </p:cNvPr>
          <p:cNvSpPr txBox="1"/>
          <p:nvPr/>
        </p:nvSpPr>
        <p:spPr>
          <a:xfrm rot="16200000">
            <a:off x="871647" y="2480395"/>
            <a:ext cx="6639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Aerosol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800495F-53E5-F0B1-DBA3-0071F8A0A3E7}"/>
              </a:ext>
            </a:extLst>
          </p:cNvPr>
          <p:cNvSpPr txBox="1"/>
          <p:nvPr/>
        </p:nvSpPr>
        <p:spPr>
          <a:xfrm rot="16200000">
            <a:off x="551846" y="3107932"/>
            <a:ext cx="5389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Calls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05EEE26-3B6A-805B-5069-6BB77FB12E3C}"/>
              </a:ext>
            </a:extLst>
          </p:cNvPr>
          <p:cNvSpPr txBox="1"/>
          <p:nvPr/>
        </p:nvSpPr>
        <p:spPr>
          <a:xfrm rot="16200000">
            <a:off x="18086" y="3536895"/>
            <a:ext cx="8659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Red. Grid?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17C5386-CB39-C5B2-C300-24C3F9CA208B}"/>
              </a:ext>
            </a:extLst>
          </p:cNvPr>
          <p:cNvSpPr txBox="1"/>
          <p:nvPr/>
        </p:nvSpPr>
        <p:spPr>
          <a:xfrm>
            <a:off x="220731" y="962662"/>
            <a:ext cx="1624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Optimized part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9314DF2-66D3-AD44-C80B-84278A5B3266}"/>
              </a:ext>
            </a:extLst>
          </p:cNvPr>
          <p:cNvSpPr txBox="1"/>
          <p:nvPr/>
        </p:nvSpPr>
        <p:spPr>
          <a:xfrm>
            <a:off x="710571" y="4528266"/>
            <a:ext cx="2262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highlight>
                  <a:srgbClr val="FF0000"/>
                </a:highlight>
              </a:rPr>
              <a:t>We are not done yet! </a:t>
            </a:r>
          </a:p>
        </p:txBody>
      </p:sp>
    </p:spTree>
    <p:extLst>
      <p:ext uri="{BB962C8B-B14F-4D97-AF65-F5344CB8AC3E}">
        <p14:creationId xmlns:p14="http://schemas.microsoft.com/office/powerpoint/2010/main" val="327683733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/>
        </p:nvSpPr>
        <p:spPr>
          <a:xfrm>
            <a:off x="182880" y="200362"/>
            <a:ext cx="8229600" cy="50292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600">
                <a:solidFill>
                  <a:schemeClr val="dk1"/>
                </a:solidFill>
                <a:latin typeface="Libre Franklin Medium"/>
              </a:defRPr>
            </a:lvl1pPr>
            <a:lvl2pPr>
              <a:buSzPts val="1100"/>
              <a:buNone/>
            </a:lvl2pPr>
            <a:lvl3pPr>
              <a:buSzPts val="1100"/>
              <a:buNone/>
            </a:lvl3pPr>
            <a:lvl4pPr>
              <a:buSzPts val="1100"/>
              <a:buNone/>
            </a:lvl4pPr>
            <a:lvl5pPr>
              <a:buSzPts val="1100"/>
              <a:buNone/>
            </a:lvl5pPr>
            <a:lvl6pPr>
              <a:buSzPts val="1100"/>
              <a:buNone/>
            </a:lvl6pPr>
            <a:lvl7pPr>
              <a:buSzPts val="1100"/>
              <a:buNone/>
            </a:lvl7pPr>
            <a:lvl8pPr>
              <a:buSzPts val="1100"/>
              <a:buNone/>
            </a:lvl8pPr>
            <a:lvl9pPr>
              <a:buSzPts val="1100"/>
              <a:buNone/>
            </a:lvl9pPr>
          </a:lstStyle>
          <a:p>
            <a:r>
              <a:rPr lang="en-US" dirty="0">
                <a:sym typeface="Cambria"/>
              </a:rPr>
              <a:t>ML compression of tracers for advection</a:t>
            </a:r>
            <a:endParaRPr dirty="0">
              <a:sym typeface="Calibri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457200" y="804672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270"/>
              </a:buClr>
              <a:buSzPts val="1300"/>
              <a:buFont typeface="Calibri"/>
              <a:buNone/>
            </a:pPr>
            <a:r>
              <a:rPr lang="en-US" sz="1600" b="0" i="0" u="none" strike="noStrike" cap="none" dirty="0">
                <a:solidFill>
                  <a:srgbClr val="5A6270"/>
                </a:solidFill>
                <a:latin typeface="+mn-lt"/>
                <a:ea typeface="Calibri"/>
                <a:cs typeface="Calibri"/>
                <a:sym typeface="Calibri"/>
              </a:rPr>
              <a:t>Advection cost grows linearly with the number of tracers. </a:t>
            </a:r>
            <a:r>
              <a:rPr lang="en-US" sz="1600" b="0" i="0" u="none" strike="noStrike" cap="none" dirty="0" err="1">
                <a:solidFill>
                  <a:srgbClr val="5A6270"/>
                </a:solidFill>
                <a:latin typeface="+mn-lt"/>
                <a:ea typeface="Calibri"/>
                <a:cs typeface="Calibri"/>
                <a:sym typeface="Calibri"/>
              </a:rPr>
              <a:t>Advect</a:t>
            </a:r>
            <a:r>
              <a:rPr lang="en-US" sz="1600" b="0" i="0" u="none" strike="noStrike" cap="none" dirty="0">
                <a:solidFill>
                  <a:srgbClr val="5A6270"/>
                </a:solidFill>
                <a:latin typeface="+mn-lt"/>
                <a:ea typeface="Calibri"/>
                <a:cs typeface="Calibri"/>
                <a:sym typeface="Calibri"/>
              </a:rPr>
              <a:t> r latent tracers instead of m (r &lt; m), keep the dynamical core unchanged.</a:t>
            </a:r>
            <a:endParaRPr sz="16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457200" y="1417320"/>
            <a:ext cx="1298448" cy="731520"/>
          </a:xfrm>
          <a:prstGeom prst="roundRect">
            <a:avLst>
              <a:gd name="adj" fmla="val 12500"/>
            </a:avLst>
          </a:prstGeom>
          <a:solidFill>
            <a:srgbClr val="EEF3F6"/>
          </a:solidFill>
          <a:ln w="12700" cap="flat" cmpd="sng">
            <a:solidFill>
              <a:srgbClr val="EEF3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457200" y="1417320"/>
            <a:ext cx="1298448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lang="en-US" sz="1500" b="1" i="0" u="none" strike="noStrike" cap="none" dirty="0">
                <a:solidFill>
                  <a:srgbClr val="1E2761"/>
                </a:solidFill>
                <a:latin typeface="+mn-lt"/>
                <a:ea typeface="Calibri"/>
                <a:cs typeface="Calibri"/>
                <a:sym typeface="Calibri"/>
              </a:rPr>
              <a:t>m tracers</a:t>
            </a:r>
            <a:endParaRPr sz="15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100"/>
              <a:buFont typeface="Calibri"/>
              <a:buNone/>
            </a:pPr>
            <a:r>
              <a:rPr lang="en-US" sz="1100" b="0" i="0" u="none" strike="noStrike" cap="none" dirty="0">
                <a:solidFill>
                  <a:srgbClr val="1E2761"/>
                </a:solidFill>
                <a:latin typeface="+mn-lt"/>
                <a:ea typeface="Calibri"/>
                <a:cs typeface="Calibri"/>
                <a:sym typeface="Calibri"/>
              </a:rPr>
              <a:t>V</a:t>
            </a:r>
            <a:endParaRPr sz="15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20;p3"/>
          <p:cNvCxnSpPr/>
          <p:nvPr/>
        </p:nvCxnSpPr>
        <p:spPr>
          <a:xfrm>
            <a:off x="1819656" y="1783080"/>
            <a:ext cx="301752" cy="0"/>
          </a:xfrm>
          <a:prstGeom prst="straightConnector1">
            <a:avLst/>
          </a:prstGeom>
          <a:noFill/>
          <a:ln w="22225" cap="flat" cmpd="sng">
            <a:solidFill>
              <a:srgbClr val="5A627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1" name="Google Shape;21;p3"/>
          <p:cNvSpPr/>
          <p:nvPr/>
        </p:nvSpPr>
        <p:spPr>
          <a:xfrm>
            <a:off x="2185416" y="1417320"/>
            <a:ext cx="1298448" cy="731520"/>
          </a:xfrm>
          <a:prstGeom prst="roundRect">
            <a:avLst>
              <a:gd name="adj" fmla="val 12500"/>
            </a:avLst>
          </a:prstGeom>
          <a:solidFill>
            <a:srgbClr val="028090"/>
          </a:solidFill>
          <a:ln w="12700" cap="flat" cmpd="sng">
            <a:solidFill>
              <a:srgbClr val="0280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2185416" y="1417320"/>
            <a:ext cx="1298448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+mn-lt"/>
                <a:ea typeface="Calibri"/>
                <a:cs typeface="Calibri"/>
                <a:sym typeface="Calibri"/>
              </a:rPr>
              <a:t>Encode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FFFFFF"/>
                </a:solidFill>
                <a:latin typeface="+mn-lt"/>
                <a:ea typeface="Calibri"/>
                <a:cs typeface="Calibri"/>
                <a:sym typeface="Calibri"/>
              </a:rPr>
              <a:t>compress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;p3"/>
          <p:cNvCxnSpPr/>
          <p:nvPr/>
        </p:nvCxnSpPr>
        <p:spPr>
          <a:xfrm>
            <a:off x="3547872" y="1783080"/>
            <a:ext cx="301752" cy="0"/>
          </a:xfrm>
          <a:prstGeom prst="straightConnector1">
            <a:avLst/>
          </a:prstGeom>
          <a:noFill/>
          <a:ln w="22225" cap="flat" cmpd="sng">
            <a:solidFill>
              <a:srgbClr val="5A627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" name="Google Shape;24;p3"/>
          <p:cNvSpPr/>
          <p:nvPr/>
        </p:nvSpPr>
        <p:spPr>
          <a:xfrm>
            <a:off x="3913632" y="1417320"/>
            <a:ext cx="1298448" cy="731520"/>
          </a:xfrm>
          <a:prstGeom prst="roundRect">
            <a:avLst>
              <a:gd name="adj" fmla="val 12500"/>
            </a:avLst>
          </a:prstGeom>
          <a:solidFill>
            <a:srgbClr val="D9682B"/>
          </a:solidFill>
          <a:ln w="12700" cap="flat" cmpd="sng">
            <a:solidFill>
              <a:srgbClr val="D968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</a:endParaRPr>
          </a:p>
        </p:txBody>
      </p:sp>
      <p:sp>
        <p:nvSpPr>
          <p:cNvPr id="25" name="Google Shape;25;p3"/>
          <p:cNvSpPr txBox="1"/>
          <p:nvPr/>
        </p:nvSpPr>
        <p:spPr>
          <a:xfrm>
            <a:off x="3913632" y="1417320"/>
            <a:ext cx="1298448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+mn-lt"/>
                <a:ea typeface="Calibri"/>
                <a:cs typeface="Calibri"/>
                <a:sym typeface="Calibri"/>
              </a:rPr>
              <a:t>Advect r &lt; m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FFFFFF"/>
                </a:solidFill>
                <a:latin typeface="+mn-lt"/>
                <a:ea typeface="Calibri"/>
                <a:cs typeface="Calibri"/>
                <a:sym typeface="Calibri"/>
              </a:rPr>
              <a:t>latent tracers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cxnSp>
        <p:nvCxnSpPr>
          <p:cNvPr id="26" name="Google Shape;26;p3"/>
          <p:cNvCxnSpPr/>
          <p:nvPr/>
        </p:nvCxnSpPr>
        <p:spPr>
          <a:xfrm>
            <a:off x="5276088" y="1783080"/>
            <a:ext cx="301752" cy="0"/>
          </a:xfrm>
          <a:prstGeom prst="straightConnector1">
            <a:avLst/>
          </a:prstGeom>
          <a:noFill/>
          <a:ln w="22225" cap="flat" cmpd="sng">
            <a:solidFill>
              <a:srgbClr val="5A627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" name="Google Shape;27;p3"/>
          <p:cNvSpPr/>
          <p:nvPr/>
        </p:nvSpPr>
        <p:spPr>
          <a:xfrm>
            <a:off x="5641848" y="1417320"/>
            <a:ext cx="1298448" cy="731520"/>
          </a:xfrm>
          <a:prstGeom prst="roundRect">
            <a:avLst>
              <a:gd name="adj" fmla="val 12500"/>
            </a:avLst>
          </a:prstGeom>
          <a:solidFill>
            <a:srgbClr val="028090"/>
          </a:solidFill>
          <a:ln w="12700" cap="flat" cmpd="sng">
            <a:solidFill>
              <a:srgbClr val="0280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5641848" y="1417320"/>
            <a:ext cx="1298448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+mn-lt"/>
                <a:ea typeface="Calibri"/>
                <a:cs typeface="Calibri"/>
                <a:sym typeface="Calibri"/>
              </a:rPr>
              <a:t>Decode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FFFFFF"/>
                </a:solidFill>
                <a:latin typeface="+mn-lt"/>
                <a:ea typeface="Calibri"/>
                <a:cs typeface="Calibri"/>
                <a:sym typeface="Calibri"/>
              </a:rPr>
              <a:t>reconstruct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cxnSp>
        <p:nvCxnSpPr>
          <p:cNvPr id="29" name="Google Shape;29;p3"/>
          <p:cNvCxnSpPr/>
          <p:nvPr/>
        </p:nvCxnSpPr>
        <p:spPr>
          <a:xfrm>
            <a:off x="7004304" y="1783080"/>
            <a:ext cx="301752" cy="0"/>
          </a:xfrm>
          <a:prstGeom prst="straightConnector1">
            <a:avLst/>
          </a:prstGeom>
          <a:noFill/>
          <a:ln w="22225" cap="flat" cmpd="sng">
            <a:solidFill>
              <a:srgbClr val="5A627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" name="Google Shape;30;p3"/>
          <p:cNvSpPr/>
          <p:nvPr/>
        </p:nvSpPr>
        <p:spPr>
          <a:xfrm>
            <a:off x="7370064" y="1417320"/>
            <a:ext cx="1298448" cy="731520"/>
          </a:xfrm>
          <a:prstGeom prst="roundRect">
            <a:avLst>
              <a:gd name="adj" fmla="val 12500"/>
            </a:avLst>
          </a:prstGeom>
          <a:solidFill>
            <a:srgbClr val="EEF3F6"/>
          </a:solidFill>
          <a:ln w="12700" cap="flat" cmpd="sng">
            <a:solidFill>
              <a:srgbClr val="EEF3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</a:endParaRPr>
          </a:p>
        </p:txBody>
      </p:sp>
      <p:sp>
        <p:nvSpPr>
          <p:cNvPr id="31" name="Google Shape;31;p3"/>
          <p:cNvSpPr txBox="1"/>
          <p:nvPr/>
        </p:nvSpPr>
        <p:spPr>
          <a:xfrm>
            <a:off x="7370064" y="1417320"/>
            <a:ext cx="1298448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lang="en-US" sz="1500" b="1" i="0" u="none" strike="noStrike" cap="none">
                <a:solidFill>
                  <a:srgbClr val="1E2761"/>
                </a:solidFill>
                <a:latin typeface="+mn-lt"/>
                <a:ea typeface="Calibri"/>
                <a:cs typeface="Calibri"/>
                <a:sym typeface="Calibri"/>
              </a:rPr>
              <a:t>m tracers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E2761"/>
                </a:solidFill>
                <a:latin typeface="+mn-lt"/>
                <a:ea typeface="Calibri"/>
                <a:cs typeface="Calibri"/>
                <a:sym typeface="Calibri"/>
              </a:rPr>
              <a:t>V̂ ≈ V</a:t>
            </a:r>
            <a:endParaRPr sz="15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457200" y="2295835"/>
            <a:ext cx="4023360" cy="2016000"/>
          </a:xfrm>
          <a:prstGeom prst="roundRect">
            <a:avLst>
              <a:gd name="adj" fmla="val 3810"/>
            </a:avLst>
          </a:prstGeom>
          <a:solidFill>
            <a:srgbClr val="EEF3F6"/>
          </a:solidFill>
          <a:ln w="12700" cap="flat" cmpd="sng">
            <a:solidFill>
              <a:srgbClr val="EEF3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</a:endParaRPr>
          </a:p>
        </p:txBody>
      </p:sp>
      <p:sp>
        <p:nvSpPr>
          <p:cNvPr id="33" name="Google Shape;33;p3"/>
          <p:cNvSpPr txBox="1"/>
          <p:nvPr/>
        </p:nvSpPr>
        <p:spPr>
          <a:xfrm>
            <a:off x="640080" y="2432995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028090"/>
                </a:solidFill>
                <a:latin typeface="+mn-lt"/>
                <a:ea typeface="Cambria"/>
                <a:cs typeface="Cambria"/>
                <a:sym typeface="Cambria"/>
              </a:rPr>
              <a:t>Linear: NMF “superspecies”</a:t>
            </a:r>
            <a:endParaRPr sz="16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 txBox="1"/>
          <p:nvPr/>
        </p:nvSpPr>
        <p:spPr>
          <a:xfrm>
            <a:off x="640080" y="2826187"/>
            <a:ext cx="36576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222222"/>
                </a:solidFill>
                <a:latin typeface="+mn-lt"/>
                <a:ea typeface="Calibri"/>
                <a:cs typeface="Calibri"/>
                <a:sym typeface="Calibri"/>
              </a:rPr>
              <a:t>V ≈ W·H; projection B before, reconstruction W after advection</a:t>
            </a:r>
            <a:endParaRPr sz="125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222222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222222"/>
                </a:solidFill>
                <a:latin typeface="+mn-lt"/>
                <a:ea typeface="Calibri"/>
                <a:cs typeface="Calibri"/>
                <a:sym typeface="Calibri"/>
              </a:rPr>
              <a:t>Non-negative, additive combinations of species</a:t>
            </a:r>
            <a:endParaRPr sz="125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222222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222222"/>
                </a:solidFill>
                <a:latin typeface="+mn-lt"/>
                <a:ea typeface="Calibri"/>
                <a:cs typeface="Calibri"/>
                <a:sym typeface="Calibri"/>
              </a:rPr>
              <a:t>LOTOS-EUROS (Sturm et al., 2023): up to 75% compression, &lt; 5% error, 30–50% faster advection</a:t>
            </a:r>
            <a:endParaRPr sz="125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4663440" y="2295835"/>
            <a:ext cx="4023360" cy="2016000"/>
          </a:xfrm>
          <a:prstGeom prst="roundRect">
            <a:avLst>
              <a:gd name="adj" fmla="val 3810"/>
            </a:avLst>
          </a:prstGeom>
          <a:solidFill>
            <a:srgbClr val="EEF3F6"/>
          </a:solidFill>
          <a:ln w="12700" cap="flat" cmpd="sng">
            <a:solidFill>
              <a:srgbClr val="EEF3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+mn-lt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4846320" y="2432995"/>
            <a:ext cx="36576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028090"/>
                </a:solidFill>
                <a:latin typeface="+mn-lt"/>
                <a:ea typeface="Cambria"/>
                <a:cs typeface="Cambria"/>
                <a:sym typeface="Cambria"/>
              </a:rPr>
              <a:t>Non-linear: Autoencoder</a:t>
            </a:r>
            <a:endParaRPr sz="16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 txBox="1"/>
          <p:nvPr/>
        </p:nvSpPr>
        <p:spPr>
          <a:xfrm>
            <a:off x="4846320" y="2826187"/>
            <a:ext cx="365760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 dirty="0">
                <a:solidFill>
                  <a:srgbClr val="222222"/>
                </a:solidFill>
                <a:latin typeface="+mn-lt"/>
                <a:ea typeface="Calibri"/>
                <a:cs typeface="Calibri"/>
                <a:sym typeface="Calibri"/>
              </a:rPr>
              <a:t>Neural encoder/decoder learns non-linear links between species</a:t>
            </a:r>
            <a:endParaRPr sz="125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222222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 dirty="0" err="1">
                <a:solidFill>
                  <a:srgbClr val="222222"/>
                </a:solidFill>
                <a:latin typeface="+mn-lt"/>
                <a:ea typeface="Calibri"/>
                <a:cs typeface="Calibri"/>
                <a:sym typeface="Calibri"/>
              </a:rPr>
              <a:t>Softplus</a:t>
            </a:r>
            <a:r>
              <a:rPr lang="en-US" sz="1250" b="0" i="0" u="none" strike="noStrike" cap="none" dirty="0">
                <a:solidFill>
                  <a:srgbClr val="222222"/>
                </a:solidFill>
                <a:latin typeface="+mn-lt"/>
                <a:ea typeface="Calibri"/>
                <a:cs typeface="Calibri"/>
                <a:sym typeface="Calibri"/>
              </a:rPr>
              <a:t> outputs keep latent and reconstructed tracers non-negative</a:t>
            </a:r>
            <a:endParaRPr sz="125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222222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 dirty="0">
                <a:solidFill>
                  <a:srgbClr val="222222"/>
                </a:solidFill>
                <a:latin typeface="+mn-lt"/>
                <a:ea typeface="Calibri"/>
                <a:cs typeface="Calibri"/>
                <a:sym typeface="Calibri"/>
              </a:rPr>
              <a:t>Multi-head decoder: magnitude × non-zero mask; ICON-ART test 6 → 3 tracers</a:t>
            </a:r>
            <a:endParaRPr sz="125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 txBox="1"/>
          <p:nvPr/>
        </p:nvSpPr>
        <p:spPr>
          <a:xfrm>
            <a:off x="457200" y="4468405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200"/>
              <a:buFont typeface="Calibri"/>
              <a:buNone/>
            </a:pPr>
            <a:r>
              <a:rPr lang="en-US" sz="1600" b="1" i="0" u="none" strike="noStrike" cap="none" dirty="0">
                <a:solidFill>
                  <a:srgbClr val="1E2761"/>
                </a:solidFill>
                <a:latin typeface="+mn-lt"/>
                <a:ea typeface="Calibri"/>
                <a:cs typeface="Calibri"/>
                <a:sym typeface="Calibri"/>
              </a:rPr>
              <a:t>Requirements: </a:t>
            </a:r>
            <a:r>
              <a:rPr lang="en-US" sz="1600" b="0" i="0" u="none" strike="noStrike" cap="none" dirty="0">
                <a:solidFill>
                  <a:srgbClr val="5A6270"/>
                </a:solidFill>
                <a:latin typeface="+mn-lt"/>
                <a:ea typeface="Calibri"/>
                <a:cs typeface="Calibri"/>
                <a:sym typeface="Calibri"/>
              </a:rPr>
              <a:t>no negative tracers · stable when applied every time step · mass conservation handled separately</a:t>
            </a:r>
            <a:endParaRPr sz="16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CFA6-9DD2-7318-9273-4AC3AC7A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dirty="0">
                <a:cs typeface="Arial"/>
                <a:sym typeface="Arial"/>
              </a:rPr>
              <a:t>Can we use these methods in ICON-ART?</a:t>
            </a:r>
            <a:endParaRPr lang="en-DE" dirty="0">
              <a:cs typeface="Arial"/>
              <a:sym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AB695-1245-EE9A-A451-5CE7DDD79B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F83B4789-4AD1-D8E1-B56A-9A6632BC0313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 bwMode="gray">
          <a:xfrm>
            <a:off x="278605" y="1194198"/>
            <a:ext cx="3483305" cy="3513533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ym typeface="Wingdings" pitchFamily="2" charset="2"/>
              </a:rPr>
              <a:t>Total time taken</a:t>
            </a:r>
          </a:p>
          <a:p>
            <a:pPr lvl="3"/>
            <a:r>
              <a:rPr lang="en-US" dirty="0">
                <a:sym typeface="Wingdings" pitchFamily="2" charset="2"/>
              </a:rPr>
              <a:t>Full model: 41.92s</a:t>
            </a:r>
          </a:p>
          <a:p>
            <a:pPr lvl="3"/>
            <a:r>
              <a:rPr lang="en-US" dirty="0">
                <a:sym typeface="Wingdings" pitchFamily="2" charset="2"/>
              </a:rPr>
              <a:t>Reduced order: 33.32s</a:t>
            </a:r>
          </a:p>
          <a:p>
            <a:pPr lvl="3"/>
            <a:r>
              <a:rPr lang="en-US" dirty="0">
                <a:sym typeface="Wingdings" pitchFamily="2" charset="2"/>
              </a:rPr>
              <a:t>Saving: 21%</a:t>
            </a:r>
          </a:p>
          <a:p>
            <a:pPr lvl="1"/>
            <a:r>
              <a:rPr lang="en-US" dirty="0">
                <a:sym typeface="Wingdings" pitchFamily="2" charset="2"/>
              </a:rPr>
              <a:t>Expected, as ICON </a:t>
            </a:r>
            <a:r>
              <a:rPr lang="en-US" dirty="0" err="1">
                <a:sym typeface="Wingdings" pitchFamily="2" charset="2"/>
              </a:rPr>
              <a:t>advect</a:t>
            </a:r>
            <a:r>
              <a:rPr lang="en-US" dirty="0">
                <a:sym typeface="Wingdings" pitchFamily="2" charset="2"/>
              </a:rPr>
              <a:t> 5-7 hydrometeors + 6 dust species  25% saving if ART species </a:t>
            </a:r>
            <a:r>
              <a:rPr lang="en-US" dirty="0" err="1">
                <a:sym typeface="Wingdings" pitchFamily="2" charset="2"/>
              </a:rPr>
              <a:t>halfed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8% used for </a:t>
            </a:r>
            <a:r>
              <a:rPr lang="en-US" dirty="0" err="1">
                <a:sym typeface="Wingdings" pitchFamily="2" charset="2"/>
              </a:rPr>
              <a:t>ComIn</a:t>
            </a:r>
            <a:r>
              <a:rPr lang="en-US" dirty="0">
                <a:sym typeface="Wingdings" pitchFamily="2" charset="2"/>
              </a:rPr>
              <a:t> call back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4B6A1E-4E31-BD7C-0AD7-8BDB9F796EE3}"/>
              </a:ext>
            </a:extLst>
          </p:cNvPr>
          <p:cNvGrpSpPr/>
          <p:nvPr/>
        </p:nvGrpSpPr>
        <p:grpSpPr>
          <a:xfrm>
            <a:off x="3761910" y="1059582"/>
            <a:ext cx="5238582" cy="3240361"/>
            <a:chOff x="5375920" y="1412776"/>
            <a:chExt cx="6984776" cy="4320481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D78FA260-86DD-DDA5-7788-FEFAAD428FE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7411654"/>
                </p:ext>
              </p:extLst>
            </p:nvPr>
          </p:nvGraphicFramePr>
          <p:xfrm>
            <a:off x="5375920" y="1412776"/>
            <a:ext cx="6984776" cy="43204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6809C3F-6A4C-653D-4F43-7B6DCE1BC581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6040365" y="3348539"/>
              <a:ext cx="5544616" cy="0"/>
            </a:xfrm>
            <a:prstGeom prst="line">
              <a:avLst/>
            </a:prstGeom>
            <a:ln w="28575" cap="flat" cmpd="sng" algn="ctr">
              <a:solidFill>
                <a:srgbClr val="D30015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636644C-72BA-C523-3D4A-E959680850F5}"/>
              </a:ext>
            </a:extLst>
          </p:cNvPr>
          <p:cNvSpPr txBox="1"/>
          <p:nvPr/>
        </p:nvSpPr>
        <p:spPr bwMode="gray">
          <a:xfrm>
            <a:off x="7654624" y="1868554"/>
            <a:ext cx="1043402" cy="5698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8576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SzPct val="90000"/>
            </a:pPr>
            <a:r>
              <a:rPr lang="en-DE" sz="1100" b="1" dirty="0">
                <a:solidFill>
                  <a:srgbClr val="FF0000"/>
                </a:solidFill>
              </a:rPr>
              <a:t>TRACER FROM ICON ONLY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FFDEA67-EFB8-5A8A-A37F-4974553EA627}"/>
              </a:ext>
            </a:extLst>
          </p:cNvPr>
          <p:cNvSpPr/>
          <p:nvPr/>
        </p:nvSpPr>
        <p:spPr bwMode="auto">
          <a:xfrm>
            <a:off x="850022" y="4793620"/>
            <a:ext cx="6639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+mn-lt"/>
              </a:rPr>
              <a:t>Tai Pak</a:t>
            </a:r>
          </a:p>
        </p:txBody>
      </p:sp>
    </p:spTree>
    <p:extLst>
      <p:ext uri="{BB962C8B-B14F-4D97-AF65-F5344CB8AC3E}">
        <p14:creationId xmlns:p14="http://schemas.microsoft.com/office/powerpoint/2010/main" val="428561420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A4C38-3969-F91B-07DA-415E2587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5" y="230834"/>
            <a:ext cx="7886700" cy="783088"/>
          </a:xfrm>
        </p:spPr>
        <p:txBody>
          <a:bodyPr/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dirty="0">
                <a:cs typeface="Arial"/>
                <a:sym typeface="Arial"/>
              </a:rPr>
              <a:t>What’s failing now?</a:t>
            </a:r>
            <a:endParaRPr lang="en-DE" dirty="0">
              <a:cs typeface="Arial"/>
              <a:sym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41262-39EE-5B1D-EE61-AF371046FEA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04D1EA-2338-E286-BE6A-091808C263B0}"/>
              </a:ext>
            </a:extLst>
          </p:cNvPr>
          <p:cNvSpPr txBox="1"/>
          <p:nvPr/>
        </p:nvSpPr>
        <p:spPr bwMode="gray">
          <a:xfrm>
            <a:off x="1422875" y="39097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5000" indent="-135000" defTabSz="68576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</a:pPr>
            <a:endParaRPr lang="en-DE" sz="1050" dirty="0" err="1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30896AEA-9FE2-37E2-B7C9-601745F39C6E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 bwMode="gray">
          <a:xfrm>
            <a:off x="278605" y="1029891"/>
            <a:ext cx="4212431" cy="3675459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n-US" dirty="0">
                <a:sym typeface="Wingdings" pitchFamily="2" charset="2"/>
              </a:rPr>
              <a:t>Physical admissible  Non-negative, mass conserving by design</a:t>
            </a:r>
          </a:p>
          <a:p>
            <a:pPr lvl="3"/>
            <a:r>
              <a:rPr lang="en-US" dirty="0">
                <a:sym typeface="Wingdings" pitchFamily="2" charset="2"/>
              </a:rPr>
              <a:t>Single pass reconstruction produces high quality output at mid ranges, failing at extreme values</a:t>
            </a:r>
          </a:p>
          <a:p>
            <a:pPr lvl="3"/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Unstable over iterations</a:t>
            </a:r>
          </a:p>
          <a:p>
            <a:pPr lvl="3"/>
            <a:endParaRPr lang="en-US" dirty="0">
              <a:solidFill>
                <a:srgbClr val="C00000"/>
              </a:solidFill>
              <a:sym typeface="Wingdings" pitchFamily="2" charset="2"/>
            </a:endParaRPr>
          </a:p>
          <a:p>
            <a:pPr lvl="3"/>
            <a:r>
              <a:rPr lang="en-US" b="1" dirty="0">
                <a:sym typeface="Wingdings" pitchFamily="2" charset="2"/>
              </a:rPr>
              <a:t>Next steps: </a:t>
            </a:r>
          </a:p>
          <a:p>
            <a:pPr lvl="3"/>
            <a:r>
              <a:rPr lang="en-US" dirty="0">
                <a:sym typeface="Wingdings" pitchFamily="2" charset="2"/>
              </a:rPr>
              <a:t>Rethink the ML tools and methods </a:t>
            </a:r>
          </a:p>
          <a:p>
            <a:pPr lvl="3"/>
            <a:r>
              <a:rPr lang="en-US" dirty="0">
                <a:sym typeface="Wingdings" pitchFamily="2" charset="2"/>
              </a:rPr>
              <a:t>Adopt advection for gases and aerosols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3AA04AD-73A7-A4CA-F83A-0DD69E733EF4}"/>
              </a:ext>
            </a:extLst>
          </p:cNvPr>
          <p:cNvGrpSpPr/>
          <p:nvPr/>
        </p:nvGrpSpPr>
        <p:grpSpPr>
          <a:xfrm>
            <a:off x="4572000" y="619876"/>
            <a:ext cx="4374486" cy="4042239"/>
            <a:chOff x="5735960" y="440668"/>
            <a:chExt cx="5832648" cy="538965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7DD1352-6314-9387-236E-8648CE252904}"/>
                </a:ext>
              </a:extLst>
            </p:cNvPr>
            <p:cNvGrpSpPr/>
            <p:nvPr/>
          </p:nvGrpSpPr>
          <p:grpSpPr>
            <a:xfrm>
              <a:off x="5735960" y="440668"/>
              <a:ext cx="5832648" cy="5389652"/>
              <a:chOff x="5735960" y="440668"/>
              <a:chExt cx="5832648" cy="5389652"/>
            </a:xfrm>
          </p:grpSpPr>
          <p:sp>
            <p:nvSpPr>
              <p:cNvPr id="24" name="Trapezium 23">
                <a:extLst>
                  <a:ext uri="{FF2B5EF4-FFF2-40B4-BE49-F238E27FC236}">
                    <a16:creationId xmlns:a16="http://schemas.microsoft.com/office/drawing/2014/main" id="{3311833C-6139-4423-2F35-58ED7C6049AE}"/>
                  </a:ext>
                </a:extLst>
              </p:cNvPr>
              <p:cNvSpPr/>
              <p:nvPr/>
            </p:nvSpPr>
            <p:spPr bwMode="gray">
              <a:xfrm rot="16200000">
                <a:off x="8440892" y="692784"/>
                <a:ext cx="2088231" cy="1584000"/>
              </a:xfrm>
              <a:prstGeom prst="trapezoid">
                <a:avLst/>
              </a:prstGeom>
              <a:ln/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ctr">
                <a:scene3d>
                  <a:camera prst="orthographicFront">
                    <a:rot lat="0" lon="0" rev="16200000"/>
                  </a:camera>
                  <a:lightRig rig="threePt" dir="t"/>
                </a:scene3d>
              </a:bodyPr>
              <a:lstStyle/>
              <a:p>
                <a:pPr algn="ctr"/>
                <a:r>
                  <a:rPr lang="en-DE" b="1" dirty="0">
                    <a:solidFill>
                      <a:schemeClr val="bg1"/>
                    </a:solidFill>
                  </a:rPr>
                  <a:t>Decoder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2A5E578-E8A7-8CE8-208E-E4D7E53314C2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 flipH="1">
                <a:off x="6316742" y="2092685"/>
                <a:ext cx="2376264" cy="1480331"/>
              </a:xfrm>
              <a:prstGeom prst="line">
                <a:avLst/>
              </a:prstGeom>
              <a:ln w="57150" cap="flat" cmpd="sng" algn="ctr">
                <a:solidFill>
                  <a:schemeClr val="accent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003F1E1-CABC-D6D5-181F-C65C978F7C59}"/>
                  </a:ext>
                </a:extLst>
              </p:cNvPr>
              <p:cNvCxnSpPr>
                <a:cxnSpLocks/>
              </p:cNvCxnSpPr>
              <p:nvPr/>
            </p:nvCxnSpPr>
            <p:spPr bwMode="gray">
              <a:xfrm>
                <a:off x="10277008" y="2528900"/>
                <a:ext cx="1075490" cy="1044116"/>
              </a:xfrm>
              <a:prstGeom prst="line">
                <a:avLst/>
              </a:prstGeom>
              <a:ln w="57150" cap="flat" cmpd="sng" algn="ctr">
                <a:solidFill>
                  <a:schemeClr val="accent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467F4368-19FD-F686-59D0-CD385B9B5461}"/>
                  </a:ext>
                </a:extLst>
              </p:cNvPr>
              <p:cNvSpPr/>
              <p:nvPr/>
            </p:nvSpPr>
            <p:spPr bwMode="gray">
              <a:xfrm>
                <a:off x="5735960" y="3573016"/>
                <a:ext cx="5832648" cy="2257304"/>
              </a:xfrm>
              <a:prstGeom prst="roundRect">
                <a:avLst/>
              </a:prstGeom>
              <a:noFill/>
              <a:ln w="7620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lIns="108000" tIns="108000" rIns="108000" bIns="108000" rtlCol="0" anchor="ctr"/>
              <a:lstStyle/>
              <a:p>
                <a:pPr algn="ctr"/>
                <a:endParaRPr lang="en-DE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04F2B0C3-B527-9D52-67E1-8C649E894D07}"/>
                  </a:ext>
                </a:extLst>
              </p:cNvPr>
              <p:cNvSpPr/>
              <p:nvPr/>
            </p:nvSpPr>
            <p:spPr bwMode="gray">
              <a:xfrm>
                <a:off x="6748790" y="3871066"/>
                <a:ext cx="2864568" cy="717465"/>
              </a:xfrm>
              <a:prstGeom prst="roundRect">
                <a:avLst/>
              </a:prstGeom>
              <a:ln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ctr"/>
              <a:lstStyle/>
              <a:p>
                <a:pPr algn="ctr"/>
                <a:r>
                  <a:rPr lang="en-DE" b="1" dirty="0">
                    <a:solidFill>
                      <a:schemeClr val="bg1"/>
                    </a:solidFill>
                  </a:rPr>
                  <a:t>Softplus (Non-zero)</a:t>
                </a:r>
              </a:p>
            </p:txBody>
          </p:sp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0230982C-8540-7AD9-5292-61AFF7EECE45}"/>
                  </a:ext>
                </a:extLst>
              </p:cNvPr>
              <p:cNvSpPr/>
              <p:nvPr/>
            </p:nvSpPr>
            <p:spPr bwMode="gray">
              <a:xfrm>
                <a:off x="6748790" y="4831604"/>
                <a:ext cx="2864568" cy="717465"/>
              </a:xfrm>
              <a:prstGeom prst="roundRect">
                <a:avLst/>
              </a:prstGeom>
              <a:ln/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ctr"/>
              <a:lstStyle/>
              <a:p>
                <a:pPr algn="ctr"/>
                <a:r>
                  <a:rPr lang="en-DE" b="1" dirty="0">
                    <a:solidFill>
                      <a:schemeClr val="bg1"/>
                    </a:solidFill>
                  </a:rPr>
                  <a:t>Sigmoid </a:t>
                </a:r>
              </a:p>
              <a:p>
                <a:pPr algn="ctr"/>
                <a:r>
                  <a:rPr lang="en-DE" b="1" dirty="0">
                    <a:solidFill>
                      <a:schemeClr val="bg1"/>
                    </a:solidFill>
                  </a:rPr>
                  <a:t>(classifier)</a:t>
                </a:r>
              </a:p>
            </p:txBody>
          </p:sp>
          <p:cxnSp>
            <p:nvCxnSpPr>
              <p:cNvPr id="30" name="Elbow Connector 29">
                <a:extLst>
                  <a:ext uri="{FF2B5EF4-FFF2-40B4-BE49-F238E27FC236}">
                    <a16:creationId xmlns:a16="http://schemas.microsoft.com/office/drawing/2014/main" id="{52A2C845-9626-A8EA-3A0E-E34E49A79AB8}"/>
                  </a:ext>
                </a:extLst>
              </p:cNvPr>
              <p:cNvCxnSpPr>
                <a:stCxn id="27" idx="1"/>
                <a:endCxn id="29" idx="1"/>
              </p:cNvCxnSpPr>
              <p:nvPr/>
            </p:nvCxnSpPr>
            <p:spPr bwMode="gray">
              <a:xfrm rot="10800000" flipH="1" flipV="1">
                <a:off x="5735960" y="4701667"/>
                <a:ext cx="1012830" cy="488669"/>
              </a:xfrm>
              <a:prstGeom prst="bentConnector3">
                <a:avLst>
                  <a:gd name="adj1" fmla="val 33980"/>
                </a:avLst>
              </a:prstGeom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713D7FDE-300A-6616-E085-5B5FA183B5CA}"/>
                  </a:ext>
                </a:extLst>
              </p:cNvPr>
              <p:cNvCxnSpPr>
                <a:cxnSpLocks/>
                <a:stCxn id="27" idx="1"/>
                <a:endCxn id="28" idx="1"/>
              </p:cNvCxnSpPr>
              <p:nvPr/>
            </p:nvCxnSpPr>
            <p:spPr bwMode="gray">
              <a:xfrm rot="10800000" flipH="1">
                <a:off x="5735960" y="4229800"/>
                <a:ext cx="1012830" cy="471869"/>
              </a:xfrm>
              <a:prstGeom prst="bentConnector3">
                <a:avLst>
                  <a:gd name="adj1" fmla="val 32988"/>
                </a:avLst>
              </a:prstGeom>
              <a:ln w="762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DF1F1A7-769A-4A25-BCF1-04D231A0D353}"/>
                  </a:ext>
                </a:extLst>
              </p:cNvPr>
              <p:cNvSpPr/>
              <p:nvPr/>
            </p:nvSpPr>
            <p:spPr bwMode="gray">
              <a:xfrm>
                <a:off x="10230943" y="4341628"/>
                <a:ext cx="720080" cy="720080"/>
              </a:xfrm>
              <a:prstGeom prst="ellipse">
                <a:avLst/>
              </a:prstGeom>
              <a:solidFill>
                <a:schemeClr val="accent1"/>
              </a:solidFill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ctr"/>
              <a:lstStyle/>
              <a:p>
                <a:pPr algn="ctr"/>
                <a:r>
                  <a:rPr lang="en-DE" sz="2800" b="1" dirty="0">
                    <a:solidFill>
                      <a:schemeClr val="bg1"/>
                    </a:solidFill>
                  </a:rPr>
                  <a:t>X</a:t>
                </a:r>
              </a:p>
            </p:txBody>
          </p:sp>
          <p:cxnSp>
            <p:nvCxnSpPr>
              <p:cNvPr id="33" name="Elbow Connector 32">
                <a:extLst>
                  <a:ext uri="{FF2B5EF4-FFF2-40B4-BE49-F238E27FC236}">
                    <a16:creationId xmlns:a16="http://schemas.microsoft.com/office/drawing/2014/main" id="{1CFF582B-AF6F-0696-DC26-710A3ED4FD52}"/>
                  </a:ext>
                </a:extLst>
              </p:cNvPr>
              <p:cNvCxnSpPr>
                <a:cxnSpLocks/>
                <a:endCxn id="32" idx="0"/>
              </p:cNvCxnSpPr>
              <p:nvPr/>
            </p:nvCxnSpPr>
            <p:spPr bwMode="gray">
              <a:xfrm>
                <a:off x="9613358" y="3901407"/>
                <a:ext cx="977625" cy="440221"/>
              </a:xfrm>
              <a:prstGeom prst="bentConnector2">
                <a:avLst/>
              </a:prstGeom>
              <a:ln w="762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Elbow Connector 33">
                <a:extLst>
                  <a:ext uri="{FF2B5EF4-FFF2-40B4-BE49-F238E27FC236}">
                    <a16:creationId xmlns:a16="http://schemas.microsoft.com/office/drawing/2014/main" id="{1063A26D-A2A5-80F2-52ED-56C54C94B55A}"/>
                  </a:ext>
                </a:extLst>
              </p:cNvPr>
              <p:cNvCxnSpPr>
                <a:cxnSpLocks/>
                <a:endCxn id="32" idx="4"/>
              </p:cNvCxnSpPr>
              <p:nvPr/>
            </p:nvCxnSpPr>
            <p:spPr bwMode="gray">
              <a:xfrm flipV="1">
                <a:off x="9613358" y="5061708"/>
                <a:ext cx="977625" cy="487361"/>
              </a:xfrm>
              <a:prstGeom prst="bentConnector2">
                <a:avLst/>
              </a:prstGeom>
              <a:ln w="7620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FBDAC92-ABE8-21D1-C4CA-78FC7D74A95C}"/>
                  </a:ext>
                </a:extLst>
              </p:cNvPr>
              <p:cNvCxnSpPr>
                <a:stCxn id="32" idx="6"/>
                <a:endCxn id="27" idx="3"/>
              </p:cNvCxnSpPr>
              <p:nvPr/>
            </p:nvCxnSpPr>
            <p:spPr bwMode="gray">
              <a:xfrm>
                <a:off x="10951023" y="4701668"/>
                <a:ext cx="617585" cy="0"/>
              </a:xfrm>
              <a:prstGeom prst="line">
                <a:avLst/>
              </a:prstGeom>
              <a:ln w="76200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17AD9D26-B19E-11BE-9640-5B569E99CA7D}"/>
                </a:ext>
              </a:extLst>
            </p:cNvPr>
            <p:cNvSpPr/>
            <p:nvPr/>
          </p:nvSpPr>
          <p:spPr bwMode="gray">
            <a:xfrm>
              <a:off x="6498905" y="1040604"/>
              <a:ext cx="1728192" cy="865658"/>
            </a:xfrm>
            <a:prstGeom prst="round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/>
            <a:lstStyle/>
            <a:p>
              <a:pPr algn="ctr"/>
              <a:r>
                <a:rPr lang="en-DE" b="1" dirty="0">
                  <a:solidFill>
                    <a:schemeClr val="bg1"/>
                  </a:solidFill>
                </a:rPr>
                <a:t>Advection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E95AB64-46C4-0E67-0E89-F6049D90FCC6}"/>
                </a:ext>
              </a:extLst>
            </p:cNvPr>
            <p:cNvCxnSpPr/>
            <p:nvPr/>
          </p:nvCxnSpPr>
          <p:spPr bwMode="gray">
            <a:xfrm flipV="1">
              <a:off x="8227097" y="1473433"/>
              <a:ext cx="465909" cy="1"/>
            </a:xfrm>
            <a:prstGeom prst="straightConnector1">
              <a:avLst/>
            </a:prstGeom>
            <a:ln w="5715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22B0FCB6-F605-CFA5-7B95-E9A38040DD5C}"/>
              </a:ext>
            </a:extLst>
          </p:cNvPr>
          <p:cNvSpPr/>
          <p:nvPr/>
        </p:nvSpPr>
        <p:spPr bwMode="auto">
          <a:xfrm>
            <a:off x="850022" y="4793620"/>
            <a:ext cx="6639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+mn-lt"/>
              </a:rPr>
              <a:t>Tai Pak</a:t>
            </a:r>
          </a:p>
        </p:txBody>
      </p:sp>
    </p:spTree>
    <p:extLst>
      <p:ext uri="{BB962C8B-B14F-4D97-AF65-F5344CB8AC3E}">
        <p14:creationId xmlns:p14="http://schemas.microsoft.com/office/powerpoint/2010/main" val="47347503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BCCD83-60A4-C6C2-B279-6DE11DEB055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CA80F63-33F4-47D1-853D-E4EC3517C008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0F335B-912A-EB09-28E0-D458A3D0E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969" y="973386"/>
            <a:ext cx="5233179" cy="36221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62F4D3-0943-1038-E688-0D87ACB1F059}"/>
              </a:ext>
            </a:extLst>
          </p:cNvPr>
          <p:cNvSpPr txBox="1"/>
          <p:nvPr/>
        </p:nvSpPr>
        <p:spPr>
          <a:xfrm>
            <a:off x="631727" y="4781063"/>
            <a:ext cx="5540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Jo et al., 2023, </a:t>
            </a:r>
            <a:r>
              <a:rPr lang="en-US" sz="1200" i="0" u="none" strike="noStrike" baseline="0" dirty="0">
                <a:latin typeface="NimbusRomNo9L-Medi"/>
              </a:rPr>
              <a:t>Simplified parameterization of SOA, GMD. </a:t>
            </a: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7EC7A-2434-283D-045D-97397CED2506}"/>
              </a:ext>
            </a:extLst>
          </p:cNvPr>
          <p:cNvSpPr txBox="1"/>
          <p:nvPr/>
        </p:nvSpPr>
        <p:spPr>
          <a:xfrm>
            <a:off x="5531985" y="3527453"/>
            <a:ext cx="32751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SOAE:</a:t>
            </a:r>
            <a:r>
              <a:rPr lang="en-US" sz="1400" dirty="0"/>
              <a:t> consolidated VOC emissions estimated based on their yields</a:t>
            </a:r>
          </a:p>
          <a:p>
            <a:endParaRPr lang="en-US" sz="1400" dirty="0"/>
          </a:p>
          <a:p>
            <a:r>
              <a:rPr lang="en-US" sz="1400" b="1" dirty="0"/>
              <a:t>SOAG:</a:t>
            </a:r>
            <a:r>
              <a:rPr lang="en-US" sz="1400" dirty="0"/>
              <a:t> less volatile tracer considering 1 day of e-folding lifetime of SOAE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E73D780-87F8-6132-A23F-B35061CCF3BE}"/>
              </a:ext>
            </a:extLst>
          </p:cNvPr>
          <p:cNvSpPr txBox="1">
            <a:spLocks/>
          </p:cNvSpPr>
          <p:nvPr/>
        </p:nvSpPr>
        <p:spPr bwMode="auto">
          <a:xfrm>
            <a:off x="278606" y="166334"/>
            <a:ext cx="6869178" cy="57581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600">
                <a:solidFill>
                  <a:schemeClr val="dk1"/>
                </a:solidFill>
                <a:latin typeface="Libre Franklin Medium"/>
              </a:defRPr>
            </a:lvl1pPr>
            <a:lvl2pPr>
              <a:buSzPts val="1100"/>
              <a:buNone/>
            </a:lvl2pPr>
            <a:lvl3pPr>
              <a:buSzPts val="1100"/>
              <a:buNone/>
            </a:lvl3pPr>
            <a:lvl4pPr>
              <a:buSzPts val="1100"/>
              <a:buNone/>
            </a:lvl4pPr>
            <a:lvl5pPr>
              <a:buSzPts val="1100"/>
              <a:buNone/>
            </a:lvl5pPr>
            <a:lvl6pPr>
              <a:buSzPts val="1100"/>
              <a:buNone/>
            </a:lvl6pPr>
            <a:lvl7pPr>
              <a:buSzPts val="1100"/>
              <a:buNone/>
            </a:lvl7pPr>
            <a:lvl8pPr>
              <a:buSzPts val="1100"/>
              <a:buNone/>
            </a:lvl8pPr>
            <a:lvl9pPr>
              <a:buSzPts val="1100"/>
              <a:buNone/>
            </a:lvl9pPr>
          </a:lstStyle>
          <a:p>
            <a:r>
              <a:rPr lang="en-US" dirty="0"/>
              <a:t>Secondary Organic Aerosols (SOA) 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0BA505F-1C56-6BB7-CCC6-211B915ED211}"/>
              </a:ext>
            </a:extLst>
          </p:cNvPr>
          <p:cNvSpPr txBox="1"/>
          <p:nvPr/>
        </p:nvSpPr>
        <p:spPr>
          <a:xfrm rot="16200000">
            <a:off x="192505" y="3465095"/>
            <a:ext cx="1217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Simplified</a:t>
            </a:r>
            <a:r>
              <a:rPr lang="en-US" dirty="0"/>
              <a:t>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E182183-4EA1-67DA-A4CC-87C18F49B0DE}"/>
              </a:ext>
            </a:extLst>
          </p:cNvPr>
          <p:cNvSpPr txBox="1"/>
          <p:nvPr/>
        </p:nvSpPr>
        <p:spPr>
          <a:xfrm rot="16200000">
            <a:off x="309524" y="1756605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Detailed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590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0EDD46-0977-7708-03E7-D74091BEFB1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5CA80F63-33F4-47D1-853D-E4EC3517C008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55EBF8-D3A7-B865-0218-507253575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787733"/>
              </p:ext>
            </p:extLst>
          </p:nvPr>
        </p:nvGraphicFramePr>
        <p:xfrm>
          <a:off x="653143" y="947056"/>
          <a:ext cx="7690757" cy="367392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680141">
                  <a:extLst>
                    <a:ext uri="{9D8B030D-6E8A-4147-A177-3AD203B41FA5}">
                      <a16:colId xmlns:a16="http://schemas.microsoft.com/office/drawing/2014/main" val="3610048200"/>
                    </a:ext>
                  </a:extLst>
                </a:gridCol>
                <a:gridCol w="1857074">
                  <a:extLst>
                    <a:ext uri="{9D8B030D-6E8A-4147-A177-3AD203B41FA5}">
                      <a16:colId xmlns:a16="http://schemas.microsoft.com/office/drawing/2014/main" val="931151577"/>
                    </a:ext>
                  </a:extLst>
                </a:gridCol>
                <a:gridCol w="2087950">
                  <a:extLst>
                    <a:ext uri="{9D8B030D-6E8A-4147-A177-3AD203B41FA5}">
                      <a16:colId xmlns:a16="http://schemas.microsoft.com/office/drawing/2014/main" val="2241142495"/>
                    </a:ext>
                  </a:extLst>
                </a:gridCol>
                <a:gridCol w="994707">
                  <a:extLst>
                    <a:ext uri="{9D8B030D-6E8A-4147-A177-3AD203B41FA5}">
                      <a16:colId xmlns:a16="http://schemas.microsoft.com/office/drawing/2014/main" val="3628627731"/>
                    </a:ext>
                  </a:extLst>
                </a:gridCol>
                <a:gridCol w="1070885">
                  <a:extLst>
                    <a:ext uri="{9D8B030D-6E8A-4147-A177-3AD203B41FA5}">
                      <a16:colId xmlns:a16="http://schemas.microsoft.com/office/drawing/2014/main" val="2698608714"/>
                    </a:ext>
                  </a:extLst>
                </a:gridCol>
              </a:tblGrid>
              <a:tr h="581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VOC categories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MOZART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Biogenic (MEGAN)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Anthro (EDGAR)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Yield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49817594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ISOP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C5H8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1 - Isoprene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voc10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0.04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414767406"/>
                  </a:ext>
                </a:extLst>
              </a:tr>
              <a:tr h="58148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MT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C10H16 (parent monoterpene)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2-9,13 - Monoterpenes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voc11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0.28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244089906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Sesquiterpenes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10,11,12 - Sesquiterpenes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0.64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269677163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Benzene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voc13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0.16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884319329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Xylenes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voc15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0.35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49021417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Toluene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TOLUENE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voc14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0.45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72657856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Aromatics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TOLUENE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voc17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0.35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606287684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IVOC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C3H6, C4H8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19 - Other VOC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voc8, voc12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0.41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484727560"/>
                  </a:ext>
                </a:extLst>
              </a:tr>
              <a:tr h="313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SVOC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MEK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15 - Acetone/Ketones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voc23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0.80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DejaVu San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3451026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A490849-4EAD-3152-6551-6CC1FECA2C99}"/>
              </a:ext>
            </a:extLst>
          </p:cNvPr>
          <p:cNvSpPr txBox="1"/>
          <p:nvPr/>
        </p:nvSpPr>
        <p:spPr>
          <a:xfrm>
            <a:off x="278606" y="153184"/>
            <a:ext cx="3575957" cy="36933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600">
                <a:solidFill>
                  <a:schemeClr val="dk1"/>
                </a:solidFill>
                <a:latin typeface="Libre Franklin Medium"/>
              </a:defRPr>
            </a:lvl1pPr>
            <a:lvl2pPr>
              <a:buSzPts val="1100"/>
              <a:buNone/>
            </a:lvl2pPr>
            <a:lvl3pPr>
              <a:buSzPts val="1100"/>
              <a:buNone/>
            </a:lvl3pPr>
            <a:lvl4pPr>
              <a:buSzPts val="1100"/>
              <a:buNone/>
            </a:lvl4pPr>
            <a:lvl5pPr>
              <a:buSzPts val="1100"/>
              <a:buNone/>
            </a:lvl5pPr>
            <a:lvl6pPr>
              <a:buSzPts val="1100"/>
              <a:buNone/>
            </a:lvl6pPr>
            <a:lvl7pPr>
              <a:buSzPts val="1100"/>
              <a:buNone/>
            </a:lvl7pPr>
            <a:lvl8pPr>
              <a:buSzPts val="1100"/>
              <a:buNone/>
            </a:lvl8pPr>
            <a:lvl9pPr>
              <a:buSzPts val="1100"/>
              <a:buNone/>
            </a:lvl9pPr>
          </a:lstStyle>
          <a:p>
            <a:r>
              <a:rPr lang="en-US" dirty="0"/>
              <a:t>SOA Precursors</a:t>
            </a:r>
          </a:p>
        </p:txBody>
      </p:sp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E9DB49BB-09FD-D444-EEB4-D3F1D4BCA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593" y="4718448"/>
            <a:ext cx="1313791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6312EF6-D67D-CD53-F296-ED76BA0E41CD}"/>
              </a:ext>
            </a:extLst>
          </p:cNvPr>
          <p:cNvSpPr/>
          <p:nvPr/>
        </p:nvSpPr>
        <p:spPr bwMode="auto">
          <a:xfrm>
            <a:off x="850022" y="4793620"/>
            <a:ext cx="21499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+mn-lt"/>
              </a:rPr>
              <a:t>S. Ghosh&amp; ICON-</a:t>
            </a:r>
            <a:r>
              <a:rPr lang="en-US" sz="1100" dirty="0" err="1">
                <a:solidFill>
                  <a:schemeClr val="tx1"/>
                </a:solidFill>
                <a:latin typeface="+mn-lt"/>
              </a:rPr>
              <a:t>SmART</a:t>
            </a:r>
            <a:r>
              <a:rPr lang="en-US" sz="1100" dirty="0">
                <a:solidFill>
                  <a:schemeClr val="tx1"/>
                </a:solidFill>
                <a:latin typeface="+mn-lt"/>
              </a:rPr>
              <a:t> team</a:t>
            </a:r>
          </a:p>
        </p:txBody>
      </p:sp>
    </p:spTree>
    <p:extLst>
      <p:ext uri="{BB962C8B-B14F-4D97-AF65-F5344CB8AC3E}">
        <p14:creationId xmlns:p14="http://schemas.microsoft.com/office/powerpoint/2010/main" val="904919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0EBDD-A20D-5511-84A6-6192F1508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Concentration of soot/POA, SOA and Isoprene</a:t>
            </a:r>
            <a:br>
              <a:rPr lang="en-US" dirty="0"/>
            </a:b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CA66D1-488E-6ACA-E1B5-9CD9D800A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95C366-13F1-5E5A-338A-8C3CB4D507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11</a:t>
            </a:fld>
            <a:endParaRPr lang="de-DE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8EF8728F-86F3-71B0-8AB9-BFF566F31F66}"/>
              </a:ext>
            </a:extLst>
          </p:cNvPr>
          <p:cNvSpPr txBox="1"/>
          <p:nvPr/>
        </p:nvSpPr>
        <p:spPr>
          <a:xfrm>
            <a:off x="353568" y="1192118"/>
            <a:ext cx="845196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scheme runs table and the first results look promising.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algn="ctr"/>
            <a:r>
              <a:rPr lang="en-US" sz="1600" b="1" dirty="0"/>
              <a:t>Annual average of surface concentrations in 2020</a:t>
            </a:r>
          </a:p>
          <a:p>
            <a:pPr algn="ctr"/>
            <a:endParaRPr lang="en-US" sz="1800" dirty="0"/>
          </a:p>
          <a:p>
            <a:pPr algn="ctr"/>
            <a:endParaRPr lang="en-US" sz="1800" dirty="0"/>
          </a:p>
          <a:p>
            <a:pPr algn="ctr"/>
            <a:r>
              <a:rPr lang="en-US" sz="18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Detailed tests and validation ongoing in a master thesis</a:t>
            </a:r>
          </a:p>
        </p:txBody>
      </p:sp>
      <p:pic>
        <p:nvPicPr>
          <p:cNvPr id="7" name="Picture 2" descr="image">
            <a:extLst>
              <a:ext uri="{FF2B5EF4-FFF2-40B4-BE49-F238E27FC236}">
                <a16:creationId xmlns:a16="http://schemas.microsoft.com/office/drawing/2014/main" id="{9B9ECE37-95AC-E7ED-98FC-C2D89EEF3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187" y="4718448"/>
            <a:ext cx="1313791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A030F6F-1532-C1A1-F371-6956BFEB1A88}"/>
              </a:ext>
            </a:extLst>
          </p:cNvPr>
          <p:cNvSpPr/>
          <p:nvPr/>
        </p:nvSpPr>
        <p:spPr bwMode="auto">
          <a:xfrm>
            <a:off x="850022" y="4793620"/>
            <a:ext cx="21499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+mn-lt"/>
              </a:rPr>
              <a:t>S. Ghosh&amp; ICON-</a:t>
            </a:r>
            <a:r>
              <a:rPr lang="en-US" sz="1100" dirty="0" err="1">
                <a:solidFill>
                  <a:schemeClr val="tx1"/>
                </a:solidFill>
                <a:latin typeface="+mn-lt"/>
              </a:rPr>
              <a:t>SmART</a:t>
            </a:r>
            <a:r>
              <a:rPr lang="en-US" sz="1100" dirty="0">
                <a:solidFill>
                  <a:schemeClr val="tx1"/>
                </a:solidFill>
                <a:latin typeface="+mn-lt"/>
              </a:rPr>
              <a:t> team</a:t>
            </a: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7221A19B-019A-DCFD-5715-30F0AA4D4B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EC8EEB1-D47C-DC0A-C7F0-C0B859C6F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77" y="2017817"/>
            <a:ext cx="8657669" cy="17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0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07AF56-29F6-FF4A-61E4-C20D5B46D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  <a:sym typeface="Arial"/>
              </a:rPr>
              <a:t>Model infrastructure 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82D05F-C1CE-954D-8B9B-BFCC6AB2E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ComIn</a:t>
            </a:r>
            <a:r>
              <a:rPr lang="en-US" sz="1600" b="1" dirty="0"/>
              <a:t> </a:t>
            </a:r>
            <a:r>
              <a:rPr lang="en-US" sz="1600" dirty="0" err="1"/>
              <a:t>enteries</a:t>
            </a:r>
            <a:r>
              <a:rPr lang="en-US" sz="1600" dirty="0"/>
              <a:t> realized within ART code </a:t>
            </a:r>
            <a:r>
              <a:rPr lang="en-US" sz="1600" dirty="0">
                <a:sym typeface="Wingdings" panose="05000000000000000000" pitchFamily="2" charset="2"/>
              </a:rPr>
              <a:t> to be in OSR 2026.10</a:t>
            </a:r>
            <a:endParaRPr lang="en-US" sz="1600" dirty="0"/>
          </a:p>
          <a:p>
            <a:pPr marL="116840" indent="0">
              <a:buNone/>
            </a:pPr>
            <a:endParaRPr lang="en-US" sz="1600" b="1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b="1" dirty="0" err="1"/>
              <a:t>OpenACC</a:t>
            </a:r>
            <a:r>
              <a:rPr lang="en-US" sz="1600" dirty="0"/>
              <a:t> porting is completed for the following modules: </a:t>
            </a:r>
          </a:p>
          <a:p>
            <a:pPr lvl="1"/>
            <a:r>
              <a:rPr lang="en-US" sz="1600" dirty="0"/>
              <a:t>Pollen processes </a:t>
            </a:r>
            <a:r>
              <a:rPr lang="en-US" sz="1600" dirty="0">
                <a:sym typeface="Wingdings" panose="05000000000000000000" pitchFamily="2" charset="2"/>
              </a:rPr>
              <a:t> in OSR since 2024</a:t>
            </a:r>
            <a:endParaRPr lang="en-US" sz="1600" dirty="0"/>
          </a:p>
          <a:p>
            <a:pPr lvl="1"/>
            <a:r>
              <a:rPr lang="en-US" sz="1600" dirty="0"/>
              <a:t>Dust processes </a:t>
            </a:r>
            <a:r>
              <a:rPr lang="en-US" sz="1600" dirty="0">
                <a:sym typeface="Wingdings" panose="05000000000000000000" pitchFamily="2" charset="2"/>
              </a:rPr>
              <a:t> to be in OSR 2026.10</a:t>
            </a:r>
            <a:endParaRPr lang="en-US" sz="1600" dirty="0"/>
          </a:p>
          <a:p>
            <a:pPr lvl="1"/>
            <a:r>
              <a:rPr lang="en-US" sz="1600" dirty="0"/>
              <a:t>Online emission module </a:t>
            </a:r>
            <a:r>
              <a:rPr lang="en-US" sz="1600" dirty="0">
                <a:sym typeface="Wingdings" panose="05000000000000000000" pitchFamily="2" charset="2"/>
              </a:rPr>
              <a:t> OSR 2026.04 </a:t>
            </a:r>
            <a:endParaRPr lang="en-US" sz="1600" dirty="0"/>
          </a:p>
          <a:p>
            <a:endParaRPr lang="en-US" sz="1600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C++/</a:t>
            </a:r>
            <a:r>
              <a:rPr lang="de-DE" sz="16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Kokkos</a:t>
            </a:r>
            <a:r>
              <a:rPr lang="de-DE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sz="1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porting</a:t>
            </a:r>
            <a:r>
              <a:rPr lang="de-DE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lang="de-DE" sz="16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planning</a:t>
            </a:r>
            <a:r>
              <a:rPr lang="de-DE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US" sz="1600" b="1" dirty="0"/>
          </a:p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E12061-7BFA-3DE2-CDE3-16E48AE1B7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5860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82278-50A3-7C85-0337-44F150D7B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  <a:sym typeface="Arial"/>
              </a:rPr>
              <a:t>ARTEX initiative: making ART </a:t>
            </a:r>
            <a:r>
              <a:rPr lang="en-US" dirty="0" err="1">
                <a:cs typeface="Arial"/>
                <a:sym typeface="Arial"/>
              </a:rPr>
              <a:t>EXascale</a:t>
            </a:r>
            <a:r>
              <a:rPr lang="en-US" dirty="0">
                <a:cs typeface="Arial"/>
                <a:sym typeface="Arial"/>
              </a:rPr>
              <a:t>-ready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936F9B0-D6FA-8CB9-1682-0BE406DBFF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13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189CC8C-7CAE-B195-E103-6A104071C93E}"/>
              </a:ext>
            </a:extLst>
          </p:cNvPr>
          <p:cNvSpPr txBox="1"/>
          <p:nvPr/>
        </p:nvSpPr>
        <p:spPr>
          <a:xfrm>
            <a:off x="286584" y="1165952"/>
            <a:ext cx="4725254" cy="95410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marL="11684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ARTEX 1 | Harmonization (July-Sep 2026)</a:t>
            </a:r>
            <a:endParaRPr lang="en-US" sz="1400" b="0" dirty="0">
              <a:effectLst/>
            </a:endParaRP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Standardize variables, units, precision, and naming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Establish explicit, argument-based interfaces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Document conventions and interface guidelines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91F1A57-AC7D-9F0C-26E2-30B4FED68120}"/>
              </a:ext>
            </a:extLst>
          </p:cNvPr>
          <p:cNvSpPr txBox="1"/>
          <p:nvPr/>
        </p:nvSpPr>
        <p:spPr>
          <a:xfrm>
            <a:off x="2203353" y="2314554"/>
            <a:ext cx="4725254" cy="1169551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marL="11684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ARTEX 2 | Aerosol Modularization (6 months)</a:t>
            </a:r>
            <a:endParaRPr lang="en-US" sz="1400" b="0" dirty="0">
              <a:effectLst/>
            </a:endParaRP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Replace string-based dispatch in critical loops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Reduce cross-dependencies through clean interfaces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Centralize shared data and utilities</a:t>
            </a:r>
          </a:p>
          <a:p>
            <a:pPr marL="285750" indent="-285750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Enable isolated testing with lightweight drivers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8D88B3C-A455-95C9-AAE8-DDE4AE9C48D3}"/>
              </a:ext>
            </a:extLst>
          </p:cNvPr>
          <p:cNvSpPr txBox="1"/>
          <p:nvPr/>
        </p:nvSpPr>
        <p:spPr>
          <a:xfrm>
            <a:off x="4003214" y="3748050"/>
            <a:ext cx="4861366" cy="9541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11684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ARTEX 3 | Chemistry Modularization (6 months)</a:t>
            </a:r>
            <a:endParaRPr lang="en-US" sz="1400" b="0" dirty="0">
              <a:effectLst/>
            </a:endParaRPr>
          </a:p>
          <a:p>
            <a:pPr marL="285750" lvl="4" indent="-28575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Apply modular interfaces to key chemistry processes</a:t>
            </a:r>
          </a:p>
          <a:p>
            <a:pPr marL="285750" lvl="4" indent="-28575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Reduce inter-process coupling</a:t>
            </a:r>
          </a:p>
          <a:p>
            <a:pPr marL="285750" lvl="4" indent="-28575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Consolidate guidelines for future C++/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Kokkos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GPU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C040D77-B800-3999-A9BB-E586F29C1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106" y="4727937"/>
            <a:ext cx="72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Verbinder: gewinkelt 14">
            <a:extLst>
              <a:ext uri="{FF2B5EF4-FFF2-40B4-BE49-F238E27FC236}">
                <a16:creationId xmlns:a16="http://schemas.microsoft.com/office/drawing/2014/main" id="{DE45844B-7FCB-E55B-C0FD-5ACCA0EDB8F9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 flipH="1">
            <a:off x="2203353" y="1643006"/>
            <a:ext cx="2808485" cy="1256324"/>
          </a:xfrm>
          <a:prstGeom prst="bentConnector5">
            <a:avLst>
              <a:gd name="adj1" fmla="val -8140"/>
              <a:gd name="adj2" fmla="val 45713"/>
              <a:gd name="adj3" fmla="val 108140"/>
            </a:avLst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136E8167-D55C-5249-B0E1-D18DBFCEE59A}"/>
              </a:ext>
            </a:extLst>
          </p:cNvPr>
          <p:cNvCxnSpPr>
            <a:stCxn id="8" idx="3"/>
            <a:endCxn id="10" idx="1"/>
          </p:cNvCxnSpPr>
          <p:nvPr/>
        </p:nvCxnSpPr>
        <p:spPr>
          <a:xfrm flipH="1">
            <a:off x="4003214" y="2899330"/>
            <a:ext cx="2925393" cy="1325774"/>
          </a:xfrm>
          <a:prstGeom prst="bentConnector5">
            <a:avLst>
              <a:gd name="adj1" fmla="val -7814"/>
              <a:gd name="adj2" fmla="val 54063"/>
              <a:gd name="adj3" fmla="val 107814"/>
            </a:avLst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806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86D52-90A3-EE98-69B4-C830E0BE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  <a:sym typeface="Arial"/>
              </a:rPr>
              <a:t>Sustainable Software and Community Building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48775F-26CF-A476-84D8-0DE2ECB4C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b="1" dirty="0"/>
              <a:t>Proposal submitted to </a:t>
            </a:r>
            <a:r>
              <a:rPr lang="en-US" sz="1600" b="1" dirty="0" err="1"/>
              <a:t>ScienceServe</a:t>
            </a:r>
            <a:r>
              <a:rPr lang="en-US" sz="1600" b="1" dirty="0"/>
              <a:t> of </a:t>
            </a:r>
            <a:r>
              <a:rPr lang="en-US" sz="1600" b="1" dirty="0" err="1"/>
              <a:t>Helmholz</a:t>
            </a:r>
            <a:r>
              <a:rPr lang="en-US" sz="1600" b="1" dirty="0"/>
              <a:t>  </a:t>
            </a:r>
          </a:p>
          <a:p>
            <a:pPr marL="742950" lvl="1" indent="-285750" algn="just"/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standardizing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namelist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interfaces to make configuration modular, consistent, and self-documenting; </a:t>
            </a:r>
            <a:endParaRPr lang="de-DE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lvl="1" indent="-285750" algn="just"/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establishing reusable, CI-integrated testing aligned with the wider ICON test infrastructure; and </a:t>
            </a:r>
            <a:endParaRPr lang="de-DE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lvl="1" indent="-285750" algn="just"/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automating source-code documentation generation within CI. </a:t>
            </a:r>
            <a:endParaRPr lang="de-DE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600" dirty="0"/>
          </a:p>
          <a:p>
            <a:r>
              <a:rPr lang="en-US" sz="1600" b="1" dirty="0" err="1"/>
              <a:t>ARTists</a:t>
            </a:r>
            <a:r>
              <a:rPr lang="en-US" sz="1600" b="1" dirty="0"/>
              <a:t> Forum</a:t>
            </a:r>
          </a:p>
          <a:p>
            <a:pPr lvl="1"/>
            <a:r>
              <a:rPr lang="en-US" sz="1600" dirty="0"/>
              <a:t>Online meeting of the ART user and developer community every 3 months</a:t>
            </a:r>
            <a:r>
              <a:rPr lang="en-US" sz="1600" b="1" dirty="0"/>
              <a:t>  </a:t>
            </a:r>
          </a:p>
          <a:p>
            <a:pPr lvl="1"/>
            <a:r>
              <a:rPr lang="en-US" sz="1600" dirty="0"/>
              <a:t>Email list is </a:t>
            </a:r>
            <a:r>
              <a:rPr lang="en-US" sz="1600" dirty="0">
                <a:hlinkClick r:id="rId2"/>
              </a:rPr>
              <a:t>icon-art-community@lists.kit.edu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Joined forces to overcome the dry/wet air issue for tracers </a:t>
            </a:r>
          </a:p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86B864-05AD-9084-0B9E-CE456DD21E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177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sldNum" idx="12"/>
          </p:nvPr>
        </p:nvSpPr>
        <p:spPr>
          <a:xfrm>
            <a:off x="217344" y="4747358"/>
            <a:ext cx="3264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158" name="Google Shape;158;p23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409" y="1072857"/>
            <a:ext cx="3441181" cy="342145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/>
          <p:nvPr/>
        </p:nvSpPr>
        <p:spPr>
          <a:xfrm>
            <a:off x="1116561" y="3301331"/>
            <a:ext cx="2238713" cy="1140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t" anchorCtr="0">
            <a:noAutofit/>
          </a:bodyPr>
          <a:lstStyle/>
          <a:p>
            <a:pPr marL="403104" lvl="1" indent="-171399">
              <a:lnSpc>
                <a:spcPct val="98181"/>
              </a:lnSpc>
              <a:buSzPts val="1500"/>
              <a:buFont typeface="Arial"/>
              <a:buChar char="•"/>
            </a:pPr>
            <a:endParaRPr lang="en-US" sz="1200" b="1" dirty="0">
              <a:solidFill>
                <a:srgbClr val="92D050"/>
              </a:solidFill>
            </a:endParaRPr>
          </a:p>
        </p:txBody>
      </p:sp>
      <p:sp>
        <p:nvSpPr>
          <p:cNvPr id="2" name="Google Shape;161;p23">
            <a:extLst>
              <a:ext uri="{FF2B5EF4-FFF2-40B4-BE49-F238E27FC236}">
                <a16:creationId xmlns:a16="http://schemas.microsoft.com/office/drawing/2014/main" id="{230997CA-5B79-00D3-ACAD-9DDDDEC28492}"/>
              </a:ext>
            </a:extLst>
          </p:cNvPr>
          <p:cNvSpPr/>
          <p:nvPr/>
        </p:nvSpPr>
        <p:spPr>
          <a:xfrm>
            <a:off x="5783499" y="1443983"/>
            <a:ext cx="3282763" cy="1145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t" anchorCtr="0">
            <a:noAutofit/>
          </a:bodyPr>
          <a:lstStyle/>
          <a:p>
            <a:pPr lvl="1" algn="ctr">
              <a:lnSpc>
                <a:spcPct val="98181"/>
              </a:lnSpc>
              <a:buSzPts val="1500"/>
            </a:pPr>
            <a:r>
              <a:rPr lang="de-DE" b="1" dirty="0" err="1">
                <a:solidFill>
                  <a:srgbClr val="2C5EA0"/>
                </a:solidFill>
              </a:rPr>
              <a:t>Dust</a:t>
            </a:r>
            <a:r>
              <a:rPr lang="de-DE" b="1" dirty="0">
                <a:solidFill>
                  <a:srgbClr val="2C5EA0"/>
                </a:solidFill>
              </a:rPr>
              <a:t> &amp; </a:t>
            </a:r>
            <a:r>
              <a:rPr lang="de-DE" b="1" dirty="0" err="1">
                <a:solidFill>
                  <a:srgbClr val="2C5EA0"/>
                </a:solidFill>
              </a:rPr>
              <a:t>biogenic</a:t>
            </a:r>
            <a:r>
              <a:rPr lang="de-DE" b="1" dirty="0">
                <a:solidFill>
                  <a:srgbClr val="2C5EA0"/>
                </a:solidFill>
              </a:rPr>
              <a:t> </a:t>
            </a:r>
            <a:r>
              <a:rPr lang="de-DE" b="1" dirty="0" err="1">
                <a:solidFill>
                  <a:srgbClr val="2C5EA0"/>
                </a:solidFill>
              </a:rPr>
              <a:t>coupled</a:t>
            </a:r>
            <a:r>
              <a:rPr lang="de-DE" b="1" dirty="0">
                <a:solidFill>
                  <a:srgbClr val="2C5EA0"/>
                </a:solidFill>
              </a:rPr>
              <a:t> </a:t>
            </a:r>
            <a:r>
              <a:rPr lang="de-DE" b="1" dirty="0" err="1">
                <a:solidFill>
                  <a:srgbClr val="2C5EA0"/>
                </a:solidFill>
              </a:rPr>
              <a:t>to</a:t>
            </a:r>
            <a:r>
              <a:rPr lang="de-DE" b="1" dirty="0">
                <a:solidFill>
                  <a:srgbClr val="2C5EA0"/>
                </a:solidFill>
              </a:rPr>
              <a:t> JSBACH</a:t>
            </a:r>
          </a:p>
          <a:p>
            <a:pPr lvl="1" algn="ctr">
              <a:lnSpc>
                <a:spcPct val="98181"/>
              </a:lnSpc>
              <a:buSzPts val="1500"/>
            </a:pPr>
            <a:r>
              <a:rPr lang="de-DE" b="1" dirty="0" err="1">
                <a:solidFill>
                  <a:srgbClr val="2C5EA0"/>
                </a:solidFill>
              </a:rPr>
              <a:t>Sea</a:t>
            </a:r>
            <a:r>
              <a:rPr lang="de-DE" b="1" dirty="0">
                <a:solidFill>
                  <a:srgbClr val="2C5EA0"/>
                </a:solidFill>
              </a:rPr>
              <a:t> Salt &amp; DMS </a:t>
            </a:r>
            <a:r>
              <a:rPr lang="de-DE" b="1" dirty="0" err="1">
                <a:solidFill>
                  <a:srgbClr val="2C5EA0"/>
                </a:solidFill>
              </a:rPr>
              <a:t>coupled</a:t>
            </a:r>
            <a:r>
              <a:rPr lang="de-DE" b="1" dirty="0">
                <a:solidFill>
                  <a:srgbClr val="2C5EA0"/>
                </a:solidFill>
              </a:rPr>
              <a:t> </a:t>
            </a:r>
            <a:r>
              <a:rPr lang="de-DE" b="1" dirty="0" err="1">
                <a:solidFill>
                  <a:srgbClr val="2C5EA0"/>
                </a:solidFill>
              </a:rPr>
              <a:t>to</a:t>
            </a:r>
            <a:r>
              <a:rPr lang="de-DE" b="1" dirty="0">
                <a:solidFill>
                  <a:srgbClr val="2C5EA0"/>
                </a:solidFill>
              </a:rPr>
              <a:t> ICON-O</a:t>
            </a:r>
          </a:p>
          <a:p>
            <a:pPr lvl="1" algn="ctr">
              <a:lnSpc>
                <a:spcPct val="98181"/>
              </a:lnSpc>
              <a:buSzPts val="1500"/>
            </a:pPr>
            <a:r>
              <a:rPr lang="de-DE" b="1" dirty="0">
                <a:solidFill>
                  <a:srgbClr val="2C5EA0"/>
                </a:solidFill>
              </a:rPr>
              <a:t>OEM </a:t>
            </a:r>
            <a:r>
              <a:rPr lang="de-DE" b="1" dirty="0" err="1">
                <a:solidFill>
                  <a:srgbClr val="2C5EA0"/>
                </a:solidFill>
              </a:rPr>
              <a:t>made</a:t>
            </a:r>
            <a:r>
              <a:rPr lang="de-DE" b="1" dirty="0">
                <a:solidFill>
                  <a:srgbClr val="2C5EA0"/>
                </a:solidFill>
              </a:rPr>
              <a:t> GPU-</a:t>
            </a:r>
            <a:r>
              <a:rPr lang="de-DE" b="1" dirty="0" err="1">
                <a:solidFill>
                  <a:srgbClr val="2C5EA0"/>
                </a:solidFill>
              </a:rPr>
              <a:t>ready</a:t>
            </a:r>
            <a:endParaRPr lang="de-DE" b="1" dirty="0">
              <a:solidFill>
                <a:srgbClr val="2C5EA0"/>
              </a:solidFill>
            </a:endParaRPr>
          </a:p>
          <a:p>
            <a:pPr lvl="1" algn="ctr">
              <a:lnSpc>
                <a:spcPct val="98181"/>
              </a:lnSpc>
              <a:buSzPts val="1500"/>
            </a:pP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Lumped</a:t>
            </a:r>
            <a:r>
              <a:rPr lang="de-DE" sz="14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BVOC </a:t>
            </a: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tracers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  <a:p>
            <a:pPr marL="231705" lvl="1" algn="ctr">
              <a:lnSpc>
                <a:spcPct val="98181"/>
              </a:lnSpc>
              <a:buSzPts val="1500"/>
            </a:pPr>
            <a:endParaRPr lang="en-US" b="1" dirty="0">
              <a:solidFill>
                <a:srgbClr val="2C5EA0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FA81663-0F7E-B402-DD12-1C6C0EE69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76680"/>
            <a:ext cx="8586788" cy="755591"/>
          </a:xfrm>
        </p:spPr>
        <p:txBody>
          <a:bodyPr anchor="t"/>
          <a:lstStyle/>
          <a:p>
            <a:r>
              <a:rPr lang="de-DE" dirty="0"/>
              <a:t>OSR 2026.04 and 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OSR 2026.10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Google Shape;161;p23">
            <a:extLst>
              <a:ext uri="{FF2B5EF4-FFF2-40B4-BE49-F238E27FC236}">
                <a16:creationId xmlns:a16="http://schemas.microsoft.com/office/drawing/2014/main" id="{89A6AA48-5E08-8E77-4F11-AEB1A8455C55}"/>
              </a:ext>
            </a:extLst>
          </p:cNvPr>
          <p:cNvSpPr/>
          <p:nvPr/>
        </p:nvSpPr>
        <p:spPr>
          <a:xfrm>
            <a:off x="5473511" y="4007251"/>
            <a:ext cx="2350975" cy="74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t" anchorCtr="0">
            <a:noAutofit/>
          </a:bodyPr>
          <a:lstStyle/>
          <a:p>
            <a:pPr marL="231705" marR="0" lvl="1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</a:pPr>
            <a:r>
              <a:rPr lang="de-DE" b="1" dirty="0">
                <a:solidFill>
                  <a:srgbClr val="2C5EA0"/>
                </a:solidFill>
              </a:rPr>
              <a:t>Fixes in </a:t>
            </a:r>
            <a:r>
              <a:rPr lang="de-DE" b="1" dirty="0" err="1">
                <a:solidFill>
                  <a:srgbClr val="2C5EA0"/>
                </a:solidFill>
              </a:rPr>
              <a:t>CloudJ</a:t>
            </a:r>
            <a:endParaRPr lang="de-DE" b="1" dirty="0">
              <a:solidFill>
                <a:srgbClr val="2C5EA0"/>
              </a:solidFill>
            </a:endParaRPr>
          </a:p>
          <a:p>
            <a:pPr marL="231705" marR="0" lvl="1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</a:pPr>
            <a:r>
              <a:rPr lang="de-DE" sz="14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EUV </a:t>
            </a: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photoionization</a:t>
            </a:r>
            <a:r>
              <a:rPr lang="de-DE" sz="14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dissociation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Google Shape;161;p23">
            <a:extLst>
              <a:ext uri="{FF2B5EF4-FFF2-40B4-BE49-F238E27FC236}">
                <a16:creationId xmlns:a16="http://schemas.microsoft.com/office/drawing/2014/main" id="{C2183CF8-542B-705E-D865-E8ABB313495F}"/>
              </a:ext>
            </a:extLst>
          </p:cNvPr>
          <p:cNvSpPr/>
          <p:nvPr/>
        </p:nvSpPr>
        <p:spPr>
          <a:xfrm>
            <a:off x="532169" y="1652902"/>
            <a:ext cx="2538959" cy="74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t" anchorCtr="0">
            <a:noAutofit/>
          </a:bodyPr>
          <a:lstStyle/>
          <a:p>
            <a:pPr marL="231705" marR="0" lvl="1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</a:pPr>
            <a:r>
              <a:rPr lang="de-DE" b="1" i="0" u="none" strike="noStrike" cap="none" dirty="0">
                <a:solidFill>
                  <a:srgbClr val="2C5EA0"/>
                </a:solidFill>
                <a:latin typeface="Arial"/>
                <a:ea typeface="Arial"/>
                <a:cs typeface="Arial"/>
                <a:sym typeface="Arial"/>
              </a:rPr>
              <a:t>AI-</a:t>
            </a:r>
            <a:r>
              <a:rPr lang="de-DE" b="1" i="0" u="none" strike="noStrike" cap="none" dirty="0" err="1">
                <a:solidFill>
                  <a:srgbClr val="2C5EA0"/>
                </a:solidFill>
                <a:latin typeface="Arial"/>
                <a:ea typeface="Arial"/>
                <a:cs typeface="Arial"/>
                <a:sym typeface="Arial"/>
              </a:rPr>
              <a:t>based</a:t>
            </a:r>
            <a:r>
              <a:rPr lang="de-DE" b="1" i="0" u="none" strike="noStrike" cap="none" dirty="0">
                <a:solidFill>
                  <a:srgbClr val="2C5E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b="1" i="0" u="none" strike="noStrike" cap="none" dirty="0" err="1">
                <a:solidFill>
                  <a:srgbClr val="2C5EA0"/>
                </a:solidFill>
                <a:latin typeface="Arial"/>
                <a:ea typeface="Arial"/>
                <a:cs typeface="Arial"/>
                <a:sym typeface="Arial"/>
              </a:rPr>
              <a:t>opitcs</a:t>
            </a:r>
            <a:r>
              <a:rPr lang="de-DE" b="1" i="0" u="none" strike="noStrike" cap="none" dirty="0">
                <a:solidFill>
                  <a:srgbClr val="2C5EA0"/>
                </a:solidFill>
                <a:latin typeface="Arial"/>
                <a:ea typeface="Arial"/>
                <a:cs typeface="Arial"/>
                <a:sym typeface="Arial"/>
              </a:rPr>
              <a:t> MieAI</a:t>
            </a:r>
          </a:p>
          <a:p>
            <a:pPr marL="231705" marR="0" lvl="1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</a:pP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Updates in </a:t>
            </a:r>
            <a:r>
              <a:rPr lang="de-DE" b="1" dirty="0" err="1">
                <a:solidFill>
                  <a:schemeClr val="bg1">
                    <a:lumMod val="50000"/>
                  </a:schemeClr>
                </a:solidFill>
              </a:rPr>
              <a:t>dusty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b="1" dirty="0" err="1">
                <a:solidFill>
                  <a:schemeClr val="bg1">
                    <a:lumMod val="50000"/>
                  </a:schemeClr>
                </a:solidFill>
              </a:rPr>
              <a:t>cirrus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  <a:p>
            <a:pPr marL="231705" marR="0" lvl="1" algn="ctr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</a:pP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New CCN </a:t>
            </a:r>
            <a:r>
              <a:rPr lang="de-DE" b="1" dirty="0" err="1">
                <a:solidFill>
                  <a:schemeClr val="bg1">
                    <a:lumMod val="50000"/>
                  </a:schemeClr>
                </a:solidFill>
              </a:rPr>
              <a:t>activation</a:t>
            </a:r>
            <a:endParaRPr lang="de-DE" b="1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1145957-3315-ED07-A268-8ED07900151D}"/>
              </a:ext>
            </a:extLst>
          </p:cNvPr>
          <p:cNvSpPr txBox="1"/>
          <p:nvPr/>
        </p:nvSpPr>
        <p:spPr>
          <a:xfrm>
            <a:off x="744711" y="3971088"/>
            <a:ext cx="29257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algn="ctr" rtl="0" fontAlgn="base">
              <a:spcBef>
                <a:spcPts val="0"/>
              </a:spcBef>
              <a:spcAft>
                <a:spcPts val="0"/>
              </a:spcAft>
            </a:pP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OpenACC</a:t>
            </a:r>
            <a:r>
              <a:rPr lang="de-DE" sz="14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port</a:t>
            </a:r>
            <a:r>
              <a:rPr lang="de-DE" sz="14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of</a:t>
            </a:r>
            <a:r>
              <a:rPr lang="de-DE" sz="14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DUSTRAD </a:t>
            </a:r>
            <a:r>
              <a:rPr lang="de-DE" sz="1400" b="1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experiment</a:t>
            </a:r>
            <a:endParaRPr lang="de-DE" sz="1400" b="1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84782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IT">
  <a:themeElements>
    <a:clrScheme name="KIT">
      <a:dk1>
        <a:srgbClr val="002D4C"/>
      </a:dk1>
      <a:lt1>
        <a:srgbClr val="FFFFFF"/>
      </a:lt1>
      <a:dk2>
        <a:srgbClr val="DAE1E6"/>
      </a:dk2>
      <a:lt2>
        <a:srgbClr val="A8B9C4"/>
      </a:lt2>
      <a:accent1>
        <a:srgbClr val="009682"/>
      </a:accent1>
      <a:accent2>
        <a:srgbClr val="005A50"/>
      </a:accent2>
      <a:accent3>
        <a:srgbClr val="23A1E0"/>
      </a:accent3>
      <a:accent4>
        <a:srgbClr val="0C537E"/>
      </a:accent4>
      <a:accent5>
        <a:srgbClr val="8CB63C"/>
      </a:accent5>
      <a:accent6>
        <a:srgbClr val="276738"/>
      </a:accent6>
      <a:hlink>
        <a:srgbClr val="009682"/>
      </a:hlink>
      <a:folHlink>
        <a:srgbClr val="002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1022</Words>
  <Application>Microsoft Office PowerPoint</Application>
  <PresentationFormat>Bildschirmpräsentation (16:9)</PresentationFormat>
  <Paragraphs>217</Paragraphs>
  <Slides>15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5" baseType="lpstr">
      <vt:lpstr>Wingdings</vt:lpstr>
      <vt:lpstr>Libre Franklin Medium</vt:lpstr>
      <vt:lpstr>NimbusRomNo9L-Medi</vt:lpstr>
      <vt:lpstr>Cambria</vt:lpstr>
      <vt:lpstr>Calibri</vt:lpstr>
      <vt:lpstr>Libre Franklin SemiBold</vt:lpstr>
      <vt:lpstr>Noto Sans Symbols</vt:lpstr>
      <vt:lpstr>Arial</vt:lpstr>
      <vt:lpstr>Simple Light</vt:lpstr>
      <vt:lpstr>KIT</vt:lpstr>
      <vt:lpstr>ICON-ART Status  &amp; Highlights  </vt:lpstr>
      <vt:lpstr>Our vision and mission for ICON-ART </vt:lpstr>
      <vt:lpstr>HErZ project (2023-2027)</vt:lpstr>
      <vt:lpstr>Targeted SmART configuration</vt:lpstr>
      <vt:lpstr>Cumulative efficiency gain of SmART over ART</vt:lpstr>
      <vt:lpstr>PowerPoint-Präsentation</vt:lpstr>
      <vt:lpstr>Can we use these methods in ICON-ART?</vt:lpstr>
      <vt:lpstr>What’s failing now?</vt:lpstr>
      <vt:lpstr>PowerPoint-Präsentation</vt:lpstr>
      <vt:lpstr>PowerPoint-Präsentation</vt:lpstr>
      <vt:lpstr>Concentration of soot/POA, SOA and Isoprene </vt:lpstr>
      <vt:lpstr>Model infrastructure </vt:lpstr>
      <vt:lpstr>ARTEX initiative: making ART EXascale-ready</vt:lpstr>
      <vt:lpstr>Sustainable Software and Community Building</vt:lpstr>
      <vt:lpstr>OSR 2026.04 and OSR 2026.10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Hoshyaripour, Gholamali (IMKTRO)</dc:creator>
  <cp:lastModifiedBy>Hoshyaripour, Gholamali (IMKTRO)</cp:lastModifiedBy>
  <cp:revision>53</cp:revision>
  <dcterms:modified xsi:type="dcterms:W3CDTF">2026-09-15T08:22:59Z</dcterms:modified>
</cp:coreProperties>
</file>