
<file path=[Content_Types].xml><?xml version="1.0" encoding="utf-8"?>
<Types xmlns="http://schemas.openxmlformats.org/package/2006/content-types">
  <Default Extension="fntdata" ContentType="application/x-fontdata"/>
  <Default Extension="gif" ContentType="image/gif"/>
  <Default Extension="jpg" ContentType="image/jpeg"/>
  <Default Extension="mp4" ContentType="video/mp4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theme/theme2.xml" ContentType="application/vnd.openxmlformats-officedocument.theme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  <Override PartName="/ppt/metadata" ContentType="application/binary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653" r:id="rId1"/>
    <p:sldMasterId id="2147483648" r:id="rId2"/>
    <p:sldMasterId id="2147483655" r:id="rId3"/>
  </p:sldMasterIdLst>
  <p:notesMasterIdLst>
    <p:notesMasterId r:id="rId14"/>
  </p:notesMasterIdLst>
  <p:sldIdLst>
    <p:sldId id="283" r:id="rId4"/>
    <p:sldId id="307" r:id="rId5"/>
    <p:sldId id="309" r:id="rId6"/>
    <p:sldId id="304" r:id="rId7"/>
    <p:sldId id="306" r:id="rId8"/>
    <p:sldId id="298" r:id="rId9"/>
    <p:sldId id="300" r:id="rId10"/>
    <p:sldId id="305" r:id="rId11"/>
    <p:sldId id="310" r:id="rId12"/>
    <p:sldId id="268" r:id="rId13"/>
  </p:sldIdLst>
  <p:sldSz cx="12192000" cy="6858000"/>
  <p:notesSz cx="6858000" cy="9144000"/>
  <p:embeddedFontLst>
    <p:embeddedFont>
      <p:font typeface="Aptos" panose="020B0004020202020204" pitchFamily="34" charset="0"/>
      <p:regular r:id="rId15"/>
      <p:bold r:id="rId16"/>
      <p:italic r:id="rId17"/>
      <p:boldItalic r:id="rId18"/>
    </p:embeddedFont>
    <p:embeddedFont>
      <p:font typeface="Calibri" panose="020F0502020204030204" pitchFamily="34" charset="0"/>
      <p:regular r:id="rId19"/>
      <p:bold r:id="rId20"/>
      <p:italic r:id="rId21"/>
      <p:boldItalic r:id="rId22"/>
    </p:embeddedFont>
    <p:embeddedFont>
      <p:font typeface="Cambria" panose="02040503050406030204" pitchFamily="18" charset="0"/>
      <p:regular r:id="rId23"/>
      <p:bold r:id="rId24"/>
      <p:italic r:id="rId25"/>
      <p:boldItalic r:id="rId26"/>
    </p:embeddedFont>
    <p:embeddedFont>
      <p:font typeface="Consolas" panose="020B0609020204030204" pitchFamily="49" charset="0"/>
      <p:regular r:id="rId27"/>
      <p:bold r:id="rId28"/>
      <p:italic r:id="rId29"/>
      <p:boldItalic r:id="rId30"/>
    </p:embeddedFont>
    <p:embeddedFont>
      <p:font typeface="Roboto" panose="02000000000000000000" pitchFamily="2" charset="0"/>
      <p:regular r:id="rId31"/>
      <p:bold r:id="rId32"/>
      <p:italic r:id="rId33"/>
      <p:boldItalic r:id="rId34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1162" userDrawn="1">
          <p15:clr>
            <a:srgbClr val="A4A3A4"/>
          </p15:clr>
        </p15:guide>
        <p15:guide id="2" pos="960" userDrawn="1">
          <p15:clr>
            <a:srgbClr val="A4A3A4"/>
          </p15:clr>
        </p15:guide>
        <p15:guide id="3" pos="4815" userDrawn="1">
          <p15:clr>
            <a:srgbClr val="A4A3A4"/>
          </p15:clr>
        </p15:guide>
        <p15:guide id="4" orient="horz" pos="3203" userDrawn="1">
          <p15:clr>
            <a:srgbClr val="A4A3A4"/>
          </p15:clr>
        </p15:guide>
      </p15:sldGuideLst>
    </p:ext>
    <p:ext uri="GoogleSlidesCustomDataVersion2">
      <go:slidesCustomData xmlns:go="http://customooxmlschemas.google.com/" xmlns:ahyp="http://schemas.microsoft.com/office/drawing/2018/hyperlinkcolor" xmlns:p15="http://schemas.microsoft.com/office/powerpoint/2012/main" xmlns:p14="http://schemas.microsoft.com/office/powerpoint/2010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:mc="http://schemas.openxmlformats.org/markup-compatibility/2006" xmlns="" r:id="rId39" roundtripDataSignature="AMtx7mhl6kOV+RprX8FBicXWB6VXowmljA=="/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84D0D90F-A84E-60C3-A906-FB143D01E528}" name="Mario Raffa" initials="MR" userId="Mario Raffa" providerId="None"/>
  <p188:author id="{8BD36322-6322-7887-E12B-7BDD9C621290}" name="Oliver Carlo" initials="OC" userId="S-1-5-21-2548072693-3336867239-3912537341-1164" providerId="AD"/>
</p188:authorLst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0" name="Agnese Glauda" initials="" lastIdx="2" clrIdx="0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50617"/>
    <a:srgbClr val="E6EDF4"/>
    <a:srgbClr val="081944"/>
    <a:srgbClr val="72A9D9"/>
    <a:srgbClr val="C4CAD3"/>
    <a:srgbClr val="60ABDE"/>
    <a:srgbClr val="011339"/>
    <a:srgbClr val="000E2A"/>
    <a:srgbClr val="00F78E"/>
    <a:srgbClr val="001E52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73A0DAA-6AF3-43AB-8588-CEC1D06C72B9}" styleName="Medium Style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BC89EF96-8CEA-46FF-86C4-4CE0E7609802}" styleName="Light Style 3 - Accent 1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8548" autoAdjust="0"/>
    <p:restoredTop sz="83842" autoAdjust="0"/>
  </p:normalViewPr>
  <p:slideViewPr>
    <p:cSldViewPr snapToGrid="0">
      <p:cViewPr varScale="1">
        <p:scale>
          <a:sx n="71" d="100"/>
          <a:sy n="71" d="100"/>
        </p:scale>
        <p:origin x="974" y="53"/>
      </p:cViewPr>
      <p:guideLst>
        <p:guide orient="horz" pos="1162"/>
        <p:guide pos="960"/>
        <p:guide pos="4815"/>
        <p:guide orient="horz" pos="3203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80" d="100"/>
        <a:sy n="8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0.xml"/><Relationship Id="rId18" Type="http://schemas.openxmlformats.org/officeDocument/2006/relationships/font" Target="fonts/font4.fntdata"/><Relationship Id="rId26" Type="http://schemas.openxmlformats.org/officeDocument/2006/relationships/font" Target="fonts/font12.fntdata"/><Relationship Id="rId39" Type="http://customschemas.google.com/relationships/presentationmetadata" Target="metadata"/><Relationship Id="rId21" Type="http://schemas.openxmlformats.org/officeDocument/2006/relationships/font" Target="fonts/font7.fntdata"/><Relationship Id="rId34" Type="http://schemas.openxmlformats.org/officeDocument/2006/relationships/font" Target="fonts/font20.fntdata"/><Relationship Id="rId42" Type="http://schemas.openxmlformats.org/officeDocument/2006/relationships/viewProps" Target="viewProps.xml"/><Relationship Id="rId7" Type="http://schemas.openxmlformats.org/officeDocument/2006/relationships/slide" Target="slides/slide4.xml"/><Relationship Id="rId2" Type="http://schemas.openxmlformats.org/officeDocument/2006/relationships/slideMaster" Target="slideMasters/slideMaster2.xml"/><Relationship Id="rId16" Type="http://schemas.openxmlformats.org/officeDocument/2006/relationships/font" Target="fonts/font2.fntdata"/><Relationship Id="rId20" Type="http://schemas.openxmlformats.org/officeDocument/2006/relationships/font" Target="fonts/font6.fntdata"/><Relationship Id="rId29" Type="http://schemas.openxmlformats.org/officeDocument/2006/relationships/font" Target="fonts/font15.fntdata"/><Relationship Id="rId41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slide" Target="slides/slide8.xml"/><Relationship Id="rId24" Type="http://schemas.openxmlformats.org/officeDocument/2006/relationships/font" Target="fonts/font10.fntdata"/><Relationship Id="rId32" Type="http://schemas.openxmlformats.org/officeDocument/2006/relationships/font" Target="fonts/font18.fntdata"/><Relationship Id="rId40" Type="http://schemas.openxmlformats.org/officeDocument/2006/relationships/commentAuthors" Target="commentAuthors.xml"/><Relationship Id="rId45" Type="http://schemas.microsoft.com/office/2018/10/relationships/authors" Target="authors.xml"/><Relationship Id="rId5" Type="http://schemas.openxmlformats.org/officeDocument/2006/relationships/slide" Target="slides/slide2.xml"/><Relationship Id="rId15" Type="http://schemas.openxmlformats.org/officeDocument/2006/relationships/font" Target="fonts/font1.fntdata"/><Relationship Id="rId23" Type="http://schemas.openxmlformats.org/officeDocument/2006/relationships/font" Target="fonts/font9.fntdata"/><Relationship Id="rId28" Type="http://schemas.openxmlformats.org/officeDocument/2006/relationships/font" Target="fonts/font14.fntdata"/><Relationship Id="rId10" Type="http://schemas.openxmlformats.org/officeDocument/2006/relationships/slide" Target="slides/slide7.xml"/><Relationship Id="rId19" Type="http://schemas.openxmlformats.org/officeDocument/2006/relationships/font" Target="fonts/font5.fntdata"/><Relationship Id="rId31" Type="http://schemas.openxmlformats.org/officeDocument/2006/relationships/font" Target="fonts/font17.fntdata"/><Relationship Id="rId44" Type="http://schemas.openxmlformats.org/officeDocument/2006/relationships/tableStyles" Target="tableStyles.xml"/><Relationship Id="rId4" Type="http://schemas.openxmlformats.org/officeDocument/2006/relationships/slide" Target="slides/slide1.xml"/><Relationship Id="rId9" Type="http://schemas.openxmlformats.org/officeDocument/2006/relationships/slide" Target="slides/slide6.xml"/><Relationship Id="rId14" Type="http://schemas.openxmlformats.org/officeDocument/2006/relationships/notesMaster" Target="notesMasters/notesMaster1.xml"/><Relationship Id="rId22" Type="http://schemas.openxmlformats.org/officeDocument/2006/relationships/font" Target="fonts/font8.fntdata"/><Relationship Id="rId27" Type="http://schemas.openxmlformats.org/officeDocument/2006/relationships/font" Target="fonts/font13.fntdata"/><Relationship Id="rId30" Type="http://schemas.openxmlformats.org/officeDocument/2006/relationships/font" Target="fonts/font16.fntdata"/><Relationship Id="rId43" Type="http://schemas.openxmlformats.org/officeDocument/2006/relationships/theme" Target="theme/theme1.xml"/><Relationship Id="rId8" Type="http://schemas.openxmlformats.org/officeDocument/2006/relationships/slide" Target="slides/slide5.xml"/><Relationship Id="rId3" Type="http://schemas.openxmlformats.org/officeDocument/2006/relationships/slideMaster" Target="slideMasters/slideMaster3.xml"/><Relationship Id="rId12" Type="http://schemas.openxmlformats.org/officeDocument/2006/relationships/slide" Target="slides/slide9.xml"/><Relationship Id="rId17" Type="http://schemas.openxmlformats.org/officeDocument/2006/relationships/font" Target="fonts/font3.fntdata"/><Relationship Id="rId25" Type="http://schemas.openxmlformats.org/officeDocument/2006/relationships/font" Target="fonts/font11.fntdata"/><Relationship Id="rId33" Type="http://schemas.openxmlformats.org/officeDocument/2006/relationships/font" Target="fonts/font19.fntdata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marR="0" lvl="0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9" name="Google Shape;169;g3fa3f198057_4_7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 dirty="0"/>
          </a:p>
        </p:txBody>
      </p:sp>
      <p:sp>
        <p:nvSpPr>
          <p:cNvPr id="170" name="Google Shape;170;g3fa3f198057_4_7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220524522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3" name="Google Shape;313;p8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314" name="Google Shape;314;p8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apositiva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olo 14">
            <a:extLst>
              <a:ext uri="{FF2B5EF4-FFF2-40B4-BE49-F238E27FC236}">
                <a16:creationId xmlns:a16="http://schemas.microsoft.com/office/drawing/2014/main" id="{08557787-ED1C-EA30-7672-52BE08D4F2DC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it-IT" dirty="0"/>
              <a:t>Text Here</a:t>
            </a:r>
          </a:p>
        </p:txBody>
      </p:sp>
    </p:spTree>
    <p:extLst>
      <p:ext uri="{BB962C8B-B14F-4D97-AF65-F5344CB8AC3E}">
        <p14:creationId xmlns:p14="http://schemas.microsoft.com/office/powerpoint/2010/main" val="142100077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2_One Section Slide" userDrawn="1">
  <p:cSld name="2_One Section Slide">
    <p:spTree>
      <p:nvGrpSpPr>
        <p:cNvPr id="1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Google Shape;19;p83">
            <a:extLst>
              <a:ext uri="{FF2B5EF4-FFF2-40B4-BE49-F238E27FC236}">
                <a16:creationId xmlns:a16="http://schemas.microsoft.com/office/drawing/2014/main" id="{E29C21DA-6511-3BC6-9D60-3B31872E5660}"/>
              </a:ext>
            </a:extLst>
          </p:cNvPr>
          <p:cNvSpPr txBox="1">
            <a:spLocks noGrp="1"/>
          </p:cNvSpPr>
          <p:nvPr>
            <p:ph type="ctrTitle" hasCustomPrompt="1"/>
          </p:nvPr>
        </p:nvSpPr>
        <p:spPr>
          <a:xfrm>
            <a:off x="328386" y="196868"/>
            <a:ext cx="2375786" cy="65619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4400"/>
              <a:buNone/>
              <a:defRPr sz="3200" b="1">
                <a:solidFill>
                  <a:schemeClr val="bg1"/>
                </a:solidFill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r>
              <a:rPr lang="it-IT" dirty="0"/>
              <a:t>Text Here</a:t>
            </a:r>
            <a:endParaRPr dirty="0"/>
          </a:p>
        </p:txBody>
      </p:sp>
      <p:sp>
        <p:nvSpPr>
          <p:cNvPr id="9" name="Segnaposto testo 8">
            <a:extLst>
              <a:ext uri="{FF2B5EF4-FFF2-40B4-BE49-F238E27FC236}">
                <a16:creationId xmlns:a16="http://schemas.microsoft.com/office/drawing/2014/main" id="{3D96F595-1B8C-8247-85E9-7046509E268A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672085" y="1946455"/>
            <a:ext cx="2889261" cy="549239"/>
          </a:xfrm>
          <a:prstGeom prst="rect">
            <a:avLst/>
          </a:prstGeom>
        </p:spPr>
        <p:txBody>
          <a:bodyPr/>
          <a:lstStyle>
            <a:lvl1pPr>
              <a:defRPr sz="2800" b="1">
                <a:solidFill>
                  <a:srgbClr val="002060"/>
                </a:solidFill>
              </a:defRPr>
            </a:lvl1pPr>
          </a:lstStyle>
          <a:p>
            <a:pPr lvl="0"/>
            <a:r>
              <a:rPr lang="it-IT" dirty="0"/>
              <a:t>Text Here</a:t>
            </a:r>
          </a:p>
        </p:txBody>
      </p:sp>
      <p:sp>
        <p:nvSpPr>
          <p:cNvPr id="10" name="Segnaposto testo 8">
            <a:extLst>
              <a:ext uri="{FF2B5EF4-FFF2-40B4-BE49-F238E27FC236}">
                <a16:creationId xmlns:a16="http://schemas.microsoft.com/office/drawing/2014/main" id="{459FAAC9-FB9D-A2E1-7695-2DA6CFD2E883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658335" y="2622477"/>
            <a:ext cx="3769286" cy="2419289"/>
          </a:xfrm>
          <a:prstGeom prst="rect">
            <a:avLst/>
          </a:prstGeom>
        </p:spPr>
        <p:txBody>
          <a:bodyPr/>
          <a:lstStyle>
            <a:lvl1pPr>
              <a:lnSpc>
                <a:spcPts val="2480"/>
              </a:lnSpc>
              <a:defRPr sz="1900" b="0">
                <a:solidFill>
                  <a:srgbClr val="050617"/>
                </a:solidFill>
              </a:defRPr>
            </a:lvl1pPr>
          </a:lstStyle>
          <a:p>
            <a:pPr lvl="0"/>
            <a:r>
              <a:rPr lang="it-IT" dirty="0" err="1"/>
              <a:t>Current</a:t>
            </a:r>
            <a:r>
              <a:rPr lang="it-IT" dirty="0"/>
              <a:t> text </a:t>
            </a:r>
            <a:r>
              <a:rPr lang="it-IT" dirty="0" err="1"/>
              <a:t>here</a:t>
            </a:r>
            <a:r>
              <a:rPr lang="it-IT" dirty="0"/>
              <a:t>.</a:t>
            </a:r>
          </a:p>
          <a:p>
            <a:pPr lvl="0"/>
            <a:r>
              <a:rPr lang="it-IT" dirty="0"/>
              <a:t>Text </a:t>
            </a:r>
            <a:r>
              <a:rPr lang="it-IT" dirty="0" err="1"/>
              <a:t>here</a:t>
            </a:r>
            <a:r>
              <a:rPr lang="it-IT" dirty="0"/>
              <a:t>,</a:t>
            </a:r>
          </a:p>
        </p:txBody>
      </p:sp>
    </p:spTree>
    <p:extLst>
      <p:ext uri="{BB962C8B-B14F-4D97-AF65-F5344CB8AC3E}">
        <p14:creationId xmlns:p14="http://schemas.microsoft.com/office/powerpoint/2010/main" val="165387072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Predefini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03284764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apositiva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Segnaposto testo 8">
            <a:extLst>
              <a:ext uri="{FF2B5EF4-FFF2-40B4-BE49-F238E27FC236}">
                <a16:creationId xmlns:a16="http://schemas.microsoft.com/office/drawing/2014/main" id="{31C29D23-0A20-5B5D-BB9F-91F82D4B3715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672085" y="1946455"/>
            <a:ext cx="2889261" cy="549239"/>
          </a:xfrm>
          <a:prstGeom prst="rect">
            <a:avLst/>
          </a:prstGeom>
        </p:spPr>
        <p:txBody>
          <a:bodyPr/>
          <a:lstStyle>
            <a:lvl1pPr>
              <a:defRPr sz="2800" b="1">
                <a:solidFill>
                  <a:srgbClr val="002060"/>
                </a:solidFill>
              </a:defRPr>
            </a:lvl1pPr>
          </a:lstStyle>
          <a:p>
            <a:pPr lvl="0"/>
            <a:r>
              <a:rPr lang="it-IT" dirty="0"/>
              <a:t>Text Here</a:t>
            </a:r>
          </a:p>
        </p:txBody>
      </p:sp>
      <p:sp>
        <p:nvSpPr>
          <p:cNvPr id="11" name="Segnaposto testo 8">
            <a:extLst>
              <a:ext uri="{FF2B5EF4-FFF2-40B4-BE49-F238E27FC236}">
                <a16:creationId xmlns:a16="http://schemas.microsoft.com/office/drawing/2014/main" id="{E492FC51-43F4-115A-CEFA-33F7AF2722B8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658335" y="2622477"/>
            <a:ext cx="3769286" cy="2419289"/>
          </a:xfrm>
          <a:prstGeom prst="rect">
            <a:avLst/>
          </a:prstGeom>
        </p:spPr>
        <p:txBody>
          <a:bodyPr/>
          <a:lstStyle>
            <a:lvl1pPr>
              <a:lnSpc>
                <a:spcPts val="2480"/>
              </a:lnSpc>
              <a:defRPr sz="1900" b="0">
                <a:solidFill>
                  <a:srgbClr val="050617"/>
                </a:solidFill>
              </a:defRPr>
            </a:lvl1pPr>
          </a:lstStyle>
          <a:p>
            <a:pPr lvl="0"/>
            <a:r>
              <a:rPr lang="it-IT" dirty="0" err="1"/>
              <a:t>Current</a:t>
            </a:r>
            <a:r>
              <a:rPr lang="it-IT" dirty="0"/>
              <a:t> text </a:t>
            </a:r>
            <a:r>
              <a:rPr lang="it-IT" dirty="0" err="1"/>
              <a:t>here</a:t>
            </a:r>
            <a:r>
              <a:rPr lang="it-IT" dirty="0"/>
              <a:t>.</a:t>
            </a:r>
          </a:p>
          <a:p>
            <a:pPr lvl="0"/>
            <a:r>
              <a:rPr lang="it-IT" dirty="0"/>
              <a:t>Text </a:t>
            </a:r>
            <a:r>
              <a:rPr lang="it-IT" dirty="0" err="1"/>
              <a:t>here</a:t>
            </a:r>
            <a:r>
              <a:rPr lang="it-IT" dirty="0"/>
              <a:t>,</a:t>
            </a:r>
          </a:p>
        </p:txBody>
      </p:sp>
      <p:sp>
        <p:nvSpPr>
          <p:cNvPr id="15" name="Segnaposto immagine 14">
            <a:extLst>
              <a:ext uri="{FF2B5EF4-FFF2-40B4-BE49-F238E27FC236}">
                <a16:creationId xmlns:a16="http://schemas.microsoft.com/office/drawing/2014/main" id="{8CDB8D08-C71A-67D4-2B63-6A1EB2878E7D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5119395" y="1380931"/>
            <a:ext cx="6512768" cy="4963886"/>
          </a:xfrm>
          <a:prstGeom prst="rect">
            <a:avLst/>
          </a:prstGeom>
        </p:spPr>
        <p:txBody>
          <a:bodyPr/>
          <a:lstStyle/>
          <a:p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14968787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olo e contenu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Segnaposto contenuto 12">
            <a:extLst>
              <a:ext uri="{FF2B5EF4-FFF2-40B4-BE49-F238E27FC236}">
                <a16:creationId xmlns:a16="http://schemas.microsoft.com/office/drawing/2014/main" id="{057E12C9-B4FD-D433-F35B-7CC2316D167D}"/>
              </a:ext>
            </a:extLst>
          </p:cNvPr>
          <p:cNvSpPr>
            <a:spLocks noGrp="1"/>
          </p:cNvSpPr>
          <p:nvPr>
            <p:ph sz="quarter" idx="10" hasCustomPrompt="1"/>
          </p:nvPr>
        </p:nvSpPr>
        <p:spPr>
          <a:xfrm>
            <a:off x="747713" y="2027238"/>
            <a:ext cx="4738687" cy="3209925"/>
          </a:xfrm>
          <a:prstGeom prst="rect">
            <a:avLst/>
          </a:prstGeom>
        </p:spPr>
        <p:txBody>
          <a:bodyPr/>
          <a:lstStyle>
            <a:lvl1pPr marL="0" indent="0">
              <a:buFontTx/>
              <a:buNone/>
              <a:defRPr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it-IT" dirty="0"/>
              <a:t>Text Here</a:t>
            </a:r>
          </a:p>
        </p:txBody>
      </p:sp>
      <p:sp>
        <p:nvSpPr>
          <p:cNvPr id="19" name="Segnaposto contenuto 12">
            <a:extLst>
              <a:ext uri="{FF2B5EF4-FFF2-40B4-BE49-F238E27FC236}">
                <a16:creationId xmlns:a16="http://schemas.microsoft.com/office/drawing/2014/main" id="{647A1564-A59C-1C4D-3361-4236C949B94A}"/>
              </a:ext>
            </a:extLst>
          </p:cNvPr>
          <p:cNvSpPr>
            <a:spLocks noGrp="1"/>
          </p:cNvSpPr>
          <p:nvPr>
            <p:ph sz="quarter" idx="11" hasCustomPrompt="1"/>
          </p:nvPr>
        </p:nvSpPr>
        <p:spPr>
          <a:xfrm>
            <a:off x="6526472" y="2027238"/>
            <a:ext cx="4738687" cy="3209925"/>
          </a:xfrm>
          <a:prstGeom prst="rect">
            <a:avLst/>
          </a:prstGeom>
        </p:spPr>
        <p:txBody>
          <a:bodyPr/>
          <a:lstStyle>
            <a:lvl1pPr marL="0" indent="0">
              <a:buFontTx/>
              <a:buNone/>
              <a:defRPr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it-IT" dirty="0"/>
              <a:t>Text Here</a:t>
            </a:r>
          </a:p>
        </p:txBody>
      </p:sp>
    </p:spTree>
    <p:extLst>
      <p:ext uri="{BB962C8B-B14F-4D97-AF65-F5344CB8AC3E}">
        <p14:creationId xmlns:p14="http://schemas.microsoft.com/office/powerpoint/2010/main" val="385721182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theme" Target="../theme/theme2.xml"/><Relationship Id="rId2" Type="http://schemas.openxmlformats.org/officeDocument/2006/relationships/slideLayout" Target="../slideLayouts/slideLayout3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Masters/_rels/slideMaster3.xml.rels><?xml version="1.0" encoding="UTF-8" standalone="yes"?>
<Relationships xmlns="http://schemas.openxmlformats.org/package/2006/relationships"><Relationship Id="rId3" Type="http://schemas.openxmlformats.org/officeDocument/2006/relationships/theme" Target="../theme/theme3.xml"/><Relationship Id="rId2" Type="http://schemas.openxmlformats.org/officeDocument/2006/relationships/slideLayout" Target="../slideLayouts/slideLayout5.xml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6.png"/><Relationship Id="rId4" Type="http://schemas.openxmlformats.org/officeDocument/2006/relationships/image" Target="../media/image4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Google Shape;82;p4" descr="Immagine che contiene Terra, pianeta, Spazio esterno, Oggetto astronomico&#10;&#10;Descrizione generata automaticamente">
            <a:extLst>
              <a:ext uri="{FF2B5EF4-FFF2-40B4-BE49-F238E27FC236}">
                <a16:creationId xmlns:a16="http://schemas.microsoft.com/office/drawing/2014/main" id="{2FC45386-CBB1-72B5-08B5-32045F4873FA}"/>
              </a:ext>
            </a:extLst>
          </p:cNvPr>
          <p:cNvPicPr preferRelativeResize="0"/>
          <p:nvPr userDrawn="1"/>
        </p:nvPicPr>
        <p:blipFill rotWithShape="1">
          <a:blip r:embed="rId3" cstate="screen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-1" y="0"/>
            <a:ext cx="12213931" cy="6858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8" name="Google Shape;83;p4">
            <a:extLst>
              <a:ext uri="{FF2B5EF4-FFF2-40B4-BE49-F238E27FC236}">
                <a16:creationId xmlns:a16="http://schemas.microsoft.com/office/drawing/2014/main" id="{1D1AEF9C-4FBC-D638-EDFF-6BC988C8ECF8}"/>
              </a:ext>
            </a:extLst>
          </p:cNvPr>
          <p:cNvPicPr preferRelativeResize="0"/>
          <p:nvPr userDrawn="1"/>
        </p:nvPicPr>
        <p:blipFill rotWithShape="1">
          <a:blip r:embed="rId4" cstate="screen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-665162" y="-689040"/>
            <a:ext cx="6568633" cy="4549925"/>
          </a:xfrm>
          <a:prstGeom prst="rect">
            <a:avLst/>
          </a:prstGeom>
          <a:noFill/>
          <a:ln>
            <a:noFill/>
          </a:ln>
        </p:spPr>
      </p:pic>
      <p:sp>
        <p:nvSpPr>
          <p:cNvPr id="9" name="Google Shape;85;p4">
            <a:extLst>
              <a:ext uri="{FF2B5EF4-FFF2-40B4-BE49-F238E27FC236}">
                <a16:creationId xmlns:a16="http://schemas.microsoft.com/office/drawing/2014/main" id="{42E5C204-2716-D62D-5E54-42DAB9AAA827}"/>
              </a:ext>
            </a:extLst>
          </p:cNvPr>
          <p:cNvSpPr txBox="1"/>
          <p:nvPr userDrawn="1"/>
        </p:nvSpPr>
        <p:spPr>
          <a:xfrm>
            <a:off x="125683" y="5928664"/>
            <a:ext cx="2611579" cy="40011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875664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it-IT" sz="2000" b="1" i="0" u="none" strike="noStrike" cap="none">
                <a:solidFill>
                  <a:srgbClr val="FFFFFF"/>
                </a:solidFill>
                <a:latin typeface="Roboto"/>
                <a:ea typeface="Roboto"/>
                <a:cs typeface="Roboto"/>
                <a:sym typeface="Roboto"/>
              </a:rPr>
              <a:t>www.cmcc.it</a:t>
            </a:r>
            <a:endParaRPr sz="2000" b="1" i="0" u="none" strike="noStrike" cap="none">
              <a:solidFill>
                <a:srgbClr val="000000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pic>
        <p:nvPicPr>
          <p:cNvPr id="10" name="Google Shape;86;p4" descr="Immagine che contiene Carattere, Elementi grafici, cerchio, simbolo&#10;&#10;Descrizione generata automaticamente">
            <a:extLst>
              <a:ext uri="{FF2B5EF4-FFF2-40B4-BE49-F238E27FC236}">
                <a16:creationId xmlns:a16="http://schemas.microsoft.com/office/drawing/2014/main" id="{C74E33C9-DF5A-D893-C7D7-0FFA36311F65}"/>
              </a:ext>
            </a:extLst>
          </p:cNvPr>
          <p:cNvPicPr preferRelativeResize="0"/>
          <p:nvPr userDrawn="1"/>
        </p:nvPicPr>
        <p:blipFill rotWithShape="1">
          <a:blip r:embed="rId5" cstate="screen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9679582" y="5861431"/>
            <a:ext cx="1645134" cy="408346"/>
          </a:xfrm>
          <a:prstGeom prst="rect">
            <a:avLst/>
          </a:prstGeom>
          <a:noFill/>
          <a:ln>
            <a:noFill/>
          </a:ln>
        </p:spPr>
      </p:pic>
      <p:sp>
        <p:nvSpPr>
          <p:cNvPr id="12" name="Segnaposto titolo 11">
            <a:extLst>
              <a:ext uri="{FF2B5EF4-FFF2-40B4-BE49-F238E27FC236}">
                <a16:creationId xmlns:a16="http://schemas.microsoft.com/office/drawing/2014/main" id="{B7AFFA5B-E7E3-1558-D027-13DC649689D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30731" y="2239689"/>
            <a:ext cx="686886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it-IT" dirty="0"/>
              <a:t>Text Here</a:t>
            </a:r>
          </a:p>
        </p:txBody>
      </p:sp>
    </p:spTree>
    <p:extLst>
      <p:ext uri="{BB962C8B-B14F-4D97-AF65-F5344CB8AC3E}">
        <p14:creationId xmlns:p14="http://schemas.microsoft.com/office/powerpoint/2010/main" val="149906298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5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000" b="1" kern="1200">
          <a:solidFill>
            <a:schemeClr val="bg1"/>
          </a:solidFill>
          <a:latin typeface="Arial" panose="020B0604020202020204" pitchFamily="34" charset="0"/>
          <a:ea typeface="+mj-ea"/>
          <a:cs typeface="Arial" panose="020B0604020202020204" pitchFamily="34" charset="0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it-IT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Google Shape;360;p12">
            <a:extLst>
              <a:ext uri="{FF2B5EF4-FFF2-40B4-BE49-F238E27FC236}">
                <a16:creationId xmlns:a16="http://schemas.microsoft.com/office/drawing/2014/main" id="{510FEFE7-2E8B-F0B4-BA4F-12B7141B8FDA}"/>
              </a:ext>
            </a:extLst>
          </p:cNvPr>
          <p:cNvPicPr preferRelativeResize="0"/>
          <p:nvPr userDrawn="1"/>
        </p:nvPicPr>
        <p:blipFill rotWithShape="1">
          <a:blip r:embed="rId4" cstate="screen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-11274" y="0"/>
            <a:ext cx="12203274" cy="1025480"/>
          </a:xfrm>
          <a:prstGeom prst="rect">
            <a:avLst/>
          </a:prstGeom>
          <a:noFill/>
          <a:ln>
            <a:noFill/>
          </a:ln>
        </p:spPr>
      </p:pic>
      <p:sp>
        <p:nvSpPr>
          <p:cNvPr id="13" name="Google Shape;362;p12">
            <a:extLst>
              <a:ext uri="{FF2B5EF4-FFF2-40B4-BE49-F238E27FC236}">
                <a16:creationId xmlns:a16="http://schemas.microsoft.com/office/drawing/2014/main" id="{26904A00-3F1E-03B3-9B4A-A29B2A8C9090}"/>
              </a:ext>
            </a:extLst>
          </p:cNvPr>
          <p:cNvSpPr/>
          <p:nvPr userDrawn="1"/>
        </p:nvSpPr>
        <p:spPr>
          <a:xfrm>
            <a:off x="-151579" y="1019517"/>
            <a:ext cx="12483884" cy="45719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B0F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4" name="Google Shape;363;p12">
            <a:extLst>
              <a:ext uri="{FF2B5EF4-FFF2-40B4-BE49-F238E27FC236}">
                <a16:creationId xmlns:a16="http://schemas.microsoft.com/office/drawing/2014/main" id="{9D855ADF-2D94-AF24-07FB-D625E08285B8}"/>
              </a:ext>
            </a:extLst>
          </p:cNvPr>
          <p:cNvSpPr/>
          <p:nvPr userDrawn="1"/>
        </p:nvSpPr>
        <p:spPr>
          <a:xfrm>
            <a:off x="-11274" y="6786545"/>
            <a:ext cx="12203274" cy="89039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5" name="Google Shape;364;p12" descr="Immagine che contiene Carattere, Elementi grafici, logo, simbolo&#10;&#10;Descrizione generata automaticamente">
            <a:extLst>
              <a:ext uri="{FF2B5EF4-FFF2-40B4-BE49-F238E27FC236}">
                <a16:creationId xmlns:a16="http://schemas.microsoft.com/office/drawing/2014/main" id="{B96CE900-9C80-077E-C857-2B65EB97FDFC}"/>
              </a:ext>
            </a:extLst>
          </p:cNvPr>
          <p:cNvPicPr preferRelativeResize="0"/>
          <p:nvPr userDrawn="1"/>
        </p:nvPicPr>
        <p:blipFill rotWithShape="1">
          <a:blip r:embed="rId5" cstate="screen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9727799" y="207657"/>
            <a:ext cx="1978358" cy="675420"/>
          </a:xfrm>
          <a:prstGeom prst="rect">
            <a:avLst/>
          </a:prstGeom>
          <a:noFill/>
          <a:ln>
            <a:noFill/>
          </a:ln>
        </p:spPr>
      </p:pic>
    </p:spTree>
  </p:cSld>
  <p:clrMap bg1="lt1" tx1="dk1" bg2="dk2" tx2="lt2" accent1="accent1" accent2="accent2" accent3="accent3" accent4="accent4" accent5="accent5" accent6="accent6" hlink="hlink" folHlink="folHlink"/>
  <p:sldLayoutIdLst>
    <p:sldLayoutId id="2147483658" r:id="rId1"/>
    <p:sldLayoutId id="2147483659" r:id="rId2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Google Shape;115;p7">
            <a:extLst>
              <a:ext uri="{FF2B5EF4-FFF2-40B4-BE49-F238E27FC236}">
                <a16:creationId xmlns:a16="http://schemas.microsoft.com/office/drawing/2014/main" id="{665B9970-E931-AC7E-D621-7A3B8AA4BFBE}"/>
              </a:ext>
            </a:extLst>
          </p:cNvPr>
          <p:cNvPicPr preferRelativeResize="0"/>
          <p:nvPr userDrawn="1"/>
        </p:nvPicPr>
        <p:blipFill rotWithShape="1">
          <a:blip r:embed="rId4">
            <a:alphaModFix/>
          </a:blip>
          <a:srcRect/>
          <a:stretch/>
        </p:blipFill>
        <p:spPr>
          <a:xfrm>
            <a:off x="-11274" y="0"/>
            <a:ext cx="12203274" cy="1025480"/>
          </a:xfrm>
          <a:prstGeom prst="rect">
            <a:avLst/>
          </a:prstGeom>
          <a:noFill/>
          <a:ln>
            <a:noFill/>
          </a:ln>
        </p:spPr>
      </p:pic>
      <p:sp>
        <p:nvSpPr>
          <p:cNvPr id="8" name="Google Shape;117;p7">
            <a:extLst>
              <a:ext uri="{FF2B5EF4-FFF2-40B4-BE49-F238E27FC236}">
                <a16:creationId xmlns:a16="http://schemas.microsoft.com/office/drawing/2014/main" id="{37478ED4-0117-CC13-A510-353B01C3857F}"/>
              </a:ext>
            </a:extLst>
          </p:cNvPr>
          <p:cNvSpPr/>
          <p:nvPr userDrawn="1"/>
        </p:nvSpPr>
        <p:spPr>
          <a:xfrm>
            <a:off x="-151579" y="1019517"/>
            <a:ext cx="12483884" cy="45719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400" b="0" i="0" u="none" strike="noStrike" cap="none">
              <a:solidFill>
                <a:srgbClr val="00B0F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9" name="Google Shape;118;p7">
            <a:extLst>
              <a:ext uri="{FF2B5EF4-FFF2-40B4-BE49-F238E27FC236}">
                <a16:creationId xmlns:a16="http://schemas.microsoft.com/office/drawing/2014/main" id="{42198BF7-5F67-090D-FE9F-824CA2405BD3}"/>
              </a:ext>
            </a:extLst>
          </p:cNvPr>
          <p:cNvSpPr/>
          <p:nvPr userDrawn="1"/>
        </p:nvSpPr>
        <p:spPr>
          <a:xfrm>
            <a:off x="-11274" y="6768961"/>
            <a:ext cx="12203274" cy="89039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4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0" name="Google Shape;130;p7" descr="Immagine che contiene Carattere, Elementi grafici, logo, simbolo&#10;&#10;Descrizione generata automaticamente">
            <a:extLst>
              <a:ext uri="{FF2B5EF4-FFF2-40B4-BE49-F238E27FC236}">
                <a16:creationId xmlns:a16="http://schemas.microsoft.com/office/drawing/2014/main" id="{7DF7B28C-C84A-3539-D166-77AC83087E5F}"/>
              </a:ext>
            </a:extLst>
          </p:cNvPr>
          <p:cNvPicPr preferRelativeResize="0"/>
          <p:nvPr userDrawn="1"/>
        </p:nvPicPr>
        <p:blipFill rotWithShape="1">
          <a:blip r:embed="rId5">
            <a:alphaModFix/>
          </a:blip>
          <a:srcRect/>
          <a:stretch/>
        </p:blipFill>
        <p:spPr>
          <a:xfrm>
            <a:off x="9727799" y="207657"/>
            <a:ext cx="1978358" cy="67542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88195590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56" r:id="rId1"/>
    <p:sldLayoutId id="2147483657" r:id="rId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it-IT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.png"/><Relationship Id="rId3" Type="http://schemas.openxmlformats.org/officeDocument/2006/relationships/image" Target="../media/image7.png"/><Relationship Id="rId7" Type="http://schemas.openxmlformats.org/officeDocument/2006/relationships/image" Target="../media/image1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10.png"/><Relationship Id="rId11" Type="http://schemas.openxmlformats.org/officeDocument/2006/relationships/image" Target="../media/image5.png"/><Relationship Id="rId5" Type="http://schemas.openxmlformats.org/officeDocument/2006/relationships/image" Target="../media/image9.png"/><Relationship Id="rId10" Type="http://schemas.openxmlformats.org/officeDocument/2006/relationships/image" Target="../media/image14.png"/><Relationship Id="rId4" Type="http://schemas.openxmlformats.org/officeDocument/2006/relationships/image" Target="../media/image8.png"/><Relationship Id="rId9" Type="http://schemas.openxmlformats.org/officeDocument/2006/relationships/image" Target="../media/image13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5.gif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19.png"/><Relationship Id="rId3" Type="http://schemas.microsoft.com/office/2007/relationships/media" Target="../media/media2.mp4"/><Relationship Id="rId7" Type="http://schemas.openxmlformats.org/officeDocument/2006/relationships/image" Target="../media/image18.png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6" Type="http://schemas.openxmlformats.org/officeDocument/2006/relationships/image" Target="../media/image17.png"/><Relationship Id="rId5" Type="http://schemas.openxmlformats.org/officeDocument/2006/relationships/slideLayout" Target="../slideLayouts/slideLayout2.xml"/><Relationship Id="rId4" Type="http://schemas.openxmlformats.org/officeDocument/2006/relationships/video" Target="../media/media2.mp4"/><Relationship Id="rId9" Type="http://schemas.openxmlformats.org/officeDocument/2006/relationships/image" Target="../media/image20.png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2.png"/><Relationship Id="rId4" Type="http://schemas.openxmlformats.org/officeDocument/2006/relationships/image" Target="../media/image21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67280735-25F3-9DA5-01C2-3DD975AE3F2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77028" y="2779059"/>
            <a:ext cx="8022147" cy="2310580"/>
          </a:xfrm>
        </p:spPr>
        <p:txBody>
          <a:bodyPr>
            <a:noAutofit/>
          </a:bodyPr>
          <a:lstStyle/>
          <a:p>
            <a:r>
              <a:rPr lang="en-US" sz="2800" noProof="0" dirty="0"/>
              <a:t>ICON-ART at CMCC: Status and Next Steps</a:t>
            </a:r>
            <a:br>
              <a:rPr lang="en-US" sz="2800" noProof="0" dirty="0"/>
            </a:br>
            <a:br>
              <a:rPr lang="en-US" sz="2800" noProof="0" dirty="0"/>
            </a:br>
            <a:br>
              <a:rPr lang="en-US" sz="2800" noProof="0" dirty="0"/>
            </a:br>
            <a:br>
              <a:rPr lang="en-US" sz="2800" noProof="0" dirty="0"/>
            </a:br>
            <a:r>
              <a:rPr lang="en-US" sz="2000" b="1" u="none" strike="noStrike" dirty="0">
                <a:solidFill>
                  <a:schemeClr val="lt1"/>
                </a:solidFill>
                <a:uFillTx/>
                <a:latin typeface="Arial"/>
              </a:rPr>
              <a:t>Massimo </a:t>
            </a:r>
            <a:r>
              <a:rPr lang="en-US" sz="2000" b="1" u="none" strike="noStrike" dirty="0" err="1">
                <a:solidFill>
                  <a:schemeClr val="lt1"/>
                </a:solidFill>
                <a:uFillTx/>
                <a:latin typeface="Arial"/>
              </a:rPr>
              <a:t>Muraro</a:t>
            </a:r>
            <a:r>
              <a:rPr lang="en-US" sz="2000" b="1" u="none" strike="noStrike" dirty="0">
                <a:solidFill>
                  <a:schemeClr val="lt1"/>
                </a:solidFill>
                <a:uFillTx/>
                <a:latin typeface="Arial"/>
              </a:rPr>
              <a:t>, Oliver Carlo, Mario Raffa, Angelo Campanale, Alejandro </a:t>
            </a:r>
            <a:r>
              <a:rPr lang="en-US" sz="2000" b="1" u="none" strike="noStrike" dirty="0" err="1">
                <a:solidFill>
                  <a:schemeClr val="lt1"/>
                </a:solidFill>
                <a:uFillTx/>
                <a:latin typeface="Arial"/>
              </a:rPr>
              <a:t>Vichot</a:t>
            </a:r>
            <a:r>
              <a:rPr lang="en-US" sz="2000" b="1" u="none" strike="noStrike" dirty="0">
                <a:solidFill>
                  <a:schemeClr val="lt1"/>
                </a:solidFill>
                <a:uFillTx/>
                <a:latin typeface="Arial"/>
              </a:rPr>
              <a:t> Llano, Francesca </a:t>
            </a:r>
            <a:r>
              <a:rPr lang="en-US" sz="2000" b="1" u="none" strike="noStrike" dirty="0" err="1">
                <a:solidFill>
                  <a:schemeClr val="lt1"/>
                </a:solidFill>
                <a:uFillTx/>
                <a:latin typeface="Arial"/>
              </a:rPr>
              <a:t>Vittorioso</a:t>
            </a:r>
            <a:r>
              <a:rPr lang="en-US" sz="2000" b="1" u="none" strike="noStrike" dirty="0">
                <a:solidFill>
                  <a:schemeClr val="lt1"/>
                </a:solidFill>
                <a:uFillTx/>
                <a:latin typeface="Arial"/>
              </a:rPr>
              <a:t>, Paola </a:t>
            </a:r>
            <a:r>
              <a:rPr lang="en-US" sz="2000" b="1" u="none" strike="noStrike" dirty="0" err="1">
                <a:solidFill>
                  <a:schemeClr val="lt1"/>
                </a:solidFill>
                <a:uFillTx/>
                <a:latin typeface="Arial"/>
              </a:rPr>
              <a:t>Mercogliano</a:t>
            </a:r>
            <a:endParaRPr lang="en-US" sz="2000" noProof="0" dirty="0"/>
          </a:p>
        </p:txBody>
      </p:sp>
    </p:spTree>
    <p:extLst>
      <p:ext uri="{BB962C8B-B14F-4D97-AF65-F5344CB8AC3E}">
        <p14:creationId xmlns:p14="http://schemas.microsoft.com/office/powerpoint/2010/main" val="228018973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>
            <a:lumMod val="20000"/>
            <a:lumOff val="80000"/>
          </a:schemeClr>
        </a:solidFill>
        <a:effectLst/>
      </p:bgPr>
    </p:bg>
    <p:spTree>
      <p:nvGrpSpPr>
        <p:cNvPr id="1" name="Shape 1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: Shape 3">
            <a:extLst>
              <a:ext uri="{FF2B5EF4-FFF2-40B4-BE49-F238E27FC236}">
                <a16:creationId xmlns:a16="http://schemas.microsoft.com/office/drawing/2014/main" id="{B8B6D6E7-997C-0C68-F5DF-540FDA40DD75}"/>
              </a:ext>
            </a:extLst>
          </p:cNvPr>
          <p:cNvSpPr/>
          <p:nvPr/>
        </p:nvSpPr>
        <p:spPr>
          <a:xfrm flipH="1">
            <a:off x="6058919" y="1060436"/>
            <a:ext cx="2822969" cy="3840282"/>
          </a:xfrm>
          <a:custGeom>
            <a:avLst/>
            <a:gdLst>
              <a:gd name="connsiteX0" fmla="*/ 1703295 w 2698377"/>
              <a:gd name="connsiteY0" fmla="*/ 3747247 h 3747247"/>
              <a:gd name="connsiteX1" fmla="*/ 2698377 w 2698377"/>
              <a:gd name="connsiteY1" fmla="*/ 2447365 h 3747247"/>
              <a:gd name="connsiteX2" fmla="*/ 2698377 w 2698377"/>
              <a:gd name="connsiteY2" fmla="*/ 0 h 3747247"/>
              <a:gd name="connsiteX3" fmla="*/ 0 w 2698377"/>
              <a:gd name="connsiteY3" fmla="*/ 0 h 3747247"/>
              <a:gd name="connsiteX4" fmla="*/ 0 w 2698377"/>
              <a:gd name="connsiteY4" fmla="*/ 2393577 h 3747247"/>
              <a:gd name="connsiteX5" fmla="*/ 1703295 w 2698377"/>
              <a:gd name="connsiteY5" fmla="*/ 3747247 h 3747247"/>
              <a:gd name="connsiteX0" fmla="*/ 1656932 w 2698377"/>
              <a:gd name="connsiteY0" fmla="*/ 3783106 h 3783106"/>
              <a:gd name="connsiteX1" fmla="*/ 2698377 w 2698377"/>
              <a:gd name="connsiteY1" fmla="*/ 2447365 h 3783106"/>
              <a:gd name="connsiteX2" fmla="*/ 2698377 w 2698377"/>
              <a:gd name="connsiteY2" fmla="*/ 0 h 3783106"/>
              <a:gd name="connsiteX3" fmla="*/ 0 w 2698377"/>
              <a:gd name="connsiteY3" fmla="*/ 0 h 3783106"/>
              <a:gd name="connsiteX4" fmla="*/ 0 w 2698377"/>
              <a:gd name="connsiteY4" fmla="*/ 2393577 h 3783106"/>
              <a:gd name="connsiteX5" fmla="*/ 1656932 w 2698377"/>
              <a:gd name="connsiteY5" fmla="*/ 3783106 h 3783106"/>
              <a:gd name="connsiteX0" fmla="*/ 1544884 w 2698377"/>
              <a:gd name="connsiteY0" fmla="*/ 3772946 h 3772946"/>
              <a:gd name="connsiteX1" fmla="*/ 2698377 w 2698377"/>
              <a:gd name="connsiteY1" fmla="*/ 2447365 h 3772946"/>
              <a:gd name="connsiteX2" fmla="*/ 2698377 w 2698377"/>
              <a:gd name="connsiteY2" fmla="*/ 0 h 3772946"/>
              <a:gd name="connsiteX3" fmla="*/ 0 w 2698377"/>
              <a:gd name="connsiteY3" fmla="*/ 0 h 3772946"/>
              <a:gd name="connsiteX4" fmla="*/ 0 w 2698377"/>
              <a:gd name="connsiteY4" fmla="*/ 2393577 h 3772946"/>
              <a:gd name="connsiteX5" fmla="*/ 1544884 w 2698377"/>
              <a:gd name="connsiteY5" fmla="*/ 3772946 h 3772946"/>
              <a:gd name="connsiteX0" fmla="*/ 1578424 w 2698377"/>
              <a:gd name="connsiteY0" fmla="*/ 3761516 h 3761516"/>
              <a:gd name="connsiteX1" fmla="*/ 2698377 w 2698377"/>
              <a:gd name="connsiteY1" fmla="*/ 2447365 h 3761516"/>
              <a:gd name="connsiteX2" fmla="*/ 2698377 w 2698377"/>
              <a:gd name="connsiteY2" fmla="*/ 0 h 3761516"/>
              <a:gd name="connsiteX3" fmla="*/ 0 w 2698377"/>
              <a:gd name="connsiteY3" fmla="*/ 0 h 3761516"/>
              <a:gd name="connsiteX4" fmla="*/ 0 w 2698377"/>
              <a:gd name="connsiteY4" fmla="*/ 2393577 h 3761516"/>
              <a:gd name="connsiteX5" fmla="*/ 1578424 w 2698377"/>
              <a:gd name="connsiteY5" fmla="*/ 3761516 h 3761516"/>
              <a:gd name="connsiteX0" fmla="*/ 1563517 w 2698377"/>
              <a:gd name="connsiteY0" fmla="*/ 3756436 h 3756436"/>
              <a:gd name="connsiteX1" fmla="*/ 2698377 w 2698377"/>
              <a:gd name="connsiteY1" fmla="*/ 2447365 h 3756436"/>
              <a:gd name="connsiteX2" fmla="*/ 2698377 w 2698377"/>
              <a:gd name="connsiteY2" fmla="*/ 0 h 3756436"/>
              <a:gd name="connsiteX3" fmla="*/ 0 w 2698377"/>
              <a:gd name="connsiteY3" fmla="*/ 0 h 3756436"/>
              <a:gd name="connsiteX4" fmla="*/ 0 w 2698377"/>
              <a:gd name="connsiteY4" fmla="*/ 2393577 h 3756436"/>
              <a:gd name="connsiteX5" fmla="*/ 1563517 w 2698377"/>
              <a:gd name="connsiteY5" fmla="*/ 3756436 h 3756436"/>
              <a:gd name="connsiteX0" fmla="*/ 1553579 w 2698377"/>
              <a:gd name="connsiteY0" fmla="*/ 3746276 h 3746276"/>
              <a:gd name="connsiteX1" fmla="*/ 2698377 w 2698377"/>
              <a:gd name="connsiteY1" fmla="*/ 2447365 h 3746276"/>
              <a:gd name="connsiteX2" fmla="*/ 2698377 w 2698377"/>
              <a:gd name="connsiteY2" fmla="*/ 0 h 3746276"/>
              <a:gd name="connsiteX3" fmla="*/ 0 w 2698377"/>
              <a:gd name="connsiteY3" fmla="*/ 0 h 3746276"/>
              <a:gd name="connsiteX4" fmla="*/ 0 w 2698377"/>
              <a:gd name="connsiteY4" fmla="*/ 2393577 h 3746276"/>
              <a:gd name="connsiteX5" fmla="*/ 1553579 w 2698377"/>
              <a:gd name="connsiteY5" fmla="*/ 3746276 h 3746276"/>
              <a:gd name="connsiteX0" fmla="*/ 1553579 w 2698377"/>
              <a:gd name="connsiteY0" fmla="*/ 3746276 h 3746276"/>
              <a:gd name="connsiteX1" fmla="*/ 2698377 w 2698377"/>
              <a:gd name="connsiteY1" fmla="*/ 2427045 h 3746276"/>
              <a:gd name="connsiteX2" fmla="*/ 2698377 w 2698377"/>
              <a:gd name="connsiteY2" fmla="*/ 0 h 3746276"/>
              <a:gd name="connsiteX3" fmla="*/ 0 w 2698377"/>
              <a:gd name="connsiteY3" fmla="*/ 0 h 3746276"/>
              <a:gd name="connsiteX4" fmla="*/ 0 w 2698377"/>
              <a:gd name="connsiteY4" fmla="*/ 2393577 h 3746276"/>
              <a:gd name="connsiteX5" fmla="*/ 1553579 w 2698377"/>
              <a:gd name="connsiteY5" fmla="*/ 3746276 h 374627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2698377" h="3746276">
                <a:moveTo>
                  <a:pt x="1553579" y="3746276"/>
                </a:moveTo>
                <a:lnTo>
                  <a:pt x="2698377" y="2427045"/>
                </a:lnTo>
                <a:lnTo>
                  <a:pt x="2698377" y="0"/>
                </a:lnTo>
                <a:lnTo>
                  <a:pt x="0" y="0"/>
                </a:lnTo>
                <a:lnTo>
                  <a:pt x="0" y="2393577"/>
                </a:lnTo>
                <a:lnTo>
                  <a:pt x="1553579" y="3746276"/>
                </a:lnTo>
                <a:close/>
              </a:path>
            </a:pathLst>
          </a:custGeom>
          <a:solidFill>
            <a:schemeClr val="accent1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5" name="Freeform: Shape 4">
            <a:extLst>
              <a:ext uri="{FF2B5EF4-FFF2-40B4-BE49-F238E27FC236}">
                <a16:creationId xmlns:a16="http://schemas.microsoft.com/office/drawing/2014/main" id="{3CEF995A-C2F3-510F-7013-36AFC61EAC07}"/>
              </a:ext>
            </a:extLst>
          </p:cNvPr>
          <p:cNvSpPr/>
          <p:nvPr/>
        </p:nvSpPr>
        <p:spPr>
          <a:xfrm flipH="1">
            <a:off x="7239743" y="3387880"/>
            <a:ext cx="4952018" cy="3397624"/>
          </a:xfrm>
          <a:custGeom>
            <a:avLst/>
            <a:gdLst>
              <a:gd name="connsiteX0" fmla="*/ 0 w 4715436"/>
              <a:gd name="connsiteY0" fmla="*/ 3236259 h 3236259"/>
              <a:gd name="connsiteX1" fmla="*/ 4715436 w 4715436"/>
              <a:gd name="connsiteY1" fmla="*/ 3236259 h 3236259"/>
              <a:gd name="connsiteX2" fmla="*/ 4715436 w 4715436"/>
              <a:gd name="connsiteY2" fmla="*/ 1228165 h 3236259"/>
              <a:gd name="connsiteX3" fmla="*/ 3155577 w 4715436"/>
              <a:gd name="connsiteY3" fmla="*/ 0 h 3236259"/>
              <a:gd name="connsiteX4" fmla="*/ 0 w 4715436"/>
              <a:gd name="connsiteY4" fmla="*/ 3236259 h 3236259"/>
              <a:gd name="connsiteX0" fmla="*/ 0 w 4715436"/>
              <a:gd name="connsiteY0" fmla="*/ 3397624 h 3397624"/>
              <a:gd name="connsiteX1" fmla="*/ 4715436 w 4715436"/>
              <a:gd name="connsiteY1" fmla="*/ 3397624 h 3397624"/>
              <a:gd name="connsiteX2" fmla="*/ 4715436 w 4715436"/>
              <a:gd name="connsiteY2" fmla="*/ 1389530 h 3397624"/>
              <a:gd name="connsiteX3" fmla="*/ 3101789 w 4715436"/>
              <a:gd name="connsiteY3" fmla="*/ 0 h 3397624"/>
              <a:gd name="connsiteX4" fmla="*/ 0 w 4715436"/>
              <a:gd name="connsiteY4" fmla="*/ 3397624 h 3397624"/>
              <a:gd name="connsiteX0" fmla="*/ 0 w 4715436"/>
              <a:gd name="connsiteY0" fmla="*/ 3397624 h 3397624"/>
              <a:gd name="connsiteX1" fmla="*/ 4715436 w 4715436"/>
              <a:gd name="connsiteY1" fmla="*/ 3397624 h 3397624"/>
              <a:gd name="connsiteX2" fmla="*/ 4715436 w 4715436"/>
              <a:gd name="connsiteY2" fmla="*/ 1389530 h 3397624"/>
              <a:gd name="connsiteX3" fmla="*/ 3156983 w 4715436"/>
              <a:gd name="connsiteY3" fmla="*/ 0 h 3397624"/>
              <a:gd name="connsiteX4" fmla="*/ 0 w 4715436"/>
              <a:gd name="connsiteY4" fmla="*/ 3397624 h 3397624"/>
              <a:gd name="connsiteX0" fmla="*/ 0 w 4715436"/>
              <a:gd name="connsiteY0" fmla="*/ 3397624 h 3397624"/>
              <a:gd name="connsiteX1" fmla="*/ 4715436 w 4715436"/>
              <a:gd name="connsiteY1" fmla="*/ 3397624 h 3397624"/>
              <a:gd name="connsiteX2" fmla="*/ 4715436 w 4715436"/>
              <a:gd name="connsiteY2" fmla="*/ 1452282 h 3397624"/>
              <a:gd name="connsiteX3" fmla="*/ 3156983 w 4715436"/>
              <a:gd name="connsiteY3" fmla="*/ 0 h 3397624"/>
              <a:gd name="connsiteX4" fmla="*/ 0 w 4715436"/>
              <a:gd name="connsiteY4" fmla="*/ 3397624 h 3397624"/>
              <a:gd name="connsiteX0" fmla="*/ 0 w 4715436"/>
              <a:gd name="connsiteY0" fmla="*/ 3397624 h 3397624"/>
              <a:gd name="connsiteX1" fmla="*/ 4715436 w 4715436"/>
              <a:gd name="connsiteY1" fmla="*/ 3397624 h 3397624"/>
              <a:gd name="connsiteX2" fmla="*/ 4670880 w 4715436"/>
              <a:gd name="connsiteY2" fmla="*/ 1538642 h 3397624"/>
              <a:gd name="connsiteX3" fmla="*/ 3156983 w 4715436"/>
              <a:gd name="connsiteY3" fmla="*/ 0 h 3397624"/>
              <a:gd name="connsiteX4" fmla="*/ 0 w 4715436"/>
              <a:gd name="connsiteY4" fmla="*/ 3397624 h 3397624"/>
              <a:gd name="connsiteX0" fmla="*/ 0 w 4725337"/>
              <a:gd name="connsiteY0" fmla="*/ 3397624 h 3397624"/>
              <a:gd name="connsiteX1" fmla="*/ 4715436 w 4725337"/>
              <a:gd name="connsiteY1" fmla="*/ 3397624 h 3397624"/>
              <a:gd name="connsiteX2" fmla="*/ 4725337 w 4725337"/>
              <a:gd name="connsiteY2" fmla="*/ 1492922 h 3397624"/>
              <a:gd name="connsiteX3" fmla="*/ 3156983 w 4725337"/>
              <a:gd name="connsiteY3" fmla="*/ 0 h 3397624"/>
              <a:gd name="connsiteX4" fmla="*/ 0 w 4725337"/>
              <a:gd name="connsiteY4" fmla="*/ 3397624 h 3397624"/>
              <a:gd name="connsiteX0" fmla="*/ 0 w 4715874"/>
              <a:gd name="connsiteY0" fmla="*/ 3397624 h 3397624"/>
              <a:gd name="connsiteX1" fmla="*/ 4715436 w 4715874"/>
              <a:gd name="connsiteY1" fmla="*/ 3397624 h 3397624"/>
              <a:gd name="connsiteX2" fmla="*/ 4705534 w 4715874"/>
              <a:gd name="connsiteY2" fmla="*/ 1492922 h 3397624"/>
              <a:gd name="connsiteX3" fmla="*/ 3156983 w 4715874"/>
              <a:gd name="connsiteY3" fmla="*/ 0 h 3397624"/>
              <a:gd name="connsiteX4" fmla="*/ 0 w 4715874"/>
              <a:gd name="connsiteY4" fmla="*/ 3397624 h 3397624"/>
              <a:gd name="connsiteX0" fmla="*/ 0 w 4716035"/>
              <a:gd name="connsiteY0" fmla="*/ 3397624 h 3397624"/>
              <a:gd name="connsiteX1" fmla="*/ 4715436 w 4716035"/>
              <a:gd name="connsiteY1" fmla="*/ 3397624 h 3397624"/>
              <a:gd name="connsiteX2" fmla="*/ 4710485 w 4716035"/>
              <a:gd name="connsiteY2" fmla="*/ 1477682 h 3397624"/>
              <a:gd name="connsiteX3" fmla="*/ 3156983 w 4716035"/>
              <a:gd name="connsiteY3" fmla="*/ 0 h 3397624"/>
              <a:gd name="connsiteX4" fmla="*/ 0 w 4716035"/>
              <a:gd name="connsiteY4" fmla="*/ 3397624 h 339762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716035" h="3397624">
                <a:moveTo>
                  <a:pt x="0" y="3397624"/>
                </a:moveTo>
                <a:lnTo>
                  <a:pt x="4715436" y="3397624"/>
                </a:lnTo>
                <a:cubicBezTo>
                  <a:pt x="4718736" y="2762723"/>
                  <a:pt x="4707185" y="2112583"/>
                  <a:pt x="4710485" y="1477682"/>
                </a:cubicBezTo>
                <a:lnTo>
                  <a:pt x="3156983" y="0"/>
                </a:lnTo>
                <a:lnTo>
                  <a:pt x="0" y="3397624"/>
                </a:lnTo>
                <a:close/>
              </a:path>
            </a:pathLst>
          </a:custGeom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54" name="Freeform: Shape 53">
            <a:extLst>
              <a:ext uri="{FF2B5EF4-FFF2-40B4-BE49-F238E27FC236}">
                <a16:creationId xmlns:a16="http://schemas.microsoft.com/office/drawing/2014/main" id="{FFD96CBA-15EA-EFC3-AB7D-AFB8711130BF}"/>
              </a:ext>
            </a:extLst>
          </p:cNvPr>
          <p:cNvSpPr/>
          <p:nvPr/>
        </p:nvSpPr>
        <p:spPr>
          <a:xfrm>
            <a:off x="3277414" y="1060436"/>
            <a:ext cx="2795284" cy="3840282"/>
          </a:xfrm>
          <a:custGeom>
            <a:avLst/>
            <a:gdLst>
              <a:gd name="connsiteX0" fmla="*/ 1703295 w 2698377"/>
              <a:gd name="connsiteY0" fmla="*/ 3747247 h 3747247"/>
              <a:gd name="connsiteX1" fmla="*/ 2698377 w 2698377"/>
              <a:gd name="connsiteY1" fmla="*/ 2447365 h 3747247"/>
              <a:gd name="connsiteX2" fmla="*/ 2698377 w 2698377"/>
              <a:gd name="connsiteY2" fmla="*/ 0 h 3747247"/>
              <a:gd name="connsiteX3" fmla="*/ 0 w 2698377"/>
              <a:gd name="connsiteY3" fmla="*/ 0 h 3747247"/>
              <a:gd name="connsiteX4" fmla="*/ 0 w 2698377"/>
              <a:gd name="connsiteY4" fmla="*/ 2393577 h 3747247"/>
              <a:gd name="connsiteX5" fmla="*/ 1703295 w 2698377"/>
              <a:gd name="connsiteY5" fmla="*/ 3747247 h 3747247"/>
              <a:gd name="connsiteX0" fmla="*/ 1656932 w 2698377"/>
              <a:gd name="connsiteY0" fmla="*/ 3783106 h 3783106"/>
              <a:gd name="connsiteX1" fmla="*/ 2698377 w 2698377"/>
              <a:gd name="connsiteY1" fmla="*/ 2447365 h 3783106"/>
              <a:gd name="connsiteX2" fmla="*/ 2698377 w 2698377"/>
              <a:gd name="connsiteY2" fmla="*/ 0 h 3783106"/>
              <a:gd name="connsiteX3" fmla="*/ 0 w 2698377"/>
              <a:gd name="connsiteY3" fmla="*/ 0 h 3783106"/>
              <a:gd name="connsiteX4" fmla="*/ 0 w 2698377"/>
              <a:gd name="connsiteY4" fmla="*/ 2393577 h 3783106"/>
              <a:gd name="connsiteX5" fmla="*/ 1656932 w 2698377"/>
              <a:gd name="connsiteY5" fmla="*/ 3783106 h 3783106"/>
              <a:gd name="connsiteX0" fmla="*/ 1544884 w 2698377"/>
              <a:gd name="connsiteY0" fmla="*/ 3772946 h 3772946"/>
              <a:gd name="connsiteX1" fmla="*/ 2698377 w 2698377"/>
              <a:gd name="connsiteY1" fmla="*/ 2447365 h 3772946"/>
              <a:gd name="connsiteX2" fmla="*/ 2698377 w 2698377"/>
              <a:gd name="connsiteY2" fmla="*/ 0 h 3772946"/>
              <a:gd name="connsiteX3" fmla="*/ 0 w 2698377"/>
              <a:gd name="connsiteY3" fmla="*/ 0 h 3772946"/>
              <a:gd name="connsiteX4" fmla="*/ 0 w 2698377"/>
              <a:gd name="connsiteY4" fmla="*/ 2393577 h 3772946"/>
              <a:gd name="connsiteX5" fmla="*/ 1544884 w 2698377"/>
              <a:gd name="connsiteY5" fmla="*/ 3772946 h 3772946"/>
              <a:gd name="connsiteX0" fmla="*/ 1578424 w 2698377"/>
              <a:gd name="connsiteY0" fmla="*/ 3761516 h 3761516"/>
              <a:gd name="connsiteX1" fmla="*/ 2698377 w 2698377"/>
              <a:gd name="connsiteY1" fmla="*/ 2447365 h 3761516"/>
              <a:gd name="connsiteX2" fmla="*/ 2698377 w 2698377"/>
              <a:gd name="connsiteY2" fmla="*/ 0 h 3761516"/>
              <a:gd name="connsiteX3" fmla="*/ 0 w 2698377"/>
              <a:gd name="connsiteY3" fmla="*/ 0 h 3761516"/>
              <a:gd name="connsiteX4" fmla="*/ 0 w 2698377"/>
              <a:gd name="connsiteY4" fmla="*/ 2393577 h 3761516"/>
              <a:gd name="connsiteX5" fmla="*/ 1578424 w 2698377"/>
              <a:gd name="connsiteY5" fmla="*/ 3761516 h 3761516"/>
              <a:gd name="connsiteX0" fmla="*/ 1563517 w 2698377"/>
              <a:gd name="connsiteY0" fmla="*/ 3756436 h 3756436"/>
              <a:gd name="connsiteX1" fmla="*/ 2698377 w 2698377"/>
              <a:gd name="connsiteY1" fmla="*/ 2447365 h 3756436"/>
              <a:gd name="connsiteX2" fmla="*/ 2698377 w 2698377"/>
              <a:gd name="connsiteY2" fmla="*/ 0 h 3756436"/>
              <a:gd name="connsiteX3" fmla="*/ 0 w 2698377"/>
              <a:gd name="connsiteY3" fmla="*/ 0 h 3756436"/>
              <a:gd name="connsiteX4" fmla="*/ 0 w 2698377"/>
              <a:gd name="connsiteY4" fmla="*/ 2393577 h 3756436"/>
              <a:gd name="connsiteX5" fmla="*/ 1563517 w 2698377"/>
              <a:gd name="connsiteY5" fmla="*/ 3756436 h 3756436"/>
              <a:gd name="connsiteX0" fmla="*/ 1553579 w 2698377"/>
              <a:gd name="connsiteY0" fmla="*/ 3746276 h 3746276"/>
              <a:gd name="connsiteX1" fmla="*/ 2698377 w 2698377"/>
              <a:gd name="connsiteY1" fmla="*/ 2447365 h 3746276"/>
              <a:gd name="connsiteX2" fmla="*/ 2698377 w 2698377"/>
              <a:gd name="connsiteY2" fmla="*/ 0 h 3746276"/>
              <a:gd name="connsiteX3" fmla="*/ 0 w 2698377"/>
              <a:gd name="connsiteY3" fmla="*/ 0 h 3746276"/>
              <a:gd name="connsiteX4" fmla="*/ 0 w 2698377"/>
              <a:gd name="connsiteY4" fmla="*/ 2393577 h 3746276"/>
              <a:gd name="connsiteX5" fmla="*/ 1553579 w 2698377"/>
              <a:gd name="connsiteY5" fmla="*/ 3746276 h 3746276"/>
              <a:gd name="connsiteX0" fmla="*/ 1553579 w 2698377"/>
              <a:gd name="connsiteY0" fmla="*/ 3746276 h 3746276"/>
              <a:gd name="connsiteX1" fmla="*/ 2698377 w 2698377"/>
              <a:gd name="connsiteY1" fmla="*/ 2427045 h 3746276"/>
              <a:gd name="connsiteX2" fmla="*/ 2698377 w 2698377"/>
              <a:gd name="connsiteY2" fmla="*/ 0 h 3746276"/>
              <a:gd name="connsiteX3" fmla="*/ 0 w 2698377"/>
              <a:gd name="connsiteY3" fmla="*/ 0 h 3746276"/>
              <a:gd name="connsiteX4" fmla="*/ 0 w 2698377"/>
              <a:gd name="connsiteY4" fmla="*/ 2393577 h 3746276"/>
              <a:gd name="connsiteX5" fmla="*/ 1553579 w 2698377"/>
              <a:gd name="connsiteY5" fmla="*/ 3746276 h 374627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2698377" h="3746276">
                <a:moveTo>
                  <a:pt x="1553579" y="3746276"/>
                </a:moveTo>
                <a:lnTo>
                  <a:pt x="2698377" y="2427045"/>
                </a:lnTo>
                <a:lnTo>
                  <a:pt x="2698377" y="0"/>
                </a:lnTo>
                <a:lnTo>
                  <a:pt x="0" y="0"/>
                </a:lnTo>
                <a:lnTo>
                  <a:pt x="0" y="2393577"/>
                </a:lnTo>
                <a:lnTo>
                  <a:pt x="1553579" y="3746276"/>
                </a:lnTo>
                <a:close/>
              </a:path>
            </a:pathLst>
          </a:custGeom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53" name="Freeform: Shape 52">
            <a:extLst>
              <a:ext uri="{FF2B5EF4-FFF2-40B4-BE49-F238E27FC236}">
                <a16:creationId xmlns:a16="http://schemas.microsoft.com/office/drawing/2014/main" id="{C81BF5CB-A1FE-A1DF-47F2-0768DB9DB52A}"/>
              </a:ext>
            </a:extLst>
          </p:cNvPr>
          <p:cNvSpPr/>
          <p:nvPr/>
        </p:nvSpPr>
        <p:spPr>
          <a:xfrm>
            <a:off x="0" y="3387880"/>
            <a:ext cx="4903454" cy="3397624"/>
          </a:xfrm>
          <a:custGeom>
            <a:avLst/>
            <a:gdLst>
              <a:gd name="connsiteX0" fmla="*/ 0 w 4715436"/>
              <a:gd name="connsiteY0" fmla="*/ 3236259 h 3236259"/>
              <a:gd name="connsiteX1" fmla="*/ 4715436 w 4715436"/>
              <a:gd name="connsiteY1" fmla="*/ 3236259 h 3236259"/>
              <a:gd name="connsiteX2" fmla="*/ 4715436 w 4715436"/>
              <a:gd name="connsiteY2" fmla="*/ 1228165 h 3236259"/>
              <a:gd name="connsiteX3" fmla="*/ 3155577 w 4715436"/>
              <a:gd name="connsiteY3" fmla="*/ 0 h 3236259"/>
              <a:gd name="connsiteX4" fmla="*/ 0 w 4715436"/>
              <a:gd name="connsiteY4" fmla="*/ 3236259 h 3236259"/>
              <a:gd name="connsiteX0" fmla="*/ 0 w 4715436"/>
              <a:gd name="connsiteY0" fmla="*/ 3397624 h 3397624"/>
              <a:gd name="connsiteX1" fmla="*/ 4715436 w 4715436"/>
              <a:gd name="connsiteY1" fmla="*/ 3397624 h 3397624"/>
              <a:gd name="connsiteX2" fmla="*/ 4715436 w 4715436"/>
              <a:gd name="connsiteY2" fmla="*/ 1389530 h 3397624"/>
              <a:gd name="connsiteX3" fmla="*/ 3101789 w 4715436"/>
              <a:gd name="connsiteY3" fmla="*/ 0 h 3397624"/>
              <a:gd name="connsiteX4" fmla="*/ 0 w 4715436"/>
              <a:gd name="connsiteY4" fmla="*/ 3397624 h 3397624"/>
              <a:gd name="connsiteX0" fmla="*/ 0 w 4715436"/>
              <a:gd name="connsiteY0" fmla="*/ 3397624 h 3397624"/>
              <a:gd name="connsiteX1" fmla="*/ 4715436 w 4715436"/>
              <a:gd name="connsiteY1" fmla="*/ 3397624 h 3397624"/>
              <a:gd name="connsiteX2" fmla="*/ 4715436 w 4715436"/>
              <a:gd name="connsiteY2" fmla="*/ 1389530 h 3397624"/>
              <a:gd name="connsiteX3" fmla="*/ 3156983 w 4715436"/>
              <a:gd name="connsiteY3" fmla="*/ 0 h 3397624"/>
              <a:gd name="connsiteX4" fmla="*/ 0 w 4715436"/>
              <a:gd name="connsiteY4" fmla="*/ 3397624 h 3397624"/>
              <a:gd name="connsiteX0" fmla="*/ 0 w 4715436"/>
              <a:gd name="connsiteY0" fmla="*/ 3397624 h 3397624"/>
              <a:gd name="connsiteX1" fmla="*/ 4715436 w 4715436"/>
              <a:gd name="connsiteY1" fmla="*/ 3397624 h 3397624"/>
              <a:gd name="connsiteX2" fmla="*/ 4715436 w 4715436"/>
              <a:gd name="connsiteY2" fmla="*/ 1452282 h 3397624"/>
              <a:gd name="connsiteX3" fmla="*/ 3156983 w 4715436"/>
              <a:gd name="connsiteY3" fmla="*/ 0 h 3397624"/>
              <a:gd name="connsiteX4" fmla="*/ 0 w 4715436"/>
              <a:gd name="connsiteY4" fmla="*/ 3397624 h 3397624"/>
              <a:gd name="connsiteX0" fmla="*/ 0 w 4715436"/>
              <a:gd name="connsiteY0" fmla="*/ 3397624 h 3397624"/>
              <a:gd name="connsiteX1" fmla="*/ 4715436 w 4715436"/>
              <a:gd name="connsiteY1" fmla="*/ 3397624 h 3397624"/>
              <a:gd name="connsiteX2" fmla="*/ 4670880 w 4715436"/>
              <a:gd name="connsiteY2" fmla="*/ 1538642 h 3397624"/>
              <a:gd name="connsiteX3" fmla="*/ 3156983 w 4715436"/>
              <a:gd name="connsiteY3" fmla="*/ 0 h 3397624"/>
              <a:gd name="connsiteX4" fmla="*/ 0 w 4715436"/>
              <a:gd name="connsiteY4" fmla="*/ 3397624 h 3397624"/>
              <a:gd name="connsiteX0" fmla="*/ 0 w 4725337"/>
              <a:gd name="connsiteY0" fmla="*/ 3397624 h 3397624"/>
              <a:gd name="connsiteX1" fmla="*/ 4715436 w 4725337"/>
              <a:gd name="connsiteY1" fmla="*/ 3397624 h 3397624"/>
              <a:gd name="connsiteX2" fmla="*/ 4725337 w 4725337"/>
              <a:gd name="connsiteY2" fmla="*/ 1492922 h 3397624"/>
              <a:gd name="connsiteX3" fmla="*/ 3156983 w 4725337"/>
              <a:gd name="connsiteY3" fmla="*/ 0 h 3397624"/>
              <a:gd name="connsiteX4" fmla="*/ 0 w 4725337"/>
              <a:gd name="connsiteY4" fmla="*/ 3397624 h 3397624"/>
              <a:gd name="connsiteX0" fmla="*/ 0 w 4715874"/>
              <a:gd name="connsiteY0" fmla="*/ 3397624 h 3397624"/>
              <a:gd name="connsiteX1" fmla="*/ 4715436 w 4715874"/>
              <a:gd name="connsiteY1" fmla="*/ 3397624 h 3397624"/>
              <a:gd name="connsiteX2" fmla="*/ 4705534 w 4715874"/>
              <a:gd name="connsiteY2" fmla="*/ 1492922 h 3397624"/>
              <a:gd name="connsiteX3" fmla="*/ 3156983 w 4715874"/>
              <a:gd name="connsiteY3" fmla="*/ 0 h 3397624"/>
              <a:gd name="connsiteX4" fmla="*/ 0 w 4715874"/>
              <a:gd name="connsiteY4" fmla="*/ 3397624 h 3397624"/>
              <a:gd name="connsiteX0" fmla="*/ 0 w 4716035"/>
              <a:gd name="connsiteY0" fmla="*/ 3397624 h 3397624"/>
              <a:gd name="connsiteX1" fmla="*/ 4715436 w 4716035"/>
              <a:gd name="connsiteY1" fmla="*/ 3397624 h 3397624"/>
              <a:gd name="connsiteX2" fmla="*/ 4710485 w 4716035"/>
              <a:gd name="connsiteY2" fmla="*/ 1477682 h 3397624"/>
              <a:gd name="connsiteX3" fmla="*/ 3156983 w 4716035"/>
              <a:gd name="connsiteY3" fmla="*/ 0 h 3397624"/>
              <a:gd name="connsiteX4" fmla="*/ 0 w 4716035"/>
              <a:gd name="connsiteY4" fmla="*/ 3397624 h 339762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716035" h="3397624">
                <a:moveTo>
                  <a:pt x="0" y="3397624"/>
                </a:moveTo>
                <a:lnTo>
                  <a:pt x="4715436" y="3397624"/>
                </a:lnTo>
                <a:cubicBezTo>
                  <a:pt x="4718736" y="2762723"/>
                  <a:pt x="4707185" y="2112583"/>
                  <a:pt x="4710485" y="1477682"/>
                </a:cubicBezTo>
                <a:lnTo>
                  <a:pt x="3156983" y="0"/>
                </a:lnTo>
                <a:lnTo>
                  <a:pt x="0" y="3397624"/>
                </a:lnTo>
                <a:close/>
              </a:path>
            </a:pathLst>
          </a:custGeom>
          <a:solidFill>
            <a:schemeClr val="accent1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9BC88027-54CE-9524-FF5F-A85EE3D6F284}"/>
              </a:ext>
            </a:extLst>
          </p:cNvPr>
          <p:cNvGrpSpPr/>
          <p:nvPr/>
        </p:nvGrpSpPr>
        <p:grpSpPr>
          <a:xfrm>
            <a:off x="2069867" y="4200302"/>
            <a:ext cx="2520000" cy="2414687"/>
            <a:chOff x="2069867" y="4114238"/>
            <a:chExt cx="2520000" cy="2414687"/>
          </a:xfrm>
        </p:grpSpPr>
        <p:sp>
          <p:nvSpPr>
            <p:cNvPr id="2" name="TextBox 1">
              <a:extLst>
                <a:ext uri="{FF2B5EF4-FFF2-40B4-BE49-F238E27FC236}">
                  <a16:creationId xmlns:a16="http://schemas.microsoft.com/office/drawing/2014/main" id="{185C0E0F-F74D-9D20-004B-D97CA4CAE395}"/>
                </a:ext>
              </a:extLst>
            </p:cNvPr>
            <p:cNvSpPr txBox="1"/>
            <p:nvPr/>
          </p:nvSpPr>
          <p:spPr>
            <a:xfrm>
              <a:off x="2069867" y="5821039"/>
              <a:ext cx="2520000" cy="70788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GB" sz="1600" b="1" dirty="0">
                  <a:solidFill>
                    <a:srgbClr val="050617"/>
                  </a:solidFill>
                </a:rPr>
                <a:t>Oliver Carlo</a:t>
              </a:r>
            </a:p>
            <a:p>
              <a:pPr algn="ctr"/>
              <a:r>
                <a:rPr lang="en-GB" sz="1200" dirty="0">
                  <a:solidFill>
                    <a:srgbClr val="050617"/>
                  </a:solidFill>
                </a:rPr>
                <a:t>Testing, debugging and simulations for ICON-ART</a:t>
              </a:r>
            </a:p>
          </p:txBody>
        </p:sp>
        <p:pic>
          <p:nvPicPr>
            <p:cNvPr id="6" name="Picture 5">
              <a:extLst>
                <a:ext uri="{FF2B5EF4-FFF2-40B4-BE49-F238E27FC236}">
                  <a16:creationId xmlns:a16="http://schemas.microsoft.com/office/drawing/2014/main" id="{21A96D94-528B-7D68-A65E-16508ABB0A95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/>
            <a:srcRect l="17622" t="20671" r="18408" b="15359"/>
            <a:stretch/>
          </p:blipFill>
          <p:spPr>
            <a:xfrm>
              <a:off x="2520349" y="4114238"/>
              <a:ext cx="1619038" cy="1625124"/>
            </a:xfrm>
            <a:prstGeom prst="ellipse">
              <a:avLst/>
            </a:prstGeom>
          </p:spPr>
        </p:pic>
      </p:grpSp>
      <p:grpSp>
        <p:nvGrpSpPr>
          <p:cNvPr id="7" name="Group 6">
            <a:extLst>
              <a:ext uri="{FF2B5EF4-FFF2-40B4-BE49-F238E27FC236}">
                <a16:creationId xmlns:a16="http://schemas.microsoft.com/office/drawing/2014/main" id="{A02F8ED9-CDD6-19A7-B7F3-254035165665}"/>
              </a:ext>
            </a:extLst>
          </p:cNvPr>
          <p:cNvGrpSpPr/>
          <p:nvPr/>
        </p:nvGrpSpPr>
        <p:grpSpPr>
          <a:xfrm>
            <a:off x="4857772" y="4176617"/>
            <a:ext cx="2440777" cy="2438368"/>
            <a:chOff x="4857772" y="4090553"/>
            <a:chExt cx="2440777" cy="2438368"/>
          </a:xfrm>
        </p:grpSpPr>
        <p:sp>
          <p:nvSpPr>
            <p:cNvPr id="15" name="TextBox 14">
              <a:extLst>
                <a:ext uri="{FF2B5EF4-FFF2-40B4-BE49-F238E27FC236}">
                  <a16:creationId xmlns:a16="http://schemas.microsoft.com/office/drawing/2014/main" id="{19A1AD2D-BC0B-AC20-371D-5F7C04B05773}"/>
                </a:ext>
              </a:extLst>
            </p:cNvPr>
            <p:cNvSpPr txBox="1"/>
            <p:nvPr/>
          </p:nvSpPr>
          <p:spPr>
            <a:xfrm>
              <a:off x="4857772" y="5821035"/>
              <a:ext cx="2440777" cy="70788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GB" sz="1600" b="1" dirty="0"/>
                <a:t>Angelo </a:t>
              </a:r>
              <a:r>
                <a:rPr lang="en-GB" sz="1600" b="1" dirty="0" err="1"/>
                <a:t>Campanale</a:t>
              </a:r>
              <a:endParaRPr lang="en-GB" sz="1600" b="1" dirty="0"/>
            </a:p>
            <a:p>
              <a:pPr algn="ctr"/>
              <a:r>
                <a:rPr lang="en-GB" sz="1200" dirty="0"/>
                <a:t>Experienced modeller in ICON and Ocean Coupling </a:t>
              </a:r>
            </a:p>
          </p:txBody>
        </p:sp>
        <p:pic>
          <p:nvPicPr>
            <p:cNvPr id="16" name="Picture 15">
              <a:extLst>
                <a:ext uri="{FF2B5EF4-FFF2-40B4-BE49-F238E27FC236}">
                  <a16:creationId xmlns:a16="http://schemas.microsoft.com/office/drawing/2014/main" id="{20E77CF6-9C4F-7F0B-0505-8F9898A8B029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rcRect t="2453" b="2453"/>
            <a:stretch/>
          </p:blipFill>
          <p:spPr>
            <a:xfrm>
              <a:off x="5245048" y="4090553"/>
              <a:ext cx="1666223" cy="1672487"/>
            </a:xfrm>
            <a:prstGeom prst="ellipse">
              <a:avLst/>
            </a:prstGeom>
          </p:spPr>
        </p:pic>
      </p:grpSp>
      <p:grpSp>
        <p:nvGrpSpPr>
          <p:cNvPr id="13" name="Group 12">
            <a:extLst>
              <a:ext uri="{FF2B5EF4-FFF2-40B4-BE49-F238E27FC236}">
                <a16:creationId xmlns:a16="http://schemas.microsoft.com/office/drawing/2014/main" id="{1AB5DF41-7252-B820-E214-F68A3D11C3DB}"/>
              </a:ext>
            </a:extLst>
          </p:cNvPr>
          <p:cNvGrpSpPr/>
          <p:nvPr/>
        </p:nvGrpSpPr>
        <p:grpSpPr>
          <a:xfrm>
            <a:off x="3363180" y="1234490"/>
            <a:ext cx="2520001" cy="2284183"/>
            <a:chOff x="3363180" y="1234490"/>
            <a:chExt cx="2520001" cy="2284183"/>
          </a:xfrm>
        </p:grpSpPr>
        <p:sp>
          <p:nvSpPr>
            <p:cNvPr id="18" name="TextBox 17">
              <a:extLst>
                <a:ext uri="{FF2B5EF4-FFF2-40B4-BE49-F238E27FC236}">
                  <a16:creationId xmlns:a16="http://schemas.microsoft.com/office/drawing/2014/main" id="{989A05D8-5613-4EE4-78EF-DCFB5841E0E7}"/>
                </a:ext>
              </a:extLst>
            </p:cNvPr>
            <p:cNvSpPr txBox="1"/>
            <p:nvPr/>
          </p:nvSpPr>
          <p:spPr>
            <a:xfrm>
              <a:off x="3363180" y="2995453"/>
              <a:ext cx="2520001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GB" sz="1600" b="1" dirty="0"/>
                <a:t>Mario Raffa</a:t>
              </a:r>
            </a:p>
            <a:p>
              <a:pPr algn="ctr"/>
              <a:r>
                <a:rPr lang="en-GB" sz="1200" dirty="0"/>
                <a:t>Team lead at PRESTO</a:t>
              </a:r>
            </a:p>
          </p:txBody>
        </p:sp>
        <p:pic>
          <p:nvPicPr>
            <p:cNvPr id="19" name="Picture 18">
              <a:extLst>
                <a:ext uri="{FF2B5EF4-FFF2-40B4-BE49-F238E27FC236}">
                  <a16:creationId xmlns:a16="http://schemas.microsoft.com/office/drawing/2014/main" id="{59A7F2E6-1012-338B-7D66-0F6BAF65C8E2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5"/>
            <a:srcRect t="1734" b="14875"/>
            <a:stretch/>
          </p:blipFill>
          <p:spPr>
            <a:xfrm>
              <a:off x="3790069" y="1234490"/>
              <a:ext cx="1666223" cy="1672488"/>
            </a:xfrm>
            <a:prstGeom prst="ellipse">
              <a:avLst/>
            </a:prstGeom>
          </p:spPr>
        </p:pic>
      </p:grpSp>
      <p:grpSp>
        <p:nvGrpSpPr>
          <p:cNvPr id="12" name="Group 11">
            <a:extLst>
              <a:ext uri="{FF2B5EF4-FFF2-40B4-BE49-F238E27FC236}">
                <a16:creationId xmlns:a16="http://schemas.microsoft.com/office/drawing/2014/main" id="{92F46EA3-B843-B548-E360-05DDBF25D1BD}"/>
              </a:ext>
            </a:extLst>
          </p:cNvPr>
          <p:cNvGrpSpPr/>
          <p:nvPr/>
        </p:nvGrpSpPr>
        <p:grpSpPr>
          <a:xfrm>
            <a:off x="6215463" y="1234490"/>
            <a:ext cx="2520001" cy="2468849"/>
            <a:chOff x="6215463" y="1234490"/>
            <a:chExt cx="2520001" cy="2468849"/>
          </a:xfrm>
        </p:grpSpPr>
        <p:sp>
          <p:nvSpPr>
            <p:cNvPr id="21" name="TextBox 20">
              <a:extLst>
                <a:ext uri="{FF2B5EF4-FFF2-40B4-BE49-F238E27FC236}">
                  <a16:creationId xmlns:a16="http://schemas.microsoft.com/office/drawing/2014/main" id="{C67438B4-C881-C6B3-D96B-C261B1BF1E6D}"/>
                </a:ext>
              </a:extLst>
            </p:cNvPr>
            <p:cNvSpPr txBox="1"/>
            <p:nvPr/>
          </p:nvSpPr>
          <p:spPr>
            <a:xfrm>
              <a:off x="6215463" y="2995453"/>
              <a:ext cx="2520001" cy="70788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GB" sz="1600" b="1" dirty="0">
                  <a:solidFill>
                    <a:srgbClr val="050617"/>
                  </a:solidFill>
                </a:rPr>
                <a:t>Alejandro </a:t>
              </a:r>
              <a:r>
                <a:rPr lang="en-GB" sz="1600" b="1" dirty="0" err="1">
                  <a:solidFill>
                    <a:srgbClr val="050617"/>
                  </a:solidFill>
                </a:rPr>
                <a:t>Vichot</a:t>
              </a:r>
              <a:r>
                <a:rPr lang="en-GB" sz="1600" b="1" dirty="0">
                  <a:solidFill>
                    <a:srgbClr val="050617"/>
                  </a:solidFill>
                </a:rPr>
                <a:t> Llano</a:t>
              </a:r>
            </a:p>
            <a:p>
              <a:pPr algn="ctr"/>
              <a:r>
                <a:rPr lang="en-GB" sz="1200" dirty="0">
                  <a:solidFill>
                    <a:srgbClr val="050617"/>
                  </a:solidFill>
                </a:rPr>
                <a:t>Experienced modeller in ICON and support for ICON-ART</a:t>
              </a:r>
            </a:p>
          </p:txBody>
        </p:sp>
        <p:pic>
          <p:nvPicPr>
            <p:cNvPr id="22" name="Picture 21">
              <a:extLst>
                <a:ext uri="{FF2B5EF4-FFF2-40B4-BE49-F238E27FC236}">
                  <a16:creationId xmlns:a16="http://schemas.microsoft.com/office/drawing/2014/main" id="{C1F04ABF-DF46-ABD5-835F-E6C57BF0E147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6"/>
            <a:srcRect t="23299" b="3902"/>
            <a:stretch/>
          </p:blipFill>
          <p:spPr>
            <a:xfrm>
              <a:off x="6642350" y="1234490"/>
              <a:ext cx="1666223" cy="1672488"/>
            </a:xfrm>
            <a:prstGeom prst="ellipse">
              <a:avLst/>
            </a:prstGeom>
          </p:spPr>
        </p:pic>
      </p:grpSp>
      <p:grpSp>
        <p:nvGrpSpPr>
          <p:cNvPr id="8" name="Group 7">
            <a:extLst>
              <a:ext uri="{FF2B5EF4-FFF2-40B4-BE49-F238E27FC236}">
                <a16:creationId xmlns:a16="http://schemas.microsoft.com/office/drawing/2014/main" id="{AF9482ED-33E9-8E81-6CA6-25BB686724EB}"/>
              </a:ext>
            </a:extLst>
          </p:cNvPr>
          <p:cNvGrpSpPr/>
          <p:nvPr/>
        </p:nvGrpSpPr>
        <p:grpSpPr>
          <a:xfrm>
            <a:off x="7618144" y="4176618"/>
            <a:ext cx="2520001" cy="2438369"/>
            <a:chOff x="7618144" y="4090554"/>
            <a:chExt cx="2520001" cy="2438369"/>
          </a:xfrm>
        </p:grpSpPr>
        <p:sp>
          <p:nvSpPr>
            <p:cNvPr id="24" name="TextBox 23">
              <a:extLst>
                <a:ext uri="{FF2B5EF4-FFF2-40B4-BE49-F238E27FC236}">
                  <a16:creationId xmlns:a16="http://schemas.microsoft.com/office/drawing/2014/main" id="{2F7A2FB4-42BA-F5F3-4E64-16ECD945B7EC}"/>
                </a:ext>
              </a:extLst>
            </p:cNvPr>
            <p:cNvSpPr txBox="1"/>
            <p:nvPr/>
          </p:nvSpPr>
          <p:spPr>
            <a:xfrm>
              <a:off x="7618144" y="5821037"/>
              <a:ext cx="2520001" cy="70788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GB" sz="1600" b="1" dirty="0"/>
                <a:t>Francesca </a:t>
              </a:r>
              <a:r>
                <a:rPr lang="en-GB" sz="1600" b="1" dirty="0" err="1"/>
                <a:t>Vittorioso</a:t>
              </a:r>
              <a:endParaRPr lang="en-GB" sz="1600" b="1" dirty="0"/>
            </a:p>
            <a:p>
              <a:pPr algn="ctr"/>
              <a:r>
                <a:rPr lang="en-US" sz="1200" dirty="0"/>
                <a:t>Experience in chemistry transport modelling and satellite DA</a:t>
              </a:r>
              <a:endParaRPr lang="en-GB" sz="1200" dirty="0"/>
            </a:p>
          </p:txBody>
        </p:sp>
        <p:pic>
          <p:nvPicPr>
            <p:cNvPr id="25" name="Picture 24">
              <a:extLst>
                <a:ext uri="{FF2B5EF4-FFF2-40B4-BE49-F238E27FC236}">
                  <a16:creationId xmlns:a16="http://schemas.microsoft.com/office/drawing/2014/main" id="{9EBC965D-586A-9A3B-F0CA-EF2E6D67B9DC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7"/>
            <a:srcRect t="334" b="21772"/>
            <a:stretch/>
          </p:blipFill>
          <p:spPr>
            <a:xfrm>
              <a:off x="8045033" y="4090554"/>
              <a:ext cx="1666223" cy="1672488"/>
            </a:xfrm>
            <a:prstGeom prst="ellipse">
              <a:avLst/>
            </a:prstGeom>
          </p:spPr>
        </p:pic>
      </p:grpSp>
      <p:grpSp>
        <p:nvGrpSpPr>
          <p:cNvPr id="9" name="Group 8">
            <a:extLst>
              <a:ext uri="{FF2B5EF4-FFF2-40B4-BE49-F238E27FC236}">
                <a16:creationId xmlns:a16="http://schemas.microsoft.com/office/drawing/2014/main" id="{58283836-1547-15C2-3A60-436C6638EABD}"/>
              </a:ext>
            </a:extLst>
          </p:cNvPr>
          <p:cNvGrpSpPr/>
          <p:nvPr/>
        </p:nvGrpSpPr>
        <p:grpSpPr>
          <a:xfrm>
            <a:off x="9005293" y="1234490"/>
            <a:ext cx="2520001" cy="2468849"/>
            <a:chOff x="9005293" y="1234490"/>
            <a:chExt cx="2520001" cy="2468849"/>
          </a:xfrm>
        </p:grpSpPr>
        <p:sp>
          <p:nvSpPr>
            <p:cNvPr id="30" name="TextBox 29">
              <a:extLst>
                <a:ext uri="{FF2B5EF4-FFF2-40B4-BE49-F238E27FC236}">
                  <a16:creationId xmlns:a16="http://schemas.microsoft.com/office/drawing/2014/main" id="{FAF731C2-161A-1900-73F9-CE5530069CB3}"/>
                </a:ext>
              </a:extLst>
            </p:cNvPr>
            <p:cNvSpPr txBox="1"/>
            <p:nvPr/>
          </p:nvSpPr>
          <p:spPr>
            <a:xfrm>
              <a:off x="9005293" y="2995453"/>
              <a:ext cx="2520001" cy="70788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GB" sz="1600" b="1" dirty="0"/>
                <a:t>Paola </a:t>
              </a:r>
              <a:r>
                <a:rPr lang="en-GB" sz="1600" b="1" dirty="0" err="1"/>
                <a:t>Mercogliano</a:t>
              </a:r>
              <a:endParaRPr lang="en-GB" sz="1600" b="1" dirty="0"/>
            </a:p>
            <a:p>
              <a:pPr algn="ctr"/>
              <a:r>
                <a:rPr lang="en-GB" sz="1200" dirty="0"/>
                <a:t>Principal Scientist and </a:t>
              </a:r>
            </a:p>
            <a:p>
              <a:pPr algn="ctr"/>
              <a:r>
                <a:rPr lang="en-GB" sz="1200" dirty="0"/>
                <a:t>head of REMHI Division</a:t>
              </a:r>
            </a:p>
          </p:txBody>
        </p:sp>
        <p:pic>
          <p:nvPicPr>
            <p:cNvPr id="31" name="Picture 30">
              <a:extLst>
                <a:ext uri="{FF2B5EF4-FFF2-40B4-BE49-F238E27FC236}">
                  <a16:creationId xmlns:a16="http://schemas.microsoft.com/office/drawing/2014/main" id="{CDAA342B-817A-2C01-1DB5-C3B2B224EA58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8"/>
            <a:srcRect l="10926" t="7305" r="6595" b="34145"/>
            <a:stretch/>
          </p:blipFill>
          <p:spPr>
            <a:xfrm>
              <a:off x="9432182" y="1234490"/>
              <a:ext cx="1666223" cy="1672488"/>
            </a:xfrm>
            <a:prstGeom prst="ellipse">
              <a:avLst/>
            </a:prstGeom>
          </p:spPr>
        </p:pic>
      </p:grpSp>
      <p:grpSp>
        <p:nvGrpSpPr>
          <p:cNvPr id="14" name="Group 13">
            <a:extLst>
              <a:ext uri="{FF2B5EF4-FFF2-40B4-BE49-F238E27FC236}">
                <a16:creationId xmlns:a16="http://schemas.microsoft.com/office/drawing/2014/main" id="{3B82D26D-1BE6-0641-9B19-663E46598D1A}"/>
              </a:ext>
            </a:extLst>
          </p:cNvPr>
          <p:cNvGrpSpPr/>
          <p:nvPr/>
        </p:nvGrpSpPr>
        <p:grpSpPr>
          <a:xfrm>
            <a:off x="639691" y="1234490"/>
            <a:ext cx="2520000" cy="2468848"/>
            <a:chOff x="639691" y="1234490"/>
            <a:chExt cx="2520000" cy="2468848"/>
          </a:xfrm>
        </p:grpSpPr>
        <p:sp>
          <p:nvSpPr>
            <p:cNvPr id="34" name="TextBox 33">
              <a:extLst>
                <a:ext uri="{FF2B5EF4-FFF2-40B4-BE49-F238E27FC236}">
                  <a16:creationId xmlns:a16="http://schemas.microsoft.com/office/drawing/2014/main" id="{160F7CEC-7D3C-6BFD-3CE6-B7174E2C2E46}"/>
                </a:ext>
              </a:extLst>
            </p:cNvPr>
            <p:cNvSpPr txBox="1"/>
            <p:nvPr/>
          </p:nvSpPr>
          <p:spPr>
            <a:xfrm>
              <a:off x="639691" y="2995452"/>
              <a:ext cx="2520000" cy="70788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GB" sz="1600" b="1" dirty="0"/>
                <a:t>Massimo </a:t>
              </a:r>
              <a:r>
                <a:rPr lang="en-GB" sz="1600" b="1" dirty="0" err="1"/>
                <a:t>Muraro</a:t>
              </a:r>
              <a:endParaRPr lang="en-GB" sz="1600" b="1" dirty="0"/>
            </a:p>
            <a:p>
              <a:pPr algn="ctr"/>
              <a:r>
                <a:rPr lang="en-GB" sz="1200" dirty="0"/>
                <a:t>Project lead and main developer of ICON-ART pipelines</a:t>
              </a:r>
            </a:p>
          </p:txBody>
        </p:sp>
        <p:pic>
          <p:nvPicPr>
            <p:cNvPr id="35" name="Picture 34">
              <a:extLst>
                <a:ext uri="{FF2B5EF4-FFF2-40B4-BE49-F238E27FC236}">
                  <a16:creationId xmlns:a16="http://schemas.microsoft.com/office/drawing/2014/main" id="{C56A6DDA-102D-0C22-3BF9-057778F0B790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9"/>
            <a:srcRect l="6488" t="5757" r="6488" b="20981"/>
            <a:stretch/>
          </p:blipFill>
          <p:spPr>
            <a:xfrm>
              <a:off x="1066580" y="1234490"/>
              <a:ext cx="1666223" cy="1672487"/>
            </a:xfrm>
            <a:prstGeom prst="ellipse">
              <a:avLst/>
            </a:prstGeom>
          </p:spPr>
        </p:pic>
      </p:grpSp>
      <p:grpSp>
        <p:nvGrpSpPr>
          <p:cNvPr id="57" name="Group 56">
            <a:extLst>
              <a:ext uri="{FF2B5EF4-FFF2-40B4-BE49-F238E27FC236}">
                <a16:creationId xmlns:a16="http://schemas.microsoft.com/office/drawing/2014/main" id="{DB0C3590-2D92-508B-B39F-86D5C98670BF}"/>
              </a:ext>
            </a:extLst>
          </p:cNvPr>
          <p:cNvGrpSpPr/>
          <p:nvPr/>
        </p:nvGrpSpPr>
        <p:grpSpPr>
          <a:xfrm>
            <a:off x="-11160" y="0"/>
            <a:ext cx="12202921" cy="1025280"/>
            <a:chOff x="-11160" y="0"/>
            <a:chExt cx="12202921" cy="1025280"/>
          </a:xfrm>
        </p:grpSpPr>
        <p:pic>
          <p:nvPicPr>
            <p:cNvPr id="172" name="Google Shape;172;g3fa3f198057_4_75"/>
            <p:cNvPicPr preferRelativeResize="0"/>
            <p:nvPr/>
          </p:nvPicPr>
          <p:blipFill rotWithShape="1">
            <a:blip r:embed="rId10">
              <a:alphaModFix/>
            </a:blip>
            <a:srcRect/>
            <a:stretch/>
          </p:blipFill>
          <p:spPr>
            <a:xfrm>
              <a:off x="-11160" y="0"/>
              <a:ext cx="12202921" cy="1025280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73" name="Google Shape;173;g3fa3f198057_4_75" descr="Immagine che contiene Carattere, Elementi grafici, logo, simbolo&#10;&#10;Descrizione generata automaticamente"/>
            <p:cNvPicPr preferRelativeResize="0"/>
            <p:nvPr/>
          </p:nvPicPr>
          <p:blipFill rotWithShape="1">
            <a:blip r:embed="rId11">
              <a:alphaModFix/>
            </a:blip>
            <a:srcRect/>
            <a:stretch/>
          </p:blipFill>
          <p:spPr>
            <a:xfrm>
              <a:off x="9727920" y="207720"/>
              <a:ext cx="1977840" cy="6750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36" name="Google Shape;199;g3fa3f198057_4_75">
              <a:extLst>
                <a:ext uri="{FF2B5EF4-FFF2-40B4-BE49-F238E27FC236}">
                  <a16:creationId xmlns:a16="http://schemas.microsoft.com/office/drawing/2014/main" id="{999AED5A-8D7E-DE39-9343-9EC12B4420D8}"/>
                </a:ext>
              </a:extLst>
            </p:cNvPr>
            <p:cNvSpPr txBox="1"/>
            <p:nvPr/>
          </p:nvSpPr>
          <p:spPr>
            <a:xfrm>
              <a:off x="268816" y="260071"/>
              <a:ext cx="8769000" cy="5760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it-IT" sz="2800" b="1" dirty="0">
                  <a:solidFill>
                    <a:schemeClr val="lt1"/>
                  </a:solidFill>
                  <a:latin typeface="+mn-lt"/>
                  <a:ea typeface="Montserrat"/>
                  <a:cs typeface="Montserrat"/>
                  <a:sym typeface="Montserrat"/>
                </a:rPr>
                <a:t>The Team</a:t>
              </a:r>
              <a:endParaRPr sz="2800" b="1" i="0" u="none" strike="noStrike" cap="none" dirty="0">
                <a:solidFill>
                  <a:schemeClr val="lt1"/>
                </a:solidFill>
                <a:latin typeface="+mn-lt"/>
                <a:ea typeface="Montserrat"/>
                <a:cs typeface="Montserrat"/>
                <a:sym typeface="Montserrat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57183331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8" name="Straight Connector 27">
            <a:extLst>
              <a:ext uri="{FF2B5EF4-FFF2-40B4-BE49-F238E27FC236}">
                <a16:creationId xmlns:a16="http://schemas.microsoft.com/office/drawing/2014/main" id="{E2969D5B-F7BD-B1FE-6A64-C457CDB86921}"/>
              </a:ext>
            </a:extLst>
          </p:cNvPr>
          <p:cNvCxnSpPr>
            <a:cxnSpLocks/>
          </p:cNvCxnSpPr>
          <p:nvPr/>
        </p:nvCxnSpPr>
        <p:spPr>
          <a:xfrm>
            <a:off x="8827135" y="1097706"/>
            <a:ext cx="0" cy="2958329"/>
          </a:xfrm>
          <a:prstGeom prst="line">
            <a:avLst/>
          </a:prstGeom>
          <a:ln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6" name="Group 25">
            <a:extLst>
              <a:ext uri="{FF2B5EF4-FFF2-40B4-BE49-F238E27FC236}">
                <a16:creationId xmlns:a16="http://schemas.microsoft.com/office/drawing/2014/main" id="{90F13C2F-62C7-18B5-D8EA-7FB170CC12BE}"/>
              </a:ext>
            </a:extLst>
          </p:cNvPr>
          <p:cNvGrpSpPr/>
          <p:nvPr/>
        </p:nvGrpSpPr>
        <p:grpSpPr>
          <a:xfrm>
            <a:off x="8864483" y="1117884"/>
            <a:ext cx="3211786" cy="2808356"/>
            <a:chOff x="6962470" y="1646945"/>
            <a:chExt cx="5770447" cy="5045626"/>
          </a:xfrm>
        </p:grpSpPr>
        <p:sp>
          <p:nvSpPr>
            <p:cNvPr id="10" name="TextBox 9">
              <a:extLst>
                <a:ext uri="{FF2B5EF4-FFF2-40B4-BE49-F238E27FC236}">
                  <a16:creationId xmlns:a16="http://schemas.microsoft.com/office/drawing/2014/main" id="{1155D4AC-3544-360B-3516-AD814BD0D93D}"/>
                </a:ext>
              </a:extLst>
            </p:cNvPr>
            <p:cNvSpPr txBox="1"/>
            <p:nvPr/>
          </p:nvSpPr>
          <p:spPr>
            <a:xfrm>
              <a:off x="7208858" y="6126706"/>
              <a:ext cx="5277670" cy="565865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en-US" sz="800" i="1" noProof="0" dirty="0"/>
                <a:t>https://atmosphere.copernicus.eu/extreme-episode-particulate-matter-air-pollution-across-italys-po-valley</a:t>
              </a:r>
            </a:p>
          </p:txBody>
        </p:sp>
        <p:grpSp>
          <p:nvGrpSpPr>
            <p:cNvPr id="25" name="Group 24">
              <a:extLst>
                <a:ext uri="{FF2B5EF4-FFF2-40B4-BE49-F238E27FC236}">
                  <a16:creationId xmlns:a16="http://schemas.microsoft.com/office/drawing/2014/main" id="{BF8AAAEA-D19E-D6A1-144C-BB56932211AF}"/>
                </a:ext>
              </a:extLst>
            </p:cNvPr>
            <p:cNvGrpSpPr/>
            <p:nvPr/>
          </p:nvGrpSpPr>
          <p:grpSpPr>
            <a:xfrm>
              <a:off x="7832180" y="1646945"/>
              <a:ext cx="4031024" cy="3946969"/>
              <a:chOff x="7832180" y="1646945"/>
              <a:chExt cx="4031024" cy="3946969"/>
            </a:xfrm>
          </p:grpSpPr>
          <p:pic>
            <p:nvPicPr>
              <p:cNvPr id="9" name="Picture 2">
                <a:extLst>
                  <a:ext uri="{FF2B5EF4-FFF2-40B4-BE49-F238E27FC236}">
                    <a16:creationId xmlns:a16="http://schemas.microsoft.com/office/drawing/2014/main" id="{87777EAA-0750-DF85-5269-5104EAA66CA0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832180" y="1646945"/>
                <a:ext cx="4031024" cy="3946969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  <p:sp>
            <p:nvSpPr>
              <p:cNvPr id="5" name="Rectangle 4">
                <a:extLst>
                  <a:ext uri="{FF2B5EF4-FFF2-40B4-BE49-F238E27FC236}">
                    <a16:creationId xmlns:a16="http://schemas.microsoft.com/office/drawing/2014/main" id="{E8F91D89-3CB0-1AC1-0622-487FF2EA6BEA}"/>
                  </a:ext>
                </a:extLst>
              </p:cNvPr>
              <p:cNvSpPr/>
              <p:nvPr/>
            </p:nvSpPr>
            <p:spPr>
              <a:xfrm>
                <a:off x="8421069" y="2012604"/>
                <a:ext cx="2018536" cy="1092816"/>
              </a:xfrm>
              <a:prstGeom prst="rect">
                <a:avLst/>
              </a:prstGeom>
              <a:noFill/>
              <a:ln>
                <a:solidFill>
                  <a:srgbClr val="FF0000"/>
                </a:solidFill>
                <a:prstDash val="dash"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noProof="0" dirty="0"/>
              </a:p>
            </p:txBody>
          </p:sp>
          <p:sp>
            <p:nvSpPr>
              <p:cNvPr id="6" name="Rectangle 5">
                <a:extLst>
                  <a:ext uri="{FF2B5EF4-FFF2-40B4-BE49-F238E27FC236}">
                    <a16:creationId xmlns:a16="http://schemas.microsoft.com/office/drawing/2014/main" id="{C57F2824-1B65-7856-EF1F-1051F82F8BBA}"/>
                  </a:ext>
                </a:extLst>
              </p:cNvPr>
              <p:cNvSpPr/>
              <p:nvPr/>
            </p:nvSpPr>
            <p:spPr>
              <a:xfrm>
                <a:off x="10237751" y="3378199"/>
                <a:ext cx="531194" cy="473655"/>
              </a:xfrm>
              <a:prstGeom prst="rect">
                <a:avLst/>
              </a:prstGeom>
              <a:noFill/>
              <a:ln>
                <a:solidFill>
                  <a:srgbClr val="FF0000"/>
                </a:solidFill>
                <a:prstDash val="dash"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noProof="0" dirty="0"/>
              </a:p>
            </p:txBody>
          </p:sp>
        </p:grpSp>
        <p:sp>
          <p:nvSpPr>
            <p:cNvPr id="24" name="TextBox 23">
              <a:extLst>
                <a:ext uri="{FF2B5EF4-FFF2-40B4-BE49-F238E27FC236}">
                  <a16:creationId xmlns:a16="http://schemas.microsoft.com/office/drawing/2014/main" id="{D53724DE-B6B3-C3C4-791C-37DA10818A5B}"/>
                </a:ext>
              </a:extLst>
            </p:cNvPr>
            <p:cNvSpPr txBox="1"/>
            <p:nvPr/>
          </p:nvSpPr>
          <p:spPr>
            <a:xfrm>
              <a:off x="6962470" y="5702251"/>
              <a:ext cx="5770447" cy="533686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/>
              <a:r>
                <a:rPr lang="en-US" sz="1200" b="1" noProof="0" dirty="0">
                  <a:solidFill>
                    <a:srgbClr val="222222"/>
                  </a:solidFill>
                  <a:latin typeface="Arial" panose="020B0604020202020204" pitchFamily="34" charset="0"/>
                </a:rPr>
                <a:t>PM10 concentration levels over Italy</a:t>
              </a:r>
              <a:endParaRPr lang="en-US" sz="1200" b="1" noProof="0" dirty="0"/>
            </a:p>
          </p:txBody>
        </p:sp>
      </p:grpSp>
      <p:cxnSp>
        <p:nvCxnSpPr>
          <p:cNvPr id="29" name="Straight Connector 28">
            <a:extLst>
              <a:ext uri="{FF2B5EF4-FFF2-40B4-BE49-F238E27FC236}">
                <a16:creationId xmlns:a16="http://schemas.microsoft.com/office/drawing/2014/main" id="{023602F2-2B17-7D13-8CD6-33FAF4442E6D}"/>
              </a:ext>
            </a:extLst>
          </p:cNvPr>
          <p:cNvCxnSpPr>
            <a:cxnSpLocks/>
          </p:cNvCxnSpPr>
          <p:nvPr/>
        </p:nvCxnSpPr>
        <p:spPr>
          <a:xfrm flipV="1">
            <a:off x="0" y="1620122"/>
            <a:ext cx="8827135" cy="74634"/>
          </a:xfrm>
          <a:prstGeom prst="line">
            <a:avLst/>
          </a:prstGeom>
          <a:ln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40" name="Group 39">
            <a:extLst>
              <a:ext uri="{FF2B5EF4-FFF2-40B4-BE49-F238E27FC236}">
                <a16:creationId xmlns:a16="http://schemas.microsoft.com/office/drawing/2014/main" id="{F86F7613-AD1F-7485-688A-C62A18298BD2}"/>
              </a:ext>
            </a:extLst>
          </p:cNvPr>
          <p:cNvGrpSpPr/>
          <p:nvPr/>
        </p:nvGrpSpPr>
        <p:grpSpPr>
          <a:xfrm>
            <a:off x="4597689" y="1784736"/>
            <a:ext cx="3999059" cy="1942310"/>
            <a:chOff x="223511" y="2604880"/>
            <a:chExt cx="8482331" cy="1942310"/>
          </a:xfrm>
        </p:grpSpPr>
        <p:sp>
          <p:nvSpPr>
            <p:cNvPr id="17" name="TextBox 16">
              <a:extLst>
                <a:ext uri="{FF2B5EF4-FFF2-40B4-BE49-F238E27FC236}">
                  <a16:creationId xmlns:a16="http://schemas.microsoft.com/office/drawing/2014/main" id="{3BCF1174-6283-E766-900A-241B6DAA0078}"/>
                </a:ext>
              </a:extLst>
            </p:cNvPr>
            <p:cNvSpPr txBox="1"/>
            <p:nvPr/>
          </p:nvSpPr>
          <p:spPr>
            <a:xfrm>
              <a:off x="223511" y="4208636"/>
              <a:ext cx="8482331" cy="338554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en-US" sz="800" b="0" i="1" noProof="0" dirty="0">
                  <a:solidFill>
                    <a:srgbClr val="222222"/>
                  </a:solidFill>
                  <a:effectLst/>
                  <a:latin typeface="Arial" panose="020B0604020202020204" pitchFamily="34" charset="0"/>
                </a:rPr>
                <a:t>Alberti, P., 2022. The ‘land of fires’: epidemiological research and public health policy during the waste crisis in Campania, Italy. </a:t>
              </a:r>
              <a:r>
                <a:rPr lang="en-US" sz="800" b="0" i="1" noProof="0" dirty="0" err="1">
                  <a:solidFill>
                    <a:srgbClr val="222222"/>
                  </a:solidFill>
                  <a:effectLst/>
                  <a:latin typeface="Arial" panose="020B0604020202020204" pitchFamily="34" charset="0"/>
                </a:rPr>
                <a:t>Heliyon</a:t>
              </a:r>
              <a:r>
                <a:rPr lang="en-US" sz="800" b="0" i="1" noProof="0" dirty="0">
                  <a:solidFill>
                    <a:srgbClr val="222222"/>
                  </a:solidFill>
                  <a:effectLst/>
                  <a:latin typeface="Arial" panose="020B0604020202020204" pitchFamily="34" charset="0"/>
                </a:rPr>
                <a:t>, 8(12).</a:t>
              </a:r>
              <a:endParaRPr lang="en-US" sz="800" i="1" noProof="0" dirty="0"/>
            </a:p>
          </p:txBody>
        </p:sp>
        <p:sp>
          <p:nvSpPr>
            <p:cNvPr id="2" name="Text Placeholder 2">
              <a:extLst>
                <a:ext uri="{FF2B5EF4-FFF2-40B4-BE49-F238E27FC236}">
                  <a16:creationId xmlns:a16="http://schemas.microsoft.com/office/drawing/2014/main" id="{7536F302-E29B-D1D3-B2EE-D894C25B8F66}"/>
                </a:ext>
              </a:extLst>
            </p:cNvPr>
            <p:cNvSpPr txBox="1">
              <a:spLocks/>
            </p:cNvSpPr>
            <p:nvPr/>
          </p:nvSpPr>
          <p:spPr>
            <a:xfrm>
              <a:off x="223511" y="2604880"/>
              <a:ext cx="2946314" cy="549239"/>
            </a:xfrm>
            <a:prstGeom prst="rect">
              <a:avLst/>
            </a:prstGeom>
          </p:spPr>
          <p:txBody>
            <a:bodyPr/>
            <a:lstStyle>
              <a:def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</a:defPPr>
              <a:lvl1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2800" b="1" i="0" u="none" strike="noStrike" cap="none">
                  <a:solidFill>
                    <a:srgbClr val="002060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  <a:lvl2pPr marR="0" lvl="1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2pPr>
              <a:lvl3pPr marR="0" lvl="2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3pPr>
              <a:lvl4pPr marR="0" lvl="3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4pPr>
              <a:lvl5pPr marR="0" lvl="4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5pPr>
              <a:lvl6pPr marR="0" lvl="5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6pPr>
              <a:lvl7pPr marR="0" lvl="6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7pPr>
              <a:lvl8pPr marR="0" lvl="7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8pPr>
              <a:lvl9pPr marR="0" lvl="8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9pPr>
            </a:lstStyle>
            <a:p>
              <a:r>
                <a:rPr lang="en-US" sz="1400" dirty="0"/>
                <a:t>Campania</a:t>
              </a:r>
            </a:p>
          </p:txBody>
        </p:sp>
        <p:sp>
          <p:nvSpPr>
            <p:cNvPr id="33" name="TextBox 32">
              <a:extLst>
                <a:ext uri="{FF2B5EF4-FFF2-40B4-BE49-F238E27FC236}">
                  <a16:creationId xmlns:a16="http://schemas.microsoft.com/office/drawing/2014/main" id="{B0F7C541-719B-77A0-8B18-9D86D22650DD}"/>
                </a:ext>
              </a:extLst>
            </p:cNvPr>
            <p:cNvSpPr txBox="1"/>
            <p:nvPr/>
          </p:nvSpPr>
          <p:spPr>
            <a:xfrm>
              <a:off x="223511" y="2878637"/>
              <a:ext cx="8482331" cy="819574"/>
            </a:xfrm>
            <a:prstGeom prst="rect">
              <a:avLst/>
            </a:prstGeom>
          </p:spPr>
          <p:txBody>
            <a:bodyPr/>
            <a:lstStyle>
              <a:def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</a:defPPr>
              <a:lvl1pPr marL="285750" indent="-285750">
                <a:lnSpc>
                  <a:spcPct val="150000"/>
                </a:lnSpc>
                <a:buFont typeface="Arial" panose="020B0604020202020204" pitchFamily="34" charset="0"/>
                <a:buChar char="•"/>
                <a:defRPr>
                  <a:solidFill>
                    <a:srgbClr val="050617"/>
                  </a:solidFill>
                </a:defRPr>
              </a:lvl1pPr>
            </a:lstStyle>
            <a:p>
              <a:r>
                <a:rPr lang="en-US" sz="1100" noProof="0" dirty="0"/>
                <a:t>Campania, home to the ‘land of fires’ (</a:t>
              </a:r>
              <a:r>
                <a:rPr lang="en-US" sz="1100" i="1" noProof="0" dirty="0"/>
                <a:t>terra </a:t>
              </a:r>
              <a:r>
                <a:rPr lang="en-US" sz="1100" i="1" noProof="0" dirty="0" err="1"/>
                <a:t>dei</a:t>
              </a:r>
              <a:r>
                <a:rPr lang="en-US" sz="1100" i="1" noProof="0" dirty="0"/>
                <a:t> </a:t>
              </a:r>
              <a:r>
                <a:rPr lang="en-US" sz="1100" i="1" noProof="0" dirty="0" err="1"/>
                <a:t>fuochi</a:t>
              </a:r>
              <a:r>
                <a:rPr lang="en-US" sz="1100" noProof="0" dirty="0"/>
                <a:t>), caused due to the illegal local disposal and burning of toxic waste (heavy metals, sewage sludge, battery acids, asbestos, and radioactive waste).</a:t>
              </a:r>
            </a:p>
            <a:p>
              <a:r>
                <a:rPr lang="en-US" sz="1100" noProof="0" dirty="0"/>
                <a:t>Italy's 3rd-most populous region.</a:t>
              </a:r>
            </a:p>
          </p:txBody>
        </p:sp>
      </p:grpSp>
      <p:grpSp>
        <p:nvGrpSpPr>
          <p:cNvPr id="3" name="Group 2">
            <a:extLst>
              <a:ext uri="{FF2B5EF4-FFF2-40B4-BE49-F238E27FC236}">
                <a16:creationId xmlns:a16="http://schemas.microsoft.com/office/drawing/2014/main" id="{575AFCD7-0988-47A3-DA9D-6762074E9752}"/>
              </a:ext>
            </a:extLst>
          </p:cNvPr>
          <p:cNvGrpSpPr/>
          <p:nvPr/>
        </p:nvGrpSpPr>
        <p:grpSpPr>
          <a:xfrm>
            <a:off x="-10921" y="4006766"/>
            <a:ext cx="12202921" cy="2600619"/>
            <a:chOff x="-10921" y="4006766"/>
            <a:chExt cx="12202921" cy="2600619"/>
          </a:xfrm>
        </p:grpSpPr>
        <p:pic>
          <p:nvPicPr>
            <p:cNvPr id="37" name="Google Shape;172;g3fa3f198057_4_75">
              <a:extLst>
                <a:ext uri="{FF2B5EF4-FFF2-40B4-BE49-F238E27FC236}">
                  <a16:creationId xmlns:a16="http://schemas.microsoft.com/office/drawing/2014/main" id="{9009EE8F-BF7F-1B3C-6EE4-1908AB0451FB}"/>
                </a:ext>
              </a:extLst>
            </p:cNvPr>
            <p:cNvPicPr preferRelativeResize="0"/>
            <p:nvPr/>
          </p:nvPicPr>
          <p:blipFill rotWithShape="1">
            <a:blip r:embed="rId3">
              <a:alphaModFix/>
            </a:blip>
            <a:srcRect/>
            <a:stretch/>
          </p:blipFill>
          <p:spPr>
            <a:xfrm>
              <a:off x="-10921" y="4006766"/>
              <a:ext cx="12202921" cy="70599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8" name="Google Shape;175;g3fa3f198057_4_75">
              <a:extLst>
                <a:ext uri="{FF2B5EF4-FFF2-40B4-BE49-F238E27FC236}">
                  <a16:creationId xmlns:a16="http://schemas.microsoft.com/office/drawing/2014/main" id="{5B8AAABA-868E-BF0B-8E77-37C262D3E078}"/>
                </a:ext>
              </a:extLst>
            </p:cNvPr>
            <p:cNvSpPr/>
            <p:nvPr/>
          </p:nvSpPr>
          <p:spPr>
            <a:xfrm>
              <a:off x="313587" y="4804726"/>
              <a:ext cx="2211000" cy="969300"/>
            </a:xfrm>
            <a:prstGeom prst="roundRect">
              <a:avLst>
                <a:gd name="adj" fmla="val 8000"/>
              </a:avLst>
            </a:prstGeom>
            <a:solidFill>
              <a:srgbClr val="E8F5EC"/>
            </a:solidFill>
            <a:ln w="9525" cap="flat" cmpd="sng">
              <a:solidFill>
                <a:srgbClr val="D3DAE2"/>
              </a:solidFill>
              <a:prstDash val="solid"/>
              <a:miter lim="8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1" name="Google Shape;176;g3fa3f198057_4_75">
              <a:extLst>
                <a:ext uri="{FF2B5EF4-FFF2-40B4-BE49-F238E27FC236}">
                  <a16:creationId xmlns:a16="http://schemas.microsoft.com/office/drawing/2014/main" id="{B0CC50F2-D7DA-3FAA-B50C-433FE92536A6}"/>
                </a:ext>
              </a:extLst>
            </p:cNvPr>
            <p:cNvSpPr txBox="1"/>
            <p:nvPr/>
          </p:nvSpPr>
          <p:spPr>
            <a:xfrm>
              <a:off x="487328" y="4905310"/>
              <a:ext cx="1955100" cy="707373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t" anchorCtr="0">
              <a:spAutoFit/>
            </a:bodyPr>
            <a:lstStyle/>
            <a:p>
              <a:pPr marL="0" marR="0" lvl="0" indent="0" algn="l" rtl="0">
                <a:lnSpc>
                  <a:spcPct val="95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it-IT" sz="1100" b="1" i="0" u="none" strike="noStrike" cap="none" dirty="0">
                  <a:solidFill>
                    <a:srgbClr val="1E6B3A"/>
                  </a:solidFill>
                  <a:latin typeface="Arial"/>
                  <a:ea typeface="Arial"/>
                  <a:cs typeface="Arial"/>
                  <a:sym typeface="Arial"/>
                </a:rPr>
                <a:t>cams2art</a:t>
              </a:r>
              <a:r>
                <a:rPr lang="it-IT" sz="1100" b="1" i="0" u="none" strike="noStrike" cap="none" dirty="0">
                  <a:solidFill>
                    <a:srgbClr val="B01010"/>
                  </a:solidFill>
                  <a:latin typeface="Arial"/>
                  <a:ea typeface="Arial"/>
                  <a:cs typeface="Arial"/>
                  <a:sym typeface="Arial"/>
                </a:rPr>
                <a:t>   ★ NEW</a:t>
              </a:r>
              <a:endParaRPr sz="1100" dirty="0"/>
            </a:p>
            <a:p>
              <a:pPr marL="0" marR="0" lvl="0" indent="0" algn="l" rtl="0">
                <a:lnSpc>
                  <a:spcPct val="95000"/>
                </a:lnSpc>
                <a:spcBef>
                  <a:spcPts val="300"/>
                </a:spcBef>
                <a:spcAft>
                  <a:spcPts val="0"/>
                </a:spcAft>
                <a:buNone/>
              </a:pPr>
              <a:r>
                <a:rPr lang="it-IT" sz="1100" b="1" i="0" u="none" strike="noStrike" cap="none" dirty="0">
                  <a:solidFill>
                    <a:srgbClr val="444A50"/>
                  </a:solidFill>
                  <a:latin typeface="Arial"/>
                  <a:ea typeface="Arial"/>
                  <a:cs typeface="Arial"/>
                  <a:sym typeface="Arial"/>
                </a:rPr>
                <a:t>CAMS EAC4  →  IC + LBC</a:t>
              </a:r>
              <a:endParaRPr sz="1100" dirty="0"/>
            </a:p>
            <a:p>
              <a:pPr marL="0" marR="0" lvl="0" indent="0" algn="l" rtl="0">
                <a:lnSpc>
                  <a:spcPct val="95000"/>
                </a:lnSpc>
                <a:spcBef>
                  <a:spcPts val="200"/>
                </a:spcBef>
                <a:spcAft>
                  <a:spcPts val="0"/>
                </a:spcAft>
                <a:buNone/>
              </a:pPr>
              <a:r>
                <a:rPr lang="it-IT" sz="1100" b="0" i="0" u="none" strike="noStrike" cap="none" dirty="0">
                  <a:solidFill>
                    <a:srgbClr val="444A50"/>
                  </a:solidFill>
                  <a:latin typeface="Arial"/>
                  <a:ea typeface="Arial"/>
                  <a:cs typeface="Arial"/>
                  <a:sym typeface="Arial"/>
                </a:rPr>
                <a:t>22 species: 11 gases + 11 aerosols, written in place</a:t>
              </a:r>
              <a:endParaRPr sz="1100" dirty="0"/>
            </a:p>
          </p:txBody>
        </p:sp>
        <p:sp>
          <p:nvSpPr>
            <p:cNvPr id="12" name="Google Shape;177;g3fa3f198057_4_75">
              <a:extLst>
                <a:ext uri="{FF2B5EF4-FFF2-40B4-BE49-F238E27FC236}">
                  <a16:creationId xmlns:a16="http://schemas.microsoft.com/office/drawing/2014/main" id="{1D9E62AF-0F91-5909-95C7-A28C543CE0E0}"/>
                </a:ext>
              </a:extLst>
            </p:cNvPr>
            <p:cNvSpPr/>
            <p:nvPr/>
          </p:nvSpPr>
          <p:spPr>
            <a:xfrm>
              <a:off x="2666403" y="4804714"/>
              <a:ext cx="2211000" cy="969300"/>
            </a:xfrm>
            <a:prstGeom prst="roundRect">
              <a:avLst>
                <a:gd name="adj" fmla="val 8000"/>
              </a:avLst>
            </a:prstGeom>
            <a:solidFill>
              <a:srgbClr val="F2F4F7"/>
            </a:solidFill>
            <a:ln w="9525" cap="flat" cmpd="sng">
              <a:solidFill>
                <a:srgbClr val="D3DAE2"/>
              </a:solidFill>
              <a:prstDash val="solid"/>
              <a:miter lim="8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3" name="Google Shape;178;g3fa3f198057_4_75">
              <a:extLst>
                <a:ext uri="{FF2B5EF4-FFF2-40B4-BE49-F238E27FC236}">
                  <a16:creationId xmlns:a16="http://schemas.microsoft.com/office/drawing/2014/main" id="{8D9BCA7F-81FB-6CFF-A7B0-43165F09F723}"/>
                </a:ext>
              </a:extLst>
            </p:cNvPr>
            <p:cNvSpPr txBox="1"/>
            <p:nvPr/>
          </p:nvSpPr>
          <p:spPr>
            <a:xfrm>
              <a:off x="2817344" y="4905310"/>
              <a:ext cx="1955100" cy="868186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t" anchorCtr="0">
              <a:spAutoFit/>
            </a:bodyPr>
            <a:lstStyle/>
            <a:p>
              <a:pPr marL="0" marR="0" lvl="0" indent="0" algn="l" rtl="0">
                <a:lnSpc>
                  <a:spcPct val="95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it-IT" sz="1100" b="1" i="0" u="none" strike="noStrike" cap="none" dirty="0">
                  <a:solidFill>
                    <a:srgbClr val="003366"/>
                  </a:solidFill>
                  <a:latin typeface="Arial"/>
                  <a:ea typeface="Arial"/>
                  <a:cs typeface="Arial"/>
                  <a:sym typeface="Arial"/>
                </a:rPr>
                <a:t>cams_to_art_iae</a:t>
              </a:r>
              <a:endParaRPr sz="1100" dirty="0"/>
            </a:p>
            <a:p>
              <a:pPr marL="0" marR="0" lvl="0" indent="0" algn="l" rtl="0">
                <a:lnSpc>
                  <a:spcPct val="95000"/>
                </a:lnSpc>
                <a:spcBef>
                  <a:spcPts val="300"/>
                </a:spcBef>
                <a:spcAft>
                  <a:spcPts val="0"/>
                </a:spcAft>
                <a:buNone/>
              </a:pPr>
              <a:r>
                <a:rPr lang="it-IT" sz="1100" b="1" i="0" u="none" strike="noStrike" cap="none" dirty="0">
                  <a:solidFill>
                    <a:srgbClr val="444A50"/>
                  </a:solidFill>
                  <a:latin typeface="Arial"/>
                  <a:ea typeface="Arial"/>
                  <a:cs typeface="Arial"/>
                  <a:sym typeface="Arial"/>
                </a:rPr>
                <a:t>CAMS EAC4 dust  →  ART_IAE</a:t>
              </a:r>
              <a:endParaRPr sz="1100" dirty="0"/>
            </a:p>
            <a:p>
              <a:pPr marL="0" marR="0" lvl="0" indent="0" algn="l" rtl="0">
                <a:lnSpc>
                  <a:spcPct val="95000"/>
                </a:lnSpc>
                <a:spcBef>
                  <a:spcPts val="200"/>
                </a:spcBef>
                <a:spcAft>
                  <a:spcPts val="0"/>
                </a:spcAft>
                <a:buNone/>
              </a:pPr>
              <a:r>
                <a:rPr lang="it-IT" sz="1100" b="0" i="0" u="none" strike="noStrike" cap="none" dirty="0">
                  <a:solidFill>
                    <a:srgbClr val="444A50"/>
                  </a:solidFill>
                  <a:latin typeface="Arial"/>
                  <a:ea typeface="Arial"/>
                  <a:cs typeface="Arial"/>
                  <a:sym typeface="Arial"/>
                </a:rPr>
                <a:t>3 bins → mass (DUSTA/B/C) + number</a:t>
              </a:r>
              <a:endParaRPr sz="1100" dirty="0"/>
            </a:p>
          </p:txBody>
        </p:sp>
        <p:sp>
          <p:nvSpPr>
            <p:cNvPr id="14" name="Google Shape;179;g3fa3f198057_4_75">
              <a:extLst>
                <a:ext uri="{FF2B5EF4-FFF2-40B4-BE49-F238E27FC236}">
                  <a16:creationId xmlns:a16="http://schemas.microsoft.com/office/drawing/2014/main" id="{7F6DF4F9-A7AA-D07D-E71A-99FE70D29426}"/>
                </a:ext>
              </a:extLst>
            </p:cNvPr>
            <p:cNvSpPr/>
            <p:nvPr/>
          </p:nvSpPr>
          <p:spPr>
            <a:xfrm>
              <a:off x="5019219" y="4804726"/>
              <a:ext cx="2211000" cy="969300"/>
            </a:xfrm>
            <a:prstGeom prst="roundRect">
              <a:avLst>
                <a:gd name="adj" fmla="val 8000"/>
              </a:avLst>
            </a:prstGeom>
            <a:solidFill>
              <a:srgbClr val="E8F5EC"/>
            </a:solidFill>
            <a:ln w="9525" cap="flat" cmpd="sng">
              <a:solidFill>
                <a:srgbClr val="D3DAE2"/>
              </a:solidFill>
              <a:prstDash val="solid"/>
              <a:miter lim="8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5" name="Google Shape;180;g3fa3f198057_4_75">
              <a:extLst>
                <a:ext uri="{FF2B5EF4-FFF2-40B4-BE49-F238E27FC236}">
                  <a16:creationId xmlns:a16="http://schemas.microsoft.com/office/drawing/2014/main" id="{FA391524-BFBA-1173-76A9-95919D4F63FF}"/>
                </a:ext>
              </a:extLst>
            </p:cNvPr>
            <p:cNvSpPr txBox="1"/>
            <p:nvPr/>
          </p:nvSpPr>
          <p:spPr>
            <a:xfrm>
              <a:off x="5147235" y="4905310"/>
              <a:ext cx="1955100" cy="707373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t" anchorCtr="0">
              <a:spAutoFit/>
            </a:bodyPr>
            <a:lstStyle/>
            <a:p>
              <a:pPr marL="0" marR="0" lvl="0" indent="0" algn="l" rtl="0">
                <a:lnSpc>
                  <a:spcPct val="95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it-IT" sz="1100" b="1" i="0" u="none" strike="noStrike" cap="none">
                  <a:solidFill>
                    <a:srgbClr val="1E6B3A"/>
                  </a:solidFill>
                  <a:latin typeface="Arial"/>
                  <a:ea typeface="Arial"/>
                  <a:cs typeface="Arial"/>
                  <a:sym typeface="Arial"/>
                </a:rPr>
                <a:t>hwsd2_to_art</a:t>
              </a:r>
              <a:r>
                <a:rPr lang="it-IT" sz="1100" b="1" i="0" u="none" strike="noStrike" cap="none">
                  <a:solidFill>
                    <a:srgbClr val="B01010"/>
                  </a:solidFill>
                  <a:latin typeface="Arial"/>
                  <a:ea typeface="Arial"/>
                  <a:cs typeface="Arial"/>
                  <a:sym typeface="Arial"/>
                </a:rPr>
                <a:t>   ★ NEW</a:t>
              </a:r>
              <a:endParaRPr sz="1100"/>
            </a:p>
            <a:p>
              <a:pPr marL="0" marR="0" lvl="0" indent="0" algn="l" rtl="0">
                <a:lnSpc>
                  <a:spcPct val="95000"/>
                </a:lnSpc>
                <a:spcBef>
                  <a:spcPts val="300"/>
                </a:spcBef>
                <a:spcAft>
                  <a:spcPts val="0"/>
                </a:spcAft>
                <a:buNone/>
              </a:pPr>
              <a:r>
                <a:rPr lang="it-IT" sz="1100" b="1" i="0" u="none" strike="noStrike" cap="none">
                  <a:solidFill>
                    <a:srgbClr val="444A50"/>
                  </a:solidFill>
                  <a:latin typeface="Arial"/>
                  <a:ea typeface="Arial"/>
                  <a:cs typeface="Arial"/>
                  <a:sym typeface="Arial"/>
                </a:rPr>
                <a:t>HWSD2  →  ART_STY</a:t>
              </a:r>
              <a:endParaRPr sz="1100"/>
            </a:p>
            <a:p>
              <a:pPr marL="0" marR="0" lvl="0" indent="0" algn="l" rtl="0">
                <a:lnSpc>
                  <a:spcPct val="95000"/>
                </a:lnSpc>
                <a:spcBef>
                  <a:spcPts val="200"/>
                </a:spcBef>
                <a:spcAft>
                  <a:spcPts val="0"/>
                </a:spcAft>
                <a:buNone/>
              </a:pPr>
              <a:r>
                <a:rPr lang="it-IT" sz="1100" b="0" i="0" u="none" strike="noStrike" cap="none">
                  <a:solidFill>
                    <a:srgbClr val="444A50"/>
                  </a:solidFill>
                  <a:latin typeface="Arial"/>
                  <a:ea typeface="Arial"/>
                  <a:cs typeface="Arial"/>
                  <a:sym typeface="Arial"/>
                </a:rPr>
                <a:t>14 texture fractions, Σ = 1  (+ SOILTYP)</a:t>
              </a:r>
              <a:endParaRPr sz="1100"/>
            </a:p>
          </p:txBody>
        </p:sp>
        <p:sp>
          <p:nvSpPr>
            <p:cNvPr id="19" name="Google Shape;181;g3fa3f198057_4_75">
              <a:extLst>
                <a:ext uri="{FF2B5EF4-FFF2-40B4-BE49-F238E27FC236}">
                  <a16:creationId xmlns:a16="http://schemas.microsoft.com/office/drawing/2014/main" id="{AEDDD486-8BCA-4288-2EDA-B27DBC34DA26}"/>
                </a:ext>
              </a:extLst>
            </p:cNvPr>
            <p:cNvSpPr/>
            <p:nvPr/>
          </p:nvSpPr>
          <p:spPr>
            <a:xfrm>
              <a:off x="7349110" y="4804726"/>
              <a:ext cx="2211000" cy="969300"/>
            </a:xfrm>
            <a:prstGeom prst="roundRect">
              <a:avLst>
                <a:gd name="adj" fmla="val 8000"/>
              </a:avLst>
            </a:prstGeom>
            <a:solidFill>
              <a:srgbClr val="F2F4F7"/>
            </a:solidFill>
            <a:ln w="9525" cap="flat" cmpd="sng">
              <a:solidFill>
                <a:srgbClr val="D3DAE2"/>
              </a:solidFill>
              <a:prstDash val="solid"/>
              <a:miter lim="8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0" name="Google Shape;182;g3fa3f198057_4_75">
              <a:extLst>
                <a:ext uri="{FF2B5EF4-FFF2-40B4-BE49-F238E27FC236}">
                  <a16:creationId xmlns:a16="http://schemas.microsoft.com/office/drawing/2014/main" id="{FB73DE55-4768-929C-DCD2-B2239FE6DC94}"/>
                </a:ext>
              </a:extLst>
            </p:cNvPr>
            <p:cNvSpPr txBox="1"/>
            <p:nvPr/>
          </p:nvSpPr>
          <p:spPr>
            <a:xfrm>
              <a:off x="7477126" y="4905310"/>
              <a:ext cx="1955100" cy="707373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t" anchorCtr="0">
              <a:spAutoFit/>
            </a:bodyPr>
            <a:lstStyle/>
            <a:p>
              <a:pPr marL="0" marR="0" lvl="0" indent="0" algn="l" rtl="0">
                <a:lnSpc>
                  <a:spcPct val="95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it-IT" sz="1100" b="1" i="0" u="none" strike="noStrike" cap="none">
                  <a:solidFill>
                    <a:srgbClr val="003366"/>
                  </a:solidFill>
                  <a:latin typeface="Arial"/>
                  <a:ea typeface="Arial"/>
                  <a:cs typeface="Arial"/>
                  <a:sym typeface="Arial"/>
                </a:rPr>
                <a:t>cams2art  · GHG</a:t>
              </a:r>
              <a:endParaRPr sz="1100"/>
            </a:p>
            <a:p>
              <a:pPr marL="0" marR="0" lvl="0" indent="0" algn="l" rtl="0">
                <a:lnSpc>
                  <a:spcPct val="95000"/>
                </a:lnSpc>
                <a:spcBef>
                  <a:spcPts val="300"/>
                </a:spcBef>
                <a:spcAft>
                  <a:spcPts val="0"/>
                </a:spcAft>
                <a:buNone/>
              </a:pPr>
              <a:r>
                <a:rPr lang="it-IT" sz="1100" b="1" i="0" u="none" strike="noStrike" cap="none">
                  <a:solidFill>
                    <a:srgbClr val="444A50"/>
                  </a:solidFill>
                  <a:latin typeface="Arial"/>
                  <a:ea typeface="Arial"/>
                  <a:cs typeface="Arial"/>
                  <a:sym typeface="Arial"/>
                </a:rPr>
                <a:t>CAMS GHG  →  IC + LBC</a:t>
              </a:r>
              <a:endParaRPr sz="1100"/>
            </a:p>
            <a:p>
              <a:pPr marL="0" marR="0" lvl="0" indent="0" algn="l" rtl="0">
                <a:lnSpc>
                  <a:spcPct val="95000"/>
                </a:lnSpc>
                <a:spcBef>
                  <a:spcPts val="200"/>
                </a:spcBef>
                <a:spcAft>
                  <a:spcPts val="0"/>
                </a:spcAft>
                <a:buNone/>
              </a:pPr>
              <a:r>
                <a:rPr lang="it-IT" sz="1100" b="0" i="0" u="none" strike="noStrike" cap="none">
                  <a:solidFill>
                    <a:srgbClr val="444A50"/>
                  </a:solidFill>
                  <a:latin typeface="Arial"/>
                  <a:ea typeface="Arial"/>
                  <a:cs typeface="Arial"/>
                  <a:sym typeface="Arial"/>
                </a:rPr>
                <a:t>CO₂ · CH₄ · N₂O as inert chemtracers</a:t>
              </a:r>
              <a:endParaRPr sz="1100"/>
            </a:p>
          </p:txBody>
        </p:sp>
        <p:sp>
          <p:nvSpPr>
            <p:cNvPr id="21" name="Google Shape;183;g3fa3f198057_4_75">
              <a:extLst>
                <a:ext uri="{FF2B5EF4-FFF2-40B4-BE49-F238E27FC236}">
                  <a16:creationId xmlns:a16="http://schemas.microsoft.com/office/drawing/2014/main" id="{CA9210D2-06DF-E6F0-EB97-6FEBC490B351}"/>
                </a:ext>
              </a:extLst>
            </p:cNvPr>
            <p:cNvSpPr/>
            <p:nvPr/>
          </p:nvSpPr>
          <p:spPr>
            <a:xfrm>
              <a:off x="9679001" y="4804726"/>
              <a:ext cx="2211000" cy="969300"/>
            </a:xfrm>
            <a:prstGeom prst="roundRect">
              <a:avLst>
                <a:gd name="adj" fmla="val 8000"/>
              </a:avLst>
            </a:prstGeom>
            <a:solidFill>
              <a:srgbClr val="F2F4F7"/>
            </a:solidFill>
            <a:ln w="9525" cap="flat" cmpd="sng">
              <a:solidFill>
                <a:srgbClr val="D3DAE2"/>
              </a:solidFill>
              <a:prstDash val="solid"/>
              <a:miter lim="8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2" name="Google Shape;184;g3fa3f198057_4_75">
              <a:extLst>
                <a:ext uri="{FF2B5EF4-FFF2-40B4-BE49-F238E27FC236}">
                  <a16:creationId xmlns:a16="http://schemas.microsoft.com/office/drawing/2014/main" id="{A1325B5D-4C92-1A69-FE46-7CA417E17E11}"/>
                </a:ext>
              </a:extLst>
            </p:cNvPr>
            <p:cNvSpPr txBox="1"/>
            <p:nvPr/>
          </p:nvSpPr>
          <p:spPr>
            <a:xfrm>
              <a:off x="9807017" y="4905310"/>
              <a:ext cx="1955100" cy="707373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t" anchorCtr="0">
              <a:spAutoFit/>
            </a:bodyPr>
            <a:lstStyle/>
            <a:p>
              <a:pPr marL="0" marR="0" lvl="0" indent="0" algn="l" rtl="0">
                <a:lnSpc>
                  <a:spcPct val="95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it-IT" sz="1100" b="1" i="0" u="none" strike="noStrike" cap="none">
                  <a:solidFill>
                    <a:srgbClr val="003366"/>
                  </a:solidFill>
                  <a:latin typeface="Arial"/>
                  <a:ea typeface="Arial"/>
                  <a:cs typeface="Arial"/>
                  <a:sym typeface="Arial"/>
                </a:rPr>
                <a:t>gfas2art</a:t>
              </a:r>
              <a:endParaRPr sz="1100"/>
            </a:p>
            <a:p>
              <a:pPr marL="0" marR="0" lvl="0" indent="0" algn="l" rtl="0">
                <a:lnSpc>
                  <a:spcPct val="95000"/>
                </a:lnSpc>
                <a:spcBef>
                  <a:spcPts val="300"/>
                </a:spcBef>
                <a:spcAft>
                  <a:spcPts val="0"/>
                </a:spcAft>
                <a:buNone/>
              </a:pPr>
              <a:r>
                <a:rPr lang="it-IT" sz="1100" b="1" i="0" u="none" strike="noStrike" cap="none">
                  <a:solidFill>
                    <a:srgbClr val="444A50"/>
                  </a:solidFill>
                  <a:latin typeface="Arial"/>
                  <a:ea typeface="Arial"/>
                  <a:cs typeface="Arial"/>
                  <a:sym typeface="Arial"/>
                </a:rPr>
                <a:t>CAMS GFAS  →  ART_BCF</a:t>
              </a:r>
              <a:endParaRPr sz="1100"/>
            </a:p>
            <a:p>
              <a:pPr marL="0" marR="0" lvl="0" indent="0" algn="l" rtl="0">
                <a:lnSpc>
                  <a:spcPct val="95000"/>
                </a:lnSpc>
                <a:spcBef>
                  <a:spcPts val="200"/>
                </a:spcBef>
                <a:spcAft>
                  <a:spcPts val="0"/>
                </a:spcAft>
                <a:buNone/>
              </a:pPr>
              <a:r>
                <a:rPr lang="it-IT" sz="1100" b="0" i="0" u="none" strike="noStrike" cap="none">
                  <a:solidFill>
                    <a:srgbClr val="444A50"/>
                  </a:solidFill>
                  <a:latin typeface="Arial"/>
                  <a:ea typeface="Arial"/>
                  <a:cs typeface="Arial"/>
                  <a:sym typeface="Arial"/>
                </a:rPr>
                <a:t>daily 0.1° fire fluxes + FRP, conservative</a:t>
              </a:r>
              <a:endParaRPr sz="1100"/>
            </a:p>
          </p:txBody>
        </p:sp>
        <p:grpSp>
          <p:nvGrpSpPr>
            <p:cNvPr id="30" name="Group 29">
              <a:extLst>
                <a:ext uri="{FF2B5EF4-FFF2-40B4-BE49-F238E27FC236}">
                  <a16:creationId xmlns:a16="http://schemas.microsoft.com/office/drawing/2014/main" id="{9AC98014-1D1B-1F91-4899-532B09364CEA}"/>
                </a:ext>
              </a:extLst>
            </p:cNvPr>
            <p:cNvGrpSpPr/>
            <p:nvPr/>
          </p:nvGrpSpPr>
          <p:grpSpPr>
            <a:xfrm>
              <a:off x="223512" y="5887855"/>
              <a:ext cx="11530500" cy="719530"/>
              <a:chOff x="223512" y="6019935"/>
              <a:chExt cx="11530500" cy="932700"/>
            </a:xfrm>
          </p:grpSpPr>
          <p:sp>
            <p:nvSpPr>
              <p:cNvPr id="23" name="Google Shape;195;g3fa3f198057_4_75">
                <a:extLst>
                  <a:ext uri="{FF2B5EF4-FFF2-40B4-BE49-F238E27FC236}">
                    <a16:creationId xmlns:a16="http://schemas.microsoft.com/office/drawing/2014/main" id="{BB2F6CA0-80E3-6D27-D12A-FD8D4F69D91A}"/>
                  </a:ext>
                </a:extLst>
              </p:cNvPr>
              <p:cNvSpPr/>
              <p:nvPr/>
            </p:nvSpPr>
            <p:spPr>
              <a:xfrm>
                <a:off x="223512" y="6019935"/>
                <a:ext cx="11530500" cy="932700"/>
              </a:xfrm>
              <a:prstGeom prst="roundRect">
                <a:avLst>
                  <a:gd name="adj" fmla="val 16000"/>
                </a:avLst>
              </a:prstGeom>
              <a:solidFill>
                <a:schemeClr val="accent1">
                  <a:lumMod val="40000"/>
                  <a:lumOff val="60000"/>
                </a:schemeClr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ct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 b="0" i="0" u="none" strike="noStrike" cap="none">
                  <a:solidFill>
                    <a:schemeClr val="lt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7" name="Google Shape;196;g3fa3f198057_4_75">
                <a:extLst>
                  <a:ext uri="{FF2B5EF4-FFF2-40B4-BE49-F238E27FC236}">
                    <a16:creationId xmlns:a16="http://schemas.microsoft.com/office/drawing/2014/main" id="{394010B5-C8DD-B74E-5959-5347D498E73E}"/>
                  </a:ext>
                </a:extLst>
              </p:cNvPr>
              <p:cNvSpPr txBox="1"/>
              <p:nvPr/>
            </p:nvSpPr>
            <p:spPr>
              <a:xfrm>
                <a:off x="442953" y="6067154"/>
                <a:ext cx="11091600" cy="817368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0" tIns="0" rIns="0" bIns="0" anchor="ctr" anchorCtr="0">
                <a:spAutoFit/>
              </a:bodyPr>
              <a:lstStyle/>
              <a:p>
                <a:pPr marL="0" marR="0" lvl="0" indent="0" algn="l" rtl="0">
                  <a:lnSpc>
                    <a:spcPct val="95000"/>
                  </a:lnSpc>
                  <a:spcBef>
                    <a:spcPts val="300"/>
                  </a:spcBef>
                  <a:spcAft>
                    <a:spcPts val="0"/>
                  </a:spcAft>
                  <a:buNone/>
                </a:pPr>
                <a:r>
                  <a:rPr lang="it-IT" sz="1350" b="0" i="0" u="none" strike="noStrike" cap="none" dirty="0">
                    <a:solidFill>
                      <a:srgbClr val="050617"/>
                    </a:solidFill>
                    <a:latin typeface="Arial"/>
                    <a:ea typeface="Arial"/>
                    <a:cs typeface="Arial"/>
                    <a:sym typeface="Arial"/>
                  </a:rPr>
                  <a:t>The target </a:t>
                </a:r>
                <a:r>
                  <a:rPr lang="it-IT" sz="1350" dirty="0">
                    <a:solidFill>
                      <a:srgbClr val="050617"/>
                    </a:solidFill>
                  </a:rPr>
                  <a:t>of CMCC activity is </a:t>
                </a:r>
                <a:r>
                  <a:rPr lang="it-IT" sz="1350" b="0" i="0" u="none" strike="noStrike" cap="none" dirty="0">
                    <a:solidFill>
                      <a:srgbClr val="050617"/>
                    </a:solidFill>
                    <a:latin typeface="Arial"/>
                    <a:ea typeface="Arial"/>
                    <a:cs typeface="Arial"/>
                    <a:sym typeface="Arial"/>
                  </a:rPr>
                  <a:t>the </a:t>
                </a:r>
                <a:r>
                  <a:rPr lang="it-IT" sz="1350" b="1" i="0" u="none" strike="noStrike" cap="none" dirty="0">
                    <a:solidFill>
                      <a:srgbClr val="050617"/>
                    </a:solidFill>
                    <a:latin typeface="Arial"/>
                    <a:ea typeface="Arial"/>
                    <a:cs typeface="Arial"/>
                    <a:sym typeface="Arial"/>
                  </a:rPr>
                  <a:t>climate scale</a:t>
                </a:r>
                <a:r>
                  <a:rPr lang="it-IT" sz="1350" b="0" i="0" u="none" strike="noStrike" cap="none" dirty="0">
                    <a:solidFill>
                      <a:srgbClr val="050617"/>
                    </a:solidFill>
                    <a:latin typeface="Arial"/>
                    <a:ea typeface="Arial"/>
                    <a:cs typeface="Arial"/>
                    <a:sym typeface="Arial"/>
                  </a:rPr>
                  <a:t>: a long-term regional reanalysis in which </a:t>
                </a:r>
                <a:r>
                  <a:rPr lang="it-IT" sz="1350" b="1" i="0" u="none" strike="noStrike" cap="none" dirty="0">
                    <a:solidFill>
                      <a:srgbClr val="050617"/>
                    </a:solidFill>
                    <a:latin typeface="Arial"/>
                    <a:ea typeface="Arial"/>
                    <a:cs typeface="Arial"/>
                    <a:sym typeface="Arial"/>
                  </a:rPr>
                  <a:t>air quality is simulated together with the weather</a:t>
                </a:r>
                <a:r>
                  <a:rPr lang="it-IT" sz="1350" b="0" i="0" u="none" strike="noStrike" cap="none" dirty="0">
                    <a:solidFill>
                      <a:srgbClr val="050617"/>
                    </a:solidFill>
                    <a:latin typeface="Arial"/>
                    <a:ea typeface="Arial"/>
                    <a:cs typeface="Arial"/>
                    <a:sym typeface="Arial"/>
                  </a:rPr>
                  <a:t>, not added on top afterwards. The five input chains are the prerequisite for it — and on this we are looking for </a:t>
                </a:r>
                <a:r>
                  <a:rPr lang="it-IT" sz="1350" b="1" i="0" u="none" strike="noStrike" cap="none" dirty="0">
                    <a:solidFill>
                      <a:srgbClr val="050617"/>
                    </a:solidFill>
                    <a:latin typeface="Arial"/>
                    <a:ea typeface="Arial"/>
                    <a:cs typeface="Arial"/>
                    <a:sym typeface="Arial"/>
                  </a:rPr>
                  <a:t>collaborations within the COSMO / ICON community</a:t>
                </a:r>
                <a:r>
                  <a:rPr lang="it-IT" sz="1350" b="0" i="0" u="none" strike="noStrike" cap="none" dirty="0">
                    <a:solidFill>
                      <a:srgbClr val="050617"/>
                    </a:solidFill>
                    <a:latin typeface="Arial"/>
                    <a:ea typeface="Arial"/>
                    <a:cs typeface="Arial"/>
                    <a:sym typeface="Arial"/>
                  </a:rPr>
                  <a:t>.</a:t>
                </a:r>
                <a:endParaRPr sz="1700" dirty="0">
                  <a:solidFill>
                    <a:srgbClr val="050617"/>
                  </a:solidFill>
                </a:endParaRPr>
              </a:p>
            </p:txBody>
          </p:sp>
        </p:grpSp>
        <p:sp>
          <p:nvSpPr>
            <p:cNvPr id="35" name="Text Placeholder 2">
              <a:extLst>
                <a:ext uri="{FF2B5EF4-FFF2-40B4-BE49-F238E27FC236}">
                  <a16:creationId xmlns:a16="http://schemas.microsoft.com/office/drawing/2014/main" id="{71896FFF-61E1-0F40-2317-7DD6772E2A41}"/>
                </a:ext>
              </a:extLst>
            </p:cNvPr>
            <p:cNvSpPr txBox="1">
              <a:spLocks/>
            </p:cNvSpPr>
            <p:nvPr/>
          </p:nvSpPr>
          <p:spPr>
            <a:xfrm>
              <a:off x="286370" y="4100860"/>
              <a:ext cx="4082430" cy="549239"/>
            </a:xfrm>
            <a:prstGeom prst="rect">
              <a:avLst/>
            </a:prstGeom>
          </p:spPr>
          <p:txBody>
            <a:bodyPr/>
            <a:lstStyle>
              <a:def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</a:defPPr>
              <a:lvl1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2800" b="1" i="0" u="none" strike="noStrike" cap="none">
                  <a:solidFill>
                    <a:srgbClr val="002060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  <a:lvl2pPr marR="0" lvl="1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2pPr>
              <a:lvl3pPr marR="0" lvl="2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3pPr>
              <a:lvl4pPr marR="0" lvl="3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4pPr>
              <a:lvl5pPr marR="0" lvl="4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5pPr>
              <a:lvl6pPr marR="0" lvl="5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6pPr>
              <a:lvl7pPr marR="0" lvl="6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7pPr>
              <a:lvl8pPr marR="0" lvl="7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8pPr>
              <a:lvl9pPr marR="0" lvl="8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9pPr>
            </a:lstStyle>
            <a:p>
              <a:r>
                <a:rPr lang="en-US" dirty="0">
                  <a:solidFill>
                    <a:schemeClr val="bg1"/>
                  </a:solidFill>
                </a:rPr>
                <a:t>Main Activities</a:t>
              </a:r>
            </a:p>
          </p:txBody>
        </p:sp>
      </p:grpSp>
      <p:grpSp>
        <p:nvGrpSpPr>
          <p:cNvPr id="48" name="Group 47">
            <a:extLst>
              <a:ext uri="{FF2B5EF4-FFF2-40B4-BE49-F238E27FC236}">
                <a16:creationId xmlns:a16="http://schemas.microsoft.com/office/drawing/2014/main" id="{70C7A69C-69EF-7C00-791A-B6127BF3DD29}"/>
              </a:ext>
            </a:extLst>
          </p:cNvPr>
          <p:cNvGrpSpPr/>
          <p:nvPr/>
        </p:nvGrpSpPr>
        <p:grpSpPr>
          <a:xfrm>
            <a:off x="223512" y="1030671"/>
            <a:ext cx="8373244" cy="726678"/>
            <a:chOff x="-3345263" y="-2131508"/>
            <a:chExt cx="8492498" cy="726678"/>
          </a:xfrm>
        </p:grpSpPr>
        <p:sp>
          <p:nvSpPr>
            <p:cNvPr id="38" name="Text Placeholder 2">
              <a:extLst>
                <a:ext uri="{FF2B5EF4-FFF2-40B4-BE49-F238E27FC236}">
                  <a16:creationId xmlns:a16="http://schemas.microsoft.com/office/drawing/2014/main" id="{0CD92F47-B166-81E3-1926-F51D5AF87CED}"/>
                </a:ext>
              </a:extLst>
            </p:cNvPr>
            <p:cNvSpPr txBox="1">
              <a:spLocks/>
            </p:cNvSpPr>
            <p:nvPr/>
          </p:nvSpPr>
          <p:spPr>
            <a:xfrm>
              <a:off x="-3345263" y="-2131508"/>
              <a:ext cx="2983775" cy="482993"/>
            </a:xfrm>
            <a:prstGeom prst="rect">
              <a:avLst/>
            </a:prstGeom>
          </p:spPr>
          <p:txBody>
            <a:bodyPr/>
            <a:lstStyle>
              <a:def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</a:defPPr>
              <a:lvl1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2800" b="1" i="0" u="none" strike="noStrike" cap="none">
                  <a:solidFill>
                    <a:srgbClr val="002060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  <a:lvl2pPr marR="0" lvl="1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2pPr>
              <a:lvl3pPr marR="0" lvl="2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3pPr>
              <a:lvl4pPr marR="0" lvl="3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4pPr>
              <a:lvl5pPr marR="0" lvl="4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5pPr>
              <a:lvl6pPr marR="0" lvl="5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6pPr>
              <a:lvl7pPr marR="0" lvl="6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7pPr>
              <a:lvl8pPr marR="0" lvl="7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8pPr>
              <a:lvl9pPr marR="0" lvl="8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9pPr>
            </a:lstStyle>
            <a:p>
              <a:r>
                <a:rPr lang="en-US" sz="2000" dirty="0"/>
                <a:t>Objective</a:t>
              </a:r>
            </a:p>
          </p:txBody>
        </p:sp>
        <p:sp>
          <p:nvSpPr>
            <p:cNvPr id="39" name="Text Placeholder 3">
              <a:extLst>
                <a:ext uri="{FF2B5EF4-FFF2-40B4-BE49-F238E27FC236}">
                  <a16:creationId xmlns:a16="http://schemas.microsoft.com/office/drawing/2014/main" id="{90D87F71-7AFB-92FB-F5B2-BB5914291E75}"/>
                </a:ext>
              </a:extLst>
            </p:cNvPr>
            <p:cNvSpPr txBox="1">
              <a:spLocks/>
            </p:cNvSpPr>
            <p:nvPr/>
          </p:nvSpPr>
          <p:spPr>
            <a:xfrm>
              <a:off x="-3335103" y="-1880352"/>
              <a:ext cx="8482338" cy="475522"/>
            </a:xfrm>
            <a:prstGeom prst="rect">
              <a:avLst/>
            </a:prstGeom>
          </p:spPr>
          <p:txBody>
            <a:bodyPr/>
            <a:lstStyle>
              <a:def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</a:defPPr>
              <a:lvl1pPr marR="0" lvl="0" algn="l" rtl="0">
                <a:lnSpc>
                  <a:spcPts val="248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900" b="0" i="0" u="none" strike="noStrike" cap="none">
                  <a:solidFill>
                    <a:srgbClr val="050617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  <a:lvl2pPr marR="0" lvl="1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2pPr>
              <a:lvl3pPr marR="0" lvl="2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3pPr>
              <a:lvl4pPr marR="0" lvl="3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4pPr>
              <a:lvl5pPr marR="0" lvl="4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5pPr>
              <a:lvl6pPr marR="0" lvl="5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6pPr>
              <a:lvl7pPr marR="0" lvl="6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7pPr>
              <a:lvl8pPr marR="0" lvl="7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8pPr>
              <a:lvl9pPr marR="0" lvl="8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9pPr>
            </a:lstStyle>
            <a:p>
              <a:r>
                <a:rPr lang="en-US" sz="1200" noProof="0" dirty="0"/>
                <a:t>Effect of air quality on health and weather – in Italy and beyond</a:t>
              </a:r>
            </a:p>
          </p:txBody>
        </p:sp>
      </p:grpSp>
      <p:grpSp>
        <p:nvGrpSpPr>
          <p:cNvPr id="47" name="Group 46">
            <a:extLst>
              <a:ext uri="{FF2B5EF4-FFF2-40B4-BE49-F238E27FC236}">
                <a16:creationId xmlns:a16="http://schemas.microsoft.com/office/drawing/2014/main" id="{ADCD5500-D532-99CB-7AB1-24B1CA4C058C}"/>
              </a:ext>
            </a:extLst>
          </p:cNvPr>
          <p:cNvGrpSpPr/>
          <p:nvPr/>
        </p:nvGrpSpPr>
        <p:grpSpPr>
          <a:xfrm>
            <a:off x="233529" y="1784736"/>
            <a:ext cx="4189675" cy="2163817"/>
            <a:chOff x="84071" y="1213300"/>
            <a:chExt cx="8482331" cy="2163817"/>
          </a:xfrm>
        </p:grpSpPr>
        <p:sp>
          <p:nvSpPr>
            <p:cNvPr id="43" name="Text Placeholder 2">
              <a:extLst>
                <a:ext uri="{FF2B5EF4-FFF2-40B4-BE49-F238E27FC236}">
                  <a16:creationId xmlns:a16="http://schemas.microsoft.com/office/drawing/2014/main" id="{C6FE235D-16FE-8341-1488-5CCB4AF046CE}"/>
                </a:ext>
              </a:extLst>
            </p:cNvPr>
            <p:cNvSpPr txBox="1">
              <a:spLocks/>
            </p:cNvSpPr>
            <p:nvPr/>
          </p:nvSpPr>
          <p:spPr>
            <a:xfrm>
              <a:off x="84071" y="1213300"/>
              <a:ext cx="3818129" cy="549239"/>
            </a:xfrm>
            <a:prstGeom prst="rect">
              <a:avLst/>
            </a:prstGeom>
          </p:spPr>
          <p:txBody>
            <a:bodyPr/>
            <a:lstStyle>
              <a:def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</a:defPPr>
              <a:lvl1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2800" b="1" i="0" u="none" strike="noStrike" cap="none">
                  <a:solidFill>
                    <a:srgbClr val="002060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  <a:lvl2pPr marR="0" lvl="1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2pPr>
              <a:lvl3pPr marR="0" lvl="2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3pPr>
              <a:lvl4pPr marR="0" lvl="3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4pPr>
              <a:lvl5pPr marR="0" lvl="4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5pPr>
              <a:lvl6pPr marR="0" lvl="5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6pPr>
              <a:lvl7pPr marR="0" lvl="6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7pPr>
              <a:lvl8pPr marR="0" lvl="7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8pPr>
              <a:lvl9pPr marR="0" lvl="8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9pPr>
            </a:lstStyle>
            <a:p>
              <a:r>
                <a:rPr lang="en-US" sz="1400" dirty="0"/>
                <a:t>Po Valley</a:t>
              </a:r>
            </a:p>
          </p:txBody>
        </p:sp>
        <p:sp>
          <p:nvSpPr>
            <p:cNvPr id="44" name="TextBox 43">
              <a:extLst>
                <a:ext uri="{FF2B5EF4-FFF2-40B4-BE49-F238E27FC236}">
                  <a16:creationId xmlns:a16="http://schemas.microsoft.com/office/drawing/2014/main" id="{DBA6DC99-EDA2-FED6-5CC0-E096E80DE4BC}"/>
                </a:ext>
              </a:extLst>
            </p:cNvPr>
            <p:cNvSpPr txBox="1"/>
            <p:nvPr/>
          </p:nvSpPr>
          <p:spPr>
            <a:xfrm>
              <a:off x="84071" y="1506673"/>
              <a:ext cx="8482331" cy="1870444"/>
            </a:xfrm>
            <a:prstGeom prst="rect">
              <a:avLst/>
            </a:prstGeom>
          </p:spPr>
          <p:txBody>
            <a:bodyPr/>
            <a:lstStyle>
              <a:def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</a:defPPr>
              <a:lvl1pPr marL="285750" indent="-285750">
                <a:lnSpc>
                  <a:spcPct val="150000"/>
                </a:lnSpc>
                <a:buFont typeface="Arial" panose="020B0604020202020204" pitchFamily="34" charset="0"/>
                <a:buChar char="•"/>
                <a:defRPr>
                  <a:solidFill>
                    <a:srgbClr val="050617"/>
                  </a:solidFill>
                </a:defRPr>
              </a:lvl1pPr>
            </a:lstStyle>
            <a:p>
              <a:pPr marL="285750" indent="-285750">
                <a:lnSpc>
                  <a:spcPct val="150000"/>
                </a:lnSpc>
                <a:buFont typeface="Arial" panose="020B0604020202020204" pitchFamily="34" charset="0"/>
                <a:buChar char="•"/>
              </a:pPr>
              <a:r>
                <a:rPr lang="en-US" sz="1100" noProof="0" dirty="0"/>
                <a:t>Po Valley, nestled in between the Apennines to the south and the Alps to the North, is a flat plain valley that traps pollutants and changes local climate. </a:t>
              </a:r>
            </a:p>
            <a:p>
              <a:pPr marL="285750" indent="-285750">
                <a:lnSpc>
                  <a:spcPct val="150000"/>
                </a:lnSpc>
                <a:buFont typeface="Arial" panose="020B0604020202020204" pitchFamily="34" charset="0"/>
                <a:buChar char="•"/>
              </a:pPr>
              <a:r>
                <a:rPr lang="en-US" sz="1100" noProof="0" dirty="0"/>
                <a:t>Centre of economic development and industries. A third of Italy’s population lives in this region.</a:t>
              </a:r>
            </a:p>
            <a:p>
              <a:pPr marL="285750" indent="-285750">
                <a:lnSpc>
                  <a:spcPct val="150000"/>
                </a:lnSpc>
                <a:buFont typeface="Arial" panose="020B0604020202020204" pitchFamily="34" charset="0"/>
                <a:buChar char="•"/>
              </a:pPr>
              <a:r>
                <a:rPr lang="en-US" sz="1100" noProof="0" dirty="0"/>
                <a:t>Uniquely ‘humid subtropical’ climate (</a:t>
              </a:r>
              <a:r>
                <a:rPr lang="en-US" sz="1100" noProof="0" dirty="0" err="1"/>
                <a:t>Cwa</a:t>
              </a:r>
              <a:r>
                <a:rPr lang="en-US" sz="1100" noProof="0" dirty="0"/>
                <a:t> and </a:t>
              </a:r>
              <a:r>
                <a:rPr lang="en-US" sz="1100" noProof="0" dirty="0" err="1"/>
                <a:t>Cfa</a:t>
              </a:r>
              <a:r>
                <a:rPr lang="en-US" sz="1100" noProof="0" dirty="0"/>
                <a:t> </a:t>
              </a:r>
              <a:r>
                <a:rPr lang="en-US" sz="1100" noProof="0" dirty="0" err="1"/>
                <a:t>Köppen</a:t>
              </a:r>
              <a:r>
                <a:rPr lang="en-US" sz="1100" noProof="0" dirty="0"/>
                <a:t> Climate Classification)</a:t>
              </a:r>
            </a:p>
          </p:txBody>
        </p:sp>
      </p:grpSp>
      <p:cxnSp>
        <p:nvCxnSpPr>
          <p:cNvPr id="49" name="Straight Connector 48">
            <a:extLst>
              <a:ext uri="{FF2B5EF4-FFF2-40B4-BE49-F238E27FC236}">
                <a16:creationId xmlns:a16="http://schemas.microsoft.com/office/drawing/2014/main" id="{E86D1CCB-7F3B-E9E1-618E-6DEF7A6A6129}"/>
              </a:ext>
            </a:extLst>
          </p:cNvPr>
          <p:cNvCxnSpPr>
            <a:cxnSpLocks/>
          </p:cNvCxnSpPr>
          <p:nvPr/>
        </p:nvCxnSpPr>
        <p:spPr>
          <a:xfrm>
            <a:off x="4491358" y="1680052"/>
            <a:ext cx="0" cy="2326714"/>
          </a:xfrm>
          <a:prstGeom prst="line">
            <a:avLst/>
          </a:prstGeom>
          <a:ln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2" name="Google Shape;199;g3fa3f198057_4_75">
            <a:extLst>
              <a:ext uri="{FF2B5EF4-FFF2-40B4-BE49-F238E27FC236}">
                <a16:creationId xmlns:a16="http://schemas.microsoft.com/office/drawing/2014/main" id="{539626F1-176C-F15B-CA6B-17170ADCE7A4}"/>
              </a:ext>
            </a:extLst>
          </p:cNvPr>
          <p:cNvSpPr txBox="1"/>
          <p:nvPr/>
        </p:nvSpPr>
        <p:spPr>
          <a:xfrm>
            <a:off x="268816" y="260071"/>
            <a:ext cx="8769000" cy="576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it-IT" sz="2800" b="1" dirty="0">
                <a:solidFill>
                  <a:schemeClr val="lt1"/>
                </a:solidFill>
                <a:latin typeface="+mn-lt"/>
                <a:ea typeface="Montserrat"/>
                <a:cs typeface="Montserrat"/>
                <a:sym typeface="Montserrat"/>
              </a:rPr>
              <a:t>Project: RISING</a:t>
            </a:r>
            <a:endParaRPr lang="it-IT" sz="2800" b="1" i="0" u="none" strike="noStrike" cap="none" dirty="0">
              <a:solidFill>
                <a:schemeClr val="lt1"/>
              </a:solidFill>
              <a:latin typeface="+mn-lt"/>
              <a:ea typeface="Montserrat"/>
              <a:cs typeface="Montserrat"/>
              <a:sym typeface="Montserrat"/>
            </a:endParaRPr>
          </a:p>
        </p:txBody>
      </p:sp>
    </p:spTree>
    <p:extLst>
      <p:ext uri="{BB962C8B-B14F-4D97-AF65-F5344CB8AC3E}">
        <p14:creationId xmlns:p14="http://schemas.microsoft.com/office/powerpoint/2010/main" val="141286560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Google Shape;199;g3fa3f198057_4_75">
            <a:extLst>
              <a:ext uri="{FF2B5EF4-FFF2-40B4-BE49-F238E27FC236}">
                <a16:creationId xmlns:a16="http://schemas.microsoft.com/office/drawing/2014/main" id="{83274569-D892-0334-DCDD-42DB0DF8084E}"/>
              </a:ext>
            </a:extLst>
          </p:cNvPr>
          <p:cNvSpPr txBox="1"/>
          <p:nvPr/>
        </p:nvSpPr>
        <p:spPr>
          <a:xfrm>
            <a:off x="268816" y="260071"/>
            <a:ext cx="8769000" cy="576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it-IT" sz="2800" b="1" dirty="0">
                <a:solidFill>
                  <a:schemeClr val="lt1"/>
                </a:solidFill>
                <a:latin typeface="+mn-lt"/>
                <a:ea typeface="Montserrat"/>
                <a:cs typeface="Montserrat"/>
                <a:sym typeface="Montserrat"/>
              </a:rPr>
              <a:t>Workflow </a:t>
            </a:r>
            <a:r>
              <a:rPr lang="it-IT" sz="2800" b="1">
                <a:solidFill>
                  <a:schemeClr val="lt1"/>
                </a:solidFill>
                <a:latin typeface="+mn-lt"/>
                <a:ea typeface="Montserrat"/>
                <a:cs typeface="Montserrat"/>
                <a:sym typeface="Montserrat"/>
              </a:rPr>
              <a:t>– ICON-ART LAM</a:t>
            </a:r>
            <a:endParaRPr lang="it-IT" sz="2800" b="1" i="0" u="none" strike="noStrike" cap="none" dirty="0">
              <a:solidFill>
                <a:schemeClr val="lt1"/>
              </a:solidFill>
              <a:latin typeface="+mn-lt"/>
              <a:ea typeface="Montserrat"/>
              <a:cs typeface="Montserrat"/>
              <a:sym typeface="Montserrat"/>
            </a:endParaRP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4D281D3A-1D25-4D04-B790-640505CCA5F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149858"/>
            <a:ext cx="12052837" cy="56758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9752199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457200" y="261829"/>
            <a:ext cx="11247120" cy="436461"/>
          </a:xfrm>
          <a:prstGeom prst="rect">
            <a:avLst/>
          </a:prstGeom>
          <a:noFill/>
        </p:spPr>
        <p:txBody>
          <a:bodyPr wrap="square" lIns="36000" tIns="18000" rIns="36000" bIns="18000" anchor="ctr">
            <a:spAutoFit/>
          </a:bodyPr>
          <a:lstStyle/>
          <a:p>
            <a:pPr algn="l"/>
            <a:r>
              <a:rPr lang="en-US" sz="2600" b="1" noProof="0" dirty="0">
                <a:solidFill>
                  <a:srgbClr val="FFFFFF"/>
                </a:solidFill>
                <a:latin typeface="Calibri"/>
              </a:rPr>
              <a:t>cams2art: CAMS → ICON-ART pipeline for IC and LBC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457200" y="713232"/>
            <a:ext cx="11247120" cy="292608"/>
          </a:xfrm>
          <a:prstGeom prst="rect">
            <a:avLst/>
          </a:prstGeom>
          <a:noFill/>
        </p:spPr>
        <p:txBody>
          <a:bodyPr wrap="square" lIns="36000" tIns="18000" rIns="36000" bIns="18000">
            <a:spAutoFit/>
          </a:bodyPr>
          <a:lstStyle/>
          <a:p>
            <a:pPr algn="l"/>
            <a:r>
              <a:rPr lang="en-US" sz="1300" b="0" noProof="0" dirty="0">
                <a:solidFill>
                  <a:srgbClr val="80DDFF"/>
                </a:solidFill>
                <a:latin typeface="Calibri"/>
              </a:rPr>
              <a:t>Speciation + units + horizontal projection + vertical projection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365760" y="1097279"/>
            <a:ext cx="2592593" cy="1658477"/>
          </a:xfrm>
          <a:prstGeom prst="roundRect">
            <a:avLst/>
          </a:prstGeom>
          <a:solidFill>
            <a:srgbClr val="E6F4FB"/>
          </a:solidFill>
          <a:ln w="9525">
            <a:solidFill>
              <a:srgbClr val="003366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36000" tIns="36000" rIns="36000" bIns="36000" rtlCol="0" anchor="ctr" anchorCtr="0"/>
          <a:lstStyle/>
          <a:p>
            <a:pPr algn="l">
              <a:spcAft>
                <a:spcPts val="200"/>
              </a:spcAft>
            </a:pPr>
            <a:r>
              <a:rPr lang="en-US" sz="1300" b="1" noProof="0" dirty="0">
                <a:solidFill>
                  <a:srgbClr val="003366"/>
                </a:solidFill>
                <a:latin typeface="Calibri"/>
              </a:rPr>
              <a:t>CAMS  (source)</a:t>
            </a:r>
          </a:p>
          <a:p>
            <a:pPr algn="l">
              <a:lnSpc>
                <a:spcPct val="105000"/>
              </a:lnSpc>
              <a:spcAft>
                <a:spcPts val="100"/>
              </a:spcAft>
            </a:pPr>
            <a:r>
              <a:rPr lang="en-US" sz="1000" noProof="0" dirty="0">
                <a:solidFill>
                  <a:srgbClr val="1A1A1A"/>
                </a:solidFill>
                <a:latin typeface="Calibri"/>
              </a:rPr>
              <a:t>Copernicus / ECMWF</a:t>
            </a:r>
          </a:p>
          <a:p>
            <a:pPr algn="l">
              <a:lnSpc>
                <a:spcPct val="105000"/>
              </a:lnSpc>
              <a:spcAft>
                <a:spcPts val="100"/>
              </a:spcAft>
            </a:pPr>
            <a:r>
              <a:rPr lang="en-US" sz="1000" noProof="0" dirty="0">
                <a:solidFill>
                  <a:srgbClr val="1A1A1A"/>
                </a:solidFill>
                <a:latin typeface="Calibri"/>
              </a:rPr>
              <a:t>EAC4 reanalysis  +  NRT forecast</a:t>
            </a:r>
          </a:p>
          <a:p>
            <a:pPr algn="l">
              <a:lnSpc>
                <a:spcPct val="105000"/>
              </a:lnSpc>
              <a:spcAft>
                <a:spcPts val="100"/>
              </a:spcAft>
            </a:pPr>
            <a:r>
              <a:rPr lang="en-US" sz="1000" noProof="0" dirty="0">
                <a:solidFill>
                  <a:srgbClr val="1A1A1A"/>
                </a:solidFill>
                <a:latin typeface="Calibri"/>
              </a:rPr>
              <a:t>Gases (CO, O3, NO2 ...) + aerosols (11 bins)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3809091" y="1097280"/>
            <a:ext cx="4303967" cy="1691640"/>
          </a:xfrm>
          <a:prstGeom prst="roundRect">
            <a:avLst/>
          </a:prstGeom>
          <a:solidFill>
            <a:srgbClr val="FDF3DF"/>
          </a:solidFill>
          <a:ln w="9525">
            <a:solidFill>
              <a:srgbClr val="8A6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36000" tIns="36000" rIns="36000" bIns="36000" rtlCol="0" anchor="ctr" anchorCtr="0"/>
          <a:lstStyle/>
          <a:p>
            <a:pPr algn="l">
              <a:spcAft>
                <a:spcPts val="200"/>
              </a:spcAft>
            </a:pPr>
            <a:r>
              <a:rPr lang="en-US" sz="1300" b="1" noProof="0" dirty="0">
                <a:solidFill>
                  <a:srgbClr val="003366"/>
                </a:solidFill>
                <a:latin typeface="Calibri"/>
              </a:rPr>
              <a:t>cams2art  (the bridge)</a:t>
            </a:r>
          </a:p>
          <a:p>
            <a:pPr algn="l">
              <a:lnSpc>
                <a:spcPct val="105000"/>
              </a:lnSpc>
              <a:spcAft>
                <a:spcPts val="100"/>
              </a:spcAft>
            </a:pPr>
            <a:r>
              <a:rPr lang="en-US" sz="1000" noProof="0" dirty="0">
                <a:solidFill>
                  <a:srgbClr val="1A1A1A"/>
                </a:solidFill>
                <a:latin typeface="Calibri"/>
              </a:rPr>
              <a:t>Speciation + units</a:t>
            </a:r>
          </a:p>
          <a:p>
            <a:pPr algn="l">
              <a:lnSpc>
                <a:spcPct val="105000"/>
              </a:lnSpc>
              <a:spcAft>
                <a:spcPts val="100"/>
              </a:spcAft>
            </a:pPr>
            <a:r>
              <a:rPr lang="en-US" sz="1000" noProof="0" dirty="0">
                <a:solidFill>
                  <a:srgbClr val="1A1A1A"/>
                </a:solidFill>
                <a:latin typeface="Calibri"/>
              </a:rPr>
              <a:t>Horizontal + vertical projection</a:t>
            </a:r>
          </a:p>
          <a:p>
            <a:pPr>
              <a:lnSpc>
                <a:spcPct val="105000"/>
              </a:lnSpc>
              <a:spcAft>
                <a:spcPts val="100"/>
              </a:spcAft>
            </a:pPr>
            <a:r>
              <a:rPr lang="en-US" sz="1000" dirty="0">
                <a:solidFill>
                  <a:srgbClr val="1A1A1A"/>
                </a:solidFill>
                <a:latin typeface="Calibri"/>
              </a:rPr>
              <a:t>Sectional to Modal Representations*</a:t>
            </a:r>
            <a:endParaRPr lang="en-US" sz="1000" noProof="0" dirty="0">
              <a:solidFill>
                <a:srgbClr val="1A1A1A"/>
              </a:solidFill>
              <a:latin typeface="Calibri"/>
            </a:endParaRPr>
          </a:p>
          <a:p>
            <a:pPr algn="l">
              <a:lnSpc>
                <a:spcPct val="105000"/>
              </a:lnSpc>
              <a:spcAft>
                <a:spcPts val="100"/>
              </a:spcAft>
            </a:pPr>
            <a:r>
              <a:rPr lang="en-US" sz="1000" noProof="0" dirty="0">
                <a:solidFill>
                  <a:srgbClr val="1A1A1A"/>
                </a:solidFill>
                <a:latin typeface="Calibri"/>
              </a:rPr>
              <a:t>Output IC + LBC, every 6 h (can be modified)</a:t>
            </a:r>
          </a:p>
          <a:p>
            <a:pPr algn="l">
              <a:lnSpc>
                <a:spcPct val="105000"/>
              </a:lnSpc>
              <a:spcAft>
                <a:spcPts val="100"/>
              </a:spcAft>
            </a:pPr>
            <a:endParaRPr lang="en-US" sz="1000" dirty="0">
              <a:solidFill>
                <a:srgbClr val="1A1A1A"/>
              </a:solidFill>
              <a:latin typeface="Calibri"/>
            </a:endParaRPr>
          </a:p>
          <a:p>
            <a:pPr algn="l">
              <a:lnSpc>
                <a:spcPct val="105000"/>
              </a:lnSpc>
              <a:spcAft>
                <a:spcPts val="100"/>
              </a:spcAft>
            </a:pPr>
            <a:r>
              <a:rPr lang="en-US" sz="800" i="1" dirty="0">
                <a:solidFill>
                  <a:srgbClr val="1A1A1A"/>
                </a:solidFill>
                <a:latin typeface="Calibri"/>
              </a:rPr>
              <a:t>*Lu, J., &amp; Bowman, F. M. (2004). Conversion of Multicomponent Aerosol Size Distributions from Sectional to Modal Representations. Aerosol Science and Technology, 38(4), 391–399. https://doi.org/10.1080/02786820490442842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9126070" y="1097280"/>
            <a:ext cx="2669689" cy="1592132"/>
          </a:xfrm>
          <a:prstGeom prst="roundRect">
            <a:avLst/>
          </a:prstGeom>
          <a:solidFill>
            <a:srgbClr val="E6F3E6"/>
          </a:solidFill>
          <a:ln w="9525">
            <a:solidFill>
              <a:srgbClr val="2E7D3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36000" tIns="36000" rIns="36000" bIns="36000" rtlCol="0" anchor="ctr" anchorCtr="0"/>
          <a:lstStyle/>
          <a:p>
            <a:pPr algn="l">
              <a:spcAft>
                <a:spcPts val="200"/>
              </a:spcAft>
            </a:pPr>
            <a:r>
              <a:rPr lang="en-US" sz="1300" b="1" noProof="0" dirty="0">
                <a:solidFill>
                  <a:srgbClr val="003366"/>
                </a:solidFill>
                <a:latin typeface="Calibri"/>
              </a:rPr>
              <a:t>ICON-ART  (target)</a:t>
            </a:r>
          </a:p>
          <a:p>
            <a:pPr algn="l">
              <a:lnSpc>
                <a:spcPct val="105000"/>
              </a:lnSpc>
              <a:spcAft>
                <a:spcPts val="100"/>
              </a:spcAft>
            </a:pPr>
            <a:r>
              <a:rPr lang="en-US" sz="1000" noProof="0" dirty="0">
                <a:solidFill>
                  <a:srgbClr val="1A1A1A"/>
                </a:solidFill>
                <a:latin typeface="Calibri"/>
              </a:rPr>
              <a:t>DWD / MPI-M - on-line chemistry</a:t>
            </a:r>
          </a:p>
          <a:p>
            <a:pPr algn="l">
              <a:lnSpc>
                <a:spcPct val="105000"/>
              </a:lnSpc>
              <a:spcAft>
                <a:spcPts val="100"/>
              </a:spcAft>
            </a:pPr>
            <a:r>
              <a:rPr lang="en-US" sz="1000" noProof="0" dirty="0">
                <a:solidFill>
                  <a:srgbClr val="1A1A1A"/>
                </a:solidFill>
                <a:latin typeface="Calibri"/>
              </a:rPr>
              <a:t>Icosahedral grid + hybrid sigma-p</a:t>
            </a:r>
          </a:p>
          <a:p>
            <a:pPr>
              <a:lnSpc>
                <a:spcPct val="105000"/>
              </a:lnSpc>
              <a:spcAft>
                <a:spcPts val="100"/>
              </a:spcAft>
            </a:pPr>
            <a:r>
              <a:rPr lang="en-US" sz="1000" noProof="0" dirty="0">
                <a:solidFill>
                  <a:srgbClr val="1A1A1A"/>
                </a:solidFill>
                <a:latin typeface="Calibri"/>
              </a:rPr>
              <a:t>3D tracers (</a:t>
            </a:r>
            <a:r>
              <a:rPr lang="en-US" sz="1000" b="0" noProof="0" dirty="0" err="1">
                <a:solidFill>
                  <a:srgbClr val="1A1A1A"/>
                </a:solidFill>
                <a:latin typeface="Calibri"/>
              </a:rPr>
              <a:t>dusta</a:t>
            </a:r>
            <a:r>
              <a:rPr lang="en-US" sz="1000" b="0" noProof="0" dirty="0">
                <a:solidFill>
                  <a:srgbClr val="1A1A1A"/>
                </a:solidFill>
                <a:latin typeface="Calibri"/>
              </a:rPr>
              <a:t>, </a:t>
            </a:r>
            <a:r>
              <a:rPr lang="en-US" sz="1000" b="0" noProof="0" dirty="0" err="1">
                <a:solidFill>
                  <a:srgbClr val="1A1A1A"/>
                </a:solidFill>
                <a:latin typeface="Calibri"/>
              </a:rPr>
              <a:t>dustb</a:t>
            </a:r>
            <a:r>
              <a:rPr lang="en-US" sz="1000" b="0" noProof="0" dirty="0">
                <a:solidFill>
                  <a:srgbClr val="1A1A1A"/>
                </a:solidFill>
                <a:latin typeface="Calibri"/>
              </a:rPr>
              <a:t>, </a:t>
            </a:r>
            <a:r>
              <a:rPr lang="en-US" sz="1000" b="0" noProof="0" dirty="0" err="1">
                <a:solidFill>
                  <a:srgbClr val="1A1A1A"/>
                </a:solidFill>
                <a:latin typeface="Calibri"/>
              </a:rPr>
              <a:t>dustc</a:t>
            </a:r>
            <a:r>
              <a:rPr lang="en-US" sz="1000" b="0" noProof="0" dirty="0">
                <a:solidFill>
                  <a:srgbClr val="1A1A1A"/>
                </a:solidFill>
                <a:latin typeface="Calibri"/>
              </a:rPr>
              <a:t>, </a:t>
            </a:r>
            <a:r>
              <a:rPr lang="en-US" sz="1000" b="0" noProof="0" dirty="0" err="1">
                <a:solidFill>
                  <a:srgbClr val="1A1A1A"/>
                </a:solidFill>
                <a:latin typeface="Calibri"/>
              </a:rPr>
              <a:t>na_sol_acc</a:t>
            </a:r>
            <a:r>
              <a:rPr lang="en-US" sz="1000" b="0" noProof="0" dirty="0">
                <a:solidFill>
                  <a:srgbClr val="1A1A1A"/>
                </a:solidFill>
                <a:latin typeface="Calibri"/>
              </a:rPr>
              <a:t>, </a:t>
            </a:r>
            <a:r>
              <a:rPr lang="en-US" sz="1000" b="0" noProof="0" dirty="0" err="1">
                <a:solidFill>
                  <a:srgbClr val="1A1A1A"/>
                </a:solidFill>
                <a:latin typeface="Calibri"/>
              </a:rPr>
              <a:t>cl_sol_acc</a:t>
            </a:r>
            <a:r>
              <a:rPr lang="en-US" sz="1000" b="0" noProof="0" dirty="0">
                <a:solidFill>
                  <a:srgbClr val="1A1A1A"/>
                </a:solidFill>
                <a:latin typeface="Calibri"/>
              </a:rPr>
              <a:t>...</a:t>
            </a:r>
            <a:r>
              <a:rPr lang="en-US" sz="1000" b="0" dirty="0">
                <a:solidFill>
                  <a:srgbClr val="1A1A1A"/>
                </a:solidFill>
                <a:latin typeface="Calibri"/>
              </a:rPr>
              <a:t>)</a:t>
            </a:r>
            <a:endParaRPr lang="en-US" sz="1000" b="0" noProof="0" dirty="0">
              <a:solidFill>
                <a:srgbClr val="1A1A1A"/>
              </a:solidFill>
              <a:latin typeface="Calibri"/>
            </a:endParaRPr>
          </a:p>
        </p:txBody>
      </p:sp>
      <p:sp>
        <p:nvSpPr>
          <p:cNvPr id="7" name="Right Arrow 6"/>
          <p:cNvSpPr/>
          <p:nvPr/>
        </p:nvSpPr>
        <p:spPr>
          <a:xfrm>
            <a:off x="3040822" y="1670932"/>
            <a:ext cx="685800" cy="457200"/>
          </a:xfrm>
          <a:prstGeom prst="rightArrow">
            <a:avLst/>
          </a:prstGeom>
          <a:solidFill>
            <a:srgbClr val="00B0F0"/>
          </a:solidFill>
          <a:ln w="6350">
            <a:solidFill>
              <a:srgbClr val="003366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  <p:sp>
        <p:nvSpPr>
          <p:cNvPr id="8" name="Right Arrow 7"/>
          <p:cNvSpPr/>
          <p:nvPr/>
        </p:nvSpPr>
        <p:spPr>
          <a:xfrm>
            <a:off x="8204497" y="1684407"/>
            <a:ext cx="685800" cy="457200"/>
          </a:xfrm>
          <a:prstGeom prst="rightArrow">
            <a:avLst/>
          </a:prstGeom>
          <a:solidFill>
            <a:srgbClr val="00B0F0"/>
          </a:solidFill>
          <a:ln w="6350">
            <a:solidFill>
              <a:srgbClr val="003366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  <p:sp>
        <p:nvSpPr>
          <p:cNvPr id="9" name="TextBox 8"/>
          <p:cNvSpPr txBox="1"/>
          <p:nvPr/>
        </p:nvSpPr>
        <p:spPr>
          <a:xfrm>
            <a:off x="365760" y="2791072"/>
            <a:ext cx="3444240" cy="282573"/>
          </a:xfrm>
          <a:prstGeom prst="rect">
            <a:avLst/>
          </a:prstGeom>
          <a:noFill/>
        </p:spPr>
        <p:txBody>
          <a:bodyPr wrap="square" lIns="36000" tIns="18000" rIns="36000" bIns="18000">
            <a:spAutoFit/>
          </a:bodyPr>
          <a:lstStyle/>
          <a:p>
            <a:pPr algn="l"/>
            <a:r>
              <a:rPr lang="en-US" sz="1600" b="1" noProof="0" dirty="0">
                <a:solidFill>
                  <a:srgbClr val="8A6000"/>
                </a:solidFill>
                <a:latin typeface="Calibri"/>
              </a:rPr>
              <a:t>The four discrepancies to reconcile</a:t>
            </a:r>
          </a:p>
        </p:txBody>
      </p:sp>
      <p:graphicFrame>
        <p:nvGraphicFramePr>
          <p:cNvPr id="10" name="Table 9"/>
          <p:cNvGraphicFramePr>
            <a:graphicFrameLocks noGrp="1"/>
          </p:cNvGraphicFramePr>
          <p:nvPr/>
        </p:nvGraphicFramePr>
        <p:xfrm>
          <a:off x="365760" y="3108960"/>
          <a:ext cx="11430000" cy="19202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37744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38912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66344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320040">
                <a:tc>
                  <a:txBody>
                    <a:bodyPr/>
                    <a:lstStyle/>
                    <a:p>
                      <a:pPr algn="ctr"/>
                      <a:r>
                        <a:rPr lang="en-US" sz="1200" b="1" noProof="0" dirty="0">
                          <a:solidFill>
                            <a:srgbClr val="FFFFFF"/>
                          </a:solidFill>
                          <a:latin typeface="Calibri"/>
                        </a:rPr>
                        <a:t>Aspect</a:t>
                      </a:r>
                    </a:p>
                  </a:txBody>
                  <a:tcPr>
                    <a:solidFill>
                      <a:srgbClr val="003366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1" noProof="0" dirty="0">
                          <a:solidFill>
                            <a:srgbClr val="FFFFFF"/>
                          </a:solidFill>
                          <a:latin typeface="Calibri"/>
                        </a:rPr>
                        <a:t>CAMS</a:t>
                      </a:r>
                    </a:p>
                  </a:txBody>
                  <a:tcPr>
                    <a:solidFill>
                      <a:srgbClr val="003366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1" noProof="0" dirty="0">
                          <a:solidFill>
                            <a:srgbClr val="FFFFFF"/>
                          </a:solidFill>
                          <a:latin typeface="Calibri"/>
                        </a:rPr>
                        <a:t>ICON-ART</a:t>
                      </a:r>
                    </a:p>
                  </a:txBody>
                  <a:tcPr>
                    <a:solidFill>
                      <a:srgbClr val="00336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20040">
                <a:tc>
                  <a:txBody>
                    <a:bodyPr/>
                    <a:lstStyle/>
                    <a:p>
                      <a:pPr algn="l"/>
                      <a:r>
                        <a:rPr lang="en-US" sz="1100" b="1" noProof="0" dirty="0">
                          <a:solidFill>
                            <a:srgbClr val="003366"/>
                          </a:solidFill>
                          <a:latin typeface="Calibri"/>
                        </a:rPr>
                        <a:t>Species names</a:t>
                      </a:r>
                    </a:p>
                  </a:txBody>
                  <a:tcPr>
                    <a:solidFill>
                      <a:srgbClr val="EAF2F8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1100" b="0" noProof="0" dirty="0">
                          <a:solidFill>
                            <a:srgbClr val="1A1A1A"/>
                          </a:solidFill>
                          <a:latin typeface="Calibri"/>
                        </a:rPr>
                        <a:t>aermr01, aermr02, aermr03 ...</a:t>
                      </a:r>
                    </a:p>
                  </a:txBody>
                  <a:tcPr>
                    <a:solidFill>
                      <a:srgbClr val="EAF2F8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1100" b="0" noProof="0" dirty="0" err="1">
                          <a:solidFill>
                            <a:srgbClr val="1A1A1A"/>
                          </a:solidFill>
                          <a:latin typeface="Calibri"/>
                        </a:rPr>
                        <a:t>dusta</a:t>
                      </a:r>
                      <a:r>
                        <a:rPr lang="en-US" sz="1100" b="0" noProof="0" dirty="0">
                          <a:solidFill>
                            <a:srgbClr val="1A1A1A"/>
                          </a:solidFill>
                          <a:latin typeface="Calibri"/>
                        </a:rPr>
                        <a:t>, </a:t>
                      </a:r>
                      <a:r>
                        <a:rPr lang="en-US" sz="1100" b="0" noProof="0" dirty="0" err="1">
                          <a:solidFill>
                            <a:srgbClr val="1A1A1A"/>
                          </a:solidFill>
                          <a:latin typeface="Calibri"/>
                        </a:rPr>
                        <a:t>dustb</a:t>
                      </a:r>
                      <a:r>
                        <a:rPr lang="en-US" sz="1100" b="0" noProof="0" dirty="0">
                          <a:solidFill>
                            <a:srgbClr val="1A1A1A"/>
                          </a:solidFill>
                          <a:latin typeface="Calibri"/>
                        </a:rPr>
                        <a:t>, </a:t>
                      </a:r>
                      <a:r>
                        <a:rPr lang="en-US" sz="1100" b="0" noProof="0" dirty="0" err="1">
                          <a:solidFill>
                            <a:srgbClr val="1A1A1A"/>
                          </a:solidFill>
                          <a:latin typeface="Calibri"/>
                        </a:rPr>
                        <a:t>dustc</a:t>
                      </a:r>
                      <a:r>
                        <a:rPr lang="en-US" sz="1100" b="0" noProof="0" dirty="0">
                          <a:solidFill>
                            <a:srgbClr val="1A1A1A"/>
                          </a:solidFill>
                          <a:latin typeface="Calibri"/>
                        </a:rPr>
                        <a:t>, </a:t>
                      </a:r>
                      <a:r>
                        <a:rPr lang="en-US" sz="1100" b="0" noProof="0" dirty="0" err="1">
                          <a:solidFill>
                            <a:srgbClr val="1A1A1A"/>
                          </a:solidFill>
                          <a:latin typeface="Calibri"/>
                        </a:rPr>
                        <a:t>na_sol_acc</a:t>
                      </a:r>
                      <a:r>
                        <a:rPr lang="en-US" sz="1100" b="0" noProof="0" dirty="0">
                          <a:solidFill>
                            <a:srgbClr val="1A1A1A"/>
                          </a:solidFill>
                          <a:latin typeface="Calibri"/>
                        </a:rPr>
                        <a:t>, </a:t>
                      </a:r>
                      <a:r>
                        <a:rPr lang="en-US" sz="1100" b="0" noProof="0" dirty="0" err="1">
                          <a:solidFill>
                            <a:srgbClr val="1A1A1A"/>
                          </a:solidFill>
                          <a:latin typeface="Calibri"/>
                        </a:rPr>
                        <a:t>cl_sol_acc</a:t>
                      </a:r>
                      <a:r>
                        <a:rPr lang="en-US" sz="1100" b="0" noProof="0" dirty="0">
                          <a:solidFill>
                            <a:srgbClr val="1A1A1A"/>
                          </a:solidFill>
                          <a:latin typeface="Calibri"/>
                        </a:rPr>
                        <a:t>...</a:t>
                      </a:r>
                    </a:p>
                  </a:txBody>
                  <a:tcPr>
                    <a:solidFill>
                      <a:srgbClr val="EAF2F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20040">
                <a:tc>
                  <a:txBody>
                    <a:bodyPr/>
                    <a:lstStyle/>
                    <a:p>
                      <a:pPr algn="l"/>
                      <a:r>
                        <a:rPr lang="en-US" sz="1100" b="1" noProof="0" dirty="0">
                          <a:solidFill>
                            <a:srgbClr val="003366"/>
                          </a:solidFill>
                          <a:latin typeface="Calibri"/>
                        </a:rPr>
                        <a:t>Horizontal grid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1100" b="0" noProof="0" dirty="0">
                          <a:solidFill>
                            <a:srgbClr val="1A1A1A"/>
                          </a:solidFill>
                          <a:latin typeface="Calibri"/>
                        </a:rPr>
                        <a:t>regular </a:t>
                      </a:r>
                      <a:r>
                        <a:rPr lang="en-US" sz="1100" b="0" noProof="0" dirty="0" err="1">
                          <a:solidFill>
                            <a:srgbClr val="1A1A1A"/>
                          </a:solidFill>
                          <a:latin typeface="Calibri"/>
                        </a:rPr>
                        <a:t>lat</a:t>
                      </a:r>
                      <a:r>
                        <a:rPr lang="en-US" sz="1100" b="0" noProof="0" dirty="0">
                          <a:solidFill>
                            <a:srgbClr val="1A1A1A"/>
                          </a:solidFill>
                          <a:latin typeface="Calibri"/>
                        </a:rPr>
                        <a:t>/</a:t>
                      </a:r>
                      <a:r>
                        <a:rPr lang="en-US" sz="1100" b="0" noProof="0" dirty="0" err="1">
                          <a:solidFill>
                            <a:srgbClr val="1A1A1A"/>
                          </a:solidFill>
                          <a:latin typeface="Calibri"/>
                        </a:rPr>
                        <a:t>lon</a:t>
                      </a:r>
                      <a:endParaRPr lang="en-US" sz="1100" b="0" noProof="0" dirty="0">
                        <a:solidFill>
                          <a:srgbClr val="1A1A1A"/>
                        </a:solidFill>
                        <a:latin typeface="Calibri"/>
                      </a:endParaRP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1100" b="0" noProof="0" dirty="0">
                          <a:solidFill>
                            <a:srgbClr val="1A1A1A"/>
                          </a:solidFill>
                          <a:latin typeface="Calibri"/>
                        </a:rPr>
                        <a:t>icosahedral unstructured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20040">
                <a:tc>
                  <a:txBody>
                    <a:bodyPr/>
                    <a:lstStyle/>
                    <a:p>
                      <a:pPr algn="l"/>
                      <a:r>
                        <a:rPr lang="en-US" sz="1100" b="1" noProof="0" dirty="0">
                          <a:solidFill>
                            <a:srgbClr val="003366"/>
                          </a:solidFill>
                          <a:latin typeface="Calibri"/>
                        </a:rPr>
                        <a:t>Vertical coord.</a:t>
                      </a:r>
                    </a:p>
                  </a:txBody>
                  <a:tcPr>
                    <a:solidFill>
                      <a:srgbClr val="EAF2F8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1100" b="0" noProof="0" dirty="0">
                          <a:solidFill>
                            <a:srgbClr val="1A1A1A"/>
                          </a:solidFill>
                          <a:latin typeface="Calibri"/>
                        </a:rPr>
                        <a:t>isobaric levels (constant p)</a:t>
                      </a:r>
                    </a:p>
                  </a:txBody>
                  <a:tcPr>
                    <a:solidFill>
                      <a:srgbClr val="EAF2F8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1100" b="0" noProof="0" dirty="0">
                          <a:solidFill>
                            <a:srgbClr val="1A1A1A"/>
                          </a:solidFill>
                          <a:latin typeface="Calibri"/>
                        </a:rPr>
                        <a:t>hybrid sigma-pressure</a:t>
                      </a:r>
                    </a:p>
                  </a:txBody>
                  <a:tcPr>
                    <a:solidFill>
                      <a:srgbClr val="EAF2F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20040">
                <a:tc>
                  <a:txBody>
                    <a:bodyPr/>
                    <a:lstStyle/>
                    <a:p>
                      <a:pPr algn="l"/>
                      <a:r>
                        <a:rPr lang="en-US" sz="1100" b="1" noProof="0" dirty="0">
                          <a:solidFill>
                            <a:srgbClr val="003366"/>
                          </a:solidFill>
                          <a:latin typeface="Calibri"/>
                        </a:rPr>
                        <a:t>Gas units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1100" b="0" noProof="0" dirty="0">
                          <a:solidFill>
                            <a:srgbClr val="1A1A1A"/>
                          </a:solidFill>
                          <a:latin typeface="Calibri"/>
                        </a:rPr>
                        <a:t>kg/kg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1100" b="0" noProof="0" dirty="0">
                          <a:solidFill>
                            <a:srgbClr val="1A1A1A"/>
                          </a:solidFill>
                          <a:latin typeface="Calibri"/>
                        </a:rPr>
                        <a:t>mol/mol  (× </a:t>
                      </a:r>
                      <a:r>
                        <a:rPr lang="en-US" sz="1100" b="0" noProof="0" dirty="0" err="1">
                          <a:solidFill>
                            <a:srgbClr val="1A1A1A"/>
                          </a:solidFill>
                          <a:latin typeface="Calibri"/>
                        </a:rPr>
                        <a:t>M_air</a:t>
                      </a:r>
                      <a:r>
                        <a:rPr lang="en-US" sz="1100" b="0" noProof="0" dirty="0">
                          <a:solidFill>
                            <a:srgbClr val="1A1A1A"/>
                          </a:solidFill>
                          <a:latin typeface="Calibri"/>
                        </a:rPr>
                        <a:t> / </a:t>
                      </a:r>
                      <a:r>
                        <a:rPr lang="en-US" sz="1100" b="0" noProof="0" dirty="0" err="1">
                          <a:solidFill>
                            <a:srgbClr val="1A1A1A"/>
                          </a:solidFill>
                          <a:latin typeface="Calibri"/>
                        </a:rPr>
                        <a:t>M_species</a:t>
                      </a:r>
                      <a:r>
                        <a:rPr lang="en-US" sz="1100" b="0" noProof="0" dirty="0">
                          <a:solidFill>
                            <a:srgbClr val="1A1A1A"/>
                          </a:solidFill>
                          <a:latin typeface="Calibri"/>
                        </a:rPr>
                        <a:t>)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20040">
                <a:tc>
                  <a:txBody>
                    <a:bodyPr/>
                    <a:lstStyle/>
                    <a:p>
                      <a:pPr algn="l"/>
                      <a:r>
                        <a:rPr lang="en-US" sz="1100" b="1" noProof="0" dirty="0">
                          <a:solidFill>
                            <a:srgbClr val="003366"/>
                          </a:solidFill>
                          <a:latin typeface="Calibri"/>
                        </a:rPr>
                        <a:t>EAC4 sulphates</a:t>
                      </a:r>
                    </a:p>
                  </a:txBody>
                  <a:tcPr>
                    <a:solidFill>
                      <a:srgbClr val="EAF2F8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1100" b="0" noProof="0" dirty="0">
                          <a:solidFill>
                            <a:srgbClr val="1A1A1A"/>
                          </a:solidFill>
                          <a:latin typeface="Calibri"/>
                        </a:rPr>
                        <a:t>kg of </a:t>
                      </a:r>
                      <a:r>
                        <a:rPr lang="en-US" sz="1100" b="0" noProof="0" dirty="0" err="1">
                          <a:solidFill>
                            <a:srgbClr val="1A1A1A"/>
                          </a:solidFill>
                          <a:latin typeface="Calibri"/>
                        </a:rPr>
                        <a:t>sulphur</a:t>
                      </a:r>
                      <a:r>
                        <a:rPr lang="en-US" sz="1100" b="0" noProof="0" dirty="0">
                          <a:solidFill>
                            <a:srgbClr val="1A1A1A"/>
                          </a:solidFill>
                          <a:latin typeface="Calibri"/>
                        </a:rPr>
                        <a:t> / kg</a:t>
                      </a:r>
                    </a:p>
                  </a:txBody>
                  <a:tcPr>
                    <a:solidFill>
                      <a:srgbClr val="EAF2F8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1100" b="0" noProof="0" dirty="0">
                          <a:solidFill>
                            <a:srgbClr val="1A1A1A"/>
                          </a:solidFill>
                          <a:latin typeface="Calibri"/>
                        </a:rPr>
                        <a:t>kg of SO4 / kg  (× 2.9963)</a:t>
                      </a:r>
                    </a:p>
                  </a:txBody>
                  <a:tcPr>
                    <a:solidFill>
                      <a:srgbClr val="EAF2F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  <p:sp>
        <p:nvSpPr>
          <p:cNvPr id="11" name="Rounded Rectangle 10"/>
          <p:cNvSpPr/>
          <p:nvPr/>
        </p:nvSpPr>
        <p:spPr>
          <a:xfrm>
            <a:off x="365760" y="5166360"/>
            <a:ext cx="5623560" cy="1417320"/>
          </a:xfrm>
          <a:prstGeom prst="roundRect">
            <a:avLst/>
          </a:prstGeom>
          <a:solidFill>
            <a:srgbClr val="E6F4FB"/>
          </a:solidFill>
          <a:ln w="9525">
            <a:solidFill>
              <a:srgbClr val="003366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36000" tIns="36000" rIns="36000" bIns="36000" rtlCol="0" anchor="t"/>
          <a:lstStyle/>
          <a:p>
            <a:pPr algn="l">
              <a:spcAft>
                <a:spcPts val="200"/>
              </a:spcAft>
            </a:pPr>
            <a:r>
              <a:rPr lang="en-US" sz="1300" b="1" noProof="0" dirty="0">
                <a:solidFill>
                  <a:srgbClr val="003366"/>
                </a:solidFill>
                <a:latin typeface="Calibri"/>
              </a:rPr>
              <a:t>What ICON-ART needs</a:t>
            </a:r>
          </a:p>
          <a:p>
            <a:pPr algn="l">
              <a:lnSpc>
                <a:spcPct val="105000"/>
              </a:lnSpc>
              <a:spcAft>
                <a:spcPts val="100"/>
              </a:spcAft>
            </a:pPr>
            <a:r>
              <a:rPr lang="en-US" sz="1100" noProof="0" dirty="0">
                <a:solidFill>
                  <a:srgbClr val="1A1A1A"/>
                </a:solidFill>
                <a:latin typeface="Calibri"/>
              </a:rPr>
              <a:t>IC - initial 3D chemical state of the domain</a:t>
            </a:r>
          </a:p>
          <a:p>
            <a:pPr algn="l">
              <a:lnSpc>
                <a:spcPct val="105000"/>
              </a:lnSpc>
              <a:spcAft>
                <a:spcPts val="100"/>
              </a:spcAft>
            </a:pPr>
            <a:r>
              <a:rPr lang="en-US" sz="1100" noProof="0" dirty="0">
                <a:solidFill>
                  <a:srgbClr val="1A1A1A"/>
                </a:solidFill>
                <a:latin typeface="Calibri"/>
              </a:rPr>
              <a:t>LBC - boundary concentrations, every 6 h (can be modified)</a:t>
            </a:r>
          </a:p>
          <a:p>
            <a:pPr algn="l">
              <a:lnSpc>
                <a:spcPct val="105000"/>
              </a:lnSpc>
              <a:spcAft>
                <a:spcPts val="100"/>
              </a:spcAft>
            </a:pPr>
            <a:r>
              <a:rPr lang="en-US" sz="1100" noProof="0" dirty="0">
                <a:solidFill>
                  <a:srgbClr val="1A1A1A"/>
                </a:solidFill>
                <a:latin typeface="Calibri"/>
              </a:rPr>
              <a:t>Without IC+LBC: no long-range transport, no background.</a:t>
            </a:r>
          </a:p>
          <a:p>
            <a:pPr algn="l">
              <a:lnSpc>
                <a:spcPct val="105000"/>
              </a:lnSpc>
              <a:spcAft>
                <a:spcPts val="100"/>
              </a:spcAft>
            </a:pPr>
            <a:r>
              <a:rPr lang="en-US" sz="1100" noProof="0" dirty="0">
                <a:solidFill>
                  <a:srgbClr val="1A1A1A"/>
                </a:solidFill>
                <a:latin typeface="Calibri"/>
              </a:rPr>
              <a:t>Concentrations represented as modes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6172200" y="5166360"/>
            <a:ext cx="5623560" cy="1417320"/>
          </a:xfrm>
          <a:prstGeom prst="roundRect">
            <a:avLst/>
          </a:prstGeom>
          <a:solidFill>
            <a:srgbClr val="FDF3DF"/>
          </a:solidFill>
          <a:ln w="9525">
            <a:solidFill>
              <a:srgbClr val="8A6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36000" tIns="36000" rIns="36000" bIns="36000" rtlCol="0" anchor="t"/>
          <a:lstStyle/>
          <a:p>
            <a:pPr algn="l">
              <a:spcAft>
                <a:spcPts val="200"/>
              </a:spcAft>
            </a:pPr>
            <a:r>
              <a:rPr lang="en-US" sz="1300" b="1" noProof="0" dirty="0">
                <a:solidFill>
                  <a:srgbClr val="8A6000"/>
                </a:solidFill>
                <a:latin typeface="Calibri"/>
              </a:rPr>
              <a:t>What CAMS provides</a:t>
            </a:r>
          </a:p>
          <a:p>
            <a:pPr algn="l">
              <a:lnSpc>
                <a:spcPct val="105000"/>
              </a:lnSpc>
              <a:spcAft>
                <a:spcPts val="100"/>
              </a:spcAft>
            </a:pPr>
            <a:r>
              <a:rPr lang="en-US" sz="1100" noProof="0" dirty="0">
                <a:solidFill>
                  <a:srgbClr val="1A1A1A"/>
                </a:solidFill>
                <a:latin typeface="Calibri"/>
              </a:rPr>
              <a:t>Tropospheric/stratospheric gases (CO, O3, NO, NO2, SO2, HCHO, CH4)</a:t>
            </a:r>
          </a:p>
          <a:p>
            <a:pPr algn="l">
              <a:lnSpc>
                <a:spcPct val="105000"/>
              </a:lnSpc>
              <a:spcAft>
                <a:spcPts val="100"/>
              </a:spcAft>
            </a:pPr>
            <a:r>
              <a:rPr lang="en-US" sz="1100" noProof="0" dirty="0">
                <a:solidFill>
                  <a:srgbClr val="1A1A1A"/>
                </a:solidFill>
                <a:latin typeface="Calibri"/>
              </a:rPr>
              <a:t>Aerosols in 11 size bins</a:t>
            </a:r>
          </a:p>
          <a:p>
            <a:pPr algn="l">
              <a:lnSpc>
                <a:spcPct val="105000"/>
              </a:lnSpc>
              <a:spcAft>
                <a:spcPts val="100"/>
              </a:spcAft>
            </a:pPr>
            <a:r>
              <a:rPr lang="en-US" sz="1100" noProof="0" dirty="0">
                <a:solidFill>
                  <a:srgbClr val="1A1A1A"/>
                </a:solidFill>
                <a:latin typeface="Calibri"/>
              </a:rPr>
              <a:t>5 families: dust(3) · salt(3) · BC(2) · OC(2) · SO4(1).</a:t>
            </a:r>
          </a:p>
          <a:p>
            <a:pPr algn="l">
              <a:lnSpc>
                <a:spcPct val="105000"/>
              </a:lnSpc>
              <a:spcAft>
                <a:spcPts val="100"/>
              </a:spcAft>
            </a:pPr>
            <a:r>
              <a:rPr lang="en-US" sz="1100" dirty="0">
                <a:solidFill>
                  <a:srgbClr val="1A1A1A"/>
                </a:solidFill>
                <a:latin typeface="Calibri"/>
              </a:rPr>
              <a:t>Concentrations represented as bins</a:t>
            </a:r>
            <a:endParaRPr lang="en-US" sz="1100" noProof="0" dirty="0">
              <a:solidFill>
                <a:srgbClr val="1A1A1A"/>
              </a:solidFill>
              <a:latin typeface="Calibri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360000" y="288000"/>
            <a:ext cx="7837402" cy="492443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lang="en-US" sz="2600" b="1" noProof="0" dirty="0" err="1">
                <a:solidFill>
                  <a:srgbClr val="FFFFFF"/>
                </a:solidFill>
                <a:latin typeface="Calibri"/>
              </a:rPr>
              <a:t>cams_to_art_iae</a:t>
            </a:r>
            <a:r>
              <a:rPr lang="en-US" sz="2600" b="1" noProof="0" dirty="0">
                <a:solidFill>
                  <a:srgbClr val="FFFFFF"/>
                </a:solidFill>
                <a:latin typeface="Calibri"/>
              </a:rPr>
              <a:t>: </a:t>
            </a:r>
            <a:r>
              <a:rPr lang="en-US" sz="2600" b="1" dirty="0">
                <a:solidFill>
                  <a:srgbClr val="FFFFFF"/>
                </a:solidFill>
                <a:latin typeface="Calibri"/>
              </a:rPr>
              <a:t>initializing </a:t>
            </a:r>
            <a:r>
              <a:rPr lang="en-US" sz="2600" b="1" noProof="0" dirty="0">
                <a:solidFill>
                  <a:srgbClr val="FFFFFF"/>
                </a:solidFill>
                <a:latin typeface="Calibri"/>
              </a:rPr>
              <a:t>mineral dust for ICON-ART</a:t>
            </a:r>
            <a:endParaRPr lang="en-US" sz="2600" b="1" i="0" noProof="0" dirty="0">
              <a:solidFill>
                <a:srgbClr val="FFFFFF"/>
              </a:solidFill>
              <a:latin typeface="Calibri"/>
            </a:endParaRPr>
          </a:p>
        </p:txBody>
      </p:sp>
      <p:sp>
        <p:nvSpPr>
          <p:cNvPr id="3" name="Rounded Rectangle 2"/>
          <p:cNvSpPr/>
          <p:nvPr/>
        </p:nvSpPr>
        <p:spPr>
          <a:xfrm>
            <a:off x="288000" y="1116000"/>
            <a:ext cx="11617200" cy="432000"/>
          </a:xfrm>
          <a:prstGeom prst="roundRect">
            <a:avLst/>
          </a:prstGeom>
          <a:solidFill>
            <a:srgbClr val="07215F"/>
          </a:solidFill>
          <a:ln w="12700">
            <a:solidFill>
              <a:srgbClr val="07215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43200" tIns="21600" rIns="43200" bIns="21600" rtlCol="0" anchor="ctr"/>
          <a:lstStyle/>
          <a:p>
            <a:pPr algn="ctr">
              <a:spcAft>
                <a:spcPts val="100"/>
              </a:spcAft>
            </a:pPr>
            <a:r>
              <a:rPr lang="en-US" sz="1300" b="0" i="1" noProof="0" dirty="0">
                <a:solidFill>
                  <a:srgbClr val="FFFFFF"/>
                </a:solidFill>
                <a:latin typeface="Calibri"/>
              </a:rPr>
              <a:t>The CAMS EAC4 mineral-dust state and the one required by ICON-ART are DIFFERENT representations of the same phenomenon → 5 mismatches → 5 cascaded transformations.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288000" y="1655999"/>
            <a:ext cx="2376000" cy="1728000"/>
          </a:xfrm>
          <a:prstGeom prst="roundRect">
            <a:avLst/>
          </a:prstGeom>
          <a:solidFill>
            <a:srgbClr val="285091"/>
          </a:solidFill>
          <a:ln w="12700">
            <a:solidFill>
              <a:srgbClr val="07215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43200" tIns="21600" rIns="43200" bIns="21600" rtlCol="0" anchor="t"/>
          <a:lstStyle/>
          <a:p>
            <a:pPr algn="ctr">
              <a:spcAft>
                <a:spcPts val="400"/>
              </a:spcAft>
            </a:pPr>
            <a:r>
              <a:rPr lang="en-US" sz="1400" b="1" i="0" noProof="0" dirty="0">
                <a:solidFill>
                  <a:srgbClr val="FFFFFF"/>
                </a:solidFill>
                <a:latin typeface="Calibri"/>
              </a:rPr>
              <a:t>CAMS EAC4</a:t>
            </a:r>
          </a:p>
          <a:p>
            <a:pPr algn="l">
              <a:spcAft>
                <a:spcPts val="200"/>
              </a:spcAft>
            </a:pPr>
            <a:r>
              <a:rPr lang="en-US" sz="1100" b="0" i="0" noProof="0" dirty="0">
                <a:solidFill>
                  <a:srgbClr val="FFFFFF"/>
                </a:solidFill>
                <a:latin typeface="Calibri"/>
              </a:rPr>
              <a:t>• 3 MASS bins</a:t>
            </a:r>
          </a:p>
          <a:p>
            <a:pPr algn="l">
              <a:spcAft>
                <a:spcPts val="200"/>
              </a:spcAft>
            </a:pPr>
            <a:r>
              <a:rPr lang="en-US" sz="1100" b="0" i="0" noProof="0" dirty="0">
                <a:solidFill>
                  <a:srgbClr val="FFFFFF"/>
                </a:solidFill>
                <a:latin typeface="Calibri"/>
              </a:rPr>
              <a:t>• </a:t>
            </a:r>
            <a:r>
              <a:rPr lang="en-US" sz="1100" b="0" i="0" noProof="0" dirty="0" err="1">
                <a:solidFill>
                  <a:srgbClr val="FFFFFF"/>
                </a:solidFill>
                <a:latin typeface="Calibri"/>
              </a:rPr>
              <a:t>lat</a:t>
            </a:r>
            <a:r>
              <a:rPr lang="en-US" sz="1100" b="0" i="0" noProof="0" dirty="0">
                <a:solidFill>
                  <a:srgbClr val="FFFFFF"/>
                </a:solidFill>
                <a:latin typeface="Calibri"/>
              </a:rPr>
              <a:t>/</a:t>
            </a:r>
            <a:r>
              <a:rPr lang="en-US" sz="1100" b="0" i="0" noProof="0" dirty="0" err="1">
                <a:solidFill>
                  <a:srgbClr val="FFFFFF"/>
                </a:solidFill>
                <a:latin typeface="Calibri"/>
              </a:rPr>
              <a:t>lon</a:t>
            </a:r>
            <a:r>
              <a:rPr lang="en-US" sz="1100" b="0" i="0" noProof="0" dirty="0">
                <a:solidFill>
                  <a:srgbClr val="FFFFFF"/>
                </a:solidFill>
                <a:latin typeface="Calibri"/>
              </a:rPr>
              <a:t> ~0.75°</a:t>
            </a:r>
          </a:p>
          <a:p>
            <a:pPr algn="l">
              <a:spcAft>
                <a:spcPts val="200"/>
              </a:spcAft>
            </a:pPr>
            <a:r>
              <a:rPr lang="en-US" sz="1100" b="0" i="0" noProof="0" dirty="0">
                <a:solidFill>
                  <a:srgbClr val="FFFFFF"/>
                </a:solidFill>
                <a:latin typeface="Calibri"/>
              </a:rPr>
              <a:t>• ~25 fixed-p levels</a:t>
            </a:r>
          </a:p>
          <a:p>
            <a:pPr algn="l">
              <a:spcAft>
                <a:spcPts val="100"/>
              </a:spcAft>
            </a:pPr>
            <a:r>
              <a:rPr lang="en-US" sz="1100" b="0" i="0" noProof="0" dirty="0">
                <a:solidFill>
                  <a:srgbClr val="FFFFFF"/>
                </a:solidFill>
                <a:latin typeface="Calibri"/>
              </a:rPr>
              <a:t>• M only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9529200" y="1655999"/>
            <a:ext cx="2376000" cy="1728000"/>
          </a:xfrm>
          <a:prstGeom prst="roundRect">
            <a:avLst/>
          </a:prstGeom>
          <a:solidFill>
            <a:srgbClr val="006E82"/>
          </a:solidFill>
          <a:ln w="12700">
            <a:solidFill>
              <a:srgbClr val="07215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43200" tIns="21600" rIns="43200" bIns="21600" rtlCol="0" anchor="t"/>
          <a:lstStyle/>
          <a:p>
            <a:pPr algn="ctr">
              <a:spcAft>
                <a:spcPts val="400"/>
              </a:spcAft>
            </a:pPr>
            <a:r>
              <a:rPr lang="en-US" sz="1400" b="1" i="0" noProof="0" dirty="0">
                <a:solidFill>
                  <a:srgbClr val="FFFFFF"/>
                </a:solidFill>
                <a:latin typeface="Calibri"/>
              </a:rPr>
              <a:t>ICON-ART</a:t>
            </a:r>
          </a:p>
          <a:p>
            <a:pPr algn="l">
              <a:spcAft>
                <a:spcPts val="200"/>
              </a:spcAft>
            </a:pPr>
            <a:r>
              <a:rPr lang="en-US" sz="1100" b="0" i="0" noProof="0" dirty="0">
                <a:solidFill>
                  <a:srgbClr val="FFFFFF"/>
                </a:solidFill>
                <a:latin typeface="Calibri"/>
              </a:rPr>
              <a:t>• 3 log-normal modes</a:t>
            </a:r>
          </a:p>
          <a:p>
            <a:pPr algn="l">
              <a:spcAft>
                <a:spcPts val="200"/>
              </a:spcAft>
            </a:pPr>
            <a:r>
              <a:rPr lang="en-US" sz="1100" b="0" i="0" noProof="0" dirty="0">
                <a:solidFill>
                  <a:srgbClr val="FFFFFF"/>
                </a:solidFill>
                <a:latin typeface="Calibri"/>
              </a:rPr>
              <a:t>• unstructured grid</a:t>
            </a:r>
          </a:p>
          <a:p>
            <a:pPr algn="l">
              <a:spcAft>
                <a:spcPts val="200"/>
              </a:spcAft>
            </a:pPr>
            <a:r>
              <a:rPr lang="en-US" sz="1100" b="0" i="0" noProof="0" dirty="0">
                <a:solidFill>
                  <a:srgbClr val="FFFFFF"/>
                </a:solidFill>
                <a:latin typeface="Calibri"/>
              </a:rPr>
              <a:t>• ~90 hybrid η levels</a:t>
            </a:r>
          </a:p>
          <a:p>
            <a:pPr algn="l">
              <a:spcAft>
                <a:spcPts val="100"/>
              </a:spcAft>
            </a:pPr>
            <a:r>
              <a:rPr lang="en-US" sz="1100" b="0" i="0" noProof="0" dirty="0">
                <a:solidFill>
                  <a:srgbClr val="FFFFFF"/>
                </a:solidFill>
                <a:latin typeface="Calibri"/>
              </a:rPr>
              <a:t>• M + N (2 moments)</a:t>
            </a:r>
          </a:p>
        </p:txBody>
      </p:sp>
      <p:sp>
        <p:nvSpPr>
          <p:cNvPr id="6" name="Chevron 5"/>
          <p:cNvSpPr/>
          <p:nvPr/>
        </p:nvSpPr>
        <p:spPr>
          <a:xfrm>
            <a:off x="3252599" y="1800000"/>
            <a:ext cx="1368000" cy="1080000"/>
          </a:xfrm>
          <a:prstGeom prst="chevron">
            <a:avLst/>
          </a:prstGeom>
          <a:solidFill>
            <a:srgbClr val="07215F"/>
          </a:solidFill>
          <a:ln w="9525">
            <a:solidFill>
              <a:srgbClr val="05164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756000" tIns="21600" rIns="432000" bIns="21600" rtlCol="0" anchor="ctr"/>
          <a:lstStyle/>
          <a:p>
            <a:pPr algn="ctr">
              <a:spcAft>
                <a:spcPts val="100"/>
              </a:spcAft>
            </a:pPr>
            <a:r>
              <a:rPr lang="en-US" sz="2400" b="1" i="0" noProof="0" dirty="0">
                <a:solidFill>
                  <a:srgbClr val="FFFFFF"/>
                </a:solidFill>
                <a:latin typeface="Calibri"/>
              </a:rPr>
              <a:t>①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3252599" y="2898000"/>
            <a:ext cx="1080000" cy="405683"/>
          </a:xfrm>
          <a:prstGeom prst="rect">
            <a:avLst/>
          </a:prstGeom>
          <a:noFill/>
        </p:spPr>
        <p:txBody>
          <a:bodyPr wrap="square" lIns="18000" tIns="18000" rIns="18000" bIns="18000" anchor="t">
            <a:spAutoFit/>
          </a:bodyPr>
          <a:lstStyle/>
          <a:p>
            <a:pPr algn="ctr">
              <a:spcAft>
                <a:spcPts val="0"/>
              </a:spcAft>
            </a:pPr>
            <a:r>
              <a:rPr lang="en-US" sz="1200" b="1" i="0" noProof="0" dirty="0">
                <a:solidFill>
                  <a:srgbClr val="051640"/>
                </a:solidFill>
                <a:latin typeface="Calibri"/>
              </a:rPr>
              <a:t>Modal</a:t>
            </a:r>
          </a:p>
          <a:p>
            <a:pPr algn="ctr">
              <a:spcAft>
                <a:spcPts val="100"/>
              </a:spcAft>
            </a:pPr>
            <a:r>
              <a:rPr lang="en-US" sz="1200" b="1" i="0" noProof="0" dirty="0">
                <a:solidFill>
                  <a:srgbClr val="051640"/>
                </a:solidFill>
                <a:latin typeface="Calibri"/>
              </a:rPr>
              <a:t>matching</a:t>
            </a:r>
          </a:p>
        </p:txBody>
      </p:sp>
      <p:sp>
        <p:nvSpPr>
          <p:cNvPr id="8" name="Chevron 7"/>
          <p:cNvSpPr/>
          <p:nvPr/>
        </p:nvSpPr>
        <p:spPr>
          <a:xfrm>
            <a:off x="4332599" y="1800000"/>
            <a:ext cx="1368000" cy="1080000"/>
          </a:xfrm>
          <a:prstGeom prst="chevron">
            <a:avLst/>
          </a:prstGeom>
          <a:solidFill>
            <a:srgbClr val="285091"/>
          </a:solidFill>
          <a:ln w="9525">
            <a:solidFill>
              <a:srgbClr val="05164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756000" tIns="21600" rIns="432000" bIns="21600" rtlCol="0" anchor="ctr"/>
          <a:lstStyle/>
          <a:p>
            <a:pPr algn="ctr">
              <a:spcAft>
                <a:spcPts val="100"/>
              </a:spcAft>
            </a:pPr>
            <a:r>
              <a:rPr lang="en-US" sz="2400" b="1" i="0" noProof="0" dirty="0">
                <a:solidFill>
                  <a:srgbClr val="FFFFFF"/>
                </a:solidFill>
                <a:latin typeface="Calibri"/>
              </a:rPr>
              <a:t>②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4332599" y="2898000"/>
            <a:ext cx="1080000" cy="405683"/>
          </a:xfrm>
          <a:prstGeom prst="rect">
            <a:avLst/>
          </a:prstGeom>
          <a:noFill/>
        </p:spPr>
        <p:txBody>
          <a:bodyPr wrap="square" lIns="18000" tIns="18000" rIns="18000" bIns="18000" anchor="t">
            <a:spAutoFit/>
          </a:bodyPr>
          <a:lstStyle/>
          <a:p>
            <a:pPr algn="ctr">
              <a:spcAft>
                <a:spcPts val="0"/>
              </a:spcAft>
            </a:pPr>
            <a:r>
              <a:rPr lang="en-US" sz="1200" b="1" i="0" noProof="0" dirty="0">
                <a:solidFill>
                  <a:srgbClr val="051640"/>
                </a:solidFill>
                <a:latin typeface="Calibri"/>
              </a:rPr>
              <a:t>Horizontal</a:t>
            </a:r>
          </a:p>
          <a:p>
            <a:pPr algn="ctr">
              <a:spcAft>
                <a:spcPts val="100"/>
              </a:spcAft>
            </a:pPr>
            <a:r>
              <a:rPr lang="en-US" sz="1200" b="1" i="0" noProof="0" dirty="0">
                <a:solidFill>
                  <a:srgbClr val="051640"/>
                </a:solidFill>
                <a:latin typeface="Calibri"/>
              </a:rPr>
              <a:t>transport</a:t>
            </a:r>
          </a:p>
        </p:txBody>
      </p:sp>
      <p:sp>
        <p:nvSpPr>
          <p:cNvPr id="10" name="Chevron 9"/>
          <p:cNvSpPr/>
          <p:nvPr/>
        </p:nvSpPr>
        <p:spPr>
          <a:xfrm>
            <a:off x="5412599" y="1800000"/>
            <a:ext cx="1368000" cy="1080000"/>
          </a:xfrm>
          <a:prstGeom prst="chevron">
            <a:avLst/>
          </a:prstGeom>
          <a:solidFill>
            <a:srgbClr val="006E82"/>
          </a:solidFill>
          <a:ln w="9525">
            <a:solidFill>
              <a:srgbClr val="05164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756000" tIns="21600" rIns="432000" bIns="21600" rtlCol="0" anchor="ctr"/>
          <a:lstStyle/>
          <a:p>
            <a:pPr algn="ctr">
              <a:spcAft>
                <a:spcPts val="100"/>
              </a:spcAft>
            </a:pPr>
            <a:r>
              <a:rPr lang="en-US" sz="2400" b="1" i="0" noProof="0" dirty="0">
                <a:solidFill>
                  <a:srgbClr val="FFFFFF"/>
                </a:solidFill>
                <a:latin typeface="Calibri"/>
              </a:rPr>
              <a:t>③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5412599" y="2898000"/>
            <a:ext cx="1080000" cy="405683"/>
          </a:xfrm>
          <a:prstGeom prst="rect">
            <a:avLst/>
          </a:prstGeom>
          <a:noFill/>
        </p:spPr>
        <p:txBody>
          <a:bodyPr wrap="square" lIns="18000" tIns="18000" rIns="18000" bIns="18000" anchor="t">
            <a:spAutoFit/>
          </a:bodyPr>
          <a:lstStyle/>
          <a:p>
            <a:pPr algn="ctr">
              <a:spcAft>
                <a:spcPts val="0"/>
              </a:spcAft>
            </a:pPr>
            <a:r>
              <a:rPr lang="en-US" sz="1200" b="1" i="0" noProof="0" dirty="0">
                <a:solidFill>
                  <a:srgbClr val="051640"/>
                </a:solidFill>
                <a:latin typeface="Calibri"/>
              </a:rPr>
              <a:t>Vertical</a:t>
            </a:r>
          </a:p>
          <a:p>
            <a:pPr algn="ctr">
              <a:spcAft>
                <a:spcPts val="100"/>
              </a:spcAft>
            </a:pPr>
            <a:r>
              <a:rPr lang="en-US" sz="1200" b="1" i="0" noProof="0" dirty="0">
                <a:solidFill>
                  <a:srgbClr val="051640"/>
                </a:solidFill>
                <a:latin typeface="Calibri"/>
              </a:rPr>
              <a:t>reprofiling</a:t>
            </a:r>
          </a:p>
        </p:txBody>
      </p:sp>
      <p:sp>
        <p:nvSpPr>
          <p:cNvPr id="12" name="Chevron 11"/>
          <p:cNvSpPr/>
          <p:nvPr/>
        </p:nvSpPr>
        <p:spPr>
          <a:xfrm>
            <a:off x="6492599" y="1800000"/>
            <a:ext cx="1368000" cy="1080000"/>
          </a:xfrm>
          <a:prstGeom prst="chevron">
            <a:avLst/>
          </a:prstGeom>
          <a:solidFill>
            <a:srgbClr val="285091"/>
          </a:solidFill>
          <a:ln w="9525">
            <a:solidFill>
              <a:srgbClr val="05164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756000" tIns="21600" rIns="432000" bIns="21600" rtlCol="0" anchor="ctr"/>
          <a:lstStyle/>
          <a:p>
            <a:pPr algn="ctr">
              <a:spcAft>
                <a:spcPts val="100"/>
              </a:spcAft>
            </a:pPr>
            <a:r>
              <a:rPr lang="en-US" sz="2400" b="1" i="0" noProof="0" dirty="0">
                <a:solidFill>
                  <a:srgbClr val="FFFFFF"/>
                </a:solidFill>
                <a:latin typeface="Calibri"/>
              </a:rPr>
              <a:t>④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6492599" y="2898000"/>
            <a:ext cx="1080000" cy="405683"/>
          </a:xfrm>
          <a:prstGeom prst="rect">
            <a:avLst/>
          </a:prstGeom>
          <a:noFill/>
        </p:spPr>
        <p:txBody>
          <a:bodyPr wrap="square" lIns="18000" tIns="18000" rIns="18000" bIns="18000" anchor="t">
            <a:spAutoFit/>
          </a:bodyPr>
          <a:lstStyle/>
          <a:p>
            <a:pPr algn="ctr">
              <a:spcAft>
                <a:spcPts val="0"/>
              </a:spcAft>
            </a:pPr>
            <a:r>
              <a:rPr lang="en-US" sz="1200" b="1" i="0" noProof="0" dirty="0">
                <a:solidFill>
                  <a:srgbClr val="051640"/>
                </a:solidFill>
                <a:latin typeface="Calibri"/>
              </a:rPr>
              <a:t>Number</a:t>
            </a:r>
          </a:p>
          <a:p>
            <a:pPr algn="ctr">
              <a:spcAft>
                <a:spcPts val="100"/>
              </a:spcAft>
            </a:pPr>
            <a:r>
              <a:rPr lang="en-US" sz="1200" b="1" i="0" noProof="0" dirty="0">
                <a:solidFill>
                  <a:srgbClr val="051640"/>
                </a:solidFill>
                <a:latin typeface="Calibri"/>
              </a:rPr>
              <a:t>from mass</a:t>
            </a:r>
          </a:p>
        </p:txBody>
      </p:sp>
      <p:sp>
        <p:nvSpPr>
          <p:cNvPr id="14" name="Chevron 13"/>
          <p:cNvSpPr/>
          <p:nvPr/>
        </p:nvSpPr>
        <p:spPr>
          <a:xfrm>
            <a:off x="7572599" y="1800000"/>
            <a:ext cx="1368000" cy="1080000"/>
          </a:xfrm>
          <a:prstGeom prst="chevron">
            <a:avLst/>
          </a:prstGeom>
          <a:solidFill>
            <a:srgbClr val="07215F"/>
          </a:solidFill>
          <a:ln w="9525">
            <a:solidFill>
              <a:srgbClr val="05164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756000" tIns="21600" rIns="432000" bIns="21600" rtlCol="0" anchor="ctr"/>
          <a:lstStyle/>
          <a:p>
            <a:pPr algn="ctr">
              <a:spcAft>
                <a:spcPts val="100"/>
              </a:spcAft>
            </a:pPr>
            <a:r>
              <a:rPr lang="en-US" sz="2400" b="1" i="0" noProof="0" dirty="0">
                <a:solidFill>
                  <a:srgbClr val="FFFFFF"/>
                </a:solidFill>
                <a:latin typeface="Calibri"/>
              </a:rPr>
              <a:t>⑤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7572599" y="2898000"/>
            <a:ext cx="1080000" cy="405683"/>
          </a:xfrm>
          <a:prstGeom prst="rect">
            <a:avLst/>
          </a:prstGeom>
          <a:noFill/>
        </p:spPr>
        <p:txBody>
          <a:bodyPr wrap="square" lIns="18000" tIns="18000" rIns="18000" bIns="18000" anchor="t">
            <a:spAutoFit/>
          </a:bodyPr>
          <a:lstStyle/>
          <a:p>
            <a:pPr algn="ctr">
              <a:spcAft>
                <a:spcPts val="0"/>
              </a:spcAft>
            </a:pPr>
            <a:r>
              <a:rPr lang="en-US" sz="1200" b="1" i="0" noProof="0" dirty="0">
                <a:solidFill>
                  <a:srgbClr val="051640"/>
                </a:solidFill>
                <a:latin typeface="Calibri"/>
              </a:rPr>
              <a:t>ART_IAE</a:t>
            </a:r>
          </a:p>
          <a:p>
            <a:pPr algn="ctr">
              <a:spcAft>
                <a:spcPts val="100"/>
              </a:spcAft>
            </a:pPr>
            <a:r>
              <a:rPr lang="en-US" sz="1200" b="1" i="0" noProof="0" dirty="0">
                <a:solidFill>
                  <a:srgbClr val="051640"/>
                </a:solidFill>
                <a:latin typeface="Calibri"/>
              </a:rPr>
              <a:t>format</a:t>
            </a:r>
          </a:p>
        </p:txBody>
      </p:sp>
      <p:graphicFrame>
        <p:nvGraphicFramePr>
          <p:cNvPr id="16" name="Table 1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73570809"/>
              </p:ext>
            </p:extLst>
          </p:nvPr>
        </p:nvGraphicFramePr>
        <p:xfrm>
          <a:off x="288000" y="3816000"/>
          <a:ext cx="11617200" cy="255007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680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9800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71892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98000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419248">
                <a:tc>
                  <a:txBody>
                    <a:bodyPr/>
                    <a:lstStyle/>
                    <a:p>
                      <a:pPr algn="ctr"/>
                      <a:r>
                        <a:rPr lang="en-US" sz="1400" b="1" i="0" noProof="0" dirty="0">
                          <a:solidFill>
                            <a:srgbClr val="FFFFFF"/>
                          </a:solidFill>
                          <a:latin typeface="Calibri"/>
                        </a:rPr>
                        <a:t>#</a:t>
                      </a:r>
                    </a:p>
                  </a:txBody>
                  <a:tcPr marL="36000" marR="36000" marT="14400" marB="14400">
                    <a:solidFill>
                      <a:srgbClr val="07215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b="1" i="0" noProof="0" dirty="0">
                          <a:solidFill>
                            <a:srgbClr val="FFFFFF"/>
                          </a:solidFill>
                          <a:latin typeface="Calibri"/>
                        </a:rPr>
                        <a:t>Transformation</a:t>
                      </a:r>
                    </a:p>
                  </a:txBody>
                  <a:tcPr marL="36000" marR="36000" marT="14400" marB="14400">
                    <a:solidFill>
                      <a:srgbClr val="07215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b="1" i="0" noProof="0" dirty="0">
                          <a:solidFill>
                            <a:srgbClr val="FFFFFF"/>
                          </a:solidFill>
                          <a:latin typeface="Calibri"/>
                        </a:rPr>
                        <a:t>What it does conceptually</a:t>
                      </a:r>
                    </a:p>
                  </a:txBody>
                  <a:tcPr marL="36000" marR="36000" marT="14400" marB="14400">
                    <a:solidFill>
                      <a:srgbClr val="07215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b="1" i="0" noProof="0" dirty="0">
                          <a:solidFill>
                            <a:srgbClr val="FFFFFF"/>
                          </a:solidFill>
                          <a:latin typeface="Calibri"/>
                        </a:rPr>
                        <a:t>Mismatch resolved</a:t>
                      </a:r>
                    </a:p>
                  </a:txBody>
                  <a:tcPr marL="36000" marR="36000" marT="14400" marB="14400">
                    <a:solidFill>
                      <a:srgbClr val="07215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30777">
                <a:tc>
                  <a:txBody>
                    <a:bodyPr/>
                    <a:lstStyle/>
                    <a:p>
                      <a:r>
                        <a:rPr lang="en-US" sz="1200" b="0" i="0" noProof="0" dirty="0">
                          <a:solidFill>
                            <a:srgbClr val="000000"/>
                          </a:solidFill>
                          <a:latin typeface="Calibri"/>
                        </a:rPr>
                        <a:t>①</a:t>
                      </a:r>
                    </a:p>
                  </a:txBody>
                  <a:tcPr marL="36000" marR="36000" marT="14400" marB="14400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200" b="0" i="0" noProof="0" dirty="0">
                          <a:solidFill>
                            <a:srgbClr val="000000"/>
                          </a:solidFill>
                          <a:latin typeface="Calibri"/>
                        </a:rPr>
                        <a:t>Modal matching</a:t>
                      </a:r>
                    </a:p>
                  </a:txBody>
                  <a:tcPr marL="36000" marR="36000" marT="14400" marB="14400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200" b="0" i="0" noProof="0" dirty="0">
                          <a:solidFill>
                            <a:srgbClr val="000000"/>
                          </a:solidFill>
                          <a:latin typeface="Calibri"/>
                        </a:rPr>
                        <a:t>Associates each of the 3 truncated CAMS bins with the ICON-ART log-normal mode of best overlap; parameters (</a:t>
                      </a:r>
                      <a:r>
                        <a:rPr lang="en-US" sz="1200" b="0" i="0" noProof="0" dirty="0" err="1">
                          <a:solidFill>
                            <a:srgbClr val="000000"/>
                          </a:solidFill>
                          <a:latin typeface="Calibri"/>
                        </a:rPr>
                        <a:t>d_gn</a:t>
                      </a:r>
                      <a:r>
                        <a:rPr lang="en-US" sz="1200" b="0" i="0" noProof="0" dirty="0">
                          <a:solidFill>
                            <a:srgbClr val="000000"/>
                          </a:solidFill>
                          <a:latin typeface="Calibri"/>
                        </a:rPr>
                        <a:t>, </a:t>
                      </a:r>
                      <a:r>
                        <a:rPr lang="en-US" sz="1200" b="0" i="0" noProof="0" dirty="0" err="1">
                          <a:solidFill>
                            <a:srgbClr val="000000"/>
                          </a:solidFill>
                          <a:latin typeface="Calibri"/>
                        </a:rPr>
                        <a:t>σ_g</a:t>
                      </a:r>
                      <a:r>
                        <a:rPr lang="en-US" sz="1200" b="0" i="0" noProof="0" dirty="0">
                          <a:solidFill>
                            <a:srgbClr val="000000"/>
                          </a:solidFill>
                          <a:latin typeface="Calibri"/>
                        </a:rPr>
                        <a:t>, ρ) from modes_dustrad.xml (KIT)</a:t>
                      </a:r>
                    </a:p>
                  </a:txBody>
                  <a:tcPr marL="36000" marR="36000" marT="14400" marB="14400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200" b="0" i="0" noProof="0" dirty="0">
                          <a:solidFill>
                            <a:srgbClr val="000000"/>
                          </a:solidFill>
                          <a:latin typeface="Calibri"/>
                        </a:rPr>
                        <a:t>Size distribution</a:t>
                      </a:r>
                    </a:p>
                  </a:txBody>
                  <a:tcPr marL="36000" marR="36000" marT="14400" marB="14400"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30777">
                <a:tc>
                  <a:txBody>
                    <a:bodyPr/>
                    <a:lstStyle/>
                    <a:p>
                      <a:r>
                        <a:rPr lang="en-US" sz="1200" b="0" i="0" noProof="0" dirty="0">
                          <a:solidFill>
                            <a:srgbClr val="000000"/>
                          </a:solidFill>
                          <a:latin typeface="Calibri"/>
                        </a:rPr>
                        <a:t>②</a:t>
                      </a:r>
                    </a:p>
                  </a:txBody>
                  <a:tcPr marL="36000" marR="36000" marT="14400" marB="14400">
                    <a:solidFill>
                      <a:srgbClr val="DCE8F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200" b="0" i="0" noProof="0" dirty="0">
                          <a:solidFill>
                            <a:srgbClr val="000000"/>
                          </a:solidFill>
                          <a:latin typeface="Calibri"/>
                        </a:rPr>
                        <a:t>Horizontal transport</a:t>
                      </a:r>
                    </a:p>
                  </a:txBody>
                  <a:tcPr marL="36000" marR="36000" marT="14400" marB="14400">
                    <a:solidFill>
                      <a:srgbClr val="DCE8F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200" b="0" i="0" noProof="0" dirty="0">
                          <a:solidFill>
                            <a:srgbClr val="000000"/>
                          </a:solidFill>
                          <a:latin typeface="Calibri"/>
                        </a:rPr>
                        <a:t>(A) bilinear </a:t>
                      </a:r>
                      <a:r>
                        <a:rPr lang="en-US" sz="1200" b="0" i="0" noProof="0" dirty="0" err="1">
                          <a:solidFill>
                            <a:srgbClr val="000000"/>
                          </a:solidFill>
                          <a:latin typeface="Calibri"/>
                        </a:rPr>
                        <a:t>lat</a:t>
                      </a:r>
                      <a:r>
                        <a:rPr lang="en-US" sz="1200" b="0" i="0" noProof="0" dirty="0">
                          <a:solidFill>
                            <a:srgbClr val="000000"/>
                          </a:solidFill>
                          <a:latin typeface="Calibri"/>
                        </a:rPr>
                        <a:t>/</a:t>
                      </a:r>
                      <a:r>
                        <a:rPr lang="en-US" sz="1200" b="0" i="0" noProof="0" dirty="0" err="1">
                          <a:solidFill>
                            <a:srgbClr val="000000"/>
                          </a:solidFill>
                          <a:latin typeface="Calibri"/>
                        </a:rPr>
                        <a:t>lon</a:t>
                      </a:r>
                      <a:r>
                        <a:rPr lang="en-US" sz="1200" b="0" i="0" noProof="0" dirty="0">
                          <a:solidFill>
                            <a:srgbClr val="000000"/>
                          </a:solidFill>
                          <a:latin typeface="Calibri"/>
                        </a:rPr>
                        <a:t> CAMS → </a:t>
                      </a:r>
                      <a:r>
                        <a:rPr lang="en-US" sz="1200" b="0" i="0" noProof="0" dirty="0" err="1">
                          <a:solidFill>
                            <a:srgbClr val="000000"/>
                          </a:solidFill>
                          <a:latin typeface="Calibri"/>
                        </a:rPr>
                        <a:t>lat</a:t>
                      </a:r>
                      <a:r>
                        <a:rPr lang="en-US" sz="1200" b="0" i="0" noProof="0" dirty="0">
                          <a:solidFill>
                            <a:srgbClr val="000000"/>
                          </a:solidFill>
                          <a:latin typeface="Calibri"/>
                        </a:rPr>
                        <a:t>/</a:t>
                      </a:r>
                      <a:r>
                        <a:rPr lang="en-US" sz="1200" b="0" i="0" noProof="0" dirty="0" err="1">
                          <a:solidFill>
                            <a:srgbClr val="000000"/>
                          </a:solidFill>
                          <a:latin typeface="Calibri"/>
                        </a:rPr>
                        <a:t>lon</a:t>
                      </a:r>
                      <a:r>
                        <a:rPr lang="en-US" sz="1200" b="0" i="0" noProof="0" dirty="0">
                          <a:solidFill>
                            <a:srgbClr val="000000"/>
                          </a:solidFill>
                          <a:latin typeface="Calibri"/>
                        </a:rPr>
                        <a:t> ICON (to use ICON’s 3-D pressure in step ③); (B) CONSERVATIVE remap </a:t>
                      </a:r>
                      <a:r>
                        <a:rPr lang="en-US" sz="1200" b="0" i="0" noProof="0" dirty="0" err="1">
                          <a:solidFill>
                            <a:srgbClr val="000000"/>
                          </a:solidFill>
                          <a:latin typeface="Calibri"/>
                        </a:rPr>
                        <a:t>lat</a:t>
                      </a:r>
                      <a:r>
                        <a:rPr lang="en-US" sz="1200" b="0" i="0" noProof="0" dirty="0">
                          <a:solidFill>
                            <a:srgbClr val="000000"/>
                          </a:solidFill>
                          <a:latin typeface="Calibri"/>
                        </a:rPr>
                        <a:t>/</a:t>
                      </a:r>
                      <a:r>
                        <a:rPr lang="en-US" sz="1200" b="0" i="0" noProof="0" dirty="0" err="1">
                          <a:solidFill>
                            <a:srgbClr val="000000"/>
                          </a:solidFill>
                          <a:latin typeface="Calibri"/>
                        </a:rPr>
                        <a:t>lon</a:t>
                      </a:r>
                      <a:r>
                        <a:rPr lang="en-US" sz="1200" b="0" i="0" noProof="0" dirty="0">
                          <a:solidFill>
                            <a:srgbClr val="000000"/>
                          </a:solidFill>
                          <a:latin typeface="Calibri"/>
                        </a:rPr>
                        <a:t> → triangular (preserves ∫ M </a:t>
                      </a:r>
                      <a:r>
                        <a:rPr lang="en-US" sz="1200" b="0" i="0" noProof="0" dirty="0" err="1">
                          <a:solidFill>
                            <a:srgbClr val="000000"/>
                          </a:solidFill>
                          <a:latin typeface="Calibri"/>
                        </a:rPr>
                        <a:t>dA</a:t>
                      </a:r>
                      <a:r>
                        <a:rPr lang="en-US" sz="1200" b="0" i="0" noProof="0" dirty="0">
                          <a:solidFill>
                            <a:srgbClr val="000000"/>
                          </a:solidFill>
                          <a:latin typeface="Calibri"/>
                        </a:rPr>
                        <a:t>)</a:t>
                      </a:r>
                    </a:p>
                  </a:txBody>
                  <a:tcPr marL="36000" marR="36000" marT="14400" marB="14400">
                    <a:solidFill>
                      <a:srgbClr val="DCE8F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200" b="0" i="0" noProof="0" dirty="0">
                          <a:solidFill>
                            <a:srgbClr val="000000"/>
                          </a:solidFill>
                          <a:latin typeface="Calibri"/>
                        </a:rPr>
                        <a:t>Horizontal grid</a:t>
                      </a:r>
                    </a:p>
                  </a:txBody>
                  <a:tcPr marL="36000" marR="36000" marT="14400" marB="14400">
                    <a:solidFill>
                      <a:srgbClr val="DCE8F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430777">
                <a:tc>
                  <a:txBody>
                    <a:bodyPr/>
                    <a:lstStyle/>
                    <a:p>
                      <a:r>
                        <a:rPr lang="en-US" sz="1200" b="0" i="0" noProof="0" dirty="0">
                          <a:solidFill>
                            <a:srgbClr val="000000"/>
                          </a:solidFill>
                          <a:latin typeface="Calibri"/>
                        </a:rPr>
                        <a:t>③</a:t>
                      </a:r>
                    </a:p>
                  </a:txBody>
                  <a:tcPr marL="36000" marR="36000" marT="14400" marB="14400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200" b="0" i="0" noProof="0" dirty="0">
                          <a:solidFill>
                            <a:srgbClr val="000000"/>
                          </a:solidFill>
                          <a:latin typeface="Calibri"/>
                        </a:rPr>
                        <a:t>Vertical reprofiling</a:t>
                      </a:r>
                    </a:p>
                  </a:txBody>
                  <a:tcPr marL="36000" marR="36000" marT="14400" marB="14400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200" b="0" i="0" noProof="0" dirty="0">
                          <a:solidFill>
                            <a:srgbClr val="000000"/>
                          </a:solidFill>
                          <a:latin typeface="Calibri"/>
                        </a:rPr>
                        <a:t>From CAMS fixed </a:t>
                      </a:r>
                      <a:r>
                        <a:rPr lang="en-US" sz="1200" b="0" i="0" noProof="0" dirty="0" err="1">
                          <a:solidFill>
                            <a:srgbClr val="000000"/>
                          </a:solidFill>
                          <a:latin typeface="Calibri"/>
                        </a:rPr>
                        <a:t>plev</a:t>
                      </a:r>
                      <a:r>
                        <a:rPr lang="en-US" sz="1200" b="0" i="0" noProof="0" dirty="0">
                          <a:solidFill>
                            <a:srgbClr val="000000"/>
                          </a:solidFill>
                          <a:latin typeface="Calibri"/>
                        </a:rPr>
                        <a:t> to ICON hybrid η levels; interpolation in ln(p); above the top → constant, below the bottom → 0</a:t>
                      </a:r>
                    </a:p>
                  </a:txBody>
                  <a:tcPr marL="36000" marR="36000" marT="14400" marB="14400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200" b="0" i="0" noProof="0" dirty="0">
                          <a:solidFill>
                            <a:srgbClr val="000000"/>
                          </a:solidFill>
                          <a:latin typeface="Calibri"/>
                        </a:rPr>
                        <a:t>Vertical coordinate</a:t>
                      </a:r>
                    </a:p>
                  </a:txBody>
                  <a:tcPr marL="36000" marR="36000" marT="14400" marB="14400"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419248">
                <a:tc>
                  <a:txBody>
                    <a:bodyPr/>
                    <a:lstStyle/>
                    <a:p>
                      <a:r>
                        <a:rPr lang="en-US" sz="1200" b="0" i="0" noProof="0" dirty="0">
                          <a:solidFill>
                            <a:srgbClr val="000000"/>
                          </a:solidFill>
                          <a:latin typeface="Calibri"/>
                        </a:rPr>
                        <a:t>④</a:t>
                      </a:r>
                    </a:p>
                  </a:txBody>
                  <a:tcPr marL="36000" marR="36000" marT="14400" marB="14400">
                    <a:solidFill>
                      <a:srgbClr val="DCE8F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200" b="0" i="0" noProof="0" dirty="0">
                          <a:solidFill>
                            <a:srgbClr val="000000"/>
                          </a:solidFill>
                          <a:latin typeface="Calibri"/>
                        </a:rPr>
                        <a:t>Number from mass</a:t>
                      </a:r>
                    </a:p>
                  </a:txBody>
                  <a:tcPr marL="36000" marR="36000" marT="14400" marB="14400">
                    <a:solidFill>
                      <a:srgbClr val="DCE8F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200" b="0" i="0" noProof="0" dirty="0">
                          <a:solidFill>
                            <a:srgbClr val="000000"/>
                          </a:solidFill>
                          <a:latin typeface="Calibri"/>
                        </a:rPr>
                        <a:t>Reconstructs N from M assuming log-normal: N = M / [ (π/6)·ρ·d_gn³·exp(4.5·ln²σ_g) ]  — third moment</a:t>
                      </a:r>
                    </a:p>
                  </a:txBody>
                  <a:tcPr marL="36000" marR="36000" marT="14400" marB="14400">
                    <a:solidFill>
                      <a:srgbClr val="DCE8F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200" b="0" i="0" noProof="0" dirty="0">
                          <a:solidFill>
                            <a:srgbClr val="000000"/>
                          </a:solidFill>
                          <a:latin typeface="Calibri"/>
                        </a:rPr>
                        <a:t>Moments  (1 → 2)</a:t>
                      </a:r>
                    </a:p>
                  </a:txBody>
                  <a:tcPr marL="36000" marR="36000" marT="14400" marB="14400">
                    <a:solidFill>
                      <a:srgbClr val="DCE8F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419248">
                <a:tc>
                  <a:txBody>
                    <a:bodyPr/>
                    <a:lstStyle/>
                    <a:p>
                      <a:r>
                        <a:rPr lang="en-US" sz="1200" b="0" i="0" noProof="0" dirty="0">
                          <a:solidFill>
                            <a:srgbClr val="000000"/>
                          </a:solidFill>
                          <a:latin typeface="Calibri"/>
                        </a:rPr>
                        <a:t>⑤</a:t>
                      </a:r>
                    </a:p>
                  </a:txBody>
                  <a:tcPr marL="36000" marR="36000" marT="14400" marB="14400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200" b="0" i="0" noProof="0" dirty="0">
                          <a:solidFill>
                            <a:srgbClr val="000000"/>
                          </a:solidFill>
                          <a:latin typeface="Calibri"/>
                        </a:rPr>
                        <a:t>ART_IAE conformity</a:t>
                      </a:r>
                    </a:p>
                  </a:txBody>
                  <a:tcPr marL="36000" marR="36000" marT="14400" marB="14400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200" b="0" i="0" noProof="0" dirty="0">
                          <a:solidFill>
                            <a:srgbClr val="000000"/>
                          </a:solidFill>
                          <a:latin typeface="Calibri"/>
                        </a:rPr>
                        <a:t>CF-1.6 + </a:t>
                      </a:r>
                      <a:r>
                        <a:rPr lang="en-US" sz="1200" b="0" i="0" noProof="0" dirty="0" err="1">
                          <a:solidFill>
                            <a:srgbClr val="000000"/>
                          </a:solidFill>
                          <a:latin typeface="Calibri"/>
                        </a:rPr>
                        <a:t>clat</a:t>
                      </a:r>
                      <a:r>
                        <a:rPr lang="en-US" sz="1200" b="0" i="0" noProof="0" dirty="0">
                          <a:solidFill>
                            <a:srgbClr val="000000"/>
                          </a:solidFill>
                          <a:latin typeface="Calibri"/>
                        </a:rPr>
                        <a:t>/</a:t>
                      </a:r>
                      <a:r>
                        <a:rPr lang="en-US" sz="1200" b="0" i="0" noProof="0" dirty="0" err="1">
                          <a:solidFill>
                            <a:srgbClr val="000000"/>
                          </a:solidFill>
                          <a:latin typeface="Calibri"/>
                        </a:rPr>
                        <a:t>clon</a:t>
                      </a:r>
                      <a:r>
                        <a:rPr lang="en-US" sz="1200" b="0" i="0" noProof="0" dirty="0">
                          <a:solidFill>
                            <a:srgbClr val="000000"/>
                          </a:solidFill>
                          <a:latin typeface="Calibri"/>
                        </a:rPr>
                        <a:t> in radians + </a:t>
                      </a:r>
                      <a:r>
                        <a:rPr lang="en-US" sz="1200" b="0" i="0" noProof="0" dirty="0" err="1">
                          <a:solidFill>
                            <a:srgbClr val="000000"/>
                          </a:solidFill>
                          <a:latin typeface="Calibri"/>
                        </a:rPr>
                        <a:t>CDI_grid_type</a:t>
                      </a:r>
                      <a:r>
                        <a:rPr lang="en-US" sz="1200" b="0" i="0" noProof="0" dirty="0">
                          <a:solidFill>
                            <a:srgbClr val="000000"/>
                          </a:solidFill>
                          <a:latin typeface="Calibri"/>
                        </a:rPr>
                        <a:t>='unstructured' + </a:t>
                      </a:r>
                      <a:r>
                        <a:rPr lang="en-US" sz="1200" b="0" i="0" noProof="0" dirty="0" err="1">
                          <a:solidFill>
                            <a:srgbClr val="000000"/>
                          </a:solidFill>
                          <a:latin typeface="Calibri"/>
                        </a:rPr>
                        <a:t>uuidOfHGrid</a:t>
                      </a:r>
                      <a:r>
                        <a:rPr lang="en-US" sz="1200" b="0" i="0" noProof="0" dirty="0">
                          <a:solidFill>
                            <a:srgbClr val="000000"/>
                          </a:solidFill>
                          <a:latin typeface="Calibri"/>
                        </a:rPr>
                        <a:t> (fingerprint, checked on read)</a:t>
                      </a:r>
                    </a:p>
                  </a:txBody>
                  <a:tcPr marL="36000" marR="36000" marT="14400" marB="14400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200" b="0" i="0" noProof="0" dirty="0">
                          <a:solidFill>
                            <a:srgbClr val="000000"/>
                          </a:solidFill>
                          <a:latin typeface="Calibri"/>
                        </a:rPr>
                        <a:t>Metadata</a:t>
                      </a:r>
                    </a:p>
                  </a:txBody>
                  <a:tcPr marL="36000" marR="36000" marT="14400" marB="14400"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457200" y="261829"/>
            <a:ext cx="11247120" cy="436461"/>
          </a:xfrm>
          <a:prstGeom prst="rect">
            <a:avLst/>
          </a:prstGeom>
          <a:noFill/>
        </p:spPr>
        <p:txBody>
          <a:bodyPr wrap="square" lIns="36000" tIns="18000" rIns="36000" bIns="18000" anchor="ctr">
            <a:spAutoFit/>
          </a:bodyPr>
          <a:lstStyle/>
          <a:p>
            <a:r>
              <a:rPr lang="en-US" sz="2600" b="1" noProof="0" dirty="0">
                <a:solidFill>
                  <a:srgbClr val="FFFFFF"/>
                </a:solidFill>
                <a:latin typeface="Calibri"/>
              </a:rPr>
              <a:t>hwsd2_to_art: inventorying soil texture for ICON-ART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457200" y="713232"/>
            <a:ext cx="11247120" cy="236406"/>
          </a:xfrm>
          <a:prstGeom prst="rect">
            <a:avLst/>
          </a:prstGeom>
          <a:noFill/>
        </p:spPr>
        <p:txBody>
          <a:bodyPr wrap="square" lIns="36000" tIns="18000" rIns="36000" bIns="18000">
            <a:spAutoFit/>
          </a:bodyPr>
          <a:lstStyle/>
          <a:p>
            <a:pPr algn="l"/>
            <a:r>
              <a:rPr lang="en-US" sz="1300" b="0" dirty="0">
                <a:solidFill>
                  <a:srgbClr val="80DDFF"/>
                </a:solidFill>
                <a:latin typeface="Calibri"/>
              </a:rPr>
              <a:t>From HWSD2 soil texture to the ICON-ART dust scheme, after the M1..M5 revision</a:t>
            </a:r>
          </a:p>
        </p:txBody>
      </p:sp>
      <p:grpSp>
        <p:nvGrpSpPr>
          <p:cNvPr id="26" name="Group 25">
            <a:extLst>
              <a:ext uri="{FF2B5EF4-FFF2-40B4-BE49-F238E27FC236}">
                <a16:creationId xmlns:a16="http://schemas.microsoft.com/office/drawing/2014/main" id="{39531891-42EC-D9D9-F30C-F7B67204B871}"/>
              </a:ext>
            </a:extLst>
          </p:cNvPr>
          <p:cNvGrpSpPr/>
          <p:nvPr/>
        </p:nvGrpSpPr>
        <p:grpSpPr>
          <a:xfrm>
            <a:off x="267005" y="4398486"/>
            <a:ext cx="6695440" cy="1040561"/>
            <a:chOff x="365760" y="2011680"/>
            <a:chExt cx="7589520" cy="1357932"/>
          </a:xfrm>
        </p:grpSpPr>
        <p:sp>
          <p:nvSpPr>
            <p:cNvPr id="9" name="Rounded Rectangle 8"/>
            <p:cNvSpPr/>
            <p:nvPr/>
          </p:nvSpPr>
          <p:spPr>
            <a:xfrm>
              <a:off x="365760" y="2011680"/>
              <a:ext cx="7589520" cy="1325880"/>
            </a:xfrm>
            <a:prstGeom prst="roundRect">
              <a:avLst/>
            </a:prstGeom>
            <a:solidFill>
              <a:srgbClr val="E6F4FB"/>
            </a:solidFill>
            <a:ln w="9525">
              <a:solidFill>
                <a:srgbClr val="003366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lIns="36000" tIns="36000" rIns="36000" bIns="36000" rtlCol="0" anchor="ctr"/>
            <a:lstStyle/>
            <a:p>
              <a:endParaRPr lang="en-US" noProof="0" dirty="0"/>
            </a:p>
          </p:txBody>
        </p:sp>
        <p:sp>
          <p:nvSpPr>
            <p:cNvPr id="10" name="TextBox 9"/>
            <p:cNvSpPr txBox="1"/>
            <p:nvPr/>
          </p:nvSpPr>
          <p:spPr>
            <a:xfrm>
              <a:off x="548640" y="2075688"/>
              <a:ext cx="7345428" cy="236406"/>
            </a:xfrm>
            <a:prstGeom prst="rect">
              <a:avLst/>
            </a:prstGeom>
            <a:noFill/>
          </p:spPr>
          <p:txBody>
            <a:bodyPr wrap="square" lIns="36000" tIns="18000" rIns="36000" bIns="18000">
              <a:spAutoFit/>
            </a:bodyPr>
            <a:lstStyle/>
            <a:p>
              <a:pPr algn="l"/>
              <a:r>
                <a:rPr lang="en-US" sz="1300" b="1" noProof="0" dirty="0">
                  <a:solidFill>
                    <a:srgbClr val="003366"/>
                  </a:solidFill>
                  <a:latin typeface="Calibri"/>
                </a:rPr>
                <a:t>Why texture matters  -  dust emission scheme (Marticorena &amp; </a:t>
              </a:r>
              <a:r>
                <a:rPr lang="en-US" sz="1300" b="1" noProof="0" dirty="0" err="1">
                  <a:solidFill>
                    <a:srgbClr val="003366"/>
                  </a:solidFill>
                  <a:latin typeface="Calibri"/>
                </a:rPr>
                <a:t>Bergametti</a:t>
              </a:r>
              <a:r>
                <a:rPr lang="en-US" sz="1300" b="1" noProof="0" dirty="0">
                  <a:solidFill>
                    <a:srgbClr val="003366"/>
                  </a:solidFill>
                  <a:latin typeface="Calibri"/>
                </a:rPr>
                <a:t> 1995)</a:t>
              </a:r>
            </a:p>
          </p:txBody>
        </p:sp>
        <p:sp>
          <p:nvSpPr>
            <p:cNvPr id="11" name="TextBox 10"/>
            <p:cNvSpPr txBox="1"/>
            <p:nvPr/>
          </p:nvSpPr>
          <p:spPr>
            <a:xfrm>
              <a:off x="548640" y="2468880"/>
              <a:ext cx="7345428" cy="288428"/>
            </a:xfrm>
            <a:prstGeom prst="rect">
              <a:avLst/>
            </a:prstGeom>
            <a:noFill/>
          </p:spPr>
          <p:txBody>
            <a:bodyPr wrap="square" lIns="36000" tIns="18000" rIns="36000" bIns="18000">
              <a:spAutoFit/>
            </a:bodyPr>
            <a:lstStyle/>
            <a:p>
              <a:pPr>
                <a:spcAft>
                  <a:spcPts val="0"/>
                </a:spcAft>
              </a:pPr>
              <a:r>
                <a:rPr lang="en-US" sz="1200" b="1" noProof="0" dirty="0" err="1">
                  <a:solidFill>
                    <a:srgbClr val="005599"/>
                  </a:solidFill>
                  <a:latin typeface="Consolas"/>
                </a:rPr>
                <a:t>F_dust</a:t>
              </a:r>
              <a:r>
                <a:rPr lang="en-US" sz="1200" b="1" noProof="0" dirty="0">
                  <a:solidFill>
                    <a:srgbClr val="005599"/>
                  </a:solidFill>
                  <a:latin typeface="Consolas"/>
                </a:rPr>
                <a:t>  =  C · </a:t>
              </a:r>
              <a:r>
                <a:rPr lang="en-US" sz="1200" b="1" noProof="0" dirty="0" err="1">
                  <a:solidFill>
                    <a:srgbClr val="005599"/>
                  </a:solidFill>
                  <a:latin typeface="Consolas"/>
                </a:rPr>
                <a:t>ρ_air</a:t>
              </a:r>
              <a:r>
                <a:rPr lang="en-US" sz="1200" b="1" noProof="0" dirty="0">
                  <a:solidFill>
                    <a:srgbClr val="005599"/>
                  </a:solidFill>
                  <a:latin typeface="Consolas"/>
                </a:rPr>
                <a:t> / g  ·  u*³  ·  ( 1 - u*_t² / u*² )   if   u*  &gt;  u*_t</a:t>
              </a:r>
            </a:p>
          </p:txBody>
        </p:sp>
        <p:sp>
          <p:nvSpPr>
            <p:cNvPr id="12" name="TextBox 11"/>
            <p:cNvSpPr txBox="1"/>
            <p:nvPr/>
          </p:nvSpPr>
          <p:spPr>
            <a:xfrm>
              <a:off x="548640" y="2880360"/>
              <a:ext cx="7406640" cy="489252"/>
            </a:xfrm>
            <a:prstGeom prst="rect">
              <a:avLst/>
            </a:prstGeom>
            <a:noFill/>
          </p:spPr>
          <p:txBody>
            <a:bodyPr wrap="square" lIns="36000" tIns="18000" rIns="36000" bIns="18000">
              <a:spAutoFit/>
            </a:bodyPr>
            <a:lstStyle/>
            <a:p>
              <a:pPr algn="l"/>
              <a:r>
                <a:rPr lang="en-US" sz="1100" b="0" dirty="0">
                  <a:solidFill>
                    <a:srgbClr val="1A1A1A"/>
                  </a:solidFill>
                  <a:latin typeface="Calibri"/>
                </a:rPr>
                <a:t>Texture sets u*_t and the PSD partition into the DUSTA/DUSTB/DUSTC modes. The scheme is NON-LINEAR: what counts is the sandy TAIL of the distribution, not the mode.</a:t>
              </a:r>
            </a:p>
          </p:txBody>
        </p:sp>
      </p:grpSp>
      <p:graphicFrame>
        <p:nvGraphicFramePr>
          <p:cNvPr id="28" name="Table 27">
            <a:extLst>
              <a:ext uri="{FF2B5EF4-FFF2-40B4-BE49-F238E27FC236}">
                <a16:creationId xmlns:a16="http://schemas.microsoft.com/office/drawing/2014/main" id="{81BD2A4C-9FD7-BF4E-1F29-D3D348C0294B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471731082"/>
              </p:ext>
            </p:extLst>
          </p:nvPr>
        </p:nvGraphicFramePr>
        <p:xfrm>
          <a:off x="7226605" y="2346932"/>
          <a:ext cx="4477715" cy="4328351"/>
        </p:xfrm>
        <a:graphic>
          <a:graphicData uri="http://schemas.openxmlformats.org/drawingml/2006/table">
            <a:tbl>
              <a:tblPr firstRow="1" firstCol="1" bandRow="1">
                <a:tableStyleId>{BC89EF96-8CEA-46FF-86C4-4CE0E7609802}</a:tableStyleId>
              </a:tblPr>
              <a:tblGrid>
                <a:gridCol w="1871299">
                  <a:extLst>
                    <a:ext uri="{9D8B030D-6E8A-4147-A177-3AD203B41FA5}">
                      <a16:colId xmlns:a16="http://schemas.microsoft.com/office/drawing/2014/main" val="2289051544"/>
                    </a:ext>
                  </a:extLst>
                </a:gridCol>
                <a:gridCol w="678108">
                  <a:extLst>
                    <a:ext uri="{9D8B030D-6E8A-4147-A177-3AD203B41FA5}">
                      <a16:colId xmlns:a16="http://schemas.microsoft.com/office/drawing/2014/main" val="2554646727"/>
                    </a:ext>
                  </a:extLst>
                </a:gridCol>
                <a:gridCol w="964154">
                  <a:extLst>
                    <a:ext uri="{9D8B030D-6E8A-4147-A177-3AD203B41FA5}">
                      <a16:colId xmlns:a16="http://schemas.microsoft.com/office/drawing/2014/main" val="2332824466"/>
                    </a:ext>
                  </a:extLst>
                </a:gridCol>
                <a:gridCol w="964154">
                  <a:extLst>
                    <a:ext uri="{9D8B030D-6E8A-4147-A177-3AD203B41FA5}">
                      <a16:colId xmlns:a16="http://schemas.microsoft.com/office/drawing/2014/main" val="2898091693"/>
                    </a:ext>
                  </a:extLst>
                </a:gridCol>
              </a:tblGrid>
              <a:tr h="515239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US" sz="1400" dirty="0">
                          <a:solidFill>
                            <a:srgbClr val="050617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Indicator</a:t>
                      </a:r>
                      <a:endParaRPr lang="en-GB" sz="1400" dirty="0">
                        <a:solidFill>
                          <a:srgbClr val="050617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US" sz="1400" dirty="0">
                          <a:solidFill>
                            <a:srgbClr val="050617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HWSD v1.2</a:t>
                      </a:r>
                      <a:endParaRPr lang="en-GB" sz="1400" dirty="0">
                        <a:solidFill>
                          <a:srgbClr val="050617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US" sz="1400">
                          <a:solidFill>
                            <a:srgbClr val="050617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HWSD2 with gap-fill</a:t>
                      </a:r>
                      <a:endParaRPr lang="en-GB" sz="1400">
                        <a:solidFill>
                          <a:srgbClr val="050617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US" sz="1400">
                          <a:solidFill>
                            <a:srgbClr val="050617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revised HWSD2</a:t>
                      </a:r>
                      <a:endParaRPr lang="en-GB" sz="1400">
                        <a:solidFill>
                          <a:srgbClr val="050617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3051882599"/>
                  </a:ext>
                </a:extLst>
              </a:tr>
              <a:tr h="515239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US" sz="1400" dirty="0">
                          <a:solidFill>
                            <a:srgbClr val="050617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Mean sand fraction over land</a:t>
                      </a:r>
                      <a:endParaRPr lang="en-GB" sz="1400" dirty="0">
                        <a:solidFill>
                          <a:srgbClr val="050617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US" sz="1400">
                          <a:solidFill>
                            <a:srgbClr val="050617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0.0764</a:t>
                      </a:r>
                      <a:endParaRPr lang="en-GB" sz="1400">
                        <a:solidFill>
                          <a:srgbClr val="050617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US" sz="1400" dirty="0">
                          <a:solidFill>
                            <a:srgbClr val="050617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0.0584</a:t>
                      </a:r>
                      <a:endParaRPr lang="en-GB" sz="1400" dirty="0">
                        <a:solidFill>
                          <a:srgbClr val="050617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US" sz="1400">
                          <a:solidFill>
                            <a:srgbClr val="050617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0.0778</a:t>
                      </a:r>
                      <a:endParaRPr lang="en-GB" sz="1400">
                        <a:solidFill>
                          <a:srgbClr val="050617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4002563688"/>
                  </a:ext>
                </a:extLst>
              </a:tr>
              <a:tr h="515239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US" sz="1400" dirty="0">
                          <a:solidFill>
                            <a:srgbClr val="050617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Land cells with sand above zero</a:t>
                      </a:r>
                      <a:endParaRPr lang="en-GB" sz="1400" dirty="0">
                        <a:solidFill>
                          <a:srgbClr val="050617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US" sz="1400" dirty="0">
                          <a:solidFill>
                            <a:srgbClr val="050617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14,720</a:t>
                      </a:r>
                      <a:endParaRPr lang="en-GB" sz="1400" dirty="0">
                        <a:solidFill>
                          <a:srgbClr val="050617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US" sz="1400">
                          <a:solidFill>
                            <a:srgbClr val="050617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9,205</a:t>
                      </a:r>
                      <a:endParaRPr lang="en-GB" sz="1400">
                        <a:solidFill>
                          <a:srgbClr val="050617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US" sz="1400" dirty="0">
                          <a:solidFill>
                            <a:srgbClr val="050617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22,233</a:t>
                      </a:r>
                      <a:endParaRPr lang="en-GB" sz="1400" dirty="0">
                        <a:solidFill>
                          <a:srgbClr val="050617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2770003241"/>
                  </a:ext>
                </a:extLst>
              </a:tr>
              <a:tr h="515239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US" sz="1400">
                          <a:solidFill>
                            <a:srgbClr val="050617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Mean fraction with no texture</a:t>
                      </a:r>
                      <a:endParaRPr lang="en-GB" sz="1400">
                        <a:solidFill>
                          <a:srgbClr val="050617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US" sz="1400" dirty="0">
                          <a:solidFill>
                            <a:srgbClr val="050617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0.0332</a:t>
                      </a:r>
                      <a:endParaRPr lang="en-GB" sz="1400" dirty="0">
                        <a:solidFill>
                          <a:srgbClr val="050617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US" sz="1400">
                          <a:solidFill>
                            <a:srgbClr val="050617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0.0325</a:t>
                      </a:r>
                      <a:endParaRPr lang="en-GB" sz="1400">
                        <a:solidFill>
                          <a:srgbClr val="050617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US" sz="1400">
                          <a:solidFill>
                            <a:srgbClr val="050617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0.0317</a:t>
                      </a:r>
                      <a:endParaRPr lang="en-GB" sz="1400">
                        <a:solidFill>
                          <a:srgbClr val="050617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872911817"/>
                  </a:ext>
                </a:extLst>
              </a:tr>
              <a:tr h="515239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US" sz="1400">
                          <a:solidFill>
                            <a:srgbClr val="050617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Effective number of classes per cell</a:t>
                      </a:r>
                      <a:endParaRPr lang="en-GB" sz="1400">
                        <a:solidFill>
                          <a:srgbClr val="050617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US" sz="1400">
                          <a:solidFill>
                            <a:srgbClr val="050617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1.301</a:t>
                      </a:r>
                      <a:endParaRPr lang="en-GB" sz="1400">
                        <a:solidFill>
                          <a:srgbClr val="050617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US" sz="1400" dirty="0">
                          <a:solidFill>
                            <a:srgbClr val="050617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1.349</a:t>
                      </a:r>
                      <a:endParaRPr lang="en-GB" sz="1400" dirty="0">
                        <a:solidFill>
                          <a:srgbClr val="050617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US" sz="1400" dirty="0">
                          <a:solidFill>
                            <a:srgbClr val="050617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1.923</a:t>
                      </a:r>
                      <a:endParaRPr lang="en-GB" sz="1400" dirty="0">
                        <a:solidFill>
                          <a:srgbClr val="050617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3024093380"/>
                  </a:ext>
                </a:extLst>
              </a:tr>
              <a:tr h="515239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US" sz="1400">
                          <a:solidFill>
                            <a:srgbClr val="050617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Soil-type codes present in the domain</a:t>
                      </a:r>
                      <a:endParaRPr lang="en-GB" sz="1400">
                        <a:solidFill>
                          <a:srgbClr val="050617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US" sz="1400">
                          <a:solidFill>
                            <a:srgbClr val="050617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7</a:t>
                      </a:r>
                      <a:endParaRPr lang="en-GB" sz="1400">
                        <a:solidFill>
                          <a:srgbClr val="050617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US" sz="1400" dirty="0">
                          <a:solidFill>
                            <a:srgbClr val="050617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5</a:t>
                      </a:r>
                      <a:endParaRPr lang="en-GB" sz="1400" dirty="0">
                        <a:solidFill>
                          <a:srgbClr val="050617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US" sz="1400">
                          <a:solidFill>
                            <a:srgbClr val="050617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10</a:t>
                      </a:r>
                      <a:endParaRPr lang="en-GB" sz="1400">
                        <a:solidFill>
                          <a:srgbClr val="050617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419256504"/>
                  </a:ext>
                </a:extLst>
              </a:tr>
              <a:tr h="515239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US" sz="1400">
                          <a:solidFill>
                            <a:srgbClr val="050617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Dominant-class agreement with LUCAS</a:t>
                      </a:r>
                      <a:endParaRPr lang="en-GB" sz="1400">
                        <a:solidFill>
                          <a:srgbClr val="050617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US" sz="1400" dirty="0">
                          <a:solidFill>
                            <a:srgbClr val="050617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39.81%</a:t>
                      </a:r>
                      <a:endParaRPr lang="en-GB" sz="1400" dirty="0">
                        <a:solidFill>
                          <a:srgbClr val="050617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US" sz="1400" dirty="0">
                          <a:solidFill>
                            <a:srgbClr val="050617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39.50%</a:t>
                      </a:r>
                      <a:endParaRPr lang="en-GB" sz="1400" dirty="0">
                        <a:solidFill>
                          <a:srgbClr val="050617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US" sz="1400">
                          <a:solidFill>
                            <a:srgbClr val="050617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41.63%</a:t>
                      </a:r>
                      <a:endParaRPr lang="en-GB" sz="1400">
                        <a:solidFill>
                          <a:srgbClr val="050617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222235319"/>
                  </a:ext>
                </a:extLst>
              </a:tr>
              <a:tr h="515239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US" sz="1400">
                          <a:solidFill>
                            <a:srgbClr val="050617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Mean absolute error against LUCAS</a:t>
                      </a:r>
                      <a:endParaRPr lang="en-GB" sz="1400">
                        <a:solidFill>
                          <a:srgbClr val="050617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US" sz="1400">
                          <a:solidFill>
                            <a:srgbClr val="050617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1.208</a:t>
                      </a:r>
                      <a:endParaRPr lang="en-GB" sz="1400">
                        <a:solidFill>
                          <a:srgbClr val="050617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US" sz="1400" dirty="0">
                          <a:solidFill>
                            <a:srgbClr val="050617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1.160</a:t>
                      </a:r>
                      <a:endParaRPr lang="en-GB" sz="1400" dirty="0">
                        <a:solidFill>
                          <a:srgbClr val="050617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US" sz="1400" dirty="0">
                          <a:solidFill>
                            <a:srgbClr val="050617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1.048</a:t>
                      </a:r>
                      <a:endParaRPr lang="en-GB" sz="1400" dirty="0">
                        <a:solidFill>
                          <a:srgbClr val="050617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550413172"/>
                  </a:ext>
                </a:extLst>
              </a:tr>
            </a:tbl>
          </a:graphicData>
        </a:graphic>
      </p:graphicFrame>
      <p:sp>
        <p:nvSpPr>
          <p:cNvPr id="30" name="TextBox 29">
            <a:extLst>
              <a:ext uri="{FF2B5EF4-FFF2-40B4-BE49-F238E27FC236}">
                <a16:creationId xmlns:a16="http://schemas.microsoft.com/office/drawing/2014/main" id="{6BE58568-43B4-E155-3736-ACAA3CEFEECF}"/>
              </a:ext>
            </a:extLst>
          </p:cNvPr>
          <p:cNvSpPr txBox="1"/>
          <p:nvPr/>
        </p:nvSpPr>
        <p:spPr>
          <a:xfrm>
            <a:off x="7156077" y="2013738"/>
            <a:ext cx="6243916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400" b="1" dirty="0">
                <a:effectLst/>
                <a:latin typeface="Cambria" panose="02040503050406030204" pitchFamily="18" charset="0"/>
                <a:ea typeface="MS Mincho" panose="02020609040205080304" pitchFamily="49" charset="-128"/>
                <a:cs typeface="Times New Roman" panose="02020603050405020304" pitchFamily="18" charset="0"/>
              </a:rPr>
              <a:t>Summary </a:t>
            </a:r>
            <a:r>
              <a:rPr lang="en-US" b="1" dirty="0">
                <a:latin typeface="Cambria" panose="02040503050406030204" pitchFamily="18" charset="0"/>
                <a:ea typeface="MS Mincho" panose="02020609040205080304" pitchFamily="49" charset="-128"/>
                <a:cs typeface="Times New Roman" panose="02020603050405020304" pitchFamily="18" charset="0"/>
              </a:rPr>
              <a:t>of Comparison</a:t>
            </a:r>
            <a:endParaRPr lang="en-GB" b="1" dirty="0"/>
          </a:p>
        </p:txBody>
      </p:sp>
      <p:sp>
        <p:nvSpPr>
          <p:cNvPr id="24" name="Rounded Rectangle 3">
            <a:extLst>
              <a:ext uri="{FF2B5EF4-FFF2-40B4-BE49-F238E27FC236}">
                <a16:creationId xmlns:a16="http://schemas.microsoft.com/office/drawing/2014/main" id="{E4F11407-CD11-3CE3-8C8D-B675A9A1FC69}"/>
              </a:ext>
            </a:extLst>
          </p:cNvPr>
          <p:cNvSpPr/>
          <p:nvPr/>
        </p:nvSpPr>
        <p:spPr>
          <a:xfrm>
            <a:off x="365760" y="1097280"/>
            <a:ext cx="3520440" cy="777240"/>
          </a:xfrm>
          <a:prstGeom prst="roundRect">
            <a:avLst/>
          </a:prstGeom>
          <a:solidFill>
            <a:srgbClr val="E6F4FB"/>
          </a:solidFill>
          <a:ln w="9525">
            <a:solidFill>
              <a:srgbClr val="003366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36000" tIns="36000" rIns="36000" bIns="36000" rtlCol="0" anchor="t"/>
          <a:lstStyle/>
          <a:p>
            <a:pPr algn="l">
              <a:spcAft>
                <a:spcPts val="300"/>
              </a:spcAft>
            </a:pPr>
            <a:r>
              <a:rPr sz="1300" b="1" dirty="0">
                <a:solidFill>
                  <a:srgbClr val="003366"/>
                </a:solidFill>
                <a:latin typeface="Calibri"/>
              </a:rPr>
              <a:t>HWSD2  (source)</a:t>
            </a:r>
          </a:p>
          <a:p>
            <a:pPr algn="l">
              <a:lnSpc>
                <a:spcPct val="108000"/>
              </a:lnSpc>
              <a:spcAft>
                <a:spcPts val="200"/>
              </a:spcAft>
            </a:pPr>
            <a:r>
              <a:rPr sz="1000" dirty="0">
                <a:solidFill>
                  <a:srgbClr val="1A1A1A"/>
                </a:solidFill>
                <a:latin typeface="Calibri"/>
              </a:rPr>
              <a:t>FAO/IIASA v2.0  -  ~30'' raster  +  DB</a:t>
            </a:r>
          </a:p>
          <a:p>
            <a:pPr algn="l">
              <a:lnSpc>
                <a:spcPct val="108000"/>
              </a:lnSpc>
              <a:spcAft>
                <a:spcPts val="200"/>
              </a:spcAft>
            </a:pPr>
            <a:r>
              <a:rPr sz="1000" dirty="0">
                <a:solidFill>
                  <a:srgbClr val="1A1A1A"/>
                </a:solidFill>
                <a:latin typeface="Calibri"/>
              </a:rPr>
              <a:t>29,538 SMUs, 58,405 D1 components</a:t>
            </a:r>
          </a:p>
        </p:txBody>
      </p:sp>
      <p:sp>
        <p:nvSpPr>
          <p:cNvPr id="29" name="Rounded Rectangle 4">
            <a:extLst>
              <a:ext uri="{FF2B5EF4-FFF2-40B4-BE49-F238E27FC236}">
                <a16:creationId xmlns:a16="http://schemas.microsoft.com/office/drawing/2014/main" id="{4C05D6F3-6A8F-C199-88A5-B24DF73DD066}"/>
              </a:ext>
            </a:extLst>
          </p:cNvPr>
          <p:cNvSpPr/>
          <p:nvPr/>
        </p:nvSpPr>
        <p:spPr>
          <a:xfrm>
            <a:off x="4160520" y="1097280"/>
            <a:ext cx="3794760" cy="777240"/>
          </a:xfrm>
          <a:prstGeom prst="roundRect">
            <a:avLst/>
          </a:prstGeom>
          <a:solidFill>
            <a:srgbClr val="FDF3DF"/>
          </a:solidFill>
          <a:ln w="9525">
            <a:solidFill>
              <a:srgbClr val="8A6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36000" tIns="36000" rIns="36000" bIns="36000" rtlCol="0" anchor="t"/>
          <a:lstStyle/>
          <a:p>
            <a:pPr algn="l">
              <a:spcAft>
                <a:spcPts val="300"/>
              </a:spcAft>
            </a:pPr>
            <a:r>
              <a:rPr sz="1300" b="1" dirty="0">
                <a:solidFill>
                  <a:srgbClr val="003366"/>
                </a:solidFill>
                <a:latin typeface="Calibri"/>
              </a:rPr>
              <a:t>hwsd2_to_art  (the bridge)</a:t>
            </a:r>
          </a:p>
          <a:p>
            <a:pPr algn="l">
              <a:lnSpc>
                <a:spcPct val="108000"/>
              </a:lnSpc>
              <a:spcAft>
                <a:spcPts val="200"/>
              </a:spcAft>
            </a:pPr>
            <a:r>
              <a:rPr sz="1000" dirty="0">
                <a:solidFill>
                  <a:srgbClr val="1A1A1A"/>
                </a:solidFill>
                <a:latin typeface="Calibri"/>
              </a:rPr>
              <a:t>SMU → composition lookup (19 bands)</a:t>
            </a:r>
          </a:p>
          <a:p>
            <a:pPr algn="l">
              <a:lnSpc>
                <a:spcPct val="108000"/>
              </a:lnSpc>
              <a:spcAft>
                <a:spcPts val="200"/>
              </a:spcAft>
            </a:pPr>
            <a:r>
              <a:rPr sz="1000" dirty="0" err="1">
                <a:solidFill>
                  <a:srgbClr val="1A1A1A"/>
                </a:solidFill>
                <a:latin typeface="Calibri"/>
              </a:rPr>
              <a:t>fr</a:t>
            </a:r>
            <a:r>
              <a:rPr sz="1000" dirty="0">
                <a:solidFill>
                  <a:srgbClr val="1A1A1A"/>
                </a:solidFill>
                <a:latin typeface="Calibri"/>
              </a:rPr>
              <a:t>_* + </a:t>
            </a:r>
            <a:r>
              <a:rPr sz="1000" dirty="0" err="1">
                <a:solidFill>
                  <a:srgbClr val="1A1A1A"/>
                </a:solidFill>
                <a:latin typeface="Calibri"/>
              </a:rPr>
              <a:t>hwsd</a:t>
            </a:r>
            <a:r>
              <a:rPr sz="1000" dirty="0">
                <a:solidFill>
                  <a:srgbClr val="1A1A1A"/>
                </a:solidFill>
                <a:latin typeface="Calibri"/>
              </a:rPr>
              <a:t>_* + SOILTYP, ready for the remap</a:t>
            </a:r>
          </a:p>
        </p:txBody>
      </p:sp>
      <p:sp>
        <p:nvSpPr>
          <p:cNvPr id="31" name="Rounded Rectangle 5">
            <a:extLst>
              <a:ext uri="{FF2B5EF4-FFF2-40B4-BE49-F238E27FC236}">
                <a16:creationId xmlns:a16="http://schemas.microsoft.com/office/drawing/2014/main" id="{67F90FBB-0653-FAE7-0EAA-E98E089329D4}"/>
              </a:ext>
            </a:extLst>
          </p:cNvPr>
          <p:cNvSpPr/>
          <p:nvPr/>
        </p:nvSpPr>
        <p:spPr>
          <a:xfrm>
            <a:off x="8229600" y="1097280"/>
            <a:ext cx="3566160" cy="777240"/>
          </a:xfrm>
          <a:prstGeom prst="roundRect">
            <a:avLst/>
          </a:prstGeom>
          <a:solidFill>
            <a:srgbClr val="E6F3E6"/>
          </a:solidFill>
          <a:ln w="9525">
            <a:solidFill>
              <a:srgbClr val="2E7D3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36000" tIns="36000" rIns="36000" bIns="36000" rtlCol="0" anchor="t"/>
          <a:lstStyle/>
          <a:p>
            <a:pPr algn="l">
              <a:spcAft>
                <a:spcPts val="300"/>
              </a:spcAft>
            </a:pPr>
            <a:r>
              <a:rPr sz="1300" b="1">
                <a:solidFill>
                  <a:srgbClr val="003366"/>
                </a:solidFill>
                <a:latin typeface="Calibri"/>
              </a:rPr>
              <a:t>ICON-ART + TERRA_ML  (target)</a:t>
            </a:r>
          </a:p>
          <a:p>
            <a:pPr algn="l">
              <a:lnSpc>
                <a:spcPct val="108000"/>
              </a:lnSpc>
              <a:spcAft>
                <a:spcPts val="200"/>
              </a:spcAft>
            </a:pPr>
            <a:r>
              <a:rPr sz="1000">
                <a:solidFill>
                  <a:srgbClr val="1A1A1A"/>
                </a:solidFill>
                <a:latin typeface="Calibri"/>
              </a:rPr>
              <a:t>DWD/KIT  -  dust uplift scheme</a:t>
            </a:r>
          </a:p>
          <a:p>
            <a:pPr algn="l">
              <a:lnSpc>
                <a:spcPct val="108000"/>
              </a:lnSpc>
              <a:spcAft>
                <a:spcPts val="200"/>
              </a:spcAft>
            </a:pPr>
            <a:r>
              <a:rPr sz="1000">
                <a:solidFill>
                  <a:srgbClr val="1A1A1A"/>
                </a:solidFill>
                <a:latin typeface="Calibri"/>
              </a:rPr>
              <a:t>u*_t per cell, DUSTA/B/C modes  ·  T_soil</a:t>
            </a:r>
          </a:p>
        </p:txBody>
      </p:sp>
      <p:sp>
        <p:nvSpPr>
          <p:cNvPr id="32" name="Right Arrow 6">
            <a:extLst>
              <a:ext uri="{FF2B5EF4-FFF2-40B4-BE49-F238E27FC236}">
                <a16:creationId xmlns:a16="http://schemas.microsoft.com/office/drawing/2014/main" id="{7A22B0FD-6A29-7366-FD07-C3F719D21BD5}"/>
              </a:ext>
            </a:extLst>
          </p:cNvPr>
          <p:cNvSpPr/>
          <p:nvPr/>
        </p:nvSpPr>
        <p:spPr>
          <a:xfrm>
            <a:off x="3904487" y="1298448"/>
            <a:ext cx="246888" cy="365760"/>
          </a:xfrm>
          <a:prstGeom prst="rightArrow">
            <a:avLst/>
          </a:prstGeom>
          <a:solidFill>
            <a:srgbClr val="00B0F0"/>
          </a:solidFill>
          <a:ln w="6350">
            <a:solidFill>
              <a:srgbClr val="003366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3" name="Right Arrow 7">
            <a:extLst>
              <a:ext uri="{FF2B5EF4-FFF2-40B4-BE49-F238E27FC236}">
                <a16:creationId xmlns:a16="http://schemas.microsoft.com/office/drawing/2014/main" id="{E32D323B-C9D1-CCF1-4C22-1AF0CA130725}"/>
              </a:ext>
            </a:extLst>
          </p:cNvPr>
          <p:cNvSpPr/>
          <p:nvPr/>
        </p:nvSpPr>
        <p:spPr>
          <a:xfrm>
            <a:off x="7973568" y="1298448"/>
            <a:ext cx="246888" cy="365760"/>
          </a:xfrm>
          <a:prstGeom prst="rightArrow">
            <a:avLst/>
          </a:prstGeom>
          <a:solidFill>
            <a:srgbClr val="00B0F0"/>
          </a:solidFill>
          <a:ln w="6350">
            <a:solidFill>
              <a:srgbClr val="003366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grpSp>
        <p:nvGrpSpPr>
          <p:cNvPr id="36" name="Group 35">
            <a:extLst>
              <a:ext uri="{FF2B5EF4-FFF2-40B4-BE49-F238E27FC236}">
                <a16:creationId xmlns:a16="http://schemas.microsoft.com/office/drawing/2014/main" id="{2B49410B-9520-63C5-6614-1A1B1F00C1B1}"/>
              </a:ext>
            </a:extLst>
          </p:cNvPr>
          <p:cNvGrpSpPr/>
          <p:nvPr/>
        </p:nvGrpSpPr>
        <p:grpSpPr>
          <a:xfrm>
            <a:off x="267004" y="2072830"/>
            <a:ext cx="6695439" cy="2194560"/>
            <a:chOff x="365760" y="3520440"/>
            <a:chExt cx="11475720" cy="2194560"/>
          </a:xfrm>
        </p:grpSpPr>
        <p:sp>
          <p:nvSpPr>
            <p:cNvPr id="37" name="Pentagon 12">
              <a:extLst>
                <a:ext uri="{FF2B5EF4-FFF2-40B4-BE49-F238E27FC236}">
                  <a16:creationId xmlns:a16="http://schemas.microsoft.com/office/drawing/2014/main" id="{12380642-B806-856F-3075-8CCC0B59F911}"/>
                </a:ext>
              </a:extLst>
            </p:cNvPr>
            <p:cNvSpPr/>
            <p:nvPr/>
          </p:nvSpPr>
          <p:spPr>
            <a:xfrm>
              <a:off x="365760" y="3520440"/>
              <a:ext cx="2834640" cy="640080"/>
            </a:xfrm>
            <a:prstGeom prst="homePlate">
              <a:avLst/>
            </a:prstGeom>
            <a:solidFill>
              <a:srgbClr val="003366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wrap="square" lIns="36000" rIns="72000" rtlCol="0" anchor="ctr"/>
            <a:lstStyle/>
            <a:p>
              <a:pPr algn="ctr"/>
              <a:r>
                <a:rPr sz="1200" b="1">
                  <a:solidFill>
                    <a:srgbClr val="FFFFFF"/>
                  </a:solidFill>
                  <a:latin typeface="Calibri"/>
                </a:rPr>
                <a:t>1. LOOKUP</a:t>
              </a:r>
            </a:p>
          </p:txBody>
        </p:sp>
        <p:sp>
          <p:nvSpPr>
            <p:cNvPr id="38" name="Pentagon 13">
              <a:extLst>
                <a:ext uri="{FF2B5EF4-FFF2-40B4-BE49-F238E27FC236}">
                  <a16:creationId xmlns:a16="http://schemas.microsoft.com/office/drawing/2014/main" id="{C9F35E54-098D-8B91-7A07-113199B1AD74}"/>
                </a:ext>
              </a:extLst>
            </p:cNvPr>
            <p:cNvSpPr/>
            <p:nvPr/>
          </p:nvSpPr>
          <p:spPr>
            <a:xfrm>
              <a:off x="3246120" y="3520440"/>
              <a:ext cx="2834640" cy="640080"/>
            </a:xfrm>
            <a:prstGeom prst="homePlate">
              <a:avLst/>
            </a:prstGeom>
            <a:solidFill>
              <a:srgbClr val="005599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wrap="square" lIns="36000" rIns="72000" rtlCol="0" anchor="ctr"/>
            <a:lstStyle/>
            <a:p>
              <a:pPr algn="ctr"/>
              <a:r>
                <a:rPr sz="1200" b="1">
                  <a:solidFill>
                    <a:srgbClr val="FFFFFF"/>
                  </a:solidFill>
                  <a:latin typeface="Calibri"/>
                </a:rPr>
                <a:t>2. GATHER</a:t>
              </a:r>
            </a:p>
          </p:txBody>
        </p:sp>
        <p:sp>
          <p:nvSpPr>
            <p:cNvPr id="39" name="Pentagon 14">
              <a:extLst>
                <a:ext uri="{FF2B5EF4-FFF2-40B4-BE49-F238E27FC236}">
                  <a16:creationId xmlns:a16="http://schemas.microsoft.com/office/drawing/2014/main" id="{9E149EB9-F516-EA1E-E2A6-78A753032F95}"/>
                </a:ext>
              </a:extLst>
            </p:cNvPr>
            <p:cNvSpPr/>
            <p:nvPr/>
          </p:nvSpPr>
          <p:spPr>
            <a:xfrm>
              <a:off x="6126480" y="3520440"/>
              <a:ext cx="2834640" cy="640080"/>
            </a:xfrm>
            <a:prstGeom prst="homePlate">
              <a:avLst/>
            </a:prstGeom>
            <a:solidFill>
              <a:srgbClr val="8A6000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wrap="square" lIns="36000" rIns="72000" rtlCol="0" anchor="ctr"/>
            <a:lstStyle/>
            <a:p>
              <a:pPr algn="ctr"/>
              <a:r>
                <a:rPr sz="1200" b="1">
                  <a:solidFill>
                    <a:srgbClr val="FFFFFF"/>
                  </a:solidFill>
                  <a:latin typeface="Calibri"/>
                </a:rPr>
                <a:t>3. INVARIANT</a:t>
              </a:r>
            </a:p>
          </p:txBody>
        </p:sp>
        <p:sp>
          <p:nvSpPr>
            <p:cNvPr id="40" name="Pentagon 15">
              <a:extLst>
                <a:ext uri="{FF2B5EF4-FFF2-40B4-BE49-F238E27FC236}">
                  <a16:creationId xmlns:a16="http://schemas.microsoft.com/office/drawing/2014/main" id="{AC4D92B4-62C6-A108-3EE0-E5687C836FC0}"/>
                </a:ext>
              </a:extLst>
            </p:cNvPr>
            <p:cNvSpPr/>
            <p:nvPr/>
          </p:nvSpPr>
          <p:spPr>
            <a:xfrm>
              <a:off x="9006840" y="3520440"/>
              <a:ext cx="2834640" cy="640080"/>
            </a:xfrm>
            <a:prstGeom prst="homePlate">
              <a:avLst/>
            </a:prstGeom>
            <a:solidFill>
              <a:srgbClr val="2E7D32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wrap="square" lIns="36000" rIns="72000" rtlCol="0" anchor="ctr"/>
            <a:lstStyle/>
            <a:p>
              <a:pPr algn="ctr"/>
              <a:r>
                <a:rPr sz="1200" b="1">
                  <a:solidFill>
                    <a:srgbClr val="FFFFFF"/>
                  </a:solidFill>
                  <a:latin typeface="Calibri"/>
                </a:rPr>
                <a:t>4. REMAP + SOILTYP</a:t>
              </a:r>
            </a:p>
          </p:txBody>
        </p:sp>
        <p:sp>
          <p:nvSpPr>
            <p:cNvPr id="41" name="Rounded Rectangle 16">
              <a:extLst>
                <a:ext uri="{FF2B5EF4-FFF2-40B4-BE49-F238E27FC236}">
                  <a16:creationId xmlns:a16="http://schemas.microsoft.com/office/drawing/2014/main" id="{6F89CD06-9E2C-061E-D6D4-4C9C0821916F}"/>
                </a:ext>
              </a:extLst>
            </p:cNvPr>
            <p:cNvSpPr/>
            <p:nvPr/>
          </p:nvSpPr>
          <p:spPr>
            <a:xfrm>
              <a:off x="365760" y="4251960"/>
              <a:ext cx="2834640" cy="1463040"/>
            </a:xfrm>
            <a:prstGeom prst="roundRect">
              <a:avLst/>
            </a:prstGeom>
            <a:solidFill>
              <a:srgbClr val="E6F4FB"/>
            </a:solidFill>
            <a:ln w="9525">
              <a:solidFill>
                <a:srgbClr val="003366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wrap="square" lIns="36000" tIns="36000" rIns="36000" bIns="36000" rtlCol="0" anchor="t"/>
            <a:lstStyle/>
            <a:p>
              <a:pPr algn="l">
                <a:spcAft>
                  <a:spcPts val="300"/>
                </a:spcAft>
              </a:pPr>
              <a:r>
                <a:rPr sz="1100" b="1" dirty="0">
                  <a:solidFill>
                    <a:srgbClr val="003366"/>
                  </a:solidFill>
                  <a:latin typeface="Calibri"/>
                </a:rPr>
                <a:t>From the DB to the
SMU → composition matrix</a:t>
              </a:r>
            </a:p>
            <a:p>
              <a:pPr algn="l">
                <a:lnSpc>
                  <a:spcPct val="108000"/>
                </a:lnSpc>
                <a:spcAft>
                  <a:spcPts val="200"/>
                </a:spcAft>
              </a:pPr>
              <a:r>
                <a:rPr sz="1000" dirty="0">
                  <a:solidFill>
                    <a:srgbClr val="1A1A1A"/>
                  </a:solidFill>
                  <a:latin typeface="Calibri"/>
                </a:rPr>
                <a:t>every D1 component</a:t>
              </a:r>
            </a:p>
            <a:p>
              <a:pPr algn="l">
                <a:lnSpc>
                  <a:spcPct val="108000"/>
                </a:lnSpc>
                <a:spcAft>
                  <a:spcPts val="200"/>
                </a:spcAft>
              </a:pPr>
              <a:r>
                <a:rPr sz="1000" dirty="0">
                  <a:solidFill>
                    <a:srgbClr val="1A1A1A"/>
                  </a:solidFill>
                  <a:latin typeface="Calibri"/>
                </a:rPr>
                <a:t>classified by the triangle</a:t>
              </a:r>
            </a:p>
            <a:p>
              <a:pPr algn="l">
                <a:lnSpc>
                  <a:spcPct val="108000"/>
                </a:lnSpc>
                <a:spcAft>
                  <a:spcPts val="200"/>
                </a:spcAft>
              </a:pPr>
              <a:r>
                <a:rPr sz="1000" dirty="0">
                  <a:solidFill>
                    <a:srgbClr val="1A1A1A"/>
                  </a:solidFill>
                  <a:latin typeface="Calibri"/>
                </a:rPr>
                <a:t>and weighted by SHARE</a:t>
              </a:r>
            </a:p>
            <a:p>
              <a:pPr algn="l">
                <a:lnSpc>
                  <a:spcPct val="108000"/>
                </a:lnSpc>
                <a:spcAft>
                  <a:spcPts val="200"/>
                </a:spcAft>
              </a:pPr>
              <a:r>
                <a:rPr sz="1000" dirty="0">
                  <a:solidFill>
                    <a:srgbClr val="1A1A1A"/>
                  </a:solidFill>
                  <a:latin typeface="Calibri"/>
                </a:rPr>
                <a:t>float32 matrix (N, 19)</a:t>
              </a:r>
            </a:p>
          </p:txBody>
        </p:sp>
        <p:sp>
          <p:nvSpPr>
            <p:cNvPr id="42" name="Rounded Rectangle 17">
              <a:extLst>
                <a:ext uri="{FF2B5EF4-FFF2-40B4-BE49-F238E27FC236}">
                  <a16:creationId xmlns:a16="http://schemas.microsoft.com/office/drawing/2014/main" id="{EFD95579-1E91-96F7-A9D6-05EC4A581080}"/>
                </a:ext>
              </a:extLst>
            </p:cNvPr>
            <p:cNvSpPr/>
            <p:nvPr/>
          </p:nvSpPr>
          <p:spPr>
            <a:xfrm>
              <a:off x="3246120" y="4251960"/>
              <a:ext cx="2834640" cy="1463040"/>
            </a:xfrm>
            <a:prstGeom prst="roundRect">
              <a:avLst/>
            </a:prstGeom>
            <a:solidFill>
              <a:srgbClr val="FDF3DF"/>
            </a:solidFill>
            <a:ln w="9525">
              <a:solidFill>
                <a:srgbClr val="8A6000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wrap="square" lIns="36000" tIns="36000" rIns="36000" bIns="36000" rtlCol="0" anchor="t"/>
            <a:lstStyle/>
            <a:p>
              <a:pPr algn="l">
                <a:spcAft>
                  <a:spcPts val="300"/>
                </a:spcAft>
              </a:pPr>
              <a:r>
                <a:rPr sz="1100" b="1" dirty="0">
                  <a:solidFill>
                    <a:srgbClr val="8A6000"/>
                  </a:solidFill>
                  <a:latin typeface="Calibri"/>
                </a:rPr>
                <a:t>From the pixel to
the composition</a:t>
              </a:r>
            </a:p>
            <a:p>
              <a:pPr algn="l">
                <a:lnSpc>
                  <a:spcPct val="108000"/>
                </a:lnSpc>
                <a:spcAft>
                  <a:spcPts val="200"/>
                </a:spcAft>
              </a:pPr>
              <a:r>
                <a:rPr sz="1000" dirty="0">
                  <a:solidFill>
                    <a:srgbClr val="1A1A1A"/>
                  </a:solidFill>
                  <a:latin typeface="Calibri"/>
                </a:rPr>
                <a:t>out = lookup[</a:t>
              </a:r>
              <a:r>
                <a:rPr sz="1000" dirty="0" err="1">
                  <a:solidFill>
                    <a:srgbClr val="1A1A1A"/>
                  </a:solidFill>
                  <a:latin typeface="Calibri"/>
                </a:rPr>
                <a:t>smu_id</a:t>
              </a:r>
              <a:r>
                <a:rPr sz="1000" dirty="0">
                  <a:solidFill>
                    <a:srgbClr val="1A1A1A"/>
                  </a:solidFill>
                  <a:latin typeface="Calibri"/>
                </a:rPr>
                <a:t>]</a:t>
              </a:r>
            </a:p>
            <a:p>
              <a:pPr algn="l">
                <a:lnSpc>
                  <a:spcPct val="108000"/>
                </a:lnSpc>
                <a:spcAft>
                  <a:spcPts val="200"/>
                </a:spcAft>
              </a:pPr>
              <a:r>
                <a:rPr sz="1000" dirty="0">
                  <a:solidFill>
                    <a:srgbClr val="1A1A1A"/>
                  </a:solidFill>
                  <a:latin typeface="Calibri"/>
                </a:rPr>
                <a:t>the row IS the composition</a:t>
              </a:r>
            </a:p>
            <a:p>
              <a:pPr algn="l">
                <a:lnSpc>
                  <a:spcPct val="108000"/>
                </a:lnSpc>
                <a:spcAft>
                  <a:spcPts val="200"/>
                </a:spcAft>
              </a:pPr>
              <a:r>
                <a:rPr sz="1000" dirty="0">
                  <a:solidFill>
                    <a:srgbClr val="1A1A1A"/>
                  </a:solidFill>
                  <a:latin typeface="Calibri"/>
                </a:rPr>
                <a:t>water/no</a:t>
              </a:r>
              <a:r>
                <a:rPr lang="en-GB" sz="1000" dirty="0">
                  <a:solidFill>
                    <a:srgbClr val="1A1A1A"/>
                  </a:solidFill>
                  <a:latin typeface="Calibri"/>
                </a:rPr>
                <a:t> </a:t>
              </a:r>
              <a:r>
                <a:rPr sz="1000" dirty="0">
                  <a:solidFill>
                    <a:srgbClr val="1A1A1A"/>
                  </a:solidFill>
                  <a:latin typeface="Calibri"/>
                </a:rPr>
                <a:t>data → row 0</a:t>
              </a:r>
            </a:p>
          </p:txBody>
        </p:sp>
        <p:sp>
          <p:nvSpPr>
            <p:cNvPr id="43" name="Rounded Rectangle 18">
              <a:extLst>
                <a:ext uri="{FF2B5EF4-FFF2-40B4-BE49-F238E27FC236}">
                  <a16:creationId xmlns:a16="http://schemas.microsoft.com/office/drawing/2014/main" id="{BD03632B-6EAC-EFAD-D9BE-237126CA54FB}"/>
                </a:ext>
              </a:extLst>
            </p:cNvPr>
            <p:cNvSpPr/>
            <p:nvPr/>
          </p:nvSpPr>
          <p:spPr>
            <a:xfrm>
              <a:off x="6126480" y="4251960"/>
              <a:ext cx="2834640" cy="1463040"/>
            </a:xfrm>
            <a:prstGeom prst="roundRect">
              <a:avLst/>
            </a:prstGeom>
            <a:solidFill>
              <a:srgbClr val="EEE6F6"/>
            </a:solidFill>
            <a:ln w="9525">
              <a:solidFill>
                <a:srgbClr val="553795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wrap="square" lIns="36000" tIns="36000" rIns="36000" bIns="36000" rtlCol="0" anchor="t"/>
            <a:lstStyle/>
            <a:p>
              <a:pPr algn="l">
                <a:spcAft>
                  <a:spcPts val="300"/>
                </a:spcAft>
              </a:pPr>
              <a:r>
                <a:rPr sz="1100" b="1" dirty="0">
                  <a:solidFill>
                    <a:srgbClr val="553795"/>
                  </a:solidFill>
                  <a:latin typeface="Calibri"/>
                </a:rPr>
                <a:t>Physical check of
the produced field</a:t>
              </a:r>
            </a:p>
            <a:p>
              <a:pPr algn="l">
                <a:lnSpc>
                  <a:spcPct val="108000"/>
                </a:lnSpc>
                <a:spcAft>
                  <a:spcPts val="200"/>
                </a:spcAft>
              </a:pPr>
              <a:r>
                <a:rPr sz="1000" dirty="0">
                  <a:solidFill>
                    <a:srgbClr val="1A1A1A"/>
                  </a:solidFill>
                  <a:latin typeface="Calibri"/>
                </a:rPr>
                <a:t>Σ </a:t>
              </a:r>
              <a:r>
                <a:rPr sz="1000" dirty="0" err="1">
                  <a:solidFill>
                    <a:srgbClr val="1A1A1A"/>
                  </a:solidFill>
                  <a:latin typeface="Calibri"/>
                </a:rPr>
                <a:t>fr_k</a:t>
              </a:r>
              <a:r>
                <a:rPr sz="1000" dirty="0">
                  <a:solidFill>
                    <a:srgbClr val="1A1A1A"/>
                  </a:solidFill>
                  <a:latin typeface="Calibri"/>
                </a:rPr>
                <a:t>(cell) ≡ 1</a:t>
              </a:r>
            </a:p>
            <a:p>
              <a:pPr algn="l">
                <a:lnSpc>
                  <a:spcPct val="108000"/>
                </a:lnSpc>
                <a:spcAft>
                  <a:spcPts val="200"/>
                </a:spcAft>
              </a:pPr>
              <a:r>
                <a:rPr sz="1000" dirty="0">
                  <a:solidFill>
                    <a:srgbClr val="1A1A1A"/>
                  </a:solidFill>
                  <a:latin typeface="Calibri"/>
                </a:rPr>
                <a:t>the 5 </a:t>
              </a:r>
              <a:r>
                <a:rPr sz="1000" dirty="0" err="1">
                  <a:solidFill>
                    <a:srgbClr val="1A1A1A"/>
                  </a:solidFill>
                  <a:latin typeface="Calibri"/>
                </a:rPr>
                <a:t>hwsd</a:t>
              </a:r>
              <a:r>
                <a:rPr sz="1000" dirty="0">
                  <a:solidFill>
                    <a:srgbClr val="1A1A1A"/>
                  </a:solidFill>
                  <a:latin typeface="Calibri"/>
                </a:rPr>
                <a:t>_* stay out</a:t>
              </a:r>
            </a:p>
            <a:p>
              <a:pPr algn="l">
                <a:lnSpc>
                  <a:spcPct val="108000"/>
                </a:lnSpc>
                <a:spcAft>
                  <a:spcPts val="200"/>
                </a:spcAft>
              </a:pPr>
              <a:r>
                <a:rPr sz="1000" dirty="0">
                  <a:solidFill>
                    <a:srgbClr val="1A1A1A"/>
                  </a:solidFill>
                  <a:latin typeface="Calibri"/>
                </a:rPr>
                <a:t>WARN if it drifts &gt; 1e-3</a:t>
              </a:r>
            </a:p>
          </p:txBody>
        </p:sp>
        <p:sp>
          <p:nvSpPr>
            <p:cNvPr id="44" name="Rounded Rectangle 19">
              <a:extLst>
                <a:ext uri="{FF2B5EF4-FFF2-40B4-BE49-F238E27FC236}">
                  <a16:creationId xmlns:a16="http://schemas.microsoft.com/office/drawing/2014/main" id="{C96FE4ED-BB20-DD44-8E99-9F45D2757E47}"/>
                </a:ext>
              </a:extLst>
            </p:cNvPr>
            <p:cNvSpPr/>
            <p:nvPr/>
          </p:nvSpPr>
          <p:spPr>
            <a:xfrm>
              <a:off x="9006840" y="4251960"/>
              <a:ext cx="2834640" cy="1463040"/>
            </a:xfrm>
            <a:prstGeom prst="roundRect">
              <a:avLst/>
            </a:prstGeom>
            <a:solidFill>
              <a:srgbClr val="E6F3E6"/>
            </a:solidFill>
            <a:ln w="9525">
              <a:solidFill>
                <a:srgbClr val="2E7D32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wrap="square" lIns="36000" tIns="36000" rIns="36000" bIns="36000" rtlCol="0" anchor="t"/>
            <a:lstStyle/>
            <a:p>
              <a:pPr algn="l">
                <a:spcAft>
                  <a:spcPts val="300"/>
                </a:spcAft>
              </a:pPr>
              <a:r>
                <a:rPr sz="1100" b="1" dirty="0">
                  <a:solidFill>
                    <a:srgbClr val="2E7D32"/>
                  </a:solidFill>
                  <a:latin typeface="Calibri"/>
                </a:rPr>
                <a:t>On the ICON grid,
and for TERRA_ML</a:t>
              </a:r>
            </a:p>
            <a:p>
              <a:pPr algn="l">
                <a:lnSpc>
                  <a:spcPct val="108000"/>
                </a:lnSpc>
                <a:spcAft>
                  <a:spcPts val="200"/>
                </a:spcAft>
              </a:pPr>
              <a:r>
                <a:rPr lang="en-GB" sz="1000" dirty="0">
                  <a:solidFill>
                    <a:srgbClr val="1A1A1A"/>
                  </a:solidFill>
                  <a:latin typeface="Calibri"/>
                </a:rPr>
                <a:t>with</a:t>
              </a:r>
              <a:r>
                <a:rPr sz="1000" dirty="0">
                  <a:solidFill>
                    <a:srgbClr val="1A1A1A"/>
                  </a:solidFill>
                  <a:latin typeface="Calibri"/>
                </a:rPr>
                <a:t> remap (or </a:t>
              </a:r>
              <a:r>
                <a:rPr sz="1000" dirty="0" err="1">
                  <a:solidFill>
                    <a:srgbClr val="1A1A1A"/>
                  </a:solidFill>
                  <a:latin typeface="Calibri"/>
                </a:rPr>
                <a:t>nn</a:t>
              </a:r>
              <a:r>
                <a:rPr sz="1000" dirty="0">
                  <a:solidFill>
                    <a:srgbClr val="1A1A1A"/>
                  </a:solidFill>
                  <a:latin typeface="Calibri"/>
                </a:rPr>
                <a:t>)</a:t>
              </a:r>
            </a:p>
            <a:p>
              <a:pPr algn="l">
                <a:lnSpc>
                  <a:spcPct val="108000"/>
                </a:lnSpc>
                <a:spcAft>
                  <a:spcPts val="200"/>
                </a:spcAft>
              </a:pPr>
              <a:r>
                <a:rPr sz="1000" dirty="0">
                  <a:solidFill>
                    <a:srgbClr val="1A1A1A"/>
                  </a:solidFill>
                  <a:latin typeface="Calibri"/>
                </a:rPr>
                <a:t>SOILTYP from the candidate</a:t>
              </a:r>
            </a:p>
            <a:p>
              <a:pPr algn="l">
                <a:lnSpc>
                  <a:spcPct val="108000"/>
                </a:lnSpc>
                <a:spcAft>
                  <a:spcPts val="200"/>
                </a:spcAft>
              </a:pPr>
              <a:r>
                <a:rPr sz="1000" dirty="0">
                  <a:solidFill>
                    <a:srgbClr val="1A1A1A"/>
                  </a:solidFill>
                  <a:latin typeface="Calibri"/>
                </a:rPr>
                <a:t>with the largest area share</a:t>
              </a:r>
            </a:p>
          </p:txBody>
        </p:sp>
      </p:grpSp>
      <p:grpSp>
        <p:nvGrpSpPr>
          <p:cNvPr id="19" name="Group 18">
            <a:extLst>
              <a:ext uri="{FF2B5EF4-FFF2-40B4-BE49-F238E27FC236}">
                <a16:creationId xmlns:a16="http://schemas.microsoft.com/office/drawing/2014/main" id="{4588B39A-4C0A-99EE-CB6F-28195A146294}"/>
              </a:ext>
            </a:extLst>
          </p:cNvPr>
          <p:cNvGrpSpPr/>
          <p:nvPr/>
        </p:nvGrpSpPr>
        <p:grpSpPr>
          <a:xfrm>
            <a:off x="253666" y="5614364"/>
            <a:ext cx="6695440" cy="1112624"/>
            <a:chOff x="118461" y="5297955"/>
            <a:chExt cx="5623560" cy="1112624"/>
          </a:xfrm>
        </p:grpSpPr>
        <p:sp>
          <p:nvSpPr>
            <p:cNvPr id="5" name="TextBox 4">
              <a:extLst>
                <a:ext uri="{FF2B5EF4-FFF2-40B4-BE49-F238E27FC236}">
                  <a16:creationId xmlns:a16="http://schemas.microsoft.com/office/drawing/2014/main" id="{862EAE07-5FE8-2B4D-6E49-5E59613FD596}"/>
                </a:ext>
              </a:extLst>
            </p:cNvPr>
            <p:cNvSpPr txBox="1"/>
            <p:nvPr/>
          </p:nvSpPr>
          <p:spPr>
            <a:xfrm>
              <a:off x="118461" y="5297955"/>
              <a:ext cx="5623560" cy="236406"/>
            </a:xfrm>
            <a:prstGeom prst="rect">
              <a:avLst/>
            </a:prstGeom>
            <a:noFill/>
          </p:spPr>
          <p:txBody>
            <a:bodyPr wrap="square" lIns="36000" tIns="18000" rIns="36000" bIns="18000">
              <a:spAutoFit/>
            </a:bodyPr>
            <a:lstStyle/>
            <a:p>
              <a:pPr algn="l"/>
              <a:r>
                <a:rPr sz="1300" b="1" dirty="0">
                  <a:solidFill>
                    <a:srgbClr val="050617"/>
                  </a:solidFill>
                  <a:latin typeface="Calibri"/>
                </a:rPr>
                <a:t>What happens to a pixel  -  the decisive change is M2</a:t>
              </a:r>
            </a:p>
          </p:txBody>
        </p:sp>
        <p:sp>
          <p:nvSpPr>
            <p:cNvPr id="6" name="TextBox 5">
              <a:extLst>
                <a:ext uri="{FF2B5EF4-FFF2-40B4-BE49-F238E27FC236}">
                  <a16:creationId xmlns:a16="http://schemas.microsoft.com/office/drawing/2014/main" id="{14E3C042-FCB5-0146-893B-D187C86F9B96}"/>
                </a:ext>
              </a:extLst>
            </p:cNvPr>
            <p:cNvSpPr txBox="1"/>
            <p:nvPr/>
          </p:nvSpPr>
          <p:spPr>
            <a:xfrm>
              <a:off x="255621" y="5543683"/>
              <a:ext cx="2377440" cy="205629"/>
            </a:xfrm>
            <a:prstGeom prst="rect">
              <a:avLst/>
            </a:prstGeom>
            <a:noFill/>
          </p:spPr>
          <p:txBody>
            <a:bodyPr wrap="square" lIns="36000" tIns="18000" rIns="36000" bIns="18000">
              <a:spAutoFit/>
            </a:bodyPr>
            <a:lstStyle/>
            <a:p>
              <a:pPr algn="l"/>
              <a:r>
                <a:rPr sz="1100" b="1" dirty="0">
                  <a:solidFill>
                    <a:srgbClr val="B01010"/>
                  </a:solidFill>
                  <a:latin typeface="Calibri"/>
                </a:rPr>
                <a:t>before:  </a:t>
              </a:r>
              <a:r>
                <a:rPr lang="en-GB" sz="1100" b="1" dirty="0">
                  <a:solidFill>
                    <a:srgbClr val="B01010"/>
                  </a:solidFill>
                  <a:latin typeface="Calibri"/>
                </a:rPr>
                <a:t>one only</a:t>
              </a:r>
              <a:endParaRPr sz="1100" b="1" dirty="0">
                <a:solidFill>
                  <a:srgbClr val="B01010"/>
                </a:solidFill>
                <a:latin typeface="Calibri"/>
              </a:endParaRPr>
            </a:p>
          </p:txBody>
        </p:sp>
        <p:sp>
          <p:nvSpPr>
            <p:cNvPr id="7" name="Rectangle 6">
              <a:extLst>
                <a:ext uri="{FF2B5EF4-FFF2-40B4-BE49-F238E27FC236}">
                  <a16:creationId xmlns:a16="http://schemas.microsoft.com/office/drawing/2014/main" id="{2EABE3E9-2700-C21B-1100-73F5B385D8F1}"/>
                </a:ext>
              </a:extLst>
            </p:cNvPr>
            <p:cNvSpPr/>
            <p:nvPr/>
          </p:nvSpPr>
          <p:spPr>
            <a:xfrm>
              <a:off x="255621" y="5818003"/>
              <a:ext cx="2331720" cy="384048"/>
            </a:xfrm>
            <a:prstGeom prst="rect">
              <a:avLst/>
            </a:prstGeom>
            <a:solidFill>
              <a:srgbClr val="CCAD7A"/>
            </a:solidFill>
            <a:ln w="5080">
              <a:solidFill>
                <a:srgbClr val="FFFFFF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/>
            </a:p>
          </p:txBody>
        </p:sp>
        <p:sp>
          <p:nvSpPr>
            <p:cNvPr id="8" name="TextBox 7">
              <a:extLst>
                <a:ext uri="{FF2B5EF4-FFF2-40B4-BE49-F238E27FC236}">
                  <a16:creationId xmlns:a16="http://schemas.microsoft.com/office/drawing/2014/main" id="{FF556A51-6907-BB3D-992D-CD9B8CDB78C7}"/>
                </a:ext>
              </a:extLst>
            </p:cNvPr>
            <p:cNvSpPr txBox="1"/>
            <p:nvPr/>
          </p:nvSpPr>
          <p:spPr>
            <a:xfrm>
              <a:off x="255621" y="6220339"/>
              <a:ext cx="2377440" cy="190240"/>
            </a:xfrm>
            <a:prstGeom prst="rect">
              <a:avLst/>
            </a:prstGeom>
            <a:noFill/>
          </p:spPr>
          <p:txBody>
            <a:bodyPr wrap="square" lIns="36000" tIns="18000" rIns="36000" bIns="18000">
              <a:spAutoFit/>
            </a:bodyPr>
            <a:lstStyle/>
            <a:p>
              <a:pPr algn="ctr"/>
              <a:r>
                <a:rPr sz="1000" b="1" dirty="0" err="1">
                  <a:solidFill>
                    <a:srgbClr val="1A1A1A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fr_loam</a:t>
              </a:r>
              <a:r>
                <a:rPr sz="1000" b="1" dirty="0">
                  <a:solidFill>
                    <a:srgbClr val="1A1A1A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 = 1.00</a:t>
              </a:r>
            </a:p>
          </p:txBody>
        </p:sp>
        <p:sp>
          <p:nvSpPr>
            <p:cNvPr id="13" name="Right Arrow 8">
              <a:extLst>
                <a:ext uri="{FF2B5EF4-FFF2-40B4-BE49-F238E27FC236}">
                  <a16:creationId xmlns:a16="http://schemas.microsoft.com/office/drawing/2014/main" id="{5B53FF7A-EEA4-5294-D7E3-8AB72894C6F9}"/>
                </a:ext>
              </a:extLst>
            </p:cNvPr>
            <p:cNvSpPr/>
            <p:nvPr/>
          </p:nvSpPr>
          <p:spPr>
            <a:xfrm>
              <a:off x="2724501" y="5909443"/>
              <a:ext cx="411480" cy="201168"/>
            </a:xfrm>
            <a:prstGeom prst="rightArrow">
              <a:avLst/>
            </a:prstGeom>
            <a:solidFill>
              <a:srgbClr val="553795"/>
            </a:solidFill>
            <a:ln w="6350">
              <a:solidFill>
                <a:srgbClr val="553795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/>
            </a:p>
          </p:txBody>
        </p:sp>
        <p:sp>
          <p:nvSpPr>
            <p:cNvPr id="14" name="TextBox 13">
              <a:extLst>
                <a:ext uri="{FF2B5EF4-FFF2-40B4-BE49-F238E27FC236}">
                  <a16:creationId xmlns:a16="http://schemas.microsoft.com/office/drawing/2014/main" id="{06225392-3D26-CD76-E777-1AD61EE51A99}"/>
                </a:ext>
              </a:extLst>
            </p:cNvPr>
            <p:cNvSpPr txBox="1"/>
            <p:nvPr/>
          </p:nvSpPr>
          <p:spPr>
            <a:xfrm>
              <a:off x="3273141" y="5543683"/>
              <a:ext cx="2468880" cy="205629"/>
            </a:xfrm>
            <a:prstGeom prst="rect">
              <a:avLst/>
            </a:prstGeom>
            <a:noFill/>
          </p:spPr>
          <p:txBody>
            <a:bodyPr wrap="square" lIns="36000" tIns="18000" rIns="36000" bIns="18000">
              <a:spAutoFit/>
            </a:bodyPr>
            <a:lstStyle/>
            <a:p>
              <a:pPr algn="l"/>
              <a:r>
                <a:rPr sz="1100" b="1">
                  <a:solidFill>
                    <a:srgbClr val="2E7D32"/>
                  </a:solidFill>
                  <a:latin typeface="Calibri"/>
                </a:rPr>
                <a:t>after (M2):  composition</a:t>
              </a:r>
            </a:p>
          </p:txBody>
        </p:sp>
        <p:sp>
          <p:nvSpPr>
            <p:cNvPr id="15" name="Rectangle 14">
              <a:extLst>
                <a:ext uri="{FF2B5EF4-FFF2-40B4-BE49-F238E27FC236}">
                  <a16:creationId xmlns:a16="http://schemas.microsoft.com/office/drawing/2014/main" id="{A7886DB1-1C81-EE65-C9AA-1764D262594A}"/>
                </a:ext>
              </a:extLst>
            </p:cNvPr>
            <p:cNvSpPr/>
            <p:nvPr/>
          </p:nvSpPr>
          <p:spPr>
            <a:xfrm>
              <a:off x="3273141" y="5818003"/>
              <a:ext cx="1696212" cy="384048"/>
            </a:xfrm>
            <a:prstGeom prst="rect">
              <a:avLst/>
            </a:prstGeom>
            <a:solidFill>
              <a:srgbClr val="CCAD7A"/>
            </a:solidFill>
            <a:ln w="5080">
              <a:solidFill>
                <a:srgbClr val="FFFFFF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/>
            </a:p>
          </p:txBody>
        </p:sp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F18F4E20-36FF-CAEA-BCFD-1B9228D5B24D}"/>
                </a:ext>
              </a:extLst>
            </p:cNvPr>
            <p:cNvSpPr/>
            <p:nvPr/>
          </p:nvSpPr>
          <p:spPr>
            <a:xfrm>
              <a:off x="4969353" y="5818003"/>
              <a:ext cx="726948" cy="384048"/>
            </a:xfrm>
            <a:prstGeom prst="rect">
              <a:avLst/>
            </a:prstGeom>
            <a:solidFill>
              <a:srgbClr val="F5E8C4"/>
            </a:solidFill>
            <a:ln w="5080">
              <a:solidFill>
                <a:srgbClr val="FFFFFF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/>
            </a:p>
          </p:txBody>
        </p:sp>
        <p:sp>
          <p:nvSpPr>
            <p:cNvPr id="17" name="TextBox 16">
              <a:extLst>
                <a:ext uri="{FF2B5EF4-FFF2-40B4-BE49-F238E27FC236}">
                  <a16:creationId xmlns:a16="http://schemas.microsoft.com/office/drawing/2014/main" id="{5ACF67E9-77B0-8F5A-72A0-06DBF59B192F}"/>
                </a:ext>
              </a:extLst>
            </p:cNvPr>
            <p:cNvSpPr txBox="1"/>
            <p:nvPr/>
          </p:nvSpPr>
          <p:spPr>
            <a:xfrm>
              <a:off x="3273141" y="6220339"/>
              <a:ext cx="2423160" cy="190240"/>
            </a:xfrm>
            <a:prstGeom prst="rect">
              <a:avLst/>
            </a:prstGeom>
            <a:noFill/>
          </p:spPr>
          <p:txBody>
            <a:bodyPr wrap="square" lIns="36000" tIns="18000" rIns="36000" bIns="18000">
              <a:spAutoFit/>
            </a:bodyPr>
            <a:lstStyle/>
            <a:p>
              <a:pPr algn="ctr"/>
              <a:r>
                <a:rPr sz="1000" b="1" dirty="0" err="1">
                  <a:solidFill>
                    <a:srgbClr val="1A1A1A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fr_loam</a:t>
              </a:r>
              <a:r>
                <a:rPr sz="1000" b="1" dirty="0">
                  <a:solidFill>
                    <a:srgbClr val="1A1A1A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 = 0.70   </a:t>
              </a:r>
              <a:r>
                <a:rPr sz="1000" b="1" dirty="0" err="1">
                  <a:solidFill>
                    <a:srgbClr val="1A1A1A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fr_sand</a:t>
              </a:r>
              <a:r>
                <a:rPr sz="1000" b="1" dirty="0">
                  <a:solidFill>
                    <a:srgbClr val="1A1A1A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 = 0.30</a:t>
              </a:r>
            </a:p>
          </p:txBody>
        </p:sp>
      </p:grp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C2AEBAC-6BAA-1925-DACC-694203B70F6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C7498D4-304E-FB70-50AC-8554F3A730A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328385" y="196868"/>
            <a:ext cx="8527748" cy="656199"/>
          </a:xfrm>
        </p:spPr>
        <p:txBody>
          <a:bodyPr>
            <a:normAutofit/>
          </a:bodyPr>
          <a:lstStyle/>
          <a:p>
            <a:pPr algn="l"/>
            <a:r>
              <a:rPr lang="en-GB" sz="2400" dirty="0"/>
              <a:t>Aerosol Optical Depth – DUST and SEASALT – 550 nm</a:t>
            </a:r>
          </a:p>
        </p:txBody>
      </p:sp>
      <p:pic>
        <p:nvPicPr>
          <p:cNvPr id="12" name="Picture 11" descr="A map of italy with orange and black lines&#10;&#10;Description automatically generated">
            <a:extLst>
              <a:ext uri="{FF2B5EF4-FFF2-40B4-BE49-F238E27FC236}">
                <a16:creationId xmlns:a16="http://schemas.microsoft.com/office/drawing/2014/main" id="{60378689-2769-A7A3-283C-D84E789B6727}"/>
              </a:ext>
            </a:extLst>
          </p:cNvPr>
          <p:cNvPicPr>
            <a:picLocks noChangeAspect="1"/>
          </p:cNvPicPr>
          <p:nvPr/>
        </p:nvPicPr>
        <p:blipFill rotWithShape="1">
          <a:blip r:embed="rId6"/>
          <a:srcRect t="82098"/>
          <a:stretch/>
        </p:blipFill>
        <p:spPr>
          <a:xfrm>
            <a:off x="471441" y="5826473"/>
            <a:ext cx="5586630" cy="651456"/>
          </a:xfrm>
          <a:prstGeom prst="rect">
            <a:avLst/>
          </a:prstGeom>
        </p:spPr>
      </p:pic>
      <p:pic>
        <p:nvPicPr>
          <p:cNvPr id="6" name="Picture 5" descr="A map of italy with black lines&#10;&#10;Description automatically generated">
            <a:extLst>
              <a:ext uri="{FF2B5EF4-FFF2-40B4-BE49-F238E27FC236}">
                <a16:creationId xmlns:a16="http://schemas.microsoft.com/office/drawing/2014/main" id="{3B981187-2B01-CA29-E18B-E26D987C4033}"/>
              </a:ext>
            </a:extLst>
          </p:cNvPr>
          <p:cNvPicPr>
            <a:picLocks noChangeAspect="1"/>
          </p:cNvPicPr>
          <p:nvPr/>
        </p:nvPicPr>
        <p:blipFill rotWithShape="1">
          <a:blip r:embed="rId7"/>
          <a:srcRect t="81666"/>
          <a:stretch/>
        </p:blipFill>
        <p:spPr>
          <a:xfrm>
            <a:off x="6272860" y="5809529"/>
            <a:ext cx="5586630" cy="667160"/>
          </a:xfrm>
          <a:prstGeom prst="rect">
            <a:avLst/>
          </a:prstGeom>
        </p:spPr>
      </p:pic>
      <p:pic>
        <p:nvPicPr>
          <p:cNvPr id="3" name="aod_dust_550nm_animation">
            <a:hlinkClick r:id="" action="ppaction://media"/>
            <a:extLst>
              <a:ext uri="{FF2B5EF4-FFF2-40B4-BE49-F238E27FC236}">
                <a16:creationId xmlns:a16="http://schemas.microsoft.com/office/drawing/2014/main" id="{C35F3BB6-F15F-FAED-C598-4B18E604BC40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 rotWithShape="1">
          <a:blip r:embed="rId8"/>
          <a:srcRect l="19671" r="19065" b="24501"/>
          <a:stretch/>
        </p:blipFill>
        <p:spPr>
          <a:xfrm>
            <a:off x="564756" y="1362634"/>
            <a:ext cx="5400000" cy="4337891"/>
          </a:xfrm>
          <a:prstGeom prst="rect">
            <a:avLst/>
          </a:prstGeom>
        </p:spPr>
      </p:pic>
      <p:pic>
        <p:nvPicPr>
          <p:cNvPr id="4" name="aod_seas_550nm_animation">
            <a:hlinkClick r:id="" action="ppaction://media"/>
            <a:extLst>
              <a:ext uri="{FF2B5EF4-FFF2-40B4-BE49-F238E27FC236}">
                <a16:creationId xmlns:a16="http://schemas.microsoft.com/office/drawing/2014/main" id="{DE639194-D72F-C1AE-BC73-C17825106762}"/>
              </a:ext>
            </a:extLst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 rotWithShape="1">
          <a:blip r:embed="rId9"/>
          <a:srcRect l="19846" r="19152" b="24769"/>
          <a:stretch/>
        </p:blipFill>
        <p:spPr>
          <a:xfrm>
            <a:off x="6366175" y="1359472"/>
            <a:ext cx="5400000" cy="434105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8824390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0200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8" dur="10200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9" repeatCount="indefinite" fill="hold" display="0">
                  <p:stCondLst>
                    <p:cond delay="indefinite"/>
                  </p:stCondLst>
                </p:cTn>
                <p:tgtEl>
                  <p:spTgt spid="3"/>
                </p:tgtEl>
              </p:cMediaNode>
            </p:video>
            <p:video>
              <p:cMediaNode vol="80000">
                <p:cTn id="10" repeatCount="indefinite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Title 15">
            <a:extLst>
              <a:ext uri="{FF2B5EF4-FFF2-40B4-BE49-F238E27FC236}">
                <a16:creationId xmlns:a16="http://schemas.microsoft.com/office/drawing/2014/main" id="{050D33B3-160B-4AE3-17D2-32190E23780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328386" y="196868"/>
            <a:ext cx="4322048" cy="656199"/>
          </a:xfrm>
        </p:spPr>
        <p:txBody>
          <a:bodyPr>
            <a:normAutofit fontScale="90000"/>
          </a:bodyPr>
          <a:lstStyle/>
          <a:p>
            <a:pPr algn="l"/>
            <a:r>
              <a:rPr lang="en-US" noProof="0" dirty="0"/>
              <a:t>Status and Next Steps</a:t>
            </a:r>
          </a:p>
        </p:txBody>
      </p:sp>
      <p:grpSp>
        <p:nvGrpSpPr>
          <p:cNvPr id="13" name="Google Shape;185;g3fa3f198057_4_75">
            <a:extLst>
              <a:ext uri="{FF2B5EF4-FFF2-40B4-BE49-F238E27FC236}">
                <a16:creationId xmlns:a16="http://schemas.microsoft.com/office/drawing/2014/main" id="{15EA0533-93CC-4771-773F-93138F37B5E7}"/>
              </a:ext>
            </a:extLst>
          </p:cNvPr>
          <p:cNvGrpSpPr/>
          <p:nvPr/>
        </p:nvGrpSpPr>
        <p:grpSpPr>
          <a:xfrm>
            <a:off x="452708" y="1500910"/>
            <a:ext cx="11286583" cy="4529499"/>
            <a:chOff x="329184" y="2690094"/>
            <a:chExt cx="11530476" cy="4800632"/>
          </a:xfrm>
        </p:grpSpPr>
        <p:sp>
          <p:nvSpPr>
            <p:cNvPr id="14" name="Google Shape;186;g3fa3f198057_4_75">
              <a:extLst>
                <a:ext uri="{FF2B5EF4-FFF2-40B4-BE49-F238E27FC236}">
                  <a16:creationId xmlns:a16="http://schemas.microsoft.com/office/drawing/2014/main" id="{EF9C07FB-C117-6A7B-A5DE-61C7DE1BD30C}"/>
                </a:ext>
              </a:extLst>
            </p:cNvPr>
            <p:cNvSpPr/>
            <p:nvPr/>
          </p:nvSpPr>
          <p:spPr>
            <a:xfrm>
              <a:off x="329184" y="2690094"/>
              <a:ext cx="3721500" cy="4800632"/>
            </a:xfrm>
            <a:prstGeom prst="roundRect">
              <a:avLst>
                <a:gd name="adj" fmla="val 8000"/>
              </a:avLst>
            </a:prstGeom>
            <a:solidFill>
              <a:srgbClr val="E8F5EC"/>
            </a:solidFill>
            <a:ln w="7100" cap="flat" cmpd="sng">
              <a:solidFill>
                <a:srgbClr val="D3DAE2"/>
              </a:solidFill>
              <a:prstDash val="solid"/>
              <a:miter lim="8000"/>
              <a:headEnd type="none" w="sm" len="sm"/>
              <a:tailEnd type="none" w="sm" len="sm"/>
            </a:ln>
          </p:spPr>
          <p:txBody>
            <a:bodyPr spcFirstLastPara="1" wrap="square" lIns="68175" tIns="34050" rIns="68175" bIns="3405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5" name="Google Shape;187;g3fa3f198057_4_75">
              <a:extLst>
                <a:ext uri="{FF2B5EF4-FFF2-40B4-BE49-F238E27FC236}">
                  <a16:creationId xmlns:a16="http://schemas.microsoft.com/office/drawing/2014/main" id="{2FB00F62-57A7-C72C-4687-2BDD8D13A20B}"/>
                </a:ext>
              </a:extLst>
            </p:cNvPr>
            <p:cNvSpPr/>
            <p:nvPr/>
          </p:nvSpPr>
          <p:spPr>
            <a:xfrm>
              <a:off x="329184" y="2690094"/>
              <a:ext cx="3721500" cy="653260"/>
            </a:xfrm>
            <a:prstGeom prst="roundRect">
              <a:avLst>
                <a:gd name="adj" fmla="val 30000"/>
              </a:avLst>
            </a:prstGeom>
            <a:solidFill>
              <a:srgbClr val="1E6B3A"/>
            </a:solidFill>
            <a:ln>
              <a:noFill/>
            </a:ln>
          </p:spPr>
          <p:txBody>
            <a:bodyPr spcFirstLastPara="1" wrap="square" lIns="95425" tIns="13625" rIns="68175" bIns="0" anchor="ctr" anchorCtr="0">
              <a:noAutofit/>
            </a:bodyPr>
            <a:lstStyle/>
            <a:p>
              <a:pPr marL="0" marR="0" lvl="0" indent="0" algn="l" rtl="0">
                <a:lnSpc>
                  <a:spcPct val="95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it-IT" sz="1600" b="1" i="0" u="none" strike="noStrike" cap="none" dirty="0">
                  <a:solidFill>
                    <a:srgbClr val="FFFFFF"/>
                  </a:solidFill>
                  <a:latin typeface="Arial"/>
                  <a:ea typeface="Arial"/>
                  <a:cs typeface="Arial"/>
                  <a:sym typeface="Arial"/>
                </a:rPr>
                <a:t>READY</a:t>
              </a:r>
              <a:r>
                <a:rPr lang="it-IT" sz="1600" b="0" i="0" u="none" strike="noStrike" cap="none" dirty="0">
                  <a:solidFill>
                    <a:srgbClr val="DCE8F2"/>
                  </a:solidFill>
                  <a:latin typeface="Arial"/>
                  <a:ea typeface="Arial"/>
                  <a:cs typeface="Arial"/>
                  <a:sym typeface="Arial"/>
                </a:rPr>
                <a:t>      </a:t>
              </a:r>
            </a:p>
            <a:p>
              <a:pPr marL="0" marR="0" lvl="0" indent="0" algn="l" rtl="0">
                <a:lnSpc>
                  <a:spcPct val="95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it-IT" sz="1600" b="0" i="0" u="none" strike="noStrike" cap="none" dirty="0">
                  <a:solidFill>
                    <a:srgbClr val="DCE8F2"/>
                  </a:solidFill>
                  <a:latin typeface="Arial"/>
                  <a:ea typeface="Arial"/>
                  <a:cs typeface="Arial"/>
                  <a:sym typeface="Arial"/>
                </a:rPr>
                <a:t>the five chains run end-to-end</a:t>
              </a:r>
              <a:endParaRPr sz="1600" dirty="0"/>
            </a:p>
          </p:txBody>
        </p:sp>
        <p:sp>
          <p:nvSpPr>
            <p:cNvPr id="19" name="Google Shape;188;g3fa3f198057_4_75">
              <a:extLst>
                <a:ext uri="{FF2B5EF4-FFF2-40B4-BE49-F238E27FC236}">
                  <a16:creationId xmlns:a16="http://schemas.microsoft.com/office/drawing/2014/main" id="{787B17B4-D708-A394-FD93-356B7D5980F8}"/>
                </a:ext>
              </a:extLst>
            </p:cNvPr>
            <p:cNvSpPr txBox="1"/>
            <p:nvPr/>
          </p:nvSpPr>
          <p:spPr>
            <a:xfrm>
              <a:off x="475488" y="3441495"/>
              <a:ext cx="3429000" cy="3281571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t" anchorCtr="0">
              <a:spAutoFit/>
            </a:bodyPr>
            <a:lstStyle/>
            <a:p>
              <a:pPr marL="0" marR="0" lvl="0" indent="0" algn="l" rtl="0">
                <a:lnSpc>
                  <a:spcPct val="95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it-IT" b="1" i="0" u="none" strike="noStrike" cap="none" dirty="0">
                  <a:solidFill>
                    <a:srgbClr val="1E6B3A"/>
                  </a:solidFill>
                  <a:latin typeface="Arial"/>
                  <a:ea typeface="Arial"/>
                  <a:cs typeface="Arial"/>
                  <a:sym typeface="Arial"/>
                </a:rPr>
                <a:t>▸  Written in place</a:t>
              </a:r>
              <a:r>
                <a:rPr lang="it-IT" b="0" i="0" u="none" strike="noStrike" cap="none" dirty="0">
                  <a:solidFill>
                    <a:srgbClr val="1A1A1A"/>
                  </a:solidFill>
                  <a:latin typeface="Arial"/>
                  <a:ea typeface="Arial"/>
                  <a:cs typeface="Arial"/>
                  <a:sym typeface="Arial"/>
                </a:rPr>
                <a:t> — the five chains fill the existing ICON-ART IC / LBC files: no parallel file, no meteorology–chemistry mismatch.</a:t>
              </a:r>
              <a:endParaRPr dirty="0"/>
            </a:p>
            <a:p>
              <a:pPr marL="0" marR="0" lvl="0" indent="0" algn="l" rtl="0">
                <a:lnSpc>
                  <a:spcPct val="95000"/>
                </a:lnSpc>
                <a:spcBef>
                  <a:spcPts val="596"/>
                </a:spcBef>
                <a:spcAft>
                  <a:spcPts val="0"/>
                </a:spcAft>
                <a:buNone/>
              </a:pPr>
              <a:r>
                <a:rPr lang="it-IT" b="1" i="0" u="none" strike="noStrike" cap="none" dirty="0">
                  <a:solidFill>
                    <a:srgbClr val="1E6B3A"/>
                  </a:solidFill>
                  <a:latin typeface="Arial"/>
                  <a:ea typeface="Arial"/>
                  <a:cs typeface="Arial"/>
                  <a:sym typeface="Arial"/>
                </a:rPr>
                <a:t>▸  Speciation, units, remapping</a:t>
              </a:r>
              <a:r>
                <a:rPr lang="it-IT" b="0" i="0" u="none" strike="noStrike" cap="none" dirty="0">
                  <a:solidFill>
                    <a:srgbClr val="1A1A1A"/>
                  </a:solidFill>
                  <a:latin typeface="Arial"/>
                  <a:ea typeface="Arial"/>
                  <a:cs typeface="Arial"/>
                  <a:sym typeface="Arial"/>
                </a:rPr>
                <a:t> — all upstream: bilinear + log(p) for concentrations, conservative remap for fluxes.</a:t>
              </a:r>
              <a:endParaRPr dirty="0"/>
            </a:p>
            <a:p>
              <a:pPr marL="0" marR="0" lvl="0" indent="0" algn="l" rtl="0">
                <a:lnSpc>
                  <a:spcPct val="95000"/>
                </a:lnSpc>
                <a:spcBef>
                  <a:spcPts val="596"/>
                </a:spcBef>
                <a:spcAft>
                  <a:spcPts val="0"/>
                </a:spcAft>
                <a:buNone/>
              </a:pPr>
              <a:r>
                <a:rPr lang="it-IT" b="1" i="0" u="none" strike="noStrike" cap="none" dirty="0">
                  <a:solidFill>
                    <a:srgbClr val="1E6B3A"/>
                  </a:solidFill>
                  <a:latin typeface="Arial"/>
                  <a:ea typeface="Arial"/>
                  <a:cs typeface="Arial"/>
                  <a:sym typeface="Arial"/>
                </a:rPr>
                <a:t>▸  1-moment and 2-moment</a:t>
              </a:r>
              <a:r>
                <a:rPr lang="it-IT" b="0" i="0" u="none" strike="noStrike" cap="none" dirty="0">
                  <a:solidFill>
                    <a:srgbClr val="1A1A1A"/>
                  </a:solidFill>
                  <a:latin typeface="Arial"/>
                  <a:ea typeface="Arial"/>
                  <a:cs typeface="Arial"/>
                  <a:sym typeface="Arial"/>
                </a:rPr>
                <a:t> — dust, sea salt and soot feed the log-normal modes with mass and number.</a:t>
              </a:r>
              <a:endParaRPr dirty="0"/>
            </a:p>
            <a:p>
              <a:pPr marL="0" marR="0" lvl="0" indent="0" algn="l" rtl="0">
                <a:lnSpc>
                  <a:spcPct val="95000"/>
                </a:lnSpc>
                <a:spcBef>
                  <a:spcPts val="596"/>
                </a:spcBef>
                <a:spcAft>
                  <a:spcPts val="0"/>
                </a:spcAft>
                <a:buNone/>
              </a:pPr>
              <a:r>
                <a:rPr lang="it-IT" b="1" i="0" u="none" strike="noStrike" cap="none" dirty="0">
                  <a:solidFill>
                    <a:srgbClr val="1E6B3A"/>
                  </a:solidFill>
                  <a:latin typeface="Arial"/>
                  <a:ea typeface="Arial"/>
                  <a:cs typeface="Arial"/>
                  <a:sym typeface="Arial"/>
                </a:rPr>
                <a:t>▸  GHG beyond 2020</a:t>
              </a:r>
              <a:r>
                <a:rPr lang="it-IT" b="0" i="0" u="none" strike="noStrike" cap="none" dirty="0">
                  <a:solidFill>
                    <a:srgbClr val="1A1A1A"/>
                  </a:solidFill>
                  <a:latin typeface="Arial"/>
                  <a:ea typeface="Arial"/>
                  <a:cs typeface="Arial"/>
                  <a:sym typeface="Arial"/>
                </a:rPr>
                <a:t> — the CAMS flux-inversion product replaces the standard one, which stops in 2020.</a:t>
              </a:r>
              <a:endParaRPr dirty="0"/>
            </a:p>
          </p:txBody>
        </p:sp>
        <p:sp>
          <p:nvSpPr>
            <p:cNvPr id="20" name="Google Shape;189;g3fa3f198057_4_75">
              <a:extLst>
                <a:ext uri="{FF2B5EF4-FFF2-40B4-BE49-F238E27FC236}">
                  <a16:creationId xmlns:a16="http://schemas.microsoft.com/office/drawing/2014/main" id="{C6E83CAA-0CDE-587F-6561-8004F6091957}"/>
                </a:ext>
              </a:extLst>
            </p:cNvPr>
            <p:cNvSpPr/>
            <p:nvPr/>
          </p:nvSpPr>
          <p:spPr>
            <a:xfrm>
              <a:off x="4233672" y="2690094"/>
              <a:ext cx="3721500" cy="4800632"/>
            </a:xfrm>
            <a:prstGeom prst="roundRect">
              <a:avLst>
                <a:gd name="adj" fmla="val 8000"/>
              </a:avLst>
            </a:prstGeom>
            <a:solidFill>
              <a:srgbClr val="E6F4FB"/>
            </a:solidFill>
            <a:ln w="7100" cap="flat" cmpd="sng">
              <a:solidFill>
                <a:srgbClr val="D3DAE2"/>
              </a:solidFill>
              <a:prstDash val="solid"/>
              <a:miter lim="8000"/>
              <a:headEnd type="none" w="sm" len="sm"/>
              <a:tailEnd type="none" w="sm" len="sm"/>
            </a:ln>
          </p:spPr>
          <p:txBody>
            <a:bodyPr spcFirstLastPara="1" wrap="square" lIns="68175" tIns="34050" rIns="68175" bIns="3405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1" name="Google Shape;190;g3fa3f198057_4_75">
              <a:extLst>
                <a:ext uri="{FF2B5EF4-FFF2-40B4-BE49-F238E27FC236}">
                  <a16:creationId xmlns:a16="http://schemas.microsoft.com/office/drawing/2014/main" id="{6FDA1EA0-7A47-8D84-6BE5-321F6D54A7DB}"/>
                </a:ext>
              </a:extLst>
            </p:cNvPr>
            <p:cNvSpPr/>
            <p:nvPr/>
          </p:nvSpPr>
          <p:spPr>
            <a:xfrm>
              <a:off x="4233672" y="2690094"/>
              <a:ext cx="3721500" cy="653260"/>
            </a:xfrm>
            <a:prstGeom prst="roundRect">
              <a:avLst>
                <a:gd name="adj" fmla="val 30000"/>
              </a:avLst>
            </a:prstGeom>
            <a:solidFill>
              <a:srgbClr val="005599"/>
            </a:solidFill>
            <a:ln>
              <a:noFill/>
            </a:ln>
          </p:spPr>
          <p:txBody>
            <a:bodyPr spcFirstLastPara="1" wrap="square" lIns="95425" tIns="13625" rIns="68175" bIns="0" anchor="ctr" anchorCtr="0">
              <a:noAutofit/>
            </a:bodyPr>
            <a:lstStyle/>
            <a:p>
              <a:pPr marL="0" marR="0" lvl="0" indent="0" algn="l" rtl="0">
                <a:lnSpc>
                  <a:spcPct val="95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it-IT" sz="1600" b="1" i="0" u="none" strike="noStrike" cap="none" dirty="0">
                  <a:solidFill>
                    <a:srgbClr val="FFFFFF"/>
                  </a:solidFill>
                  <a:latin typeface="Arial"/>
                  <a:ea typeface="Arial"/>
                  <a:cs typeface="Arial"/>
                  <a:sym typeface="Arial"/>
                </a:rPr>
                <a:t>VALIDATED</a:t>
              </a:r>
              <a:r>
                <a:rPr lang="it-IT" sz="1600" b="0" i="0" u="none" strike="noStrike" cap="none" dirty="0">
                  <a:solidFill>
                    <a:srgbClr val="DCE8F2"/>
                  </a:solidFill>
                  <a:latin typeface="Arial"/>
                  <a:ea typeface="Arial"/>
                  <a:cs typeface="Arial"/>
                  <a:sym typeface="Arial"/>
                </a:rPr>
                <a:t>     </a:t>
              </a:r>
            </a:p>
            <a:p>
              <a:pPr marL="0" marR="0" lvl="0" indent="0" algn="l" rtl="0">
                <a:lnSpc>
                  <a:spcPct val="95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it-IT" sz="1600" b="0" i="0" u="none" strike="noStrike" cap="none" dirty="0">
                  <a:solidFill>
                    <a:srgbClr val="DCE8F2"/>
                  </a:solidFill>
                  <a:latin typeface="Arial"/>
                  <a:ea typeface="Arial"/>
                  <a:cs typeface="Arial"/>
                  <a:sym typeface="Arial"/>
                </a:rPr>
                <a:t>evidence, and the risks controlled</a:t>
              </a:r>
              <a:endParaRPr sz="1600" dirty="0"/>
            </a:p>
          </p:txBody>
        </p:sp>
        <p:sp>
          <p:nvSpPr>
            <p:cNvPr id="22" name="Google Shape;191;g3fa3f198057_4_75">
              <a:extLst>
                <a:ext uri="{FF2B5EF4-FFF2-40B4-BE49-F238E27FC236}">
                  <a16:creationId xmlns:a16="http://schemas.microsoft.com/office/drawing/2014/main" id="{7FB7AA35-10B5-44E3-F790-635FC2763DDB}"/>
                </a:ext>
              </a:extLst>
            </p:cNvPr>
            <p:cNvSpPr txBox="1"/>
            <p:nvPr/>
          </p:nvSpPr>
          <p:spPr>
            <a:xfrm>
              <a:off x="4379976" y="3441495"/>
              <a:ext cx="3429000" cy="2766175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t" anchorCtr="0">
              <a:spAutoFit/>
            </a:bodyPr>
            <a:lstStyle/>
            <a:p>
              <a:pPr marL="0" marR="0" lvl="0" indent="0" algn="l" rtl="0">
                <a:lnSpc>
                  <a:spcPct val="95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it-IT" b="1" i="0" u="none" strike="noStrike" cap="none" dirty="0">
                  <a:solidFill>
                    <a:srgbClr val="005599"/>
                  </a:solidFill>
                  <a:latin typeface="Arial"/>
                  <a:ea typeface="Arial"/>
                  <a:cs typeface="Arial"/>
                  <a:sym typeface="Arial"/>
                </a:rPr>
                <a:t>▸  hwsd2_to_art vs LUCAS / ESDAC</a:t>
              </a:r>
              <a:r>
                <a:rPr lang="it-IT" b="0" i="0" u="none" strike="noStrike" cap="none" dirty="0">
                  <a:solidFill>
                    <a:srgbClr val="1A1A1A"/>
                  </a:solidFill>
                  <a:latin typeface="Arial"/>
                  <a:ea typeface="Arial"/>
                  <a:cs typeface="Arial"/>
                  <a:sym typeface="Arial"/>
                </a:rPr>
                <a:t> (ICON Europe R5B7): dominant class 41.6 % vs 39.8 / 39.5; MAE 1.048 vs 1.208 / 1.160; 2.27 classes per cell vs 2.31 observed.</a:t>
              </a:r>
              <a:endParaRPr dirty="0"/>
            </a:p>
            <a:p>
              <a:pPr marL="0" marR="0" lvl="0" indent="0" algn="l" rtl="0">
                <a:lnSpc>
                  <a:spcPct val="95000"/>
                </a:lnSpc>
                <a:spcBef>
                  <a:spcPts val="596"/>
                </a:spcBef>
                <a:spcAft>
                  <a:spcPts val="0"/>
                </a:spcAft>
                <a:buNone/>
              </a:pPr>
              <a:r>
                <a:rPr lang="it-IT" b="1" i="0" u="none" strike="noStrike" cap="none" dirty="0">
                  <a:solidFill>
                    <a:srgbClr val="005599"/>
                  </a:solidFill>
                  <a:latin typeface="Arial"/>
                  <a:ea typeface="Arial"/>
                  <a:cs typeface="Arial"/>
                  <a:sym typeface="Arial"/>
                </a:rPr>
                <a:t>▸  Saharan dunes</a:t>
              </a:r>
              <a:r>
                <a:rPr lang="it-IT" b="0" i="0" u="none" strike="noStrike" cap="none" dirty="0">
                  <a:solidFill>
                    <a:srgbClr val="1A1A1A"/>
                  </a:solidFill>
                  <a:latin typeface="Arial"/>
                  <a:ea typeface="Arial"/>
                  <a:cs typeface="Arial"/>
                  <a:sym typeface="Arial"/>
                </a:rPr>
                <a:t> have no texture in HWSD2: left undefined, dust emission switches off right where the source is — restored by gap-fill.</a:t>
              </a:r>
              <a:endParaRPr dirty="0"/>
            </a:p>
            <a:p>
              <a:pPr marL="0" marR="0" lvl="0" indent="0" algn="l" rtl="0">
                <a:lnSpc>
                  <a:spcPct val="95000"/>
                </a:lnSpc>
                <a:spcBef>
                  <a:spcPts val="596"/>
                </a:spcBef>
                <a:spcAft>
                  <a:spcPts val="0"/>
                </a:spcAft>
                <a:buNone/>
              </a:pPr>
              <a:r>
                <a:rPr lang="it-IT" b="1" i="0" u="none" strike="noStrike" cap="none">
                  <a:solidFill>
                    <a:srgbClr val="005599"/>
                  </a:solidFill>
                  <a:latin typeface="Arial"/>
                  <a:ea typeface="Arial"/>
                  <a:cs typeface="Arial"/>
                  <a:sym typeface="Arial"/>
                </a:rPr>
                <a:t>▸  </a:t>
              </a:r>
              <a:r>
                <a:rPr lang="it-IT" b="1" i="0" u="none" strike="noStrike" cap="none" dirty="0">
                  <a:solidFill>
                    <a:srgbClr val="005599"/>
                  </a:solidFill>
                  <a:latin typeface="Arial"/>
                  <a:ea typeface="Arial"/>
                  <a:cs typeface="Arial"/>
                  <a:sym typeface="Arial"/>
                </a:rPr>
                <a:t>Failure is silent</a:t>
              </a:r>
              <a:r>
                <a:rPr lang="it-IT" b="0" i="0" u="none" strike="noStrike" cap="none" dirty="0">
                  <a:solidFill>
                    <a:srgbClr val="1A1A1A"/>
                  </a:solidFill>
                  <a:latin typeface="Arial"/>
                  <a:ea typeface="Arial"/>
                  <a:cs typeface="Arial"/>
                  <a:sym typeface="Arial"/>
                </a:rPr>
                <a:t>: ICON performs no dimensional check — the pipelines check what the model never checks.</a:t>
              </a:r>
              <a:endParaRPr dirty="0"/>
            </a:p>
          </p:txBody>
        </p:sp>
        <p:sp>
          <p:nvSpPr>
            <p:cNvPr id="23" name="Google Shape;192;g3fa3f198057_4_75">
              <a:extLst>
                <a:ext uri="{FF2B5EF4-FFF2-40B4-BE49-F238E27FC236}">
                  <a16:creationId xmlns:a16="http://schemas.microsoft.com/office/drawing/2014/main" id="{2DA685A1-41AB-C224-3F7E-AB5CB314560D}"/>
                </a:ext>
              </a:extLst>
            </p:cNvPr>
            <p:cNvSpPr/>
            <p:nvPr/>
          </p:nvSpPr>
          <p:spPr>
            <a:xfrm>
              <a:off x="8138160" y="2690095"/>
              <a:ext cx="3721500" cy="4800631"/>
            </a:xfrm>
            <a:prstGeom prst="roundRect">
              <a:avLst>
                <a:gd name="adj" fmla="val 8000"/>
              </a:avLst>
            </a:prstGeom>
            <a:solidFill>
              <a:srgbClr val="FDF3DF"/>
            </a:solidFill>
            <a:ln w="7100" cap="flat" cmpd="sng">
              <a:solidFill>
                <a:srgbClr val="D3DAE2"/>
              </a:solidFill>
              <a:prstDash val="solid"/>
              <a:miter lim="8000"/>
              <a:headEnd type="none" w="sm" len="sm"/>
              <a:tailEnd type="none" w="sm" len="sm"/>
            </a:ln>
          </p:spPr>
          <p:txBody>
            <a:bodyPr spcFirstLastPara="1" wrap="square" lIns="68175" tIns="34050" rIns="68175" bIns="3405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7" name="Google Shape;193;g3fa3f198057_4_75">
              <a:extLst>
                <a:ext uri="{FF2B5EF4-FFF2-40B4-BE49-F238E27FC236}">
                  <a16:creationId xmlns:a16="http://schemas.microsoft.com/office/drawing/2014/main" id="{DD182A31-BF18-1EE2-79B7-20E633203E57}"/>
                </a:ext>
              </a:extLst>
            </p:cNvPr>
            <p:cNvSpPr/>
            <p:nvPr/>
          </p:nvSpPr>
          <p:spPr>
            <a:xfrm>
              <a:off x="8138160" y="2690094"/>
              <a:ext cx="3721500" cy="653260"/>
            </a:xfrm>
            <a:prstGeom prst="roundRect">
              <a:avLst>
                <a:gd name="adj" fmla="val 30000"/>
              </a:avLst>
            </a:prstGeom>
            <a:solidFill>
              <a:srgbClr val="8A6000"/>
            </a:solidFill>
            <a:ln>
              <a:noFill/>
            </a:ln>
          </p:spPr>
          <p:txBody>
            <a:bodyPr spcFirstLastPara="1" wrap="square" lIns="95425" tIns="13625" rIns="68175" bIns="0" anchor="ctr" anchorCtr="0">
              <a:noAutofit/>
            </a:bodyPr>
            <a:lstStyle/>
            <a:p>
              <a:pPr marL="0" marR="0" lvl="0" indent="0" algn="l" rtl="0">
                <a:lnSpc>
                  <a:spcPct val="95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it-IT" sz="1600" b="1" i="0" u="none" strike="noStrike" cap="none" dirty="0">
                  <a:solidFill>
                    <a:srgbClr val="FFFFFF"/>
                  </a:solidFill>
                  <a:latin typeface="Arial"/>
                  <a:ea typeface="Arial"/>
                  <a:cs typeface="Arial"/>
                  <a:sym typeface="Arial"/>
                </a:rPr>
                <a:t>NEXT STEPS</a:t>
              </a:r>
              <a:r>
                <a:rPr lang="it-IT" sz="1600" b="0" i="0" u="none" strike="noStrike" cap="none" dirty="0">
                  <a:solidFill>
                    <a:srgbClr val="DCE8F2"/>
                  </a:solidFill>
                  <a:latin typeface="Arial"/>
                  <a:ea typeface="Arial"/>
                  <a:cs typeface="Arial"/>
                  <a:sym typeface="Arial"/>
                </a:rPr>
                <a:t>      </a:t>
              </a:r>
            </a:p>
            <a:p>
              <a:pPr marL="0" marR="0" lvl="0" indent="0" algn="l" rtl="0">
                <a:lnSpc>
                  <a:spcPct val="95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it-IT" sz="1600" b="0" i="0" u="none" strike="noStrike" cap="none" dirty="0">
                  <a:solidFill>
                    <a:srgbClr val="DCE8F2"/>
                  </a:solidFill>
                  <a:latin typeface="Arial"/>
                  <a:ea typeface="Arial"/>
                  <a:cs typeface="Arial"/>
                  <a:sym typeface="Arial"/>
                </a:rPr>
                <a:t>what comes </a:t>
              </a:r>
              <a:r>
                <a:rPr lang="it-IT" sz="1600" dirty="0">
                  <a:solidFill>
                    <a:srgbClr val="DCE8F2"/>
                  </a:solidFill>
                </a:rPr>
                <a:t>now</a:t>
              </a:r>
              <a:r>
                <a:rPr lang="it-IT" sz="1600" b="0" i="0" u="none" strike="noStrike" cap="none" dirty="0">
                  <a:solidFill>
                    <a:srgbClr val="DCE8F2"/>
                  </a:solidFill>
                  <a:latin typeface="Arial"/>
                  <a:ea typeface="Arial"/>
                  <a:cs typeface="Arial"/>
                  <a:sym typeface="Arial"/>
                </a:rPr>
                <a:t>, and what we share</a:t>
              </a:r>
              <a:endParaRPr sz="1600" dirty="0"/>
            </a:p>
          </p:txBody>
        </p:sp>
        <p:sp>
          <p:nvSpPr>
            <p:cNvPr id="30" name="Google Shape;194;g3fa3f198057_4_75">
              <a:extLst>
                <a:ext uri="{FF2B5EF4-FFF2-40B4-BE49-F238E27FC236}">
                  <a16:creationId xmlns:a16="http://schemas.microsoft.com/office/drawing/2014/main" id="{04E839A9-FDA5-63D8-F886-8A56360BF929}"/>
                </a:ext>
              </a:extLst>
            </p:cNvPr>
            <p:cNvSpPr txBox="1"/>
            <p:nvPr/>
          </p:nvSpPr>
          <p:spPr>
            <a:xfrm>
              <a:off x="8284464" y="3441495"/>
              <a:ext cx="3429000" cy="401389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t" anchorCtr="0">
              <a:spAutoFit/>
            </a:bodyPr>
            <a:lstStyle/>
            <a:p>
              <a:pPr marL="0" marR="0" lvl="0" indent="0" algn="l" rtl="0">
                <a:lnSpc>
                  <a:spcPct val="95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it-IT" b="1" i="0" u="none" strike="noStrike" cap="none" dirty="0">
                  <a:solidFill>
                    <a:srgbClr val="8A6000"/>
                  </a:solidFill>
                  <a:latin typeface="Arial"/>
                  <a:ea typeface="Arial"/>
                  <a:cs typeface="Arial"/>
                  <a:sym typeface="Arial"/>
                </a:rPr>
                <a:t>▸  Full hindcast</a:t>
              </a:r>
              <a:r>
                <a:rPr lang="it-IT" b="0" i="0" u="none" strike="noStrike" cap="none" dirty="0">
                  <a:solidFill>
                    <a:srgbClr val="1A1A1A"/>
                  </a:solidFill>
                  <a:latin typeface="Arial"/>
                  <a:ea typeface="Arial"/>
                  <a:cs typeface="Arial"/>
                  <a:sym typeface="Arial"/>
                </a:rPr>
                <a:t> over the Euro-Mediterranean domain with all five inputs active — the first end-to-end test.</a:t>
              </a:r>
              <a:endParaRPr dirty="0"/>
            </a:p>
            <a:p>
              <a:pPr marL="0" marR="0" lvl="0" indent="0" algn="l" rtl="0">
                <a:lnSpc>
                  <a:spcPct val="95000"/>
                </a:lnSpc>
                <a:spcBef>
                  <a:spcPts val="596"/>
                </a:spcBef>
                <a:spcAft>
                  <a:spcPts val="0"/>
                </a:spcAft>
                <a:buNone/>
              </a:pPr>
              <a:r>
                <a:rPr lang="it-IT" b="1" i="0" u="none" strike="noStrike" cap="none" dirty="0">
                  <a:solidFill>
                    <a:srgbClr val="8A6000"/>
                  </a:solidFill>
                  <a:latin typeface="Arial"/>
                  <a:ea typeface="Arial"/>
                  <a:cs typeface="Arial"/>
                  <a:sym typeface="Arial"/>
                </a:rPr>
                <a:t>▸  Attribution runs</a:t>
              </a:r>
              <a:r>
                <a:rPr lang="it-IT" b="0" i="0" u="none" strike="noStrike" cap="none" dirty="0">
                  <a:solidFill>
                    <a:srgbClr val="1A1A1A"/>
                  </a:solidFill>
                  <a:latin typeface="Arial"/>
                  <a:ea typeface="Arial"/>
                  <a:cs typeface="Arial"/>
                  <a:sym typeface="Arial"/>
                </a:rPr>
                <a:t>: local vs advected dust toggled separately, to check the two stay distinguishable.</a:t>
              </a:r>
              <a:endParaRPr dirty="0"/>
            </a:p>
            <a:p>
              <a:pPr marL="0" marR="0" lvl="0" indent="0" algn="l" rtl="0">
                <a:lnSpc>
                  <a:spcPct val="95000"/>
                </a:lnSpc>
                <a:spcBef>
                  <a:spcPts val="596"/>
                </a:spcBef>
                <a:spcAft>
                  <a:spcPts val="0"/>
                </a:spcAft>
                <a:buNone/>
              </a:pPr>
              <a:r>
                <a:rPr lang="it-IT" b="1" i="0" u="none" strike="noStrike" cap="none" dirty="0">
                  <a:solidFill>
                    <a:srgbClr val="8A6000"/>
                  </a:solidFill>
                  <a:latin typeface="Arial"/>
                  <a:ea typeface="Arial"/>
                  <a:cs typeface="Arial"/>
                  <a:sym typeface="Arial"/>
                </a:rPr>
                <a:t>▸  Aerosol–radiation feedback</a:t>
              </a:r>
              <a:r>
                <a:rPr lang="it-IT" b="0" i="0" u="none" strike="noStrike" cap="none" dirty="0">
                  <a:solidFill>
                    <a:srgbClr val="1A1A1A"/>
                  </a:solidFill>
                  <a:latin typeface="Arial"/>
                  <a:ea typeface="Arial"/>
                  <a:cs typeface="Arial"/>
                  <a:sym typeface="Arial"/>
                </a:rPr>
                <a:t> quantified: how much dust and smoke dim the sun and change the forecast.</a:t>
              </a:r>
              <a:endParaRPr dirty="0"/>
            </a:p>
            <a:p>
              <a:pPr marL="0" marR="0" lvl="0" indent="0" algn="l" rtl="0">
                <a:lnSpc>
                  <a:spcPct val="95000"/>
                </a:lnSpc>
                <a:spcBef>
                  <a:spcPts val="596"/>
                </a:spcBef>
                <a:spcAft>
                  <a:spcPts val="0"/>
                </a:spcAft>
                <a:buNone/>
              </a:pPr>
              <a:r>
                <a:rPr lang="it-IT" b="1" i="0" u="none" strike="noStrike" cap="none" dirty="0">
                  <a:solidFill>
                    <a:srgbClr val="8A6000"/>
                  </a:solidFill>
                  <a:latin typeface="Arial"/>
                  <a:ea typeface="Arial"/>
                  <a:cs typeface="Arial"/>
                  <a:sym typeface="Arial"/>
                </a:rPr>
                <a:t>▸  Towards the community</a:t>
              </a:r>
              <a:r>
                <a:rPr lang="it-IT" b="0" i="0" u="none" strike="noStrike" cap="none" dirty="0">
                  <a:solidFill>
                    <a:srgbClr val="1A1A1A"/>
                  </a:solidFill>
                  <a:latin typeface="Arial"/>
                  <a:ea typeface="Arial"/>
                  <a:cs typeface="Arial"/>
                  <a:sym typeface="Arial"/>
                </a:rPr>
                <a:t>: pipelines consolidated into documented, portable tools to share with COSMO / ICON partners.</a:t>
              </a:r>
              <a:endParaRPr dirty="0"/>
            </a:p>
            <a:p>
              <a:pPr marL="0" marR="0" lvl="0" indent="0" algn="l" rtl="0">
                <a:lnSpc>
                  <a:spcPct val="95000"/>
                </a:lnSpc>
                <a:spcBef>
                  <a:spcPts val="596"/>
                </a:spcBef>
                <a:spcAft>
                  <a:spcPts val="0"/>
                </a:spcAft>
                <a:buNone/>
              </a:pPr>
              <a:r>
                <a:rPr lang="it-IT" b="1" i="0" u="none" strike="noStrike" cap="none" dirty="0">
                  <a:solidFill>
                    <a:srgbClr val="8A6000"/>
                  </a:solidFill>
                  <a:latin typeface="Arial"/>
                  <a:ea typeface="Arial"/>
                  <a:cs typeface="Arial"/>
                  <a:sym typeface="Arial"/>
                </a:rPr>
                <a:t>▸  For discussion at the STC</a:t>
              </a:r>
              <a:r>
                <a:rPr lang="it-IT" b="0" i="0" u="none" strike="noStrike" cap="none" dirty="0">
                  <a:solidFill>
                    <a:srgbClr val="1A1A1A"/>
                  </a:solidFill>
                  <a:latin typeface="Arial"/>
                  <a:ea typeface="Arial"/>
                  <a:cs typeface="Arial"/>
                  <a:sym typeface="Arial"/>
                </a:rPr>
                <a:t>: a common soil-texture reference and a shared validation protocol for ART inputs.</a:t>
              </a:r>
              <a:endParaRPr dirty="0"/>
            </a:p>
          </p:txBody>
        </p:sp>
      </p:grpSp>
    </p:spTree>
    <p:extLst>
      <p:ext uri="{BB962C8B-B14F-4D97-AF65-F5344CB8AC3E}">
        <p14:creationId xmlns:p14="http://schemas.microsoft.com/office/powerpoint/2010/main" val="247138543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16" name="Google Shape;316;p81" descr="Immagine che contiene Terra, pianeta, Spazio esterno, Oggetto astronomico&#10;&#10;Descrizione generata automaticamente"/>
          <p:cNvPicPr preferRelativeResize="0"/>
          <p:nvPr/>
        </p:nvPicPr>
        <p:blipFill rotWithShape="1">
          <a:blip r:embed="rId3" cstate="screen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-1" y="715"/>
            <a:ext cx="12213931" cy="6845710"/>
          </a:xfrm>
          <a:prstGeom prst="rect">
            <a:avLst/>
          </a:prstGeom>
          <a:noFill/>
          <a:ln>
            <a:noFill/>
          </a:ln>
        </p:spPr>
      </p:pic>
      <p:pic>
        <p:nvPicPr>
          <p:cNvPr id="317" name="Google Shape;317;p81"/>
          <p:cNvPicPr preferRelativeResize="0"/>
          <p:nvPr/>
        </p:nvPicPr>
        <p:blipFill rotWithShape="1">
          <a:blip r:embed="rId4" cstate="screen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2162966" y="464098"/>
            <a:ext cx="7389595" cy="5118584"/>
          </a:xfrm>
          <a:prstGeom prst="rect">
            <a:avLst/>
          </a:prstGeom>
          <a:noFill/>
          <a:ln>
            <a:noFill/>
          </a:ln>
        </p:spPr>
      </p:pic>
      <p:pic>
        <p:nvPicPr>
          <p:cNvPr id="318" name="Google Shape;318;p81" descr="Immagine che contiene Carattere, Elementi grafici, cerchio, simbolo&#10;&#10;Descrizione generata automaticamente"/>
          <p:cNvPicPr preferRelativeResize="0"/>
          <p:nvPr/>
        </p:nvPicPr>
        <p:blipFill rotWithShape="1">
          <a:blip r:embed="rId5" cstate="screen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489235" y="3957354"/>
            <a:ext cx="1495225" cy="371136"/>
          </a:xfrm>
          <a:prstGeom prst="rect">
            <a:avLst/>
          </a:prstGeom>
          <a:noFill/>
          <a:ln>
            <a:noFill/>
          </a:ln>
        </p:spPr>
      </p:pic>
      <p:sp>
        <p:nvSpPr>
          <p:cNvPr id="319" name="Google Shape;319;p81"/>
          <p:cNvSpPr txBox="1"/>
          <p:nvPr/>
        </p:nvSpPr>
        <p:spPr>
          <a:xfrm>
            <a:off x="4551973" y="3505546"/>
            <a:ext cx="2611579" cy="40011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875664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000" b="0" i="0" u="none" strike="noStrike" cap="none" noProof="0" dirty="0">
                <a:solidFill>
                  <a:srgbClr val="FFFFFF"/>
                </a:solidFill>
                <a:latin typeface="Roboto"/>
                <a:ea typeface="Roboto"/>
                <a:cs typeface="Roboto"/>
                <a:sym typeface="Roboto"/>
              </a:rPr>
              <a:t>www.cmcc.it</a:t>
            </a:r>
            <a:endParaRPr lang="en-US" sz="2000" b="0" i="0" u="none" strike="noStrike" cap="none" noProof="0" dirty="0">
              <a:solidFill>
                <a:srgbClr val="000000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2" name="TextBox 2">
            <a:extLst>
              <a:ext uri="{FF2B5EF4-FFF2-40B4-BE49-F238E27FC236}">
                <a16:creationId xmlns:a16="http://schemas.microsoft.com/office/drawing/2014/main" id="{271C33F6-F639-11E8-512F-B747718639D4}"/>
              </a:ext>
            </a:extLst>
          </p:cNvPr>
          <p:cNvSpPr/>
          <p:nvPr/>
        </p:nvSpPr>
        <p:spPr>
          <a:xfrm>
            <a:off x="104171" y="5711776"/>
            <a:ext cx="3377493" cy="1021237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square" lIns="36000" tIns="18000" rIns="36000" bIns="18000" anchor="t">
            <a:spAutoFit/>
          </a:bodyPr>
          <a:lstStyle/>
          <a:p>
            <a:pPr>
              <a:lnSpc>
                <a:spcPct val="100000"/>
              </a:lnSpc>
            </a:pPr>
            <a:r>
              <a:rPr lang="it-IT" sz="1600" b="0" i="1" u="none" strike="noStrike" dirty="0">
                <a:solidFill>
                  <a:schemeClr val="bg2">
                    <a:lumMod val="40000"/>
                    <a:lumOff val="60000"/>
                  </a:schemeClr>
                </a:solidFill>
                <a:uFillTx/>
              </a:rPr>
              <a:t>massimo.muraro@cmcc.it</a:t>
            </a:r>
          </a:p>
          <a:p>
            <a:pPr>
              <a:lnSpc>
                <a:spcPct val="100000"/>
              </a:lnSpc>
            </a:pPr>
            <a:r>
              <a:rPr lang="it-IT" sz="1600" i="1" dirty="0">
                <a:solidFill>
                  <a:schemeClr val="bg2">
                    <a:lumMod val="40000"/>
                    <a:lumOff val="60000"/>
                  </a:schemeClr>
                </a:solidFill>
              </a:rPr>
              <a:t>oliver.carlo@cmcc.it</a:t>
            </a:r>
            <a:endParaRPr lang="it-IT" sz="1600" b="0" i="1" u="none" strike="noStrike" dirty="0">
              <a:solidFill>
                <a:schemeClr val="bg2">
                  <a:lumMod val="40000"/>
                  <a:lumOff val="60000"/>
                </a:schemeClr>
              </a:solidFill>
              <a:uFillTx/>
            </a:endParaRPr>
          </a:p>
          <a:p>
            <a:pPr>
              <a:lnSpc>
                <a:spcPct val="100000"/>
              </a:lnSpc>
            </a:pPr>
            <a:endParaRPr lang="it-IT" sz="1600" b="0" i="1" u="none" strike="noStrike" dirty="0">
              <a:solidFill>
                <a:schemeClr val="bg2">
                  <a:lumMod val="40000"/>
                  <a:lumOff val="60000"/>
                </a:schemeClr>
              </a:solidFill>
              <a:uFillTx/>
            </a:endParaRPr>
          </a:p>
          <a:p>
            <a:pPr>
              <a:lnSpc>
                <a:spcPct val="100000"/>
              </a:lnSpc>
            </a:pPr>
            <a:r>
              <a:rPr lang="it-IT" sz="1600" b="0" u="none" strike="noStrike" dirty="0">
                <a:solidFill>
                  <a:schemeClr val="bg2">
                    <a:lumMod val="40000"/>
                    <a:lumOff val="60000"/>
                  </a:schemeClr>
                </a:solidFill>
                <a:uFillTx/>
              </a:rPr>
              <a:t>CMCC - REMHI / PRESTO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Personalizza struttura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Modello_CMCC_slide_Layout" id="{904730B0-4CBD-D642-9465-D44F8BF93DA2}" vid="{414AE702-4D6F-1F4A-A18A-D2818B447341}"/>
    </a:ext>
  </a:extLst>
</a:theme>
</file>

<file path=ppt/theme/theme2.xml><?xml version="1.0" encoding="utf-8"?>
<a:theme xmlns:a="http://schemas.openxmlformats.org/drawingml/2006/main" name="Inner Page Cmcc Presentation">
  <a:themeElements>
    <a:clrScheme name="2025_CMCC_Presentation_Template">
      <a:dk1>
        <a:srgbClr val="FEFFFF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Arial Black-Arial">
      <a:majorFont>
        <a:latin typeface="Arial Black" panose="020B0A04020102020204"/>
        <a:ea typeface=""/>
        <a:cs typeface=""/>
        <a:font script="Jpan" typeface="ＭＳ ゴシック"/>
        <a:font script="Hang" typeface="굴림"/>
        <a:font script="Hans" typeface="微软雅黑"/>
        <a:font script="Hant" typeface="微軟正黑體"/>
        <a:font script="Arab" typeface="Tahoma"/>
        <a:font script="Hebr" typeface="Tahoma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Modello_CMCC_slide_Layout" id="{904730B0-4CBD-D642-9465-D44F8BF93DA2}" vid="{4DC22BA0-D71C-944D-8762-C8B7CCF4E46B}"/>
    </a:ext>
  </a:extLst>
</a:theme>
</file>

<file path=ppt/theme/theme3.xml><?xml version="1.0" encoding="utf-8"?>
<a:theme xmlns:a="http://schemas.openxmlformats.org/drawingml/2006/main" name="1_Personalizza struttura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Modello_CMCC_slide_Layout" id="{904730B0-4CBD-D642-9465-D44F8BF93DA2}" vid="{11D27548-C665-F74C-95C4-03100779A7AB}"/>
    </a:ext>
  </a:extLst>
</a:theme>
</file>

<file path=ppt/theme/theme4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Modello_CMCC_slide_Layout</Template>
  <TotalTime>734</TotalTime>
  <Words>1836</Words>
  <Application>Microsoft Office PowerPoint</Application>
  <PresentationFormat>Widescreen</PresentationFormat>
  <Paragraphs>243</Paragraphs>
  <Slides>10</Slides>
  <Notes>2</Notes>
  <HiddenSlides>0</HiddenSlides>
  <MMClips>2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10</vt:i4>
      </vt:variant>
    </vt:vector>
  </HeadingPairs>
  <TitlesOfParts>
    <vt:vector size="19" baseType="lpstr">
      <vt:lpstr>Aptos</vt:lpstr>
      <vt:lpstr>Calibri</vt:lpstr>
      <vt:lpstr>Roboto</vt:lpstr>
      <vt:lpstr>Arial</vt:lpstr>
      <vt:lpstr>Cambria</vt:lpstr>
      <vt:lpstr>Consolas</vt:lpstr>
      <vt:lpstr>Personalizza struttura</vt:lpstr>
      <vt:lpstr>Inner Page Cmcc Presentation</vt:lpstr>
      <vt:lpstr>1_Personalizza struttura</vt:lpstr>
      <vt:lpstr>ICON-ART at CMCC: Status and Next Steps    Massimo Muraro, Oliver Carlo, Mario Raffa, Angelo Campanale, Alejandro Vichot Llano, Francesca Vittorioso, Paola Mercogliano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Aerosol Optical Depth – DUST and SEASALT – 550 nm</vt:lpstr>
      <vt:lpstr>Status and Next Steps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About Me</dc:title>
  <dc:creator>Oliver Carlo</dc:creator>
  <cp:lastModifiedBy>Oliver Carlo</cp:lastModifiedBy>
  <cp:revision>120</cp:revision>
  <dcterms:created xsi:type="dcterms:W3CDTF">2026-03-24T15:13:56Z</dcterms:created>
  <dcterms:modified xsi:type="dcterms:W3CDTF">2026-09-14T15:20:58Z</dcterms:modified>
</cp:coreProperties>
</file>