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325" r:id="rId4"/>
    <p:sldId id="351" r:id="rId5"/>
    <p:sldId id="336" r:id="rId6"/>
    <p:sldId id="350" r:id="rId7"/>
    <p:sldId id="352" r:id="rId8"/>
    <p:sldId id="361" r:id="rId9"/>
    <p:sldId id="353" r:id="rId10"/>
    <p:sldId id="362" r:id="rId11"/>
    <p:sldId id="363" r:id="rId12"/>
    <p:sldId id="355" r:id="rId13"/>
    <p:sldId id="364" r:id="rId14"/>
    <p:sldId id="349" r:id="rId15"/>
    <p:sldId id="357" r:id="rId16"/>
    <p:sldId id="365" r:id="rId17"/>
    <p:sldId id="344" r:id="rId18"/>
    <p:sldId id="345" r:id="rId19"/>
    <p:sldId id="346" r:id="rId20"/>
    <p:sldId id="360" r:id="rId21"/>
    <p:sldId id="358" r:id="rId22"/>
    <p:sldId id="366" r:id="rId23"/>
    <p:sldId id="369" r:id="rId24"/>
    <p:sldId id="370" r:id="rId25"/>
    <p:sldId id="367" r:id="rId26"/>
    <p:sldId id="368" r:id="rId27"/>
    <p:sldId id="334" r:id="rId28"/>
  </p:sldIdLst>
  <p:sldSz cx="11522075" cy="6480175"/>
  <p:notesSz cx="6805613" cy="99393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52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9" autoAdjust="0"/>
    <p:restoredTop sz="96262" autoAdjust="0"/>
  </p:normalViewPr>
  <p:slideViewPr>
    <p:cSldViewPr>
      <p:cViewPr varScale="1">
        <p:scale>
          <a:sx n="109" d="100"/>
          <a:sy n="109" d="100"/>
        </p:scale>
        <p:origin x="804" y="96"/>
      </p:cViewPr>
      <p:guideLst>
        <p:guide orient="horz" pos="2041"/>
        <p:guide pos="36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4" d="100"/>
          <a:sy n="124" d="100"/>
        </p:scale>
        <p:origin x="4890" y="96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Instytut Meteorologii i Gospodarki Wodnej - Państwowy Instytut Badawczy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587CD5-314D-4F90-9B20-3AC557A076A3}" type="datetime1">
              <a:rPr lang="pl-PL"/>
              <a:pPr>
                <a:defRPr/>
              </a:pPr>
              <a:t>09.09.2026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Autor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BCE984-6D06-4121-BF2A-F35758156E0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40227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Instytut Meteorologii i Gospodarki Wodnej - Państwowy Instytut Badawczy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F1678F5-7085-4A21-9DAF-8ABF8308097E}" type="datetime1">
              <a:rPr lang="pl-PL"/>
              <a:pPr>
                <a:defRPr/>
              </a:pPr>
              <a:t>09.09.2026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Autor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15B356-0F83-47B0-873E-526B5A33D64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341716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472214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A8D4-BC61-73D4-6D52-CF8253A7F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DF6B84C0-E0FA-3B29-F27A-30C1800087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2DEFF40F-23BA-1EEE-5A79-85FD8A73B4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3AF852B3-636F-ADA1-032D-A0A0D9C14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F8B49975-3367-4423-F982-D860C624ABB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89842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530630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EA85D-5E0B-BA4B-ACDE-8FB351EA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628E2885-B4B3-19F0-E6DB-E10F37F333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EF4CA695-7023-6D7B-EBF4-494EC0E52E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78147A5-B3FE-6FAC-616F-269344B85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DCA51ABF-D0A2-80EF-BAFC-A5AEBE95BF8B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139949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B2968-718E-5CDB-C752-5EDC5805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886E7AE2-AE16-9E91-FB65-021359C08F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003FE2DA-7F7C-C788-1C09-441FAF5A2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A2569754-7B69-EF78-7219-2C705B158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11ADEB3E-CD5B-ADCA-8E14-85783F495EE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902920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B541F-1608-3219-027E-C7835179E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1A318E03-C18B-DF5B-9861-4B36B4C14F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DCFF15D9-C4D6-9143-8399-CDA3883602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2F9CBF1A-792D-226C-AA89-7E915ECDA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45AEBCCB-DDD4-234E-70E1-20E82BDC484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398265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F9F0E-AC32-C76C-E051-7C4E10C79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C40D1F72-0D7E-FF22-1EAD-BEE91C8917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2C69C0DE-DD35-BEC4-0B18-4E8807702E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D4AD82D4-9781-3388-4BCE-B385B234E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BB013B52-B708-5BF4-2C20-27A32F5C2D8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164511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D55CF-3760-BCC3-A4C7-23D2E4B9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D1214F36-A18C-8262-3209-69832043C0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26216DB0-5362-0D17-67E3-DCCF8E1DA4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889236DE-883F-C18F-0992-0BD0D6E97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BA1180FC-6B26-A2C5-7E45-F8D8D3528B96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481730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270D0-0AC5-FD00-7F50-37B1B407C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1FEE388E-D020-6A82-4003-809D882518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8F99C577-878F-0BFC-A9B3-8E7145A959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0EC5F7AD-54EE-8ABC-19CF-29EB06E5D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59589E4D-90EF-A2E5-6343-898F1F0C0199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911769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4DD12-5A45-4249-50DB-60FAFC45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70B5EAB3-D0D7-4FDE-D193-5F13814767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820E91A-CCCB-725D-240E-7F23BC008B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5903928F-5EF7-DBF8-3ABE-F737938D5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EE9A36CC-D303-8DB3-803A-FDA04893257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4036547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E8784-820B-4083-D14E-E0EC7EDD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9040B4C9-F501-6AEB-D5BA-48A31FE03D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F3A24372-E42C-5914-4830-07B0F3243B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6496C63-5CC5-D323-7009-C12D9D4EB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566F00CF-8491-8F03-BA4C-B6CDAA23A3C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79133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530630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676B1-A7A4-C63B-1C0C-55CC698A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869D0554-F383-91CE-4129-60533742E2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5955726C-18F3-98E4-0874-06676F85ED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A517C0CC-46CE-DB53-5F26-95411AF2A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7FCA84EF-077E-363E-B38B-CDA5BA24B8F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696760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EE316-505B-D318-00B5-33EC6C6FA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E7E6B9ED-EBCB-75C1-9A65-7BEFFCE7B5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CF9CEA73-EC63-04B6-599E-85C56A7DFF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662DDE5B-9C53-FB4B-B362-8A24BE5FB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BE4B56B8-735A-DCBF-53C9-35E8A1C3F9B6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160269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823962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823962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823962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4C6F9-57F5-9FB6-9387-6D2BC74DA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6AE347FB-5504-CB52-F408-0BA422ED06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AA4B9BAF-7089-2ED4-7D37-1E92FF125A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4D1DCFFD-4A32-1F11-7C38-BF1D40C3B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C656C05E-D536-E203-9427-78685DC7B2C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943611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11AFE-DBC7-81A8-0B7D-2AD76D30E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02283F7D-56D8-1B35-A01E-AD94D470C0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01413D4-A6FD-F067-BC8D-FCD67C31FC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F1A0DA30-8236-B44E-3E95-5EEEB8F2C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9D3BBF16-AEAE-FA19-3513-70F82D43581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138047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C05F4-F392-6EC2-B729-A72DA0F8B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442A2AB4-B710-3C32-606E-D2370E866D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F3D8F32-032D-2C9F-3FD1-63D384630A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486A4153-07E2-ADF0-6FEC-654FE00C4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199606FB-02CA-9D68-BA5F-5BDD23B7ECD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693879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ECDFA-7766-027D-E10F-F44CB90F2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DB9DBAE5-28A2-5C3C-5223-C8EC4AE79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1F2751A2-D256-4858-446C-C08BE09455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0895EAE-BB1E-2289-B5FD-70F08693C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51234296-5F4E-5255-885A-8935DE59E87B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3061690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5CFA5-2DD2-D2F6-465A-F6C0F6D63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B6527952-BAE4-B8B4-FC99-1E86EFDA16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AF31CCCF-04F6-8C79-477A-871CDFCC7C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9A80B085-740C-5D68-A42D-4F676586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520B40A1-0C0B-398C-7173-536A6D70B137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0467286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61590-45AA-F775-E2E7-B0C917964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15AFBA5B-8DD9-EFEA-EE07-DB8FB6E8D1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7F533929-2C9C-E48F-03DA-EDAA3E088A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8C7ECB12-20CF-C212-D542-CBB06FBF6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E67839AB-B694-19A5-F502-D305A2A43A3B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0329479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D4B9-FBFA-5063-85E0-AE35B5701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5E417F91-6B63-FC72-D5FC-4C29DF449D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7DAEC195-2965-BB50-B624-14F1798322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E4B47B74-578E-B415-06E6-AE15A0077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62AD7E61-869D-FA99-B433-C7B3A57EC123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62991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30835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zaokrąglony 2"/>
          <p:cNvSpPr/>
          <p:nvPr userDrawn="1"/>
        </p:nvSpPr>
        <p:spPr>
          <a:xfrm>
            <a:off x="2001" y="-25501"/>
            <a:ext cx="11520074" cy="27150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6000" tIns="36000" rIns="36000" b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/>
              <a:t>O</a:t>
            </a:r>
            <a:r>
              <a:rPr lang="en-US" sz="1800" dirty="0" err="1"/>
              <a:t>perational</a:t>
            </a:r>
            <a:r>
              <a:rPr lang="en-US" sz="1800" dirty="0"/>
              <a:t> development of EPS at IMGW</a:t>
            </a:r>
          </a:p>
        </p:txBody>
      </p:sp>
      <p:sp>
        <p:nvSpPr>
          <p:cNvPr id="2" name="pole tekstowe 1"/>
          <p:cNvSpPr txBox="1">
            <a:spLocks noChangeArrowheads="1"/>
          </p:cNvSpPr>
          <p:nvPr userDrawn="1"/>
        </p:nvSpPr>
        <p:spPr bwMode="auto">
          <a:xfrm>
            <a:off x="2016621" y="6234225"/>
            <a:ext cx="8280920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sz="1000" b="1" noProof="0" dirty="0">
                <a:solidFill>
                  <a:srgbClr val="002060"/>
                </a:solidFill>
                <a:latin typeface="Verdana" pitchFamily="34" charset="0"/>
              </a:rPr>
              <a:t>LMM ZPN-COSMO</a:t>
            </a:r>
            <a:r>
              <a:rPr lang="pl-PL" sz="1000" b="1" baseline="0" noProof="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l-PL" sz="1000" b="1" noProof="0" dirty="0">
                <a:solidFill>
                  <a:srgbClr val="002060"/>
                </a:solidFill>
                <a:latin typeface="Verdana" pitchFamily="34" charset="0"/>
              </a:rPr>
              <a:t>IMGW-PIB</a:t>
            </a:r>
            <a:endParaRPr lang="en-US" sz="1000" b="1" noProof="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-36000"/>
            <a:ext cx="670571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ymbol zastępczy daty 3"/>
          <p:cNvSpPr txBox="1">
            <a:spLocks/>
          </p:cNvSpPr>
          <p:nvPr userDrawn="1"/>
        </p:nvSpPr>
        <p:spPr>
          <a:xfrm>
            <a:off x="397" y="6120407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4D19D-232E-40A2-8300-5E795FA82290}" type="datetime1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ymbol zastępczy numeru slajdu 5"/>
          <p:cNvSpPr txBox="1">
            <a:spLocks/>
          </p:cNvSpPr>
          <p:nvPr userDrawn="1"/>
        </p:nvSpPr>
        <p:spPr>
          <a:xfrm>
            <a:off x="8833591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81F95-95E2-41BC-9778-463E9E6CA37A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4000" y="0"/>
            <a:ext cx="1080000" cy="108000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0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6A73BB-D1E2-42A7-AF35-D7ED586AB265}" type="datetime1">
              <a:rPr lang="pl-PL"/>
              <a:pPr>
                <a:defRPr/>
              </a:pPr>
              <a:t>09.09.2026</a:t>
            </a:fld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833591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0C443D-8554-4A1A-852C-E0B03C38901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CC38420-B942-E3A4-8DE9-B46112A7AB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94" y="1992"/>
            <a:ext cx="11514286" cy="6476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5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1935232"/>
            <a:ext cx="11522075" cy="584775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pl-PL" sz="3200" dirty="0"/>
              <a:t>O</a:t>
            </a:r>
            <a:r>
              <a:rPr lang="en-US" sz="3200" dirty="0" err="1"/>
              <a:t>perational</a:t>
            </a:r>
            <a:r>
              <a:rPr lang="en-US" sz="3200" dirty="0"/>
              <a:t> development of EPS at IMGW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0" y="5169381"/>
            <a:ext cx="11522075" cy="951026"/>
          </a:xfrm>
          <a:prstGeom prst="roundRect">
            <a:avLst>
              <a:gd name="adj" fmla="val 125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noProof="0" dirty="0">
                <a:solidFill>
                  <a:schemeClr val="tx1"/>
                </a:solidFill>
              </a:rPr>
              <a:t>LMM ZPN-COSMO IMGW-PIB</a:t>
            </a:r>
          </a:p>
        </p:txBody>
      </p:sp>
      <p:sp>
        <p:nvSpPr>
          <p:cNvPr id="9" name="Prostokąt zaokrąglony 2"/>
          <p:cNvSpPr/>
          <p:nvPr/>
        </p:nvSpPr>
        <p:spPr>
          <a:xfrm>
            <a:off x="0" y="3528119"/>
            <a:ext cx="11522075" cy="952291"/>
          </a:xfrm>
          <a:prstGeom prst="roundRect">
            <a:avLst>
              <a:gd name="adj" fmla="val 12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2600" b="1" noProof="0" dirty="0">
                <a:solidFill>
                  <a:schemeClr val="tx1"/>
                </a:solidFill>
                <a:latin typeface="Arial Narrow" pitchFamily="34" charset="0"/>
              </a:rPr>
              <a:t>Andrzej Mazur</a:t>
            </a:r>
            <a:r>
              <a:rPr lang="pl-PL" sz="2600" b="1" noProof="0" dirty="0">
                <a:solidFill>
                  <a:schemeClr val="tx1"/>
                </a:solidFill>
                <a:latin typeface="Arial Narrow" pitchFamily="34" charset="0"/>
              </a:rPr>
              <a:t>, Tatiana Tabalchuk</a:t>
            </a:r>
            <a:endParaRPr lang="en-US" sz="2600" b="1" noProof="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0" y="935831"/>
            <a:ext cx="11522075" cy="4508927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noProof="0" dirty="0"/>
              <a:t>Contents</a:t>
            </a:r>
          </a:p>
          <a:p>
            <a:pPr algn="just">
              <a:spcAft>
                <a:spcPts val="600"/>
              </a:spcAft>
              <a:buAutoNum type="arabicPeriod"/>
            </a:pPr>
            <a:r>
              <a:rPr lang="en-US" sz="2800" b="1" noProof="0" dirty="0"/>
              <a:t> Concept and implementation of (TLE) ensembles, methods of description, and examples of results </a:t>
            </a:r>
          </a:p>
          <a:p>
            <a:pPr algn="just">
              <a:spcAft>
                <a:spcPts val="600"/>
              </a:spcAft>
              <a:buAutoNum type="arabicPeriod"/>
            </a:pPr>
            <a:endParaRPr lang="en-US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noProof="0" dirty="0"/>
              <a:t> </a:t>
            </a:r>
            <a:r>
              <a:rPr lang="en-US" sz="2800" b="1" noProof="0" dirty="0"/>
              <a:t>Post-processing</a:t>
            </a:r>
            <a:r>
              <a:rPr lang="pl-PL" sz="2800" b="1" noProof="0" dirty="0"/>
              <a:t> </a:t>
            </a:r>
            <a:r>
              <a:rPr lang="en-US" sz="2800" b="1" noProof="0" dirty="0"/>
              <a:t>– variants and alternatives</a:t>
            </a:r>
            <a:endParaRPr lang="pl-PL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endParaRPr lang="pl-PL" sz="2800" b="1" dirty="0"/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dirty="0"/>
              <a:t> Super(TL)ensemble</a:t>
            </a:r>
            <a:endParaRPr lang="en-US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endParaRPr lang="en-US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noProof="0" dirty="0"/>
              <a:t> </a:t>
            </a:r>
            <a:r>
              <a:rPr lang="en-US" sz="2800" b="1" noProof="0" dirty="0"/>
              <a:t>Summary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5">
            <a:extLst>
              <a:ext uri="{FF2B5EF4-FFF2-40B4-BE49-F238E27FC236}">
                <a16:creationId xmlns:a16="http://schemas.microsoft.com/office/drawing/2014/main" id="{62ED3564-266A-F9B7-8CE3-91A94161BBA7}"/>
              </a:ext>
            </a:extLst>
          </p:cNvPr>
          <p:cNvSpPr/>
          <p:nvPr/>
        </p:nvSpPr>
        <p:spPr>
          <a:xfrm>
            <a:off x="0" y="980728"/>
            <a:ext cx="9144000" cy="3312368"/>
          </a:xfrm>
          <a:prstGeom prst="roundRect">
            <a:avLst>
              <a:gd name="adj" fmla="val 125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 noProof="0" dirty="0">
              <a:solidFill>
                <a:schemeClr val="tx1"/>
              </a:solidFill>
            </a:endParaRP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1B3F6903-F759-1919-1CF9-722DFA91ED04}"/>
              </a:ext>
            </a:extLst>
          </p:cNvPr>
          <p:cNvGrpSpPr/>
          <p:nvPr/>
        </p:nvGrpSpPr>
        <p:grpSpPr>
          <a:xfrm>
            <a:off x="1872605" y="2520007"/>
            <a:ext cx="8136904" cy="3960439"/>
            <a:chOff x="1134561" y="1727919"/>
            <a:chExt cx="8731279" cy="4752528"/>
          </a:xfrm>
        </p:grpSpPr>
        <p:pic>
          <p:nvPicPr>
            <p:cNvPr id="22" name="Picture 1">
              <a:extLst>
                <a:ext uri="{FF2B5EF4-FFF2-40B4-BE49-F238E27FC236}">
                  <a16:creationId xmlns:a16="http://schemas.microsoft.com/office/drawing/2014/main" id="{EB4CC8F9-CDE2-F973-9601-A1F754238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0700" y="1727919"/>
              <a:ext cx="4365140" cy="47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50E8A27C-09B2-84F1-C5B6-457972B19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34561" y="1728447"/>
              <a:ext cx="3896310" cy="47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64BA04F0-C4A9-FA66-3CDD-F1F282FB9410}"/>
                </a:ext>
              </a:extLst>
            </p:cNvPr>
            <p:cNvGrpSpPr/>
            <p:nvPr/>
          </p:nvGrpSpPr>
          <p:grpSpPr>
            <a:xfrm>
              <a:off x="2626198" y="2825824"/>
              <a:ext cx="3782911" cy="2673623"/>
              <a:chOff x="2626198" y="2825824"/>
              <a:chExt cx="3782911" cy="2673623"/>
            </a:xfrm>
          </p:grpSpPr>
          <p:cxnSp>
            <p:nvCxnSpPr>
              <p:cNvPr id="25" name="Łącznik prosty ze strzałką 24">
                <a:extLst>
                  <a:ext uri="{FF2B5EF4-FFF2-40B4-BE49-F238E27FC236}">
                    <a16:creationId xmlns:a16="http://schemas.microsoft.com/office/drawing/2014/main" id="{90785E9C-88E4-CE44-5335-2C996FE5B1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26198" y="2825824"/>
                <a:ext cx="3782911" cy="34225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Łącznik prosty ze strzałką 25">
                <a:extLst>
                  <a:ext uri="{FF2B5EF4-FFF2-40B4-BE49-F238E27FC236}">
                    <a16:creationId xmlns:a16="http://schemas.microsoft.com/office/drawing/2014/main" id="{BEDA2050-31C7-E00A-5887-C23BA928E8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36701" y="4032175"/>
                <a:ext cx="3672408" cy="146727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6CA17004-3B84-FA71-80CD-CE9FC2A9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24733" y="241048"/>
            <a:ext cx="5727809" cy="22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0EFE69E-84B8-ED3D-AEA2-61F05495B3E0}"/>
              </a:ext>
            </a:extLst>
          </p:cNvPr>
          <p:cNvSpPr txBox="1"/>
          <p:nvPr/>
        </p:nvSpPr>
        <p:spPr>
          <a:xfrm>
            <a:off x="648469" y="240608"/>
            <a:ext cx="237321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Concept and implementation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4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876D1-CB93-7137-DBC7-650DEFC19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5">
            <a:extLst>
              <a:ext uri="{FF2B5EF4-FFF2-40B4-BE49-F238E27FC236}">
                <a16:creationId xmlns:a16="http://schemas.microsoft.com/office/drawing/2014/main" id="{C87C2DA4-D5BF-976D-EA81-163EAAE3A126}"/>
              </a:ext>
            </a:extLst>
          </p:cNvPr>
          <p:cNvSpPr/>
          <p:nvPr/>
        </p:nvSpPr>
        <p:spPr>
          <a:xfrm>
            <a:off x="0" y="980728"/>
            <a:ext cx="9144000" cy="3312368"/>
          </a:xfrm>
          <a:prstGeom prst="roundRect">
            <a:avLst>
              <a:gd name="adj" fmla="val 125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1C28EF9-57CC-5AF8-656B-C60EC923BD01}"/>
              </a:ext>
            </a:extLst>
          </p:cNvPr>
          <p:cNvSpPr txBox="1"/>
          <p:nvPr/>
        </p:nvSpPr>
        <p:spPr>
          <a:xfrm>
            <a:off x="0" y="950634"/>
            <a:ext cx="11522075" cy="19851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l-PL" dirty="0"/>
              <a:t>T</a:t>
            </a:r>
            <a:r>
              <a:rPr lang="en-US" dirty="0"/>
              <a:t>o reduce computational cost, the MVE part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been</a:t>
            </a:r>
            <a:r>
              <a:rPr lang="pl-PL" dirty="0"/>
              <a:t> </a:t>
            </a:r>
            <a:r>
              <a:rPr lang="pl-PL" dirty="0" err="1"/>
              <a:t>omitted</a:t>
            </a:r>
            <a:r>
              <a:rPr lang="pl-PL" dirty="0"/>
              <a:t> (</a:t>
            </a:r>
            <a:r>
              <a:rPr lang="pl-PL" dirty="0" err="1"/>
              <a:t>just</a:t>
            </a:r>
            <a:r>
              <a:rPr lang="pl-PL" dirty="0"/>
              <a:t> </a:t>
            </a:r>
            <a:r>
              <a:rPr lang="en-US" dirty="0"/>
              <a:t>TLE</a:t>
            </a:r>
            <a:r>
              <a:rPr lang="pl-PL" dirty="0"/>
              <a:t>)</a:t>
            </a:r>
            <a:r>
              <a:rPr lang="en-US" dirty="0"/>
              <a:t>. </a:t>
            </a:r>
            <a:endParaRPr lang="pl-PL" dirty="0"/>
          </a:p>
          <a:p>
            <a:pPr algn="just">
              <a:spcAft>
                <a:spcPts val="600"/>
              </a:spcAft>
            </a:pPr>
            <a:r>
              <a:rPr lang="en-US" dirty="0"/>
              <a:t>(</a:t>
            </a:r>
            <a:r>
              <a:rPr lang="pl-PL" dirty="0"/>
              <a:t>A</a:t>
            </a:r>
            <a:r>
              <a:rPr lang="en-US" dirty="0"/>
              <a:t>s above...)</a:t>
            </a:r>
            <a:r>
              <a:rPr lang="pl-PL" dirty="0"/>
              <a:t> </a:t>
            </a:r>
            <a:r>
              <a:rPr lang="en-US" dirty="0"/>
              <a:t>the number of elements </a:t>
            </a:r>
            <a:r>
              <a:rPr lang="pl-PL" dirty="0" err="1"/>
              <a:t>has</a:t>
            </a:r>
            <a:r>
              <a:rPr lang="pl-PL" dirty="0"/>
              <a:t> </a:t>
            </a:r>
            <a:r>
              <a:rPr lang="pl-PL" dirty="0" err="1"/>
              <a:t>been</a:t>
            </a:r>
            <a:r>
              <a:rPr lang="pl-PL" dirty="0"/>
              <a:t> </a:t>
            </a:r>
            <a:r>
              <a:rPr lang="pl-PL" dirty="0" err="1"/>
              <a:t>reduced</a:t>
            </a:r>
            <a:r>
              <a:rPr lang="pl-PL" dirty="0"/>
              <a:t> </a:t>
            </a:r>
            <a:r>
              <a:rPr lang="en-US" dirty="0"/>
              <a:t>(to 10). </a:t>
            </a:r>
            <a:endParaRPr lang="pl-PL" dirty="0"/>
          </a:p>
          <a:p>
            <a:pPr algn="just">
              <a:spcAft>
                <a:spcPts val="600"/>
              </a:spcAft>
            </a:pPr>
            <a:r>
              <a:rPr lang="pl-PL" dirty="0"/>
              <a:t>We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chosen</a:t>
            </a:r>
            <a:r>
              <a:rPr lang="pl-PL" dirty="0"/>
              <a:t> </a:t>
            </a:r>
            <a:r>
              <a:rPr lang="en-US" dirty="0"/>
              <a:t>appropriate "base" models (deterministic, but with a sufficiently long forecasting period). </a:t>
            </a:r>
            <a:endParaRPr lang="pl-PL" dirty="0"/>
          </a:p>
          <a:p>
            <a:pPr algn="just">
              <a:spcAft>
                <a:spcPts val="600"/>
              </a:spcAft>
            </a:pPr>
            <a:r>
              <a:rPr lang="en-US" dirty="0"/>
              <a:t>All that was needed was to remember the earlier forecasts...</a:t>
            </a:r>
            <a:r>
              <a:rPr lang="pl-PL" dirty="0"/>
              <a:t> a</a:t>
            </a:r>
            <a:r>
              <a:rPr lang="en-US" dirty="0" err="1"/>
              <a:t>nd</a:t>
            </a:r>
            <a:r>
              <a:rPr lang="en-US" dirty="0"/>
              <a:t> </a:t>
            </a:r>
            <a:r>
              <a:rPr lang="pl-PL" dirty="0"/>
              <a:t>the ensemble(s) was </a:t>
            </a:r>
            <a:r>
              <a:rPr lang="pl-PL" dirty="0" err="1"/>
              <a:t>ready</a:t>
            </a:r>
            <a:r>
              <a:rPr lang="pl-PL" dirty="0"/>
              <a:t>.</a:t>
            </a:r>
            <a:br>
              <a:rPr lang="pl-PL" dirty="0"/>
            </a:br>
            <a:r>
              <a:rPr lang="en-US" dirty="0"/>
              <a:t>All the issues related to post-processing and result visualization (calibration, mean calculations, etc.) remain. </a:t>
            </a:r>
            <a:br>
              <a:rPr lang="pl-PL" dirty="0"/>
            </a:br>
            <a:r>
              <a:rPr lang="en-US" dirty="0"/>
              <a:t>The only question is whether the EPS defined in this way is appropriate</a:t>
            </a:r>
            <a:r>
              <a:rPr lang="pl-PL" dirty="0"/>
              <a:t>/</a:t>
            </a:r>
            <a:r>
              <a:rPr lang="en-US" dirty="0"/>
              <a:t>useful from a forecasting perspective.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FF5E1AB-7020-7C9D-52BC-A7CA20F26072}"/>
              </a:ext>
            </a:extLst>
          </p:cNvPr>
          <p:cNvSpPr txBox="1"/>
          <p:nvPr/>
        </p:nvSpPr>
        <p:spPr>
          <a:xfrm>
            <a:off x="1279541" y="287759"/>
            <a:ext cx="901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Concept and implementation</a:t>
            </a:r>
            <a:r>
              <a:rPr lang="en-US" sz="2800" noProof="0" dirty="0">
                <a:latin typeface="+mn-lt"/>
              </a:rPr>
              <a:t> v. 2.0 (2.1, 2.2, 2.3...)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A6511BD-3920-E887-EEE4-81B1E2E74A70}"/>
              </a:ext>
            </a:extLst>
          </p:cNvPr>
          <p:cNvSpPr txBox="1"/>
          <p:nvPr/>
        </p:nvSpPr>
        <p:spPr>
          <a:xfrm>
            <a:off x="397" y="4609980"/>
            <a:ext cx="576024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VERIFIED: This time delay scheme </a:t>
            </a:r>
            <a:r>
              <a:rPr lang="pl-PL" dirty="0" err="1"/>
              <a:t>indeed</a:t>
            </a:r>
            <a:r>
              <a:rPr lang="pl-PL" dirty="0"/>
              <a:t> </a:t>
            </a:r>
            <a:r>
              <a:rPr lang="en-US" dirty="0"/>
              <a:t>generate</a:t>
            </a:r>
            <a:r>
              <a:rPr lang="pl-PL" dirty="0"/>
              <a:t>s</a:t>
            </a:r>
          </a:p>
          <a:p>
            <a:pPr algn="ctr"/>
            <a:r>
              <a:rPr lang="en-US" dirty="0"/>
              <a:t>the desired forecast spread.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73E765F-2387-A383-2986-2F59FD52C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1037" y="3296669"/>
            <a:ext cx="5760640" cy="318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3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8816F21-FA92-F54B-0853-23D270ED8671}"/>
              </a:ext>
            </a:extLst>
          </p:cNvPr>
          <p:cNvSpPr txBox="1"/>
          <p:nvPr/>
        </p:nvSpPr>
        <p:spPr>
          <a:xfrm>
            <a:off x="648469" y="207040"/>
            <a:ext cx="97210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Methods of description </a:t>
            </a:r>
            <a:r>
              <a:rPr lang="pl-PL" sz="2800" dirty="0"/>
              <a:t>of </a:t>
            </a:r>
            <a:r>
              <a:rPr lang="en-US" sz="2800" dirty="0"/>
              <a:t>EPS results</a:t>
            </a:r>
            <a:endParaRPr lang="en-US" sz="2800" noProof="0" dirty="0">
              <a:latin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4CEB82-4D4C-540E-98E2-9BC937761F2E}"/>
              </a:ext>
            </a:extLst>
          </p:cNvPr>
          <p:cNvSpPr txBox="1"/>
          <p:nvPr/>
        </p:nvSpPr>
        <p:spPr>
          <a:xfrm>
            <a:off x="648469" y="739757"/>
            <a:ext cx="972108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noProof="0" dirty="0">
                <a:latin typeface="Arial Narrow" panose="020B0606020202030204" pitchFamily="34" charset="0"/>
              </a:rPr>
              <a:t>Map</a:t>
            </a:r>
            <a:r>
              <a:rPr lang="pl-PL" noProof="0" dirty="0">
                <a:latin typeface="Arial Narrow" panose="020B0606020202030204" pitchFamily="34" charset="0"/>
              </a:rPr>
              <a:t>s: </a:t>
            </a:r>
            <a:r>
              <a:rPr lang="pl-PL" noProof="0" dirty="0" err="1">
                <a:latin typeface="Arial Narrow" panose="020B0606020202030204" pitchFamily="34" charset="0"/>
              </a:rPr>
              <a:t>mean</a:t>
            </a:r>
            <a:r>
              <a:rPr lang="pl-PL" noProof="0" dirty="0">
                <a:latin typeface="Arial Narrow" panose="020B0606020202030204" pitchFamily="34" charset="0"/>
              </a:rPr>
              <a:t> </a:t>
            </a:r>
            <a:r>
              <a:rPr lang="pl-PL" noProof="0" dirty="0" err="1">
                <a:latin typeface="Arial Narrow" panose="020B0606020202030204" pitchFamily="34" charset="0"/>
              </a:rPr>
              <a:t>values</a:t>
            </a:r>
            <a:r>
              <a:rPr lang="pl-PL" noProof="0" dirty="0">
                <a:latin typeface="Arial Narrow" panose="020B0606020202030204" pitchFamily="34" charset="0"/>
              </a:rPr>
              <a:t>, </a:t>
            </a:r>
            <a:r>
              <a:rPr lang="pl-PL" noProof="0" dirty="0" err="1">
                <a:latin typeface="Arial Narrow" panose="020B0606020202030204" pitchFamily="34" charset="0"/>
              </a:rPr>
              <a:t>spread</a:t>
            </a:r>
            <a:r>
              <a:rPr lang="pl-PL" noProof="0" dirty="0">
                <a:latin typeface="Arial Narrow" panose="020B0606020202030204" pitchFamily="34" charset="0"/>
              </a:rPr>
              <a:t>, max-min </a:t>
            </a:r>
            <a:r>
              <a:rPr lang="pl-PL" noProof="0" dirty="0" err="1">
                <a:latin typeface="Arial Narrow" panose="020B0606020202030204" pitchFamily="34" charset="0"/>
              </a:rPr>
              <a:t>difference</a:t>
            </a:r>
            <a:r>
              <a:rPr lang="pl-PL" noProof="0" dirty="0">
                <a:latin typeface="Arial Narrow" panose="020B0606020202030204" pitchFamily="34" charset="0"/>
              </a:rPr>
              <a:t>, </a:t>
            </a:r>
            <a:r>
              <a:rPr lang="en-US" noProof="0" dirty="0">
                <a:latin typeface="Arial Narrow" panose="020B0606020202030204" pitchFamily="34" charset="0"/>
              </a:rPr>
              <a:t>skill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849067B-D1CF-5BED-179A-EF0BA598F8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7600" y="1079847"/>
            <a:ext cx="3837600" cy="38376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1C2FC07-4D66-95C2-363D-1BED4FC8E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8800" y="1079847"/>
            <a:ext cx="3837600" cy="3837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079847"/>
            <a:ext cx="3837600" cy="38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BC32F92-8A31-0B02-4D83-5C9ABFC50D8E}"/>
              </a:ext>
            </a:extLst>
          </p:cNvPr>
          <p:cNvSpPr txBox="1"/>
          <p:nvPr/>
        </p:nvSpPr>
        <p:spPr>
          <a:xfrm>
            <a:off x="397" y="4672001"/>
            <a:ext cx="11522075" cy="1088366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just"/>
            <a:r>
              <a:rPr lang="pl-PL" sz="1600" dirty="0" err="1"/>
              <a:t>Reminder</a:t>
            </a:r>
            <a:r>
              <a:rPr lang="en-US" sz="1600" dirty="0"/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i="1" noProof="0" dirty="0"/>
              <a:t> </a:t>
            </a:r>
            <a:r>
              <a:rPr lang="en-US" sz="1600" i="1" noProof="0" dirty="0"/>
              <a:t>mean</a:t>
            </a:r>
            <a:r>
              <a:rPr lang="pl-PL" sz="1600" i="1" noProof="0" dirty="0"/>
              <a:t> </a:t>
            </a:r>
            <a:r>
              <a:rPr lang="pl-PL" sz="1600" noProof="0" dirty="0" err="1"/>
              <a:t>means</a:t>
            </a:r>
            <a:r>
              <a:rPr lang="pl-PL" sz="1600" noProof="0" dirty="0"/>
              <a:t> ensemble </a:t>
            </a:r>
            <a:r>
              <a:rPr lang="pl-PL" sz="1600" noProof="0" dirty="0" err="1"/>
              <a:t>mean</a:t>
            </a:r>
            <a:r>
              <a:rPr lang="en-US" sz="1600" noProof="0" dirty="0"/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en-US" sz="1600" i="1" noProof="0" dirty="0"/>
              <a:t> spread</a:t>
            </a:r>
            <a:r>
              <a:rPr lang="en-US" sz="1600" noProof="0" dirty="0"/>
              <a:t> – </a:t>
            </a:r>
            <a:r>
              <a:rPr lang="en-US" sz="1600" dirty="0"/>
              <a:t>standard deviation of forecasts </a:t>
            </a:r>
            <a:r>
              <a:rPr lang="pl-PL" sz="1600" dirty="0"/>
              <a:t>from </a:t>
            </a:r>
            <a:r>
              <a:rPr lang="en-US" sz="1600" dirty="0"/>
              <a:t>the </a:t>
            </a:r>
            <a:r>
              <a:rPr lang="pl-PL" sz="1600" dirty="0" err="1"/>
              <a:t>mean</a:t>
            </a:r>
            <a:r>
              <a:rPr lang="pl-PL" sz="1600" dirty="0"/>
              <a:t> </a:t>
            </a:r>
            <a:r>
              <a:rPr lang="en-US" sz="1600" dirty="0"/>
              <a:t>EPS value</a:t>
            </a:r>
            <a:r>
              <a:rPr lang="en-US" sz="1600" noProof="0" dirty="0"/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en-US" sz="1600" i="1" noProof="0" dirty="0"/>
              <a:t> skill</a:t>
            </a:r>
            <a:r>
              <a:rPr lang="pl-PL" sz="1600" i="1" noProof="0" dirty="0"/>
              <a:t> </a:t>
            </a:r>
            <a:r>
              <a:rPr lang="en-US" sz="1600" noProof="0" dirty="0"/>
              <a:t>– </a:t>
            </a:r>
            <a:r>
              <a:rPr lang="pl-PL" sz="1600" noProof="0" dirty="0" err="1"/>
              <a:t>bias</a:t>
            </a:r>
            <a:r>
              <a:rPr lang="pl-PL" sz="1600" noProof="0" dirty="0"/>
              <a:t>, </a:t>
            </a:r>
            <a:r>
              <a:rPr lang="en-US" sz="1600" noProof="0" dirty="0"/>
              <a:t>|</a:t>
            </a:r>
            <a:r>
              <a:rPr lang="en-US" sz="1600" noProof="0" dirty="0" err="1"/>
              <a:t>obs</a:t>
            </a:r>
            <a:r>
              <a:rPr lang="pl-PL" sz="1600" noProof="0" dirty="0"/>
              <a:t>.</a:t>
            </a:r>
            <a:r>
              <a:rPr lang="en-US" sz="1600" noProof="0" dirty="0"/>
              <a:t>-</a:t>
            </a:r>
            <a:r>
              <a:rPr lang="pl-PL" sz="1600" noProof="0" dirty="0" err="1"/>
              <a:t>fcst</a:t>
            </a:r>
            <a:r>
              <a:rPr lang="pl-PL" sz="1600" noProof="0" dirty="0"/>
              <a:t>.</a:t>
            </a:r>
            <a:r>
              <a:rPr lang="en-US" sz="1600" noProof="0" dirty="0"/>
              <a:t>|; </a:t>
            </a:r>
            <a:r>
              <a:rPr lang="pl-PL" sz="1600" noProof="0" dirty="0"/>
              <a:t>for</a:t>
            </a:r>
            <a:r>
              <a:rPr lang="en-US" sz="1600" noProof="0" dirty="0"/>
              <a:t> EPS – |</a:t>
            </a:r>
            <a:r>
              <a:rPr lang="en-US" sz="1600" noProof="0" dirty="0" err="1"/>
              <a:t>obs</a:t>
            </a:r>
            <a:r>
              <a:rPr lang="pl-PL" sz="1600" noProof="0" dirty="0"/>
              <a:t>.</a:t>
            </a:r>
            <a:r>
              <a:rPr lang="en-US" sz="1600" noProof="0" dirty="0"/>
              <a:t> – </a:t>
            </a:r>
            <a:r>
              <a:rPr lang="pl-PL" sz="1600" noProof="0" dirty="0" err="1"/>
              <a:t>mean</a:t>
            </a:r>
            <a:r>
              <a:rPr lang="pl-PL" sz="1600" noProof="0" dirty="0"/>
              <a:t> </a:t>
            </a:r>
            <a:r>
              <a:rPr lang="pl-PL" sz="1600" noProof="0" dirty="0" err="1"/>
              <a:t>fcst</a:t>
            </a:r>
            <a:r>
              <a:rPr lang="pl-PL" sz="1600" noProof="0" dirty="0"/>
              <a:t>.</a:t>
            </a:r>
            <a:r>
              <a:rPr lang="en-US" sz="1600" noProof="0" dirty="0"/>
              <a:t>|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0DF92CBB-18F7-0513-40B7-676FBDBBA397}"/>
              </a:ext>
            </a:extLst>
          </p:cNvPr>
          <p:cNvCxnSpPr/>
          <p:nvPr/>
        </p:nvCxnSpPr>
        <p:spPr>
          <a:xfrm flipH="1">
            <a:off x="3528789" y="1007839"/>
            <a:ext cx="360040" cy="36004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7D3CFDBE-AB6C-C09B-A190-DFB53CFD807A}"/>
              </a:ext>
            </a:extLst>
          </p:cNvPr>
          <p:cNvCxnSpPr>
            <a:cxnSpLocks/>
          </p:cNvCxnSpPr>
          <p:nvPr/>
        </p:nvCxnSpPr>
        <p:spPr>
          <a:xfrm>
            <a:off x="5256981" y="1007839"/>
            <a:ext cx="0" cy="3600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9F253C5B-6B46-0CCB-C40A-27F8722B58D7}"/>
              </a:ext>
            </a:extLst>
          </p:cNvPr>
          <p:cNvCxnSpPr/>
          <p:nvPr/>
        </p:nvCxnSpPr>
        <p:spPr>
          <a:xfrm>
            <a:off x="7057181" y="1007839"/>
            <a:ext cx="1872208" cy="3600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>
            <a:extLst>
              <a:ext uri="{FF2B5EF4-FFF2-40B4-BE49-F238E27FC236}">
                <a16:creationId xmlns:a16="http://schemas.microsoft.com/office/drawing/2014/main" id="{56C974A7-2612-296B-527F-7FB0EC8296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000" y="4671192"/>
            <a:ext cx="2740966" cy="108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3807F48B-139B-578E-F748-A3BCBF74F2F6}"/>
              </a:ext>
            </a:extLst>
          </p:cNvPr>
          <p:cNvCxnSpPr/>
          <p:nvPr/>
        </p:nvCxnSpPr>
        <p:spPr>
          <a:xfrm>
            <a:off x="6337101" y="5323191"/>
            <a:ext cx="576064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E88A0B7-F295-871C-8EC0-D7BA7F5FBA76}"/>
              </a:ext>
            </a:extLst>
          </p:cNvPr>
          <p:cNvSpPr txBox="1"/>
          <p:nvPr/>
        </p:nvSpPr>
        <p:spPr>
          <a:xfrm>
            <a:off x="0" y="5834116"/>
            <a:ext cx="11516400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700" dirty="0"/>
              <a:t>Why do I emphasize this</a:t>
            </a:r>
            <a:r>
              <a:rPr lang="pl-PL" sz="1700" dirty="0"/>
              <a:t> </a:t>
            </a:r>
            <a:r>
              <a:rPr lang="pl-PL" sz="1700" dirty="0" err="1"/>
              <a:t>formula</a:t>
            </a:r>
            <a:r>
              <a:rPr lang="en-US" sz="1700" dirty="0"/>
              <a:t>? </a:t>
            </a:r>
            <a:endParaRPr lang="pl-PL" sz="1700" dirty="0"/>
          </a:p>
          <a:p>
            <a:pPr algn="ctr"/>
            <a:r>
              <a:rPr lang="en-US" sz="1700" dirty="0"/>
              <a:t>Because changing </a:t>
            </a:r>
            <a:r>
              <a:rPr lang="pl-PL" sz="1700" dirty="0"/>
              <a:t>the </a:t>
            </a:r>
            <a:r>
              <a:rPr lang="pl-PL" sz="1700" dirty="0" err="1"/>
              <a:t>value</a:t>
            </a:r>
            <a:r>
              <a:rPr lang="pl-PL" sz="1700" dirty="0"/>
              <a:t> of </a:t>
            </a:r>
            <a:r>
              <a:rPr lang="pl-PL" sz="1700" u="sng" dirty="0" err="1"/>
              <a:t>mean</a:t>
            </a:r>
            <a:r>
              <a:rPr lang="en-US" sz="1700" dirty="0"/>
              <a:t> (using various methods</a:t>
            </a:r>
            <a:r>
              <a:rPr lang="pl-PL" sz="1700" dirty="0"/>
              <a:t> – </a:t>
            </a:r>
            <a:r>
              <a:rPr lang="en-US" sz="1700" dirty="0"/>
              <a:t>see subsequent slides) causes </a:t>
            </a:r>
            <a:r>
              <a:rPr lang="en-US" sz="1700" u="sng" dirty="0"/>
              <a:t>spread</a:t>
            </a:r>
            <a:r>
              <a:rPr lang="en-US" sz="1700" dirty="0"/>
              <a:t> to change.</a:t>
            </a:r>
          </a:p>
        </p:txBody>
      </p:sp>
    </p:spTree>
    <p:extLst>
      <p:ext uri="{BB962C8B-B14F-4D97-AF65-F5344CB8AC3E}">
        <p14:creationId xmlns:p14="http://schemas.microsoft.com/office/powerpoint/2010/main" val="375439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DEF1D-4851-8658-EBED-DBAB23D4D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7D01C7C2-724C-0098-92A1-4174E5BD2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6AB1FDE-4C69-0FD7-515D-C23BFDF3A3B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4332" y="0"/>
            <a:ext cx="3756690" cy="3204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BCCE6FA0-EFFB-2E50-AC38-AC4A4A92C1CF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788" y="3204000"/>
            <a:ext cx="3276000" cy="3276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12B3CB63-9BA3-70EE-1FAF-1A6F300641BA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258000"/>
            <a:ext cx="3960000" cy="31680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FC209E62-A034-8371-4DBB-28432611693C}"/>
              </a:ext>
            </a:extLst>
          </p:cNvPr>
          <p:cNvSpPr txBox="1"/>
          <p:nvPr/>
        </p:nvSpPr>
        <p:spPr>
          <a:xfrm>
            <a:off x="1944613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DA91A2F-0124-1A9F-36F1-81E15B0C4864}"/>
              </a:ext>
            </a:extLst>
          </p:cNvPr>
          <p:cNvSpPr txBox="1"/>
          <p:nvPr/>
        </p:nvSpPr>
        <p:spPr>
          <a:xfrm>
            <a:off x="8209309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344CD00-002D-DDB6-21DE-6DF0543E5225}"/>
              </a:ext>
            </a:extLst>
          </p:cNvPr>
          <p:cNvSpPr txBox="1"/>
          <p:nvPr/>
        </p:nvSpPr>
        <p:spPr>
          <a:xfrm>
            <a:off x="6553125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34DF013D-B3ED-7EEC-D0ED-B34E7716A113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3467" y="0"/>
            <a:ext cx="3204000" cy="32040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E1A29B8-3E6C-283E-EEFD-A64A11CF73FA}"/>
              </a:ext>
            </a:extLst>
          </p:cNvPr>
          <p:cNvSpPr txBox="1"/>
          <p:nvPr/>
        </p:nvSpPr>
        <p:spPr>
          <a:xfrm>
            <a:off x="4405689" y="2852582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2D8D433D-5FB6-F980-7575-C6D1B090CF88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00" y="0"/>
            <a:ext cx="3204000" cy="32040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F3305CD-3CE2-BB24-54CE-B4CB7B873DD2}"/>
              </a:ext>
            </a:extLst>
          </p:cNvPr>
          <p:cNvSpPr txBox="1"/>
          <p:nvPr/>
        </p:nvSpPr>
        <p:spPr>
          <a:xfrm>
            <a:off x="396877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67AAA2A-9D39-A8E1-A654-3CD2BBFF3872}"/>
              </a:ext>
            </a:extLst>
          </p:cNvPr>
          <p:cNvSpPr txBox="1"/>
          <p:nvPr/>
        </p:nvSpPr>
        <p:spPr>
          <a:xfrm>
            <a:off x="0" y="3168079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</p:spTree>
    <p:extLst>
      <p:ext uri="{BB962C8B-B14F-4D97-AF65-F5344CB8AC3E}">
        <p14:creationId xmlns:p14="http://schemas.microsoft.com/office/powerpoint/2010/main" val="4178863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DE017-C578-6309-946F-4A61022AA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B13728DB-B4A5-2603-F771-3DC011EB1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976F13C0-6FF3-8291-3A11-8D856D7A3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190B387B-B0A0-EFA4-E88B-644ECF8B0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000" y="3168001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7A6FC5C-4E13-173F-B7BB-C5BDEB209D08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9AE218BC-9A8B-BD16-6E62-0C6C4E9BB58B}"/>
              </a:ext>
            </a:extLst>
          </p:cNvPr>
          <p:cNvSpPr txBox="1"/>
          <p:nvPr/>
        </p:nvSpPr>
        <p:spPr>
          <a:xfrm>
            <a:off x="6336000" y="6141893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EB97ADE-0F2D-5C95-92AA-FE8856CFF3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29E977D-A41A-1083-6D01-E863CECE234A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B75CEE74-2220-5CC3-DD7F-EEB77E1C15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000" y="0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04E44A73-E6F5-510F-0098-02D171D4FE12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960D4C53-C8F6-D9D9-2693-6FC0948999BC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s</a:t>
            </a:r>
            <a:r>
              <a:rPr lang="en-US" b="1" noProof="0" dirty="0" err="1">
                <a:latin typeface="Arial Narrow" panose="020B0606020202030204" pitchFamily="34" charset="0"/>
              </a:rPr>
              <a:t>pread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5D8DFB0E-ACE4-B12F-22E5-EFA8EB871E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6000" y="1"/>
            <a:ext cx="3708000" cy="3151800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75352C4-F1B0-5BE6-92B4-23993410C2E7}"/>
              </a:ext>
            </a:extLst>
          </p:cNvPr>
          <p:cNvSpPr txBox="1"/>
          <p:nvPr/>
        </p:nvSpPr>
        <p:spPr>
          <a:xfrm>
            <a:off x="7794141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7.0</a:t>
            </a:r>
          </a:p>
        </p:txBody>
      </p:sp>
    </p:spTree>
    <p:extLst>
      <p:ext uri="{BB962C8B-B14F-4D97-AF65-F5344CB8AC3E}">
        <p14:creationId xmlns:p14="http://schemas.microsoft.com/office/powerpoint/2010/main" val="1079948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22C1-50E3-41E0-3BAD-928C4BA68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6C1D749F-25A1-41A1-AF96-33314F054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6FBB317-3B35-4442-116B-68AE8CE80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000" y="900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4383B741-F73F-4A17-C6C1-9E37CE05EC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CF015AC-69C7-6D6D-7A86-112480E82B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458" y="3168900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6BAE02B7-8E7B-E4F2-F231-F8E4F479A7B8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32CE2CC-4A99-1A05-4FA6-76075926242D}"/>
              </a:ext>
            </a:extLst>
          </p:cNvPr>
          <p:cNvSpPr txBox="1"/>
          <p:nvPr/>
        </p:nvSpPr>
        <p:spPr>
          <a:xfrm>
            <a:off x="7921277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6113BF6F-F30E-E117-920D-86B7F0EB7901}"/>
              </a:ext>
            </a:extLst>
          </p:cNvPr>
          <p:cNvSpPr txBox="1"/>
          <p:nvPr/>
        </p:nvSpPr>
        <p:spPr>
          <a:xfrm>
            <a:off x="6337101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D169445-38E1-65E3-E8BF-2126776AC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9FE761A-095B-8256-4731-315F1C7EA906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62898DF7-B7BD-37EF-A062-F76A0D9F8F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445" y="900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17D8AC1-22FC-BF8F-AB60-45D4593149F8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3F30AE6-D2EC-2250-75D9-CCB25B713C07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</a:t>
            </a:r>
            <a:r>
              <a:rPr lang="pl-PL" b="1" noProof="0" dirty="0" err="1">
                <a:latin typeface="Arial Narrow" panose="020B0606020202030204" pitchFamily="34" charset="0"/>
              </a:rPr>
              <a:t>skill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</p:spTree>
    <p:extLst>
      <p:ext uri="{BB962C8B-B14F-4D97-AF65-F5344CB8AC3E}">
        <p14:creationId xmlns:p14="http://schemas.microsoft.com/office/powerpoint/2010/main" val="3198080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F1131-FC32-DFD3-A21F-95B2827C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0ADB0446-2EF1-D82D-F46F-CB035524A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F35EAB48-714F-93BF-7E27-7D082055B6E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5600" y="0"/>
            <a:ext cx="3794400" cy="3204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B3223423-222C-3A3A-16DE-6E800305AF0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000" y="3204000"/>
            <a:ext cx="3564000" cy="3276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285CB88-D864-3291-793D-BA332B9B2FB5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204000"/>
            <a:ext cx="3960000" cy="32760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8B4BD52B-C9DC-5B32-683E-14122D77A324}"/>
              </a:ext>
            </a:extLst>
          </p:cNvPr>
          <p:cNvSpPr txBox="1"/>
          <p:nvPr/>
        </p:nvSpPr>
        <p:spPr>
          <a:xfrm>
            <a:off x="1944613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TOT_PREC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8CDE650-0E11-6E20-0B15-48ABFD376491}"/>
              </a:ext>
            </a:extLst>
          </p:cNvPr>
          <p:cNvSpPr txBox="1"/>
          <p:nvPr/>
        </p:nvSpPr>
        <p:spPr>
          <a:xfrm>
            <a:off x="8209309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TOT_PREC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26D2B93-7C2F-48BB-A81B-B2AA62E98C0F}"/>
              </a:ext>
            </a:extLst>
          </p:cNvPr>
          <p:cNvSpPr txBox="1"/>
          <p:nvPr/>
        </p:nvSpPr>
        <p:spPr>
          <a:xfrm>
            <a:off x="6553125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TOT_PREC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3832D71-1871-9DE0-FCBA-6D98014120DA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4000" y="0"/>
            <a:ext cx="3240000" cy="32040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CE53055-91D8-B829-D7FF-0371A3E112DA}"/>
              </a:ext>
            </a:extLst>
          </p:cNvPr>
          <p:cNvSpPr txBox="1"/>
          <p:nvPr/>
        </p:nvSpPr>
        <p:spPr>
          <a:xfrm>
            <a:off x="4284437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TOT_PREC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BCCC5420-C123-0549-A4C5-C84E102B7575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492000" cy="32040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D4572599-3E57-DF8F-F930-8D7E42D93B1F}"/>
              </a:ext>
            </a:extLst>
          </p:cNvPr>
          <p:cNvSpPr txBox="1"/>
          <p:nvPr/>
        </p:nvSpPr>
        <p:spPr>
          <a:xfrm>
            <a:off x="396877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TOT_PREC ICON 2.5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2A76693-4877-D24F-334D-70CF133082B9}"/>
              </a:ext>
            </a:extLst>
          </p:cNvPr>
          <p:cNvSpPr txBox="1"/>
          <p:nvPr/>
        </p:nvSpPr>
        <p:spPr>
          <a:xfrm>
            <a:off x="0" y="3168079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</p:spTree>
    <p:extLst>
      <p:ext uri="{BB962C8B-B14F-4D97-AF65-F5344CB8AC3E}">
        <p14:creationId xmlns:p14="http://schemas.microsoft.com/office/powerpoint/2010/main" val="202842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1DDD0-730E-9C64-2D1B-5EE115A5E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A22C00AA-835A-A56D-79DA-F48B1D76B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6EDF2BFB-407F-F04E-3D02-ECA2D322D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CE0B1A0E-1F10-8C67-00C0-9FCE02935B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000" y="3168001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AD8FE3E-E7D9-4320-BF4F-2B6E4A00B4EC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9FBB6C8D-1C8B-CCC6-C7B0-D73120F3800F}"/>
              </a:ext>
            </a:extLst>
          </p:cNvPr>
          <p:cNvSpPr txBox="1"/>
          <p:nvPr/>
        </p:nvSpPr>
        <p:spPr>
          <a:xfrm>
            <a:off x="6336000" y="6141893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A18BF404-3D29-7967-AB08-BA1CFD09E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221A06E-0B0E-F22D-2322-28FDE52B0983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6E54114B-83BF-B2E1-4619-66FFA043F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000" y="0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5338389-1904-984F-6450-66BEA0F5110F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83487192-A7F3-D890-1D4B-179EC0341841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s</a:t>
            </a:r>
            <a:r>
              <a:rPr lang="en-US" b="1" noProof="0" dirty="0" err="1">
                <a:latin typeface="Arial Narrow" panose="020B0606020202030204" pitchFamily="34" charset="0"/>
              </a:rPr>
              <a:t>pread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D5369FC3-B18E-08DC-CE76-7DBC399EBF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6000" y="1"/>
            <a:ext cx="3708000" cy="3151800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C4E0F4A-9EAE-6E5D-E551-6CBADB93A14B}"/>
              </a:ext>
            </a:extLst>
          </p:cNvPr>
          <p:cNvSpPr txBox="1"/>
          <p:nvPr/>
        </p:nvSpPr>
        <p:spPr>
          <a:xfrm>
            <a:off x="7794141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7.0</a:t>
            </a:r>
          </a:p>
        </p:txBody>
      </p:sp>
    </p:spTree>
    <p:extLst>
      <p:ext uri="{BB962C8B-B14F-4D97-AF65-F5344CB8AC3E}">
        <p14:creationId xmlns:p14="http://schemas.microsoft.com/office/powerpoint/2010/main" val="3649879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65334-B297-B3A9-59DA-88F2B3BBF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1DAFA7D4-87C7-A04C-0BA9-5A628D899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A701BFFF-B160-6B05-F8E2-699452FA2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000" y="900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64F51440-818D-9A4D-44F3-5E595763B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9145CDB6-B8CA-57F4-D7C1-E99A168B0B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458" y="3168900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89D4CE4-A268-60FD-8405-1C7F9750B04A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012901C-667E-83EA-CB07-126EA9F4A6F8}"/>
              </a:ext>
            </a:extLst>
          </p:cNvPr>
          <p:cNvSpPr txBox="1"/>
          <p:nvPr/>
        </p:nvSpPr>
        <p:spPr>
          <a:xfrm>
            <a:off x="7921277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3B175791-2249-9CEC-FB7C-79C2826CE6D4}"/>
              </a:ext>
            </a:extLst>
          </p:cNvPr>
          <p:cNvSpPr txBox="1"/>
          <p:nvPr/>
        </p:nvSpPr>
        <p:spPr>
          <a:xfrm>
            <a:off x="6337101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A896B8E2-0D97-66EE-5121-AE1811D0AD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E560D626-DB0F-B8CC-2B4B-60022058CC24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C80CC497-0404-E3DA-A8EC-04FEC08432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445" y="900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4E80C30-983A-F1FE-4F11-9208BFE5BF93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 err="1"/>
              <a:t>Tot.Prec</a:t>
            </a:r>
            <a:r>
              <a:rPr lang="pl-PL" sz="1600" noProof="0" dirty="0"/>
              <a:t>.</a:t>
            </a:r>
            <a:r>
              <a:rPr lang="en-US" sz="1600" noProof="0" dirty="0"/>
              <a:t>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EB1EA788-1B2E-E710-9EE1-4C2444B7D161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</a:t>
            </a:r>
            <a:r>
              <a:rPr lang="pl-PL" b="1" noProof="0" dirty="0" err="1">
                <a:latin typeface="Arial Narrow" panose="020B0606020202030204" pitchFamily="34" charset="0"/>
              </a:rPr>
              <a:t>skill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</p:spTree>
    <p:extLst>
      <p:ext uri="{BB962C8B-B14F-4D97-AF65-F5344CB8AC3E}">
        <p14:creationId xmlns:p14="http://schemas.microsoft.com/office/powerpoint/2010/main" val="3364740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17F9F-6857-B391-6495-728C8F09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92E67451-7B18-304C-7A27-EDD133265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2008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A7FA5648-753A-6503-A33C-9FDC1F189A3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-16964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2BEA0BDD-2DC7-8189-CC93-23BFF8AA4D72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581" y="3024063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20814061-F74D-1B35-44C6-EE3ED9FAE438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041027"/>
            <a:ext cx="3816000" cy="2697912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701CC59-217F-53E9-4248-153DB42809DF}"/>
              </a:ext>
            </a:extLst>
          </p:cNvPr>
          <p:cNvSpPr txBox="1"/>
          <p:nvPr/>
        </p:nvSpPr>
        <p:spPr>
          <a:xfrm>
            <a:off x="2160637" y="3045549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E6A89ED2-8CF8-067B-1571-5E0B0A4A9919}"/>
              </a:ext>
            </a:extLst>
          </p:cNvPr>
          <p:cNvSpPr txBox="1"/>
          <p:nvPr/>
        </p:nvSpPr>
        <p:spPr>
          <a:xfrm>
            <a:off x="6697141" y="3045102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7C858D0-E6CE-3222-46E1-991CA00C3FFB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400" y="-16964"/>
            <a:ext cx="3816000" cy="269791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4FDED3D-2DC8-E621-BC15-D2DEFC746FD3}"/>
              </a:ext>
            </a:extLst>
          </p:cNvPr>
          <p:cNvSpPr txBox="1"/>
          <p:nvPr/>
        </p:nvSpPr>
        <p:spPr>
          <a:xfrm>
            <a:off x="4298853" y="14210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A1DA874C-1E7B-D2A0-B9A2-B3679354E2E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6964"/>
            <a:ext cx="3816000" cy="2697912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60D261E-9AF0-001E-AE8F-AF253D538959}"/>
              </a:ext>
            </a:extLst>
          </p:cNvPr>
          <p:cNvSpPr txBox="1"/>
          <p:nvPr/>
        </p:nvSpPr>
        <p:spPr>
          <a:xfrm>
            <a:off x="468877" y="14210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T2M</a:t>
            </a:r>
            <a:r>
              <a:rPr lang="en-US" sz="1600" noProof="0" dirty="0"/>
              <a:t> ICON 2.5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D3B6F25-F596-9C2B-8F52-7873BB36936E}"/>
              </a:ext>
            </a:extLst>
          </p:cNvPr>
          <p:cNvSpPr txBox="1"/>
          <p:nvPr/>
        </p:nvSpPr>
        <p:spPr>
          <a:xfrm>
            <a:off x="8209309" y="-273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COSMO 7.0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75B9013-F803-4574-458D-13AF22D27572}"/>
              </a:ext>
            </a:extLst>
          </p:cNvPr>
          <p:cNvSpPr txBox="1"/>
          <p:nvPr/>
        </p:nvSpPr>
        <p:spPr>
          <a:xfrm>
            <a:off x="23674" y="2664023"/>
            <a:ext cx="1148818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noProof="0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COSMO 2.8 – TLE-MVE, </a:t>
            </a:r>
            <a:r>
              <a:rPr lang="pl-PL" b="1" dirty="0" err="1">
                <a:latin typeface="Arial Narrow" panose="020B0606020202030204" pitchFamily="34" charset="0"/>
              </a:rPr>
              <a:t>others</a:t>
            </a:r>
            <a:r>
              <a:rPr lang="en-US" b="1" dirty="0">
                <a:latin typeface="Arial Narrow" panose="020B0606020202030204" pitchFamily="34" charset="0"/>
              </a:rPr>
              <a:t> – TLE.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7DC5286-C6CB-89A8-621D-588E518EEF86}"/>
              </a:ext>
            </a:extLst>
          </p:cNvPr>
          <p:cNvSpPr txBox="1"/>
          <p:nvPr/>
        </p:nvSpPr>
        <p:spPr>
          <a:xfrm>
            <a:off x="0" y="5760367"/>
            <a:ext cx="115220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dirty="0" err="1"/>
              <a:t>Reminder</a:t>
            </a:r>
            <a:r>
              <a:rPr lang="en-US" dirty="0"/>
              <a:t>:</a:t>
            </a:r>
            <a:r>
              <a:rPr lang="pl-PL" dirty="0"/>
              <a:t> t</a:t>
            </a:r>
            <a:r>
              <a:rPr lang="en-US" dirty="0"/>
              <a:t>he Spread-Skill chart determines what fraction of the spread value a given skill has (or vice versa). Ideally, it should be a straight line, with the x-axis and y-axis being equal in length.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90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3A682-FD6E-CA69-4D7F-8EDD1D95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1ACAC028-4452-C007-43C5-95E954235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04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2ABDA68D-B53B-FCC8-F2C4-E71E8AD7B1B0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359767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00E5A2E6-1437-7749-D58E-6CA4BFC6D289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581" y="3494503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3921CFF-BBFD-CF28-44E6-5F5CF89475EE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494502"/>
            <a:ext cx="3816000" cy="2697912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7EF0A48-5D79-697C-393A-0ED1219FC381}"/>
              </a:ext>
            </a:extLst>
          </p:cNvPr>
          <p:cNvSpPr txBox="1"/>
          <p:nvPr/>
        </p:nvSpPr>
        <p:spPr>
          <a:xfrm>
            <a:off x="2160637" y="3528566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87C4188-25D9-70C1-808C-A8207091923C}"/>
              </a:ext>
            </a:extLst>
          </p:cNvPr>
          <p:cNvSpPr txBox="1"/>
          <p:nvPr/>
        </p:nvSpPr>
        <p:spPr>
          <a:xfrm>
            <a:off x="6697141" y="3528119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FD724CDD-C8C3-F4CA-02A3-034046F3F9F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400" y="359767"/>
            <a:ext cx="3816000" cy="269791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0C08C26-4D55-9CA8-138A-23DD21C14462}"/>
              </a:ext>
            </a:extLst>
          </p:cNvPr>
          <p:cNvSpPr txBox="1"/>
          <p:nvPr/>
        </p:nvSpPr>
        <p:spPr>
          <a:xfrm>
            <a:off x="4298853" y="374250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FC08F5F6-2FBA-FB60-D193-FA026CA3FA6C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9767"/>
            <a:ext cx="3816000" cy="2697912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7E286FD-FC60-F35F-6B0A-B8F25EF3AD68}"/>
              </a:ext>
            </a:extLst>
          </p:cNvPr>
          <p:cNvSpPr txBox="1"/>
          <p:nvPr/>
        </p:nvSpPr>
        <p:spPr>
          <a:xfrm>
            <a:off x="468877" y="374250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 err="1"/>
              <a:t>Tot</a:t>
            </a:r>
            <a:r>
              <a:rPr lang="pl-PL" sz="1600" dirty="0"/>
              <a:t>.</a:t>
            </a:r>
            <a:r>
              <a:rPr lang="pl-PL" sz="1600" dirty="0" err="1"/>
              <a:t>Prec</a:t>
            </a:r>
            <a:r>
              <a:rPr lang="pl-PL" sz="1600" dirty="0"/>
              <a:t>.</a:t>
            </a:r>
            <a:r>
              <a:rPr lang="en-US" sz="1600" noProof="0" dirty="0"/>
              <a:t> ICON 2.5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6CB68A80-ACE3-E95E-BA70-D35AB2D8F131}"/>
              </a:ext>
            </a:extLst>
          </p:cNvPr>
          <p:cNvSpPr txBox="1"/>
          <p:nvPr/>
        </p:nvSpPr>
        <p:spPr>
          <a:xfrm>
            <a:off x="8209309" y="359767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/>
              <a:t>Tot.Prec</a:t>
            </a:r>
            <a:r>
              <a:rPr lang="pl-PL" sz="1600" dirty="0"/>
              <a:t>.</a:t>
            </a:r>
            <a:r>
              <a:rPr lang="en-US" sz="1600" noProof="0" dirty="0"/>
              <a:t> COSMO 7.0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50C0B597-D276-8948-16E3-07433D4BA8BF}"/>
              </a:ext>
            </a:extLst>
          </p:cNvPr>
          <p:cNvSpPr txBox="1"/>
          <p:nvPr/>
        </p:nvSpPr>
        <p:spPr>
          <a:xfrm>
            <a:off x="23674" y="3086779"/>
            <a:ext cx="1148818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noProof="0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COSMO 2.8 – TLE-MVE, </a:t>
            </a:r>
            <a:r>
              <a:rPr lang="pl-PL" b="1" dirty="0" err="1">
                <a:latin typeface="Arial Narrow" panose="020B0606020202030204" pitchFamily="34" charset="0"/>
              </a:rPr>
              <a:t>others</a:t>
            </a:r>
            <a:r>
              <a:rPr lang="en-US" b="1" dirty="0">
                <a:latin typeface="Arial Narrow" panose="020B0606020202030204" pitchFamily="34" charset="0"/>
              </a:rPr>
              <a:t> – TLE.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47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>
            <a:extLst>
              <a:ext uri="{FF2B5EF4-FFF2-40B4-BE49-F238E27FC236}">
                <a16:creationId xmlns:a16="http://schemas.microsoft.com/office/drawing/2014/main" id="{4FC64A89-D737-FCDE-2C63-8B35C39E47E9}"/>
              </a:ext>
            </a:extLst>
          </p:cNvPr>
          <p:cNvGrpSpPr/>
          <p:nvPr/>
        </p:nvGrpSpPr>
        <p:grpSpPr>
          <a:xfrm>
            <a:off x="397" y="1080899"/>
            <a:ext cx="4140000" cy="2699121"/>
            <a:chOff x="1621037" y="1080899"/>
            <a:chExt cx="4140000" cy="2699121"/>
          </a:xfrm>
        </p:grpSpPr>
        <p:pic>
          <p:nvPicPr>
            <p:cNvPr id="20" name="Picture 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1037" y="1080899"/>
              <a:ext cx="4140000" cy="2699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pole tekstowe 26"/>
            <p:cNvSpPr txBox="1"/>
            <p:nvPr/>
          </p:nvSpPr>
          <p:spPr>
            <a:xfrm>
              <a:off x="3051766" y="1566814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noProof="0" dirty="0" err="1"/>
                <a:t>Sfc</a:t>
              </a:r>
              <a:r>
                <a:rPr lang="pl-PL" noProof="0" dirty="0"/>
                <a:t> </a:t>
              </a:r>
              <a:r>
                <a:rPr lang="pl-PL" noProof="0" dirty="0" err="1"/>
                <a:t>pressure</a:t>
              </a:r>
              <a:endParaRPr lang="en-US" noProof="0" dirty="0"/>
            </a:p>
          </p:txBody>
        </p: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907DEEED-69AE-7D08-9D21-81828FDD42F3}"/>
              </a:ext>
            </a:extLst>
          </p:cNvPr>
          <p:cNvGrpSpPr/>
          <p:nvPr/>
        </p:nvGrpSpPr>
        <p:grpSpPr>
          <a:xfrm>
            <a:off x="397" y="3781054"/>
            <a:ext cx="4140000" cy="2699121"/>
            <a:chOff x="1621037" y="3781054"/>
            <a:chExt cx="4140000" cy="2699121"/>
          </a:xfrm>
        </p:grpSpPr>
        <p:pic>
          <p:nvPicPr>
            <p:cNvPr id="25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21037" y="3781054"/>
              <a:ext cx="4140000" cy="2699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pole tekstowe 27"/>
            <p:cNvSpPr txBox="1"/>
            <p:nvPr/>
          </p:nvSpPr>
          <p:spPr>
            <a:xfrm>
              <a:off x="3168749" y="4220687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T2M</a:t>
              </a:r>
            </a:p>
          </p:txBody>
        </p: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id="{E06DDDBF-2EA7-D12F-20FE-41D8E2517065}"/>
              </a:ext>
            </a:extLst>
          </p:cNvPr>
          <p:cNvGrpSpPr/>
          <p:nvPr/>
        </p:nvGrpSpPr>
        <p:grpSpPr>
          <a:xfrm>
            <a:off x="4248869" y="1079573"/>
            <a:ext cx="4140000" cy="2699121"/>
            <a:chOff x="5761037" y="1079573"/>
            <a:chExt cx="4140000" cy="2699121"/>
          </a:xfrm>
        </p:grpSpPr>
        <p:pic>
          <p:nvPicPr>
            <p:cNvPr id="24" name="Picture 3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61037" y="1079573"/>
              <a:ext cx="4140000" cy="2699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" name="pole tekstowe 28"/>
            <p:cNvSpPr txBox="1"/>
            <p:nvPr/>
          </p:nvSpPr>
          <p:spPr>
            <a:xfrm>
              <a:off x="7706122" y="165208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TD2M</a:t>
              </a:r>
            </a:p>
          </p:txBody>
        </p: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1208F6A6-7303-7278-BF51-3034EF8ECD4A}"/>
              </a:ext>
            </a:extLst>
          </p:cNvPr>
          <p:cNvGrpSpPr/>
          <p:nvPr/>
        </p:nvGrpSpPr>
        <p:grpSpPr>
          <a:xfrm>
            <a:off x="4248869" y="3781054"/>
            <a:ext cx="4140000" cy="2699121"/>
            <a:chOff x="5761037" y="3781054"/>
            <a:chExt cx="4140000" cy="2699121"/>
          </a:xfrm>
        </p:grpSpPr>
        <p:pic>
          <p:nvPicPr>
            <p:cNvPr id="26" name="Picture 5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61037" y="3781054"/>
              <a:ext cx="4140000" cy="2699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pole tekstowe 29"/>
            <p:cNvSpPr txBox="1"/>
            <p:nvPr/>
          </p:nvSpPr>
          <p:spPr>
            <a:xfrm>
              <a:off x="7718835" y="416981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U10M</a:t>
              </a:r>
            </a:p>
          </p:txBody>
        </p:sp>
      </p:grpSp>
      <p:sp>
        <p:nvSpPr>
          <p:cNvPr id="31" name="pole tekstowe 30"/>
          <p:cNvSpPr txBox="1"/>
          <p:nvPr/>
        </p:nvSpPr>
        <p:spPr>
          <a:xfrm>
            <a:off x="397" y="466437"/>
            <a:ext cx="6840760" cy="646331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Spread – Weibull distribution with a shape factor k</a:t>
            </a:r>
            <a:r>
              <a:rPr lang="pl-PL" dirty="0"/>
              <a:t>~</a:t>
            </a:r>
            <a:r>
              <a:rPr lang="en-US" dirty="0"/>
              <a:t>2, </a:t>
            </a:r>
            <a:endParaRPr lang="pl-PL" dirty="0"/>
          </a:p>
          <a:p>
            <a:r>
              <a:rPr lang="en-US" dirty="0"/>
              <a:t>Skill – a shape factor k </a:t>
            </a:r>
            <a:r>
              <a:rPr lang="pl-PL" dirty="0"/>
              <a:t>~</a:t>
            </a:r>
            <a:r>
              <a:rPr lang="en-US" dirty="0"/>
              <a:t>1 –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like</a:t>
            </a:r>
            <a:r>
              <a:rPr lang="pl-PL" dirty="0"/>
              <a:t> </a:t>
            </a:r>
            <a:r>
              <a:rPr lang="en-US" dirty="0"/>
              <a:t>an exponential distribution</a:t>
            </a:r>
            <a:endParaRPr lang="en-US" noProof="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1EA6405-C07D-C728-2597-EE16D28332CE}"/>
              </a:ext>
            </a:extLst>
          </p:cNvPr>
          <p:cNvSpPr txBox="1"/>
          <p:nvPr/>
        </p:nvSpPr>
        <p:spPr>
          <a:xfrm>
            <a:off x="648469" y="-19437"/>
            <a:ext cx="97210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Methods of description</a:t>
            </a:r>
            <a:r>
              <a:rPr lang="pl-PL" sz="2800" dirty="0"/>
              <a:t> (</a:t>
            </a:r>
            <a:r>
              <a:rPr lang="pl-PL" sz="2800" dirty="0" err="1"/>
              <a:t>verification</a:t>
            </a:r>
            <a:r>
              <a:rPr lang="pl-PL" sz="2800" dirty="0"/>
              <a:t>)</a:t>
            </a:r>
            <a:r>
              <a:rPr lang="en-US" sz="2800" dirty="0"/>
              <a:t> </a:t>
            </a:r>
            <a:r>
              <a:rPr lang="pl-PL" sz="2800" dirty="0"/>
              <a:t>of </a:t>
            </a:r>
            <a:r>
              <a:rPr lang="en-US" sz="2800" dirty="0"/>
              <a:t>EPS results</a:t>
            </a:r>
            <a:endParaRPr lang="en-US" sz="2800" noProof="0" dirty="0">
              <a:latin typeface="+mn-lt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CEF12EB4-689C-0162-19AB-797E4F7F2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463" y="2664023"/>
            <a:ext cx="3334215" cy="23434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54393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F69DF-6DDF-A4D0-ECE9-C75FE7F8B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2EF50161-8551-7658-B936-0BD04F4E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AD749AF-361D-4ED9-A4F2-4F7774B8E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000" y="604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2689B2A9-C646-BC14-20C4-5B9070407A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581" y="3439146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B3F575E2-A306-8BD4-46B2-1330B4690AD2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439145"/>
            <a:ext cx="3816000" cy="2697912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3D7C416-849D-D062-390B-199048DE5D4E}"/>
              </a:ext>
            </a:extLst>
          </p:cNvPr>
          <p:cNvSpPr txBox="1"/>
          <p:nvPr/>
        </p:nvSpPr>
        <p:spPr>
          <a:xfrm>
            <a:off x="2160637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5BCBDD26-FD09-7D92-DF92-388E369FB3DD}"/>
              </a:ext>
            </a:extLst>
          </p:cNvPr>
          <p:cNvSpPr txBox="1"/>
          <p:nvPr/>
        </p:nvSpPr>
        <p:spPr>
          <a:xfrm>
            <a:off x="6697141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ICON-EU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87D852C-4DCB-9468-0EB3-BB7FFE7632F5}"/>
              </a:ext>
            </a:extLst>
          </p:cNvPr>
          <p:cNvSpPr txBox="1"/>
          <p:nvPr/>
        </p:nvSpPr>
        <p:spPr>
          <a:xfrm>
            <a:off x="23674" y="3060000"/>
            <a:ext cx="1148818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Histograms</a:t>
            </a:r>
            <a:r>
              <a:rPr lang="pl-PL" b="1" noProof="0" dirty="0">
                <a:latin typeface="Arial Narrow" panose="020B0606020202030204" pitchFamily="34" charset="0"/>
              </a:rPr>
              <a:t> of s</a:t>
            </a:r>
            <a:r>
              <a:rPr lang="en-US" b="1" noProof="0" dirty="0">
                <a:latin typeface="Arial Narrow" panose="020B0606020202030204" pitchFamily="34" charset="0"/>
              </a:rPr>
              <a:t>kill</a:t>
            </a:r>
            <a:r>
              <a:rPr lang="pl-PL" b="1" noProof="0" dirty="0">
                <a:latin typeface="Arial Narrow" panose="020B0606020202030204" pitchFamily="34" charset="0"/>
              </a:rPr>
              <a:t> and </a:t>
            </a:r>
            <a:r>
              <a:rPr lang="en-US" b="1" noProof="0" dirty="0">
                <a:latin typeface="Arial Narrow" panose="020B0606020202030204" pitchFamily="34" charset="0"/>
              </a:rPr>
              <a:t>spread;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0E34C79-2345-6009-1D54-E32226BA9A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000" y="604"/>
            <a:ext cx="3816000" cy="269791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5D5B6300-3067-99E1-B9C0-C8B1AC122D9C}"/>
              </a:ext>
            </a:extLst>
          </p:cNvPr>
          <p:cNvSpPr txBox="1"/>
          <p:nvPr/>
        </p:nvSpPr>
        <p:spPr>
          <a:xfrm>
            <a:off x="4356453" y="2700000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F1DA2172-71CA-43D4-CFEC-379289391E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" y="604"/>
            <a:ext cx="3816000" cy="2697912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3FD5F100-E4BC-730B-4B35-8E5C619D9792}"/>
              </a:ext>
            </a:extLst>
          </p:cNvPr>
          <p:cNvSpPr txBox="1"/>
          <p:nvPr/>
        </p:nvSpPr>
        <p:spPr>
          <a:xfrm>
            <a:off x="504877" y="2700000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ICON 2.5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8DD9177-3500-2AE4-1207-94D39AAC5D5D}"/>
              </a:ext>
            </a:extLst>
          </p:cNvPr>
          <p:cNvSpPr txBox="1"/>
          <p:nvPr/>
        </p:nvSpPr>
        <p:spPr>
          <a:xfrm>
            <a:off x="8209309" y="2700000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COSMO 7.0</a:t>
            </a:r>
          </a:p>
        </p:txBody>
      </p:sp>
    </p:spTree>
    <p:extLst>
      <p:ext uri="{BB962C8B-B14F-4D97-AF65-F5344CB8AC3E}">
        <p14:creationId xmlns:p14="http://schemas.microsoft.com/office/powerpoint/2010/main" val="407935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54154-1FB9-901A-452C-1FE776266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FD5FACD4-70D7-7E2C-D689-9509E4DB5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B8E6BA60-6E46-2654-34FA-4CDCBF20449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6000" y="0"/>
            <a:ext cx="3816000" cy="2736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2B297AE2-395A-0C74-C1C0-5C9007070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581" y="3420000"/>
            <a:ext cx="3816000" cy="2736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D0F245B-DA74-E4EE-3B80-19711FC379E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420000"/>
            <a:ext cx="3816000" cy="27360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47B42A83-E306-2A91-08AE-B3368B931B8A}"/>
              </a:ext>
            </a:extLst>
          </p:cNvPr>
          <p:cNvSpPr txBox="1"/>
          <p:nvPr/>
        </p:nvSpPr>
        <p:spPr>
          <a:xfrm>
            <a:off x="2160637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6AFB2DB-F160-1238-7134-A1F41F4B4AFE}"/>
              </a:ext>
            </a:extLst>
          </p:cNvPr>
          <p:cNvSpPr txBox="1"/>
          <p:nvPr/>
        </p:nvSpPr>
        <p:spPr>
          <a:xfrm>
            <a:off x="6697141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ICON-EU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01CAF724-FC21-9812-359E-F48032B69921}"/>
              </a:ext>
            </a:extLst>
          </p:cNvPr>
          <p:cNvSpPr txBox="1"/>
          <p:nvPr/>
        </p:nvSpPr>
        <p:spPr>
          <a:xfrm>
            <a:off x="23674" y="3060000"/>
            <a:ext cx="1148818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S</a:t>
            </a:r>
            <a:r>
              <a:rPr lang="en-US" b="1" noProof="0" dirty="0">
                <a:latin typeface="Arial Narrow" panose="020B0606020202030204" pitchFamily="34" charset="0"/>
              </a:rPr>
              <a:t>kill</a:t>
            </a:r>
            <a:r>
              <a:rPr lang="pl-PL" b="1" noProof="0" dirty="0">
                <a:latin typeface="Arial Narrow" panose="020B0606020202030204" pitchFamily="34" charset="0"/>
              </a:rPr>
              <a:t>-to-</a:t>
            </a:r>
            <a:r>
              <a:rPr lang="pl-PL" b="1" noProof="0" dirty="0" err="1">
                <a:latin typeface="Arial Narrow" panose="020B0606020202030204" pitchFamily="34" charset="0"/>
              </a:rPr>
              <a:t>spread</a:t>
            </a:r>
            <a:r>
              <a:rPr lang="pl-PL" b="1" noProof="0" dirty="0">
                <a:latin typeface="Arial Narrow" panose="020B0606020202030204" pitchFamily="34" charset="0"/>
              </a:rPr>
              <a:t> </a:t>
            </a:r>
            <a:r>
              <a:rPr lang="pl-PL" b="1" noProof="0" dirty="0" err="1">
                <a:latin typeface="Arial Narrow" panose="020B0606020202030204" pitchFamily="34" charset="0"/>
              </a:rPr>
              <a:t>histograms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2C78F85-42BC-90B3-BD59-FD23669CD82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000" y="0"/>
            <a:ext cx="3816000" cy="27360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65A4EB6-A23E-B40E-5F6D-751CAE3B3CC0}"/>
              </a:ext>
            </a:extLst>
          </p:cNvPr>
          <p:cNvSpPr txBox="1"/>
          <p:nvPr/>
        </p:nvSpPr>
        <p:spPr>
          <a:xfrm>
            <a:off x="4356453" y="2700000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735C44D1-A2A9-6AC4-98A9-F14CB90469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816000" cy="27360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72F0179B-EFE2-5D9B-3408-4DAA938FCDE0}"/>
              </a:ext>
            </a:extLst>
          </p:cNvPr>
          <p:cNvSpPr txBox="1"/>
          <p:nvPr/>
        </p:nvSpPr>
        <p:spPr>
          <a:xfrm>
            <a:off x="504877" y="2700000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 </a:t>
            </a:r>
            <a:r>
              <a:rPr lang="en-US" sz="1600" noProof="0" dirty="0"/>
              <a:t>ICON 2.5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7E17A39-BB21-9D96-BE15-AA8F3594DC4A}"/>
              </a:ext>
            </a:extLst>
          </p:cNvPr>
          <p:cNvSpPr txBox="1"/>
          <p:nvPr/>
        </p:nvSpPr>
        <p:spPr>
          <a:xfrm>
            <a:off x="8209309" y="2700000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TD2M</a:t>
            </a:r>
            <a:r>
              <a:rPr lang="en-US" sz="1600" noProof="0" dirty="0"/>
              <a:t> COSMO 7.0</a:t>
            </a:r>
          </a:p>
        </p:txBody>
      </p:sp>
    </p:spTree>
    <p:extLst>
      <p:ext uri="{BB962C8B-B14F-4D97-AF65-F5344CB8AC3E}">
        <p14:creationId xmlns:p14="http://schemas.microsoft.com/office/powerpoint/2010/main" val="1360585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/>
          <p:cNvSpPr txBox="1"/>
          <p:nvPr/>
        </p:nvSpPr>
        <p:spPr>
          <a:xfrm>
            <a:off x="360040" y="287759"/>
            <a:ext cx="104415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Post-processing and verification – variants and alternatives</a:t>
            </a:r>
            <a:endParaRPr lang="en-US" sz="2800" noProof="0" dirty="0">
              <a:latin typeface="+mn-lt"/>
            </a:endParaRPr>
          </a:p>
        </p:txBody>
      </p:sp>
      <p:sp>
        <p:nvSpPr>
          <p:cNvPr id="5" name="Symbol zastępczy numeru slajdu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92EE97-9CB4-465E-BD42-276040E68C5E}" type="slidenum">
              <a:rPr lang="en-US" sz="1200" noProof="0" smtClean="0">
                <a:solidFill>
                  <a:srgbClr val="00206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sp>
        <p:nvSpPr>
          <p:cNvPr id="7" name="pole tekstowe 10"/>
          <p:cNvSpPr txBox="1">
            <a:spLocks noChangeArrowheads="1"/>
          </p:cNvSpPr>
          <p:nvPr/>
        </p:nvSpPr>
        <p:spPr bwMode="auto">
          <a:xfrm>
            <a:off x="0" y="1079847"/>
            <a:ext cx="1144966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noProof="0" dirty="0" err="1"/>
              <a:t>Weighted</a:t>
            </a:r>
            <a:r>
              <a:rPr lang="pl-PL" noProof="0" dirty="0"/>
              <a:t> ensemble </a:t>
            </a:r>
            <a:r>
              <a:rPr lang="pl-PL" noProof="0" dirty="0" err="1"/>
              <a:t>mean</a:t>
            </a:r>
            <a:endParaRPr lang="en-US" noProof="0" dirty="0"/>
          </a:p>
        </p:txBody>
      </p:sp>
      <p:sp>
        <p:nvSpPr>
          <p:cNvPr id="9" name="pole tekstowe 12"/>
          <p:cNvSpPr txBox="1">
            <a:spLocks noChangeArrowheads="1"/>
          </p:cNvSpPr>
          <p:nvPr/>
        </p:nvSpPr>
        <p:spPr bwMode="auto">
          <a:xfrm>
            <a:off x="0" y="3664291"/>
            <a:ext cx="11522075" cy="241604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100" i="1" noProof="0" dirty="0"/>
              <a:t>y – </a:t>
            </a:r>
            <a:r>
              <a:rPr lang="pl-PL" sz="2100" noProof="0" dirty="0" err="1"/>
              <a:t>corrected</a:t>
            </a:r>
            <a:r>
              <a:rPr lang="pl-PL" sz="2100" noProof="0" dirty="0"/>
              <a:t> </a:t>
            </a:r>
            <a:r>
              <a:rPr lang="en-US" sz="2100" noProof="0" dirty="0"/>
              <a:t>(</a:t>
            </a:r>
            <a:r>
              <a:rPr lang="pl-PL" sz="2100" i="1" noProof="0" dirty="0" err="1"/>
              <a:t>calibrated</a:t>
            </a:r>
            <a:r>
              <a:rPr lang="en-US" sz="2100" noProof="0" dirty="0"/>
              <a:t>)  </a:t>
            </a:r>
            <a:r>
              <a:rPr lang="pl-PL" sz="2100" noProof="0" dirty="0" err="1"/>
              <a:t>forecasts</a:t>
            </a:r>
            <a:r>
              <a:rPr lang="en-US" sz="2100" noProof="0" dirty="0"/>
              <a:t> – n</a:t>
            </a:r>
            <a:r>
              <a:rPr lang="pl-PL" sz="2100" noProof="0" dirty="0"/>
              <a:t>e</a:t>
            </a:r>
            <a:r>
              <a:rPr lang="en-US" sz="2100" noProof="0" dirty="0"/>
              <a:t>w</a:t>
            </a:r>
            <a:r>
              <a:rPr lang="pl-PL" sz="2100" noProof="0" dirty="0"/>
              <a:t> ensemble </a:t>
            </a:r>
            <a:r>
              <a:rPr lang="pl-PL" sz="2100" noProof="0" dirty="0" err="1"/>
              <a:t>means</a:t>
            </a:r>
            <a:endParaRPr lang="en-US" sz="2100" noProof="0" dirty="0"/>
          </a:p>
          <a:p>
            <a:pPr algn="ctr" eaLnBrk="1" hangingPunct="1">
              <a:spcAft>
                <a:spcPts val="600"/>
              </a:spcAft>
            </a:pPr>
            <a:r>
              <a:rPr lang="en-US" sz="2100" i="1" noProof="0" dirty="0"/>
              <a:t>X</a:t>
            </a:r>
            <a:r>
              <a:rPr lang="en-US" sz="2100" noProof="0" dirty="0"/>
              <a:t> –</a:t>
            </a:r>
            <a:r>
              <a:rPr lang="pl-PL" sz="2100" noProof="0" dirty="0"/>
              <a:t> matrix of </a:t>
            </a:r>
            <a:r>
              <a:rPr lang="en-US" sz="2100" noProof="0" dirty="0"/>
              <a:t>D</a:t>
            </a:r>
            <a:r>
              <a:rPr lang="pl-PL" sz="2100" noProof="0" dirty="0" err="1"/>
              <a:t>irect</a:t>
            </a:r>
            <a:r>
              <a:rPr lang="pl-PL" sz="2100" noProof="0" dirty="0"/>
              <a:t> </a:t>
            </a:r>
            <a:r>
              <a:rPr lang="en-US" sz="2100" noProof="0" dirty="0"/>
              <a:t>M</a:t>
            </a:r>
            <a:r>
              <a:rPr lang="pl-PL" sz="2100" noProof="0" dirty="0" err="1"/>
              <a:t>odel</a:t>
            </a:r>
            <a:r>
              <a:rPr lang="pl-PL" sz="2100" noProof="0" dirty="0"/>
              <a:t> </a:t>
            </a:r>
            <a:r>
              <a:rPr lang="en-US" sz="2100" noProof="0" dirty="0"/>
              <a:t>O</a:t>
            </a:r>
            <a:r>
              <a:rPr lang="pl-PL" sz="2100" dirty="0" err="1"/>
              <a:t>utput</a:t>
            </a:r>
            <a:r>
              <a:rPr lang="pl-PL" sz="2100" dirty="0"/>
              <a:t> and </a:t>
            </a:r>
            <a:r>
              <a:rPr lang="pl-PL" sz="2100" dirty="0" err="1"/>
              <a:t>parameters</a:t>
            </a:r>
            <a:r>
              <a:rPr lang="en-US" sz="2100" noProof="0" dirty="0"/>
              <a:t>, 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100" i="1" noProof="0" dirty="0"/>
              <a:t>β</a:t>
            </a:r>
            <a:r>
              <a:rPr lang="en-US" sz="2100" noProof="0" dirty="0"/>
              <a:t> – w</a:t>
            </a:r>
            <a:r>
              <a:rPr lang="pl-PL" sz="2100" noProof="0" dirty="0" err="1"/>
              <a:t>eights</a:t>
            </a:r>
            <a:r>
              <a:rPr lang="en-US" sz="2100" noProof="0" dirty="0"/>
              <a:t> – </a:t>
            </a:r>
            <a:r>
              <a:rPr lang="pl-PL" sz="2100" noProof="0" dirty="0" err="1"/>
              <a:t>computed</a:t>
            </a:r>
            <a:r>
              <a:rPr lang="pl-PL" sz="2100" noProof="0" dirty="0"/>
              <a:t> with </a:t>
            </a:r>
            <a:r>
              <a:rPr lang="pl-PL" sz="2100" noProof="0" dirty="0" err="1"/>
              <a:t>linear</a:t>
            </a:r>
            <a:r>
              <a:rPr lang="pl-PL" sz="2100" noProof="0" dirty="0"/>
              <a:t> </a:t>
            </a:r>
            <a:r>
              <a:rPr lang="pl-PL" sz="2100" noProof="0" dirty="0" err="1"/>
              <a:t>regression</a:t>
            </a:r>
            <a:endParaRPr lang="en-US" sz="2100" noProof="0" dirty="0"/>
          </a:p>
          <a:p>
            <a:pPr algn="ctr" eaLnBrk="1" hangingPunct="1">
              <a:spcAft>
                <a:spcPts val="600"/>
              </a:spcAft>
            </a:pPr>
            <a:r>
              <a:rPr lang="en-US" sz="2100" i="1" noProof="0" dirty="0" err="1"/>
              <a:t>x</a:t>
            </a:r>
            <a:r>
              <a:rPr lang="en-US" sz="2100" i="1" baseline="-25000" noProof="0" dirty="0" err="1"/>
              <a:t>ij</a:t>
            </a:r>
            <a:r>
              <a:rPr lang="en-US" sz="2100" i="1" baseline="-25000" noProof="0" dirty="0"/>
              <a:t> </a:t>
            </a:r>
            <a:r>
              <a:rPr lang="en-US" sz="2100" i="1" noProof="0" dirty="0"/>
              <a:t>= x, [</a:t>
            </a:r>
            <a:r>
              <a:rPr lang="en-US" sz="2100" i="1" noProof="0" dirty="0" err="1"/>
              <a:t>λ,φ,h</a:t>
            </a:r>
            <a:r>
              <a:rPr lang="en-US" sz="2100" i="1" noProof="0" dirty="0"/>
              <a:t>] 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100" i="1" noProof="0" dirty="0"/>
              <a:t>x – T2M, U10M, TD2M, PS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100" i="1" noProof="0" dirty="0" err="1"/>
              <a:t>λ,φ</a:t>
            </a:r>
            <a:r>
              <a:rPr lang="en-US" sz="2100" i="1" noProof="0" dirty="0"/>
              <a:t> –</a:t>
            </a:r>
            <a:r>
              <a:rPr lang="pl-PL" sz="2100" i="1" noProof="0" dirty="0"/>
              <a:t> </a:t>
            </a:r>
            <a:r>
              <a:rPr lang="en-US" sz="2100" noProof="0" dirty="0" err="1"/>
              <a:t>geogra</a:t>
            </a:r>
            <a:r>
              <a:rPr lang="pl-PL" sz="2100" noProof="0" dirty="0" err="1"/>
              <a:t>phical</a:t>
            </a:r>
            <a:r>
              <a:rPr lang="pl-PL" sz="2100" noProof="0" dirty="0"/>
              <a:t> </a:t>
            </a:r>
            <a:r>
              <a:rPr lang="pl-PL" sz="2100" noProof="0" dirty="0" err="1"/>
              <a:t>coordinates</a:t>
            </a:r>
            <a:r>
              <a:rPr lang="en-US" sz="2100" i="1" noProof="0" dirty="0"/>
              <a:t>, h – </a:t>
            </a:r>
            <a:r>
              <a:rPr lang="en-US" sz="2100" noProof="0" dirty="0" err="1"/>
              <a:t>orogra</a:t>
            </a:r>
            <a:r>
              <a:rPr lang="pl-PL" sz="2100" noProof="0" dirty="0"/>
              <a:t>phy</a:t>
            </a:r>
            <a:endParaRPr lang="en-US" sz="2100" noProof="0" dirty="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/>
        </p:nvGraphicFramePr>
        <p:xfrm>
          <a:off x="3240757" y="1443856"/>
          <a:ext cx="4351338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3" imgW="1778000" imgH="939800" progId="">
                  <p:embed/>
                </p:oleObj>
              </mc:Choice>
              <mc:Fallback>
                <p:oleObj name="Równanie" r:id="rId3" imgW="1778000" imgH="9398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757" y="1443856"/>
                        <a:ext cx="4351338" cy="23002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5933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675" y="1441422"/>
            <a:ext cx="3830637" cy="5039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12" y="1439835"/>
            <a:ext cx="5268913" cy="5030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pole tekstowe 10"/>
          <p:cNvSpPr txBox="1">
            <a:spLocks noChangeArrowheads="1"/>
          </p:cNvSpPr>
          <p:nvPr/>
        </p:nvSpPr>
        <p:spPr bwMode="auto">
          <a:xfrm>
            <a:off x="-576104" y="925767"/>
            <a:ext cx="1267428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noProof="0" dirty="0">
                <a:latin typeface="Arial Narrow" pitchFamily="34" charset="0"/>
              </a:rPr>
              <a:t>Artificial Neural Network</a:t>
            </a:r>
            <a:r>
              <a:rPr lang="pl-PL" sz="2400" i="1" noProof="0" dirty="0">
                <a:latin typeface="Arial Narrow" pitchFamily="34" charset="0"/>
              </a:rPr>
              <a:t> (</a:t>
            </a:r>
            <a:r>
              <a:rPr lang="en-US" sz="2400" i="1" noProof="0" dirty="0">
                <a:latin typeface="Arial Narrow" pitchFamily="34" charset="0"/>
              </a:rPr>
              <a:t>ANN)</a:t>
            </a:r>
            <a:r>
              <a:rPr lang="en-US" sz="2400" noProof="0" dirty="0">
                <a:latin typeface="Arial Narrow" pitchFamily="34" charset="0"/>
              </a:rPr>
              <a:t> – </a:t>
            </a:r>
            <a:r>
              <a:rPr lang="pl-PL" sz="2400" noProof="0" dirty="0" err="1">
                <a:latin typeface="Arial Narrow" pitchFamily="34" charset="0"/>
              </a:rPr>
              <a:t>an</a:t>
            </a:r>
            <a:r>
              <a:rPr lang="pl-PL" sz="2400" noProof="0" dirty="0">
                <a:latin typeface="Arial Narrow" pitchFamily="34" charset="0"/>
              </a:rPr>
              <a:t> </a:t>
            </a:r>
            <a:r>
              <a:rPr lang="en-US" sz="2400" noProof="0" dirty="0">
                <a:latin typeface="Arial Narrow" pitchFamily="34" charset="0"/>
              </a:rPr>
              <a:t>alternat</a:t>
            </a:r>
            <a:r>
              <a:rPr lang="pl-PL" sz="2400" noProof="0" dirty="0" err="1">
                <a:latin typeface="Arial Narrow" pitchFamily="34" charset="0"/>
              </a:rPr>
              <a:t>ive</a:t>
            </a:r>
            <a:r>
              <a:rPr lang="pl-PL" sz="2400" noProof="0" dirty="0">
                <a:latin typeface="Arial Narrow" pitchFamily="34" charset="0"/>
              </a:rPr>
              <a:t> for </a:t>
            </a:r>
            <a:r>
              <a:rPr lang="pl-PL" sz="2400" noProof="0" dirty="0" err="1">
                <a:latin typeface="Arial Narrow" pitchFamily="34" charset="0"/>
              </a:rPr>
              <a:t>linear</a:t>
            </a:r>
            <a:r>
              <a:rPr lang="pl-PL" sz="2400" noProof="0" dirty="0">
                <a:latin typeface="Arial Narrow" pitchFamily="34" charset="0"/>
              </a:rPr>
              <a:t> </a:t>
            </a:r>
            <a:r>
              <a:rPr lang="pl-PL" sz="2400" noProof="0" dirty="0" err="1">
                <a:latin typeface="Arial Narrow" pitchFamily="34" charset="0"/>
              </a:rPr>
              <a:t>regression</a:t>
            </a:r>
            <a:endParaRPr lang="en-US" sz="2400" noProof="0" dirty="0">
              <a:latin typeface="Arial Narrow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ED40756-FAC8-CD10-80F9-24800DB26749}"/>
              </a:ext>
            </a:extLst>
          </p:cNvPr>
          <p:cNvSpPr txBox="1"/>
          <p:nvPr/>
        </p:nvSpPr>
        <p:spPr>
          <a:xfrm>
            <a:off x="360040" y="287759"/>
            <a:ext cx="104415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Post-processing and verification – variants and alternatives</a:t>
            </a:r>
            <a:endParaRPr lang="en-US" sz="28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933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92EE97-9CB4-465E-BD42-276040E68C5E}" type="slidenum">
              <a:rPr lang="en-US" sz="1200" noProof="0" smtClean="0">
                <a:solidFill>
                  <a:srgbClr val="00206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US" sz="1200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-1" y="1079847"/>
            <a:ext cx="11522075" cy="44873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defRPr/>
            </a:pPr>
            <a:r>
              <a:rPr lang="en-US" sz="2400" noProof="0" dirty="0"/>
              <a:t>Setup: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400" noProof="0" dirty="0"/>
              <a:t>23/22/20 neuron</a:t>
            </a:r>
            <a:r>
              <a:rPr lang="pl-PL" sz="2400" noProof="0" dirty="0"/>
              <a:t>s in </a:t>
            </a:r>
            <a:r>
              <a:rPr lang="pl-PL" sz="2400" noProof="0" dirty="0" err="1"/>
              <a:t>an</a:t>
            </a:r>
            <a:r>
              <a:rPr lang="pl-PL" sz="2400" noProof="0" dirty="0"/>
              <a:t> </a:t>
            </a:r>
            <a:r>
              <a:rPr lang="pl-PL" sz="2400" noProof="0" dirty="0" err="1"/>
              <a:t>input</a:t>
            </a:r>
            <a:r>
              <a:rPr lang="pl-PL" sz="2400" noProof="0" dirty="0"/>
              <a:t> </a:t>
            </a:r>
            <a:r>
              <a:rPr lang="pl-PL" sz="2400" noProof="0" dirty="0" err="1"/>
              <a:t>layer</a:t>
            </a:r>
            <a:r>
              <a:rPr lang="en-US" sz="2400" noProof="0" dirty="0"/>
              <a:t> – </a:t>
            </a:r>
            <a:r>
              <a:rPr lang="en-US" sz="2400" i="1" noProof="0" dirty="0"/>
              <a:t>h</a:t>
            </a:r>
            <a:r>
              <a:rPr lang="en-US" sz="2400" noProof="0" dirty="0"/>
              <a:t> +</a:t>
            </a:r>
            <a:r>
              <a:rPr lang="en-US" sz="2400" i="1" noProof="0" dirty="0"/>
              <a:t> </a:t>
            </a:r>
            <a:r>
              <a:rPr lang="en-US" sz="2400" i="1" noProof="0" dirty="0" err="1"/>
              <a:t>λ,φ</a:t>
            </a:r>
            <a:r>
              <a:rPr lang="en-US" sz="2400" i="1" noProof="0" dirty="0"/>
              <a:t> +</a:t>
            </a:r>
            <a:r>
              <a:rPr lang="en-US" sz="2400" noProof="0" dirty="0"/>
              <a:t> 20 </a:t>
            </a:r>
            <a:r>
              <a:rPr lang="pl-PL" sz="2400" noProof="0" dirty="0" err="1"/>
              <a:t>members</a:t>
            </a:r>
            <a:r>
              <a:rPr lang="en-US" sz="2400" noProof="0" dirty="0"/>
              <a:t> (</a:t>
            </a:r>
            <a:r>
              <a:rPr lang="pl-PL" sz="2400" noProof="0" dirty="0"/>
              <a:t>for</a:t>
            </a:r>
            <a:r>
              <a:rPr lang="en-US" sz="2400" noProof="0" dirty="0"/>
              <a:t> TLE 13/12/10</a:t>
            </a:r>
            <a:r>
              <a:rPr lang="pl-PL" sz="2400" noProof="0" dirty="0"/>
              <a:t>, </a:t>
            </a:r>
            <a:r>
              <a:rPr lang="pl-PL" sz="2400" noProof="0" dirty="0" err="1"/>
              <a:t>respectively</a:t>
            </a:r>
            <a:r>
              <a:rPr lang="en-US" sz="2400" noProof="0" dirty="0"/>
              <a:t>) 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400" dirty="0"/>
              <a:t>5 neurons in a single hidden layer, corresponding to 4 TL-ICs/BCs blocks and spatial and temporal coordinates – 5</a:t>
            </a:r>
            <a:r>
              <a:rPr lang="en-US" sz="2400" baseline="30000" dirty="0"/>
              <a:t>th</a:t>
            </a:r>
            <a:r>
              <a:rPr lang="pl-PL" sz="2400" dirty="0"/>
              <a:t> </a:t>
            </a:r>
            <a:r>
              <a:rPr lang="en-US" sz="2400" dirty="0"/>
              <a:t>block</a:t>
            </a: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400" dirty="0"/>
              <a:t>Each element </a:t>
            </a:r>
            <a:r>
              <a:rPr lang="pl-PL" sz="2400" dirty="0"/>
              <a:t>is </a:t>
            </a:r>
            <a:r>
              <a:rPr lang="en-US" sz="2400" dirty="0"/>
              <a:t>treated independently (temperature, wind speed, pressure, etc.).</a:t>
            </a:r>
            <a:endParaRPr lang="pl-PL" sz="240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pl-PL" sz="2400" noProof="0" dirty="0" err="1"/>
              <a:t>Activation</a:t>
            </a:r>
            <a:r>
              <a:rPr lang="pl-PL" sz="2400" noProof="0" dirty="0"/>
              <a:t> </a:t>
            </a:r>
            <a:r>
              <a:rPr lang="pl-PL" sz="2400" noProof="0" dirty="0" err="1"/>
              <a:t>function</a:t>
            </a:r>
            <a:r>
              <a:rPr lang="pl-PL" sz="2400" noProof="0" dirty="0"/>
              <a:t> </a:t>
            </a:r>
            <a:r>
              <a:rPr lang="en-US" sz="2400" noProof="0" dirty="0"/>
              <a:t>– </a:t>
            </a:r>
            <a:r>
              <a:rPr lang="pl-PL" sz="2400" noProof="0" dirty="0" err="1"/>
              <a:t>hyperbolic</a:t>
            </a:r>
            <a:r>
              <a:rPr lang="pl-PL" sz="2400" noProof="0" dirty="0"/>
              <a:t> tangent</a:t>
            </a:r>
            <a:r>
              <a:rPr lang="en-US" sz="2400" noProof="0" dirty="0"/>
              <a:t> (</a:t>
            </a:r>
            <a:r>
              <a:rPr lang="en-US" sz="2400" dirty="0"/>
              <a:t>symmetrical relative to a point</a:t>
            </a:r>
            <a:r>
              <a:rPr lang="pl-PL" sz="2400" dirty="0"/>
              <a:t> </a:t>
            </a:r>
            <a:r>
              <a:rPr lang="en-US" sz="2400" noProof="0" dirty="0"/>
              <a:t>[0,0]).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pl-PL" sz="2400" noProof="0" dirty="0"/>
              <a:t>Training </a:t>
            </a:r>
            <a:r>
              <a:rPr lang="en-US" sz="2400" noProof="0" dirty="0"/>
              <a:t>–</a:t>
            </a:r>
            <a:r>
              <a:rPr lang="pl-PL" sz="2400" noProof="0" dirty="0"/>
              <a:t> </a:t>
            </a:r>
            <a:r>
              <a:rPr lang="en-US" sz="2400" i="1" noProof="0" dirty="0"/>
              <a:t>back-prop</a:t>
            </a:r>
            <a:r>
              <a:rPr lang="pl-PL" sz="2400" noProof="0" dirty="0"/>
              <a:t> </a:t>
            </a:r>
            <a:r>
              <a:rPr lang="pl-PL" sz="2400" noProof="0" dirty="0" err="1"/>
              <a:t>method</a:t>
            </a:r>
            <a:r>
              <a:rPr lang="pl-PL" sz="2400" noProof="0" dirty="0"/>
              <a:t>.</a:t>
            </a: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endParaRPr lang="en-US" sz="2400" noProof="0" dirty="0"/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400" noProof="0" dirty="0" err="1"/>
              <a:t>Optymaliza</a:t>
            </a:r>
            <a:r>
              <a:rPr lang="pl-PL" sz="2400" noProof="0" dirty="0" err="1"/>
              <a:t>tion</a:t>
            </a:r>
            <a:r>
              <a:rPr lang="pl-PL" sz="2400" noProof="0" dirty="0"/>
              <a:t> </a:t>
            </a:r>
            <a:r>
              <a:rPr lang="pl-PL" sz="2400" noProof="0" dirty="0" err="1"/>
              <a:t>using</a:t>
            </a:r>
            <a:r>
              <a:rPr lang="pl-PL" sz="2400" noProof="0" dirty="0"/>
              <a:t> </a:t>
            </a:r>
            <a:r>
              <a:rPr lang="en-US" sz="2400" i="1" noProof="0" dirty="0"/>
              <a:t>gradient descent</a:t>
            </a:r>
            <a:r>
              <a:rPr lang="pl-PL" sz="2400" noProof="0" dirty="0"/>
              <a:t> </a:t>
            </a:r>
            <a:r>
              <a:rPr lang="pl-PL" sz="2400" noProof="0" dirty="0" err="1"/>
              <a:t>method</a:t>
            </a:r>
            <a:r>
              <a:rPr lang="pl-PL" sz="2400" noProof="0" dirty="0"/>
              <a:t>.</a:t>
            </a:r>
            <a:endParaRPr lang="en-US" sz="2400" noProof="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98FCE5A-9F32-7500-728B-5F70104A362A}"/>
              </a:ext>
            </a:extLst>
          </p:cNvPr>
          <p:cNvSpPr txBox="1"/>
          <p:nvPr/>
        </p:nvSpPr>
        <p:spPr>
          <a:xfrm>
            <a:off x="648469" y="287759"/>
            <a:ext cx="97930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Post-processing – variants and alternatives</a:t>
            </a:r>
            <a:endParaRPr lang="en-US" sz="28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5933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1AB8-C304-3719-08B0-805502065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454A71A5-2D2E-DA91-4782-7AE3178E5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12695685-F539-1DD5-9077-2B9D6D3ED5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037" y="7725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12808A73-BB80-7AAE-8B86-DA76B9D61C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094" y="7725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C4CE853E-2478-E2AC-FE36-389741DCB7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000" y="3319725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CF39899-39E6-F4BE-6BD2-71C9ECAD09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458" y="3319725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6810E0C-F975-CD55-8D40-FB96293B0CA6}"/>
              </a:ext>
            </a:extLst>
          </p:cNvPr>
          <p:cNvSpPr txBox="1"/>
          <p:nvPr/>
        </p:nvSpPr>
        <p:spPr>
          <a:xfrm>
            <a:off x="1944613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F5C15D7-BF52-48A9-D137-456AE910BDC3}"/>
              </a:ext>
            </a:extLst>
          </p:cNvPr>
          <p:cNvSpPr txBox="1"/>
          <p:nvPr/>
        </p:nvSpPr>
        <p:spPr>
          <a:xfrm>
            <a:off x="8209309" y="2808039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A8B4D3F-24B2-A6B4-5A99-8DD125C78A5D}"/>
              </a:ext>
            </a:extLst>
          </p:cNvPr>
          <p:cNvSpPr txBox="1"/>
          <p:nvPr/>
        </p:nvSpPr>
        <p:spPr>
          <a:xfrm>
            <a:off x="6553125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ICON-EU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CB3ABEE-1F81-AC76-B534-984A54D9B3C1}"/>
              </a:ext>
            </a:extLst>
          </p:cNvPr>
          <p:cNvSpPr txBox="1"/>
          <p:nvPr/>
        </p:nvSpPr>
        <p:spPr>
          <a:xfrm>
            <a:off x="0" y="3168079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</a:t>
            </a:r>
            <a:r>
              <a:rPr lang="en-US" b="1" noProof="0" dirty="0">
                <a:latin typeface="Arial Narrow" panose="020B0606020202030204" pitchFamily="34" charset="0"/>
              </a:rPr>
              <a:t>ANN</a:t>
            </a:r>
            <a:r>
              <a:rPr lang="pl-PL" b="1" noProof="0" dirty="0">
                <a:latin typeface="Arial Narrow" panose="020B0606020202030204" pitchFamily="34" charset="0"/>
              </a:rPr>
              <a:t>-</a:t>
            </a:r>
            <a:r>
              <a:rPr lang="pl-PL" b="1" noProof="0" dirty="0" err="1">
                <a:latin typeface="Arial Narrow" panose="020B0606020202030204" pitchFamily="34" charset="0"/>
              </a:rPr>
              <a:t>based</a:t>
            </a:r>
            <a:r>
              <a:rPr lang="pl-PL" b="1" noProof="0" dirty="0">
                <a:latin typeface="Arial Narrow" panose="020B0606020202030204" pitchFamily="34" charset="0"/>
              </a:rPr>
              <a:t>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C3FB79B-5FCF-D129-76D6-750A2D4B589C}"/>
              </a:ext>
            </a:extLst>
          </p:cNvPr>
          <p:cNvSpPr txBox="1"/>
          <p:nvPr/>
        </p:nvSpPr>
        <p:spPr>
          <a:xfrm>
            <a:off x="4267474" y="2823154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</a:t>
            </a:r>
            <a:r>
              <a:rPr lang="pl-PL" sz="1600" noProof="0" dirty="0"/>
              <a:t>D</a:t>
            </a:r>
            <a:r>
              <a:rPr lang="en-US" sz="1600" noProof="0" dirty="0"/>
              <a:t>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5FA3B78C-6DBD-CCBF-4B94-F5D3393014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25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7194526-956A-5516-A42E-B6AB1212A5C6}"/>
              </a:ext>
            </a:extLst>
          </p:cNvPr>
          <p:cNvSpPr txBox="1"/>
          <p:nvPr/>
        </p:nvSpPr>
        <p:spPr>
          <a:xfrm>
            <a:off x="407092" y="28223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</a:t>
            </a:r>
            <a:r>
              <a:rPr lang="pl-PL" sz="1600" noProof="0" dirty="0"/>
              <a:t>D</a:t>
            </a:r>
            <a:r>
              <a:rPr lang="en-US" sz="1600" noProof="0" dirty="0"/>
              <a:t>2M ICON 2.5</a:t>
            </a:r>
          </a:p>
        </p:txBody>
      </p:sp>
    </p:spTree>
    <p:extLst>
      <p:ext uri="{BB962C8B-B14F-4D97-AF65-F5344CB8AC3E}">
        <p14:creationId xmlns:p14="http://schemas.microsoft.com/office/powerpoint/2010/main" val="2178899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804FE-3680-7854-011A-2A479C38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1CB04B5E-6FDC-793D-2F80-790E42892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CEFF578-2719-5396-E71E-D2A9D448E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" y="8100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8F6EB858-D8C5-CC59-6A0E-09C0DFC7B9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7389" y="-10275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8105AA87-C92A-B01B-37D8-C63753E49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12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60698B6F-4F5E-E968-3132-3C32B159BE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0000" y="3312000"/>
            <a:ext cx="3708000" cy="31518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77318CD6-DB38-B8B0-CCEA-E323F43AF6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000" y="8100"/>
            <a:ext cx="3708000" cy="31518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1BEF76-FFD6-737A-808C-A0728F2DF320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669" y="3312000"/>
            <a:ext cx="3708000" cy="3151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3AC66B2-64F5-CCB4-0666-5D16CDE77D85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pl-PL" b="1" noProof="0" dirty="0">
                <a:latin typeface="Arial Narrow" panose="020B0606020202030204" pitchFamily="34" charset="0"/>
              </a:rPr>
              <a:t>, </a:t>
            </a:r>
            <a:r>
              <a:rPr lang="pl-PL" b="1" noProof="0" dirty="0" err="1">
                <a:latin typeface="Arial Narrow" panose="020B0606020202030204" pitchFamily="34" charset="0"/>
              </a:rPr>
              <a:t>results</a:t>
            </a:r>
            <a:r>
              <a:rPr lang="pl-PL" b="1" noProof="0" dirty="0">
                <a:latin typeface="Arial Narrow" panose="020B0606020202030204" pitchFamily="34" charset="0"/>
              </a:rPr>
              <a:t> of postprocessingu, TD2M, ICON 2.5km EPS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714E75E-8BA3-96F8-2FC7-DC6A8890A774}"/>
              </a:ext>
            </a:extLst>
          </p:cNvPr>
          <p:cNvSpPr txBox="1"/>
          <p:nvPr/>
        </p:nvSpPr>
        <p:spPr>
          <a:xfrm>
            <a:off x="397" y="3364358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0F78A5F-BA0B-F177-63A4-7BB289752984}"/>
              </a:ext>
            </a:extLst>
          </p:cNvPr>
          <p:cNvSpPr txBox="1"/>
          <p:nvPr/>
        </p:nvSpPr>
        <p:spPr>
          <a:xfrm>
            <a:off x="0" y="3096071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		 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03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D3FE2-C403-F577-0160-8C4264DA7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5">
            <a:extLst>
              <a:ext uri="{FF2B5EF4-FFF2-40B4-BE49-F238E27FC236}">
                <a16:creationId xmlns:a16="http://schemas.microsoft.com/office/drawing/2014/main" id="{93264922-70C2-E541-46EB-178B80FC40C7}"/>
              </a:ext>
            </a:extLst>
          </p:cNvPr>
          <p:cNvSpPr/>
          <p:nvPr/>
        </p:nvSpPr>
        <p:spPr>
          <a:xfrm>
            <a:off x="0" y="980728"/>
            <a:ext cx="9144000" cy="3312368"/>
          </a:xfrm>
          <a:prstGeom prst="roundRect">
            <a:avLst>
              <a:gd name="adj" fmla="val 125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2544E3D-1DD3-2778-57AA-B13142B81D76}"/>
              </a:ext>
            </a:extLst>
          </p:cNvPr>
          <p:cNvSpPr txBox="1"/>
          <p:nvPr/>
        </p:nvSpPr>
        <p:spPr>
          <a:xfrm>
            <a:off x="0" y="950634"/>
            <a:ext cx="11522075" cy="50629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All (or nearly all) of the previously mentioned EPSs can be combined into a so-called </a:t>
            </a:r>
            <a:r>
              <a:rPr lang="en-US" sz="2400" dirty="0" err="1"/>
              <a:t>superensemble</a:t>
            </a:r>
            <a:r>
              <a:rPr lang="en-US" sz="2400" dirty="0"/>
              <a:t>. </a:t>
            </a:r>
            <a:endParaRPr lang="pl-PL" sz="2400" dirty="0"/>
          </a:p>
          <a:p>
            <a:pPr algn="just">
              <a:spcAft>
                <a:spcPts val="600"/>
              </a:spcAft>
            </a:pPr>
            <a:endParaRPr lang="pl-PL" sz="2400" dirty="0"/>
          </a:p>
          <a:p>
            <a:pPr algn="just">
              <a:spcAft>
                <a:spcPts val="600"/>
              </a:spcAft>
            </a:pPr>
            <a:r>
              <a:rPr lang="en-US" sz="2400" dirty="0"/>
              <a:t>We take 20 members from the COSMO 2.8 EPS and 10 members each from the COSMO 7.0, GFS, and ICON EU EPSs. </a:t>
            </a:r>
            <a:endParaRPr lang="pl-PL" sz="2400" dirty="0"/>
          </a:p>
          <a:p>
            <a:pPr algn="just">
              <a:spcAft>
                <a:spcPts val="600"/>
              </a:spcAft>
            </a:pPr>
            <a:endParaRPr lang="pl-PL" sz="2400" dirty="0"/>
          </a:p>
          <a:p>
            <a:pPr algn="just">
              <a:spcAft>
                <a:spcPts val="600"/>
              </a:spcAft>
            </a:pPr>
            <a:r>
              <a:rPr lang="en-US" sz="2400" dirty="0"/>
              <a:t>This yields 50 ensemble members, with statistics based on a one-year period.</a:t>
            </a:r>
            <a:endParaRPr lang="pl-PL" sz="2400" dirty="0"/>
          </a:p>
          <a:p>
            <a:pPr algn="just">
              <a:spcAft>
                <a:spcPts val="600"/>
              </a:spcAft>
            </a:pPr>
            <a:endParaRPr lang="pl-PL" sz="2400" dirty="0"/>
          </a:p>
          <a:p>
            <a:pPr algn="just">
              <a:spcAft>
                <a:spcPts val="600"/>
              </a:spcAft>
            </a:pPr>
            <a:r>
              <a:rPr lang="en-US" sz="2400" dirty="0"/>
              <a:t>Since ICON-PL (2.5 km) has a shorter statistical record, it was not included in this set. </a:t>
            </a:r>
            <a:endParaRPr lang="pl-PL" sz="2400" dirty="0"/>
          </a:p>
          <a:p>
            <a:pPr algn="just">
              <a:spcAft>
                <a:spcPts val="600"/>
              </a:spcAft>
            </a:pPr>
            <a:r>
              <a:rPr lang="en-US" sz="2400" dirty="0"/>
              <a:t>It is possible</a:t>
            </a:r>
            <a:r>
              <a:rPr lang="pl-PL" sz="2400" dirty="0"/>
              <a:t> – a</a:t>
            </a:r>
            <a:r>
              <a:rPr lang="en-US" sz="2400" dirty="0"/>
              <a:t>s a test</a:t>
            </a:r>
            <a:r>
              <a:rPr lang="pl-PL" sz="2400" dirty="0"/>
              <a:t> – </a:t>
            </a:r>
            <a:r>
              <a:rPr lang="en-US" sz="2400" dirty="0"/>
              <a:t>to create a 60-member ensemble by including ICON-PL (2.5 km), although the statistics currently cover only six months.</a:t>
            </a:r>
            <a:endParaRPr lang="en-US" sz="2400" noProof="0" dirty="0">
              <a:latin typeface="Arial Narrow" panose="020B0606020202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ED89C1E-EE88-3231-210F-7D36058832C6}"/>
              </a:ext>
            </a:extLst>
          </p:cNvPr>
          <p:cNvSpPr txBox="1"/>
          <p:nvPr/>
        </p:nvSpPr>
        <p:spPr>
          <a:xfrm>
            <a:off x="1279541" y="287759"/>
            <a:ext cx="9018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Concept and implementation</a:t>
            </a:r>
            <a:r>
              <a:rPr lang="en-US" sz="2400" noProof="0" dirty="0">
                <a:latin typeface="+mn-lt"/>
              </a:rPr>
              <a:t> v. </a:t>
            </a:r>
            <a:r>
              <a:rPr lang="pl-PL" sz="2400" noProof="0" dirty="0">
                <a:latin typeface="+mn-lt"/>
              </a:rPr>
              <a:t>3</a:t>
            </a:r>
            <a:r>
              <a:rPr lang="en-US" sz="2400" noProof="0" dirty="0">
                <a:latin typeface="+mn-lt"/>
              </a:rPr>
              <a:t>.0</a:t>
            </a:r>
            <a:r>
              <a:rPr lang="pl-PL" sz="2400" noProof="0" dirty="0">
                <a:latin typeface="+mn-lt"/>
              </a:rPr>
              <a:t> – Super(TL)Ensemble</a:t>
            </a:r>
            <a:endParaRPr lang="en-US" sz="24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6272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963EF-F774-67D3-86D4-F5C801E09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30122D1D-6495-82DA-701A-18ECBEE70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4542247-35A4-CBCB-2448-CAAC9DF2A7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" y="8100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3F20AA84-E5AA-9F12-E000-B953C594B1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7389" y="-10275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E711DEEB-D80C-551F-5726-D82CDCB470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12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DB1D1DC-FC42-EA9A-EDD2-9C2FAD9A33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188" y="3312000"/>
            <a:ext cx="3708000" cy="31518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93B0DD00-B959-DB1B-07DF-FA9B042A99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000" y="8100"/>
            <a:ext cx="3708000" cy="31518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D3A7090-049A-DB4C-F79E-AADAC848430A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669" y="3312000"/>
            <a:ext cx="3708000" cy="3151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0A448F5-867D-B442-2B64-8FC08F66B0D7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pl-PL" b="1" noProof="0" dirty="0">
                <a:latin typeface="Arial Narrow" panose="020B0606020202030204" pitchFamily="34" charset="0"/>
              </a:rPr>
              <a:t>, </a:t>
            </a:r>
            <a:r>
              <a:rPr lang="pl-PL" b="1" noProof="0" dirty="0" err="1">
                <a:latin typeface="Arial Narrow" panose="020B0606020202030204" pitchFamily="34" charset="0"/>
              </a:rPr>
              <a:t>results</a:t>
            </a:r>
            <a:r>
              <a:rPr lang="pl-PL" b="1" noProof="0" dirty="0">
                <a:latin typeface="Arial Narrow" panose="020B0606020202030204" pitchFamily="34" charset="0"/>
              </a:rPr>
              <a:t> of </a:t>
            </a:r>
            <a:r>
              <a:rPr lang="pl-PL" b="1" noProof="0" dirty="0" err="1">
                <a:latin typeface="Arial Narrow" panose="020B0606020202030204" pitchFamily="34" charset="0"/>
              </a:rPr>
              <a:t>postprocessing</a:t>
            </a:r>
            <a:r>
              <a:rPr lang="pl-PL" b="1" noProof="0" dirty="0">
                <a:latin typeface="Arial Narrow" panose="020B0606020202030204" pitchFamily="34" charset="0"/>
              </a:rPr>
              <a:t> – TD2M, ”</a:t>
            </a:r>
            <a:r>
              <a:rPr lang="pl-PL" b="1" noProof="0" dirty="0" err="1">
                <a:latin typeface="Arial Narrow" panose="020B0606020202030204" pitchFamily="34" charset="0"/>
              </a:rPr>
              <a:t>Superensemble</a:t>
            </a:r>
            <a:r>
              <a:rPr lang="pl-PL" b="1" dirty="0">
                <a:latin typeface="Arial Narrow" panose="020B0606020202030204" pitchFamily="34" charset="0"/>
              </a:rPr>
              <a:t>”, 50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B92E770-38BF-0622-4CAC-879B7781D539}"/>
              </a:ext>
            </a:extLst>
          </p:cNvPr>
          <p:cNvSpPr txBox="1"/>
          <p:nvPr/>
        </p:nvSpPr>
        <p:spPr>
          <a:xfrm>
            <a:off x="397" y="3364358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790EB873-C476-69C2-E9D7-268C7A195274}"/>
              </a:ext>
            </a:extLst>
          </p:cNvPr>
          <p:cNvSpPr txBox="1"/>
          <p:nvPr/>
        </p:nvSpPr>
        <p:spPr>
          <a:xfrm>
            <a:off x="0" y="3096071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 		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Standard </a:t>
            </a:r>
            <a:r>
              <a:rPr lang="pl-PL" sz="1600" noProof="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06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55749-90E6-8E72-FEFB-4952F3354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24ED9C55-8A9B-9ADB-9D08-37FBC6E40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04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108A0B7C-F6BF-0324-E95E-620966AE194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470167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30069091-DBF9-4416-1EBD-F4EDF6F30240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94503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4AC3971-D40B-B620-DA70-48B8719C54BA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4000" y="3479596"/>
            <a:ext cx="3816000" cy="269791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460BF89C-87F1-E524-3D4E-F9F2E9BA03E2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4000" y="470167"/>
            <a:ext cx="3816000" cy="2697912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35B5DC0E-F280-ECEE-469F-A3E5089BECC9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0167"/>
            <a:ext cx="3816000" cy="269791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3BE07ED-39FB-1E9B-D46E-D944F3F2A716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</a:t>
            </a:r>
            <a:r>
              <a:rPr lang="pl-PL" b="1" noProof="0" dirty="0">
                <a:latin typeface="Arial Narrow" panose="020B0606020202030204" pitchFamily="34" charset="0"/>
              </a:rPr>
              <a:t>TD2M, ”</a:t>
            </a:r>
            <a:r>
              <a:rPr lang="pl-PL" b="1" noProof="0" dirty="0" err="1">
                <a:latin typeface="Arial Narrow" panose="020B0606020202030204" pitchFamily="34" charset="0"/>
              </a:rPr>
              <a:t>Superensemble</a:t>
            </a:r>
            <a:r>
              <a:rPr lang="pl-PL" b="1" dirty="0">
                <a:latin typeface="Arial Narrow" panose="020B0606020202030204" pitchFamily="34" charset="0"/>
              </a:rPr>
              <a:t>”, 50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B563699-E826-D0D8-1D3D-E8A61C363385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3479596"/>
            <a:ext cx="3816000" cy="269791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1525F71-8DBA-B886-C317-DEDAE37E62A4}"/>
              </a:ext>
            </a:extLst>
          </p:cNvPr>
          <p:cNvSpPr txBox="1"/>
          <p:nvPr/>
        </p:nvSpPr>
        <p:spPr>
          <a:xfrm>
            <a:off x="397" y="3405589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706B368-99FE-8FFB-71DC-9B98D4F93E81}"/>
              </a:ext>
            </a:extLst>
          </p:cNvPr>
          <p:cNvSpPr txBox="1"/>
          <p:nvPr/>
        </p:nvSpPr>
        <p:spPr>
          <a:xfrm>
            <a:off x="0" y="3137302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		 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60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E2CD1-44E0-07C7-65D1-F50533CFD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99892A43-0299-9F95-53DB-05D492F46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9EC7340-BA66-ED09-A575-42F7B550A5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" y="8100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E7972247-CF6D-25B1-8F6D-3DA630E2C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7389" y="-10275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CA145C77-ED6D-205B-FC95-E545645699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12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B5F8E110-45BC-F583-95DA-EE6A8F3C55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188" y="3312000"/>
            <a:ext cx="3708000" cy="31518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C46A2178-B674-B8C3-61A1-30493BB64A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2000" y="8100"/>
            <a:ext cx="3708000" cy="31518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C200F02-7DB4-6423-F849-2620B65D68DC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669" y="3312000"/>
            <a:ext cx="3708000" cy="3151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CEF6AFF-9294-2316-5A03-D92B23473928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pl-PL" b="1" noProof="0" dirty="0">
                <a:latin typeface="Arial Narrow" panose="020B0606020202030204" pitchFamily="34" charset="0"/>
              </a:rPr>
              <a:t>, </a:t>
            </a:r>
            <a:r>
              <a:rPr lang="pl-PL" b="1" noProof="0" dirty="0" err="1">
                <a:latin typeface="Arial Narrow" panose="020B0606020202030204" pitchFamily="34" charset="0"/>
              </a:rPr>
              <a:t>results</a:t>
            </a:r>
            <a:r>
              <a:rPr lang="pl-PL" b="1" noProof="0" dirty="0">
                <a:latin typeface="Arial Narrow" panose="020B0606020202030204" pitchFamily="34" charset="0"/>
              </a:rPr>
              <a:t> of </a:t>
            </a:r>
            <a:r>
              <a:rPr lang="pl-PL" b="1" noProof="0" dirty="0" err="1">
                <a:latin typeface="Arial Narrow" panose="020B0606020202030204" pitchFamily="34" charset="0"/>
              </a:rPr>
              <a:t>postprocessing</a:t>
            </a:r>
            <a:r>
              <a:rPr lang="pl-PL" b="1" noProof="0" dirty="0">
                <a:latin typeface="Arial Narrow" panose="020B0606020202030204" pitchFamily="34" charset="0"/>
              </a:rPr>
              <a:t> – TD2M, ”</a:t>
            </a:r>
            <a:r>
              <a:rPr lang="pl-PL" b="1" noProof="0" dirty="0" err="1">
                <a:latin typeface="Arial Narrow" panose="020B0606020202030204" pitchFamily="34" charset="0"/>
              </a:rPr>
              <a:t>Superensemble</a:t>
            </a:r>
            <a:r>
              <a:rPr lang="pl-PL" b="1" dirty="0">
                <a:latin typeface="Arial Narrow" panose="020B0606020202030204" pitchFamily="34" charset="0"/>
              </a:rPr>
              <a:t>”, 60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2C360A6-9BFF-22DA-2E30-D0D71717D986}"/>
              </a:ext>
            </a:extLst>
          </p:cNvPr>
          <p:cNvSpPr txBox="1"/>
          <p:nvPr/>
        </p:nvSpPr>
        <p:spPr>
          <a:xfrm>
            <a:off x="397" y="3364358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3384948-A342-35A1-0B14-958F3C25AC93}"/>
              </a:ext>
            </a:extLst>
          </p:cNvPr>
          <p:cNvSpPr txBox="1"/>
          <p:nvPr/>
        </p:nvSpPr>
        <p:spPr>
          <a:xfrm>
            <a:off x="0" y="3096071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 		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Standard </a:t>
            </a:r>
            <a:r>
              <a:rPr lang="pl-PL" sz="1600" noProof="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235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5AB1C-A599-DC9D-72CC-0E27EC48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519DC89A-5EF3-260D-9E52-BBA38003D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04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D1878E97-F439-7BAD-D9FB-111AB08356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470167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334A88C8-5F58-3F4E-BF44-830404EEB511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94503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8E149B44-66E0-278F-AF49-25DE97A002D1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4000" y="3479596"/>
            <a:ext cx="3816000" cy="269791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4FA4C06-7C2C-CE4A-1FFD-FF43ED87488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4000" y="470167"/>
            <a:ext cx="3816000" cy="2697912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B035ED03-143F-C93B-F35D-8E050AA2C1C4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0167"/>
            <a:ext cx="3816000" cy="269791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71D0FF6-95C3-58C4-AAB3-A1C7C4F36EDF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</a:t>
            </a:r>
            <a:r>
              <a:rPr lang="pl-PL" b="1" noProof="0" dirty="0">
                <a:latin typeface="Arial Narrow" panose="020B0606020202030204" pitchFamily="34" charset="0"/>
              </a:rPr>
              <a:t>TD2M, ”</a:t>
            </a:r>
            <a:r>
              <a:rPr lang="pl-PL" b="1" noProof="0" dirty="0" err="1">
                <a:latin typeface="Arial Narrow" panose="020B0606020202030204" pitchFamily="34" charset="0"/>
              </a:rPr>
              <a:t>Superensemble</a:t>
            </a:r>
            <a:r>
              <a:rPr lang="pl-PL" b="1" dirty="0">
                <a:latin typeface="Arial Narrow" panose="020B0606020202030204" pitchFamily="34" charset="0"/>
              </a:rPr>
              <a:t>”, 60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27B02EA-CC70-5546-D61D-5A56B6461F74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3479596"/>
            <a:ext cx="3816000" cy="269791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46F5158-4C56-FE40-CA22-77B20CB180EA}"/>
              </a:ext>
            </a:extLst>
          </p:cNvPr>
          <p:cNvSpPr txBox="1"/>
          <p:nvPr/>
        </p:nvSpPr>
        <p:spPr>
          <a:xfrm>
            <a:off x="397" y="3405589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34A2EA1-081A-7E1D-8CBB-63DAED40E048}"/>
              </a:ext>
            </a:extLst>
          </p:cNvPr>
          <p:cNvSpPr txBox="1"/>
          <p:nvPr/>
        </p:nvSpPr>
        <p:spPr>
          <a:xfrm>
            <a:off x="0" y="3137302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		 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073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/>
          <p:cNvSpPr txBox="1"/>
          <p:nvPr/>
        </p:nvSpPr>
        <p:spPr>
          <a:xfrm>
            <a:off x="648469" y="207040"/>
            <a:ext cx="97210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noProof="0" dirty="0" err="1"/>
              <a:t>Summary</a:t>
            </a:r>
            <a:endParaRPr lang="en-US" sz="3200" noProof="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0" y="1089714"/>
            <a:ext cx="11522075" cy="3816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2000"/>
              </a:spcAft>
            </a:pPr>
            <a:r>
              <a:rPr lang="en-US" sz="2400" dirty="0"/>
              <a:t>The EPS approach, on the one hand, expresses caution, but on the other, it determines our confidence in the forecast results. </a:t>
            </a:r>
            <a:endParaRPr lang="pl-PL" sz="2400" dirty="0"/>
          </a:p>
          <a:p>
            <a:pPr algn="just">
              <a:spcAft>
                <a:spcPts val="2000"/>
              </a:spcAft>
            </a:pPr>
            <a:r>
              <a:rPr lang="en-US" sz="2400" dirty="0"/>
              <a:t>The average of a set of realizations has better "forecast skill" than individual forecasts. </a:t>
            </a:r>
            <a:endParaRPr lang="pl-PL" sz="2400" dirty="0"/>
          </a:p>
          <a:p>
            <a:pPr algn="just">
              <a:spcAft>
                <a:spcPts val="2000"/>
              </a:spcAft>
            </a:pPr>
            <a:r>
              <a:rPr lang="en-US" sz="2400" dirty="0"/>
              <a:t>The T</a:t>
            </a:r>
            <a:r>
              <a:rPr lang="pl-PL" sz="2400" dirty="0" err="1"/>
              <a:t>ime-Lagged</a:t>
            </a:r>
            <a:r>
              <a:rPr lang="pl-PL" sz="2400" dirty="0"/>
              <a:t> Ensemble </a:t>
            </a:r>
            <a:r>
              <a:rPr lang="en-US" sz="2400" dirty="0"/>
              <a:t>– according to the presented results – is just as well-formulated and produces results just as valuable as the „</a:t>
            </a:r>
            <a:r>
              <a:rPr lang="pl-PL" sz="2400" dirty="0" err="1"/>
              <a:t>regular</a:t>
            </a:r>
            <a:r>
              <a:rPr lang="en-US" sz="2400" dirty="0"/>
              <a:t>" EPS.</a:t>
            </a:r>
            <a:endParaRPr lang="pl-PL" sz="2400" dirty="0"/>
          </a:p>
          <a:p>
            <a:pPr algn="just">
              <a:spcAft>
                <a:spcPts val="2000"/>
              </a:spcAft>
            </a:pPr>
            <a:r>
              <a:rPr lang="en-US" sz="2400" dirty="0"/>
              <a:t>The super</a:t>
            </a:r>
            <a:r>
              <a:rPr lang="pl-PL" sz="2400" dirty="0"/>
              <a:t>(TL)</a:t>
            </a:r>
            <a:r>
              <a:rPr lang="en-US" sz="2400" dirty="0"/>
              <a:t>ensemble (especially the 60-member</a:t>
            </a:r>
            <a:r>
              <a:rPr lang="pl-PL" sz="2400" dirty="0"/>
              <a:t>-</a:t>
            </a:r>
            <a:r>
              <a:rPr lang="en-US" sz="2400" dirty="0"/>
              <a:t>version) appears to be an interesting subject for research in the near future.</a:t>
            </a:r>
            <a:endParaRPr lang="en-US" sz="2400" noProof="0" dirty="0">
              <a:latin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565F106-DA9E-8585-CB53-A61D7418B22E}"/>
              </a:ext>
            </a:extLst>
          </p:cNvPr>
          <p:cNvSpPr txBox="1"/>
          <p:nvPr/>
        </p:nvSpPr>
        <p:spPr>
          <a:xfrm>
            <a:off x="0" y="5607640"/>
            <a:ext cx="115220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noProof="0" dirty="0" err="1">
                <a:latin typeface="Arial Narrow" pitchFamily="34" charset="0"/>
              </a:rPr>
              <a:t>Thank</a:t>
            </a:r>
            <a:r>
              <a:rPr lang="pl-PL" sz="3200" b="1" noProof="0" dirty="0">
                <a:latin typeface="Arial Narrow" pitchFamily="34" charset="0"/>
              </a:rPr>
              <a:t> </a:t>
            </a:r>
            <a:r>
              <a:rPr lang="pl-PL" sz="3200" b="1" noProof="0" dirty="0" err="1">
                <a:latin typeface="Arial Narrow" pitchFamily="34" charset="0"/>
              </a:rPr>
              <a:t>yor</a:t>
            </a:r>
            <a:r>
              <a:rPr lang="pl-PL" sz="3200" b="1" noProof="0" dirty="0">
                <a:latin typeface="Arial Narrow" pitchFamily="34" charset="0"/>
              </a:rPr>
              <a:t> for </a:t>
            </a:r>
            <a:r>
              <a:rPr lang="pl-PL" sz="3200" b="1" noProof="0" dirty="0" err="1">
                <a:latin typeface="Arial Narrow" pitchFamily="34" charset="0"/>
              </a:rPr>
              <a:t>your</a:t>
            </a:r>
            <a:r>
              <a:rPr lang="pl-PL" sz="3200" b="1" noProof="0" dirty="0">
                <a:latin typeface="Arial Narrow" pitchFamily="34" charset="0"/>
              </a:rPr>
              <a:t> </a:t>
            </a:r>
            <a:r>
              <a:rPr lang="pl-PL" sz="3200" b="1" noProof="0" dirty="0" err="1">
                <a:latin typeface="Arial Narrow" pitchFamily="34" charset="0"/>
              </a:rPr>
              <a:t>attention</a:t>
            </a:r>
            <a:endParaRPr lang="en-US" sz="3200" b="1" noProof="0" dirty="0">
              <a:latin typeface="Arial Narrow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9FD068-4F98-8C86-EF96-4E686D4428C7}"/>
              </a:ext>
            </a:extLst>
          </p:cNvPr>
          <p:cNvSpPr txBox="1"/>
          <p:nvPr/>
        </p:nvSpPr>
        <p:spPr>
          <a:xfrm>
            <a:off x="397" y="6111115"/>
            <a:ext cx="21602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u="sng" noProof="0" dirty="0">
                <a:solidFill>
                  <a:srgbClr val="0070C0"/>
                </a:solidFill>
              </a:rPr>
              <a:t>#StandWithUkraine</a:t>
            </a:r>
          </a:p>
        </p:txBody>
      </p:sp>
    </p:spTree>
    <p:extLst>
      <p:ext uri="{BB962C8B-B14F-4D97-AF65-F5344CB8AC3E}">
        <p14:creationId xmlns:p14="http://schemas.microsoft.com/office/powerpoint/2010/main" val="35605930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9619</TotalTime>
  <Words>1705</Words>
  <Application>Microsoft Office PowerPoint</Application>
  <PresentationFormat>Niestandardowy</PresentationFormat>
  <Paragraphs>211</Paragraphs>
  <Slides>27</Slides>
  <Notes>27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Arial Narrow</vt:lpstr>
      <vt:lpstr>Calibri</vt:lpstr>
      <vt:lpstr>Verdana</vt:lpstr>
      <vt:lpstr>Motyw1</vt:lpstr>
      <vt:lpstr>Równanie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IMGW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amadejak</dc:creator>
  <cp:lastModifiedBy>Andrzej Mazur</cp:lastModifiedBy>
  <cp:revision>980</cp:revision>
  <dcterms:created xsi:type="dcterms:W3CDTF">2011-11-16T12:49:04Z</dcterms:created>
  <dcterms:modified xsi:type="dcterms:W3CDTF">2026-09-09T08:01:57Z</dcterms:modified>
</cp:coreProperties>
</file>