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90" r:id="rId2"/>
    <p:sldMasterId id="2147483753" r:id="rId3"/>
  </p:sldMasterIdLst>
  <p:notesMasterIdLst>
    <p:notesMasterId r:id="rId43"/>
  </p:notesMasterIdLst>
  <p:handoutMasterIdLst>
    <p:handoutMasterId r:id="rId44"/>
  </p:handoutMasterIdLst>
  <p:sldIdLst>
    <p:sldId id="1025" r:id="rId4"/>
    <p:sldId id="1080" r:id="rId5"/>
    <p:sldId id="972" r:id="rId6"/>
    <p:sldId id="997" r:id="rId7"/>
    <p:sldId id="1124" r:id="rId8"/>
    <p:sldId id="1126" r:id="rId9"/>
    <p:sldId id="1123" r:id="rId10"/>
    <p:sldId id="1131" r:id="rId11"/>
    <p:sldId id="1125" r:id="rId12"/>
    <p:sldId id="1133" r:id="rId13"/>
    <p:sldId id="1128" r:id="rId14"/>
    <p:sldId id="1127" r:id="rId15"/>
    <p:sldId id="1129" r:id="rId16"/>
    <p:sldId id="1132" r:id="rId17"/>
    <p:sldId id="1115" r:id="rId18"/>
    <p:sldId id="1120" r:id="rId19"/>
    <p:sldId id="1119" r:id="rId20"/>
    <p:sldId id="1116" r:id="rId21"/>
    <p:sldId id="1118" r:id="rId22"/>
    <p:sldId id="1117" r:id="rId23"/>
    <p:sldId id="1121" r:id="rId24"/>
    <p:sldId id="1122" r:id="rId25"/>
    <p:sldId id="1060" r:id="rId26"/>
    <p:sldId id="1102" r:id="rId27"/>
    <p:sldId id="1101" r:id="rId28"/>
    <p:sldId id="1100" r:id="rId29"/>
    <p:sldId id="1099" r:id="rId30"/>
    <p:sldId id="1104" r:id="rId31"/>
    <p:sldId id="1103" r:id="rId32"/>
    <p:sldId id="1106" r:id="rId33"/>
    <p:sldId id="1105" r:id="rId34"/>
    <p:sldId id="1098" r:id="rId35"/>
    <p:sldId id="1112" r:id="rId36"/>
    <p:sldId id="1109" r:id="rId37"/>
    <p:sldId id="1108" r:id="rId38"/>
    <p:sldId id="1111" r:id="rId39"/>
    <p:sldId id="1002" r:id="rId40"/>
    <p:sldId id="1077" r:id="rId41"/>
    <p:sldId id="1079" r:id="rId4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905BB"/>
    <a:srgbClr val="D1051B"/>
    <a:srgbClr val="D0DD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50" autoAdjust="0"/>
    <p:restoredTop sz="86410"/>
  </p:normalViewPr>
  <p:slideViewPr>
    <p:cSldViewPr snapToGrid="0">
      <p:cViewPr varScale="1">
        <p:scale>
          <a:sx n="265" d="100"/>
          <a:sy n="265" d="100"/>
        </p:scale>
        <p:origin x="2394" y="2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 snapToGrid="0" showGuides="1">
      <p:cViewPr varScale="1">
        <p:scale>
          <a:sx n="164" d="100"/>
          <a:sy n="164" d="100"/>
        </p:scale>
        <p:origin x="7812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55043-3B71-4002-8820-29B2432228FC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923BF-C61A-4456-8B00-930A1CEBEA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210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28B6F-B89E-4E8F-810A-499CA5C79A27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85611-F4DE-43EB-A1C1-C04B2C9906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3761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4958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1094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1342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ohne Bild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</p:spPr>
        <p:txBody>
          <a:bodyPr/>
          <a:lstStyle/>
          <a:p>
            <a:r>
              <a:rPr lang="de-DE" dirty="0"/>
              <a:t>27.08.2025</a:t>
            </a:r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>
          <a:xfrm>
            <a:off x="3262312" y="4739302"/>
            <a:ext cx="5413375" cy="274637"/>
          </a:xfrm>
        </p:spPr>
        <p:txBody>
          <a:bodyPr/>
          <a:lstStyle/>
          <a:p>
            <a:r>
              <a:rPr lang="de-DE" dirty="0"/>
              <a:t>Michael Baldauf (DWD)</a:t>
            </a:r>
          </a:p>
        </p:txBody>
      </p:sp>
    </p:spTree>
    <p:extLst>
      <p:ext uri="{BB962C8B-B14F-4D97-AF65-F5344CB8AC3E}">
        <p14:creationId xmlns:p14="http://schemas.microsoft.com/office/powerpoint/2010/main" val="337032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 ohne Bild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</p:spPr>
        <p:txBody>
          <a:bodyPr/>
          <a:lstStyle/>
          <a:p>
            <a:r>
              <a:rPr lang="de-DE" dirty="0"/>
              <a:t>27.08.2025</a:t>
            </a:r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>
          <a:xfrm>
            <a:off x="3262312" y="4739302"/>
            <a:ext cx="5413375" cy="274637"/>
          </a:xfrm>
        </p:spPr>
        <p:txBody>
          <a:bodyPr/>
          <a:lstStyle/>
          <a:p>
            <a:r>
              <a:rPr lang="de-DE" dirty="0"/>
              <a:t>Michael Baldauf (DWD)</a:t>
            </a:r>
          </a:p>
        </p:txBody>
      </p:sp>
    </p:spTree>
    <p:extLst>
      <p:ext uri="{BB962C8B-B14F-4D97-AF65-F5344CB8AC3E}">
        <p14:creationId xmlns:p14="http://schemas.microsoft.com/office/powerpoint/2010/main" val="2678976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 descr="Schmuckbild ohne inhaltlichen Bezug zum Vortrag." title="Schmuckbild"/>
          <p:cNvSpPr>
            <a:spLocks noGrp="1"/>
          </p:cNvSpPr>
          <p:nvPr>
            <p:ph type="pic" sz="quarter" idx="13" hasCustomPrompt="1"/>
          </p:nvPr>
        </p:nvSpPr>
        <p:spPr>
          <a:xfrm>
            <a:off x="468313" y="915988"/>
            <a:ext cx="8207375" cy="3600450"/>
          </a:xfrm>
          <a:solidFill>
            <a:schemeClr val="bg2"/>
          </a:solidFill>
        </p:spPr>
        <p:txBody>
          <a:bodyPr anchor="t" anchorCtr="1"/>
          <a:lstStyle>
            <a:lvl1pPr marL="0" indent="0" algn="ctr">
              <a:buFontTx/>
              <a:buNone/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Platzhalter für (Titel-) Bild, durch Klicken auf Symbol hinzufügen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5287" y="3984374"/>
            <a:ext cx="8353425" cy="651784"/>
          </a:xfrm>
          <a:solidFill>
            <a:schemeClr val="bg1"/>
          </a:solidFill>
        </p:spPr>
        <p:txBody>
          <a:bodyPr tIns="144000" bIns="90000" anchor="b"/>
          <a:lstStyle>
            <a:lvl1pPr algn="ctr">
              <a:defRPr sz="3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>
          <a:xfrm>
            <a:off x="542166" y="4739302"/>
            <a:ext cx="2143884" cy="274637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>
          <a:xfrm>
            <a:off x="3262312" y="4739302"/>
            <a:ext cx="5413375" cy="274637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8610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2899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B150296-CAC1-FF35-269A-F8BF8F3297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544" y="195487"/>
            <a:ext cx="5773412" cy="37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5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7">
            <a:extLst>
              <a:ext uri="{FF2B5EF4-FFF2-40B4-BE49-F238E27FC236}">
                <a16:creationId xmlns:a16="http://schemas.microsoft.com/office/drawing/2014/main" id="{51940503-5571-43DF-8D90-E9446BD56AA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5263"/>
            <a:ext cx="5772150" cy="375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709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 ohne Bild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616" y="622246"/>
            <a:ext cx="3340880" cy="2622252"/>
          </a:xfrm>
          <a:prstGeom prst="rect">
            <a:avLst/>
          </a:prstGeom>
        </p:spPr>
      </p:pic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90984" y="2875763"/>
            <a:ext cx="7562032" cy="936000"/>
          </a:xfrm>
          <a:solidFill>
            <a:schemeClr val="tx1"/>
          </a:solidFill>
        </p:spPr>
        <p:txBody>
          <a:bodyPr anchor="ctr" anchorCtr="0">
            <a:noAutofit/>
          </a:bodyPr>
          <a:lstStyle>
            <a:lvl1pPr algn="ctr">
              <a:defRPr sz="3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790984" y="4648578"/>
            <a:ext cx="7562032" cy="375120"/>
          </a:xfrm>
        </p:spPr>
        <p:txBody>
          <a:bodyPr anchor="ctr" anchorCtr="0">
            <a:normAutofit/>
          </a:bodyPr>
          <a:lstStyle>
            <a:lvl1pPr algn="ctr">
              <a:defRPr sz="1600" b="1">
                <a:latin typeface="+mn-lt"/>
              </a:defRPr>
            </a:lvl1pPr>
          </a:lstStyle>
          <a:p>
            <a:pPr lvl="0"/>
            <a:r>
              <a:rPr lang="de-DE" dirty="0"/>
              <a:t>Conference, Date, Place</a:t>
            </a:r>
          </a:p>
        </p:txBody>
      </p:sp>
      <p:sp>
        <p:nvSpPr>
          <p:cNvPr id="6" name="Textplatzhalt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791914" y="3848503"/>
            <a:ext cx="7562031" cy="375120"/>
          </a:xfrm>
        </p:spPr>
        <p:txBody>
          <a:bodyPr anchor="ctr" anchorCtr="0">
            <a:normAutofit/>
          </a:bodyPr>
          <a:lstStyle>
            <a:lvl1pPr algn="ctr">
              <a:defRPr sz="1600" b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de-DE"/>
              <a:t>Author(s)</a:t>
            </a:r>
            <a:endParaRPr lang="de-DE" dirty="0"/>
          </a:p>
        </p:txBody>
      </p:sp>
      <p:sp>
        <p:nvSpPr>
          <p:cNvPr id="9" name="Textplatzhalter 14"/>
          <p:cNvSpPr>
            <a:spLocks noGrp="1"/>
          </p:cNvSpPr>
          <p:nvPr>
            <p:ph type="body" sz="quarter" idx="16" hasCustomPrompt="1"/>
          </p:nvPr>
        </p:nvSpPr>
        <p:spPr>
          <a:xfrm>
            <a:off x="790984" y="4231646"/>
            <a:ext cx="7562031" cy="416932"/>
          </a:xfrm>
        </p:spPr>
        <p:txBody>
          <a:bodyPr anchor="ctr" anchorCtr="0">
            <a:normAutofit/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Affiliation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852942-FCE0-4074-A8F6-DCA32956B7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25892"/>
          <a:stretch/>
        </p:blipFill>
        <p:spPr>
          <a:xfrm>
            <a:off x="790984" y="684630"/>
            <a:ext cx="1170432" cy="650538"/>
          </a:xfrm>
          <a:prstGeom prst="rect">
            <a:avLst/>
          </a:prstGeom>
          <a:ln w="15875">
            <a:solidFill>
              <a:schemeClr val="bg1">
                <a:lumMod val="65000"/>
              </a:schemeClr>
            </a:solidFill>
          </a:ln>
        </p:spPr>
      </p:pic>
      <p:pic>
        <p:nvPicPr>
          <p:cNvPr id="28" name="DWD-Logo" descr="Wort-Bild-Marke des Deutschen Wetterdienst. Wetter und Klima aus einer Hand.">
            <a:extLst>
              <a:ext uri="{FF2B5EF4-FFF2-40B4-BE49-F238E27FC236}">
                <a16:creationId xmlns:a16="http://schemas.microsoft.com/office/drawing/2014/main" id="{4F8BA161-0693-452F-A163-49A00D00F7A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40625" y="684630"/>
            <a:ext cx="1612390" cy="432000"/>
          </a:xfrm>
          <a:prstGeom prst="rect">
            <a:avLst/>
          </a:prstGeom>
          <a:ln w="15875"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28116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K:\Deutscher Wetterdienst\Corporate Design Aktuell\DWD-Logo-Komplett\20mm\RGB\Wortbildmarke mit Claim\bmp\Wortbildmarke-und-Claim-positiv-auf-weiss.bmp">
            <a:extLst>
              <a:ext uri="{FF2B5EF4-FFF2-40B4-BE49-F238E27FC236}">
                <a16:creationId xmlns:a16="http://schemas.microsoft.com/office/drawing/2014/main" id="{8D448ED9-AFB5-C5DE-95C2-D76F9698896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6" y="141685"/>
            <a:ext cx="2295525" cy="459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ine 23">
            <a:extLst>
              <a:ext uri="{FF2B5EF4-FFF2-40B4-BE49-F238E27FC236}">
                <a16:creationId xmlns:a16="http://schemas.microsoft.com/office/drawing/2014/main" id="{2D6C8FD1-C2D0-21EE-5242-99BCEB7E272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44475" y="677466"/>
            <a:ext cx="8648700" cy="0"/>
          </a:xfrm>
          <a:prstGeom prst="line">
            <a:avLst/>
          </a:prstGeom>
          <a:noFill/>
          <a:ln w="25400">
            <a:solidFill>
              <a:srgbClr val="2D4B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35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4" y="4080273"/>
            <a:ext cx="8207375" cy="673894"/>
          </a:xfrm>
        </p:spPr>
        <p:txBody>
          <a:bodyPr anchorCtr="1"/>
          <a:lstStyle>
            <a:lvl1pPr algn="ctr">
              <a:defRPr sz="2700"/>
            </a:lvl1pPr>
          </a:lstStyle>
          <a:p>
            <a:pPr lvl="0"/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9910474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Pf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BC17EB78-5840-3700-4F56-489AE7E1A08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M. Baldauf (DWD)</a:t>
            </a:r>
          </a:p>
        </p:txBody>
      </p:sp>
      <p:sp>
        <p:nvSpPr>
          <p:cNvPr id="5" name="Foliennummernplatzhalter 1">
            <a:extLst>
              <a:ext uri="{FF2B5EF4-FFF2-40B4-BE49-F238E27FC236}">
                <a16:creationId xmlns:a16="http://schemas.microsoft.com/office/drawing/2014/main" id="{3F1593DA-C0DE-EBDA-B09F-0E403D009A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74B29EC-5059-457A-9C09-34CBB574950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2566670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Käst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64319" indent="-264319">
              <a:buFont typeface="Wingdings" pitchFamily="2" charset="2"/>
              <a:buChar char="n"/>
              <a:defRPr/>
            </a:lvl1pPr>
            <a:lvl2pPr marL="519113" indent="-195263">
              <a:buFont typeface="Wingdings" pitchFamily="2" charset="2"/>
              <a:buChar char="n"/>
              <a:defRPr/>
            </a:lvl2pPr>
            <a:lvl3pPr marL="857250" indent="-171450">
              <a:buFont typeface="Wingdings" pitchFamily="2" charset="2"/>
              <a:buChar char="n"/>
              <a:defRPr/>
            </a:lvl3pPr>
            <a:lvl4pPr marL="1200150" indent="-171450">
              <a:buFont typeface="Wingdings" pitchFamily="2" charset="2"/>
              <a:buChar char="n"/>
              <a:defRPr/>
            </a:lvl4pPr>
            <a:lvl5pPr marL="1543050" indent="-171450">
              <a:buFont typeface="Wingdings" pitchFamily="2" charset="2"/>
              <a:buChar char="n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A638B2D4-5013-4E7B-AB44-8BD3AFCCF22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M. Baldauf (DWD)</a:t>
            </a:r>
          </a:p>
        </p:txBody>
      </p:sp>
      <p:sp>
        <p:nvSpPr>
          <p:cNvPr id="5" name="Foliennummernplatzhalter 1">
            <a:extLst>
              <a:ext uri="{FF2B5EF4-FFF2-40B4-BE49-F238E27FC236}">
                <a16:creationId xmlns:a16="http://schemas.microsoft.com/office/drawing/2014/main" id="{C0132517-5C22-4FF1-E04A-10E3A7DE44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96A93D1-BB01-447E-BF6E-6EEA023483E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9022230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64319" indent="-264319">
              <a:buFont typeface="Wingdings" pitchFamily="2" charset="2"/>
              <a:buChar char=""/>
              <a:defRPr/>
            </a:lvl1pPr>
            <a:lvl2pPr marL="519113" indent="-195263">
              <a:buFont typeface="Wingdings" pitchFamily="2" charset="2"/>
              <a:buChar char=""/>
              <a:defRPr/>
            </a:lvl2pPr>
            <a:lvl3pPr marL="857250" indent="-171450">
              <a:buFont typeface="Wingdings" pitchFamily="2" charset="2"/>
              <a:buChar char=""/>
              <a:defRPr/>
            </a:lvl3pPr>
            <a:lvl4pPr marL="1200150" indent="-171450">
              <a:buFont typeface="Wingdings" pitchFamily="2" charset="2"/>
              <a:buChar char=""/>
              <a:defRPr/>
            </a:lvl4pPr>
            <a:lvl5pPr marL="1543050" indent="-171450">
              <a:buFont typeface="Wingdings" pitchFamily="2" charset="2"/>
              <a:buChar char="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F88DD7A9-70CA-6E05-B0AC-0FBE553F636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M. Baldauf (DWD)</a:t>
            </a:r>
          </a:p>
        </p:txBody>
      </p:sp>
      <p:sp>
        <p:nvSpPr>
          <p:cNvPr id="5" name="Foliennummernplatzhalter 1">
            <a:extLst>
              <a:ext uri="{FF2B5EF4-FFF2-40B4-BE49-F238E27FC236}">
                <a16:creationId xmlns:a16="http://schemas.microsoft.com/office/drawing/2014/main" id="{3B874A8E-CEC9-DCD8-71E0-4E9E264107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632FCE-A8D3-40B8-B982-F0BD9F7AAFA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5643157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>
            <a:extLst>
              <a:ext uri="{FF2B5EF4-FFF2-40B4-BE49-F238E27FC236}">
                <a16:creationId xmlns:a16="http://schemas.microsoft.com/office/drawing/2014/main" id="{CCDA46FE-6753-BADF-135B-042E57DC1EC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M. Baldauf (DWD)</a:t>
            </a:r>
          </a:p>
        </p:txBody>
      </p:sp>
      <p:sp>
        <p:nvSpPr>
          <p:cNvPr id="3" name="Foliennummernplatzhalter 1">
            <a:extLst>
              <a:ext uri="{FF2B5EF4-FFF2-40B4-BE49-F238E27FC236}">
                <a16:creationId xmlns:a16="http://schemas.microsoft.com/office/drawing/2014/main" id="{C79FFF29-457D-7323-73A0-BE352FC334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814AE80-F294-4C95-AEBA-02F3227D431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4787193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B150296-CAC1-FF35-269A-F8BF8F3297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544" y="195487"/>
            <a:ext cx="5773412" cy="37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02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WD-Logo" descr="Wort-Bild-Marke des Deutschen Wetterdienst. Wetter und Klima aus einer Hand." title="DWD-Logo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387610" y="144000"/>
            <a:ext cx="1612390" cy="432000"/>
          </a:xfrm>
          <a:prstGeom prst="rect">
            <a:avLst/>
          </a:prstGeom>
        </p:spPr>
      </p:pic>
      <p:cxnSp>
        <p:nvCxnSpPr>
          <p:cNvPr id="10" name="Inhalt beginnt" descr="Ab hier sollte der Inhalt der Folie beginnen." title="Horizontale Linie"/>
          <p:cNvCxnSpPr/>
          <p:nvPr userDrawn="1"/>
        </p:nvCxnSpPr>
        <p:spPr>
          <a:xfrm>
            <a:off x="144000" y="720000"/>
            <a:ext cx="8856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platzhalter"/>
          <p:cNvSpPr>
            <a:spLocks noGrp="1"/>
          </p:cNvSpPr>
          <p:nvPr>
            <p:ph type="title"/>
          </p:nvPr>
        </p:nvSpPr>
        <p:spPr>
          <a:xfrm>
            <a:off x="395287" y="864000"/>
            <a:ext cx="8353425" cy="360099"/>
          </a:xfrm>
          <a:prstGeom prst="rect">
            <a:avLst/>
          </a:prstGeom>
        </p:spPr>
        <p:txBody>
          <a:bodyPr vert="horz" wrap="square" lIns="72000" tIns="0" rIns="72000" bIns="0" rtlCol="0" anchor="t" anchorCtr="0">
            <a:spAutoFit/>
          </a:bodyPr>
          <a:lstStyle/>
          <a:p>
            <a:r>
              <a:rPr lang="de-DE" dirty="0"/>
              <a:t>Folientitel durch Klicken bearbeiten</a:t>
            </a:r>
            <a:endParaRPr lang="en-US" dirty="0"/>
          </a:p>
        </p:txBody>
      </p:sp>
      <p:sp>
        <p:nvSpPr>
          <p:cNvPr id="13" name="Textplatzhalter"/>
          <p:cNvSpPr>
            <a:spLocks noGrp="1"/>
          </p:cNvSpPr>
          <p:nvPr>
            <p:ph type="body" idx="1"/>
          </p:nvPr>
        </p:nvSpPr>
        <p:spPr>
          <a:xfrm>
            <a:off x="395287" y="1370014"/>
            <a:ext cx="8353425" cy="3150724"/>
          </a:xfrm>
          <a:prstGeom prst="rect">
            <a:avLst/>
          </a:prstGeom>
        </p:spPr>
        <p:txBody>
          <a:bodyPr vert="horz" lIns="72000" tIns="36000" rIns="72000" bIns="36000" rtlCol="0">
            <a:normAutofit/>
          </a:bodyPr>
          <a:lstStyle/>
          <a:p>
            <a:pPr marL="352425" marR="0" lvl="0" indent="-352425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Text durch Klicken hinzufügen</a:t>
            </a:r>
          </a:p>
          <a:p>
            <a:pPr marL="692150" marR="0" lvl="1" indent="-2603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Zweite Ebene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Dritte Ebene</a:t>
            </a:r>
          </a:p>
          <a:p>
            <a:pPr marL="1600200" marR="0" lvl="3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Vierte Ebene</a:t>
            </a:r>
          </a:p>
          <a:p>
            <a:pPr marL="2057400" marR="0" lvl="4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Fünfte Ebene</a:t>
            </a:r>
          </a:p>
        </p:txBody>
      </p:sp>
      <p:cxnSp>
        <p:nvCxnSpPr>
          <p:cNvPr id="12" name="Inhalt endet" descr="Ab hier sollte der Inhalt der Folie beginnen." title="Horizontale Linie"/>
          <p:cNvCxnSpPr/>
          <p:nvPr userDrawn="1"/>
        </p:nvCxnSpPr>
        <p:spPr>
          <a:xfrm>
            <a:off x="144000" y="4658928"/>
            <a:ext cx="8856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undesadler" descr="Bundesadler_kleiner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001" y="4732620"/>
            <a:ext cx="309177" cy="2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umsplatzhalter"/>
          <p:cNvSpPr>
            <a:spLocks noGrp="1"/>
          </p:cNvSpPr>
          <p:nvPr>
            <p:ph type="dt" sz="half" idx="2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Fußzeilenplatzhalter"/>
          <p:cNvSpPr>
            <a:spLocks noGrp="1"/>
          </p:cNvSpPr>
          <p:nvPr>
            <p:ph type="ftr" sz="quarter" idx="3"/>
          </p:nvPr>
        </p:nvSpPr>
        <p:spPr>
          <a:xfrm>
            <a:off x="2686050" y="4739302"/>
            <a:ext cx="5539313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9" name="Foliennummernplatzhalter"/>
          <p:cNvSpPr>
            <a:spLocks noGrp="1"/>
          </p:cNvSpPr>
          <p:nvPr>
            <p:ph type="sldNum" sz="quarter" idx="4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8FC84-22FA-4F5E-86B7-A7761BE44B0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486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70" r:id="rId3"/>
    <p:sldLayoutId id="2147483751" r:id="rId4"/>
    <p:sldLayoutId id="2147483674" r:id="rId5"/>
    <p:sldLayoutId id="2147483688" r:id="rId6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425" marR="0" indent="-352425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"/>
        <a:tabLst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92150" marR="0" indent="-26035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577" userDrawn="1">
          <p15:clr>
            <a:srgbClr val="F26B43"/>
          </p15:clr>
        </p15:guide>
        <p15:guide id="3" orient="horz" pos="2867" userDrawn="1">
          <p15:clr>
            <a:srgbClr val="F26B43"/>
          </p15:clr>
        </p15:guide>
        <p15:guide id="4" pos="5511" userDrawn="1">
          <p15:clr>
            <a:srgbClr val="F26B43"/>
          </p15:clr>
        </p15:guide>
        <p15:guide id="5" pos="249" userDrawn="1">
          <p15:clr>
            <a:srgbClr val="F26B43"/>
          </p15:clr>
        </p15:guide>
        <p15:guide id="6" pos="5465" userDrawn="1">
          <p15:clr>
            <a:srgbClr val="F26B43"/>
          </p15:clr>
        </p15:guide>
        <p15:guide id="7" pos="29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74B2EDA-4AFD-4BA4-8D6E-05F861D9AB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25" y="302604"/>
            <a:ext cx="649352" cy="212400"/>
          </a:xfrm>
          <a:prstGeom prst="rect">
            <a:avLst/>
          </a:prstGeom>
        </p:spPr>
      </p:pic>
      <p:cxnSp>
        <p:nvCxnSpPr>
          <p:cNvPr id="10" name="Inhalt beginnt" descr="Ab hier sollte der Inhalt der Folie beginnen."/>
          <p:cNvCxnSpPr/>
          <p:nvPr userDrawn="1"/>
        </p:nvCxnSpPr>
        <p:spPr>
          <a:xfrm>
            <a:off x="144000" y="603400"/>
            <a:ext cx="8856000" cy="0"/>
          </a:xfrm>
          <a:prstGeom prst="line">
            <a:avLst/>
          </a:prstGeom>
          <a:ln w="1905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"/>
          <p:cNvSpPr>
            <a:spLocks noGrp="1"/>
          </p:cNvSpPr>
          <p:nvPr>
            <p:ph type="body" idx="1"/>
          </p:nvPr>
        </p:nvSpPr>
        <p:spPr>
          <a:xfrm>
            <a:off x="395287" y="1370014"/>
            <a:ext cx="8353425" cy="3150724"/>
          </a:xfrm>
          <a:prstGeom prst="rect">
            <a:avLst/>
          </a:prstGeom>
        </p:spPr>
        <p:txBody>
          <a:bodyPr vert="horz" lIns="72000" tIns="36000" rIns="72000" bIns="36000" rtlCol="0">
            <a:normAutofit/>
          </a:bodyPr>
          <a:lstStyle/>
          <a:p>
            <a:pPr marL="352425" marR="0" lvl="0" indent="-352425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Text durch Klicken hinzufügen</a:t>
            </a:r>
          </a:p>
          <a:p>
            <a:pPr marL="692150" marR="0" lvl="1" indent="-2603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Zweite Ebene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Dritte Ebene</a:t>
            </a:r>
          </a:p>
          <a:p>
            <a:pPr marL="1600200" marR="0" lvl="3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Vierte Ebene</a:t>
            </a:r>
          </a:p>
          <a:p>
            <a:pPr marL="2057400" marR="0" lvl="4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98078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chemeClr val="tx1"/>
        </a:buClr>
        <a:buSzPct val="95000"/>
        <a:buFont typeface="+mj-lt"/>
        <a:buNone/>
        <a:tabLst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31800" marR="0" indent="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+mj-lt"/>
        <a:buNone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marR="0" indent="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+mj-lt"/>
        <a:buNone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marR="0" indent="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+mj-lt"/>
        <a:buNone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marR="0" indent="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+mj-lt"/>
        <a:buNone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577">
          <p15:clr>
            <a:srgbClr val="F26B43"/>
          </p15:clr>
        </p15:guide>
        <p15:guide id="3" orient="horz" pos="2867">
          <p15:clr>
            <a:srgbClr val="F26B43"/>
          </p15:clr>
        </p15:guide>
        <p15:guide id="4" pos="5511">
          <p15:clr>
            <a:srgbClr val="F26B43"/>
          </p15:clr>
        </p15:guide>
        <p15:guide id="5" pos="249">
          <p15:clr>
            <a:srgbClr val="F26B43"/>
          </p15:clr>
        </p15:guide>
        <p15:guide id="6" pos="5465">
          <p15:clr>
            <a:srgbClr val="F26B43"/>
          </p15:clr>
        </p15:guide>
        <p15:guide id="7" pos="29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4D73C0-6B29-A64E-8683-2E0B6BA992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5289" y="897731"/>
            <a:ext cx="83534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Folienmasterformat durch Klicken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EE8600F-8C69-0A5D-6936-A8C3686C52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9" y="1379935"/>
            <a:ext cx="8353425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Line 23">
            <a:extLst>
              <a:ext uri="{FF2B5EF4-FFF2-40B4-BE49-F238E27FC236}">
                <a16:creationId xmlns:a16="http://schemas.microsoft.com/office/drawing/2014/main" id="{2906668E-BE73-9FEA-4876-1D2558CD212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44476" y="4763691"/>
            <a:ext cx="8613775" cy="0"/>
          </a:xfrm>
          <a:prstGeom prst="line">
            <a:avLst/>
          </a:prstGeom>
          <a:noFill/>
          <a:ln w="15240">
            <a:solidFill>
              <a:srgbClr val="2D4B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350"/>
          </a:p>
        </p:txBody>
      </p:sp>
      <p:pic>
        <p:nvPicPr>
          <p:cNvPr id="1029" name="Picture 28" descr="Bundesadler_kleiner">
            <a:extLst>
              <a:ext uri="{FF2B5EF4-FFF2-40B4-BE49-F238E27FC236}">
                <a16:creationId xmlns:a16="http://schemas.microsoft.com/office/drawing/2014/main" id="{BCDDAA3E-E02E-9893-18D6-D424278887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4804173"/>
            <a:ext cx="446088" cy="311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 descr="K:\Deutscher Wetterdienst\Corporate Design Aktuell\DWD-Logo-Komplett\20mm\RGB\Wortbildmarke mit Claim\bmp\Wortbildmarke-und-Claim-positiv-auf-weiss.bmp">
            <a:extLst>
              <a:ext uri="{FF2B5EF4-FFF2-40B4-BE49-F238E27FC236}">
                <a16:creationId xmlns:a16="http://schemas.microsoft.com/office/drawing/2014/main" id="{E2D530D2-6706-5A08-04C2-067FF9C66B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6" y="141685"/>
            <a:ext cx="2295525" cy="459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Line 23">
            <a:extLst>
              <a:ext uri="{FF2B5EF4-FFF2-40B4-BE49-F238E27FC236}">
                <a16:creationId xmlns:a16="http://schemas.microsoft.com/office/drawing/2014/main" id="{F679A29C-968D-0A3A-B8F1-02984F462EA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44475" y="677466"/>
            <a:ext cx="8648700" cy="0"/>
          </a:xfrm>
          <a:prstGeom prst="line">
            <a:avLst/>
          </a:prstGeom>
          <a:noFill/>
          <a:ln w="25400">
            <a:solidFill>
              <a:srgbClr val="2D4B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350"/>
          </a:p>
        </p:txBody>
      </p:sp>
      <p:sp>
        <p:nvSpPr>
          <p:cNvPr id="19" name="Rectangle 15">
            <a:extLst>
              <a:ext uri="{FF2B5EF4-FFF2-40B4-BE49-F238E27FC236}">
                <a16:creationId xmlns:a16="http://schemas.microsoft.com/office/drawing/2014/main" id="{DCB16934-57F3-59E9-6CD7-31B66AE4235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4572000" y="4786313"/>
            <a:ext cx="3709988" cy="161925"/>
          </a:xfrm>
          <a:prstGeom prst="rect">
            <a:avLst/>
          </a:prstGeom>
          <a:ln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latin typeface="Arial" charset="0"/>
              </a:defRPr>
            </a:lvl1pPr>
          </a:lstStyle>
          <a:p>
            <a:pPr>
              <a:defRPr/>
            </a:pPr>
            <a:r>
              <a:rPr lang="de-DE"/>
              <a:t>M. Baldauf (DWD)</a:t>
            </a:r>
          </a:p>
        </p:txBody>
      </p:sp>
      <p:sp>
        <p:nvSpPr>
          <p:cNvPr id="20" name="Foliennummernplatzhalter 1">
            <a:extLst>
              <a:ext uri="{FF2B5EF4-FFF2-40B4-BE49-F238E27FC236}">
                <a16:creationId xmlns:a16="http://schemas.microsoft.com/office/drawing/2014/main" id="{65692D11-9B64-DB2A-52FD-E02745C955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3575" y="4786313"/>
            <a:ext cx="465138" cy="1619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750"/>
            </a:lvl1pPr>
          </a:lstStyle>
          <a:p>
            <a:fld id="{E18CF1F4-048A-44F5-8677-0B34A25A95F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084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</p:sldLayoutIdLst>
  <p:transition>
    <p:fade/>
  </p:transition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Arial" charset="0"/>
        </a:defRPr>
      </a:lvl5pPr>
      <a:lvl6pPr marL="342900" algn="l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accent1"/>
          </a:solidFill>
          <a:latin typeface="Arial" charset="0"/>
        </a:defRPr>
      </a:lvl6pPr>
      <a:lvl7pPr marL="685800" algn="l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accent1"/>
          </a:solidFill>
          <a:latin typeface="Arial" charset="0"/>
        </a:defRPr>
      </a:lvl7pPr>
      <a:lvl8pPr marL="1028700" algn="l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accent1"/>
          </a:solidFill>
          <a:latin typeface="Arial" charset="0"/>
        </a:defRPr>
      </a:lvl8pPr>
      <a:lvl9pPr marL="1371600" algn="l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accent1"/>
          </a:solidFill>
          <a:latin typeface="Arial" charset="0"/>
        </a:defRPr>
      </a:lvl9pPr>
    </p:titleStyle>
    <p:bodyStyle>
      <a:lvl1pPr marL="264319" indent="-264319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è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19113" indent="-195263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è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è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è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è"/>
        <a:defRPr sz="1500">
          <a:solidFill>
            <a:schemeClr val="tx1"/>
          </a:solidFill>
          <a:latin typeface="+mn-lt"/>
        </a:defRPr>
      </a:lvl5pPr>
      <a:lvl6pPr marL="1885950" indent="-17145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6pPr>
      <a:lvl7pPr marL="2228850" indent="-17145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7pPr>
      <a:lvl8pPr marL="2571750" indent="-17145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8pPr>
      <a:lvl9pPr marL="2914650" indent="-17145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2">
            <a:extLst>
              <a:ext uri="{FF2B5EF4-FFF2-40B4-BE49-F238E27FC236}">
                <a16:creationId xmlns:a16="http://schemas.microsoft.com/office/drawing/2014/main" id="{E184A991-04D4-4627-A4F7-A9F13FBDACC1}"/>
              </a:ext>
            </a:extLst>
          </p:cNvPr>
          <p:cNvSpPr/>
          <p:nvPr/>
        </p:nvSpPr>
        <p:spPr>
          <a:xfrm>
            <a:off x="907638" y="1167863"/>
            <a:ext cx="7037103" cy="20379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defTabSz="685800"/>
            <a:r>
              <a:rPr lang="en-US" sz="2000" b="1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BRIDGE with moisture</a:t>
            </a:r>
          </a:p>
          <a:p>
            <a:pPr defTabSz="685800"/>
            <a:r>
              <a:rPr lang="en-US" sz="2000" b="1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 </a:t>
            </a:r>
          </a:p>
          <a:p>
            <a:pPr defTabSz="685800"/>
            <a:endParaRPr lang="en-US" b="1" spc="-1" dirty="0">
              <a:solidFill>
                <a:srgbClr val="2D4B9B"/>
              </a:solidFill>
              <a:latin typeface="Arial"/>
              <a:ea typeface="DejaVu Sans"/>
              <a:cs typeface="DejaVu Sans"/>
            </a:endParaRPr>
          </a:p>
          <a:p>
            <a:pPr defTabSz="685800"/>
            <a:r>
              <a:rPr lang="en-US" sz="1400" b="1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WG DYN meeting, COSMO General meeting, online</a:t>
            </a:r>
          </a:p>
          <a:p>
            <a:pPr defTabSz="685800"/>
            <a:r>
              <a:rPr lang="en-US" sz="1400" b="1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07 October 2026</a:t>
            </a:r>
            <a:endParaRPr lang="de-DE" sz="140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  <a:p>
            <a:pPr defTabSz="685800"/>
            <a:endParaRPr lang="de-DE" sz="140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  <a:p>
            <a:pPr defTabSz="685800"/>
            <a:endParaRPr lang="de-DE" sz="140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  <a:p>
            <a:pPr defTabSz="685800"/>
            <a:r>
              <a:rPr lang="de-DE" sz="1400" b="1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Michael Baldauf</a:t>
            </a:r>
            <a:r>
              <a:rPr lang="de-DE" sz="1400" spc="-1" dirty="0">
                <a:solidFill>
                  <a:srgbClr val="2D4B9B"/>
                </a:solidFill>
                <a:latin typeface="Arial"/>
                <a:ea typeface="DejaVu Sans"/>
                <a:cs typeface="DejaVu Sans"/>
              </a:rPr>
              <a:t> (DWD)</a:t>
            </a:r>
            <a:endParaRPr lang="de-DE" sz="140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5D45A92-F15E-4988-B22F-02A6B87A8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8448" y="4090061"/>
            <a:ext cx="4330059" cy="37493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F097D25-DE35-4B1D-B95B-99169608C5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469" y="3763123"/>
            <a:ext cx="1833531" cy="653853"/>
          </a:xfrm>
          <a:prstGeom prst="rect">
            <a:avLst/>
          </a:prstGeom>
        </p:spPr>
      </p:pic>
      <p:sp>
        <p:nvSpPr>
          <p:cNvPr id="7" name="CustomShape 1">
            <a:extLst>
              <a:ext uri="{FF2B5EF4-FFF2-40B4-BE49-F238E27FC236}">
                <a16:creationId xmlns:a16="http://schemas.microsoft.com/office/drawing/2014/main" id="{3423BBA8-6428-46DE-88F4-43810D9CD54C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10" name="CustomShape 1">
            <a:extLst>
              <a:ext uri="{FF2B5EF4-FFF2-40B4-BE49-F238E27FC236}">
                <a16:creationId xmlns:a16="http://schemas.microsoft.com/office/drawing/2014/main" id="{A9C10E1D-95FD-4213-BF97-8225BBE5D1E7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1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288847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04E50584-2236-4CE0-AE9D-BFE4AE46EC7F}"/>
              </a:ext>
            </a:extLst>
          </p:cNvPr>
          <p:cNvSpPr txBox="1"/>
          <p:nvPr/>
        </p:nvSpPr>
        <p:spPr>
          <a:xfrm>
            <a:off x="601200" y="1137600"/>
            <a:ext cx="7986482" cy="23852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Further </a:t>
            </a:r>
            <a:r>
              <a:rPr lang="de-DE" b="1" dirty="0" err="1"/>
              <a:t>steps</a:t>
            </a:r>
            <a:r>
              <a:rPr lang="de-DE" b="1" dirty="0"/>
              <a:t> </a:t>
            </a:r>
            <a:r>
              <a:rPr lang="de-DE" b="1" dirty="0" err="1"/>
              <a:t>towards</a:t>
            </a:r>
            <a:r>
              <a:rPr lang="de-DE" b="1" dirty="0"/>
              <a:t> </a:t>
            </a:r>
            <a:r>
              <a:rPr lang="de-DE" b="1" dirty="0" err="1"/>
              <a:t>moisture</a:t>
            </a:r>
            <a:r>
              <a:rPr lang="de-DE" b="1" dirty="0"/>
              <a:t> in BRIDGE</a:t>
            </a:r>
          </a:p>
          <a:p>
            <a:endParaRPr lang="de-DE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dirty="0"/>
              <a:t>Implementation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r>
              <a:rPr lang="de-DE" sz="1400" b="1" dirty="0"/>
              <a:t>Kessler </a:t>
            </a:r>
            <a:r>
              <a:rPr lang="de-DE" sz="1400" b="1" dirty="0" err="1"/>
              <a:t>scheme</a:t>
            </a:r>
            <a:r>
              <a:rPr lang="de-DE" sz="1400" b="1" dirty="0"/>
              <a:t> </a:t>
            </a:r>
            <a:r>
              <a:rPr lang="de-DE" sz="1400" dirty="0"/>
              <a:t>(</a:t>
            </a:r>
            <a:r>
              <a:rPr lang="de-DE" sz="1400" dirty="0" err="1"/>
              <a:t>transfer</a:t>
            </a:r>
            <a:r>
              <a:rPr lang="de-DE" sz="1400" dirty="0"/>
              <a:t> </a:t>
            </a:r>
            <a:r>
              <a:rPr lang="de-DE" sz="1400" dirty="0" err="1"/>
              <a:t>from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ICON code)</a:t>
            </a:r>
            <a:br>
              <a:rPr lang="de-DE" sz="1400" dirty="0"/>
            </a:br>
            <a:r>
              <a:rPr lang="de-DE" sz="1400" dirty="0" err="1"/>
              <a:t>by</a:t>
            </a:r>
            <a:r>
              <a:rPr lang="de-DE" sz="1400" dirty="0"/>
              <a:t> </a:t>
            </a:r>
            <a:r>
              <a:rPr lang="de-DE" sz="1400" i="1" dirty="0"/>
              <a:t>Sebastian Borchert </a:t>
            </a:r>
            <a:r>
              <a:rPr lang="de-DE" sz="1400" dirty="0"/>
              <a:t>(DWD)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b="1" dirty="0"/>
              <a:t>Sedimentation</a:t>
            </a:r>
            <a:r>
              <a:rPr lang="de-DE" sz="1400" dirty="0"/>
              <a:t> </a:t>
            </a:r>
            <a:r>
              <a:rPr lang="de-DE" sz="1400" dirty="0" err="1"/>
              <a:t>now</a:t>
            </a:r>
            <a:r>
              <a:rPr lang="de-DE" sz="1400" dirty="0"/>
              <a:t> </a:t>
            </a:r>
            <a:r>
              <a:rPr lang="de-DE" sz="1400" dirty="0" err="1"/>
              <a:t>can</a:t>
            </a:r>
            <a:r>
              <a:rPr lang="de-DE" sz="1400" dirty="0"/>
              <a:t> </a:t>
            </a:r>
            <a:r>
              <a:rPr lang="de-DE" sz="1400" dirty="0" err="1"/>
              <a:t>be</a:t>
            </a:r>
            <a:r>
              <a:rPr lang="de-DE" sz="1400" dirty="0"/>
              <a:t> </a:t>
            </a:r>
            <a:r>
              <a:rPr lang="de-DE" sz="1400" dirty="0" err="1"/>
              <a:t>treated</a:t>
            </a:r>
            <a:r>
              <a:rPr lang="de-DE" sz="1400" dirty="0"/>
              <a:t> </a:t>
            </a:r>
            <a:r>
              <a:rPr lang="de-DE" sz="1400" dirty="0" err="1"/>
              <a:t>implicitly</a:t>
            </a:r>
            <a:br>
              <a:rPr lang="de-DE" sz="1400" dirty="0"/>
            </a:br>
            <a:r>
              <a:rPr lang="de-DE" sz="1400" dirty="0"/>
              <a:t>  in the </a:t>
            </a:r>
            <a:r>
              <a:rPr lang="de-DE" sz="1400" dirty="0" err="1"/>
              <a:t>case</a:t>
            </a:r>
            <a:r>
              <a:rPr lang="de-DE" sz="1400" dirty="0"/>
              <a:t> </a:t>
            </a:r>
            <a:r>
              <a:rPr lang="de-DE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impl_update_freq</a:t>
            </a: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&gt;1</a:t>
            </a:r>
            <a:r>
              <a:rPr lang="de-DE" sz="1400" dirty="0"/>
              <a:t> , </a:t>
            </a:r>
            <a:r>
              <a:rPr lang="de-DE" sz="1400" dirty="0" err="1"/>
              <a:t>sedimentation</a:t>
            </a:r>
            <a:r>
              <a:rPr lang="de-DE" sz="1400" dirty="0"/>
              <a:t> </a:t>
            </a:r>
            <a:r>
              <a:rPr lang="de-DE" sz="1400" dirty="0" err="1"/>
              <a:t>must</a:t>
            </a:r>
            <a:r>
              <a:rPr lang="de-DE" sz="1400" dirty="0"/>
              <a:t> </a:t>
            </a:r>
            <a:r>
              <a:rPr lang="de-DE" sz="1400" dirty="0" err="1"/>
              <a:t>partly</a:t>
            </a:r>
            <a:r>
              <a:rPr lang="de-DE" sz="1400" dirty="0"/>
              <a:t> </a:t>
            </a:r>
            <a:r>
              <a:rPr lang="de-DE" sz="1400" dirty="0" err="1"/>
              <a:t>be</a:t>
            </a:r>
            <a:r>
              <a:rPr lang="de-DE" sz="1400" dirty="0"/>
              <a:t> </a:t>
            </a:r>
            <a:r>
              <a:rPr lang="de-DE" sz="1400" dirty="0" err="1"/>
              <a:t>treated</a:t>
            </a:r>
            <a:r>
              <a:rPr lang="de-DE" sz="1400" dirty="0"/>
              <a:t> by the explicit step</a:t>
            </a:r>
            <a:br>
              <a:rPr lang="de-DE" sz="1400" dirty="0"/>
            </a:br>
            <a:r>
              <a:rPr lang="de-DE" sz="1400" dirty="0">
                <a:sym typeface="Wingdings" panose="05000000000000000000" pitchFamily="2" charset="2"/>
              </a:rPr>
              <a:t> to </a:t>
            </a:r>
            <a:r>
              <a:rPr lang="de-DE" sz="1400" dirty="0" err="1">
                <a:sym typeface="Wingdings" panose="05000000000000000000" pitchFamily="2" charset="2"/>
              </a:rPr>
              <a:t>avoid</a:t>
            </a:r>
            <a:r>
              <a:rPr lang="de-DE" sz="1400" dirty="0">
                <a:sym typeface="Wingdings" panose="05000000000000000000" pitchFamily="2" charset="2"/>
              </a:rPr>
              <a:t> possible </a:t>
            </a:r>
            <a:r>
              <a:rPr lang="de-DE" sz="1400" dirty="0" err="1">
                <a:sym typeface="Wingdings" panose="05000000000000000000" pitchFamily="2" charset="2"/>
              </a:rPr>
              <a:t>instabilities</a:t>
            </a:r>
            <a:r>
              <a:rPr lang="de-DE" sz="1400" dirty="0">
                <a:sym typeface="Wingdings" panose="05000000000000000000" pitchFamily="2" charset="2"/>
              </a:rPr>
              <a:t>, </a:t>
            </a:r>
            <a:r>
              <a:rPr lang="de-DE" sz="1400" dirty="0" err="1">
                <a:sym typeface="Wingdings" panose="05000000000000000000" pitchFamily="2" charset="2"/>
              </a:rPr>
              <a:t>limit</a:t>
            </a:r>
            <a:r>
              <a:rPr lang="de-DE" sz="1400" dirty="0">
                <a:sym typeface="Wingdings" panose="05000000000000000000" pitchFamily="2" charset="2"/>
              </a:rPr>
              <a:t> | </a:t>
            </a:r>
            <a:r>
              <a:rPr lang="de-DE" sz="1400" dirty="0" err="1">
                <a:sym typeface="Wingdings" panose="05000000000000000000" pitchFamily="2" charset="2"/>
              </a:rPr>
              <a:t>v</a:t>
            </a:r>
            <a:r>
              <a:rPr lang="de-DE" sz="1400" baseline="-25000" dirty="0" err="1">
                <a:sym typeface="Wingdings" panose="05000000000000000000" pitchFamily="2" charset="2"/>
              </a:rPr>
              <a:t>sedim</a:t>
            </a:r>
            <a:r>
              <a:rPr lang="de-DE" sz="1400" baseline="-25000" dirty="0">
                <a:sym typeface="Wingdings" panose="05000000000000000000" pitchFamily="2" charset="2"/>
              </a:rPr>
              <a:t>, </a:t>
            </a:r>
            <a:r>
              <a:rPr lang="de-DE" sz="1400" baseline="-25000" dirty="0" err="1">
                <a:sym typeface="Wingdings" panose="05000000000000000000" pitchFamily="2" charset="2"/>
              </a:rPr>
              <a:t>expl</a:t>
            </a:r>
            <a:r>
              <a:rPr lang="de-DE" sz="1400" dirty="0">
                <a:sym typeface="Wingdings" panose="05000000000000000000" pitchFamily="2" charset="2"/>
              </a:rPr>
              <a:t> | by a CFL </a:t>
            </a:r>
            <a:r>
              <a:rPr lang="de-DE" sz="1400" dirty="0" err="1">
                <a:sym typeface="Wingdings" panose="05000000000000000000" pitchFamily="2" charset="2"/>
              </a:rPr>
              <a:t>crit</a:t>
            </a:r>
            <a:r>
              <a:rPr lang="de-DE" sz="1400" dirty="0">
                <a:sym typeface="Wingdings" panose="05000000000000000000" pitchFamily="2" charset="2"/>
              </a:rPr>
              <a:t>.</a:t>
            </a:r>
            <a:endParaRPr lang="de-DE" sz="14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dirty="0"/>
              <a:t>Tracer </a:t>
            </a:r>
            <a:r>
              <a:rPr lang="de-DE" sz="1400" b="1" dirty="0" err="1"/>
              <a:t>diffusion</a:t>
            </a:r>
            <a:r>
              <a:rPr lang="de-DE" sz="1400" dirty="0"/>
              <a:t> </a:t>
            </a:r>
            <a:r>
              <a:rPr lang="de-DE" sz="1400" dirty="0" err="1"/>
              <a:t>can</a:t>
            </a:r>
            <a:r>
              <a:rPr lang="de-DE" sz="1400" dirty="0"/>
              <a:t> </a:t>
            </a:r>
            <a:r>
              <a:rPr lang="de-DE" sz="1400" dirty="0" err="1"/>
              <a:t>be</a:t>
            </a:r>
            <a:r>
              <a:rPr lang="de-DE" sz="1400" dirty="0"/>
              <a:t> </a:t>
            </a:r>
            <a:r>
              <a:rPr lang="de-DE" sz="1400" dirty="0" err="1"/>
              <a:t>treated</a:t>
            </a:r>
            <a:r>
              <a:rPr lang="de-DE" sz="1400" dirty="0"/>
              <a:t> </a:t>
            </a:r>
            <a:r>
              <a:rPr lang="de-DE" sz="1400" dirty="0" err="1"/>
              <a:t>vertically</a:t>
            </a:r>
            <a:r>
              <a:rPr lang="de-DE" sz="1400" dirty="0"/>
              <a:t> </a:t>
            </a:r>
            <a:r>
              <a:rPr lang="de-DE" sz="1400" dirty="0" err="1"/>
              <a:t>implicit</a:t>
            </a:r>
            <a:r>
              <a:rPr lang="de-DE" sz="1400" dirty="0"/>
              <a:t> (HEVI)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dirty="0"/>
              <a:t>Non-</a:t>
            </a:r>
            <a:r>
              <a:rPr lang="de-DE" sz="1400" dirty="0" err="1"/>
              <a:t>negativity</a:t>
            </a:r>
            <a:r>
              <a:rPr lang="de-DE" sz="1400" dirty="0"/>
              <a:t> </a:t>
            </a:r>
            <a:r>
              <a:rPr lang="de-DE" sz="1400" dirty="0" err="1"/>
              <a:t>treatment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all </a:t>
            </a:r>
            <a:r>
              <a:rPr lang="de-DE" sz="1400" dirty="0">
                <a:sym typeface="Symbol" panose="05050102010706020507" pitchFamily="18" charset="2"/>
              </a:rPr>
              <a:t></a:t>
            </a:r>
            <a:r>
              <a:rPr lang="de-DE" sz="1400" baseline="-25000" dirty="0">
                <a:sym typeface="Symbol" panose="05050102010706020507" pitchFamily="18" charset="2"/>
              </a:rPr>
              <a:t>x</a:t>
            </a:r>
            <a:r>
              <a:rPr lang="de-DE" sz="1400" dirty="0">
                <a:sym typeface="Symbol" panose="05050102010706020507" pitchFamily="18" charset="2"/>
              </a:rPr>
              <a:t> (and TKE) </a:t>
            </a:r>
            <a:r>
              <a:rPr lang="de-DE" sz="1400" dirty="0" err="1"/>
              <a:t>by</a:t>
            </a:r>
            <a:r>
              <a:rPr lang="de-DE" sz="1400" dirty="0"/>
              <a:t> linear </a:t>
            </a:r>
            <a:r>
              <a:rPr lang="de-DE" sz="1400" dirty="0" err="1"/>
              <a:t>rescaling</a:t>
            </a:r>
            <a:r>
              <a:rPr lang="de-DE" sz="1400" dirty="0"/>
              <a:t> (Zhang, Shu, 2010)</a:t>
            </a:r>
          </a:p>
        </p:txBody>
      </p:sp>
      <p:sp>
        <p:nvSpPr>
          <p:cNvPr id="3" name="CustomShape 1">
            <a:extLst>
              <a:ext uri="{FF2B5EF4-FFF2-40B4-BE49-F238E27FC236}">
                <a16:creationId xmlns:a16="http://schemas.microsoft.com/office/drawing/2014/main" id="{3443C9E9-2094-43A6-B5FD-BDB79853D2DC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7BCFE1D8-88F3-4F78-8C1D-D8E34D0C42E6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2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418938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0667887-E27C-47F2-8FC1-0137326C5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>
                <a:ln>
                  <a:noFill/>
                </a:ln>
                <a:solidFill>
                  <a:srgbClr val="2D4B9B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27.08.2025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2D4B9B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3270A8-8A0B-4F46-9E8C-5F0E784D7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>
                <a:ln>
                  <a:noFill/>
                </a:ln>
                <a:solidFill>
                  <a:srgbClr val="2D4B9B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Michael Baldauf (DWD)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2D4B9B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5325B57-E1C2-4486-9FB1-150E0DF5B17F}"/>
              </a:ext>
            </a:extLst>
          </p:cNvPr>
          <p:cNvSpPr txBox="1"/>
          <p:nvPr/>
        </p:nvSpPr>
        <p:spPr>
          <a:xfrm>
            <a:off x="194052" y="740260"/>
            <a:ext cx="7389331" cy="33547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Bryan, Fritsch (2002) MWR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test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case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Set a warm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bubble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(+2 K) in an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environment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atmosphere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1600" b="0" i="1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dry </a:t>
            </a:r>
            <a:r>
              <a:rPr kumimoji="0" lang="de-DE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case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             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temp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 = 300 K,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without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moisture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  <a:sym typeface="Symbol" panose="05050102010706020507" pitchFamily="18" charset="2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moist</a:t>
            </a:r>
            <a:r>
              <a:rPr kumimoji="0" lang="de-DE" sz="1600" b="0" i="1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case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: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equiv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.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pot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.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temp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. </a:t>
            </a:r>
            <a:r>
              <a:rPr kumimoji="0" lang="de-DE" sz="1600" b="0" i="0" u="none" strike="noStrike" kern="1200" cap="none" spc="0" normalizeH="0" baseline="-2500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= 300 K,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saturated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atm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.+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clouds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everywhere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  <a:sym typeface="Symbol" panose="05050102010706020507" pitchFamily="18" charset="2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dx=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dz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=100m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In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both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cases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the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w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field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should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look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quite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similar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(but not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exactly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identical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Remarks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: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the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moist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initialization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procedure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is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complicated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(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iterations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for the </a:t>
            </a:r>
            <a:b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</a:b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environment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state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and the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bubble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needed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the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buoyancy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term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must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probably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be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adapted</a:t>
            </a:r>
            <a:r>
              <a:rPr kumimoji="0" lang="de-DE" sz="1600" b="0" i="0" u="none" strike="noStrike" kern="1200" cap="none" spc="0" normalizeH="0" baseline="0" noProof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 (?)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  <a:sym typeface="Symbol" panose="05050102010706020507" pitchFamily="18" charset="2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1AC68A3-6383-4689-88DD-1396858B08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556" y="793272"/>
            <a:ext cx="1303637" cy="374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535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17AB5-07C8-9F76-2F1C-6984CC30A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5EFE2BC-75F9-4C31-7F1A-670AC01D6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>
                <a:ln>
                  <a:noFill/>
                </a:ln>
                <a:solidFill>
                  <a:srgbClr val="2D4B9B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27.08.2025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2D4B9B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DB64FD8-FD57-97A4-1834-19FF8C543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>
                <a:ln>
                  <a:noFill/>
                </a:ln>
                <a:solidFill>
                  <a:srgbClr val="2D4B9B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Michael Baldauf (DWD)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2D4B9B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45E8B24-5BB6-39F8-05CF-899434E8ED88}"/>
              </a:ext>
            </a:extLst>
          </p:cNvPr>
          <p:cNvSpPr txBox="1"/>
          <p:nvPr/>
        </p:nvSpPr>
        <p:spPr>
          <a:xfrm>
            <a:off x="2209102" y="1983254"/>
            <a:ext cx="4019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Bryan, Fritsch (2002): dry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test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case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8C4D5B8-054A-CA62-388B-1BC37F8232F6}"/>
              </a:ext>
            </a:extLst>
          </p:cNvPr>
          <p:cNvSpPr txBox="1"/>
          <p:nvPr/>
        </p:nvSpPr>
        <p:spPr>
          <a:xfrm>
            <a:off x="905774" y="2769079"/>
            <a:ext cx="53591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BRIDGE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setup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4th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order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DG (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hrz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and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vrt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.), dx=400m,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dz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=400m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RK4,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=0.05s</a:t>
            </a:r>
          </a:p>
        </p:txBody>
      </p:sp>
    </p:spTree>
    <p:extLst>
      <p:ext uri="{BB962C8B-B14F-4D97-AF65-F5344CB8AC3E}">
        <p14:creationId xmlns:p14="http://schemas.microsoft.com/office/powerpoint/2010/main" val="680387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06D6CC93-C7ED-4F54-855F-D69564AF3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638" y="1208766"/>
            <a:ext cx="2340869" cy="175565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3A2D4BEC-9B98-4541-8057-2AA5BE3FB2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" y="1209600"/>
            <a:ext cx="2342557" cy="1754818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23CF7E55-88C3-4CF5-B225-B81BE867983D}"/>
              </a:ext>
            </a:extLst>
          </p:cNvPr>
          <p:cNvSpPr txBox="1"/>
          <p:nvPr/>
        </p:nvSpPr>
        <p:spPr>
          <a:xfrm>
            <a:off x="379708" y="790413"/>
            <a:ext cx="6853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Bryan, Fritsch (2002) </a:t>
            </a:r>
            <a:r>
              <a:rPr lang="de-DE" b="1" dirty="0" err="1"/>
              <a:t>test</a:t>
            </a:r>
            <a:r>
              <a:rPr lang="de-DE" b="1" dirty="0"/>
              <a:t>, dry </a:t>
            </a:r>
            <a:r>
              <a:rPr lang="de-DE" b="1" dirty="0" err="1"/>
              <a:t>case</a:t>
            </a:r>
            <a:r>
              <a:rPr lang="de-DE" b="1" dirty="0"/>
              <a:t>: </a:t>
            </a:r>
            <a:r>
              <a:rPr lang="de-DE" b="1" dirty="0" err="1"/>
              <a:t>no</a:t>
            </a:r>
            <a:r>
              <a:rPr lang="de-DE" b="1" dirty="0"/>
              <a:t> </a:t>
            </a:r>
            <a:r>
              <a:rPr lang="de-DE" b="1" dirty="0" err="1"/>
              <a:t>diffusion</a:t>
            </a:r>
            <a:r>
              <a:rPr lang="de-DE" b="1" dirty="0"/>
              <a:t>, </a:t>
            </a:r>
            <a:r>
              <a:rPr lang="de-DE" b="1" dirty="0" err="1"/>
              <a:t>no</a:t>
            </a:r>
            <a:r>
              <a:rPr lang="de-DE" b="1" dirty="0"/>
              <a:t> </a:t>
            </a:r>
            <a:r>
              <a:rPr lang="de-DE" b="1" dirty="0" err="1"/>
              <a:t>filtering</a:t>
            </a:r>
            <a:endParaRPr lang="de-DE" b="1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E568116-3E22-B688-4150-89293B59AD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160" y="847164"/>
            <a:ext cx="1298561" cy="374326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C4B8A8E0-CD9A-DD4A-AD2F-F542A830A4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4507" y="1208766"/>
            <a:ext cx="2340869" cy="175565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7ACB380D-36ED-71AD-BE75-B81958D3E1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99" y="2718798"/>
            <a:ext cx="2340869" cy="1755652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D4C1F3B1-E56D-D5E5-A824-A8BBE6CC61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3637" y="2718798"/>
            <a:ext cx="2340869" cy="175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57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AD1745A-0E5F-E11B-4583-908E1F5E1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5160" y="847164"/>
            <a:ext cx="1298561" cy="374326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32EEC14-ED3D-BCC6-229C-ECDEFC730E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6808" y="1209600"/>
            <a:ext cx="2340869" cy="175565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FA33A206-738B-409B-9540-D29C62727EF4}"/>
              </a:ext>
            </a:extLst>
          </p:cNvPr>
          <p:cNvSpPr txBox="1"/>
          <p:nvPr/>
        </p:nvSpPr>
        <p:spPr>
          <a:xfrm>
            <a:off x="379708" y="790413"/>
            <a:ext cx="825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Bryan, Fritsch (2002) </a:t>
            </a:r>
            <a:r>
              <a:rPr lang="de-DE" b="1" dirty="0" err="1"/>
              <a:t>test</a:t>
            </a:r>
            <a:r>
              <a:rPr lang="de-DE" b="1" dirty="0"/>
              <a:t>, dry </a:t>
            </a:r>
            <a:r>
              <a:rPr lang="de-DE" b="1" dirty="0" err="1"/>
              <a:t>case</a:t>
            </a:r>
            <a:r>
              <a:rPr lang="de-DE" b="1" dirty="0"/>
              <a:t>: </a:t>
            </a:r>
            <a:r>
              <a:rPr lang="de-DE" b="1" dirty="0" err="1"/>
              <a:t>with</a:t>
            </a:r>
            <a:r>
              <a:rPr lang="de-DE" b="1" dirty="0"/>
              <a:t> </a:t>
            </a:r>
            <a:r>
              <a:rPr lang="de-DE" b="1" dirty="0" err="1"/>
              <a:t>diffusion</a:t>
            </a:r>
            <a:r>
              <a:rPr lang="de-DE" b="1" dirty="0"/>
              <a:t> K=10m²/s, </a:t>
            </a:r>
            <a:r>
              <a:rPr lang="de-DE" b="1" dirty="0" err="1"/>
              <a:t>no</a:t>
            </a:r>
            <a:r>
              <a:rPr lang="de-DE" b="1" dirty="0"/>
              <a:t> </a:t>
            </a:r>
            <a:r>
              <a:rPr lang="de-DE" b="1" dirty="0" err="1"/>
              <a:t>filtering</a:t>
            </a:r>
            <a:endParaRPr lang="de-DE" b="1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0DD7810-9F4B-4374-B5A2-5D2B7B308B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" y="1209600"/>
            <a:ext cx="2340869" cy="175565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42E346F-279C-4EC6-BF4D-7EC306D615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16" y="2703799"/>
            <a:ext cx="2340869" cy="1755652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46122353-195F-4EDA-AA83-CDE3B9C479E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808" y="2703799"/>
            <a:ext cx="2340869" cy="175565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94897640-6CDB-6AFE-4C2E-6E1110B4C2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6093" y="1209600"/>
            <a:ext cx="2340869" cy="175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116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FD37580F-FA3F-F509-45DD-85A8C6806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469" y="1209600"/>
            <a:ext cx="2340869" cy="175565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F9BB136-1C81-4199-878C-D558AD1F7A83}"/>
              </a:ext>
            </a:extLst>
          </p:cNvPr>
          <p:cNvSpPr txBox="1"/>
          <p:nvPr/>
        </p:nvSpPr>
        <p:spPr>
          <a:xfrm>
            <a:off x="379708" y="790413"/>
            <a:ext cx="7071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Bryan, Fritsch (2002) </a:t>
            </a:r>
            <a:r>
              <a:rPr lang="de-DE" b="1" dirty="0" err="1"/>
              <a:t>test</a:t>
            </a:r>
            <a:r>
              <a:rPr lang="de-DE" b="1" dirty="0"/>
              <a:t>, dry </a:t>
            </a:r>
            <a:r>
              <a:rPr lang="de-DE" b="1" dirty="0" err="1"/>
              <a:t>case</a:t>
            </a:r>
            <a:r>
              <a:rPr lang="de-DE" b="1" dirty="0"/>
              <a:t>: </a:t>
            </a:r>
            <a:r>
              <a:rPr lang="de-DE" b="1" dirty="0" err="1"/>
              <a:t>no</a:t>
            </a:r>
            <a:r>
              <a:rPr lang="de-DE" b="1" dirty="0"/>
              <a:t> </a:t>
            </a:r>
            <a:r>
              <a:rPr lang="de-DE" b="1" dirty="0" err="1"/>
              <a:t>diffusion</a:t>
            </a:r>
            <a:r>
              <a:rPr lang="de-DE" b="1" dirty="0"/>
              <a:t>, </a:t>
            </a:r>
            <a:r>
              <a:rPr lang="de-DE" b="1" dirty="0" err="1"/>
              <a:t>weak</a:t>
            </a:r>
            <a:r>
              <a:rPr lang="de-DE" b="1" dirty="0"/>
              <a:t> </a:t>
            </a:r>
            <a:r>
              <a:rPr lang="de-DE" b="1" dirty="0" err="1"/>
              <a:t>filtering</a:t>
            </a:r>
            <a:endParaRPr lang="de-DE" b="1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F3A78AF-F63D-49DF-ACE5-B226CD5B3D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" y="1209600"/>
            <a:ext cx="2340869" cy="1755652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4ABBAD8A-7E73-42F7-A80E-E5B472045E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0" y="2708064"/>
            <a:ext cx="2340869" cy="1755652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4A30C92B-BE69-4C0D-B2A9-D29B781B81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469" y="2708064"/>
            <a:ext cx="2340869" cy="175565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C00570B7-BAD4-C170-BD86-A559D6F253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5160" y="847164"/>
            <a:ext cx="1298561" cy="374326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DD9F3890-949F-A116-A858-46619A81CE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38" y="1209600"/>
            <a:ext cx="2340869" cy="1755652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9D83618F-1D9C-3A5C-56B9-FB59CE2F434F}"/>
              </a:ext>
            </a:extLst>
          </p:cNvPr>
          <p:cNvSpPr txBox="1"/>
          <p:nvPr/>
        </p:nvSpPr>
        <p:spPr>
          <a:xfrm>
            <a:off x="5008623" y="3429757"/>
            <a:ext cx="22878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simulation</a:t>
            </a:r>
            <a:r>
              <a:rPr lang="de-DE" dirty="0"/>
              <a:t>,</a:t>
            </a:r>
          </a:p>
          <a:p>
            <a:r>
              <a:rPr lang="de-DE" dirty="0" err="1"/>
              <a:t>filtering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a </a:t>
            </a:r>
            <a:r>
              <a:rPr lang="de-DE" dirty="0" err="1"/>
              <a:t>rather</a:t>
            </a:r>
            <a:r>
              <a:rPr lang="de-DE" dirty="0"/>
              <a:t> </a:t>
            </a:r>
          </a:p>
          <a:p>
            <a:r>
              <a:rPr lang="de-DE" dirty="0" err="1"/>
              <a:t>detrimental</a:t>
            </a:r>
            <a:r>
              <a:rPr lang="de-DE" dirty="0"/>
              <a:t> </a:t>
            </a:r>
            <a:r>
              <a:rPr lang="de-DE" dirty="0" err="1"/>
              <a:t>effect</a:t>
            </a:r>
            <a:r>
              <a:rPr lang="de-DE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946926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81E29E4-5A03-0966-89C6-9BC7C73CF793}"/>
              </a:ext>
            </a:extLst>
          </p:cNvPr>
          <p:cNvSpPr txBox="1"/>
          <p:nvPr/>
        </p:nvSpPr>
        <p:spPr>
          <a:xfrm>
            <a:off x="585926" y="923278"/>
            <a:ext cx="5803192" cy="32008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err="1"/>
              <a:t>Targeted</a:t>
            </a:r>
            <a:r>
              <a:rPr lang="de-DE" sz="1600" b="1" dirty="0"/>
              <a:t> </a:t>
            </a:r>
            <a:r>
              <a:rPr lang="de-DE" sz="1600" b="1" dirty="0" err="1"/>
              <a:t>diffusion</a:t>
            </a:r>
            <a:r>
              <a:rPr lang="de-DE" sz="1600" b="1" dirty="0"/>
              <a:t> by Persson, </a:t>
            </a:r>
            <a:r>
              <a:rPr lang="de-DE" sz="1600" b="1" dirty="0" err="1"/>
              <a:t>Peraire</a:t>
            </a:r>
            <a:r>
              <a:rPr lang="de-DE" sz="1600" b="1" dirty="0"/>
              <a:t> (2006) </a:t>
            </a:r>
            <a:r>
              <a:rPr lang="de-DE" sz="1600" b="1" dirty="0" err="1"/>
              <a:t>AIAA</a:t>
            </a:r>
            <a:endParaRPr lang="de-DE" sz="1600" b="1" dirty="0"/>
          </a:p>
          <a:p>
            <a:endParaRPr lang="de-DE" dirty="0"/>
          </a:p>
          <a:p>
            <a:r>
              <a:rPr lang="de-DE" sz="1400" dirty="0" err="1"/>
              <a:t>Smoothness</a:t>
            </a:r>
            <a:r>
              <a:rPr lang="de-DE" sz="1400" dirty="0"/>
              <a:t> </a:t>
            </a:r>
            <a:r>
              <a:rPr lang="de-DE" sz="1400" dirty="0" err="1"/>
              <a:t>indicator</a:t>
            </a:r>
            <a:r>
              <a:rPr lang="de-DE" sz="1400" dirty="0"/>
              <a:t> (</a:t>
            </a:r>
            <a:r>
              <a:rPr lang="de-DE" sz="1400" dirty="0" err="1"/>
              <a:t>oscillatory</a:t>
            </a:r>
            <a:r>
              <a:rPr lang="de-DE" sz="1400" dirty="0"/>
              <a:t> </a:t>
            </a:r>
            <a:r>
              <a:rPr lang="de-DE" sz="1400" dirty="0" err="1"/>
              <a:t>sensor</a:t>
            </a:r>
            <a:r>
              <a:rPr lang="de-DE" sz="1400" dirty="0"/>
              <a:t>):</a:t>
            </a:r>
            <a:br>
              <a:rPr lang="de-DE" sz="1400" dirty="0"/>
            </a:br>
            <a:r>
              <a:rPr lang="de-DE" sz="1400" dirty="0"/>
              <a:t>        S := ( u-</a:t>
            </a:r>
            <a:r>
              <a:rPr lang="de-DE" sz="1400" u="sng" dirty="0"/>
              <a:t>u</a:t>
            </a:r>
            <a:r>
              <a:rPr lang="de-DE" sz="1400" dirty="0"/>
              <a:t>, u-</a:t>
            </a:r>
            <a:r>
              <a:rPr lang="de-DE" sz="1400" u="sng" dirty="0"/>
              <a:t>u</a:t>
            </a:r>
            <a:r>
              <a:rPr lang="de-DE" sz="1400" dirty="0"/>
              <a:t> ) / (u, u)  </a:t>
            </a:r>
          </a:p>
          <a:p>
            <a:r>
              <a:rPr lang="de-DE" sz="1400" dirty="0"/>
              <a:t>            u: </a:t>
            </a:r>
            <a:r>
              <a:rPr lang="de-DE" sz="1400" dirty="0" err="1"/>
              <a:t>use</a:t>
            </a:r>
            <a:r>
              <a:rPr lang="de-DE" sz="1400" dirty="0"/>
              <a:t> the </a:t>
            </a:r>
            <a:r>
              <a:rPr lang="de-DE" sz="1400" dirty="0" err="1"/>
              <a:t>full</a:t>
            </a:r>
            <a:r>
              <a:rPr lang="de-DE" sz="1400" dirty="0"/>
              <a:t> DG </a:t>
            </a:r>
            <a:r>
              <a:rPr lang="de-DE" sz="1400" dirty="0" err="1"/>
              <a:t>expansion</a:t>
            </a:r>
            <a:endParaRPr lang="de-DE" sz="1400" dirty="0"/>
          </a:p>
          <a:p>
            <a:r>
              <a:rPr lang="de-DE" sz="1400" dirty="0"/>
              <a:t>            </a:t>
            </a:r>
            <a:r>
              <a:rPr lang="de-DE" sz="1400" u="sng" dirty="0"/>
              <a:t>u</a:t>
            </a:r>
            <a:r>
              <a:rPr lang="de-DE" sz="1400" dirty="0"/>
              <a:t>: </a:t>
            </a:r>
            <a:r>
              <a:rPr lang="de-DE" sz="1400" dirty="0" err="1"/>
              <a:t>truncate</a:t>
            </a:r>
            <a:r>
              <a:rPr lang="de-DE" sz="1400" dirty="0"/>
              <a:t> the DG </a:t>
            </a:r>
            <a:r>
              <a:rPr lang="de-DE" sz="1400" dirty="0" err="1"/>
              <a:t>expansion</a:t>
            </a:r>
            <a:r>
              <a:rPr lang="de-DE" sz="1400" dirty="0"/>
              <a:t> for the </a:t>
            </a:r>
            <a:r>
              <a:rPr lang="de-DE" sz="1400" dirty="0" err="1"/>
              <a:t>highest</a:t>
            </a:r>
            <a:r>
              <a:rPr lang="de-DE" sz="1400" dirty="0"/>
              <a:t> polynomial </a:t>
            </a:r>
            <a:r>
              <a:rPr lang="de-DE" sz="1400" dirty="0" err="1"/>
              <a:t>degree</a:t>
            </a:r>
            <a:endParaRPr lang="de-DE" sz="1400" dirty="0"/>
          </a:p>
          <a:p>
            <a:endParaRPr lang="de-DE" sz="1400" dirty="0"/>
          </a:p>
          <a:p>
            <a:r>
              <a:rPr lang="de-DE" sz="1400" dirty="0" err="1"/>
              <a:t>Artificial</a:t>
            </a:r>
            <a:r>
              <a:rPr lang="de-DE" sz="1400" dirty="0"/>
              <a:t> </a:t>
            </a:r>
            <a:r>
              <a:rPr lang="de-DE" sz="1400" dirty="0" err="1"/>
              <a:t>viscosity</a:t>
            </a:r>
            <a:r>
              <a:rPr lang="de-DE" sz="1400" dirty="0"/>
              <a:t>: </a:t>
            </a:r>
          </a:p>
          <a:p>
            <a:r>
              <a:rPr lang="de-DE" sz="1400" dirty="0"/>
              <a:t>K = 0        for     S &lt; </a:t>
            </a:r>
            <a:r>
              <a:rPr lang="de-DE" sz="1400" dirty="0" err="1"/>
              <a:t>S</a:t>
            </a:r>
            <a:r>
              <a:rPr lang="de-DE" sz="1400" baseline="-25000" dirty="0" err="1"/>
              <a:t>min</a:t>
            </a:r>
            <a:endParaRPr lang="de-DE" sz="1400" baseline="-25000" dirty="0"/>
          </a:p>
          <a:p>
            <a:r>
              <a:rPr lang="de-DE" sz="1400" dirty="0"/>
              <a:t>K ~ S       for </a:t>
            </a:r>
            <a:r>
              <a:rPr lang="de-DE" sz="1400" dirty="0" err="1"/>
              <a:t>S</a:t>
            </a:r>
            <a:r>
              <a:rPr lang="de-DE" sz="1400" baseline="-25000" dirty="0" err="1"/>
              <a:t>min</a:t>
            </a:r>
            <a:r>
              <a:rPr lang="de-DE" sz="1400" dirty="0"/>
              <a:t> &lt; S &lt; </a:t>
            </a:r>
            <a:r>
              <a:rPr lang="de-DE" sz="1400" dirty="0" err="1"/>
              <a:t>S</a:t>
            </a:r>
            <a:r>
              <a:rPr lang="de-DE" sz="1400" baseline="-25000" dirty="0" err="1"/>
              <a:t>max</a:t>
            </a:r>
            <a:endParaRPr lang="de-DE" sz="1400" baseline="-25000" dirty="0"/>
          </a:p>
          <a:p>
            <a:r>
              <a:rPr lang="de-DE" sz="1400" dirty="0"/>
              <a:t>K = </a:t>
            </a:r>
            <a:r>
              <a:rPr lang="de-DE" sz="1400" dirty="0" err="1"/>
              <a:t>K</a:t>
            </a:r>
            <a:r>
              <a:rPr lang="de-DE" sz="1400" baseline="-25000" dirty="0" err="1"/>
              <a:t>max</a:t>
            </a:r>
            <a:r>
              <a:rPr lang="de-DE" sz="1400" baseline="-25000" dirty="0"/>
              <a:t>  </a:t>
            </a:r>
            <a:r>
              <a:rPr lang="de-DE" sz="1400" dirty="0"/>
              <a:t> for </a:t>
            </a:r>
            <a:r>
              <a:rPr lang="de-DE" sz="1400" dirty="0" err="1"/>
              <a:t>S</a:t>
            </a:r>
            <a:r>
              <a:rPr lang="de-DE" sz="1400" baseline="-25000" dirty="0" err="1"/>
              <a:t>max</a:t>
            </a:r>
            <a:r>
              <a:rPr lang="de-DE" sz="1400" dirty="0"/>
              <a:t> &lt; S</a:t>
            </a:r>
          </a:p>
          <a:p>
            <a:endParaRPr lang="de-DE" sz="1400" dirty="0"/>
          </a:p>
          <a:p>
            <a:r>
              <a:rPr lang="de-DE" sz="1400" dirty="0" err="1"/>
              <a:t>Practically</a:t>
            </a:r>
            <a:r>
              <a:rPr lang="de-DE" sz="1400" dirty="0"/>
              <a:t>: </a:t>
            </a:r>
            <a:r>
              <a:rPr lang="de-DE" sz="1400" dirty="0" err="1"/>
              <a:t>use</a:t>
            </a:r>
            <a:r>
              <a:rPr lang="de-DE" sz="1400" dirty="0"/>
              <a:t> </a:t>
            </a:r>
            <a:r>
              <a:rPr lang="de-DE" sz="1400" dirty="0" err="1"/>
              <a:t>density</a:t>
            </a:r>
            <a:r>
              <a:rPr lang="de-DE" sz="1400" dirty="0"/>
              <a:t> </a:t>
            </a:r>
            <a:r>
              <a:rPr lang="de-DE" sz="1400" dirty="0" err="1"/>
              <a:t>or</a:t>
            </a:r>
            <a:r>
              <a:rPr lang="de-DE" sz="1400" dirty="0"/>
              <a:t> </a:t>
            </a:r>
            <a:r>
              <a:rPr lang="de-DE" sz="1400" dirty="0" err="1"/>
              <a:t>energy</a:t>
            </a:r>
            <a:r>
              <a:rPr lang="de-DE" sz="1400" dirty="0"/>
              <a:t> for u</a:t>
            </a:r>
          </a:p>
          <a:p>
            <a:r>
              <a:rPr lang="de-DE" sz="1400" dirty="0"/>
              <a:t>		</a:t>
            </a:r>
            <a:r>
              <a:rPr lang="de-DE" sz="1400" dirty="0" err="1"/>
              <a:t>S</a:t>
            </a:r>
            <a:r>
              <a:rPr lang="de-DE" sz="1400" baseline="-25000" dirty="0" err="1"/>
              <a:t>min</a:t>
            </a:r>
            <a:r>
              <a:rPr lang="de-DE" sz="1400" dirty="0"/>
              <a:t> = 0.0001, </a:t>
            </a:r>
            <a:r>
              <a:rPr lang="de-DE" sz="1400" dirty="0" err="1"/>
              <a:t>S</a:t>
            </a:r>
            <a:r>
              <a:rPr lang="de-DE" sz="1400" baseline="-25000" dirty="0" err="1"/>
              <a:t>max</a:t>
            </a:r>
            <a:r>
              <a:rPr lang="de-DE" sz="1400" dirty="0"/>
              <a:t> = 0.001</a:t>
            </a:r>
          </a:p>
        </p:txBody>
      </p:sp>
    </p:spTree>
    <p:extLst>
      <p:ext uri="{BB962C8B-B14F-4D97-AF65-F5344CB8AC3E}">
        <p14:creationId xmlns:p14="http://schemas.microsoft.com/office/powerpoint/2010/main" val="338349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DED2E9C1-BF8A-1EAB-B535-22FFAB90A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9244" y="1209933"/>
            <a:ext cx="2340869" cy="175565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D323B2E-193B-453C-9F79-5AA80B9665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46" y="1209933"/>
            <a:ext cx="2340869" cy="175565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2B673F4-3952-4F05-946C-194B50B9F6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45" y="2724385"/>
            <a:ext cx="2340869" cy="175565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A9ACECDE-B0D8-4304-88BC-037A963F0A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244" y="2718798"/>
            <a:ext cx="2340869" cy="1755652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1C8C2F4C-320A-43B2-A4D9-5F4388F3A2B3}"/>
              </a:ext>
            </a:extLst>
          </p:cNvPr>
          <p:cNvSpPr txBox="1"/>
          <p:nvPr/>
        </p:nvSpPr>
        <p:spPr>
          <a:xfrm>
            <a:off x="379708" y="790413"/>
            <a:ext cx="768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Bryan, Fritsch (2002) </a:t>
            </a:r>
            <a:r>
              <a:rPr lang="de-DE" b="1" dirty="0" err="1"/>
              <a:t>test</a:t>
            </a:r>
            <a:r>
              <a:rPr lang="de-DE" b="1" dirty="0"/>
              <a:t>, dry </a:t>
            </a:r>
            <a:r>
              <a:rPr lang="de-DE" b="1" dirty="0" err="1"/>
              <a:t>case</a:t>
            </a:r>
            <a:r>
              <a:rPr lang="de-DE" b="1" dirty="0"/>
              <a:t>: </a:t>
            </a:r>
            <a:r>
              <a:rPr lang="de-DE" b="1" dirty="0" err="1"/>
              <a:t>targeted</a:t>
            </a:r>
            <a:r>
              <a:rPr lang="de-DE" b="1" dirty="0"/>
              <a:t> </a:t>
            </a:r>
            <a:r>
              <a:rPr lang="de-DE" b="1" dirty="0" err="1"/>
              <a:t>diffusion</a:t>
            </a:r>
            <a:r>
              <a:rPr lang="de-DE" b="1" dirty="0"/>
              <a:t>, </a:t>
            </a:r>
            <a:r>
              <a:rPr lang="de-DE" b="1" dirty="0" err="1"/>
              <a:t>no</a:t>
            </a:r>
            <a:r>
              <a:rPr lang="de-DE" b="1" dirty="0"/>
              <a:t> </a:t>
            </a:r>
            <a:r>
              <a:rPr lang="de-DE" b="1" dirty="0" err="1"/>
              <a:t>filtering</a:t>
            </a:r>
            <a:endParaRPr lang="de-DE" b="1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61D67BF-BBC0-E48C-77D0-2944E4466B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5160" y="847164"/>
            <a:ext cx="1298561" cy="374326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49F488C4-61B4-A041-B0C8-435216A8D2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0112" y="1209933"/>
            <a:ext cx="2340869" cy="1755652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FE547BEE-DFCB-EFB9-8B53-2B0E12191C61}"/>
              </a:ext>
            </a:extLst>
          </p:cNvPr>
          <p:cNvSpPr txBox="1"/>
          <p:nvPr/>
        </p:nvSpPr>
        <p:spPr>
          <a:xfrm>
            <a:off x="4866365" y="3261146"/>
            <a:ext cx="27325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Targeted</a:t>
            </a:r>
            <a:r>
              <a:rPr lang="de-DE" dirty="0"/>
              <a:t> </a:t>
            </a:r>
            <a:r>
              <a:rPr lang="de-DE" dirty="0" err="1"/>
              <a:t>diffusion</a:t>
            </a:r>
            <a:r>
              <a:rPr lang="de-DE" dirty="0"/>
              <a:t> </a:t>
            </a:r>
            <a:r>
              <a:rPr lang="de-DE" dirty="0" err="1"/>
              <a:t>works</a:t>
            </a:r>
            <a:r>
              <a:rPr lang="de-DE" dirty="0"/>
              <a:t>,</a:t>
            </a:r>
          </a:p>
          <a:p>
            <a:r>
              <a:rPr lang="de-DE" dirty="0"/>
              <a:t>but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a </a:t>
            </a:r>
            <a:br>
              <a:rPr lang="de-DE" dirty="0"/>
            </a:br>
            <a:r>
              <a:rPr lang="de-DE" dirty="0"/>
              <a:t>minor </a:t>
            </a:r>
            <a:r>
              <a:rPr lang="de-DE" dirty="0" err="1"/>
              <a:t>effect</a:t>
            </a:r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B7C8046-4947-4CAA-BD6B-96B8B7B9D805}"/>
              </a:ext>
            </a:extLst>
          </p:cNvPr>
          <p:cNvSpPr txBox="1"/>
          <p:nvPr/>
        </p:nvSpPr>
        <p:spPr>
          <a:xfrm>
            <a:off x="2619966" y="2845268"/>
            <a:ext cx="9653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osc</a:t>
            </a:r>
            <a:r>
              <a:rPr lang="de-DE" sz="1000" dirty="0"/>
              <a:t>.-sensor S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E306D01-D2F1-4D3F-A315-BE30A7670E93}"/>
              </a:ext>
            </a:extLst>
          </p:cNvPr>
          <p:cNvSpPr txBox="1"/>
          <p:nvPr/>
        </p:nvSpPr>
        <p:spPr>
          <a:xfrm>
            <a:off x="414000" y="2934000"/>
            <a:ext cx="27443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328227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17AB5-07C8-9F76-2F1C-6984CC30A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5EFE2BC-75F9-4C31-7F1A-670AC01D6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>
                <a:ln>
                  <a:noFill/>
                </a:ln>
                <a:solidFill>
                  <a:srgbClr val="2D4B9B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27.08.2025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2D4B9B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DB64FD8-FD57-97A4-1834-19FF8C543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>
                <a:ln>
                  <a:noFill/>
                </a:ln>
                <a:solidFill>
                  <a:srgbClr val="2D4B9B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Michael Baldauf (DWD)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2D4B9B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45E8B24-5BB6-39F8-05CF-899434E8ED88}"/>
              </a:ext>
            </a:extLst>
          </p:cNvPr>
          <p:cNvSpPr txBox="1"/>
          <p:nvPr/>
        </p:nvSpPr>
        <p:spPr>
          <a:xfrm>
            <a:off x="2209102" y="1983254"/>
            <a:ext cx="4403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Bryan, Fritsch (2002):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moist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test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case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8C4D5B8-054A-CA62-388B-1BC37F8232F6}"/>
              </a:ext>
            </a:extLst>
          </p:cNvPr>
          <p:cNvSpPr txBox="1"/>
          <p:nvPr/>
        </p:nvSpPr>
        <p:spPr>
          <a:xfrm>
            <a:off x="905774" y="2769079"/>
            <a:ext cx="53591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BRIDGE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setup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4th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order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DG (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hrz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and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vrt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.), dx=400m,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dz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=400m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RK4,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=0.05s, ‚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multieq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‘ =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splitting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7825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A9EE8428-307B-4A8B-8963-AD9EE31790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800" y="774000"/>
            <a:ext cx="2633599" cy="197519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F1325E8-533A-4EAA-96F3-9E81795EBB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00" y="774000"/>
            <a:ext cx="2633599" cy="1975199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79495F6-C5E2-4C5B-A9E7-ED565968DC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00" y="2685600"/>
            <a:ext cx="2633599" cy="1975199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D0ED2E10-9AB4-4854-A763-96F9F501F9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800" y="2685599"/>
            <a:ext cx="2633599" cy="1975199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AA10FC44-DBF5-49ED-9FDA-F50943B946A3}"/>
              </a:ext>
            </a:extLst>
          </p:cNvPr>
          <p:cNvSpPr txBox="1"/>
          <p:nvPr/>
        </p:nvSpPr>
        <p:spPr>
          <a:xfrm>
            <a:off x="357850" y="214815"/>
            <a:ext cx="5724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Bryan, Fritsch (2002) </a:t>
            </a:r>
            <a:r>
              <a:rPr lang="de-DE" b="1" dirty="0" err="1"/>
              <a:t>test</a:t>
            </a:r>
            <a:r>
              <a:rPr lang="de-DE" b="1" dirty="0"/>
              <a:t>, </a:t>
            </a:r>
            <a:r>
              <a:rPr lang="de-DE" b="1" dirty="0" err="1"/>
              <a:t>moist</a:t>
            </a:r>
            <a:r>
              <a:rPr lang="de-DE" b="1" dirty="0"/>
              <a:t> </a:t>
            </a:r>
            <a:r>
              <a:rPr lang="de-DE" b="1" dirty="0" err="1"/>
              <a:t>case</a:t>
            </a:r>
            <a:r>
              <a:rPr lang="de-DE" b="1" dirty="0"/>
              <a:t>, </a:t>
            </a:r>
            <a:r>
              <a:rPr lang="de-DE" b="1" dirty="0" err="1"/>
              <a:t>initialization</a:t>
            </a:r>
            <a:endParaRPr lang="de-DE" b="1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F3FF895-67B6-6638-93AB-EA36BD6EDC26}"/>
              </a:ext>
            </a:extLst>
          </p:cNvPr>
          <p:cNvSpPr txBox="1"/>
          <p:nvPr/>
        </p:nvSpPr>
        <p:spPr>
          <a:xfrm>
            <a:off x="6263083" y="2110085"/>
            <a:ext cx="28809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>
                <a:solidFill>
                  <a:srgbClr val="000000"/>
                </a:solidFill>
              </a:rPr>
              <a:t>Vertical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profile</a:t>
            </a:r>
            <a:r>
              <a:rPr lang="de-DE" sz="1200" dirty="0">
                <a:solidFill>
                  <a:srgbClr val="000000"/>
                </a:solidFill>
              </a:rPr>
              <a:t> outside of the </a:t>
            </a:r>
            <a:r>
              <a:rPr lang="de-DE" sz="1200" dirty="0" err="1">
                <a:solidFill>
                  <a:srgbClr val="000000"/>
                </a:solidFill>
              </a:rPr>
              <a:t>bubble</a:t>
            </a:r>
            <a:endParaRPr lang="de-DE" sz="1200" dirty="0">
              <a:solidFill>
                <a:srgbClr val="000000"/>
              </a:solidFill>
            </a:endParaRPr>
          </a:p>
          <a:p>
            <a:endParaRPr lang="de-DE" sz="1200" dirty="0"/>
          </a:p>
          <a:p>
            <a:r>
              <a:rPr lang="de-DE" sz="1200" dirty="0"/>
              <a:t>BRIDGE</a:t>
            </a:r>
            <a:endParaRPr lang="de-DE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200" dirty="0" err="1">
                <a:solidFill>
                  <a:schemeClr val="accent6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G_Bryan_Initial_BF2002_case.F</a:t>
            </a:r>
            <a:endParaRPr lang="de-DE" sz="1200" dirty="0">
              <a:solidFill>
                <a:schemeClr val="accent6">
                  <a:lumMod val="90000"/>
                  <a:lumOff val="1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200" dirty="0">
              <a:solidFill>
                <a:srgbClr val="000000"/>
              </a:solidFill>
              <a:cs typeface="Courier New" panose="02070309020205020404" pitchFamily="49" charset="0"/>
            </a:endParaRPr>
          </a:p>
          <a:p>
            <a:r>
              <a:rPr lang="de-DE" sz="1200" dirty="0">
                <a:solidFill>
                  <a:srgbClr val="000000"/>
                </a:solidFill>
                <a:cs typeface="Courier New" panose="02070309020205020404" pitchFamily="49" charset="0"/>
              </a:rPr>
              <a:t>Looks </a:t>
            </a:r>
            <a:r>
              <a:rPr lang="de-DE" sz="1200" dirty="0" err="1">
                <a:solidFill>
                  <a:srgbClr val="000000"/>
                </a:solidFill>
                <a:cs typeface="Courier New" panose="02070309020205020404" pitchFamily="49" charset="0"/>
              </a:rPr>
              <a:t>op</a:t>
            </a:r>
            <a:endParaRPr lang="de-DE" sz="1200" dirty="0">
              <a:solidFill>
                <a:srgbClr val="000000"/>
              </a:solidFill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894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A9686622-1BC2-4446-8C9F-62EDA9B55C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39" y="773644"/>
            <a:ext cx="2633599" cy="197519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13ADC80-1320-4F51-9C83-E8C35B43FF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671" y="773644"/>
            <a:ext cx="2633599" cy="1975199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FE94410-6130-494B-97CC-F711B21DF8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38" y="2684269"/>
            <a:ext cx="2633599" cy="1975199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61E9251D-B923-4239-8D54-1364D8F8C7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670" y="2684269"/>
            <a:ext cx="2633599" cy="1975199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F9A5C253-BA75-4F7A-BBD1-2A2ABE64391F}"/>
              </a:ext>
            </a:extLst>
          </p:cNvPr>
          <p:cNvSpPr txBox="1"/>
          <p:nvPr/>
        </p:nvSpPr>
        <p:spPr>
          <a:xfrm>
            <a:off x="357850" y="214815"/>
            <a:ext cx="5724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Bryan, Fritsch (2002) </a:t>
            </a:r>
            <a:r>
              <a:rPr lang="de-DE" b="1" dirty="0" err="1"/>
              <a:t>test</a:t>
            </a:r>
            <a:r>
              <a:rPr lang="de-DE" b="1" dirty="0"/>
              <a:t>, </a:t>
            </a:r>
            <a:r>
              <a:rPr lang="de-DE" b="1" dirty="0" err="1"/>
              <a:t>moist</a:t>
            </a:r>
            <a:r>
              <a:rPr lang="de-DE" b="1" dirty="0"/>
              <a:t> </a:t>
            </a:r>
            <a:r>
              <a:rPr lang="de-DE" b="1" dirty="0" err="1"/>
              <a:t>case</a:t>
            </a:r>
            <a:r>
              <a:rPr lang="de-DE" b="1" dirty="0"/>
              <a:t>, </a:t>
            </a:r>
            <a:r>
              <a:rPr lang="de-DE" b="1" dirty="0" err="1"/>
              <a:t>initialization</a:t>
            </a:r>
            <a:endParaRPr lang="de-DE" b="1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A109E56-02CB-C458-EF84-354F2243DCAB}"/>
              </a:ext>
            </a:extLst>
          </p:cNvPr>
          <p:cNvSpPr txBox="1"/>
          <p:nvPr/>
        </p:nvSpPr>
        <p:spPr>
          <a:xfrm>
            <a:off x="6263083" y="2110085"/>
            <a:ext cx="28809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>
                <a:solidFill>
                  <a:srgbClr val="000000"/>
                </a:solidFill>
              </a:rPr>
              <a:t>Vertical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profile</a:t>
            </a:r>
            <a:r>
              <a:rPr lang="de-DE" sz="1200" dirty="0">
                <a:solidFill>
                  <a:srgbClr val="000000"/>
                </a:solidFill>
              </a:rPr>
              <a:t> </a:t>
            </a:r>
            <a:r>
              <a:rPr lang="de-DE" sz="1200" dirty="0" err="1">
                <a:solidFill>
                  <a:srgbClr val="000000"/>
                </a:solidFill>
              </a:rPr>
              <a:t>through</a:t>
            </a:r>
            <a:r>
              <a:rPr lang="de-DE" sz="1200" dirty="0">
                <a:solidFill>
                  <a:srgbClr val="000000"/>
                </a:solidFill>
              </a:rPr>
              <a:t> the </a:t>
            </a:r>
            <a:r>
              <a:rPr lang="de-DE" sz="1200" dirty="0" err="1">
                <a:solidFill>
                  <a:srgbClr val="000000"/>
                </a:solidFill>
              </a:rPr>
              <a:t>bubble</a:t>
            </a:r>
            <a:endParaRPr lang="de-DE" sz="1200" dirty="0">
              <a:solidFill>
                <a:srgbClr val="000000"/>
              </a:solidFill>
            </a:endParaRPr>
          </a:p>
          <a:p>
            <a:endParaRPr lang="de-DE" sz="1200" dirty="0"/>
          </a:p>
          <a:p>
            <a:r>
              <a:rPr lang="de-DE" sz="1200" dirty="0"/>
              <a:t>BRIDGE</a:t>
            </a:r>
            <a:endParaRPr lang="de-DE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sz="1200" dirty="0" err="1">
                <a:solidFill>
                  <a:schemeClr val="accent6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G_Bryan_Initial_BF2002_case.F</a:t>
            </a:r>
            <a:endParaRPr lang="de-DE" sz="1200" dirty="0">
              <a:solidFill>
                <a:schemeClr val="accent6">
                  <a:lumMod val="90000"/>
                  <a:lumOff val="1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de-DE" sz="1200" dirty="0">
              <a:solidFill>
                <a:srgbClr val="000000"/>
              </a:solidFill>
              <a:cs typeface="Courier New" panose="02070309020205020404" pitchFamily="49" charset="0"/>
            </a:endParaRPr>
          </a:p>
          <a:p>
            <a:r>
              <a:rPr lang="de-DE" sz="1200" dirty="0">
                <a:solidFill>
                  <a:srgbClr val="000000"/>
                </a:solidFill>
                <a:cs typeface="Courier New" panose="02070309020205020404" pitchFamily="49" charset="0"/>
              </a:rPr>
              <a:t>Looks ok</a:t>
            </a:r>
          </a:p>
        </p:txBody>
      </p:sp>
    </p:spTree>
    <p:extLst>
      <p:ext uri="{BB962C8B-B14F-4D97-AF65-F5344CB8AC3E}">
        <p14:creationId xmlns:p14="http://schemas.microsoft.com/office/powerpoint/2010/main" val="3191572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1BB1A431-3C28-A2E4-E7BF-B4549075085F}"/>
              </a:ext>
            </a:extLst>
          </p:cNvPr>
          <p:cNvSpPr txBox="1"/>
          <p:nvPr/>
        </p:nvSpPr>
        <p:spPr>
          <a:xfrm>
            <a:off x="357850" y="214815"/>
            <a:ext cx="4403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Bryan, Fritsch (2002) </a:t>
            </a:r>
            <a:r>
              <a:rPr lang="de-DE" b="1" dirty="0" err="1"/>
              <a:t>test</a:t>
            </a:r>
            <a:r>
              <a:rPr lang="de-DE" b="1" dirty="0"/>
              <a:t>, </a:t>
            </a:r>
            <a:r>
              <a:rPr lang="de-DE" b="1" dirty="0" err="1"/>
              <a:t>moist</a:t>
            </a:r>
            <a:r>
              <a:rPr lang="de-DE" b="1" dirty="0"/>
              <a:t> </a:t>
            </a:r>
            <a:r>
              <a:rPr lang="de-DE" b="1" dirty="0" err="1"/>
              <a:t>case</a:t>
            </a:r>
            <a:endParaRPr lang="de-DE" b="1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DE8CCB8-F869-37EC-ABB3-DEC89CA62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320" y="911972"/>
            <a:ext cx="2340869" cy="175565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D668FAD-97E9-A648-040C-0C9BE63F7C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7471" y="911972"/>
            <a:ext cx="2340869" cy="175565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A36E2A34-06DE-D84C-B2FC-11DF291AF7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4995" y="2845178"/>
            <a:ext cx="2340869" cy="175565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41D46343-BBCC-AD1A-10FD-0A84CA5DF2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0641" y="2845178"/>
            <a:ext cx="2340869" cy="1755652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F521E2D5-271E-D676-F2A6-831DEC0CC88A}"/>
              </a:ext>
            </a:extLst>
          </p:cNvPr>
          <p:cNvSpPr txBox="1"/>
          <p:nvPr/>
        </p:nvSpPr>
        <p:spPr>
          <a:xfrm>
            <a:off x="5656735" y="1571348"/>
            <a:ext cx="19800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similarity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</a:p>
          <a:p>
            <a:r>
              <a:rPr lang="de-DE" dirty="0"/>
              <a:t>the dry </a:t>
            </a:r>
            <a:r>
              <a:rPr lang="de-DE" dirty="0" err="1"/>
              <a:t>case</a:t>
            </a:r>
            <a:r>
              <a:rPr lang="de-DE" dirty="0"/>
              <a:t> !</a:t>
            </a:r>
          </a:p>
          <a:p>
            <a:r>
              <a:rPr lang="de-DE" dirty="0"/>
              <a:t>	     ?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15FC3572-CAAE-FFA8-B68F-D8446CE531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5160" y="847164"/>
            <a:ext cx="1298561" cy="374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94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3432FA04-150C-4239-8623-4E8890DBA3DE}"/>
              </a:ext>
            </a:extLst>
          </p:cNvPr>
          <p:cNvSpPr/>
          <p:nvPr/>
        </p:nvSpPr>
        <p:spPr>
          <a:xfrm>
            <a:off x="79200" y="4590000"/>
            <a:ext cx="8942400" cy="11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2576506-93F1-412C-97C4-0389E2C6DD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67" y="804979"/>
            <a:ext cx="5744233" cy="394335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0D83B01-D1B6-4ADB-B535-4645F7574423}"/>
              </a:ext>
            </a:extLst>
          </p:cNvPr>
          <p:cNvSpPr txBox="1"/>
          <p:nvPr/>
        </p:nvSpPr>
        <p:spPr>
          <a:xfrm>
            <a:off x="7068463" y="3225572"/>
            <a:ext cx="1840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advective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transport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b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potentially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high CFL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664DAB3-185C-47B7-A784-CA59B8812795}"/>
              </a:ext>
            </a:extLst>
          </p:cNvPr>
          <p:cNvSpPr txBox="1"/>
          <p:nvPr/>
        </p:nvSpPr>
        <p:spPr>
          <a:xfrm>
            <a:off x="7140335" y="4069262"/>
            <a:ext cx="15552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nonlinear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processes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92584077-6DC4-4580-9E4F-463BB07FB83F}"/>
              </a:ext>
            </a:extLst>
          </p:cNvPr>
          <p:cNvCxnSpPr>
            <a:stCxn id="5" idx="1"/>
          </p:cNvCxnSpPr>
          <p:nvPr/>
        </p:nvCxnSpPr>
        <p:spPr>
          <a:xfrm flipH="1">
            <a:off x="6426301" y="3456405"/>
            <a:ext cx="642162" cy="44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82E1F5F5-962A-4A9D-BB9E-514678A1F332}"/>
              </a:ext>
            </a:extLst>
          </p:cNvPr>
          <p:cNvCxnSpPr>
            <a:stCxn id="6" idx="1"/>
          </p:cNvCxnSpPr>
          <p:nvPr/>
        </p:nvCxnSpPr>
        <p:spPr>
          <a:xfrm flipH="1" flipV="1">
            <a:off x="6451802" y="3908969"/>
            <a:ext cx="688533" cy="298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6275A1BB-BCC2-4240-B234-0C5C13C70DB1}"/>
              </a:ext>
            </a:extLst>
          </p:cNvPr>
          <p:cNvCxnSpPr>
            <a:stCxn id="6" idx="1"/>
          </p:cNvCxnSpPr>
          <p:nvPr/>
        </p:nvCxnSpPr>
        <p:spPr>
          <a:xfrm flipH="1">
            <a:off x="6498000" y="4207762"/>
            <a:ext cx="642335" cy="3350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stomShape 1">
            <a:extLst>
              <a:ext uri="{FF2B5EF4-FFF2-40B4-BE49-F238E27FC236}">
                <a16:creationId xmlns:a16="http://schemas.microsoft.com/office/drawing/2014/main" id="{F7D12D54-9994-46CB-B35D-D05146765B3D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5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M. Baldauf (DWD)</a:t>
            </a:r>
            <a:endParaRPr kumimoji="0" lang="de-DE" sz="75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11" name="CustomShape 1">
            <a:extLst>
              <a:ext uri="{FF2B5EF4-FFF2-40B4-BE49-F238E27FC236}">
                <a16:creationId xmlns:a16="http://schemas.microsoft.com/office/drawing/2014/main" id="{1F537B42-BB53-4BFA-98BA-C651C7BEE1AF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8B45BD-BC14-4435-A485-C44B48A8FE8A}" type="slidenum">
              <a:rPr kumimoji="0" lang="de-DE" sz="75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75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06E5B6E-5C4C-49EE-B1D1-DA73CFB65D32}"/>
              </a:ext>
            </a:extLst>
          </p:cNvPr>
          <p:cNvSpPr txBox="1"/>
          <p:nvPr/>
        </p:nvSpPr>
        <p:spPr>
          <a:xfrm>
            <a:off x="6616800" y="2726841"/>
            <a:ext cx="23663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Flow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internal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energy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supply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4E9F1F72-8296-4481-AFAC-41F370A64B88}"/>
              </a:ext>
            </a:extLst>
          </p:cNvPr>
          <p:cNvCxnSpPr>
            <a:cxnSpLocks/>
          </p:cNvCxnSpPr>
          <p:nvPr/>
        </p:nvCxnSpPr>
        <p:spPr>
          <a:xfrm flipH="1">
            <a:off x="5642164" y="2865340"/>
            <a:ext cx="9278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>
            <a:extLst>
              <a:ext uri="{FF2B5EF4-FFF2-40B4-BE49-F238E27FC236}">
                <a16:creationId xmlns:a16="http://schemas.microsoft.com/office/drawing/2014/main" id="{87E0A3A1-F553-4497-ACF5-69BA6AF5597D}"/>
              </a:ext>
            </a:extLst>
          </p:cNvPr>
          <p:cNvSpPr txBox="1"/>
          <p:nvPr/>
        </p:nvSpPr>
        <p:spPr>
          <a:xfrm>
            <a:off x="7099646" y="1853586"/>
            <a:ext cx="1888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Non-negative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prognostic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variables 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</a:t>
            </a:r>
            <a:r>
              <a:rPr kumimoji="0" lang="de-DE" sz="1200" b="0" i="0" u="none" strike="noStrike" kern="1200" cap="none" spc="0" normalizeH="0" baseline="-2500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v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, </a:t>
            </a:r>
            <a:r>
              <a:rPr kumimoji="0" lang="de-DE" sz="1200" b="0" i="0" u="none" strike="noStrike" kern="1200" cap="none" spc="0" normalizeH="0" baseline="-2500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, </a:t>
            </a:r>
            <a:r>
              <a:rPr kumimoji="0" lang="de-DE" sz="1200" b="0" i="0" u="none" strike="noStrike" kern="1200" cap="none" spc="0" normalizeH="0" baseline="-2500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endParaRPr kumimoji="0" lang="de-DE" sz="1200" b="0" i="0" u="none" strike="noStrike" kern="1200" cap="none" spc="0" normalizeH="0" baseline="-2500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854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9AFCE5B8-FC3F-493E-AC38-F56C6B3CF0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2400"/>
            <a:ext cx="9144000" cy="394989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CAC7AC6-99DB-49FE-B996-AC9D1A315540}"/>
              </a:ext>
            </a:extLst>
          </p:cNvPr>
          <p:cNvSpPr txBox="1"/>
          <p:nvPr/>
        </p:nvSpPr>
        <p:spPr>
          <a:xfrm>
            <a:off x="255600" y="738000"/>
            <a:ext cx="45411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Moist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setup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by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Weisman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Klemp (1982) MWR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889606D-A7AA-41E2-ACAC-38C8C3E12DF2}"/>
              </a:ext>
            </a:extLst>
          </p:cNvPr>
          <p:cNvSpPr txBox="1"/>
          <p:nvPr/>
        </p:nvSpPr>
        <p:spPr>
          <a:xfrm>
            <a:off x="432000" y="1213200"/>
            <a:ext cx="65778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200 x 16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grid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cells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40*40*25 km³,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dt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=0.5s, SSP3(3,3,2), Kessler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microphysics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TKE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scheme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9CF90AB-EB3D-4C20-B456-8809EA68AD6E}"/>
              </a:ext>
            </a:extLst>
          </p:cNvPr>
          <p:cNvSpPr txBox="1"/>
          <p:nvPr/>
        </p:nvSpPr>
        <p:spPr>
          <a:xfrm>
            <a:off x="378000" y="1893600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</a:t>
            </a:r>
            <a:r>
              <a:rPr kumimoji="0" lang="de-DE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c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BD6315B-1571-4988-8B89-6BFD2887B7EA}"/>
              </a:ext>
            </a:extLst>
          </p:cNvPr>
          <p:cNvSpPr txBox="1"/>
          <p:nvPr/>
        </p:nvSpPr>
        <p:spPr>
          <a:xfrm>
            <a:off x="3399600" y="1893600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</a:t>
            </a:r>
            <a:r>
              <a:rPr kumimoji="0" lang="de-DE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r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9B6E69B-4F23-4356-88DE-7827D8024269}"/>
              </a:ext>
            </a:extLst>
          </p:cNvPr>
          <p:cNvSpPr txBox="1"/>
          <p:nvPr/>
        </p:nvSpPr>
        <p:spPr>
          <a:xfrm>
            <a:off x="6448800" y="18936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TKE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CustomShape 1">
            <a:extLst>
              <a:ext uri="{FF2B5EF4-FFF2-40B4-BE49-F238E27FC236}">
                <a16:creationId xmlns:a16="http://schemas.microsoft.com/office/drawing/2014/main" id="{0CC88108-B5D6-4FE0-B7F8-239D8D0DB686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10" name="CustomShape 1">
            <a:extLst>
              <a:ext uri="{FF2B5EF4-FFF2-40B4-BE49-F238E27FC236}">
                <a16:creationId xmlns:a16="http://schemas.microsoft.com/office/drawing/2014/main" id="{24DC21EF-D980-4E25-AF0D-CBC220B3B2BE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15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040838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B7FE433-DBB9-4FAE-BDA2-299D24EB0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2400"/>
            <a:ext cx="9144000" cy="394989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CAC7AC6-99DB-49FE-B996-AC9D1A315540}"/>
              </a:ext>
            </a:extLst>
          </p:cNvPr>
          <p:cNvSpPr txBox="1"/>
          <p:nvPr/>
        </p:nvSpPr>
        <p:spPr>
          <a:xfrm>
            <a:off x="255600" y="738000"/>
            <a:ext cx="45411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Moist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setup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by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Weisman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Klemp (1982) MWR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889606D-A7AA-41E2-ACAC-38C8C3E12DF2}"/>
              </a:ext>
            </a:extLst>
          </p:cNvPr>
          <p:cNvSpPr txBox="1"/>
          <p:nvPr/>
        </p:nvSpPr>
        <p:spPr>
          <a:xfrm>
            <a:off x="432000" y="1213200"/>
            <a:ext cx="65778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200 x 16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grid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cells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40*40*25 km³,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dt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=0.5s, SSP3(3,3,2), Kessler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microphysics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TKE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scheme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9CF90AB-EB3D-4C20-B456-8809EA68AD6E}"/>
              </a:ext>
            </a:extLst>
          </p:cNvPr>
          <p:cNvSpPr txBox="1"/>
          <p:nvPr/>
        </p:nvSpPr>
        <p:spPr>
          <a:xfrm>
            <a:off x="378000" y="1893600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</a:t>
            </a:r>
            <a:r>
              <a:rPr kumimoji="0" lang="de-DE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c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BD6315B-1571-4988-8B89-6BFD2887B7EA}"/>
              </a:ext>
            </a:extLst>
          </p:cNvPr>
          <p:cNvSpPr txBox="1"/>
          <p:nvPr/>
        </p:nvSpPr>
        <p:spPr>
          <a:xfrm>
            <a:off x="3399600" y="1893600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</a:t>
            </a:r>
            <a:r>
              <a:rPr kumimoji="0" lang="de-DE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r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9B6E69B-4F23-4356-88DE-7827D8024269}"/>
              </a:ext>
            </a:extLst>
          </p:cNvPr>
          <p:cNvSpPr txBox="1"/>
          <p:nvPr/>
        </p:nvSpPr>
        <p:spPr>
          <a:xfrm>
            <a:off x="6448800" y="18936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TKE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CustomShape 1">
            <a:extLst>
              <a:ext uri="{FF2B5EF4-FFF2-40B4-BE49-F238E27FC236}">
                <a16:creationId xmlns:a16="http://schemas.microsoft.com/office/drawing/2014/main" id="{0CC88108-B5D6-4FE0-B7F8-239D8D0DB686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10" name="CustomShape 1">
            <a:extLst>
              <a:ext uri="{FF2B5EF4-FFF2-40B4-BE49-F238E27FC236}">
                <a16:creationId xmlns:a16="http://schemas.microsoft.com/office/drawing/2014/main" id="{24DC21EF-D980-4E25-AF0D-CBC220B3B2BE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16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825135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2C177A1-7257-4C69-A94B-1F42A42F5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2400"/>
            <a:ext cx="9144000" cy="394989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CAC7AC6-99DB-49FE-B996-AC9D1A315540}"/>
              </a:ext>
            </a:extLst>
          </p:cNvPr>
          <p:cNvSpPr txBox="1"/>
          <p:nvPr/>
        </p:nvSpPr>
        <p:spPr>
          <a:xfrm>
            <a:off x="255600" y="738000"/>
            <a:ext cx="45411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Moist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setup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by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Weisman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Klemp (1982) MWR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889606D-A7AA-41E2-ACAC-38C8C3E12DF2}"/>
              </a:ext>
            </a:extLst>
          </p:cNvPr>
          <p:cNvSpPr txBox="1"/>
          <p:nvPr/>
        </p:nvSpPr>
        <p:spPr>
          <a:xfrm>
            <a:off x="432000" y="1213200"/>
            <a:ext cx="65778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200 x 16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grid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cells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40*40*25 km³,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dt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=0.5s, SSP3(3,3,2), Kessler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microphysics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TKE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scheme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9CF90AB-EB3D-4C20-B456-8809EA68AD6E}"/>
              </a:ext>
            </a:extLst>
          </p:cNvPr>
          <p:cNvSpPr txBox="1"/>
          <p:nvPr/>
        </p:nvSpPr>
        <p:spPr>
          <a:xfrm>
            <a:off x="378000" y="1893600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</a:t>
            </a:r>
            <a:r>
              <a:rPr kumimoji="0" lang="de-DE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c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BD6315B-1571-4988-8B89-6BFD2887B7EA}"/>
              </a:ext>
            </a:extLst>
          </p:cNvPr>
          <p:cNvSpPr txBox="1"/>
          <p:nvPr/>
        </p:nvSpPr>
        <p:spPr>
          <a:xfrm>
            <a:off x="3399600" y="1893600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</a:t>
            </a:r>
            <a:r>
              <a:rPr kumimoji="0" lang="de-DE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r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9B6E69B-4F23-4356-88DE-7827D8024269}"/>
              </a:ext>
            </a:extLst>
          </p:cNvPr>
          <p:cNvSpPr txBox="1"/>
          <p:nvPr/>
        </p:nvSpPr>
        <p:spPr>
          <a:xfrm>
            <a:off x="6448800" y="18936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TKE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CustomShape 1">
            <a:extLst>
              <a:ext uri="{FF2B5EF4-FFF2-40B4-BE49-F238E27FC236}">
                <a16:creationId xmlns:a16="http://schemas.microsoft.com/office/drawing/2014/main" id="{0CC88108-B5D6-4FE0-B7F8-239D8D0DB686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10" name="CustomShape 1">
            <a:extLst>
              <a:ext uri="{FF2B5EF4-FFF2-40B4-BE49-F238E27FC236}">
                <a16:creationId xmlns:a16="http://schemas.microsoft.com/office/drawing/2014/main" id="{24DC21EF-D980-4E25-AF0D-CBC220B3B2BE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17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563624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62DE40C-5E04-4436-B2CC-C14774DEE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2400"/>
            <a:ext cx="9144000" cy="394989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CAC7AC6-99DB-49FE-B996-AC9D1A315540}"/>
              </a:ext>
            </a:extLst>
          </p:cNvPr>
          <p:cNvSpPr txBox="1"/>
          <p:nvPr/>
        </p:nvSpPr>
        <p:spPr>
          <a:xfrm>
            <a:off x="255600" y="738000"/>
            <a:ext cx="45411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Moist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setup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by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Weisman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Klemp (1982) MWR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889606D-A7AA-41E2-ACAC-38C8C3E12DF2}"/>
              </a:ext>
            </a:extLst>
          </p:cNvPr>
          <p:cNvSpPr txBox="1"/>
          <p:nvPr/>
        </p:nvSpPr>
        <p:spPr>
          <a:xfrm>
            <a:off x="432000" y="1213200"/>
            <a:ext cx="65778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200 x 16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grid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cells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40*40*25 km³,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dt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=0.5s, SSP3(3,3,2), Kessler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microphysics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TKE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scheme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9CF90AB-EB3D-4C20-B456-8809EA68AD6E}"/>
              </a:ext>
            </a:extLst>
          </p:cNvPr>
          <p:cNvSpPr txBox="1"/>
          <p:nvPr/>
        </p:nvSpPr>
        <p:spPr>
          <a:xfrm>
            <a:off x="378000" y="1893600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</a:t>
            </a:r>
            <a:r>
              <a:rPr kumimoji="0" lang="de-DE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c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BD6315B-1571-4988-8B89-6BFD2887B7EA}"/>
              </a:ext>
            </a:extLst>
          </p:cNvPr>
          <p:cNvSpPr txBox="1"/>
          <p:nvPr/>
        </p:nvSpPr>
        <p:spPr>
          <a:xfrm>
            <a:off x="3399600" y="1893600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</a:t>
            </a:r>
            <a:r>
              <a:rPr kumimoji="0" lang="de-DE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r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9B6E69B-4F23-4356-88DE-7827D8024269}"/>
              </a:ext>
            </a:extLst>
          </p:cNvPr>
          <p:cNvSpPr txBox="1"/>
          <p:nvPr/>
        </p:nvSpPr>
        <p:spPr>
          <a:xfrm>
            <a:off x="6448800" y="18936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TKE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CustomShape 1">
            <a:extLst>
              <a:ext uri="{FF2B5EF4-FFF2-40B4-BE49-F238E27FC236}">
                <a16:creationId xmlns:a16="http://schemas.microsoft.com/office/drawing/2014/main" id="{0CC88108-B5D6-4FE0-B7F8-239D8D0DB686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10" name="CustomShape 1">
            <a:extLst>
              <a:ext uri="{FF2B5EF4-FFF2-40B4-BE49-F238E27FC236}">
                <a16:creationId xmlns:a16="http://schemas.microsoft.com/office/drawing/2014/main" id="{24DC21EF-D980-4E25-AF0D-CBC220B3B2BE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18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4161858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87D4510-5EF6-4275-B9E9-057805E50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2400"/>
            <a:ext cx="9144000" cy="394989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CAC7AC6-99DB-49FE-B996-AC9D1A315540}"/>
              </a:ext>
            </a:extLst>
          </p:cNvPr>
          <p:cNvSpPr txBox="1"/>
          <p:nvPr/>
        </p:nvSpPr>
        <p:spPr>
          <a:xfrm>
            <a:off x="255600" y="738000"/>
            <a:ext cx="45411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Moist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setup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by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Weisman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Klemp (1982) MWR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889606D-A7AA-41E2-ACAC-38C8C3E12DF2}"/>
              </a:ext>
            </a:extLst>
          </p:cNvPr>
          <p:cNvSpPr txBox="1"/>
          <p:nvPr/>
        </p:nvSpPr>
        <p:spPr>
          <a:xfrm>
            <a:off x="432000" y="1213200"/>
            <a:ext cx="65778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200 x 16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grid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cells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40*40*25 km³,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dt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=0.5s, SSP3(3,3,2), Kessler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microphysics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TKE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scheme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9CF90AB-EB3D-4C20-B456-8809EA68AD6E}"/>
              </a:ext>
            </a:extLst>
          </p:cNvPr>
          <p:cNvSpPr txBox="1"/>
          <p:nvPr/>
        </p:nvSpPr>
        <p:spPr>
          <a:xfrm>
            <a:off x="378000" y="1893600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</a:t>
            </a:r>
            <a:r>
              <a:rPr kumimoji="0" lang="de-DE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c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BD6315B-1571-4988-8B89-6BFD2887B7EA}"/>
              </a:ext>
            </a:extLst>
          </p:cNvPr>
          <p:cNvSpPr txBox="1"/>
          <p:nvPr/>
        </p:nvSpPr>
        <p:spPr>
          <a:xfrm>
            <a:off x="3399600" y="1893600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</a:t>
            </a:r>
            <a:r>
              <a:rPr kumimoji="0" lang="de-DE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r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9B6E69B-4F23-4356-88DE-7827D8024269}"/>
              </a:ext>
            </a:extLst>
          </p:cNvPr>
          <p:cNvSpPr txBox="1"/>
          <p:nvPr/>
        </p:nvSpPr>
        <p:spPr>
          <a:xfrm>
            <a:off x="6448800" y="18936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TKE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CustomShape 1">
            <a:extLst>
              <a:ext uri="{FF2B5EF4-FFF2-40B4-BE49-F238E27FC236}">
                <a16:creationId xmlns:a16="http://schemas.microsoft.com/office/drawing/2014/main" id="{0CC88108-B5D6-4FE0-B7F8-239D8D0DB686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10" name="CustomShape 1">
            <a:extLst>
              <a:ext uri="{FF2B5EF4-FFF2-40B4-BE49-F238E27FC236}">
                <a16:creationId xmlns:a16="http://schemas.microsoft.com/office/drawing/2014/main" id="{24DC21EF-D980-4E25-AF0D-CBC220B3B2BE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19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7840050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3DEBBF1-A131-4C57-A74C-9E0FC9BFB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2400"/>
            <a:ext cx="9144000" cy="394989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CAC7AC6-99DB-49FE-B996-AC9D1A315540}"/>
              </a:ext>
            </a:extLst>
          </p:cNvPr>
          <p:cNvSpPr txBox="1"/>
          <p:nvPr/>
        </p:nvSpPr>
        <p:spPr>
          <a:xfrm>
            <a:off x="255600" y="738000"/>
            <a:ext cx="45411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Moist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setup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by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Weisman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Klemp (1982) MWR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889606D-A7AA-41E2-ACAC-38C8C3E12DF2}"/>
              </a:ext>
            </a:extLst>
          </p:cNvPr>
          <p:cNvSpPr txBox="1"/>
          <p:nvPr/>
        </p:nvSpPr>
        <p:spPr>
          <a:xfrm>
            <a:off x="432000" y="1213200"/>
            <a:ext cx="65778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200 x 16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grid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cells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40*40*25 km³,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dt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=0.5s, SSP3(3,3,2), Kessler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microphysics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TKE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scheme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9CF90AB-EB3D-4C20-B456-8809EA68AD6E}"/>
              </a:ext>
            </a:extLst>
          </p:cNvPr>
          <p:cNvSpPr txBox="1"/>
          <p:nvPr/>
        </p:nvSpPr>
        <p:spPr>
          <a:xfrm>
            <a:off x="378000" y="1893600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</a:t>
            </a:r>
            <a:r>
              <a:rPr kumimoji="0" lang="de-DE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c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BD6315B-1571-4988-8B89-6BFD2887B7EA}"/>
              </a:ext>
            </a:extLst>
          </p:cNvPr>
          <p:cNvSpPr txBox="1"/>
          <p:nvPr/>
        </p:nvSpPr>
        <p:spPr>
          <a:xfrm>
            <a:off x="3399600" y="1893600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</a:t>
            </a:r>
            <a:r>
              <a:rPr kumimoji="0" lang="de-DE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r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9B6E69B-4F23-4356-88DE-7827D8024269}"/>
              </a:ext>
            </a:extLst>
          </p:cNvPr>
          <p:cNvSpPr txBox="1"/>
          <p:nvPr/>
        </p:nvSpPr>
        <p:spPr>
          <a:xfrm>
            <a:off x="6448800" y="18936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TKE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CustomShape 1">
            <a:extLst>
              <a:ext uri="{FF2B5EF4-FFF2-40B4-BE49-F238E27FC236}">
                <a16:creationId xmlns:a16="http://schemas.microsoft.com/office/drawing/2014/main" id="{0CC88108-B5D6-4FE0-B7F8-239D8D0DB686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10" name="CustomShape 1">
            <a:extLst>
              <a:ext uri="{FF2B5EF4-FFF2-40B4-BE49-F238E27FC236}">
                <a16:creationId xmlns:a16="http://schemas.microsoft.com/office/drawing/2014/main" id="{24DC21EF-D980-4E25-AF0D-CBC220B3B2BE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20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017962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31F08E16-DBC2-484E-9028-800E33FF90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2400"/>
            <a:ext cx="9144000" cy="394989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CAC7AC6-99DB-49FE-B996-AC9D1A315540}"/>
              </a:ext>
            </a:extLst>
          </p:cNvPr>
          <p:cNvSpPr txBox="1"/>
          <p:nvPr/>
        </p:nvSpPr>
        <p:spPr>
          <a:xfrm>
            <a:off x="255600" y="738000"/>
            <a:ext cx="45411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Moist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setup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by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Weisman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Klemp (1982) MWR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889606D-A7AA-41E2-ACAC-38C8C3E12DF2}"/>
              </a:ext>
            </a:extLst>
          </p:cNvPr>
          <p:cNvSpPr txBox="1"/>
          <p:nvPr/>
        </p:nvSpPr>
        <p:spPr>
          <a:xfrm>
            <a:off x="432000" y="1213200"/>
            <a:ext cx="65778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200 x 16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grid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cells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40*40*25 km³,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dt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=0.5s, SSP3(3,3,2), Kessler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microphysics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TKE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scheme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9CF90AB-EB3D-4C20-B456-8809EA68AD6E}"/>
              </a:ext>
            </a:extLst>
          </p:cNvPr>
          <p:cNvSpPr txBox="1"/>
          <p:nvPr/>
        </p:nvSpPr>
        <p:spPr>
          <a:xfrm>
            <a:off x="378000" y="1893600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</a:t>
            </a:r>
            <a:r>
              <a:rPr kumimoji="0" lang="de-DE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c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BD6315B-1571-4988-8B89-6BFD2887B7EA}"/>
              </a:ext>
            </a:extLst>
          </p:cNvPr>
          <p:cNvSpPr txBox="1"/>
          <p:nvPr/>
        </p:nvSpPr>
        <p:spPr>
          <a:xfrm>
            <a:off x="3399600" y="1893600"/>
            <a:ext cx="36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</a:t>
            </a:r>
            <a:r>
              <a:rPr kumimoji="0" lang="de-DE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r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9B6E69B-4F23-4356-88DE-7827D8024269}"/>
              </a:ext>
            </a:extLst>
          </p:cNvPr>
          <p:cNvSpPr txBox="1"/>
          <p:nvPr/>
        </p:nvSpPr>
        <p:spPr>
          <a:xfrm>
            <a:off x="6448800" y="18936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Symbol" panose="05050102010706020507" pitchFamily="18" charset="2"/>
              </a:rPr>
              <a:t>TKE</a:t>
            </a:r>
            <a:endParaRPr kumimoji="0" lang="de-DE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CustomShape 1">
            <a:extLst>
              <a:ext uri="{FF2B5EF4-FFF2-40B4-BE49-F238E27FC236}">
                <a16:creationId xmlns:a16="http://schemas.microsoft.com/office/drawing/2014/main" id="{0CC88108-B5D6-4FE0-B7F8-239D8D0DB686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10" name="CustomShape 1">
            <a:extLst>
              <a:ext uri="{FF2B5EF4-FFF2-40B4-BE49-F238E27FC236}">
                <a16:creationId xmlns:a16="http://schemas.microsoft.com/office/drawing/2014/main" id="{24DC21EF-D980-4E25-AF0D-CBC220B3B2BE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21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35313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20A29157-AB4B-4E73-9B0C-6CB70CA06C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385" y="2017268"/>
            <a:ext cx="3335426" cy="2499761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CAC7AC6-99DB-49FE-B996-AC9D1A315540}"/>
              </a:ext>
            </a:extLst>
          </p:cNvPr>
          <p:cNvSpPr txBox="1"/>
          <p:nvPr/>
        </p:nvSpPr>
        <p:spPr>
          <a:xfrm>
            <a:off x="255600" y="738000"/>
            <a:ext cx="45411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Moist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setup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by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Weisman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Klemp (1982) MWR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889606D-A7AA-41E2-ACAC-38C8C3E12DF2}"/>
              </a:ext>
            </a:extLst>
          </p:cNvPr>
          <p:cNvSpPr txBox="1"/>
          <p:nvPr/>
        </p:nvSpPr>
        <p:spPr>
          <a:xfrm>
            <a:off x="432000" y="1213200"/>
            <a:ext cx="65778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200 x 16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grid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cells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40*40*25 km³,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dt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=0.5s, SSP3(3,3,2), Kessler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microphysics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+ TKE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scheme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F5054E3-BE14-4C9A-BA9B-5AAB9CC18897}"/>
              </a:ext>
            </a:extLst>
          </p:cNvPr>
          <p:cNvSpPr txBox="1"/>
          <p:nvPr/>
        </p:nvSpPr>
        <p:spPr>
          <a:xfrm>
            <a:off x="869298" y="1626845"/>
            <a:ext cx="57032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/>
              <a:t>Currently</a:t>
            </a:r>
            <a:r>
              <a:rPr lang="de-DE" sz="1400" dirty="0"/>
              <a:t>, an </a:t>
            </a:r>
            <a:r>
              <a:rPr lang="de-DE" sz="1400" dirty="0" err="1"/>
              <a:t>unphysical</a:t>
            </a:r>
            <a:r>
              <a:rPr lang="de-DE" sz="1400" dirty="0"/>
              <a:t> </a:t>
            </a:r>
            <a:r>
              <a:rPr lang="de-DE" sz="1400" dirty="0" err="1"/>
              <a:t>mass</a:t>
            </a:r>
            <a:r>
              <a:rPr lang="de-DE" sz="1400" dirty="0"/>
              <a:t> </a:t>
            </a:r>
            <a:r>
              <a:rPr lang="de-DE" sz="1400" dirty="0" err="1"/>
              <a:t>production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all </a:t>
            </a:r>
            <a:r>
              <a:rPr lang="de-DE" sz="1400" dirty="0" err="1"/>
              <a:t>moist</a:t>
            </a:r>
            <a:r>
              <a:rPr lang="de-DE" sz="1400" dirty="0"/>
              <a:t> variables </a:t>
            </a:r>
            <a:r>
              <a:rPr lang="de-DE" sz="1400" dirty="0" err="1"/>
              <a:t>occurs</a:t>
            </a:r>
            <a:endParaRPr lang="de-DE" sz="1400" dirty="0"/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C7E265C5-D436-41EE-827B-A4D3FA5A8C7E}"/>
              </a:ext>
            </a:extLst>
          </p:cNvPr>
          <p:cNvCxnSpPr>
            <a:cxnSpLocks/>
          </p:cNvCxnSpPr>
          <p:nvPr/>
        </p:nvCxnSpPr>
        <p:spPr>
          <a:xfrm flipH="1">
            <a:off x="3798000" y="1898622"/>
            <a:ext cx="124545" cy="488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08188BE4-9D7C-46E3-9CE6-BA125FF491CF}"/>
              </a:ext>
            </a:extLst>
          </p:cNvPr>
          <p:cNvSpPr txBox="1"/>
          <p:nvPr/>
        </p:nvSpPr>
        <p:spPr>
          <a:xfrm>
            <a:off x="76860" y="2178711"/>
            <a:ext cx="1717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cs typeface="Times New Roman" panose="02020603050405020304" pitchFamily="18" charset="0"/>
                <a:sym typeface="Symbol" panose="05050102010706020507" pitchFamily="18" charset="2"/>
              </a:rPr>
              <a:t>Relative </a:t>
            </a:r>
            <a:r>
              <a:rPr lang="de-DE" sz="1400" dirty="0" err="1">
                <a:cs typeface="Times New Roman" panose="02020603050405020304" pitchFamily="18" charset="0"/>
                <a:sym typeface="Symbol" panose="05050102010706020507" pitchFamily="18" charset="2"/>
              </a:rPr>
              <a:t>change</a:t>
            </a:r>
            <a:r>
              <a:rPr lang="de-DE" sz="1400" dirty="0"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de-DE" sz="1400" dirty="0" err="1">
                <a:cs typeface="Times New Roman" panose="02020603050405020304" pitchFamily="18" charset="0"/>
                <a:sym typeface="Symbol" panose="05050102010706020507" pitchFamily="18" charset="2"/>
              </a:rPr>
              <a:t>of</a:t>
            </a:r>
            <a:r>
              <a:rPr lang="de-DE" sz="1400" dirty="0"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  <a:p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 (</a:t>
            </a:r>
            <a:r>
              <a:rPr lang="de-DE" sz="14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v</a:t>
            </a:r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+ </a:t>
            </a:r>
            <a:r>
              <a:rPr lang="de-DE" sz="14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 </a:t>
            </a:r>
            <a:r>
              <a:rPr lang="de-DE" sz="14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 </a:t>
            </a:r>
            <a:r>
              <a:rPr lang="de-DE" sz="1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dV</a:t>
            </a:r>
            <a:endParaRPr lang="de-DE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E807A8A-950C-4D3D-8417-E9C0995B0DC6}"/>
              </a:ext>
            </a:extLst>
          </p:cNvPr>
          <p:cNvSpPr txBox="1"/>
          <p:nvPr/>
        </p:nvSpPr>
        <p:spPr>
          <a:xfrm>
            <a:off x="4943811" y="2377882"/>
            <a:ext cx="42001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/>
              <a:t>Conservative</a:t>
            </a:r>
            <a:r>
              <a:rPr lang="de-DE" sz="1200" dirty="0"/>
              <a:t> non-</a:t>
            </a:r>
            <a:r>
              <a:rPr lang="de-DE" sz="1200" dirty="0" err="1"/>
              <a:t>negativity</a:t>
            </a:r>
            <a:r>
              <a:rPr lang="de-DE" sz="1200" dirty="0"/>
              <a:t> </a:t>
            </a:r>
            <a:r>
              <a:rPr lang="de-DE" sz="1200" dirty="0" err="1"/>
              <a:t>treatment</a:t>
            </a:r>
            <a:r>
              <a:rPr lang="de-DE" sz="1200" dirty="0"/>
              <a:t> </a:t>
            </a:r>
            <a:r>
              <a:rPr lang="de-DE" sz="1200" dirty="0" err="1"/>
              <a:t>by</a:t>
            </a:r>
            <a:r>
              <a:rPr lang="de-DE" sz="1200" dirty="0"/>
              <a:t> linear </a:t>
            </a:r>
            <a:r>
              <a:rPr lang="de-DE" sz="1200" dirty="0" err="1"/>
              <a:t>rescaling</a:t>
            </a:r>
            <a:r>
              <a:rPr lang="de-DE" sz="1200" dirty="0"/>
              <a:t> </a:t>
            </a:r>
            <a:br>
              <a:rPr lang="de-DE" sz="1200" dirty="0"/>
            </a:br>
            <a:r>
              <a:rPr lang="de-DE" sz="1200" dirty="0" err="1"/>
              <a:t>of</a:t>
            </a:r>
            <a:r>
              <a:rPr lang="de-DE" sz="1200" dirty="0"/>
              <a:t> </a:t>
            </a:r>
            <a:r>
              <a:rPr lang="de-DE" sz="1200" i="1" dirty="0"/>
              <a:t>Zhang, Shu (2010) </a:t>
            </a:r>
            <a:r>
              <a:rPr lang="de-DE" sz="1200" dirty="0" err="1"/>
              <a:t>works</a:t>
            </a:r>
            <a:r>
              <a:rPr lang="de-DE" sz="1200" dirty="0"/>
              <a:t> </a:t>
            </a:r>
            <a:r>
              <a:rPr lang="de-DE" sz="1200" dirty="0" err="1"/>
              <a:t>correctly</a:t>
            </a:r>
            <a:r>
              <a:rPr lang="de-DE" sz="1200" dirty="0"/>
              <a:t>, </a:t>
            </a:r>
          </a:p>
          <a:p>
            <a:r>
              <a:rPr lang="de-DE" sz="1200" dirty="0"/>
              <a:t>but </a:t>
            </a:r>
            <a:r>
              <a:rPr lang="de-DE" sz="1200" dirty="0" err="1"/>
              <a:t>cannot</a:t>
            </a:r>
            <a:r>
              <a:rPr lang="de-DE" sz="1200" dirty="0"/>
              <a:t> </a:t>
            </a:r>
            <a:r>
              <a:rPr lang="de-DE" sz="1200" dirty="0" err="1"/>
              <a:t>prevent</a:t>
            </a:r>
            <a:r>
              <a:rPr lang="de-DE" sz="1200" dirty="0"/>
              <a:t> total </a:t>
            </a:r>
            <a:r>
              <a:rPr lang="de-DE" sz="1200" dirty="0" err="1"/>
              <a:t>emptying</a:t>
            </a:r>
            <a:r>
              <a:rPr lang="de-DE" sz="1200" dirty="0"/>
              <a:t> </a:t>
            </a:r>
            <a:r>
              <a:rPr lang="de-DE" sz="1200" dirty="0" err="1"/>
              <a:t>of</a:t>
            </a:r>
            <a:r>
              <a:rPr lang="de-DE" sz="1200" dirty="0"/>
              <a:t> </a:t>
            </a:r>
            <a:r>
              <a:rPr lang="de-DE" sz="1200" dirty="0" err="1"/>
              <a:t>grid</a:t>
            </a:r>
            <a:r>
              <a:rPr lang="de-DE" sz="1200" dirty="0"/>
              <a:t> </a:t>
            </a:r>
            <a:r>
              <a:rPr lang="de-DE" sz="1200" dirty="0" err="1"/>
              <a:t>cells</a:t>
            </a:r>
            <a:r>
              <a:rPr lang="de-DE" sz="1200" dirty="0"/>
              <a:t>.</a:t>
            </a:r>
          </a:p>
          <a:p>
            <a:r>
              <a:rPr lang="de-DE" sz="1200" dirty="0" err="1"/>
              <a:t>Probably</a:t>
            </a:r>
            <a:r>
              <a:rPr lang="de-DE" sz="1200" dirty="0"/>
              <a:t> </a:t>
            </a:r>
            <a:r>
              <a:rPr lang="de-DE" sz="1200" dirty="0" err="1"/>
              <a:t>flux</a:t>
            </a:r>
            <a:r>
              <a:rPr lang="de-DE" sz="1200" dirty="0"/>
              <a:t> </a:t>
            </a:r>
            <a:r>
              <a:rPr lang="de-DE" sz="1200" dirty="0" err="1"/>
              <a:t>limitation</a:t>
            </a:r>
            <a:r>
              <a:rPr lang="de-DE" sz="1200" dirty="0"/>
              <a:t> will </a:t>
            </a:r>
            <a:r>
              <a:rPr lang="de-DE" sz="1200" dirty="0" err="1"/>
              <a:t>help</a:t>
            </a:r>
            <a:r>
              <a:rPr lang="de-DE" sz="1200" dirty="0"/>
              <a:t> in </a:t>
            </a:r>
            <a:r>
              <a:rPr lang="de-DE" sz="1200" dirty="0" err="1"/>
              <a:t>the</a:t>
            </a:r>
            <a:r>
              <a:rPr lang="de-DE" sz="1200" dirty="0"/>
              <a:t> </a:t>
            </a:r>
            <a:r>
              <a:rPr lang="de-DE" sz="1200" dirty="0" err="1"/>
              <a:t>future</a:t>
            </a:r>
            <a:r>
              <a:rPr lang="de-DE" sz="1200" dirty="0"/>
              <a:t>…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12E1A48-6C16-4222-A201-39C62E9CF31A}"/>
              </a:ext>
            </a:extLst>
          </p:cNvPr>
          <p:cNvSpPr txBox="1"/>
          <p:nvPr/>
        </p:nvSpPr>
        <p:spPr>
          <a:xfrm>
            <a:off x="5198400" y="3819600"/>
            <a:ext cx="16385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Sedimentation (</a:t>
            </a:r>
            <a:r>
              <a:rPr lang="de-DE" sz="1400" dirty="0">
                <a:sym typeface="Wingdings" panose="05000000000000000000" pitchFamily="2" charset="2"/>
              </a:rPr>
              <a:t>)</a:t>
            </a:r>
            <a:endParaRPr lang="de-DE" sz="1400" dirty="0"/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DD308D8F-7AFA-4147-B046-A5DFC95C3892}"/>
              </a:ext>
            </a:extLst>
          </p:cNvPr>
          <p:cNvCxnSpPr>
            <a:stCxn id="2" idx="1"/>
          </p:cNvCxnSpPr>
          <p:nvPr/>
        </p:nvCxnSpPr>
        <p:spPr>
          <a:xfrm flipH="1" flipV="1">
            <a:off x="4510800" y="3700801"/>
            <a:ext cx="687600" cy="2726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stomShape 1">
            <a:extLst>
              <a:ext uri="{FF2B5EF4-FFF2-40B4-BE49-F238E27FC236}">
                <a16:creationId xmlns:a16="http://schemas.microsoft.com/office/drawing/2014/main" id="{0D9D5623-8636-4FB5-A788-1097A0FBD356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16" name="CustomShape 1">
            <a:extLst>
              <a:ext uri="{FF2B5EF4-FFF2-40B4-BE49-F238E27FC236}">
                <a16:creationId xmlns:a16="http://schemas.microsoft.com/office/drawing/2014/main" id="{2330DB17-7C9E-4B87-BA4A-AD0B66699546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22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1078497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1CB4DDD5-5B48-457B-9C42-403DDA6B069C}"/>
              </a:ext>
            </a:extLst>
          </p:cNvPr>
          <p:cNvSpPr txBox="1"/>
          <p:nvPr/>
        </p:nvSpPr>
        <p:spPr>
          <a:xfrm>
            <a:off x="444260" y="1052057"/>
            <a:ext cx="7491025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slightly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more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realistic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simulation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BRIDGE …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‚Limited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area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‘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simulation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initial/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boundary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values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taken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b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geostropic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hydrostatic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balancing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scheme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Nearly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ICON-D2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area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R2B8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grid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(dx~10km)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Orography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on R2B10 (~2.5km),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generated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R2B13 (~300m) ASTER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data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DG 4th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order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SSP3(3,3,2) IMEX-RK-HEVI time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integration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TKE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turbulence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scheme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600" dirty="0" err="1">
                <a:solidFill>
                  <a:srgbClr val="2D4B9B"/>
                </a:solidFill>
                <a:latin typeface="Arial"/>
              </a:rPr>
              <a:t>With</a:t>
            </a:r>
            <a:r>
              <a:rPr lang="de-DE" sz="1600" dirty="0">
                <a:solidFill>
                  <a:srgbClr val="2D4B9B"/>
                </a:solidFill>
                <a:latin typeface="Arial"/>
              </a:rPr>
              <a:t> Kessler </a:t>
            </a:r>
            <a:r>
              <a:rPr lang="de-DE" sz="1600" dirty="0" err="1">
                <a:solidFill>
                  <a:srgbClr val="2D4B9B"/>
                </a:solidFill>
                <a:latin typeface="Arial"/>
              </a:rPr>
              <a:t>scheme</a:t>
            </a:r>
            <a:r>
              <a:rPr lang="de-DE" sz="1600" dirty="0">
                <a:solidFill>
                  <a:srgbClr val="2D4B9B"/>
                </a:solidFill>
                <a:latin typeface="Arial"/>
              </a:rPr>
              <a:t> (</a:t>
            </a:r>
            <a:r>
              <a:rPr lang="de-DE" sz="1600" dirty="0" err="1">
                <a:solidFill>
                  <a:srgbClr val="2D4B9B"/>
                </a:solidFill>
                <a:latin typeface="Arial"/>
              </a:rPr>
              <a:t>artificial</a:t>
            </a:r>
            <a:r>
              <a:rPr lang="de-DE" sz="1600" dirty="0">
                <a:solidFill>
                  <a:srgbClr val="2D4B9B"/>
                </a:solidFill>
                <a:latin typeface="Arial"/>
              </a:rPr>
              <a:t> </a:t>
            </a:r>
            <a:r>
              <a:rPr lang="de-DE" sz="1600" dirty="0" err="1">
                <a:solidFill>
                  <a:srgbClr val="2D4B9B"/>
                </a:solidFill>
                <a:latin typeface="Arial"/>
              </a:rPr>
              <a:t>init</a:t>
            </a:r>
            <a:r>
              <a:rPr lang="de-DE" sz="1600" dirty="0">
                <a:solidFill>
                  <a:srgbClr val="2D4B9B"/>
                </a:solidFill>
                <a:latin typeface="Arial"/>
              </a:rPr>
              <a:t>. </a:t>
            </a:r>
            <a:r>
              <a:rPr lang="de-DE" sz="1600" dirty="0" err="1">
                <a:solidFill>
                  <a:srgbClr val="2D4B9B"/>
                </a:solidFill>
                <a:latin typeface="Arial"/>
              </a:rPr>
              <a:t>of</a:t>
            </a:r>
            <a:r>
              <a:rPr lang="de-DE" sz="1600" dirty="0">
                <a:solidFill>
                  <a:srgbClr val="2D4B9B"/>
                </a:solidFill>
                <a:latin typeface="Arial"/>
              </a:rPr>
              <a:t> </a:t>
            </a:r>
            <a:r>
              <a:rPr lang="de-DE" sz="1600" i="1" dirty="0" err="1">
                <a:solidFill>
                  <a:srgbClr val="2D4B9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de-DE" sz="1600" baseline="-25000" dirty="0" err="1">
                <a:solidFill>
                  <a:srgbClr val="2D4B9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de-DE" sz="1600" dirty="0">
                <a:solidFill>
                  <a:srgbClr val="2D4B9B"/>
                </a:solidFill>
                <a:latin typeface="Arial"/>
              </a:rPr>
              <a:t> and a </a:t>
            </a:r>
            <a:r>
              <a:rPr lang="de-DE" sz="1600" dirty="0" err="1">
                <a:solidFill>
                  <a:srgbClr val="2D4B9B"/>
                </a:solidFill>
                <a:latin typeface="Arial"/>
              </a:rPr>
              <a:t>cloud</a:t>
            </a:r>
            <a:r>
              <a:rPr lang="de-DE" sz="1600" dirty="0">
                <a:solidFill>
                  <a:srgbClr val="2D4B9B"/>
                </a:solidFill>
                <a:latin typeface="Arial"/>
              </a:rPr>
              <a:t> </a:t>
            </a:r>
            <a:r>
              <a:rPr lang="de-DE" sz="1600" dirty="0" err="1">
                <a:solidFill>
                  <a:srgbClr val="2D4B9B"/>
                </a:solidFill>
                <a:latin typeface="Arial"/>
              </a:rPr>
              <a:t>layer</a:t>
            </a:r>
            <a:r>
              <a:rPr lang="de-DE" sz="1600" dirty="0">
                <a:solidFill>
                  <a:srgbClr val="2D4B9B"/>
                </a:solidFill>
                <a:latin typeface="Arial"/>
              </a:rPr>
              <a:t> </a:t>
            </a:r>
            <a:r>
              <a:rPr lang="de-DE" sz="1600" dirty="0" err="1">
                <a:solidFill>
                  <a:srgbClr val="2D4B9B"/>
                </a:solidFill>
                <a:latin typeface="Arial"/>
              </a:rPr>
              <a:t>around</a:t>
            </a:r>
            <a:r>
              <a:rPr lang="de-DE" sz="1600" dirty="0">
                <a:solidFill>
                  <a:srgbClr val="2D4B9B"/>
                </a:solidFill>
                <a:latin typeface="Arial"/>
              </a:rPr>
              <a:t> </a:t>
            </a:r>
            <a:r>
              <a:rPr lang="de-DE" sz="1600" i="1" dirty="0">
                <a:solidFill>
                  <a:srgbClr val="2D4B9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de-DE" sz="1600" dirty="0">
                <a:solidFill>
                  <a:srgbClr val="2D4B9B"/>
                </a:solidFill>
                <a:latin typeface="Arial"/>
              </a:rPr>
              <a:t>~ 5km)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2D4B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CustomShape 1">
            <a:extLst>
              <a:ext uri="{FF2B5EF4-FFF2-40B4-BE49-F238E27FC236}">
                <a16:creationId xmlns:a16="http://schemas.microsoft.com/office/drawing/2014/main" id="{38463165-14E3-4CFA-9269-FD474E78A67F}"/>
              </a:ext>
            </a:extLst>
          </p:cNvPr>
          <p:cNvSpPr/>
          <p:nvPr/>
        </p:nvSpPr>
        <p:spPr>
          <a:xfrm>
            <a:off x="4572000" y="4786290"/>
            <a:ext cx="278208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6" name="CustomShape 6">
            <a:extLst>
              <a:ext uri="{FF2B5EF4-FFF2-40B4-BE49-F238E27FC236}">
                <a16:creationId xmlns:a16="http://schemas.microsoft.com/office/drawing/2014/main" id="{DC8070A1-4F49-438F-8908-B032A780D5EA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6739C2A4-7CB0-4AA1-BB12-77467A1233AC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23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652646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C36A423-3B01-4AD2-A0E9-B096C4E718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0"/>
            <a:ext cx="9144000" cy="4572000"/>
          </a:xfrm>
          <a:prstGeom prst="rect">
            <a:avLst/>
          </a:prstGeom>
        </p:spPr>
      </p:pic>
      <p:sp>
        <p:nvSpPr>
          <p:cNvPr id="6" name="CustomShape 1">
            <a:extLst>
              <a:ext uri="{FF2B5EF4-FFF2-40B4-BE49-F238E27FC236}">
                <a16:creationId xmlns:a16="http://schemas.microsoft.com/office/drawing/2014/main" id="{CA2B2757-28AF-4F1B-B4A6-BF430CBEEE8F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7" name="CustomShape 1">
            <a:extLst>
              <a:ext uri="{FF2B5EF4-FFF2-40B4-BE49-F238E27FC236}">
                <a16:creationId xmlns:a16="http://schemas.microsoft.com/office/drawing/2014/main" id="{9FD04A32-094F-4DCB-B615-068DA82287A1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24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2566336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651BFA71-DCFA-4192-A467-745B71C8EB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0"/>
            <a:ext cx="9144000" cy="4572000"/>
          </a:xfrm>
          <a:prstGeom prst="rect">
            <a:avLst/>
          </a:prstGeom>
        </p:spPr>
      </p:pic>
      <p:sp>
        <p:nvSpPr>
          <p:cNvPr id="6" name="CustomShape 1">
            <a:extLst>
              <a:ext uri="{FF2B5EF4-FFF2-40B4-BE49-F238E27FC236}">
                <a16:creationId xmlns:a16="http://schemas.microsoft.com/office/drawing/2014/main" id="{59E8E0C2-474E-4C9D-A739-E4ABA43A60A9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7" name="CustomShape 1">
            <a:extLst>
              <a:ext uri="{FF2B5EF4-FFF2-40B4-BE49-F238E27FC236}">
                <a16:creationId xmlns:a16="http://schemas.microsoft.com/office/drawing/2014/main" id="{795CED36-30D1-42F0-ADA2-63E3828AD1CA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25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743975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2CCC7FF-707D-4E2E-92C3-D1B44894BA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0"/>
            <a:ext cx="9144000" cy="4572000"/>
          </a:xfrm>
          <a:prstGeom prst="rect">
            <a:avLst/>
          </a:prstGeom>
        </p:spPr>
      </p:pic>
      <p:sp>
        <p:nvSpPr>
          <p:cNvPr id="6" name="CustomShape 1">
            <a:extLst>
              <a:ext uri="{FF2B5EF4-FFF2-40B4-BE49-F238E27FC236}">
                <a16:creationId xmlns:a16="http://schemas.microsoft.com/office/drawing/2014/main" id="{C9E18971-107C-427A-BD5B-F38DBEF1BF6E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7" name="CustomShape 1">
            <a:extLst>
              <a:ext uri="{FF2B5EF4-FFF2-40B4-BE49-F238E27FC236}">
                <a16:creationId xmlns:a16="http://schemas.microsoft.com/office/drawing/2014/main" id="{76329E95-629B-4491-9B06-C57CF5A346F8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26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12077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48624A90-4B33-4A17-B36C-31B04D88BE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0"/>
            <a:ext cx="9144000" cy="4572000"/>
          </a:xfrm>
          <a:prstGeom prst="rect">
            <a:avLst/>
          </a:prstGeom>
        </p:spPr>
      </p:pic>
      <p:sp>
        <p:nvSpPr>
          <p:cNvPr id="6" name="CustomShape 1">
            <a:extLst>
              <a:ext uri="{FF2B5EF4-FFF2-40B4-BE49-F238E27FC236}">
                <a16:creationId xmlns:a16="http://schemas.microsoft.com/office/drawing/2014/main" id="{A2FDBC72-9B70-4E71-821C-17E2C6C79D60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7" name="CustomShape 1">
            <a:extLst>
              <a:ext uri="{FF2B5EF4-FFF2-40B4-BE49-F238E27FC236}">
                <a16:creationId xmlns:a16="http://schemas.microsoft.com/office/drawing/2014/main" id="{214287A0-BE93-4EB3-A4C6-41E1DBD14DD1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27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6868880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C28A7BC2-E1BA-44B2-9C96-A1A4A44B4E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0"/>
            <a:ext cx="9144000" cy="4572000"/>
          </a:xfrm>
          <a:prstGeom prst="rect">
            <a:avLst/>
          </a:prstGeom>
        </p:spPr>
      </p:pic>
      <p:sp>
        <p:nvSpPr>
          <p:cNvPr id="5" name="CustomShape 1">
            <a:extLst>
              <a:ext uri="{FF2B5EF4-FFF2-40B4-BE49-F238E27FC236}">
                <a16:creationId xmlns:a16="http://schemas.microsoft.com/office/drawing/2014/main" id="{04F46937-E605-4CC8-86F2-1DCA168AC03A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6" name="CustomShape 1">
            <a:extLst>
              <a:ext uri="{FF2B5EF4-FFF2-40B4-BE49-F238E27FC236}">
                <a16:creationId xmlns:a16="http://schemas.microsoft.com/office/drawing/2014/main" id="{CC834E7B-BD78-4F62-8EE9-F3310C788797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28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656924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7887949-0D7F-4352-9465-F5E69C7A04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0"/>
            <a:ext cx="9144000" cy="4572000"/>
          </a:xfrm>
          <a:prstGeom prst="rect">
            <a:avLst/>
          </a:prstGeom>
        </p:spPr>
      </p:pic>
      <p:sp>
        <p:nvSpPr>
          <p:cNvPr id="6" name="CustomShape 1">
            <a:extLst>
              <a:ext uri="{FF2B5EF4-FFF2-40B4-BE49-F238E27FC236}">
                <a16:creationId xmlns:a16="http://schemas.microsoft.com/office/drawing/2014/main" id="{884B8433-47E4-469A-A283-6D37FC5F0A06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7" name="CustomShape 1">
            <a:extLst>
              <a:ext uri="{FF2B5EF4-FFF2-40B4-BE49-F238E27FC236}">
                <a16:creationId xmlns:a16="http://schemas.microsoft.com/office/drawing/2014/main" id="{D44A4A96-A88C-4699-AC8D-D3D497206F1B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29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2202572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961B1715-B6E6-47DA-A639-69BC5D4EBD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0"/>
            <a:ext cx="9144000" cy="4572000"/>
          </a:xfrm>
          <a:prstGeom prst="rect">
            <a:avLst/>
          </a:prstGeom>
        </p:spPr>
      </p:pic>
      <p:sp>
        <p:nvSpPr>
          <p:cNvPr id="6" name="CustomShape 1">
            <a:extLst>
              <a:ext uri="{FF2B5EF4-FFF2-40B4-BE49-F238E27FC236}">
                <a16:creationId xmlns:a16="http://schemas.microsoft.com/office/drawing/2014/main" id="{87483143-12D5-4396-9AA8-454B1BA21F33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7" name="CustomShape 1">
            <a:extLst>
              <a:ext uri="{FF2B5EF4-FFF2-40B4-BE49-F238E27FC236}">
                <a16:creationId xmlns:a16="http://schemas.microsoft.com/office/drawing/2014/main" id="{2A24EBC9-7178-4BFD-A2C2-2F7228E382E2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30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5671407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DC82AFA-A69F-47F4-92C5-B585074352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0"/>
            <a:ext cx="9144000" cy="4572000"/>
          </a:xfrm>
          <a:prstGeom prst="rect">
            <a:avLst/>
          </a:prstGeom>
        </p:spPr>
      </p:pic>
      <p:sp>
        <p:nvSpPr>
          <p:cNvPr id="6" name="CustomShape 1">
            <a:extLst>
              <a:ext uri="{FF2B5EF4-FFF2-40B4-BE49-F238E27FC236}">
                <a16:creationId xmlns:a16="http://schemas.microsoft.com/office/drawing/2014/main" id="{7E045E86-B2CD-48C3-AD38-E82C0701E6F0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7" name="CustomShape 1">
            <a:extLst>
              <a:ext uri="{FF2B5EF4-FFF2-40B4-BE49-F238E27FC236}">
                <a16:creationId xmlns:a16="http://schemas.microsoft.com/office/drawing/2014/main" id="{6475F637-C424-4104-AB2D-D3E1AACF8135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31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272825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50ED4671-EDBA-4B30-9A07-61E2E62524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0"/>
            <a:ext cx="9144000" cy="4572000"/>
          </a:xfrm>
          <a:prstGeom prst="rect">
            <a:avLst/>
          </a:prstGeom>
        </p:spPr>
      </p:pic>
      <p:sp>
        <p:nvSpPr>
          <p:cNvPr id="6" name="CustomShape 1">
            <a:extLst>
              <a:ext uri="{FF2B5EF4-FFF2-40B4-BE49-F238E27FC236}">
                <a16:creationId xmlns:a16="http://schemas.microsoft.com/office/drawing/2014/main" id="{122CDFFD-B3C1-49FE-96F3-E95B32B161D5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7" name="CustomShape 1">
            <a:extLst>
              <a:ext uri="{FF2B5EF4-FFF2-40B4-BE49-F238E27FC236}">
                <a16:creationId xmlns:a16="http://schemas.microsoft.com/office/drawing/2014/main" id="{881FBC5C-7FB5-4DB8-BDE9-3A7DB27FFF0F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32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0295038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455151EF-FE3D-43E6-BB6D-A80C23F145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0"/>
            <a:ext cx="9144000" cy="4572000"/>
          </a:xfrm>
          <a:prstGeom prst="rect">
            <a:avLst/>
          </a:prstGeom>
        </p:spPr>
      </p:pic>
      <p:sp>
        <p:nvSpPr>
          <p:cNvPr id="6" name="CustomShape 1">
            <a:extLst>
              <a:ext uri="{FF2B5EF4-FFF2-40B4-BE49-F238E27FC236}">
                <a16:creationId xmlns:a16="http://schemas.microsoft.com/office/drawing/2014/main" id="{F788537D-7FFA-4D88-9B7B-807285F1C796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7" name="CustomShape 1">
            <a:extLst>
              <a:ext uri="{FF2B5EF4-FFF2-40B4-BE49-F238E27FC236}">
                <a16:creationId xmlns:a16="http://schemas.microsoft.com/office/drawing/2014/main" id="{7648A763-D13E-42EA-AAB2-0847A2F13E2B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33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3850951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CB2F2252-8041-4149-B01B-4F5CDB3107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0"/>
            <a:ext cx="9144000" cy="4572000"/>
          </a:xfrm>
          <a:prstGeom prst="rect">
            <a:avLst/>
          </a:prstGeom>
        </p:spPr>
      </p:pic>
      <p:sp>
        <p:nvSpPr>
          <p:cNvPr id="6" name="CustomShape 1">
            <a:extLst>
              <a:ext uri="{FF2B5EF4-FFF2-40B4-BE49-F238E27FC236}">
                <a16:creationId xmlns:a16="http://schemas.microsoft.com/office/drawing/2014/main" id="{8449B7EB-7A21-4989-B99A-A02282CAE1EF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7" name="CustomShape 1">
            <a:extLst>
              <a:ext uri="{FF2B5EF4-FFF2-40B4-BE49-F238E27FC236}">
                <a16:creationId xmlns:a16="http://schemas.microsoft.com/office/drawing/2014/main" id="{426A3DFE-006E-477E-9480-B22BDBED8884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34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4754400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A96A97F-7AAF-4196-A058-E4B16D9A62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0"/>
            <a:ext cx="9144000" cy="4572000"/>
          </a:xfrm>
          <a:prstGeom prst="rect">
            <a:avLst/>
          </a:prstGeom>
        </p:spPr>
      </p:pic>
      <p:sp>
        <p:nvSpPr>
          <p:cNvPr id="6" name="CustomShape 1">
            <a:extLst>
              <a:ext uri="{FF2B5EF4-FFF2-40B4-BE49-F238E27FC236}">
                <a16:creationId xmlns:a16="http://schemas.microsoft.com/office/drawing/2014/main" id="{3731007C-9119-454E-9556-9DE0CA6A23AA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7" name="CustomShape 1">
            <a:extLst>
              <a:ext uri="{FF2B5EF4-FFF2-40B4-BE49-F238E27FC236}">
                <a16:creationId xmlns:a16="http://schemas.microsoft.com/office/drawing/2014/main" id="{05EE2D51-055A-4CAB-8A7C-E85B38CFDFF5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35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5958205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2">
            <a:extLst>
              <a:ext uri="{FF2B5EF4-FFF2-40B4-BE49-F238E27FC236}">
                <a16:creationId xmlns:a16="http://schemas.microsoft.com/office/drawing/2014/main" id="{1DEC4886-C1DB-4195-9A92-6466CE547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514" y="1355362"/>
            <a:ext cx="1295400" cy="744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70CED971-28E0-4DE5-A81F-39F94DEEC187}"/>
              </a:ext>
            </a:extLst>
          </p:cNvPr>
          <p:cNvSpPr txBox="1"/>
          <p:nvPr/>
        </p:nvSpPr>
        <p:spPr>
          <a:xfrm>
            <a:off x="402172" y="787665"/>
            <a:ext cx="7504042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Project: </a:t>
            </a: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ICON-DG: </a:t>
            </a:r>
            <a:r>
              <a:rPr lang="de-DE" sz="1350" b="1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Gearing</a:t>
            </a: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350" b="1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up</a:t>
            </a: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350" b="1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the</a:t>
            </a: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ICON Model </a:t>
            </a:r>
            <a:r>
              <a:rPr lang="de-DE" sz="1350" b="1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with</a:t>
            </a: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Smarter </a:t>
            </a:r>
            <a:r>
              <a:rPr lang="de-DE" sz="1350" b="1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Discretizations</a:t>
            </a:r>
            <a:endParaRPr lang="de-DE" sz="1350" b="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  <a:p>
            <a:pPr defTabSz="685800">
              <a:defRPr/>
            </a:pPr>
            <a:r>
              <a:rPr lang="de-DE" sz="1350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in </a:t>
            </a:r>
            <a:r>
              <a:rPr lang="de-DE" sz="1350" dirty="0" err="1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the</a:t>
            </a:r>
            <a:r>
              <a:rPr lang="de-DE" sz="1350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 </a:t>
            </a:r>
            <a:r>
              <a:rPr lang="de-DE" sz="1350" dirty="0" err="1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call</a:t>
            </a:r>
            <a:r>
              <a:rPr lang="de-DE" sz="1350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 ‚</a:t>
            </a:r>
            <a:r>
              <a:rPr lang="de-DE" sz="1350" b="1" dirty="0" err="1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WarmWorld</a:t>
            </a:r>
            <a:r>
              <a:rPr lang="de-DE" sz="1350" b="1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 Module 4 Smarter</a:t>
            </a:r>
            <a:r>
              <a:rPr lang="de-DE" sz="1350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‘ </a:t>
            </a:r>
            <a:r>
              <a:rPr lang="de-DE" sz="1350" dirty="0" err="1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by</a:t>
            </a:r>
            <a:r>
              <a:rPr lang="de-DE" sz="1350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 German Ministry </a:t>
            </a:r>
            <a:r>
              <a:rPr lang="de-DE" sz="1350" dirty="0" err="1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of</a:t>
            </a:r>
            <a:r>
              <a:rPr lang="de-DE" sz="1350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 Research and </a:t>
            </a:r>
            <a:r>
              <a:rPr lang="de-DE" sz="1350" dirty="0" err="1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Educ</a:t>
            </a:r>
            <a:r>
              <a:rPr lang="de-DE" sz="1350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. (BMBF)</a:t>
            </a:r>
            <a:endParaRPr lang="de-DE" sz="1350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  <a:p>
            <a:pPr defTabSz="685800">
              <a:defRPr/>
            </a:pP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Duration: 01.07.2024 - 30.06.2027</a:t>
            </a:r>
          </a:p>
          <a:p>
            <a:pPr defTabSz="685800">
              <a:defRPr/>
            </a:pPr>
            <a:endParaRPr lang="de-DE" sz="1350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  <a:p>
            <a:pPr defTabSz="685800">
              <a:defRPr/>
            </a:pPr>
            <a:r>
              <a:rPr lang="de-DE" sz="120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Project </a:t>
            </a:r>
            <a:r>
              <a:rPr lang="de-DE" sz="1200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partners</a:t>
            </a:r>
            <a:r>
              <a:rPr lang="de-DE" sz="120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: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de-DE" sz="1200" i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DLR Köln, </a:t>
            </a:r>
            <a:r>
              <a:rPr lang="de-DE" sz="1200" i="1" dirty="0" err="1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Inst</a:t>
            </a:r>
            <a:r>
              <a:rPr lang="de-DE" sz="1200" i="1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. </a:t>
            </a:r>
            <a:r>
              <a:rPr lang="de-DE" sz="1200" i="1" dirty="0" err="1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for</a:t>
            </a:r>
            <a:r>
              <a:rPr lang="de-DE" sz="1200" i="1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 </a:t>
            </a:r>
            <a:r>
              <a:rPr lang="de-DE" sz="1200" i="1" dirty="0" err="1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software</a:t>
            </a:r>
            <a:r>
              <a:rPr lang="de-DE" sz="1200" i="1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 </a:t>
            </a:r>
            <a:r>
              <a:rPr lang="de-DE" sz="1200" i="1" dirty="0" err="1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technology</a:t>
            </a:r>
            <a:r>
              <a:rPr lang="de-DE" sz="1200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DejaVu Sans"/>
                <a:sym typeface="Wingdings" panose="05000000000000000000" pitchFamily="2" charset="2"/>
              </a:rPr>
              <a:t>, </a:t>
            </a:r>
            <a:r>
              <a:rPr lang="de-DE" sz="1200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project</a:t>
            </a:r>
            <a:r>
              <a:rPr lang="de-DE" sz="120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200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leader</a:t>
            </a:r>
            <a:r>
              <a:rPr lang="de-DE" sz="120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: Benedict </a:t>
            </a:r>
            <a:r>
              <a:rPr lang="de-DE" sz="1200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Geihe</a:t>
            </a:r>
            <a:endParaRPr lang="de-DE" sz="1200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de-DE" sz="1200" i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Univ. Köln, Division </a:t>
            </a:r>
            <a:r>
              <a:rPr lang="de-DE" sz="1200" i="1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of</a:t>
            </a:r>
            <a:r>
              <a:rPr lang="de-DE" sz="1200" i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200" i="1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Mathematics</a:t>
            </a:r>
            <a:r>
              <a:rPr lang="de-DE" sz="120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, </a:t>
            </a:r>
            <a:r>
              <a:rPr lang="de-DE" sz="1200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group</a:t>
            </a:r>
            <a:r>
              <a:rPr lang="de-DE" sz="120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Prof. Gregor Gassner, PhD: Philipp Baasch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de-DE" sz="1200" i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DWD</a:t>
            </a:r>
            <a:r>
              <a:rPr lang="de-DE" sz="120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, M. Baldauf, BRIDGE </a:t>
            </a:r>
            <a:r>
              <a:rPr lang="de-DE" sz="1200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group</a:t>
            </a:r>
            <a:endParaRPr lang="de-DE" sz="1200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2" name="CustomShape 1">
            <a:extLst>
              <a:ext uri="{FF2B5EF4-FFF2-40B4-BE49-F238E27FC236}">
                <a16:creationId xmlns:a16="http://schemas.microsoft.com/office/drawing/2014/main" id="{911D92F5-B9DD-167F-DF89-F3817322AA47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3" name="CustomShape 6">
            <a:extLst>
              <a:ext uri="{FF2B5EF4-FFF2-40B4-BE49-F238E27FC236}">
                <a16:creationId xmlns:a16="http://schemas.microsoft.com/office/drawing/2014/main" id="{1104881C-9B48-E89C-7860-BDE181ADCD85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6739C2A4-7CB0-4AA1-BB12-77467A1233AC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36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378AE41-98D5-4E5B-8B09-7290745791F1}"/>
              </a:ext>
            </a:extLst>
          </p:cNvPr>
          <p:cNvSpPr txBox="1"/>
          <p:nvPr/>
        </p:nvSpPr>
        <p:spPr>
          <a:xfrm>
            <a:off x="402172" y="2720768"/>
            <a:ext cx="78602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err="1"/>
              <a:t>Actual</a:t>
            </a:r>
            <a:r>
              <a:rPr lang="de-DE" sz="1200" b="1" dirty="0"/>
              <a:t> </a:t>
            </a:r>
            <a:r>
              <a:rPr lang="de-DE" sz="1200" b="1" dirty="0" err="1"/>
              <a:t>state</a:t>
            </a:r>
            <a:r>
              <a:rPr lang="de-DE" sz="12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dirty="0"/>
              <a:t>Montoya, Rueda-Ramirez, Gassner (2026): </a:t>
            </a:r>
            <a:r>
              <a:rPr lang="de-DE" sz="1200" i="1" dirty="0" err="1"/>
              <a:t>Entropy</a:t>
            </a:r>
            <a:r>
              <a:rPr lang="de-DE" sz="1200" i="1" dirty="0"/>
              <a:t> </a:t>
            </a:r>
            <a:r>
              <a:rPr lang="de-DE" sz="1200" i="1" dirty="0" err="1"/>
              <a:t>stable</a:t>
            </a:r>
            <a:r>
              <a:rPr lang="de-DE" sz="1200" i="1" dirty="0"/>
              <a:t> </a:t>
            </a:r>
            <a:r>
              <a:rPr lang="de-DE" sz="1200" i="1" dirty="0" err="1"/>
              <a:t>discontinuous</a:t>
            </a:r>
            <a:r>
              <a:rPr lang="de-DE" sz="1200" i="1" dirty="0"/>
              <a:t> </a:t>
            </a:r>
            <a:r>
              <a:rPr lang="de-DE" sz="1200" i="1" dirty="0" err="1"/>
              <a:t>spectral</a:t>
            </a:r>
            <a:r>
              <a:rPr lang="de-DE" sz="1200" i="1" dirty="0"/>
              <a:t> </a:t>
            </a:r>
            <a:r>
              <a:rPr lang="de-DE" sz="1200" i="1" dirty="0" err="1"/>
              <a:t>element</a:t>
            </a:r>
            <a:r>
              <a:rPr lang="de-DE" sz="1200" i="1" dirty="0"/>
              <a:t> </a:t>
            </a:r>
            <a:r>
              <a:rPr lang="de-DE" sz="1200" i="1" dirty="0" err="1"/>
              <a:t>methods</a:t>
            </a:r>
            <a:r>
              <a:rPr lang="de-DE" sz="1200" i="1" dirty="0"/>
              <a:t> </a:t>
            </a:r>
            <a:r>
              <a:rPr lang="de-DE" sz="1200" i="1" dirty="0" err="1"/>
              <a:t>for</a:t>
            </a:r>
            <a:r>
              <a:rPr lang="de-DE" sz="1200" i="1" dirty="0"/>
              <a:t> </a:t>
            </a:r>
            <a:r>
              <a:rPr lang="de-DE" sz="1200" i="1" dirty="0" err="1"/>
              <a:t>the</a:t>
            </a:r>
            <a:r>
              <a:rPr lang="de-DE" sz="1200" i="1" dirty="0"/>
              <a:t> </a:t>
            </a:r>
            <a:br>
              <a:rPr lang="de-DE" sz="1200" i="1" dirty="0"/>
            </a:br>
            <a:r>
              <a:rPr lang="de-DE" sz="1200" i="1" dirty="0" err="1"/>
              <a:t>spherical</a:t>
            </a:r>
            <a:r>
              <a:rPr lang="de-DE" sz="1200" i="1" dirty="0"/>
              <a:t> </a:t>
            </a:r>
            <a:r>
              <a:rPr lang="de-DE" sz="1200" i="1" dirty="0" err="1"/>
              <a:t>shallow</a:t>
            </a:r>
            <a:r>
              <a:rPr lang="de-DE" sz="1200" i="1" dirty="0"/>
              <a:t> </a:t>
            </a:r>
            <a:r>
              <a:rPr lang="de-DE" sz="1200" i="1" dirty="0" err="1"/>
              <a:t>water</a:t>
            </a:r>
            <a:r>
              <a:rPr lang="de-DE" sz="1200" i="1" dirty="0"/>
              <a:t> </a:t>
            </a:r>
            <a:r>
              <a:rPr lang="de-DE" sz="1200" i="1" dirty="0" err="1"/>
              <a:t>equations</a:t>
            </a:r>
            <a:r>
              <a:rPr lang="de-DE" sz="1200" i="1" dirty="0"/>
              <a:t> in </a:t>
            </a:r>
            <a:r>
              <a:rPr lang="de-DE" sz="1200" i="1" dirty="0" err="1"/>
              <a:t>covariant</a:t>
            </a:r>
            <a:r>
              <a:rPr lang="de-DE" sz="1200" i="1" dirty="0"/>
              <a:t> form</a:t>
            </a:r>
            <a:r>
              <a:rPr lang="de-DE" sz="1200" dirty="0"/>
              <a:t>, JCP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dirty="0"/>
              <a:t>Philipp Baasch: </a:t>
            </a:r>
            <a:r>
              <a:rPr lang="de-DE" sz="1200" dirty="0" err="1"/>
              <a:t>recently</a:t>
            </a:r>
            <a:r>
              <a:rPr lang="de-DE" sz="1200" dirty="0"/>
              <a:t>, </a:t>
            </a:r>
            <a:r>
              <a:rPr lang="de-DE" sz="1200" dirty="0" err="1"/>
              <a:t>entropy</a:t>
            </a:r>
            <a:r>
              <a:rPr lang="de-DE" sz="1200" dirty="0"/>
              <a:t> </a:t>
            </a:r>
            <a:r>
              <a:rPr lang="de-DE" sz="1200" dirty="0" err="1"/>
              <a:t>stable</a:t>
            </a:r>
            <a:r>
              <a:rPr lang="de-DE" sz="1200" dirty="0"/>
              <a:t> </a:t>
            </a:r>
            <a:r>
              <a:rPr lang="de-DE" sz="1200" dirty="0" err="1"/>
              <a:t>flux</a:t>
            </a:r>
            <a:r>
              <a:rPr lang="de-DE" sz="1200" dirty="0"/>
              <a:t> </a:t>
            </a:r>
            <a:r>
              <a:rPr lang="de-DE" sz="1200" dirty="0" err="1"/>
              <a:t>found</a:t>
            </a:r>
            <a:r>
              <a:rPr lang="de-DE" sz="1200" dirty="0"/>
              <a:t> </a:t>
            </a:r>
            <a:r>
              <a:rPr lang="de-DE" sz="1200" dirty="0" err="1"/>
              <a:t>for</a:t>
            </a:r>
            <a:r>
              <a:rPr lang="de-DE" sz="1200" dirty="0"/>
              <a:t> </a:t>
            </a:r>
            <a:r>
              <a:rPr lang="de-DE" sz="1200" dirty="0" err="1"/>
              <a:t>the</a:t>
            </a:r>
            <a:r>
              <a:rPr lang="de-DE" sz="1200" dirty="0"/>
              <a:t> </a:t>
            </a:r>
            <a:r>
              <a:rPr lang="de-DE" sz="1200" dirty="0" err="1"/>
              <a:t>covariant</a:t>
            </a:r>
            <a:r>
              <a:rPr lang="de-DE" sz="1200" dirty="0"/>
              <a:t> Euler </a:t>
            </a:r>
            <a:r>
              <a:rPr lang="de-DE" sz="1200" dirty="0" err="1"/>
              <a:t>equations</a:t>
            </a:r>
            <a:r>
              <a:rPr lang="de-DE" sz="1200" dirty="0"/>
              <a:t>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dirty="0"/>
              <a:t>Andres Rueda-Ramirez, Oswald Knoth: </a:t>
            </a:r>
            <a:r>
              <a:rPr lang="de-DE" sz="1200" dirty="0" err="1"/>
              <a:t>steps</a:t>
            </a:r>
            <a:r>
              <a:rPr lang="de-DE" sz="1200" dirty="0"/>
              <a:t> </a:t>
            </a:r>
            <a:r>
              <a:rPr lang="de-DE" sz="1200" dirty="0" err="1"/>
              <a:t>for</a:t>
            </a:r>
            <a:r>
              <a:rPr lang="de-DE" sz="1200" dirty="0"/>
              <a:t> </a:t>
            </a:r>
            <a:r>
              <a:rPr lang="de-DE" sz="1200" dirty="0" err="1"/>
              <a:t>efficiency</a:t>
            </a:r>
            <a:r>
              <a:rPr lang="de-DE" sz="1200" dirty="0"/>
              <a:t> </a:t>
            </a:r>
            <a:r>
              <a:rPr lang="de-DE" sz="1200" dirty="0" err="1"/>
              <a:t>increase</a:t>
            </a:r>
            <a:r>
              <a:rPr lang="de-DE" sz="1200" dirty="0"/>
              <a:t> </a:t>
            </a:r>
            <a:r>
              <a:rPr lang="de-DE" sz="1200" dirty="0" err="1"/>
              <a:t>of</a:t>
            </a:r>
            <a:r>
              <a:rPr lang="de-DE" sz="1200" dirty="0"/>
              <a:t> HEVI </a:t>
            </a:r>
            <a:r>
              <a:rPr lang="de-DE" sz="1200" dirty="0" err="1"/>
              <a:t>schemes</a:t>
            </a:r>
            <a:r>
              <a:rPr lang="de-DE" sz="1200" dirty="0"/>
              <a:t> </a:t>
            </a:r>
            <a:r>
              <a:rPr lang="de-DE" sz="1200" dirty="0" err="1"/>
              <a:t>by</a:t>
            </a:r>
            <a:r>
              <a:rPr lang="de-DE" sz="1200" dirty="0"/>
              <a:t> </a:t>
            </a:r>
            <a:r>
              <a:rPr lang="de-DE" sz="1200" dirty="0" err="1"/>
              <a:t>twice</a:t>
            </a:r>
            <a:r>
              <a:rPr lang="de-DE" sz="1200" dirty="0"/>
              <a:t> </a:t>
            </a:r>
            <a:r>
              <a:rPr lang="de-DE" sz="1200" dirty="0" err="1"/>
              <a:t>application</a:t>
            </a:r>
            <a:r>
              <a:rPr lang="de-DE" sz="1200" dirty="0"/>
              <a:t> </a:t>
            </a:r>
            <a:br>
              <a:rPr lang="de-DE" sz="1200" dirty="0"/>
            </a:br>
            <a:r>
              <a:rPr lang="de-DE" sz="1200" dirty="0" err="1"/>
              <a:t>of</a:t>
            </a:r>
            <a:r>
              <a:rPr lang="de-DE" sz="1200" dirty="0"/>
              <a:t> Schur </a:t>
            </a:r>
            <a:r>
              <a:rPr lang="de-DE" sz="1200" dirty="0" err="1"/>
              <a:t>complement</a:t>
            </a:r>
            <a:r>
              <a:rPr lang="de-DE" sz="1200" dirty="0"/>
              <a:t> </a:t>
            </a:r>
            <a:r>
              <a:rPr lang="de-DE" sz="1200" dirty="0" err="1"/>
              <a:t>technique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6088450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3" name="Rechteck 1">
            <a:extLst>
              <a:ext uri="{FF2B5EF4-FFF2-40B4-BE49-F238E27FC236}">
                <a16:creationId xmlns:a16="http://schemas.microsoft.com/office/drawing/2014/main" id="{995AEB7D-C41F-4BFE-8353-0F57DDFB4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119" y="746523"/>
            <a:ext cx="6535341" cy="40395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tabLst>
                <a:tab pos="355600" algn="l"/>
                <a:tab pos="542925" algn="l"/>
                <a:tab pos="6999288" algn="l"/>
                <a:tab pos="807561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tabLst>
                <a:tab pos="355600" algn="l"/>
                <a:tab pos="542925" algn="l"/>
                <a:tab pos="6999288" algn="l"/>
                <a:tab pos="807561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tabLst>
                <a:tab pos="355600" algn="l"/>
                <a:tab pos="542925" algn="l"/>
                <a:tab pos="6999288" algn="l"/>
                <a:tab pos="80756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tabLst>
                <a:tab pos="355600" algn="l"/>
                <a:tab pos="542925" algn="l"/>
                <a:tab pos="6999288" algn="l"/>
                <a:tab pos="80756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tabLst>
                <a:tab pos="355600" algn="l"/>
                <a:tab pos="542925" algn="l"/>
                <a:tab pos="6999288" algn="l"/>
                <a:tab pos="80756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tabLst>
                <a:tab pos="355600" algn="l"/>
                <a:tab pos="542925" algn="l"/>
                <a:tab pos="6999288" algn="l"/>
                <a:tab pos="80756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tabLst>
                <a:tab pos="355600" algn="l"/>
                <a:tab pos="542925" algn="l"/>
                <a:tab pos="6999288" algn="l"/>
                <a:tab pos="80756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tabLst>
                <a:tab pos="355600" algn="l"/>
                <a:tab pos="542925" algn="l"/>
                <a:tab pos="6999288" algn="l"/>
                <a:tab pos="80756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tabLst>
                <a:tab pos="355600" algn="l"/>
                <a:tab pos="542925" algn="l"/>
                <a:tab pos="6999288" algn="l"/>
                <a:tab pos="80756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buClrTx/>
              <a:buSzTx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0. 	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version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de-DE" altLang="de-DE" sz="13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FE/DG </a:t>
            </a:r>
            <a:r>
              <a:rPr lang="de-DE" altLang="de-DE" sz="135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framework</a:t>
            </a:r>
            <a:r>
              <a:rPr lang="de-DE" altLang="de-DE" sz="13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available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altLang="de-DE" sz="13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MPI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parallelized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	Q2/2021	</a:t>
            </a:r>
            <a:r>
              <a:rPr lang="de-DE" altLang="de-DE" sz="135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de-DE" altLang="de-DE" sz="135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buClrTx/>
              <a:buSzTx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	</a:t>
            </a:r>
            <a:r>
              <a:rPr lang="de-DE" altLang="de-DE" sz="135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shallow</a:t>
            </a:r>
            <a:r>
              <a:rPr lang="de-DE" altLang="de-DE" sz="13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water</a:t>
            </a:r>
            <a:r>
              <a:rPr lang="de-DE" altLang="de-DE" sz="13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equations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sphere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altLang="de-DE" sz="13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explicit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time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integration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(RK)   	Q3/2021 	</a:t>
            </a:r>
            <a:r>
              <a:rPr lang="de-DE" altLang="de-DE" sz="135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de-DE" altLang="de-DE" sz="135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buClrTx/>
              <a:buSzTx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	</a:t>
            </a:r>
            <a:r>
              <a:rPr lang="de-DE" altLang="de-DE" sz="13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3D Euler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equations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sphere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altLang="de-DE" sz="13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explicit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time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integration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(RK)   	Q1/2022 	</a:t>
            </a:r>
            <a:r>
              <a:rPr lang="de-DE" altLang="de-DE" sz="135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de-DE" altLang="de-DE" sz="135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buClrTx/>
              <a:buSzTx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2.b		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3D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diffusion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(+ a simple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turbulence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scheme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 BR1/BR2       	Q2/2022	</a:t>
            </a:r>
            <a:r>
              <a:rPr lang="de-DE" sz="1350" b="1" spc="-1" dirty="0">
                <a:solidFill>
                  <a:srgbClr val="00B050"/>
                </a:solidFill>
                <a:latin typeface="Wingdings"/>
                <a:ea typeface="Calibri"/>
                <a:cs typeface="DejaVu Sans"/>
              </a:rPr>
              <a:t></a:t>
            </a:r>
            <a:r>
              <a:rPr lang="de-DE" sz="1350" spc="-1" dirty="0">
                <a:solidFill>
                  <a:srgbClr val="000000"/>
                </a:solidFill>
                <a:latin typeface="Calibri"/>
                <a:ea typeface="Calibri"/>
                <a:cs typeface="DejaVu Sans"/>
              </a:rPr>
              <a:t>/</a:t>
            </a:r>
            <a:r>
              <a:rPr lang="de-DE" sz="1350" spc="-1" dirty="0">
                <a:solidFill>
                  <a:srgbClr val="FFC000"/>
                </a:solidFill>
                <a:latin typeface="Webdings"/>
                <a:ea typeface="Calibri"/>
                <a:cs typeface="DejaVu Sans"/>
              </a:rPr>
              <a:t></a:t>
            </a:r>
            <a:endParaRPr lang="de-DE" altLang="de-DE" sz="135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buClrTx/>
              <a:buSzTx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2.c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grid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refinement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works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	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Q2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/2022	</a:t>
            </a:r>
            <a:r>
              <a:rPr lang="de-DE" altLang="de-DE" sz="135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de-DE" altLang="de-DE" sz="135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buClrTx/>
              <a:buSzTx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	</a:t>
            </a:r>
            <a:r>
              <a:rPr lang="de-DE" altLang="de-DE" sz="13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Euler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equations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altLang="de-DE" sz="13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HEVI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time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integration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(IMEX-RK)   	Q3/2022	</a:t>
            </a:r>
            <a:r>
              <a:rPr lang="de-DE" altLang="de-DE" sz="135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lang="de-DE" altLang="de-DE" sz="135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buClrTx/>
              <a:buSzTx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3.b 		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optimization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vertically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implicit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solver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(Schur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.,...)   	Q4/2022	</a:t>
            </a:r>
            <a:r>
              <a:rPr lang="de-DE" altLang="de-DE" sz="135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</a:p>
          <a:p>
            <a:pPr defTabSz="685800" eaLnBrk="0" fontAlgn="base" hangingPunct="0">
              <a:spcBef>
                <a:spcPct val="0"/>
              </a:spcBef>
              <a:buClrTx/>
              <a:buSzTx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lang="de-DE" altLang="de-DE" sz="135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3.c	</a:t>
            </a:r>
            <a:r>
              <a:rPr lang="de-DE" altLang="de-DE" sz="135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3D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diffusion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(+ a simple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turbulence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scheme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HEVI  	Q1/2023	</a:t>
            </a:r>
            <a:r>
              <a:rPr lang="de-DE" altLang="de-DE" sz="135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 </a:t>
            </a:r>
            <a:endParaRPr lang="de-DE" altLang="de-DE" sz="135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buClrTx/>
              <a:buSzTx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	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cloud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microphysics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(Kessler) + </a:t>
            </a:r>
            <a:r>
              <a:rPr lang="de-DE" altLang="de-DE" sz="135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tracer</a:t>
            </a:r>
            <a:r>
              <a:rPr lang="de-DE" altLang="de-DE" sz="13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advection</a:t>
            </a:r>
            <a:r>
              <a:rPr lang="de-DE" altLang="de-DE" sz="13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(positive definit)  	</a:t>
            </a:r>
          </a:p>
          <a:p>
            <a:pPr defTabSz="685800" eaLnBrk="0" fontAlgn="base" hangingPunct="0">
              <a:spcBef>
                <a:spcPct val="0"/>
              </a:spcBef>
              <a:buClrTx/>
              <a:buSzTx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		+ explicit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sedimentation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scheme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	Q4/2022	</a:t>
            </a:r>
            <a:r>
              <a:rPr lang="de-DE" sz="1350" spc="-1" dirty="0">
                <a:solidFill>
                  <a:srgbClr val="FFC000"/>
                </a:solidFill>
                <a:latin typeface="Webdings"/>
                <a:ea typeface="Calibri"/>
                <a:cs typeface="DejaVu Sans"/>
              </a:rPr>
              <a:t></a:t>
            </a:r>
            <a:endParaRPr lang="de-DE" altLang="de-DE" sz="135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buClrTx/>
              <a:buSzTx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4.b 		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cloud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microphysics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cloud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ice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Graupel) </a:t>
            </a:r>
            <a:b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+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vertically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implicit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sedimentation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scheme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	Q1/2023	</a:t>
            </a:r>
            <a:r>
              <a:rPr lang="de-DE" altLang="de-DE" sz="1350" b="1" dirty="0">
                <a:solidFill>
                  <a:srgbClr val="E1001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b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	</a:t>
            </a:r>
            <a:r>
              <a:rPr lang="en-US" sz="1350" dirty="0">
                <a:solidFill>
                  <a:prstClr val="black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HEVI diffusion on dt(fast phys.); </a:t>
            </a:r>
            <a:r>
              <a:rPr lang="en-US" sz="1350" b="1" dirty="0">
                <a:solidFill>
                  <a:prstClr val="black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physics-dynamics </a:t>
            </a:r>
            <a:r>
              <a:rPr lang="en-US" sz="1350" b="1" dirty="0" err="1">
                <a:solidFill>
                  <a:prstClr val="black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coupl</a:t>
            </a:r>
            <a:r>
              <a:rPr lang="en-US" sz="1350" dirty="0">
                <a:solidFill>
                  <a:prstClr val="black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./time </a:t>
            </a:r>
            <a:r>
              <a:rPr lang="en-US" sz="1350" dirty="0" err="1">
                <a:solidFill>
                  <a:prstClr val="black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integr</a:t>
            </a:r>
            <a:r>
              <a:rPr lang="en-US" sz="1350" dirty="0">
                <a:solidFill>
                  <a:prstClr val="black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.</a:t>
            </a:r>
            <a:r>
              <a:rPr lang="en-US" sz="1350" dirty="0">
                <a:solidFill>
                  <a:srgbClr val="2D4B9B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	</a:t>
            </a:r>
            <a:r>
              <a:rPr lang="en-US" sz="1350" dirty="0">
                <a:solidFill>
                  <a:prstClr val="black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Q4/2023	</a:t>
            </a:r>
            <a:r>
              <a:rPr lang="de-DE" altLang="de-DE" sz="135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/</a:t>
            </a:r>
            <a:r>
              <a:rPr lang="de-DE" sz="1350" spc="-1" dirty="0">
                <a:solidFill>
                  <a:srgbClr val="FFC000"/>
                </a:solidFill>
                <a:latin typeface="Webdings"/>
                <a:ea typeface="Calibri"/>
                <a:cs typeface="DejaVu Sans"/>
              </a:rPr>
              <a:t></a:t>
            </a:r>
            <a:endParaRPr lang="de-DE" altLang="de-DE" sz="135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buClrTx/>
              <a:buSzTx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	</a:t>
            </a:r>
            <a:r>
              <a:rPr lang="de-DE" altLang="de-DE" sz="13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limited </a:t>
            </a:r>
            <a:r>
              <a:rPr lang="de-DE" altLang="de-DE" sz="135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area</a:t>
            </a:r>
            <a:r>
              <a:rPr lang="de-DE" altLang="de-DE" sz="13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de-DE" altLang="de-DE" sz="13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lateral BCs)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version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available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	Q1/2023	</a:t>
            </a:r>
            <a:r>
              <a:rPr lang="de-DE" altLang="de-DE" sz="135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/</a:t>
            </a:r>
            <a:r>
              <a:rPr lang="de-DE" altLang="de-DE" sz="1350" b="1" spc="-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…</a:t>
            </a:r>
            <a:endParaRPr lang="de-DE" altLang="de-DE" sz="135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buClrTx/>
              <a:buSzTx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7.a 	</a:t>
            </a:r>
            <a:r>
              <a:rPr lang="de-DE" altLang="de-DE" sz="135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vectorized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version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available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Q2/2023	</a:t>
            </a:r>
            <a:r>
              <a:rPr lang="de-DE" altLang="de-DE" sz="1350" b="1" dirty="0">
                <a:solidFill>
                  <a:srgbClr val="E1001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de-DE" altLang="de-DE" sz="135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buClrTx/>
              <a:buSzTx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7.b		</a:t>
            </a:r>
            <a:r>
              <a:rPr lang="de-DE" altLang="de-DE" sz="135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GPU</a:t>
            </a:r>
            <a:r>
              <a:rPr lang="de-DE" altLang="de-DE" sz="135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version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Q1/2024	</a:t>
            </a:r>
            <a:r>
              <a:rPr lang="de-DE" altLang="de-DE" sz="1350" b="1" dirty="0">
                <a:solidFill>
                  <a:srgbClr val="E1001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de-DE" altLang="de-DE" sz="135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buClrTx/>
              <a:buSzTx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7.c	</a:t>
            </a:r>
            <a:r>
              <a:rPr lang="de-DE" altLang="de-DE" sz="135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</a:t>
            </a:r>
            <a:r>
              <a:rPr lang="de-DE" altLang="de-DE" sz="13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code </a:t>
            </a:r>
            <a:r>
              <a:rPr lang="de-DE" altLang="de-DE" sz="135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optimization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Q4/2024	</a:t>
            </a:r>
            <a:r>
              <a:rPr lang="de-DE" sz="1350" spc="-1" dirty="0">
                <a:solidFill>
                  <a:srgbClr val="FFC000"/>
                </a:solidFill>
                <a:latin typeface="Webdings"/>
                <a:ea typeface="Calibri"/>
              </a:rPr>
              <a:t></a:t>
            </a:r>
            <a:endParaRPr lang="de-DE" altLang="de-DE" sz="135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buClrTx/>
              <a:buSzTx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	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coupling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one-equation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turbulence</a:t>
            </a:r>
            <a:r>
              <a:rPr lang="de-DE" altLang="de-DE" sz="13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BL 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scheme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	Q2/2023	</a:t>
            </a:r>
            <a:r>
              <a:rPr lang="de-DE" altLang="de-DE" sz="135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 </a:t>
            </a:r>
            <a:endParaRPr lang="de-DE" sz="1350" spc="-1" dirty="0">
              <a:solidFill>
                <a:srgbClr val="FFC000"/>
              </a:solidFill>
              <a:latin typeface="Webdings"/>
              <a:ea typeface="Calibri"/>
              <a:cs typeface="DejaVu Sans"/>
            </a:endParaRPr>
          </a:p>
          <a:p>
            <a:pPr marL="257175" indent="-257175" defTabSz="685800" eaLnBrk="0" fontAlgn="base" hangingPunct="0">
              <a:spcBef>
                <a:spcPct val="0"/>
              </a:spcBef>
              <a:buClrTx/>
              <a:buSzTx/>
              <a:buFont typeface="Wingdings" panose="05000000000000000000" pitchFamily="2" charset="2"/>
              <a:buAutoNum type="arabicPeriod" startAt="6"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endParaRPr lang="de-DE" altLang="de-DE" sz="135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059" name="Textfeld 3">
            <a:extLst>
              <a:ext uri="{FF2B5EF4-FFF2-40B4-BE49-F238E27FC236}">
                <a16:creationId xmlns:a16="http://schemas.microsoft.com/office/drawing/2014/main" id="{1A2E2D00-A414-46CE-99FE-B5EFE457B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317" y="1006079"/>
            <a:ext cx="18473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de-DE" altLang="de-DE" sz="1350">
              <a:solidFill>
                <a:srgbClr val="000000"/>
              </a:solidFill>
              <a:ea typeface="DejaVu Sans"/>
              <a:cs typeface="DejaVu Sans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de-DE" altLang="de-DE" sz="1350">
              <a:solidFill>
                <a:srgbClr val="000000"/>
              </a:solidFill>
              <a:ea typeface="DejaVu Sans"/>
              <a:cs typeface="DejaVu Sans"/>
            </a:endParaRPr>
          </a:p>
        </p:txBody>
      </p:sp>
      <p:sp>
        <p:nvSpPr>
          <p:cNvPr id="9" name="CustomShape 1">
            <a:extLst>
              <a:ext uri="{FF2B5EF4-FFF2-40B4-BE49-F238E27FC236}">
                <a16:creationId xmlns:a16="http://schemas.microsoft.com/office/drawing/2014/main" id="{CB2CA398-EC04-4FE4-B0B2-72650CC19DB8}"/>
              </a:ext>
            </a:extLst>
          </p:cNvPr>
          <p:cNvSpPr/>
          <p:nvPr/>
        </p:nvSpPr>
        <p:spPr>
          <a:xfrm>
            <a:off x="7355681" y="4786313"/>
            <a:ext cx="348854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6858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fld id="{C548C04A-BF0A-4872-B888-E0B79817E405}" type="slidenum">
              <a:rPr lang="de-DE" altLang="de-DE" sz="750">
                <a:solidFill>
                  <a:srgbClr val="000000"/>
                </a:solidFill>
                <a:ea typeface="DejaVu Sans"/>
                <a:cs typeface="DejaVu Sans"/>
              </a:rPr>
              <a:pPr algn="r" defTabSz="685800"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  <a:defRPr/>
              </a:pPr>
              <a:t>37</a:t>
            </a:fld>
            <a:endParaRPr lang="de-DE" altLang="de-DE" sz="750" dirty="0">
              <a:solidFill>
                <a:srgbClr val="000000"/>
              </a:solidFill>
              <a:ea typeface="DejaVu Sans"/>
              <a:cs typeface="DejaVu Sans"/>
            </a:endParaRPr>
          </a:p>
        </p:txBody>
      </p:sp>
      <p:sp>
        <p:nvSpPr>
          <p:cNvPr id="2" name="CustomShape 1">
            <a:extLst>
              <a:ext uri="{FF2B5EF4-FFF2-40B4-BE49-F238E27FC236}">
                <a16:creationId xmlns:a16="http://schemas.microsoft.com/office/drawing/2014/main" id="{5611C131-A548-B9DB-236F-264439A767B9}"/>
              </a:ext>
            </a:extLst>
          </p:cNvPr>
          <p:cNvSpPr/>
          <p:nvPr/>
        </p:nvSpPr>
        <p:spPr>
          <a:xfrm>
            <a:off x="4572000" y="4786313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45062" name="Textfeld 2">
            <a:extLst>
              <a:ext uri="{FF2B5EF4-FFF2-40B4-BE49-F238E27FC236}">
                <a16:creationId xmlns:a16="http://schemas.microsoft.com/office/drawing/2014/main" id="{D68AAB9D-B0BA-4CFF-8251-A0D3B4BD5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5888" y="270000"/>
            <a:ext cx="409990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de-DE" altLang="de-DE" sz="13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Milestones </a:t>
            </a:r>
            <a:r>
              <a:rPr lang="de-DE" altLang="de-DE" sz="135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DE" altLang="de-DE" sz="13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5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altLang="de-DE" sz="13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BRIDGE-project  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de-DE" altLang="de-DE" sz="135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status</a:t>
            </a:r>
            <a:r>
              <a:rPr lang="de-DE" altLang="de-DE" sz="13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Sept. 2025)</a:t>
            </a:r>
            <a:endParaRPr lang="de-DE" altLang="de-DE" sz="135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190344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3" name="Rechteck 1">
            <a:extLst>
              <a:ext uri="{FF2B5EF4-FFF2-40B4-BE49-F238E27FC236}">
                <a16:creationId xmlns:a16="http://schemas.microsoft.com/office/drawing/2014/main" id="{995AEB7D-C41F-4BFE-8353-0F57DDFB4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119" y="746523"/>
            <a:ext cx="6535341" cy="40395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tabLst>
                <a:tab pos="355600" algn="l"/>
                <a:tab pos="542925" algn="l"/>
                <a:tab pos="6999288" algn="l"/>
                <a:tab pos="807561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tabLst>
                <a:tab pos="355600" algn="l"/>
                <a:tab pos="542925" algn="l"/>
                <a:tab pos="6999288" algn="l"/>
                <a:tab pos="807561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tabLst>
                <a:tab pos="355600" algn="l"/>
                <a:tab pos="542925" algn="l"/>
                <a:tab pos="6999288" algn="l"/>
                <a:tab pos="80756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tabLst>
                <a:tab pos="355600" algn="l"/>
                <a:tab pos="542925" algn="l"/>
                <a:tab pos="6999288" algn="l"/>
                <a:tab pos="80756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tabLst>
                <a:tab pos="355600" algn="l"/>
                <a:tab pos="542925" algn="l"/>
                <a:tab pos="6999288" algn="l"/>
                <a:tab pos="80756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tabLst>
                <a:tab pos="355600" algn="l"/>
                <a:tab pos="542925" algn="l"/>
                <a:tab pos="6999288" algn="l"/>
                <a:tab pos="80756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tabLst>
                <a:tab pos="355600" algn="l"/>
                <a:tab pos="542925" algn="l"/>
                <a:tab pos="6999288" algn="l"/>
                <a:tab pos="80756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tabLst>
                <a:tab pos="355600" algn="l"/>
                <a:tab pos="542925" algn="l"/>
                <a:tab pos="6999288" algn="l"/>
                <a:tab pos="80756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tabLst>
                <a:tab pos="355600" algn="l"/>
                <a:tab pos="542925" algn="l"/>
                <a:tab pos="6999288" algn="l"/>
                <a:tab pos="80756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0. 	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version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FE/DG </a:t>
            </a:r>
            <a:r>
              <a:rPr kumimoji="0" lang="de-DE" altLang="de-DE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framework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available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MPI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parallelized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	Q2/2021	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kumimoji="0" lang="de-DE" altLang="de-DE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	</a:t>
            </a:r>
            <a:r>
              <a:rPr kumimoji="0" lang="de-DE" altLang="de-DE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shallow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water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equations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sphere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explicit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time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integration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(RK)   	Q3/2021 	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kumimoji="0" lang="de-DE" altLang="de-DE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	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3D Euler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equations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sphere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explicit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time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integration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(RK)   	Q1/2022 	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kumimoji="0" lang="de-DE" altLang="de-DE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2.b		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3D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diffusion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(+ a simple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turbulence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scheme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 BR1/BR2       	Q2/2022	</a:t>
            </a:r>
            <a:r>
              <a:rPr kumimoji="0" lang="de-DE" sz="1350" b="1" i="0" u="none" strike="noStrike" kern="1200" cap="none" spc="-1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Wingdings"/>
                <a:ea typeface="Calibri"/>
                <a:cs typeface="DejaVu Sans"/>
              </a:rPr>
              <a:t></a:t>
            </a:r>
            <a:r>
              <a:rPr kumimoji="0" lang="de-DE" sz="135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DejaVu Sans"/>
              </a:rPr>
              <a:t>/</a:t>
            </a:r>
            <a:r>
              <a:rPr kumimoji="0" lang="de-DE" sz="1350" b="0" i="0" u="none" strike="noStrike" kern="1200" cap="none" spc="-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Webdings"/>
                <a:ea typeface="Calibri"/>
                <a:cs typeface="DejaVu Sans"/>
              </a:rPr>
              <a:t></a:t>
            </a:r>
            <a:endParaRPr kumimoji="0" lang="de-DE" altLang="de-DE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2.c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grid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refinement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works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	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Q2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/2022	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kumimoji="0" lang="de-DE" altLang="de-DE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	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Euler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equations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HEVI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time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integration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(IMEX-RK)   	Q3/2022	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  <a:endParaRPr kumimoji="0" lang="de-DE" altLang="de-DE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3.b 		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optimization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vertically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implicit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solver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(Schur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.,...)   	Q4/2022	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3.c	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3D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diffusion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(+ a simple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turbulence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scheme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HEVI  	Q1/2023	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 </a:t>
            </a:r>
            <a:endParaRPr kumimoji="0" lang="de-DE" altLang="de-DE" sz="135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	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cloud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microphysics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(Kessler) + </a:t>
            </a:r>
            <a:r>
              <a:rPr kumimoji="0" lang="de-DE" altLang="de-DE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tracer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advection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(positive definit)  	</a:t>
            </a: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		+ explicit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sedimentation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scheme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	Q4/2022	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 </a:t>
            </a:r>
            <a:endParaRPr kumimoji="0" lang="de-DE" altLang="de-DE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4.b 		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cloud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microphysics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sng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kumimoji="0" lang="de-DE" altLang="de-DE" sz="1350" b="0" i="0" u="none" strike="sng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cloud</a:t>
            </a:r>
            <a:r>
              <a:rPr kumimoji="0" lang="de-DE" altLang="de-DE" sz="1350" b="0" i="0" u="none" strike="sng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sng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ice</a:t>
            </a:r>
            <a:r>
              <a:rPr kumimoji="0" lang="de-DE" altLang="de-DE" sz="1350" b="0" i="0" u="none" strike="sng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Graupel)</a:t>
            </a:r>
            <a:r>
              <a:rPr kumimoji="0" lang="de-DE" altLang="de-DE" sz="1350" b="0" i="0" u="non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(Kessler)</a:t>
            </a:r>
            <a:b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+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vertically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implicit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sedimentation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scheme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	Q1/2023	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/</a:t>
            </a:r>
            <a:r>
              <a:rPr kumimoji="0" lang="de-DE" sz="1350" b="0" i="0" u="none" strike="noStrike" kern="1200" cap="none" spc="-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Webdings"/>
                <a:ea typeface="Calibri"/>
                <a:cs typeface="DejaVu Sans"/>
              </a:rPr>
              <a:t></a:t>
            </a:r>
            <a:b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	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HEVI diffusion on dt(fast phys.); </a:t>
            </a: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physics-dynamics </a:t>
            </a:r>
            <a:r>
              <a:rPr kumimoji="0" 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coupl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./time </a:t>
            </a:r>
            <a:r>
              <a:rPr kumimoji="0" 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integr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.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2D4B9B"/>
                </a:solidFill>
                <a:effectLst/>
                <a:uLnTx/>
                <a:uFillTx/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	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Q4/2023	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/</a:t>
            </a:r>
            <a:r>
              <a:rPr kumimoji="0" lang="de-DE" sz="1350" b="0" i="0" u="none" strike="noStrike" kern="1200" cap="none" spc="-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Webdings"/>
                <a:ea typeface="Calibri"/>
                <a:cs typeface="DejaVu Sans"/>
              </a:rPr>
              <a:t></a:t>
            </a:r>
            <a:endParaRPr kumimoji="0" lang="de-DE" altLang="de-DE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	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limited </a:t>
            </a:r>
            <a:r>
              <a:rPr kumimoji="0" lang="de-DE" altLang="de-DE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area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lateral BCs)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version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available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	Q1/2023	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7.a 	</a:t>
            </a:r>
            <a:r>
              <a:rPr kumimoji="0" lang="de-DE" altLang="de-DE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vectorized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version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available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Q2/2023	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(!)</a:t>
            </a:r>
            <a:endParaRPr kumimoji="0" lang="de-DE" altLang="de-DE" sz="135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7.b		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GPU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version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Q1/2024	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(!)</a:t>
            </a:r>
            <a:endParaRPr kumimoji="0" lang="de-DE" altLang="de-DE" sz="135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7.c	</a:t>
            </a:r>
            <a:r>
              <a:rPr kumimoji="0" lang="de-DE" altLang="de-DE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code </a:t>
            </a:r>
            <a:r>
              <a:rPr kumimoji="0" lang="de-DE" altLang="de-DE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optimization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Q4/2024	</a:t>
            </a:r>
            <a:r>
              <a:rPr kumimoji="0" lang="de-DE" sz="1350" b="0" i="0" u="none" strike="noStrike" kern="1200" cap="none" spc="-1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Webdings"/>
                <a:ea typeface="Calibri"/>
                <a:cs typeface="+mn-cs"/>
              </a:rPr>
              <a:t></a:t>
            </a:r>
            <a:endParaRPr kumimoji="0" lang="de-DE" altLang="de-DE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	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coupling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one-equation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turbulence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BL 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scheme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	Q2/2023	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 </a:t>
            </a:r>
            <a:endParaRPr kumimoji="0" lang="de-DE" sz="1350" b="0" i="0" u="none" strike="noStrike" kern="1200" cap="none" spc="-1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Webdings"/>
              <a:ea typeface="Calibri"/>
              <a:cs typeface="DejaVu Sans"/>
            </a:endParaRPr>
          </a:p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arabicPeriod" startAt="6"/>
              <a:tabLst>
                <a:tab pos="266700" algn="l"/>
                <a:tab pos="407194" algn="l"/>
                <a:tab pos="5249466" algn="l"/>
                <a:tab pos="5917406" algn="l"/>
              </a:tabLst>
              <a:defRPr/>
            </a:pPr>
            <a:endParaRPr kumimoji="0" lang="de-DE" altLang="de-DE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059" name="Textfeld 3">
            <a:extLst>
              <a:ext uri="{FF2B5EF4-FFF2-40B4-BE49-F238E27FC236}">
                <a16:creationId xmlns:a16="http://schemas.microsoft.com/office/drawing/2014/main" id="{1A2E2D00-A414-46CE-99FE-B5EFE457B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317" y="1006079"/>
            <a:ext cx="18473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DejaVu Sans"/>
              <a:cs typeface="DejaVu Sans"/>
            </a:endParaRP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DejaVu Sans"/>
              <a:cs typeface="DejaVu Sans"/>
            </a:endParaRPr>
          </a:p>
        </p:txBody>
      </p:sp>
      <p:sp>
        <p:nvSpPr>
          <p:cNvPr id="9" name="CustomShape 1">
            <a:extLst>
              <a:ext uri="{FF2B5EF4-FFF2-40B4-BE49-F238E27FC236}">
                <a16:creationId xmlns:a16="http://schemas.microsoft.com/office/drawing/2014/main" id="{CB2CA398-EC04-4FE4-B0B2-72650CC19DB8}"/>
              </a:ext>
            </a:extLst>
          </p:cNvPr>
          <p:cNvSpPr/>
          <p:nvPr/>
        </p:nvSpPr>
        <p:spPr>
          <a:xfrm>
            <a:off x="7355681" y="4786313"/>
            <a:ext cx="348854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fld id="{C548C04A-BF0A-4872-B888-E0B79817E405}" type="slidenum">
              <a:rPr kumimoji="0" lang="de-DE" altLang="de-DE" sz="7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DejaVu Sans"/>
                <a:cs typeface="DejaVu Sans"/>
              </a:rPr>
              <a:pPr marL="0" marR="0" lvl="0" indent="0" algn="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t>38</a:t>
            </a:fld>
            <a:endParaRPr kumimoji="0" lang="de-DE" altLang="de-DE" sz="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DejaVu Sans"/>
              <a:cs typeface="DejaVu Sans"/>
            </a:endParaRPr>
          </a:p>
        </p:txBody>
      </p:sp>
      <p:sp>
        <p:nvSpPr>
          <p:cNvPr id="2" name="CustomShape 1">
            <a:extLst>
              <a:ext uri="{FF2B5EF4-FFF2-40B4-BE49-F238E27FC236}">
                <a16:creationId xmlns:a16="http://schemas.microsoft.com/office/drawing/2014/main" id="{5611C131-A548-B9DB-236F-264439A767B9}"/>
              </a:ext>
            </a:extLst>
          </p:cNvPr>
          <p:cNvSpPr/>
          <p:nvPr/>
        </p:nvSpPr>
        <p:spPr>
          <a:xfrm>
            <a:off x="4572000" y="4786313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5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M. Baldauf (DWD)</a:t>
            </a:r>
            <a:endParaRPr kumimoji="0" lang="de-DE" sz="75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DejaVu Sans"/>
              <a:cs typeface="DejaVu Sans"/>
            </a:endParaRPr>
          </a:p>
        </p:txBody>
      </p:sp>
      <p:sp>
        <p:nvSpPr>
          <p:cNvPr id="45062" name="Textfeld 2">
            <a:extLst>
              <a:ext uri="{FF2B5EF4-FFF2-40B4-BE49-F238E27FC236}">
                <a16:creationId xmlns:a16="http://schemas.microsoft.com/office/drawing/2014/main" id="{D68AAB9D-B0BA-4CFF-8251-A0D3B4BD5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5888" y="270000"/>
            <a:ext cx="409990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Milestones </a:t>
            </a:r>
            <a:r>
              <a:rPr kumimoji="0" lang="de-DE" altLang="de-DE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de-DE" altLang="de-DE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kumimoji="0" lang="de-DE" altLang="de-DE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BRIDGE-project  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de-DE" altLang="de-DE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status</a:t>
            </a:r>
            <a:r>
              <a:rPr kumimoji="0" lang="de-DE" alt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Sept. 2026)</a:t>
            </a:r>
            <a:endParaRPr kumimoji="0" lang="de-DE" altLang="de-DE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122397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EFA6519A-3B35-46B9-BD9E-EF44421596F1}"/>
              </a:ext>
            </a:extLst>
          </p:cNvPr>
          <p:cNvSpPr txBox="1"/>
          <p:nvPr/>
        </p:nvSpPr>
        <p:spPr>
          <a:xfrm>
            <a:off x="501815" y="767239"/>
            <a:ext cx="8140370" cy="3816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dirty="0" err="1"/>
              <a:t>Continue</a:t>
            </a:r>
            <a:r>
              <a:rPr lang="de-DE" sz="1400" dirty="0"/>
              <a:t> </a:t>
            </a:r>
            <a:r>
              <a:rPr lang="de-DE" sz="1400" dirty="0" err="1"/>
              <a:t>work</a:t>
            </a:r>
            <a:r>
              <a:rPr lang="de-DE" sz="1400" dirty="0"/>
              <a:t> on </a:t>
            </a:r>
            <a:r>
              <a:rPr lang="de-DE" sz="1400" b="1" dirty="0" err="1"/>
              <a:t>moist</a:t>
            </a:r>
            <a:r>
              <a:rPr lang="de-DE" sz="1400" dirty="0"/>
              <a:t> </a:t>
            </a:r>
            <a:r>
              <a:rPr lang="de-DE" sz="1400" dirty="0" err="1"/>
              <a:t>atmosphere</a:t>
            </a:r>
            <a:r>
              <a:rPr lang="de-DE" sz="1400" dirty="0"/>
              <a:t> (Kessler </a:t>
            </a:r>
            <a:r>
              <a:rPr lang="de-DE" sz="1400" dirty="0" err="1"/>
              <a:t>scheme</a:t>
            </a:r>
            <a:r>
              <a:rPr lang="de-DE" sz="1400" dirty="0"/>
              <a:t> </a:t>
            </a:r>
            <a:r>
              <a:rPr lang="de-DE" sz="1400" dirty="0" err="1"/>
              <a:t>with</a:t>
            </a:r>
            <a:r>
              <a:rPr lang="de-DE" sz="1400" dirty="0"/>
              <a:t> </a:t>
            </a:r>
            <a:r>
              <a:rPr lang="de-DE" sz="1400" dirty="0" err="1"/>
              <a:t>IMEX</a:t>
            </a:r>
            <a:r>
              <a:rPr lang="de-DE" sz="1400" dirty="0"/>
              <a:t>-RK)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de-DE" sz="1400" b="1" dirty="0" err="1">
                <a:solidFill>
                  <a:srgbClr val="2D4B9B"/>
                </a:solidFill>
              </a:rPr>
              <a:t>Conservation</a:t>
            </a:r>
            <a:r>
              <a:rPr lang="de-DE" sz="1400" b="1" dirty="0">
                <a:solidFill>
                  <a:srgbClr val="2D4B9B"/>
                </a:solidFill>
              </a:rPr>
              <a:t> </a:t>
            </a:r>
            <a:r>
              <a:rPr lang="de-DE" sz="1400" dirty="0">
                <a:solidFill>
                  <a:srgbClr val="2D4B9B"/>
                </a:solidFill>
              </a:rPr>
              <a:t>of non-negative </a:t>
            </a:r>
            <a:r>
              <a:rPr lang="de-DE" sz="1400" dirty="0" err="1">
                <a:solidFill>
                  <a:srgbClr val="2D4B9B"/>
                </a:solidFill>
              </a:rPr>
              <a:t>moisture</a:t>
            </a:r>
            <a:r>
              <a:rPr lang="de-DE" sz="1400" dirty="0">
                <a:solidFill>
                  <a:srgbClr val="2D4B9B"/>
                </a:solidFill>
              </a:rPr>
              <a:t> variables (</a:t>
            </a:r>
            <a:r>
              <a:rPr lang="de-DE" sz="1400" dirty="0" err="1">
                <a:solidFill>
                  <a:srgbClr val="2D4B9B"/>
                </a:solidFill>
              </a:rPr>
              <a:t>implement</a:t>
            </a:r>
            <a:r>
              <a:rPr lang="de-DE" sz="1400" dirty="0">
                <a:solidFill>
                  <a:srgbClr val="2D4B9B"/>
                </a:solidFill>
              </a:rPr>
              <a:t> </a:t>
            </a:r>
            <a:r>
              <a:rPr lang="de-DE" sz="1400" dirty="0" err="1">
                <a:solidFill>
                  <a:srgbClr val="2D4B9B"/>
                </a:solidFill>
              </a:rPr>
              <a:t>flux</a:t>
            </a:r>
            <a:r>
              <a:rPr lang="de-DE" sz="1400" dirty="0">
                <a:solidFill>
                  <a:srgbClr val="2D4B9B"/>
                </a:solidFill>
              </a:rPr>
              <a:t> </a:t>
            </a:r>
            <a:r>
              <a:rPr lang="de-DE" sz="1400" dirty="0" err="1">
                <a:solidFill>
                  <a:srgbClr val="2D4B9B"/>
                </a:solidFill>
              </a:rPr>
              <a:t>limitation</a:t>
            </a:r>
            <a:r>
              <a:rPr lang="de-DE" sz="1400" dirty="0">
                <a:solidFill>
                  <a:srgbClr val="2D4B9B"/>
                </a:solidFill>
              </a:rPr>
              <a:t>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de-DE" sz="1400" dirty="0" err="1">
                <a:solidFill>
                  <a:srgbClr val="2D4B9B"/>
                </a:solidFill>
              </a:rPr>
              <a:t>is</a:t>
            </a:r>
            <a:r>
              <a:rPr lang="de-DE" sz="1400" dirty="0">
                <a:solidFill>
                  <a:srgbClr val="2D4B9B"/>
                </a:solidFill>
              </a:rPr>
              <a:t> </a:t>
            </a:r>
            <a:r>
              <a:rPr lang="de-DE" sz="1400" b="1" dirty="0" err="1">
                <a:solidFill>
                  <a:srgbClr val="2D4B9B"/>
                </a:solidFill>
              </a:rPr>
              <a:t>mass</a:t>
            </a:r>
            <a:r>
              <a:rPr lang="de-DE" sz="1400" b="1" dirty="0">
                <a:solidFill>
                  <a:srgbClr val="2D4B9B"/>
                </a:solidFill>
              </a:rPr>
              <a:t> </a:t>
            </a:r>
            <a:r>
              <a:rPr lang="de-DE" sz="1400" b="1" dirty="0" err="1">
                <a:solidFill>
                  <a:srgbClr val="2D4B9B"/>
                </a:solidFill>
              </a:rPr>
              <a:t>consistency</a:t>
            </a:r>
            <a:r>
              <a:rPr lang="de-DE" sz="1400" b="1" dirty="0">
                <a:solidFill>
                  <a:srgbClr val="2D4B9B"/>
                </a:solidFill>
              </a:rPr>
              <a:t> </a:t>
            </a:r>
            <a:r>
              <a:rPr lang="de-DE" sz="1400" dirty="0">
                <a:solidFill>
                  <a:srgbClr val="2D4B9B"/>
                </a:solidFill>
              </a:rPr>
              <a:t>still important in a </a:t>
            </a:r>
            <a:r>
              <a:rPr lang="de-DE" sz="1400" dirty="0" err="1">
                <a:solidFill>
                  <a:srgbClr val="2D4B9B"/>
                </a:solidFill>
              </a:rPr>
              <a:t>higher</a:t>
            </a:r>
            <a:r>
              <a:rPr lang="de-DE" sz="1400" dirty="0">
                <a:solidFill>
                  <a:srgbClr val="2D4B9B"/>
                </a:solidFill>
              </a:rPr>
              <a:t> </a:t>
            </a:r>
            <a:r>
              <a:rPr lang="de-DE" sz="1400" dirty="0" err="1">
                <a:solidFill>
                  <a:srgbClr val="2D4B9B"/>
                </a:solidFill>
              </a:rPr>
              <a:t>order</a:t>
            </a:r>
            <a:r>
              <a:rPr lang="de-DE" sz="1400" dirty="0">
                <a:solidFill>
                  <a:srgbClr val="2D4B9B"/>
                </a:solidFill>
              </a:rPr>
              <a:t> </a:t>
            </a:r>
            <a:r>
              <a:rPr lang="de-DE" sz="1400" dirty="0" err="1">
                <a:solidFill>
                  <a:srgbClr val="2D4B9B"/>
                </a:solidFill>
              </a:rPr>
              <a:t>discretization</a:t>
            </a:r>
            <a:r>
              <a:rPr lang="de-DE" sz="1400" dirty="0">
                <a:solidFill>
                  <a:srgbClr val="2D4B9B"/>
                </a:solidFill>
              </a:rPr>
              <a:t> </a:t>
            </a:r>
            <a:r>
              <a:rPr lang="de-DE" sz="1400" dirty="0" err="1">
                <a:solidFill>
                  <a:srgbClr val="2D4B9B"/>
                </a:solidFill>
              </a:rPr>
              <a:t>scheme</a:t>
            </a:r>
            <a:r>
              <a:rPr lang="de-DE" sz="1400" dirty="0">
                <a:solidFill>
                  <a:srgbClr val="2D4B9B"/>
                </a:solidFill>
              </a:rPr>
              <a:t>?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de-DE" sz="1400" dirty="0" err="1">
                <a:solidFill>
                  <a:srgbClr val="2D4B9B"/>
                </a:solidFill>
              </a:rPr>
              <a:t>Improve</a:t>
            </a:r>
            <a:r>
              <a:rPr lang="de-DE" sz="1400" dirty="0">
                <a:solidFill>
                  <a:srgbClr val="2D4B9B"/>
                </a:solidFill>
              </a:rPr>
              <a:t> </a:t>
            </a:r>
            <a:r>
              <a:rPr lang="de-DE" sz="1400" dirty="0" err="1">
                <a:solidFill>
                  <a:srgbClr val="2D4B9B"/>
                </a:solidFill>
              </a:rPr>
              <a:t>efficiency</a:t>
            </a:r>
            <a:r>
              <a:rPr lang="de-DE" sz="1400" dirty="0">
                <a:solidFill>
                  <a:srgbClr val="2D4B9B"/>
                </a:solidFill>
              </a:rPr>
              <a:t> for </a:t>
            </a:r>
            <a:r>
              <a:rPr lang="de-DE" sz="1400" b="1" dirty="0">
                <a:solidFill>
                  <a:srgbClr val="2D4B9B"/>
                </a:solidFill>
              </a:rPr>
              <a:t>HEVI </a:t>
            </a:r>
            <a:r>
              <a:rPr lang="de-DE" sz="1400" b="1" dirty="0" err="1">
                <a:solidFill>
                  <a:srgbClr val="2D4B9B"/>
                </a:solidFill>
              </a:rPr>
              <a:t>solver</a:t>
            </a:r>
            <a:r>
              <a:rPr lang="de-DE" sz="1400" b="1" dirty="0">
                <a:solidFill>
                  <a:srgbClr val="2D4B9B"/>
                </a:solidFill>
              </a:rPr>
              <a:t> </a:t>
            </a:r>
            <a:r>
              <a:rPr lang="de-DE" sz="1400" dirty="0">
                <a:solidFill>
                  <a:srgbClr val="2D4B9B"/>
                </a:solidFill>
              </a:rPr>
              <a:t>of </a:t>
            </a:r>
            <a:r>
              <a:rPr lang="de-DE" sz="1400" dirty="0" err="1">
                <a:solidFill>
                  <a:srgbClr val="2D4B9B"/>
                </a:solidFill>
              </a:rPr>
              <a:t>moisture</a:t>
            </a:r>
            <a:r>
              <a:rPr lang="de-DE" sz="1400" dirty="0">
                <a:solidFill>
                  <a:srgbClr val="2D4B9B"/>
                </a:solidFill>
              </a:rPr>
              <a:t> variables.</a:t>
            </a:r>
            <a:br>
              <a:rPr lang="de-DE" sz="1400" dirty="0">
                <a:solidFill>
                  <a:srgbClr val="2D4B9B"/>
                </a:solidFill>
              </a:rPr>
            </a:br>
            <a:r>
              <a:rPr lang="de-DE" sz="1400" dirty="0">
                <a:solidFill>
                  <a:srgbClr val="2D4B9B"/>
                </a:solidFill>
              </a:rPr>
              <a:t>This </a:t>
            </a:r>
            <a:r>
              <a:rPr lang="de-DE" sz="1400" dirty="0" err="1">
                <a:solidFill>
                  <a:srgbClr val="2D4B9B"/>
                </a:solidFill>
              </a:rPr>
              <a:t>is</a:t>
            </a:r>
            <a:r>
              <a:rPr lang="de-DE" sz="1400" dirty="0">
                <a:solidFill>
                  <a:srgbClr val="2D4B9B"/>
                </a:solidFill>
              </a:rPr>
              <a:t> </a:t>
            </a:r>
            <a:r>
              <a:rPr lang="de-DE" sz="1400" dirty="0" err="1">
                <a:solidFill>
                  <a:srgbClr val="2D4B9B"/>
                </a:solidFill>
              </a:rPr>
              <a:t>straightforward</a:t>
            </a:r>
            <a:r>
              <a:rPr lang="de-DE" sz="1400" dirty="0">
                <a:solidFill>
                  <a:srgbClr val="2D4B9B"/>
                </a:solidFill>
              </a:rPr>
              <a:t>, </a:t>
            </a:r>
            <a:r>
              <a:rPr lang="de-DE" sz="1400" dirty="0" err="1">
                <a:solidFill>
                  <a:srgbClr val="2D4B9B"/>
                </a:solidFill>
              </a:rPr>
              <a:t>because</a:t>
            </a:r>
            <a:r>
              <a:rPr lang="de-DE" sz="1400" dirty="0">
                <a:solidFill>
                  <a:srgbClr val="2D4B9B"/>
                </a:solidFill>
              </a:rPr>
              <a:t> the </a:t>
            </a:r>
            <a:r>
              <a:rPr lang="de-DE" sz="1400" dirty="0" err="1">
                <a:solidFill>
                  <a:srgbClr val="2D4B9B"/>
                </a:solidFill>
              </a:rPr>
              <a:t>implicit</a:t>
            </a:r>
            <a:r>
              <a:rPr lang="de-DE" sz="1400" dirty="0">
                <a:solidFill>
                  <a:srgbClr val="2D4B9B"/>
                </a:solidFill>
              </a:rPr>
              <a:t> </a:t>
            </a:r>
            <a:r>
              <a:rPr lang="de-DE" sz="1400" dirty="0" err="1">
                <a:solidFill>
                  <a:srgbClr val="2D4B9B"/>
                </a:solidFill>
              </a:rPr>
              <a:t>systems</a:t>
            </a:r>
            <a:r>
              <a:rPr lang="de-DE" sz="1400" dirty="0">
                <a:solidFill>
                  <a:srgbClr val="2D4B9B"/>
                </a:solidFill>
              </a:rPr>
              <a:t> for the </a:t>
            </a:r>
            <a:r>
              <a:rPr lang="de-DE" sz="1400" dirty="0" err="1">
                <a:solidFill>
                  <a:srgbClr val="2D4B9B"/>
                </a:solidFill>
              </a:rPr>
              <a:t>N</a:t>
            </a:r>
            <a:r>
              <a:rPr lang="de-DE" sz="1400" baseline="-25000" dirty="0" err="1">
                <a:solidFill>
                  <a:srgbClr val="2D4B9B"/>
                </a:solidFill>
              </a:rPr>
              <a:t>q</a:t>
            </a:r>
            <a:r>
              <a:rPr lang="de-DE" sz="1400" dirty="0">
                <a:solidFill>
                  <a:srgbClr val="2D4B9B"/>
                </a:solidFill>
              </a:rPr>
              <a:t> </a:t>
            </a:r>
            <a:r>
              <a:rPr lang="de-DE" sz="1400" dirty="0" err="1">
                <a:solidFill>
                  <a:srgbClr val="2D4B9B"/>
                </a:solidFill>
              </a:rPr>
              <a:t>moisture</a:t>
            </a:r>
            <a:r>
              <a:rPr lang="de-DE" sz="1400" dirty="0">
                <a:solidFill>
                  <a:srgbClr val="2D4B9B"/>
                </a:solidFill>
              </a:rPr>
              <a:t> variables </a:t>
            </a:r>
            <a:r>
              <a:rPr lang="de-DE" sz="1400" dirty="0" err="1">
                <a:solidFill>
                  <a:srgbClr val="2D4B9B"/>
                </a:solidFill>
              </a:rPr>
              <a:t>are</a:t>
            </a:r>
            <a:r>
              <a:rPr lang="de-DE" sz="1400" dirty="0">
                <a:solidFill>
                  <a:srgbClr val="2D4B9B"/>
                </a:solidFill>
              </a:rPr>
              <a:t> </a:t>
            </a:r>
            <a:r>
              <a:rPr lang="de-DE" sz="1400" dirty="0" err="1">
                <a:solidFill>
                  <a:srgbClr val="2D4B9B"/>
                </a:solidFill>
              </a:rPr>
              <a:t>decoupled</a:t>
            </a:r>
            <a:r>
              <a:rPr lang="de-DE" sz="1400" dirty="0">
                <a:solidFill>
                  <a:srgbClr val="2D4B9B"/>
                </a:solidFill>
              </a:rPr>
              <a:t> </a:t>
            </a:r>
            <a:br>
              <a:rPr lang="de-DE" sz="1400" dirty="0">
                <a:solidFill>
                  <a:srgbClr val="2D4B9B"/>
                </a:solidFill>
              </a:rPr>
            </a:br>
            <a:r>
              <a:rPr lang="de-DE" sz="1400" dirty="0">
                <a:solidFill>
                  <a:srgbClr val="2D4B9B"/>
                </a:solidFill>
                <a:sym typeface="Wingdings" panose="05000000000000000000" pitchFamily="2" charset="2"/>
              </a:rPr>
              <a:t> </a:t>
            </a:r>
            <a:r>
              <a:rPr lang="de-DE" sz="1400" dirty="0" err="1">
                <a:solidFill>
                  <a:srgbClr val="2D4B9B"/>
                </a:solidFill>
              </a:rPr>
              <a:t>solve</a:t>
            </a:r>
            <a:r>
              <a:rPr lang="de-DE" sz="1400" dirty="0">
                <a:solidFill>
                  <a:srgbClr val="2D4B9B"/>
                </a:solidFill>
              </a:rPr>
              <a:t> </a:t>
            </a:r>
            <a:r>
              <a:rPr lang="de-DE" sz="1400" dirty="0" err="1">
                <a:solidFill>
                  <a:srgbClr val="2D4B9B"/>
                </a:solidFill>
              </a:rPr>
              <a:t>factor</a:t>
            </a:r>
            <a:r>
              <a:rPr lang="de-DE" sz="1400" dirty="0">
                <a:solidFill>
                  <a:srgbClr val="2D4B9B"/>
                </a:solidFill>
              </a:rPr>
              <a:t> </a:t>
            </a:r>
            <a:r>
              <a:rPr lang="de-DE" sz="1400" dirty="0" err="1">
                <a:solidFill>
                  <a:srgbClr val="2D4B9B"/>
                </a:solidFill>
              </a:rPr>
              <a:t>N</a:t>
            </a:r>
            <a:r>
              <a:rPr lang="de-DE" sz="1400" baseline="-25000" dirty="0" err="1">
                <a:solidFill>
                  <a:srgbClr val="2D4B9B"/>
                </a:solidFill>
              </a:rPr>
              <a:t>q</a:t>
            </a:r>
            <a:r>
              <a:rPr lang="de-DE" sz="1400" dirty="0">
                <a:solidFill>
                  <a:srgbClr val="2D4B9B"/>
                </a:solidFill>
              </a:rPr>
              <a:t> </a:t>
            </a:r>
            <a:r>
              <a:rPr lang="de-DE" sz="1400" dirty="0" err="1">
                <a:solidFill>
                  <a:srgbClr val="2D4B9B"/>
                </a:solidFill>
              </a:rPr>
              <a:t>more</a:t>
            </a:r>
            <a:r>
              <a:rPr lang="de-DE" sz="1400" dirty="0">
                <a:solidFill>
                  <a:srgbClr val="2D4B9B"/>
                </a:solidFill>
              </a:rPr>
              <a:t> </a:t>
            </a:r>
            <a:r>
              <a:rPr lang="de-DE" sz="1400" dirty="0" err="1">
                <a:solidFill>
                  <a:srgbClr val="2D4B9B"/>
                </a:solidFill>
              </a:rPr>
              <a:t>equations</a:t>
            </a:r>
            <a:r>
              <a:rPr lang="de-DE" sz="1400" dirty="0">
                <a:solidFill>
                  <a:srgbClr val="2D4B9B"/>
                </a:solidFill>
              </a:rPr>
              <a:t> </a:t>
            </a:r>
            <a:r>
              <a:rPr lang="de-DE" sz="1400" dirty="0" err="1">
                <a:solidFill>
                  <a:srgbClr val="2D4B9B"/>
                </a:solidFill>
              </a:rPr>
              <a:t>that</a:t>
            </a:r>
            <a:r>
              <a:rPr lang="de-DE" sz="1400" dirty="0">
                <a:solidFill>
                  <a:srgbClr val="2D4B9B"/>
                </a:solidFill>
              </a:rPr>
              <a:t> </a:t>
            </a:r>
            <a:r>
              <a:rPr lang="de-DE" sz="1400" dirty="0" err="1">
                <a:solidFill>
                  <a:srgbClr val="2D4B9B"/>
                </a:solidFill>
              </a:rPr>
              <a:t>are</a:t>
            </a:r>
            <a:r>
              <a:rPr lang="de-DE" sz="1400" dirty="0">
                <a:solidFill>
                  <a:srgbClr val="2D4B9B"/>
                </a:solidFill>
              </a:rPr>
              <a:t> </a:t>
            </a:r>
            <a:r>
              <a:rPr lang="de-DE" sz="1400" dirty="0" err="1">
                <a:solidFill>
                  <a:srgbClr val="2D4B9B"/>
                </a:solidFill>
              </a:rPr>
              <a:t>smaller</a:t>
            </a:r>
            <a:r>
              <a:rPr lang="de-DE" sz="1400" dirty="0">
                <a:solidFill>
                  <a:srgbClr val="2D4B9B"/>
                </a:solidFill>
              </a:rPr>
              <a:t> by </a:t>
            </a:r>
            <a:r>
              <a:rPr lang="de-DE" sz="1400" dirty="0" err="1">
                <a:solidFill>
                  <a:srgbClr val="2D4B9B"/>
                </a:solidFill>
              </a:rPr>
              <a:t>factor</a:t>
            </a:r>
            <a:r>
              <a:rPr lang="de-DE" sz="1400" dirty="0">
                <a:solidFill>
                  <a:srgbClr val="2D4B9B"/>
                </a:solidFill>
              </a:rPr>
              <a:t> </a:t>
            </a:r>
            <a:r>
              <a:rPr lang="de-DE" sz="1400" dirty="0" err="1">
                <a:solidFill>
                  <a:srgbClr val="2D4B9B"/>
                </a:solidFill>
              </a:rPr>
              <a:t>N</a:t>
            </a:r>
            <a:r>
              <a:rPr lang="de-DE" sz="1400" baseline="-25000" dirty="0" err="1">
                <a:solidFill>
                  <a:srgbClr val="2D4B9B"/>
                </a:solidFill>
              </a:rPr>
              <a:t>q</a:t>
            </a:r>
            <a:r>
              <a:rPr lang="de-DE" sz="1400" dirty="0">
                <a:solidFill>
                  <a:srgbClr val="2D4B9B"/>
                </a:solidFill>
              </a:rPr>
              <a:t>.</a:t>
            </a:r>
            <a:endParaRPr lang="de-DE" sz="14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dirty="0"/>
              <a:t>Further </a:t>
            </a:r>
            <a:r>
              <a:rPr lang="de-DE" sz="1400" dirty="0" err="1"/>
              <a:t>inspection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b="1" dirty="0"/>
              <a:t>time </a:t>
            </a:r>
            <a:r>
              <a:rPr lang="de-DE" sz="1400" b="1" dirty="0" err="1"/>
              <a:t>split</a:t>
            </a:r>
            <a:r>
              <a:rPr lang="de-DE" sz="1400" b="1" dirty="0"/>
              <a:t> </a:t>
            </a:r>
            <a:r>
              <a:rPr lang="de-DE" sz="1400" dirty="0" err="1"/>
              <a:t>schemes</a:t>
            </a:r>
            <a:r>
              <a:rPr lang="de-DE" sz="1400" dirty="0"/>
              <a:t> (</a:t>
            </a:r>
            <a:r>
              <a:rPr lang="de-DE" sz="1400" dirty="0" err="1"/>
              <a:t>dt</a:t>
            </a:r>
            <a:r>
              <a:rPr lang="de-DE" sz="1400" baseline="-25000" dirty="0" err="1"/>
              <a:t>phys</a:t>
            </a:r>
            <a:r>
              <a:rPr lang="de-DE" sz="1400" dirty="0"/>
              <a:t>/</a:t>
            </a:r>
            <a:r>
              <a:rPr lang="de-DE" sz="1400" dirty="0" err="1"/>
              <a:t>dt</a:t>
            </a:r>
            <a:r>
              <a:rPr lang="de-DE" sz="1400" baseline="-25000" dirty="0" err="1"/>
              <a:t>dyn</a:t>
            </a:r>
            <a:r>
              <a:rPr lang="de-DE" sz="1400" dirty="0"/>
              <a:t>&gt; 1)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dirty="0"/>
              <a:t>Further </a:t>
            </a:r>
            <a:r>
              <a:rPr lang="de-DE" sz="1400" dirty="0" err="1"/>
              <a:t>improvement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b="1" dirty="0"/>
              <a:t>code </a:t>
            </a:r>
            <a:r>
              <a:rPr lang="de-DE" sz="1400" b="1" dirty="0" err="1"/>
              <a:t>efficiency</a:t>
            </a:r>
            <a:r>
              <a:rPr lang="de-DE" sz="1400" b="1" dirty="0"/>
              <a:t> </a:t>
            </a:r>
            <a:r>
              <a:rPr lang="de-DE" sz="1400" dirty="0"/>
              <a:t>(</a:t>
            </a:r>
            <a:r>
              <a:rPr lang="de-DE" sz="1400" dirty="0" err="1"/>
              <a:t>cache</a:t>
            </a:r>
            <a:r>
              <a:rPr lang="de-DE" sz="1400" dirty="0"/>
              <a:t> </a:t>
            </a:r>
            <a:r>
              <a:rPr lang="de-DE" sz="1400" dirty="0" err="1"/>
              <a:t>efficiency</a:t>
            </a:r>
            <a:r>
              <a:rPr lang="de-DE" sz="1400" dirty="0"/>
              <a:t>, …)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dirty="0"/>
              <a:t>Implementation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b="1" dirty="0" err="1"/>
              <a:t>entropy</a:t>
            </a:r>
            <a:r>
              <a:rPr lang="de-DE" sz="1400" b="1" dirty="0"/>
              <a:t> </a:t>
            </a:r>
            <a:r>
              <a:rPr lang="de-DE" sz="1400" b="1" dirty="0" err="1"/>
              <a:t>stable</a:t>
            </a:r>
            <a:r>
              <a:rPr lang="de-DE" sz="1400" b="1" dirty="0"/>
              <a:t> </a:t>
            </a:r>
            <a:r>
              <a:rPr lang="de-DE" sz="1400" dirty="0" err="1"/>
              <a:t>schemes</a:t>
            </a:r>
            <a:r>
              <a:rPr lang="de-DE" sz="1400" dirty="0"/>
              <a:t> (also </a:t>
            </a:r>
            <a:r>
              <a:rPr lang="de-DE" sz="1400" dirty="0" err="1"/>
              <a:t>kinetic</a:t>
            </a:r>
            <a:r>
              <a:rPr lang="de-DE" sz="1400" dirty="0"/>
              <a:t> </a:t>
            </a:r>
            <a:r>
              <a:rPr lang="de-DE" sz="1400" dirty="0" err="1"/>
              <a:t>energy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preserving</a:t>
            </a:r>
            <a:r>
              <a:rPr lang="de-DE" sz="1400" dirty="0"/>
              <a:t> </a:t>
            </a:r>
            <a:r>
              <a:rPr lang="de-DE" sz="1400" dirty="0" err="1"/>
              <a:t>schemes</a:t>
            </a:r>
            <a:r>
              <a:rPr lang="de-DE" sz="1400" dirty="0"/>
              <a:t>) </a:t>
            </a:r>
            <a:r>
              <a:rPr lang="de-DE" sz="1400" dirty="0">
                <a:sym typeface="Wingdings" panose="05000000000000000000" pitchFamily="2" charset="2"/>
              </a:rPr>
              <a:t> </a:t>
            </a:r>
            <a:r>
              <a:rPr lang="de-DE" sz="1400" dirty="0" err="1">
                <a:sym typeface="Wingdings" panose="05000000000000000000" pitchFamily="2" charset="2"/>
              </a:rPr>
              <a:t>Warmworld</a:t>
            </a:r>
            <a:r>
              <a:rPr lang="de-DE" sz="1400" dirty="0">
                <a:sym typeface="Wingdings" panose="05000000000000000000" pitchFamily="2" charset="2"/>
              </a:rPr>
              <a:t> </a:t>
            </a:r>
            <a:r>
              <a:rPr lang="de-DE" sz="1400" dirty="0" err="1">
                <a:sym typeface="Wingdings" panose="05000000000000000000" pitchFamily="2" charset="2"/>
              </a:rPr>
              <a:t>project</a:t>
            </a:r>
            <a:endParaRPr lang="de-DE" sz="1400" dirty="0">
              <a:sym typeface="Wingdings" panose="05000000000000000000" pitchFamily="2" charset="2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dirty="0">
                <a:sym typeface="Wingdings" panose="05000000000000000000" pitchFamily="2" charset="2"/>
              </a:rPr>
              <a:t>C++/</a:t>
            </a:r>
            <a:r>
              <a:rPr lang="de-DE" sz="1400" dirty="0" err="1">
                <a:sym typeface="Wingdings" panose="05000000000000000000" pitchFamily="2" charset="2"/>
              </a:rPr>
              <a:t>Kokkos</a:t>
            </a:r>
            <a:r>
              <a:rPr lang="de-DE" sz="1400" dirty="0">
                <a:sym typeface="Wingdings" panose="05000000000000000000" pitchFamily="2" charset="2"/>
              </a:rPr>
              <a:t> </a:t>
            </a:r>
            <a:r>
              <a:rPr lang="de-DE" sz="1400" b="1" dirty="0" err="1">
                <a:sym typeface="Wingdings" panose="05000000000000000000" pitchFamily="2" charset="2"/>
              </a:rPr>
              <a:t>rewrite</a:t>
            </a:r>
            <a:r>
              <a:rPr lang="de-DE" sz="1400" dirty="0">
                <a:sym typeface="Wingdings" panose="05000000000000000000" pitchFamily="2" charset="2"/>
              </a:rPr>
              <a:t> ?   </a:t>
            </a:r>
            <a:r>
              <a:rPr lang="de-DE" sz="1400" dirty="0" err="1">
                <a:sym typeface="Wingdings" panose="05000000000000000000" pitchFamily="2" charset="2"/>
              </a:rPr>
              <a:t>depends</a:t>
            </a:r>
            <a:r>
              <a:rPr lang="de-DE" sz="1400" dirty="0">
                <a:sym typeface="Wingdings" panose="05000000000000000000" pitchFamily="2" charset="2"/>
              </a:rPr>
              <a:t> on </a:t>
            </a:r>
            <a:r>
              <a:rPr lang="de-DE" sz="1400" dirty="0" err="1">
                <a:sym typeface="Wingdings" panose="05000000000000000000" pitchFamily="2" charset="2"/>
              </a:rPr>
              <a:t>the</a:t>
            </a:r>
            <a:r>
              <a:rPr lang="de-DE" sz="1400" dirty="0">
                <a:sym typeface="Wingdings" panose="05000000000000000000" pitchFamily="2" charset="2"/>
              </a:rPr>
              <a:t> ICON </a:t>
            </a:r>
            <a:r>
              <a:rPr lang="de-DE" sz="1400" dirty="0" err="1">
                <a:sym typeface="Wingdings" panose="05000000000000000000" pitchFamily="2" charset="2"/>
              </a:rPr>
              <a:t>dycore</a:t>
            </a:r>
            <a:r>
              <a:rPr lang="de-DE" sz="1400" dirty="0">
                <a:sym typeface="Wingdings" panose="05000000000000000000" pitchFamily="2" charset="2"/>
              </a:rPr>
              <a:t> C++/</a:t>
            </a:r>
            <a:r>
              <a:rPr lang="de-DE" sz="1400" dirty="0" err="1">
                <a:sym typeface="Wingdings" panose="05000000000000000000" pitchFamily="2" charset="2"/>
              </a:rPr>
              <a:t>Kokkos</a:t>
            </a:r>
            <a:r>
              <a:rPr lang="de-DE" sz="1400" dirty="0">
                <a:sym typeface="Wingdings" panose="05000000000000000000" pitchFamily="2" charset="2"/>
              </a:rPr>
              <a:t> </a:t>
            </a:r>
            <a:r>
              <a:rPr lang="de-DE" sz="1400" dirty="0" err="1">
                <a:sym typeface="Wingdings" panose="05000000000000000000" pitchFamily="2" charset="2"/>
              </a:rPr>
              <a:t>rewrite</a:t>
            </a:r>
            <a:endParaRPr lang="de-DE" sz="14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>
              <a:sym typeface="Wingdings" panose="05000000000000000000" pitchFamily="2" charset="2"/>
            </a:endParaRPr>
          </a:p>
          <a:p>
            <a:r>
              <a:rPr lang="de-DE" sz="1600" dirty="0">
                <a:sym typeface="Wingdings" panose="05000000000000000000" pitchFamily="2" charset="2"/>
              </a:rPr>
              <a:t>End </a:t>
            </a:r>
            <a:r>
              <a:rPr lang="de-DE" sz="1600" dirty="0" err="1">
                <a:sym typeface="Wingdings" panose="05000000000000000000" pitchFamily="2" charset="2"/>
              </a:rPr>
              <a:t>of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the</a:t>
            </a:r>
            <a:r>
              <a:rPr lang="de-DE" sz="1600" dirty="0">
                <a:sym typeface="Wingdings" panose="05000000000000000000" pitchFamily="2" charset="2"/>
              </a:rPr>
              <a:t> BRIDGE </a:t>
            </a:r>
            <a:r>
              <a:rPr lang="de-DE" sz="1600" dirty="0" err="1">
                <a:sym typeface="Wingdings" panose="05000000000000000000" pitchFamily="2" charset="2"/>
              </a:rPr>
              <a:t>project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br>
              <a:rPr lang="de-DE" sz="1600" dirty="0">
                <a:sym typeface="Wingdings" panose="05000000000000000000" pitchFamily="2" charset="2"/>
              </a:rPr>
            </a:br>
            <a:r>
              <a:rPr lang="de-DE" sz="1600" dirty="0">
                <a:sym typeface="Wingdings" panose="05000000000000000000" pitchFamily="2" charset="2"/>
              </a:rPr>
              <a:t> </a:t>
            </a:r>
            <a:r>
              <a:rPr lang="de-DE" sz="1600" dirty="0" err="1">
                <a:sym typeface="Wingdings" panose="05000000000000000000" pitchFamily="2" charset="2"/>
              </a:rPr>
              <a:t>Decision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about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implementation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of</a:t>
            </a:r>
            <a:r>
              <a:rPr lang="de-DE" sz="1600" dirty="0">
                <a:sym typeface="Wingdings" panose="05000000000000000000" pitchFamily="2" charset="2"/>
              </a:rPr>
              <a:t> </a:t>
            </a:r>
            <a:r>
              <a:rPr lang="de-DE" sz="1600" dirty="0" err="1">
                <a:sym typeface="Wingdings" panose="05000000000000000000" pitchFamily="2" charset="2"/>
              </a:rPr>
              <a:t>the</a:t>
            </a:r>
            <a:r>
              <a:rPr lang="de-DE" sz="1600" dirty="0">
                <a:sym typeface="Wingdings" panose="05000000000000000000" pitchFamily="2" charset="2"/>
              </a:rPr>
              <a:t> BRIDGE code </a:t>
            </a:r>
            <a:r>
              <a:rPr lang="de-DE" sz="1600" dirty="0" err="1">
                <a:sym typeface="Wingdings" panose="05000000000000000000" pitchFamily="2" charset="2"/>
              </a:rPr>
              <a:t>into</a:t>
            </a:r>
            <a:r>
              <a:rPr lang="de-DE" sz="1600" dirty="0">
                <a:sym typeface="Wingdings" panose="05000000000000000000" pitchFamily="2" charset="2"/>
              </a:rPr>
              <a:t> ICON</a:t>
            </a:r>
            <a:endParaRPr lang="de-DE" sz="1600" dirty="0"/>
          </a:p>
        </p:txBody>
      </p:sp>
      <p:sp>
        <p:nvSpPr>
          <p:cNvPr id="3" name="CustomShape 1">
            <a:extLst>
              <a:ext uri="{FF2B5EF4-FFF2-40B4-BE49-F238E27FC236}">
                <a16:creationId xmlns:a16="http://schemas.microsoft.com/office/drawing/2014/main" id="{8D6B3111-6273-4B80-A88D-82FD71642B60}"/>
              </a:ext>
            </a:extLst>
          </p:cNvPr>
          <p:cNvSpPr/>
          <p:nvPr/>
        </p:nvSpPr>
        <p:spPr>
          <a:xfrm>
            <a:off x="4572000" y="4785996"/>
            <a:ext cx="2782491" cy="161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ctr"/>
          <a:lstStyle/>
          <a:p>
            <a:pPr algn="r" defTabSz="685800">
              <a:defRPr/>
            </a:pPr>
            <a:r>
              <a:rPr lang="de-DE" sz="7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M. Baldauf (DWD)</a:t>
            </a:r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4" name="CustomShape 1">
            <a:extLst>
              <a:ext uri="{FF2B5EF4-FFF2-40B4-BE49-F238E27FC236}">
                <a16:creationId xmlns:a16="http://schemas.microsoft.com/office/drawing/2014/main" id="{ED9E07BC-9D15-47CE-BA20-74AB3BEE6A0F}"/>
              </a:ext>
            </a:extLst>
          </p:cNvPr>
          <p:cNvSpPr/>
          <p:nvPr/>
        </p:nvSpPr>
        <p:spPr>
          <a:xfrm>
            <a:off x="7355700" y="4786290"/>
            <a:ext cx="348300" cy="161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018B45BD-BC14-4435-A485-C44B48A8FE8A}" type="slidenum">
              <a:rPr lang="de-DE" sz="750" spc="-1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39</a:t>
            </a:fld>
            <a:endParaRPr lang="de-DE" sz="750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B856245-59F7-D8D7-B1C3-1FAB15817F3F}"/>
              </a:ext>
            </a:extLst>
          </p:cNvPr>
          <p:cNvSpPr txBox="1"/>
          <p:nvPr/>
        </p:nvSpPr>
        <p:spPr>
          <a:xfrm>
            <a:off x="390618" y="195579"/>
            <a:ext cx="6058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Further </a:t>
            </a:r>
            <a:r>
              <a:rPr lang="de-DE" b="1" dirty="0" err="1"/>
              <a:t>steps</a:t>
            </a:r>
            <a:r>
              <a:rPr lang="de-DE" b="1" dirty="0"/>
              <a:t> in BRIDGE, the </a:t>
            </a:r>
            <a:r>
              <a:rPr lang="de-DE" b="1" dirty="0" err="1"/>
              <a:t>biggest</a:t>
            </a:r>
            <a:r>
              <a:rPr lang="de-DE" b="1" dirty="0"/>
              <a:t> </a:t>
            </a:r>
            <a:r>
              <a:rPr lang="de-DE" b="1" dirty="0" err="1"/>
              <a:t>working</a:t>
            </a:r>
            <a:r>
              <a:rPr lang="de-DE" b="1" dirty="0"/>
              <a:t> </a:t>
            </a:r>
            <a:r>
              <a:rPr lang="de-DE" b="1" dirty="0" err="1"/>
              <a:t>places</a:t>
            </a:r>
            <a:r>
              <a:rPr lang="de-DE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815193869"/>
      </p:ext>
    </p:extLst>
  </p:cSld>
  <p:clrMapOvr>
    <a:masterClrMapping/>
  </p:clrMapOvr>
</p:sld>
</file>

<file path=ppt/theme/theme1.xml><?xml version="1.0" encoding="utf-8"?>
<a:theme xmlns:a="http://schemas.openxmlformats.org/drawingml/2006/main" name="DWD-PowerPoint">
  <a:themeElements>
    <a:clrScheme name="DWD-Farben PowerPoint">
      <a:dk1>
        <a:srgbClr val="2D4B9B"/>
      </a:dk1>
      <a:lt1>
        <a:sysClr val="window" lastClr="FFFFFF"/>
      </a:lt1>
      <a:dk2>
        <a:srgbClr val="96B9DC"/>
      </a:dk2>
      <a:lt2>
        <a:srgbClr val="D2E1F5"/>
      </a:lt2>
      <a:accent1>
        <a:srgbClr val="2D4B9B"/>
      </a:accent1>
      <a:accent2>
        <a:srgbClr val="9E3D00"/>
      </a:accent2>
      <a:accent3>
        <a:srgbClr val="945100"/>
      </a:accent3>
      <a:accent4>
        <a:srgbClr val="DE8004"/>
      </a:accent4>
      <a:accent5>
        <a:srgbClr val="608E00"/>
      </a:accent5>
      <a:accent6>
        <a:srgbClr val="2F6100"/>
      </a:accent6>
      <a:hlink>
        <a:srgbClr val="2D4B9B"/>
      </a:hlink>
      <a:folHlink>
        <a:srgbClr val="2D4B9B"/>
      </a:folHlink>
    </a:clrScheme>
    <a:fontScheme name="DWD-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DWD-PowerPoint">
  <a:themeElements>
    <a:clrScheme name="DWD-Farben PowerPoint">
      <a:dk1>
        <a:srgbClr val="2D4B9B"/>
      </a:dk1>
      <a:lt1>
        <a:sysClr val="window" lastClr="FFFFFF"/>
      </a:lt1>
      <a:dk2>
        <a:srgbClr val="96B9DC"/>
      </a:dk2>
      <a:lt2>
        <a:srgbClr val="D2E1F5"/>
      </a:lt2>
      <a:accent1>
        <a:srgbClr val="2D4B9B"/>
      </a:accent1>
      <a:accent2>
        <a:srgbClr val="9E3D00"/>
      </a:accent2>
      <a:accent3>
        <a:srgbClr val="945100"/>
      </a:accent3>
      <a:accent4>
        <a:srgbClr val="DE8004"/>
      </a:accent4>
      <a:accent5>
        <a:srgbClr val="608E00"/>
      </a:accent5>
      <a:accent6>
        <a:srgbClr val="2F6100"/>
      </a:accent6>
      <a:hlink>
        <a:srgbClr val="2D4B9B"/>
      </a:hlink>
      <a:folHlink>
        <a:srgbClr val="2D4B9B"/>
      </a:folHlink>
    </a:clrScheme>
    <a:fontScheme name="DWD-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WD Standard Master">
  <a:themeElements>
    <a:clrScheme name="">
      <a:dk1>
        <a:srgbClr val="000000"/>
      </a:dk1>
      <a:lt1>
        <a:srgbClr val="FFFFFF"/>
      </a:lt1>
      <a:dk2>
        <a:srgbClr val="2D4B9B"/>
      </a:dk2>
      <a:lt2>
        <a:srgbClr val="D2E1F5"/>
      </a:lt2>
      <a:accent1>
        <a:srgbClr val="96B9DC"/>
      </a:accent1>
      <a:accent2>
        <a:srgbClr val="E10019"/>
      </a:accent2>
      <a:accent3>
        <a:srgbClr val="FFFFFF"/>
      </a:accent3>
      <a:accent4>
        <a:srgbClr val="000000"/>
      </a:accent4>
      <a:accent5>
        <a:srgbClr val="C9D9EB"/>
      </a:accent5>
      <a:accent6>
        <a:srgbClr val="CC0016"/>
      </a:accent6>
      <a:hlink>
        <a:srgbClr val="2D4B9B"/>
      </a:hlink>
      <a:folHlink>
        <a:srgbClr val="96B9DC"/>
      </a:folHlink>
    </a:clrScheme>
    <a:fontScheme name="DWD Standard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WD Standard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017A8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ABD1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017A8"/>
        </a:accent1>
        <a:accent2>
          <a:srgbClr val="575DC2"/>
        </a:accent2>
        <a:accent3>
          <a:srgbClr val="FFFFFF"/>
        </a:accent3>
        <a:accent4>
          <a:srgbClr val="000000"/>
        </a:accent4>
        <a:accent5>
          <a:srgbClr val="AAABD1"/>
        </a:accent5>
        <a:accent6>
          <a:srgbClr val="4E53B0"/>
        </a:accent6>
        <a:hlink>
          <a:srgbClr val="9FA3DC"/>
        </a:hlink>
        <a:folHlink>
          <a:srgbClr val="DBDD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D4B9B"/>
        </a:accent1>
        <a:accent2>
          <a:srgbClr val="6278B4"/>
        </a:accent2>
        <a:accent3>
          <a:srgbClr val="FFFFFF"/>
        </a:accent3>
        <a:accent4>
          <a:srgbClr val="000000"/>
        </a:accent4>
        <a:accent5>
          <a:srgbClr val="ADB1CB"/>
        </a:accent5>
        <a:accent6>
          <a:srgbClr val="586CA3"/>
        </a:accent6>
        <a:hlink>
          <a:srgbClr val="96A5CD"/>
        </a:hlink>
        <a:folHlink>
          <a:srgbClr val="CBD3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D4B9B"/>
        </a:accent1>
        <a:accent2>
          <a:srgbClr val="96B9DC"/>
        </a:accent2>
        <a:accent3>
          <a:srgbClr val="FFFFFF"/>
        </a:accent3>
        <a:accent4>
          <a:srgbClr val="000000"/>
        </a:accent4>
        <a:accent5>
          <a:srgbClr val="ADB1CB"/>
        </a:accent5>
        <a:accent6>
          <a:srgbClr val="87A7C7"/>
        </a:accent6>
        <a:hlink>
          <a:srgbClr val="D2E1F5"/>
        </a:hlink>
        <a:folHlink>
          <a:srgbClr val="E1001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2137</Words>
  <Application>Microsoft Office PowerPoint</Application>
  <PresentationFormat>Bildschirmpräsentation (16:9)</PresentationFormat>
  <Paragraphs>255</Paragraphs>
  <Slides>39</Slides>
  <Notes>3</Notes>
  <HiddenSlides>6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39</vt:i4>
      </vt:variant>
    </vt:vector>
  </HeadingPairs>
  <TitlesOfParts>
    <vt:vector size="48" baseType="lpstr">
      <vt:lpstr>Arial</vt:lpstr>
      <vt:lpstr>Calibri</vt:lpstr>
      <vt:lpstr>Courier New</vt:lpstr>
      <vt:lpstr>Times New Roman</vt:lpstr>
      <vt:lpstr>Webdings</vt:lpstr>
      <vt:lpstr>Wingdings</vt:lpstr>
      <vt:lpstr>DWD-PowerPoint</vt:lpstr>
      <vt:lpstr>2_DWD-PowerPoint</vt:lpstr>
      <vt:lpstr>DWD Standard Master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Deutscher Wetterdienst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DWD</dc:creator>
  <cp:lastModifiedBy>Baldauf Michael</cp:lastModifiedBy>
  <cp:revision>364</cp:revision>
  <dcterms:created xsi:type="dcterms:W3CDTF">2020-05-28T07:34:32Z</dcterms:created>
  <dcterms:modified xsi:type="dcterms:W3CDTF">2026-10-07T13:48:41Z</dcterms:modified>
</cp:coreProperties>
</file>