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Montserrat SemiBold"/>
      <p:regular r:id="rId33"/>
      <p:bold r:id="rId34"/>
      <p:italic r:id="rId35"/>
      <p:boldItalic r:id="rId36"/>
    </p:embeddedFont>
    <p:embeddedFont>
      <p:font typeface="Nunito"/>
      <p:regular r:id="rId37"/>
      <p:bold r:id="rId38"/>
      <p:italic r:id="rId39"/>
      <p:boldItalic r:id="rId40"/>
    </p:embeddedFont>
    <p:embeddedFont>
      <p:font typeface="Montserrat"/>
      <p:regular r:id="rId41"/>
      <p:bold r:id="rId42"/>
      <p:italic r:id="rId43"/>
      <p:boldItalic r:id="rId44"/>
    </p:embeddedFont>
    <p:embeddedFont>
      <p:font typeface="Gill Sans"/>
      <p:regular r:id="rId45"/>
      <p:bold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7" roundtripDataSignature="AMtx7mjr3alw6bFuPiW0eFo440BmIcJW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-boldItalic.fntdata"/><Relationship Id="rId20" Type="http://schemas.openxmlformats.org/officeDocument/2006/relationships/slide" Target="slides/slide15.xml"/><Relationship Id="rId42" Type="http://schemas.openxmlformats.org/officeDocument/2006/relationships/font" Target="fonts/Montserrat-bold.fntdata"/><Relationship Id="rId41" Type="http://schemas.openxmlformats.org/officeDocument/2006/relationships/font" Target="fonts/Montserrat-regular.fntdata"/><Relationship Id="rId22" Type="http://schemas.openxmlformats.org/officeDocument/2006/relationships/slide" Target="slides/slide17.xml"/><Relationship Id="rId44" Type="http://schemas.openxmlformats.org/officeDocument/2006/relationships/font" Target="fonts/Montserrat-boldItalic.fntdata"/><Relationship Id="rId21" Type="http://schemas.openxmlformats.org/officeDocument/2006/relationships/slide" Target="slides/slide16.xml"/><Relationship Id="rId43" Type="http://schemas.openxmlformats.org/officeDocument/2006/relationships/font" Target="fonts/Montserrat-italic.fntdata"/><Relationship Id="rId24" Type="http://schemas.openxmlformats.org/officeDocument/2006/relationships/slide" Target="slides/slide19.xml"/><Relationship Id="rId46" Type="http://schemas.openxmlformats.org/officeDocument/2006/relationships/font" Target="fonts/GillSans-bold.fntdata"/><Relationship Id="rId23" Type="http://schemas.openxmlformats.org/officeDocument/2006/relationships/slide" Target="slides/slide18.xml"/><Relationship Id="rId45" Type="http://schemas.openxmlformats.org/officeDocument/2006/relationships/font" Target="fonts/Gill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customschemas.google.com/relationships/presentationmetadata" Target="meta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MontserratSemiBold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MontserratSemiBold-italic.fntdata"/><Relationship Id="rId12" Type="http://schemas.openxmlformats.org/officeDocument/2006/relationships/slide" Target="slides/slide7.xml"/><Relationship Id="rId34" Type="http://schemas.openxmlformats.org/officeDocument/2006/relationships/font" Target="fonts/MontserratSemiBold-bold.fntdata"/><Relationship Id="rId15" Type="http://schemas.openxmlformats.org/officeDocument/2006/relationships/slide" Target="slides/slide10.xml"/><Relationship Id="rId37" Type="http://schemas.openxmlformats.org/officeDocument/2006/relationships/font" Target="fonts/Nunito-regular.fntdata"/><Relationship Id="rId14" Type="http://schemas.openxmlformats.org/officeDocument/2006/relationships/slide" Target="slides/slide9.xml"/><Relationship Id="rId36" Type="http://schemas.openxmlformats.org/officeDocument/2006/relationships/font" Target="fonts/MontserratSemiBold-boldItalic.fntdata"/><Relationship Id="rId17" Type="http://schemas.openxmlformats.org/officeDocument/2006/relationships/slide" Target="slides/slide12.xml"/><Relationship Id="rId39" Type="http://schemas.openxmlformats.org/officeDocument/2006/relationships/font" Target="fonts/Nunito-italic.fntdata"/><Relationship Id="rId16" Type="http://schemas.openxmlformats.org/officeDocument/2006/relationships/slide" Target="slides/slide11.xml"/><Relationship Id="rId38" Type="http://schemas.openxmlformats.org/officeDocument/2006/relationships/font" Target="fonts/Nunito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12bb8df9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" name="Google Shape;58;g412bb8df95f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b3f6a784b_0_81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g3fb3f6a784b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b3f6a784b_0_247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3fb3f6a784b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b3f6a784b_0_281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3fb3f6a784b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b3f6a784b_0_312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3fb3f6a784b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b3f6a784b_0_164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b3f6a784b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b3f6a784b_0_366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fb3f6a784b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b3f6a784b_0_326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3fb3f6a784b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b3f6a784b_0_464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g3fb3f6a784b_0_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b3f6a784b_0_445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g3fb3f6a784b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b3f6a784b_0_542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g3fb3f6a784b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b3f6a784b_0_488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3fb3f6a784b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b3f6a784b_0_567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3fb3f6a784b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aaad2903d_0_194:notes"/>
          <p:cNvSpPr/>
          <p:nvPr>
            <p:ph idx="2" type="sldImg"/>
          </p:nvPr>
        </p:nvSpPr>
        <p:spPr>
          <a:xfrm>
            <a:off x="108374" y="685176"/>
            <a:ext cx="6641400" cy="3430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g3faaad2903d_0_194:notes"/>
          <p:cNvSpPr txBox="1"/>
          <p:nvPr>
            <p:ph idx="1" type="body"/>
          </p:nvPr>
        </p:nvSpPr>
        <p:spPr>
          <a:xfrm>
            <a:off x="756000" y="5078527"/>
            <a:ext cx="6047400" cy="48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/>
              <a:t>COPERTINA CON IMMAGINE</a:t>
            </a:r>
            <a:endParaRPr/>
          </a:p>
        </p:txBody>
      </p:sp>
      <p:sp>
        <p:nvSpPr>
          <p:cNvPr id="292" name="Google Shape;292;g3faaad2903d_0_194:notes"/>
          <p:cNvSpPr txBox="1"/>
          <p:nvPr>
            <p:ph idx="12" type="sldNum"/>
          </p:nvPr>
        </p:nvSpPr>
        <p:spPr>
          <a:xfrm>
            <a:off x="4278960" y="10157413"/>
            <a:ext cx="32805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it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aaad2903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faaad2903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aaad2903d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aaad2903d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aaad2903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faaad2903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faaad2903d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faaad2903d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aaad2903d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faaad2903d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aaad2903d_0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faaad2903d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faaad2903d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faaad2903d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faaad2903d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faaad2903d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faaad2903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faaad2903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faaad2903d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faaad2903d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faaad2903d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faaad2903d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faaad2903d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faaad2903d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faaad2903d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faaad2903d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412bb8df95f_0_6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g412bb8df95f_0_6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g412bb8df95f_0_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7048500" y="485060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5" name="Google Shape;15;p21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, linea verde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8" name="Google Shape;18;p20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20"/>
          <p:cNvSpPr txBox="1"/>
          <p:nvPr>
            <p:ph idx="1" type="body"/>
          </p:nvPr>
        </p:nvSpPr>
        <p:spPr>
          <a:xfrm>
            <a:off x="272681" y="699675"/>
            <a:ext cx="8594400" cy="40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 4">
  <p:cSld name="OBJECT_4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2"/>
          <p:cNvSpPr txBox="1"/>
          <p:nvPr>
            <p:ph idx="1" type="body"/>
          </p:nvPr>
        </p:nvSpPr>
        <p:spPr>
          <a:xfrm>
            <a:off x="272681" y="699675"/>
            <a:ext cx="8594400" cy="40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9pPr>
          </a:lstStyle>
          <a:p/>
        </p:txBody>
      </p:sp>
      <p:sp>
        <p:nvSpPr>
          <p:cNvPr id="22" name="Google Shape;22;p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2"/>
          <p:cNvSpPr txBox="1"/>
          <p:nvPr>
            <p:ph idx="12" type="sldNum"/>
          </p:nvPr>
        </p:nvSpPr>
        <p:spPr>
          <a:xfrm>
            <a:off x="7048500" y="485060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4" name="Google Shape;24;p32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zato 1">
  <p:cSld name="CUSTOM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7986ea93eb_0_7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>
  <p:cSld name="BLANK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27986ea93eb_0_8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g27986ea93eb_0_8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g27986ea93eb_0_8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 1">
  <p:cSld name="BLANK_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27986ea93eb_0_90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g27986ea93eb_0_90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g27986ea93eb_0_90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3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fb3f6a784b_0_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4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fb3f6a784b_0_1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5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fb3f6a784b_0_2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1">
  <p:cSld name="BLANK_3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faaad2903d_0_187"/>
          <p:cNvSpPr/>
          <p:nvPr/>
        </p:nvSpPr>
        <p:spPr>
          <a:xfrm rot="-5400000">
            <a:off x="8682500" y="4651556"/>
            <a:ext cx="347100" cy="6381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069867"/>
          </a:solidFill>
          <a:ln>
            <a:noFill/>
          </a:ln>
          <a:effectLst>
            <a:outerShdw blurRad="85725" rotWithShape="0" algn="bl" dir="5400000" dist="47625">
              <a:srgbClr val="000000">
                <a:alpha val="5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g3faaad2903d_0_187"/>
          <p:cNvSpPr txBox="1"/>
          <p:nvPr/>
        </p:nvSpPr>
        <p:spPr>
          <a:xfrm>
            <a:off x="8541325" y="4748180"/>
            <a:ext cx="548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b="1" i="0" lang="it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g3faaad2903d_0_187"/>
          <p:cNvSpPr txBox="1"/>
          <p:nvPr>
            <p:ph type="title"/>
          </p:nvPr>
        </p:nvSpPr>
        <p:spPr>
          <a:xfrm>
            <a:off x="550217" y="446563"/>
            <a:ext cx="7410900" cy="7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9867"/>
              </a:buClr>
              <a:buSzPts val="4000"/>
              <a:buFont typeface="Nunito"/>
              <a:buNone/>
              <a:defRPr b="1" sz="4000">
                <a:solidFill>
                  <a:srgbClr val="069867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g3faaad2903d_0_187"/>
          <p:cNvSpPr txBox="1"/>
          <p:nvPr>
            <p:ph idx="1" type="body"/>
          </p:nvPr>
        </p:nvSpPr>
        <p:spPr>
          <a:xfrm>
            <a:off x="550217" y="1756894"/>
            <a:ext cx="7145400" cy="25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None/>
              <a:defRPr sz="2400">
                <a:latin typeface="Nunito"/>
                <a:ea typeface="Nunito"/>
                <a:cs typeface="Nunito"/>
                <a:sym typeface="Nunito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2000">
                <a:latin typeface="Nunito"/>
                <a:ea typeface="Nunito"/>
                <a:cs typeface="Nunito"/>
                <a:sym typeface="Nunito"/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6" name="Google Shape;46;g3faaad2903d_0_187"/>
          <p:cNvSpPr/>
          <p:nvPr/>
        </p:nvSpPr>
        <p:spPr>
          <a:xfrm rot="5400000">
            <a:off x="3879000" y="-3879000"/>
            <a:ext cx="271800" cy="80298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069867"/>
          </a:solidFill>
          <a:ln>
            <a:noFill/>
          </a:ln>
          <a:effectLst>
            <a:outerShdw blurRad="85725" rotWithShape="0" algn="bl" dir="5400000" dist="47625">
              <a:srgbClr val="000000">
                <a:alpha val="5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g3faaad2903d_0_187" title="logo_arpae_30_anni_def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775" y="4748171"/>
            <a:ext cx="1114235" cy="34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ANCA">
  <p:cSld name="BLANK_6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1 1">
  <p:cSld name="BLANK_3_2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faaad2903d_0_426"/>
          <p:cNvSpPr/>
          <p:nvPr/>
        </p:nvSpPr>
        <p:spPr>
          <a:xfrm rot="-5400000">
            <a:off x="8682500" y="4651556"/>
            <a:ext cx="347100" cy="6381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069867"/>
          </a:solidFill>
          <a:ln>
            <a:noFill/>
          </a:ln>
          <a:effectLst>
            <a:outerShdw blurRad="85725" rotWithShape="0" algn="bl" dir="5400000" dist="47625">
              <a:srgbClr val="000000">
                <a:alpha val="5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g3faaad2903d_0_426"/>
          <p:cNvSpPr txBox="1"/>
          <p:nvPr/>
        </p:nvSpPr>
        <p:spPr>
          <a:xfrm>
            <a:off x="8541325" y="4748180"/>
            <a:ext cx="548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b="1" i="0" lang="it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g3faaad2903d_0_426"/>
          <p:cNvSpPr txBox="1"/>
          <p:nvPr>
            <p:ph type="title"/>
          </p:nvPr>
        </p:nvSpPr>
        <p:spPr>
          <a:xfrm>
            <a:off x="550217" y="446563"/>
            <a:ext cx="7410900" cy="7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9867"/>
              </a:buClr>
              <a:buSzPts val="4000"/>
              <a:buFont typeface="Nunito"/>
              <a:buNone/>
              <a:defRPr b="1" sz="4000">
                <a:solidFill>
                  <a:srgbClr val="069867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g3faaad2903d_0_426"/>
          <p:cNvSpPr txBox="1"/>
          <p:nvPr>
            <p:ph idx="1" type="body"/>
          </p:nvPr>
        </p:nvSpPr>
        <p:spPr>
          <a:xfrm>
            <a:off x="550217" y="1756894"/>
            <a:ext cx="7145400" cy="25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None/>
              <a:defRPr sz="2400">
                <a:latin typeface="Nunito"/>
                <a:ea typeface="Nunito"/>
                <a:cs typeface="Nunito"/>
                <a:sym typeface="Nunito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2000">
                <a:latin typeface="Nunito"/>
                <a:ea typeface="Nunito"/>
                <a:cs typeface="Nunito"/>
                <a:sym typeface="Nunito"/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54" name="Google Shape;54;g3faaad2903d_0_426"/>
          <p:cNvSpPr/>
          <p:nvPr/>
        </p:nvSpPr>
        <p:spPr>
          <a:xfrm rot="5400000">
            <a:off x="3879000" y="-3879000"/>
            <a:ext cx="271800" cy="80298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069867"/>
          </a:solidFill>
          <a:ln>
            <a:noFill/>
          </a:ln>
          <a:effectLst>
            <a:outerShdw blurRad="85725" rotWithShape="0" algn="bl" dir="5400000" dist="47625">
              <a:srgbClr val="000000">
                <a:alpha val="5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g3faaad2903d_0_426" title="logo_arpae_30_anni_def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775" y="4748171"/>
            <a:ext cx="1114235" cy="34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2.jpg"/><Relationship Id="rId5" Type="http://schemas.openxmlformats.org/officeDocument/2006/relationships/image" Target="../media/image3.jpg"/><Relationship Id="rId6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2.jpg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38.pn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0.jpg"/><Relationship Id="rId5" Type="http://schemas.openxmlformats.org/officeDocument/2006/relationships/image" Target="../media/image9.jpg"/><Relationship Id="rId6" Type="http://schemas.openxmlformats.org/officeDocument/2006/relationships/image" Target="../media/image12.jpg"/><Relationship Id="rId7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4.jpg"/><Relationship Id="rId9" Type="http://schemas.openxmlformats.org/officeDocument/2006/relationships/image" Target="../media/image18.png"/><Relationship Id="rId5" Type="http://schemas.openxmlformats.org/officeDocument/2006/relationships/image" Target="../media/image15.jpg"/><Relationship Id="rId6" Type="http://schemas.openxmlformats.org/officeDocument/2006/relationships/image" Target="../media/image23.png"/><Relationship Id="rId7" Type="http://schemas.openxmlformats.org/officeDocument/2006/relationships/image" Target="../media/image13.jpg"/><Relationship Id="rId8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43.png"/><Relationship Id="rId9" Type="http://schemas.openxmlformats.org/officeDocument/2006/relationships/image" Target="../media/image33.png"/><Relationship Id="rId5" Type="http://schemas.openxmlformats.org/officeDocument/2006/relationships/image" Target="../media/image40.png"/><Relationship Id="rId6" Type="http://schemas.openxmlformats.org/officeDocument/2006/relationships/image" Target="../media/image22.png"/><Relationship Id="rId7" Type="http://schemas.openxmlformats.org/officeDocument/2006/relationships/image" Target="../media/image19.png"/><Relationship Id="rId8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39.png"/><Relationship Id="rId5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7.png"/><Relationship Id="rId5" Type="http://schemas.openxmlformats.org/officeDocument/2006/relationships/image" Target="../media/image25.png"/><Relationship Id="rId6" Type="http://schemas.openxmlformats.org/officeDocument/2006/relationships/image" Target="../media/image16.jpg"/><Relationship Id="rId7" Type="http://schemas.openxmlformats.org/officeDocument/2006/relationships/image" Target="../media/image3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24.png"/><Relationship Id="rId5" Type="http://schemas.openxmlformats.org/officeDocument/2006/relationships/image" Target="../media/image28.png"/><Relationship Id="rId6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42.png"/><Relationship Id="rId9" Type="http://schemas.openxmlformats.org/officeDocument/2006/relationships/image" Target="../media/image21.jpg"/><Relationship Id="rId5" Type="http://schemas.openxmlformats.org/officeDocument/2006/relationships/image" Target="../media/image22.png"/><Relationship Id="rId6" Type="http://schemas.openxmlformats.org/officeDocument/2006/relationships/image" Target="../media/image19.png"/><Relationship Id="rId7" Type="http://schemas.openxmlformats.org/officeDocument/2006/relationships/image" Target="../media/image34.png"/><Relationship Id="rId8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Relationship Id="rId4" Type="http://schemas.openxmlformats.org/officeDocument/2006/relationships/image" Target="../media/image4.png"/><Relationship Id="rId5" Type="http://schemas.openxmlformats.org/officeDocument/2006/relationships/image" Target="../media/image36.png"/><Relationship Id="rId6" Type="http://schemas.openxmlformats.org/officeDocument/2006/relationships/image" Target="../media/image35.png"/><Relationship Id="rId7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48.png"/><Relationship Id="rId5" Type="http://schemas.openxmlformats.org/officeDocument/2006/relationships/image" Target="../media/image45.png"/><Relationship Id="rId6" Type="http://schemas.openxmlformats.org/officeDocument/2006/relationships/image" Target="../media/image47.png"/><Relationship Id="rId7" Type="http://schemas.openxmlformats.org/officeDocument/2006/relationships/image" Target="../media/image31.png"/><Relationship Id="rId8" Type="http://schemas.openxmlformats.org/officeDocument/2006/relationships/image" Target="../media/image4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png"/><Relationship Id="rId4" Type="http://schemas.openxmlformats.org/officeDocument/2006/relationships/image" Target="../media/image51.png"/><Relationship Id="rId5" Type="http://schemas.openxmlformats.org/officeDocument/2006/relationships/image" Target="../media/image46.png"/><Relationship Id="rId6" Type="http://schemas.openxmlformats.org/officeDocument/2006/relationships/image" Target="../media/image49.png"/><Relationship Id="rId7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png"/><Relationship Id="rId4" Type="http://schemas.openxmlformats.org/officeDocument/2006/relationships/image" Target="../media/image51.png"/><Relationship Id="rId5" Type="http://schemas.openxmlformats.org/officeDocument/2006/relationships/image" Target="../media/image46.png"/><Relationship Id="rId6" Type="http://schemas.openxmlformats.org/officeDocument/2006/relationships/image" Target="../media/image49.png"/><Relationship Id="rId7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54.png"/><Relationship Id="rId5" Type="http://schemas.openxmlformats.org/officeDocument/2006/relationships/image" Target="../media/image50.png"/><Relationship Id="rId6" Type="http://schemas.openxmlformats.org/officeDocument/2006/relationships/image" Target="../media/image5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55.png"/><Relationship Id="rId5" Type="http://schemas.openxmlformats.org/officeDocument/2006/relationships/image" Target="../media/image57.png"/><Relationship Id="rId6" Type="http://schemas.openxmlformats.org/officeDocument/2006/relationships/image" Target="../media/image56.png"/><Relationship Id="rId7" Type="http://schemas.openxmlformats.org/officeDocument/2006/relationships/image" Target="../media/image63.png"/><Relationship Id="rId8" Type="http://schemas.openxmlformats.org/officeDocument/2006/relationships/image" Target="../media/image6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1.png"/><Relationship Id="rId4" Type="http://schemas.openxmlformats.org/officeDocument/2006/relationships/image" Target="../media/image65.png"/><Relationship Id="rId5" Type="http://schemas.openxmlformats.org/officeDocument/2006/relationships/image" Target="../media/image63.png"/><Relationship Id="rId6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1.png"/><Relationship Id="rId4" Type="http://schemas.openxmlformats.org/officeDocument/2006/relationships/image" Target="../media/image65.png"/><Relationship Id="rId5" Type="http://schemas.openxmlformats.org/officeDocument/2006/relationships/image" Target="../media/image63.png"/><Relationship Id="rId6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2.png"/><Relationship Id="rId4" Type="http://schemas.openxmlformats.org/officeDocument/2006/relationships/image" Target="../media/image68.png"/><Relationship Id="rId9" Type="http://schemas.openxmlformats.org/officeDocument/2006/relationships/image" Target="../media/image11.png"/><Relationship Id="rId5" Type="http://schemas.openxmlformats.org/officeDocument/2006/relationships/image" Target="../media/image64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0.png"/><Relationship Id="rId4" Type="http://schemas.openxmlformats.org/officeDocument/2006/relationships/image" Target="../media/image75.png"/><Relationship Id="rId5" Type="http://schemas.openxmlformats.org/officeDocument/2006/relationships/image" Target="../media/image1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1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1.png"/><Relationship Id="rId4" Type="http://schemas.openxmlformats.org/officeDocument/2006/relationships/image" Target="../media/image74.png"/><Relationship Id="rId5" Type="http://schemas.openxmlformats.org/officeDocument/2006/relationships/image" Target="../media/image1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12bb8df95f_0_0"/>
          <p:cNvSpPr txBox="1"/>
          <p:nvPr>
            <p:ph idx="1" type="subTitle"/>
          </p:nvPr>
        </p:nvSpPr>
        <p:spPr>
          <a:xfrm>
            <a:off x="3098641" y="2871375"/>
            <a:ext cx="2889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" sz="1600">
                <a:solidFill>
                  <a:srgbClr val="213874"/>
                </a:solidFill>
                <a:latin typeface="Gill Sans"/>
                <a:ea typeface="Gill Sans"/>
                <a:cs typeface="Gill Sans"/>
                <a:sym typeface="Gill Sans"/>
              </a:rPr>
              <a:t>Arpae-SIMC</a:t>
            </a:r>
            <a:endParaRPr sz="1600">
              <a:solidFill>
                <a:srgbClr val="213874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" sz="1600">
                <a:solidFill>
                  <a:srgbClr val="213874"/>
                </a:solidFill>
                <a:latin typeface="Gill Sans"/>
                <a:ea typeface="Gill Sans"/>
                <a:cs typeface="Gill Sans"/>
                <a:sym typeface="Gill Sans"/>
              </a:rPr>
              <a:t>University of Bologna</a:t>
            </a:r>
            <a:endParaRPr sz="1600">
              <a:solidFill>
                <a:srgbClr val="213874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1" name="Google Shape;61;g412bb8df95f_0_0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g412bb8df95f_0_0"/>
          <p:cNvCxnSpPr/>
          <p:nvPr/>
        </p:nvCxnSpPr>
        <p:spPr>
          <a:xfrm>
            <a:off x="-39200" y="567150"/>
            <a:ext cx="9235500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4"/>
              </a:srgbClr>
            </a:outerShdw>
          </a:effectLst>
        </p:spPr>
      </p:cxnSp>
      <p:cxnSp>
        <p:nvCxnSpPr>
          <p:cNvPr id="63" name="Google Shape;63;g412bb8df95f_0_0"/>
          <p:cNvCxnSpPr/>
          <p:nvPr/>
        </p:nvCxnSpPr>
        <p:spPr>
          <a:xfrm>
            <a:off x="-39200" y="4624800"/>
            <a:ext cx="9235500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4" name="Google Shape;64;g412bb8df95f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34311" y="92485"/>
            <a:ext cx="1257050" cy="2830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412bb8df95f_0_0"/>
          <p:cNvSpPr txBox="1"/>
          <p:nvPr>
            <p:ph type="ctrTitle"/>
          </p:nvPr>
        </p:nvSpPr>
        <p:spPr>
          <a:xfrm>
            <a:off x="539400" y="1275800"/>
            <a:ext cx="80652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it" sz="3600">
                <a:solidFill>
                  <a:srgbClr val="3D85C6"/>
                </a:solidFill>
              </a:rPr>
              <a:t>Partial Analysis Increments (PAI)</a:t>
            </a:r>
            <a:endParaRPr b="1" sz="3600">
              <a:solidFill>
                <a:srgbClr val="3D85C6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it" sz="1878">
                <a:solidFill>
                  <a:srgbClr val="3D85C6"/>
                </a:solidFill>
              </a:rPr>
              <a:t>Theoretical Advances and Case Study Applications</a:t>
            </a:r>
            <a:endParaRPr b="1" sz="1878">
              <a:solidFill>
                <a:srgbClr val="3D85C6"/>
              </a:solidFill>
            </a:endParaRPr>
          </a:p>
        </p:txBody>
      </p:sp>
      <p:pic>
        <p:nvPicPr>
          <p:cNvPr id="66" name="Google Shape;66;g412bb8df95f_0_0" title="logo_arpae_30_anni_def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650" y="42749"/>
            <a:ext cx="1316449" cy="41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3fb3f6a784b_0_81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3fb3f6a784b_0_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sp>
        <p:nvSpPr>
          <p:cNvPr id="73" name="Google Shape;73;g3fb3f6a784b_0_81"/>
          <p:cNvSpPr txBox="1"/>
          <p:nvPr/>
        </p:nvSpPr>
        <p:spPr>
          <a:xfrm>
            <a:off x="196200" y="634125"/>
            <a:ext cx="8707500" cy="39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Algorithm developed by 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Diefenbach et al., 2023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Estimates the 3D analysis increment </a:t>
            </a:r>
            <a:r>
              <a:rPr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δ</a:t>
            </a:r>
            <a:r>
              <a:rPr b="1"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attributed to each </a:t>
            </a:r>
            <a:r>
              <a:rPr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aseline="30000"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-observation, using the Kalman gain (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based on ensemble analysis perturbations.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3fb3f6a784b_0_81"/>
          <p:cNvSpPr txBox="1"/>
          <p:nvPr/>
        </p:nvSpPr>
        <p:spPr>
          <a:xfrm>
            <a:off x="196200" y="4040350"/>
            <a:ext cx="71499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736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Computable from standard LETKF output​ of KENDA!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736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Avoids expensive single-observation experiments​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ack and white text&#10;&#10;AI-generated content may be incorrect." id="75" name="Google Shape;75;g3fb3f6a784b_0_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2358" y="1629671"/>
            <a:ext cx="3028466" cy="37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mathematical equation with numbers and symbols&#10;&#10;AI-generated content may be incorrect." id="76" name="Google Shape;76;g3fb3f6a784b_0_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5898" y="2313211"/>
            <a:ext cx="1426625" cy="78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3fb3f6a784b_0_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96174" y="1654159"/>
            <a:ext cx="2151550" cy="3232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g3fb3f6a784b_0_81"/>
          <p:cNvSpPr txBox="1"/>
          <p:nvPr/>
        </p:nvSpPr>
        <p:spPr>
          <a:xfrm>
            <a:off x="257950" y="3199162"/>
            <a:ext cx="84708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1" lang="it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1" lang="it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the ensemble analysis perturbations in model and observation space, 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observation error covariance, </a:t>
            </a:r>
            <a:r>
              <a:rPr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ρ 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localization matrix, </a:t>
            </a:r>
            <a:r>
              <a:rPr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number of ensemble members.​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g3fb3f6a784b_0_81"/>
          <p:cNvSpPr/>
          <p:nvPr/>
        </p:nvSpPr>
        <p:spPr>
          <a:xfrm rot="1815618">
            <a:off x="3022485" y="2155997"/>
            <a:ext cx="641161" cy="11036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3fb3f6a784b_0_81"/>
          <p:cNvSpPr/>
          <p:nvPr/>
        </p:nvSpPr>
        <p:spPr>
          <a:xfrm rot="8694287">
            <a:off x="4974249" y="2135701"/>
            <a:ext cx="641288" cy="11044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1" name="Google Shape;81;g3fb3f6a784b_0_81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82" name="Google Shape;82;g3fb3f6a784b_0_81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latin typeface="Montserrat SemiBold"/>
                <a:ea typeface="Montserrat SemiBold"/>
                <a:cs typeface="Montserrat SemiBold"/>
                <a:sym typeface="Montserrat SemiBold"/>
              </a:rPr>
              <a:t>General formulation of PAI</a:t>
            </a:r>
            <a:endParaRPr b="1" i="0" sz="2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g3fb3f6a784b_0_247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3fb3f6a784b_0_2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pic>
        <p:nvPicPr>
          <p:cNvPr descr="A black and white text&#10;&#10;AI-generated content may be incorrect." id="89" name="Google Shape;89;g3fb3f6a784b_0_2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1558" y="1295417"/>
            <a:ext cx="3028466" cy="3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3fb3f6a784b_0_2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5374" y="1319905"/>
            <a:ext cx="2151550" cy="323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g3fb3f6a784b_0_247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92" name="Google Shape;92;g3fb3f6a784b_0_247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latin typeface="Montserrat SemiBold"/>
                <a:ea typeface="Montserrat SemiBold"/>
                <a:cs typeface="Montserrat SemiBold"/>
                <a:sym typeface="Montserrat SemiBold"/>
              </a:rPr>
              <a:t>General formulation of PAI</a:t>
            </a:r>
            <a:endParaRPr b="1" i="0" sz="2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3" name="Google Shape;93;g3fb3f6a784b_0_247"/>
          <p:cNvSpPr txBox="1"/>
          <p:nvPr/>
        </p:nvSpPr>
        <p:spPr>
          <a:xfrm>
            <a:off x="272675" y="2030409"/>
            <a:ext cx="2816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Partial analysis increment of control vector variables: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u, v, T, q, qr, qc, qg, qi</a:t>
            </a:r>
            <a:endParaRPr i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" name="Google Shape;94;g3fb3f6a784b_0_247"/>
          <p:cNvCxnSpPr/>
          <p:nvPr/>
        </p:nvCxnSpPr>
        <p:spPr>
          <a:xfrm flipH="1" rot="10800000">
            <a:off x="2419423" y="1667655"/>
            <a:ext cx="317700" cy="2100"/>
          </a:xfrm>
          <a:prstGeom prst="straightConnector1">
            <a:avLst/>
          </a:prstGeom>
          <a:noFill/>
          <a:ln cap="flat" cmpd="sng" w="19050">
            <a:solidFill>
              <a:srgbClr val="D6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" name="Google Shape;95;g3fb3f6a784b_0_247"/>
          <p:cNvCxnSpPr/>
          <p:nvPr/>
        </p:nvCxnSpPr>
        <p:spPr>
          <a:xfrm flipH="1" rot="10800000">
            <a:off x="2992423" y="1667655"/>
            <a:ext cx="317700" cy="2100"/>
          </a:xfrm>
          <a:prstGeom prst="straightConnector1">
            <a:avLst/>
          </a:prstGeom>
          <a:noFill/>
          <a:ln cap="flat" cmpd="sng" w="19050">
            <a:solidFill>
              <a:srgbClr val="D6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g3fb3f6a784b_0_247"/>
          <p:cNvCxnSpPr/>
          <p:nvPr/>
        </p:nvCxnSpPr>
        <p:spPr>
          <a:xfrm flipH="1" rot="10800000">
            <a:off x="6757698" y="1669755"/>
            <a:ext cx="317700" cy="2100"/>
          </a:xfrm>
          <a:prstGeom prst="straightConnector1">
            <a:avLst/>
          </a:prstGeom>
          <a:noFill/>
          <a:ln cap="flat" cmpd="sng" w="19050">
            <a:solidFill>
              <a:srgbClr val="D6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Google Shape;97;g3fb3f6a784b_0_247"/>
          <p:cNvCxnSpPr/>
          <p:nvPr/>
        </p:nvCxnSpPr>
        <p:spPr>
          <a:xfrm flipH="1" rot="10800000">
            <a:off x="7123820" y="1667655"/>
            <a:ext cx="317700" cy="2100"/>
          </a:xfrm>
          <a:prstGeom prst="straightConnector1">
            <a:avLst/>
          </a:prstGeom>
          <a:noFill/>
          <a:ln cap="flat" cmpd="sng" w="19050">
            <a:solidFill>
              <a:srgbClr val="D6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g3fb3f6a784b_0_247"/>
          <p:cNvCxnSpPr/>
          <p:nvPr/>
        </p:nvCxnSpPr>
        <p:spPr>
          <a:xfrm flipH="1" rot="10800000">
            <a:off x="7683023" y="1667655"/>
            <a:ext cx="317700" cy="2100"/>
          </a:xfrm>
          <a:prstGeom prst="straightConnector1">
            <a:avLst/>
          </a:prstGeom>
          <a:noFill/>
          <a:ln cap="flat" cmpd="sng" w="19050">
            <a:solidFill>
              <a:srgbClr val="D6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g3fb3f6a784b_0_247"/>
          <p:cNvCxnSpPr/>
          <p:nvPr/>
        </p:nvCxnSpPr>
        <p:spPr>
          <a:xfrm flipH="1" rot="10800000">
            <a:off x="6405524" y="1674550"/>
            <a:ext cx="317700" cy="2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" name="Google Shape;100;g3fb3f6a784b_0_247"/>
          <p:cNvCxnSpPr/>
          <p:nvPr/>
        </p:nvCxnSpPr>
        <p:spPr>
          <a:xfrm flipH="1">
            <a:off x="1199775" y="1689209"/>
            <a:ext cx="268800" cy="455100"/>
          </a:xfrm>
          <a:prstGeom prst="straightConnector1">
            <a:avLst/>
          </a:prstGeom>
          <a:noFill/>
          <a:ln cap="flat" cmpd="sng" w="952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g3fb3f6a784b_0_247"/>
          <p:cNvCxnSpPr/>
          <p:nvPr/>
        </p:nvCxnSpPr>
        <p:spPr>
          <a:xfrm flipH="1" rot="10800000">
            <a:off x="1330773" y="1665143"/>
            <a:ext cx="317700" cy="210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g3fb3f6a784b_0_247"/>
          <p:cNvCxnSpPr/>
          <p:nvPr/>
        </p:nvCxnSpPr>
        <p:spPr>
          <a:xfrm>
            <a:off x="2606925" y="1731284"/>
            <a:ext cx="1661100" cy="502500"/>
          </a:xfrm>
          <a:prstGeom prst="straightConnector1">
            <a:avLst/>
          </a:prstGeom>
          <a:noFill/>
          <a:ln cap="flat" cmpd="sng" w="9525">
            <a:solidFill>
              <a:srgbClr val="D6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" name="Google Shape;103;g3fb3f6a784b_0_247"/>
          <p:cNvCxnSpPr/>
          <p:nvPr/>
        </p:nvCxnSpPr>
        <p:spPr>
          <a:xfrm>
            <a:off x="3177725" y="1731284"/>
            <a:ext cx="1255500" cy="481800"/>
          </a:xfrm>
          <a:prstGeom prst="straightConnector1">
            <a:avLst/>
          </a:prstGeom>
          <a:noFill/>
          <a:ln cap="flat" cmpd="sng" w="9525">
            <a:solidFill>
              <a:srgbClr val="D6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" name="Google Shape;104;g3fb3f6a784b_0_247"/>
          <p:cNvCxnSpPr/>
          <p:nvPr/>
        </p:nvCxnSpPr>
        <p:spPr>
          <a:xfrm flipH="1">
            <a:off x="4529800" y="1731284"/>
            <a:ext cx="2392500" cy="461400"/>
          </a:xfrm>
          <a:prstGeom prst="straightConnector1">
            <a:avLst/>
          </a:prstGeom>
          <a:noFill/>
          <a:ln cap="flat" cmpd="sng" w="9525">
            <a:solidFill>
              <a:srgbClr val="D6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" name="Google Shape;105;g3fb3f6a784b_0_247"/>
          <p:cNvCxnSpPr/>
          <p:nvPr/>
        </p:nvCxnSpPr>
        <p:spPr>
          <a:xfrm flipH="1">
            <a:off x="4784850" y="1731284"/>
            <a:ext cx="2509200" cy="468300"/>
          </a:xfrm>
          <a:prstGeom prst="straightConnector1">
            <a:avLst/>
          </a:prstGeom>
          <a:noFill/>
          <a:ln cap="flat" cmpd="sng" w="9525">
            <a:solidFill>
              <a:srgbClr val="D6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" name="Google Shape;106;g3fb3f6a784b_0_247"/>
          <p:cNvCxnSpPr/>
          <p:nvPr/>
        </p:nvCxnSpPr>
        <p:spPr>
          <a:xfrm flipH="1">
            <a:off x="4971250" y="1727834"/>
            <a:ext cx="2901000" cy="485400"/>
          </a:xfrm>
          <a:prstGeom prst="straightConnector1">
            <a:avLst/>
          </a:prstGeom>
          <a:noFill/>
          <a:ln cap="flat" cmpd="sng" w="9525">
            <a:solidFill>
              <a:srgbClr val="D6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" name="Google Shape;107;g3fb3f6a784b_0_247"/>
          <p:cNvCxnSpPr/>
          <p:nvPr/>
        </p:nvCxnSpPr>
        <p:spPr>
          <a:xfrm>
            <a:off x="6571525" y="1727834"/>
            <a:ext cx="757500" cy="437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" name="Google Shape;108;g3fb3f6a784b_0_247"/>
          <p:cNvSpPr txBox="1"/>
          <p:nvPr/>
        </p:nvSpPr>
        <p:spPr>
          <a:xfrm>
            <a:off x="3767500" y="2190883"/>
            <a:ext cx="1622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</a:t>
            </a:r>
            <a:r>
              <a:rPr i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ekf</a:t>
            </a: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files</a:t>
            </a:r>
            <a:endParaRPr i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fb3f6a784b_0_247"/>
          <p:cNvSpPr txBox="1"/>
          <p:nvPr/>
        </p:nvSpPr>
        <p:spPr>
          <a:xfrm>
            <a:off x="6799069" y="2100424"/>
            <a:ext cx="2333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</a:t>
            </a: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analysis ensemble members (grib files)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3fb3f6a784b_0_247"/>
          <p:cNvSpPr txBox="1"/>
          <p:nvPr/>
        </p:nvSpPr>
        <p:spPr>
          <a:xfrm>
            <a:off x="361625" y="3444550"/>
            <a:ext cx="8505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original formulation has been used in the experiments that Virginia will show later.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g3fb3f6a784b_0_281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fb3f6a784b_0_2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17" name="Google Shape;117;g3fb3f6a784b_0_281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118" name="Google Shape;118;g3fb3f6a784b_0_281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latin typeface="Montserrat SemiBold"/>
                <a:ea typeface="Montserrat SemiBold"/>
                <a:cs typeface="Montserrat SemiBold"/>
                <a:sym typeface="Montserrat SemiBold"/>
              </a:rPr>
              <a:t>Two approximations in </a:t>
            </a:r>
            <a:r>
              <a:rPr b="1" lang="it" sz="2200">
                <a:latin typeface="Montserrat SemiBold"/>
                <a:ea typeface="Montserrat SemiBold"/>
                <a:cs typeface="Montserrat SemiBold"/>
                <a:sym typeface="Montserrat SemiBold"/>
              </a:rPr>
              <a:t>PAI</a:t>
            </a:r>
            <a:endParaRPr b="1" i="0" sz="2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9" name="Google Shape;119;g3fb3f6a784b_0_281"/>
          <p:cNvSpPr txBox="1"/>
          <p:nvPr/>
        </p:nvSpPr>
        <p:spPr>
          <a:xfrm>
            <a:off x="516150" y="510000"/>
            <a:ext cx="8505000" cy="22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arenR"/>
            </a:pPr>
            <a:r>
              <a:rPr b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1" baseline="-25000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saved </a:t>
            </a:r>
            <a:r>
              <a:rPr b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post-inflation, Y</a:t>
            </a:r>
            <a:r>
              <a:rPr b="1" baseline="-25000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saved </a:t>
            </a:r>
            <a:r>
              <a:rPr b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pre-inflation</a:t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arenR"/>
            </a:pPr>
            <a:r>
              <a:rPr b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1" baseline="-25000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not stored entirely on each model grid point in ekf files.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</p:txBody>
      </p:sp>
      <p:sp>
        <p:nvSpPr>
          <p:cNvPr id="120" name="Google Shape;120;g3fb3f6a784b_0_281"/>
          <p:cNvSpPr txBox="1"/>
          <p:nvPr/>
        </p:nvSpPr>
        <p:spPr>
          <a:xfrm>
            <a:off x="987581" y="2545398"/>
            <a:ext cx="8190900" cy="18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analysis model equivalents for an observation are not stored for every grid point that is within the localisation cut-off radius of the observation, but </a:t>
            </a:r>
            <a:r>
              <a:rPr b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at the grid point that is closest to the nominal position of the observation. ​</a:t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​In PAI, the available </a:t>
            </a:r>
            <a:r>
              <a:rPr b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1" baseline="-25000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 the grid point closest to the nominal observation location is used to compute </a:t>
            </a:r>
            <a:r>
              <a:rPr b="1"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it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 nearby grid points up to the localisation length scale.​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ack and white text&#10;&#10;AI-generated content may be incorrect." id="121" name="Google Shape;121;g3fb3f6a784b_0_2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7771" y="764517"/>
            <a:ext cx="3028466" cy="37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3fb3f6a784b_0_312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3fb3f6a784b_0_3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28" name="Google Shape;128;g3fb3f6a784b_0_312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129" name="Google Shape;129;g3fb3f6a784b_0_312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latin typeface="Montserrat SemiBold"/>
                <a:ea typeface="Montserrat SemiBold"/>
                <a:cs typeface="Montserrat SemiBold"/>
                <a:sym typeface="Montserrat SemiBold"/>
              </a:rPr>
              <a:t>Two approximations in PAI</a:t>
            </a:r>
            <a:endParaRPr b="1" i="0" sz="2200" u="none" cap="none" strike="noStrike">
              <a:solidFill>
                <a:srgbClr val="0000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30" name="Google Shape;130;g3fb3f6a784b_0_3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674" y="1079749"/>
            <a:ext cx="4281850" cy="333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3fb3f6a784b_0_3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4283" y="1307429"/>
            <a:ext cx="1653742" cy="91541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3fb3f6a784b_0_312"/>
          <p:cNvSpPr txBox="1"/>
          <p:nvPr/>
        </p:nvSpPr>
        <p:spPr>
          <a:xfrm>
            <a:off x="5121150" y="2811314"/>
            <a:ext cx="39000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implemented a mathematically consistent correction of PAI to account for </a:t>
            </a:r>
            <a:r>
              <a:rPr b="1" lang="it" sz="1600">
                <a:solidFill>
                  <a:srgbClr val="D60000"/>
                </a:solidFill>
                <a:latin typeface="Calibri"/>
                <a:ea typeface="Calibri"/>
                <a:cs typeface="Calibri"/>
                <a:sym typeface="Calibri"/>
              </a:rPr>
              <a:t>(multiplicative)</a:t>
            </a:r>
            <a:r>
              <a:rPr b="1" lang="it" sz="1600">
                <a:solidFill>
                  <a:srgbClr val="D60000"/>
                </a:solidFill>
                <a:latin typeface="Calibri"/>
                <a:ea typeface="Calibri"/>
                <a:cs typeface="Calibri"/>
                <a:sym typeface="Calibri"/>
              </a:rPr>
              <a:t> covariance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it" sz="1600">
                <a:solidFill>
                  <a:srgbClr val="D60000"/>
                </a:solidFill>
                <a:latin typeface="Calibri"/>
                <a:ea typeface="Calibri"/>
                <a:cs typeface="Calibri"/>
                <a:sym typeface="Calibri"/>
              </a:rPr>
              <a:t>inflation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it" sz="1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localization</a:t>
            </a:r>
            <a:r>
              <a:rPr lang="it" sz="1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​ </a:t>
            </a:r>
            <a:r>
              <a:rPr b="1" lang="it" sz="1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effect on Y</a:t>
            </a:r>
            <a:r>
              <a:rPr b="1" baseline="-25000" lang="it" sz="1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1" baseline="-25000" sz="16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b3f6a784b_0_312"/>
          <p:cNvSpPr/>
          <p:nvPr/>
        </p:nvSpPr>
        <p:spPr>
          <a:xfrm rot="5404826">
            <a:off x="6750598" y="2488190"/>
            <a:ext cx="641101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b3f6a784b_0_164"/>
          <p:cNvSpPr txBox="1"/>
          <p:nvPr/>
        </p:nvSpPr>
        <p:spPr>
          <a:xfrm>
            <a:off x="196200" y="2375"/>
            <a:ext cx="71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1) Account for posterior inflation effect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" name="Google Shape;139;g3fb3f6a784b_0_164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fb3f6a784b_0_1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41" name="Google Shape;141;g3fb3f6a784b_0_164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142" name="Google Shape;142;g3fb3f6a784b_0_164"/>
          <p:cNvSpPr txBox="1"/>
          <p:nvPr/>
        </p:nvSpPr>
        <p:spPr>
          <a:xfrm>
            <a:off x="476550" y="723975"/>
            <a:ext cx="8500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our experiments we apply a 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Relaxation to Prior Spread (RTPS)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posterior covariance inflation: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g3fb3f6a784b_0_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350" y="1257100"/>
            <a:ext cx="1145352" cy="670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and white math symbol&#10;&#10;AI-generated content may be incorrect." id="144" name="Google Shape;144;g3fb3f6a784b_0_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725" y="2107775"/>
            <a:ext cx="2252449" cy="30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3fb3f6a784b_0_164"/>
          <p:cNvSpPr txBox="1"/>
          <p:nvPr/>
        </p:nvSpPr>
        <p:spPr>
          <a:xfrm>
            <a:off x="5701975" y="1201950"/>
            <a:ext cx="3195000" cy="17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</a:t>
            </a:r>
            <a:r>
              <a:rPr b="1"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σ</a:t>
            </a:r>
            <a:r>
              <a:rPr i="1" lang="it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σ</a:t>
            </a:r>
            <a:r>
              <a:rPr i="1" lang="it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</a:t>
            </a:r>
            <a:r>
              <a:rPr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pre-inflation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analysis and background ensemble spread (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vectors </a:t>
            </a:r>
            <a:r>
              <a:rPr b="1"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× 1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 ​</a:t>
            </a:r>
            <a:endParaRPr sz="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it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i="1" lang="it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lang="it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i="1" lang="it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analysis and background error covariances matrices.​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ack and white text&#10;&#10;AI-generated content may be incorrect." id="146" name="Google Shape;146;g3fb3f6a784b_0_1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4725" y="3789300"/>
            <a:ext cx="3202166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3fb3f6a784b_0_164"/>
          <p:cNvSpPr txBox="1"/>
          <p:nvPr/>
        </p:nvSpPr>
        <p:spPr>
          <a:xfrm>
            <a:off x="5731500" y="37552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Need to “deflate” </a:t>
            </a:r>
            <a:r>
              <a:rPr b="1" lang="it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b="1" baseline="-25000" lang="it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it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matrix!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8" name="Google Shape;148;g3fb3f6a784b_0_164"/>
          <p:cNvCxnSpPr/>
          <p:nvPr/>
        </p:nvCxnSpPr>
        <p:spPr>
          <a:xfrm flipH="1" rot="10800000">
            <a:off x="2267748" y="4224274"/>
            <a:ext cx="317700" cy="2100"/>
          </a:xfrm>
          <a:prstGeom prst="straightConnector1">
            <a:avLst/>
          </a:prstGeom>
          <a:noFill/>
          <a:ln cap="flat" cmpd="sng" w="19050">
            <a:solidFill>
              <a:srgbClr val="D6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g3fb3f6a784b_0_164"/>
          <p:cNvCxnSpPr/>
          <p:nvPr/>
        </p:nvCxnSpPr>
        <p:spPr>
          <a:xfrm flipH="1" rot="10800000">
            <a:off x="2640769" y="4224274"/>
            <a:ext cx="317700" cy="2100"/>
          </a:xfrm>
          <a:prstGeom prst="straightConnector1">
            <a:avLst/>
          </a:prstGeom>
          <a:noFill/>
          <a:ln cap="flat" cmpd="sng" w="19050">
            <a:solidFill>
              <a:srgbClr val="0070C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" name="Google Shape;150;g3fb3f6a784b_0_164"/>
          <p:cNvSpPr txBox="1"/>
          <p:nvPr/>
        </p:nvSpPr>
        <p:spPr>
          <a:xfrm>
            <a:off x="423250" y="4424775"/>
            <a:ext cx="210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Saved after inflation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fb3f6a784b_0_164"/>
          <p:cNvSpPr txBox="1"/>
          <p:nvPr/>
        </p:nvSpPr>
        <p:spPr>
          <a:xfrm>
            <a:off x="2958475" y="4424775"/>
            <a:ext cx="239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Saved before inflation</a:t>
            </a: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2" name="Google Shape;152;g3fb3f6a784b_0_164"/>
          <p:cNvCxnSpPr/>
          <p:nvPr/>
        </p:nvCxnSpPr>
        <p:spPr>
          <a:xfrm>
            <a:off x="2820775" y="4267759"/>
            <a:ext cx="1074900" cy="262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" name="Google Shape;153;g3fb3f6a784b_0_164"/>
          <p:cNvCxnSpPr/>
          <p:nvPr/>
        </p:nvCxnSpPr>
        <p:spPr>
          <a:xfrm flipH="1">
            <a:off x="1551325" y="4267750"/>
            <a:ext cx="834900" cy="289800"/>
          </a:xfrm>
          <a:prstGeom prst="straightConnector1">
            <a:avLst/>
          </a:prstGeom>
          <a:noFill/>
          <a:ln cap="flat" cmpd="sng" w="9525">
            <a:solidFill>
              <a:srgbClr val="D6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54" name="Google Shape;154;g3fb3f6a784b_0_1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3351" y="2585826"/>
            <a:ext cx="4947893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fb3f6a784b_0_164"/>
          <p:cNvSpPr/>
          <p:nvPr/>
        </p:nvSpPr>
        <p:spPr>
          <a:xfrm>
            <a:off x="3902434" y="2489025"/>
            <a:ext cx="1709400" cy="614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b3f6a784b_0_366"/>
          <p:cNvSpPr txBox="1"/>
          <p:nvPr/>
        </p:nvSpPr>
        <p:spPr>
          <a:xfrm>
            <a:off x="196200" y="2375"/>
            <a:ext cx="71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1) Account for posterior inflation effect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g3fb3f6a784b_0_366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fb3f6a784b_0_3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63" name="Google Shape;163;g3fb3f6a784b_0_366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pic>
        <p:nvPicPr>
          <p:cNvPr descr="A black and white logo&#10;&#10;AI-generated content may be incorrect." id="164" name="Google Shape;164;g3fb3f6a784b_0_3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7851" y="3285642"/>
            <a:ext cx="1874150" cy="5532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letter with a white background&#10;&#10;AI-generated content may be incorrect." id="165" name="Google Shape;165;g3fb3f6a784b_0_3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5000" y="3285646"/>
            <a:ext cx="1371275" cy="26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fb3f6a784b_0_3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9151" y="843251"/>
            <a:ext cx="4947893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fb3f6a784b_0_3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4992" y="3849843"/>
            <a:ext cx="1005025" cy="61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letter on a white background&#10;&#10;AI-generated content may be incorrect." id="168" name="Google Shape;168;g3fb3f6a784b_0_3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8168" y="4603861"/>
            <a:ext cx="4104749" cy="34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fb3f6a784b_0_366"/>
          <p:cNvSpPr txBox="1"/>
          <p:nvPr/>
        </p:nvSpPr>
        <p:spPr>
          <a:xfrm>
            <a:off x="542325" y="2713625"/>
            <a:ext cx="709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Once we have the analytical formulation of </a:t>
            </a:r>
            <a:r>
              <a:rPr b="1" i="1" lang="it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η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:​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g3fb3f6a784b_0_36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03667" y="920850"/>
            <a:ext cx="1194900" cy="306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fb3f6a784b_0_36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3637" y="1533538"/>
            <a:ext cx="1558237" cy="461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g3fb3f6a784b_0_366"/>
          <p:cNvCxnSpPr/>
          <p:nvPr/>
        </p:nvCxnSpPr>
        <p:spPr>
          <a:xfrm rot="10800000">
            <a:off x="3936925" y="1134850"/>
            <a:ext cx="0" cy="513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3" name="Google Shape;173;g3fb3f6a784b_0_366"/>
          <p:cNvSpPr/>
          <p:nvPr/>
        </p:nvSpPr>
        <p:spPr>
          <a:xfrm rot="4826">
            <a:off x="5965798" y="1018899"/>
            <a:ext cx="641101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fb3f6a784b_0_366"/>
          <p:cNvSpPr txBox="1"/>
          <p:nvPr/>
        </p:nvSpPr>
        <p:spPr>
          <a:xfrm>
            <a:off x="5584761" y="1110164"/>
            <a:ext cx="171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dropping min(100,...)</a:t>
            </a:r>
            <a:endParaRPr i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fb3f6a784b_0_366"/>
          <p:cNvSpPr txBox="1"/>
          <p:nvPr/>
        </p:nvSpPr>
        <p:spPr>
          <a:xfrm>
            <a:off x="542325" y="2024959"/>
            <a:ext cx="847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can get an analytical formulation of </a:t>
            </a:r>
            <a:r>
              <a:rPr b="1" i="1" lang="it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η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terms of post-inflation spread        </a:t>
            </a:r>
            <a:r>
              <a:rPr lang="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solving a simple quadratic equation (not shown for the interest of time).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g3fb3f6a784b_0_36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92088" y="2150075"/>
            <a:ext cx="353167" cy="26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g3fb3f6a784b_0_326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fb3f6a784b_0_3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183" name="Google Shape;183;g3fb3f6a784b_0_326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184" name="Google Shape;184;g3fb3f6a784b_0_326"/>
          <p:cNvSpPr txBox="1"/>
          <p:nvPr/>
        </p:nvSpPr>
        <p:spPr>
          <a:xfrm>
            <a:off x="196200" y="2375"/>
            <a:ext cx="71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1) Account for posterior inflation effect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g3fb3f6a784b_0_326"/>
          <p:cNvSpPr/>
          <p:nvPr/>
        </p:nvSpPr>
        <p:spPr>
          <a:xfrm>
            <a:off x="3426825" y="4350600"/>
            <a:ext cx="382200" cy="181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3fb3f6a784b_0_326"/>
          <p:cNvSpPr txBox="1"/>
          <p:nvPr/>
        </p:nvSpPr>
        <p:spPr>
          <a:xfrm>
            <a:off x="3355584" y="4208112"/>
            <a:ext cx="3822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qr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g3fb3f6a784b_0_3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025" y="728175"/>
            <a:ext cx="3289286" cy="43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3fb3f6a784b_0_3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275" y="741000"/>
            <a:ext cx="3217785" cy="43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fb3f6a784b_0_3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644" y="995035"/>
            <a:ext cx="608925" cy="346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3fb3f6a784b_0_326"/>
          <p:cNvSpPr/>
          <p:nvPr/>
        </p:nvSpPr>
        <p:spPr>
          <a:xfrm>
            <a:off x="1502875" y="4875325"/>
            <a:ext cx="2267400" cy="181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g3fb3f6a784b_0_3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79012" y="4875325"/>
            <a:ext cx="257613" cy="1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3fb3f6a784b_0_326"/>
          <p:cNvSpPr/>
          <p:nvPr/>
        </p:nvSpPr>
        <p:spPr>
          <a:xfrm>
            <a:off x="1104575" y="696100"/>
            <a:ext cx="29637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fb3f6a784b_0_326"/>
          <p:cNvSpPr/>
          <p:nvPr/>
        </p:nvSpPr>
        <p:spPr>
          <a:xfrm>
            <a:off x="3647550" y="4549225"/>
            <a:ext cx="257700" cy="11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fb3f6a784b_0_326"/>
          <p:cNvSpPr txBox="1"/>
          <p:nvPr/>
        </p:nvSpPr>
        <p:spPr>
          <a:xfrm>
            <a:off x="3552919" y="4444665"/>
            <a:ext cx="382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qr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g3fb3f6a784b_0_3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61899" y="3197288"/>
            <a:ext cx="2101075" cy="93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3fb3f6a784b_0_3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90650" y="711175"/>
            <a:ext cx="2855057" cy="43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fb3f6a784b_0_3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08525" y="991971"/>
            <a:ext cx="608925" cy="346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fb3f6a784b_0_326"/>
          <p:cNvSpPr/>
          <p:nvPr/>
        </p:nvSpPr>
        <p:spPr>
          <a:xfrm>
            <a:off x="6034383" y="4875325"/>
            <a:ext cx="2267400" cy="181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g3fb3f6a784b_0_3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10520" y="4875325"/>
            <a:ext cx="257613" cy="1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g3fb3f6a784b_0_3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13181" y="3691112"/>
            <a:ext cx="1966924" cy="484588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g3fb3f6a784b_0_326"/>
          <p:cNvSpPr/>
          <p:nvPr/>
        </p:nvSpPr>
        <p:spPr>
          <a:xfrm>
            <a:off x="7976232" y="4549225"/>
            <a:ext cx="257700" cy="11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fb3f6a784b_0_326"/>
          <p:cNvSpPr txBox="1"/>
          <p:nvPr/>
        </p:nvSpPr>
        <p:spPr>
          <a:xfrm>
            <a:off x="7889370" y="4441281"/>
            <a:ext cx="382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qr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fb3f6a784b_0_326"/>
          <p:cNvSpPr/>
          <p:nvPr/>
        </p:nvSpPr>
        <p:spPr>
          <a:xfrm>
            <a:off x="5610150" y="696100"/>
            <a:ext cx="29637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g3fb3f6a784b_0_464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3fb3f6a784b_0_4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10" name="Google Shape;210;g3fb3f6a784b_0_464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211" name="Google Shape;211;g3fb3f6a784b_0_464"/>
          <p:cNvSpPr txBox="1"/>
          <p:nvPr/>
        </p:nvSpPr>
        <p:spPr>
          <a:xfrm>
            <a:off x="196200" y="2375"/>
            <a:ext cx="71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1) Account for posterior inflation effect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g3fb3f6a784b_0_4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0000" y="2981625"/>
            <a:ext cx="5464001" cy="207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3fb3f6a784b_0_4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39875" y="677975"/>
            <a:ext cx="5664252" cy="215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fb3f6a784b_0_464"/>
          <p:cNvSpPr/>
          <p:nvPr/>
        </p:nvSpPr>
        <p:spPr>
          <a:xfrm>
            <a:off x="3724825" y="2727225"/>
            <a:ext cx="246300" cy="9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fb3f6a784b_0_464"/>
          <p:cNvSpPr/>
          <p:nvPr/>
        </p:nvSpPr>
        <p:spPr>
          <a:xfrm>
            <a:off x="6721050" y="2727225"/>
            <a:ext cx="246300" cy="9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3fb3f6a784b_0_464"/>
          <p:cNvSpPr/>
          <p:nvPr/>
        </p:nvSpPr>
        <p:spPr>
          <a:xfrm>
            <a:off x="6633419" y="4952577"/>
            <a:ext cx="214200" cy="9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fb3f6a784b_0_464"/>
          <p:cNvSpPr/>
          <p:nvPr/>
        </p:nvSpPr>
        <p:spPr>
          <a:xfrm>
            <a:off x="3756919" y="4952577"/>
            <a:ext cx="214200" cy="9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fb3f6a784b_0_464"/>
          <p:cNvSpPr txBox="1"/>
          <p:nvPr/>
        </p:nvSpPr>
        <p:spPr>
          <a:xfrm>
            <a:off x="3669771" y="2598119"/>
            <a:ext cx="437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m/s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fb3f6a784b_0_464"/>
          <p:cNvSpPr txBox="1"/>
          <p:nvPr/>
        </p:nvSpPr>
        <p:spPr>
          <a:xfrm>
            <a:off x="6664364" y="2590475"/>
            <a:ext cx="437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m/s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fb3f6a784b_0_464"/>
          <p:cNvSpPr txBox="1"/>
          <p:nvPr/>
        </p:nvSpPr>
        <p:spPr>
          <a:xfrm>
            <a:off x="6554204" y="4820400"/>
            <a:ext cx="437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m/s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fb3f6a784b_0_464"/>
          <p:cNvSpPr txBox="1"/>
          <p:nvPr/>
        </p:nvSpPr>
        <p:spPr>
          <a:xfrm>
            <a:off x="3684182" y="4820400"/>
            <a:ext cx="437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m/s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g3fb3f6a784b_0_445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3fb3f6a784b_0_4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28" name="Google Shape;228;g3fb3f6a784b_0_445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229" name="Google Shape;229;g3fb3f6a784b_0_445"/>
          <p:cNvSpPr txBox="1"/>
          <p:nvPr/>
        </p:nvSpPr>
        <p:spPr>
          <a:xfrm>
            <a:off x="196200" y="2375"/>
            <a:ext cx="71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 Account for localization effect on Y</a:t>
            </a:r>
            <a:r>
              <a:rPr b="1" baseline="-25000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baseline="-2500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0" name="Google Shape;230;g3fb3f6a784b_0_4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178" y="1710438"/>
            <a:ext cx="447675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3fb3f6a784b_0_4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575" y="3905064"/>
            <a:ext cx="71056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letter on a white background&#10;&#10;AI-generated content may be incorrect." id="232" name="Google Shape;232;g3fb3f6a784b_0_4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171" y="846611"/>
            <a:ext cx="4104749" cy="34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fb3f6a784b_0_4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30550" y="678150"/>
            <a:ext cx="3670958" cy="286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3fb3f6a784b_0_445"/>
          <p:cNvSpPr txBox="1"/>
          <p:nvPr/>
        </p:nvSpPr>
        <p:spPr>
          <a:xfrm>
            <a:off x="1693200" y="3443364"/>
            <a:ext cx="1664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We don’t have</a:t>
            </a:r>
            <a:endParaRPr i="1"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3fb3f6a784b_0_445"/>
          <p:cNvSpPr txBox="1"/>
          <p:nvPr/>
        </p:nvSpPr>
        <p:spPr>
          <a:xfrm>
            <a:off x="4631625" y="3443364"/>
            <a:ext cx="1043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We have</a:t>
            </a:r>
            <a:endParaRPr i="1"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fb3f6a784b_0_445"/>
          <p:cNvSpPr/>
          <p:nvPr/>
        </p:nvSpPr>
        <p:spPr>
          <a:xfrm>
            <a:off x="1353900" y="3873814"/>
            <a:ext cx="2221800" cy="3936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fb3f6a784b_0_445"/>
          <p:cNvSpPr/>
          <p:nvPr/>
        </p:nvSpPr>
        <p:spPr>
          <a:xfrm>
            <a:off x="3987375" y="3873814"/>
            <a:ext cx="2322300" cy="393600"/>
          </a:xfrm>
          <a:prstGeom prst="rect">
            <a:avLst/>
          </a:prstGeom>
          <a:noFill/>
          <a:ln cap="flat" cmpd="sng" w="9525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3fb3f6a784b_0_445"/>
          <p:cNvSpPr txBox="1"/>
          <p:nvPr/>
        </p:nvSpPr>
        <p:spPr>
          <a:xfrm>
            <a:off x="6429200" y="3595175"/>
            <a:ext cx="1567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NB: j is the observation to be considered</a:t>
            </a:r>
            <a:endParaRPr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fb3f6a784b_0_445"/>
          <p:cNvSpPr txBox="1"/>
          <p:nvPr/>
        </p:nvSpPr>
        <p:spPr>
          <a:xfrm>
            <a:off x="7468500" y="4426475"/>
            <a:ext cx="167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expensive!</a:t>
            </a:r>
            <a:endParaRPr b="1" i="1" sz="1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g3fb3f6a784b_0_542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g3fb3f6a784b_0_5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46" name="Google Shape;246;g3fb3f6a784b_0_542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247" name="Google Shape;247;g3fb3f6a784b_0_542"/>
          <p:cNvSpPr txBox="1"/>
          <p:nvPr/>
        </p:nvSpPr>
        <p:spPr>
          <a:xfrm>
            <a:off x="196200" y="2375"/>
            <a:ext cx="71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2) Account for localization effect on Y</a:t>
            </a:r>
            <a:r>
              <a:rPr b="1" baseline="-25000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baseline="-2500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8" name="Google Shape;248;g3fb3f6a784b_0_5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625" y="3423999"/>
            <a:ext cx="2322600" cy="8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fb3f6a784b_0_542"/>
          <p:cNvSpPr txBox="1"/>
          <p:nvPr/>
        </p:nvSpPr>
        <p:spPr>
          <a:xfrm>
            <a:off x="608425" y="872513"/>
            <a:ext cx="8171400" cy="24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Assumptions: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i="1" lang="it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diagonal (verified);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i="1" lang="it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ρ</a:t>
            </a:r>
            <a:r>
              <a:rPr baseline="30000" i="1" lang="it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(Bj)</a:t>
            </a:r>
            <a:r>
              <a:rPr i="1" lang="it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=1 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(almost exact);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local analysis in a grid point reduces to the assimilation of the single observation </a:t>
            </a:r>
            <a:r>
              <a:rPr i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 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(strongest assumption, realistic when observation density is lower)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Then, we can approximate the application of                                                                        as a single 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scalar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multiplication, by a factor: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g3fb3f6a784b_0_5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6461" y="2659477"/>
            <a:ext cx="3193799" cy="3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3fb3f6a784b_0_5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6625" y="3560100"/>
            <a:ext cx="4828625" cy="6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3fb3f6a784b_0_542"/>
          <p:cNvSpPr/>
          <p:nvPr/>
        </p:nvSpPr>
        <p:spPr>
          <a:xfrm rot="4826">
            <a:off x="3213573" y="3841564"/>
            <a:ext cx="641101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fb3f6a784b_0_542"/>
          <p:cNvSpPr txBox="1"/>
          <p:nvPr/>
        </p:nvSpPr>
        <p:spPr>
          <a:xfrm>
            <a:off x="1447925" y="4300600"/>
            <a:ext cx="1551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All from </a:t>
            </a:r>
            <a:r>
              <a:rPr b="1" i="1" lang="it" sz="1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ekf</a:t>
            </a:r>
            <a:r>
              <a:rPr b="1" lang="it" sz="1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files</a:t>
            </a:r>
            <a:endParaRPr b="1" sz="16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Zero cost</a:t>
            </a:r>
            <a:endParaRPr sz="16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fb3f6a784b_0_542"/>
          <p:cNvSpPr txBox="1"/>
          <p:nvPr/>
        </p:nvSpPr>
        <p:spPr>
          <a:xfrm>
            <a:off x="4159225" y="4177600"/>
            <a:ext cx="4343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Final PAI formulation with multiplicative inflation and localization</a:t>
            </a:r>
            <a:endParaRPr b="1" sz="16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g3fb3f6a784b_0_488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3fb3f6a784b_0_4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61" name="Google Shape;261;g3fb3f6a784b_0_488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262" name="Google Shape;262;g3fb3f6a784b_0_488"/>
          <p:cNvSpPr/>
          <p:nvPr/>
        </p:nvSpPr>
        <p:spPr>
          <a:xfrm>
            <a:off x="3426825" y="4350600"/>
            <a:ext cx="382200" cy="181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g3fb3f6a784b_0_4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5813" y="734925"/>
            <a:ext cx="3224309" cy="432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3fb3f6a784b_0_4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644" y="995035"/>
            <a:ext cx="608925" cy="346570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3fb3f6a784b_0_488"/>
          <p:cNvSpPr/>
          <p:nvPr/>
        </p:nvSpPr>
        <p:spPr>
          <a:xfrm>
            <a:off x="1502875" y="4875325"/>
            <a:ext cx="2267400" cy="181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g3fb3f6a784b_0_4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79012" y="4875325"/>
            <a:ext cx="257613" cy="1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g3fb3f6a784b_0_488"/>
          <p:cNvSpPr/>
          <p:nvPr/>
        </p:nvSpPr>
        <p:spPr>
          <a:xfrm>
            <a:off x="1104575" y="696100"/>
            <a:ext cx="29637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8" name="Google Shape;268;g3fb3f6a784b_0_48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93111" y="722938"/>
            <a:ext cx="2841238" cy="432189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3fb3f6a784b_0_488"/>
          <p:cNvSpPr/>
          <p:nvPr/>
        </p:nvSpPr>
        <p:spPr>
          <a:xfrm>
            <a:off x="3647550" y="4549225"/>
            <a:ext cx="257700" cy="11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fb3f6a784b_0_488"/>
          <p:cNvSpPr txBox="1"/>
          <p:nvPr/>
        </p:nvSpPr>
        <p:spPr>
          <a:xfrm>
            <a:off x="3552919" y="4444665"/>
            <a:ext cx="382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qr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1" name="Google Shape;271;g3fb3f6a784b_0_4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8525" y="991971"/>
            <a:ext cx="608925" cy="346570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3fb3f6a784b_0_488"/>
          <p:cNvSpPr txBox="1"/>
          <p:nvPr/>
        </p:nvSpPr>
        <p:spPr>
          <a:xfrm>
            <a:off x="196200" y="2375"/>
            <a:ext cx="71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Final results with both corrections</a:t>
            </a:r>
            <a:endParaRPr b="1" baseline="-2500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g3fb3f6a784b_0_488"/>
          <p:cNvSpPr/>
          <p:nvPr/>
        </p:nvSpPr>
        <p:spPr>
          <a:xfrm>
            <a:off x="6034383" y="4875325"/>
            <a:ext cx="2267400" cy="181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g3fb3f6a784b_0_4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10520" y="4875325"/>
            <a:ext cx="257613" cy="1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3fb3f6a784b_0_488"/>
          <p:cNvSpPr/>
          <p:nvPr/>
        </p:nvSpPr>
        <p:spPr>
          <a:xfrm>
            <a:off x="6624329" y="1171116"/>
            <a:ext cx="257700" cy="11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3fb3f6a784b_0_488"/>
          <p:cNvSpPr txBox="1"/>
          <p:nvPr/>
        </p:nvSpPr>
        <p:spPr>
          <a:xfrm>
            <a:off x="6529698" y="1066556"/>
            <a:ext cx="382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qr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3fb3f6a784b_0_488"/>
          <p:cNvSpPr/>
          <p:nvPr/>
        </p:nvSpPr>
        <p:spPr>
          <a:xfrm>
            <a:off x="5493100" y="704063"/>
            <a:ext cx="29637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8" name="Google Shape;278;g3fb3f6a784b_0_48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13181" y="3691112"/>
            <a:ext cx="1966924" cy="484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3fb3f6a784b_0_48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61899" y="3197288"/>
            <a:ext cx="2101075" cy="93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g3fb3f6a784b_0_567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g3fb3f6a784b_0_5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286" name="Google Shape;286;g3fb3f6a784b_0_567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287" name="Google Shape;287;g3fb3f6a784b_0_567"/>
          <p:cNvSpPr txBox="1"/>
          <p:nvPr/>
        </p:nvSpPr>
        <p:spPr>
          <a:xfrm>
            <a:off x="196200" y="2375"/>
            <a:ext cx="71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it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Final notes</a:t>
            </a:r>
            <a:endParaRPr b="1" baseline="-2500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g3fb3f6a784b_0_567"/>
          <p:cNvSpPr txBox="1"/>
          <p:nvPr/>
        </p:nvSpPr>
        <p:spPr>
          <a:xfrm>
            <a:off x="563575" y="1243775"/>
            <a:ext cx="8020500" cy="30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Applying the correction for 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multiplicative inflation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localization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PAI </a:t>
            </a:r>
            <a:r>
              <a:rPr lang="it" sz="1600">
                <a:solidFill>
                  <a:srgbClr val="069867"/>
                </a:solidFill>
                <a:latin typeface="Calibri"/>
                <a:ea typeface="Calibri"/>
                <a:cs typeface="Calibri"/>
                <a:sym typeface="Calibri"/>
              </a:rPr>
              <a:t>improves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agreement with the total LETKF increment for most variables.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correction for inflation is valid </a:t>
            </a: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for RTPS and multiplicative inflation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general. Other methods (RTPP, additive inflation) need to be accounted in other ways.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correction for localization 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be applied more generally to all the systems using KENDA.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Calibri"/>
              <a:buChar char="●"/>
            </a:pPr>
            <a:r>
              <a:rPr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These corrections (and in particular inflation correction) are </a:t>
            </a:r>
            <a:r>
              <a:rPr b="1"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NOT valid</a:t>
            </a:r>
            <a:r>
              <a:rPr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i="1"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qv</a:t>
            </a:r>
            <a:r>
              <a:rPr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i="1"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qc</a:t>
            </a:r>
            <a:r>
              <a:rPr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variables: other adjustments are applied in KENDA post inflation (e.g. saturation adjustment), which are not simply invertible. For </a:t>
            </a:r>
            <a:r>
              <a:rPr i="1"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qv</a:t>
            </a:r>
            <a:r>
              <a:rPr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i="1"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qc</a:t>
            </a:r>
            <a:r>
              <a:rPr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we suggest at the moment to </a:t>
            </a:r>
            <a:r>
              <a:rPr b="1"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NOT apply</a:t>
            </a:r>
            <a:r>
              <a:rPr lang="it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these corrections and use the original PAI formulation.</a:t>
            </a:r>
            <a:endParaRPr sz="1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aaad2903d_0_194"/>
          <p:cNvSpPr/>
          <p:nvPr/>
        </p:nvSpPr>
        <p:spPr>
          <a:xfrm>
            <a:off x="1474724" y="2778488"/>
            <a:ext cx="8863200" cy="2364900"/>
          </a:xfrm>
          <a:prstGeom prst="roundRect">
            <a:avLst>
              <a:gd fmla="val 38437" name="adj"/>
            </a:avLst>
          </a:prstGeom>
          <a:solidFill>
            <a:srgbClr val="069867"/>
          </a:solidFill>
          <a:ln>
            <a:noFill/>
          </a:ln>
          <a:effectLst>
            <a:outerShdw blurRad="142875" rotWithShape="0" dir="5400000" dist="85725">
              <a:srgbClr val="000000">
                <a:alpha val="3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3faaad2903d_0_194"/>
          <p:cNvSpPr txBox="1"/>
          <p:nvPr/>
        </p:nvSpPr>
        <p:spPr>
          <a:xfrm>
            <a:off x="1783224" y="3018519"/>
            <a:ext cx="7584900" cy="7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lang="it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Quantifying the impact of weather radar observations in ICON-KENDA through the Partial Analysis Increments</a:t>
            </a:r>
            <a:endParaRPr b="1"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faaad2903d_0_194"/>
          <p:cNvSpPr txBox="1"/>
          <p:nvPr/>
        </p:nvSpPr>
        <p:spPr>
          <a:xfrm>
            <a:off x="2259675" y="3757223"/>
            <a:ext cx="7216800" cy="13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Virginia Poli </a:t>
            </a:r>
            <a:r>
              <a:rPr b="1" baseline="30000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(1)</a:t>
            </a:r>
            <a:r>
              <a:rPr b="1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Thomas Gastaldo </a:t>
            </a:r>
            <a:r>
              <a:rPr b="1" baseline="30000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(1)</a:t>
            </a:r>
            <a:r>
              <a:rPr b="1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Marcello Grenzi </a:t>
            </a:r>
            <a:r>
              <a:rPr b="1" baseline="30000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(2)</a:t>
            </a:r>
            <a:r>
              <a:rPr b="1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Alberto Carrassi </a:t>
            </a:r>
            <a:r>
              <a:rPr b="1" baseline="30000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(2)</a:t>
            </a:r>
            <a:r>
              <a:rPr b="1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Chiara Marsigli </a:t>
            </a:r>
            <a:r>
              <a:rPr b="1" baseline="30000" lang="i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(1)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AutoNum type="arabicParenBoth"/>
            </a:pPr>
            <a:r>
              <a:rPr b="1" lang="it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Arpae Emilia-Romagna, Bologna, Italy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AutoNum type="arabicParenBoth"/>
            </a:pPr>
            <a:r>
              <a:rPr b="1" lang="it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University of Bologna, Bologna, Italy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g3faaad2903d_0_194" title="logo_SNPA (1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43" y="4505700"/>
            <a:ext cx="679890" cy="421199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3faaad2903d_0_194"/>
          <p:cNvSpPr/>
          <p:nvPr>
            <p:ph idx="2" type="pic"/>
          </p:nvPr>
        </p:nvSpPr>
        <p:spPr>
          <a:xfrm>
            <a:off x="0" y="0"/>
            <a:ext cx="9297900" cy="2778600"/>
          </a:xfrm>
          <a:prstGeom prst="rect">
            <a:avLst/>
          </a:prstGeom>
          <a:noFill/>
          <a:ln>
            <a:noFill/>
          </a:ln>
        </p:spPr>
      </p:sp>
      <p:pic>
        <p:nvPicPr>
          <p:cNvPr id="299" name="Google Shape;299;g3faaad2903d_0_194" title="logo_arpae_30_anni_def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187" y="3472357"/>
            <a:ext cx="1080003" cy="336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3faaad2903d_0_1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" y="0"/>
            <a:ext cx="4942982" cy="27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3faaad2903d_0_1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42974" y="13"/>
            <a:ext cx="4945930" cy="27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3faaad2903d_0_19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098" y="4007705"/>
            <a:ext cx="1326181" cy="298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3faaad2903d_0_194"/>
          <p:cNvSpPr/>
          <p:nvPr/>
        </p:nvSpPr>
        <p:spPr>
          <a:xfrm>
            <a:off x="-372450" y="405875"/>
            <a:ext cx="9888900" cy="60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>
                <a:latin typeface="Montserrat SemiBold"/>
                <a:ea typeface="Montserrat SemiBold"/>
                <a:cs typeface="Montserrat SemiBold"/>
                <a:sym typeface="Montserrat SemiBold"/>
              </a:rPr>
              <a:t>Presented ad ERAD 2026</a:t>
            </a:r>
            <a:endParaRPr sz="24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g3faaad2903d_0_0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9" name="Google Shape;309;g3faaad2903d_0_0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310" name="Google Shape;310;g3faaad2903d_0_0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ata assimilation monitoring</a:t>
            </a:r>
            <a:endParaRPr sz="2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11" name="Google Shape;311;g3faaad2903d_0_0" title="AIREP_T_202209200900_state.png"/>
          <p:cNvPicPr preferRelativeResize="0"/>
          <p:nvPr/>
        </p:nvPicPr>
        <p:blipFill rotWithShape="1">
          <a:blip r:embed="rId4">
            <a:alphaModFix/>
          </a:blip>
          <a:srcRect b="0" l="0" r="0" t="7399"/>
          <a:stretch/>
        </p:blipFill>
        <p:spPr>
          <a:xfrm>
            <a:off x="441295" y="897724"/>
            <a:ext cx="2029498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3faaad2903d_0_0" title="SYNOP_PS_202301051200_state.png"/>
          <p:cNvPicPr preferRelativeResize="0"/>
          <p:nvPr/>
        </p:nvPicPr>
        <p:blipFill rotWithShape="1">
          <a:blip r:embed="rId5">
            <a:alphaModFix/>
          </a:blip>
          <a:srcRect b="0" l="0" r="0" t="7356"/>
          <a:stretch/>
        </p:blipFill>
        <p:spPr>
          <a:xfrm>
            <a:off x="2560831" y="897724"/>
            <a:ext cx="212912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3faaad2903d_0_0" title="TEMP_T_202301051200_state.png"/>
          <p:cNvPicPr preferRelativeResize="0"/>
          <p:nvPr/>
        </p:nvPicPr>
        <p:blipFill rotWithShape="1">
          <a:blip r:embed="rId6">
            <a:alphaModFix/>
          </a:blip>
          <a:srcRect b="0" l="0" r="0" t="7399"/>
          <a:stretch/>
        </p:blipFill>
        <p:spPr>
          <a:xfrm>
            <a:off x="4779988" y="897724"/>
            <a:ext cx="2036200" cy="180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g3faaad2903d_0_0" title="last24h (1).png"/>
          <p:cNvPicPr preferRelativeResize="0"/>
          <p:nvPr/>
        </p:nvPicPr>
        <p:blipFill rotWithShape="1">
          <a:blip r:embed="rId7">
            <a:alphaModFix/>
          </a:blip>
          <a:srcRect b="57181" l="0" r="0" t="0"/>
          <a:stretch/>
        </p:blipFill>
        <p:spPr>
          <a:xfrm>
            <a:off x="284581" y="2793245"/>
            <a:ext cx="8574838" cy="179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g3faaad2903d_0_0" title="last24h (1).png"/>
          <p:cNvPicPr preferRelativeResize="0"/>
          <p:nvPr/>
        </p:nvPicPr>
        <p:blipFill rotWithShape="1">
          <a:blip r:embed="rId7">
            <a:alphaModFix/>
          </a:blip>
          <a:srcRect b="0" l="33400" r="32458" t="94002"/>
          <a:stretch/>
        </p:blipFill>
        <p:spPr>
          <a:xfrm>
            <a:off x="3180800" y="4616243"/>
            <a:ext cx="2782403" cy="23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3faaad2903d_0_0" title="dominio_thomas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06225" y="897725"/>
            <a:ext cx="1927324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g3faaad2903d_0_433" title="conv+radar_2024101712_tp1h_202410171500.grib.png"/>
          <p:cNvPicPr preferRelativeResize="0"/>
          <p:nvPr/>
        </p:nvPicPr>
        <p:blipFill rotWithShape="1">
          <a:blip r:embed="rId3">
            <a:alphaModFix/>
          </a:blip>
          <a:srcRect b="0" l="6810" r="13819" t="0"/>
          <a:stretch/>
        </p:blipFill>
        <p:spPr>
          <a:xfrm>
            <a:off x="6077685" y="1402071"/>
            <a:ext cx="2854852" cy="25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3faaad2903d_0_433" title="conv_2024101712_tp1h_202410171500.grib.png"/>
          <p:cNvPicPr preferRelativeResize="0"/>
          <p:nvPr/>
        </p:nvPicPr>
        <p:blipFill rotWithShape="1">
          <a:blip r:embed="rId4">
            <a:alphaModFix/>
          </a:blip>
          <a:srcRect b="0" l="6889" r="13739" t="0"/>
          <a:stretch/>
        </p:blipFill>
        <p:spPr>
          <a:xfrm>
            <a:off x="3214461" y="1402071"/>
            <a:ext cx="2854852" cy="25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g3faaad2903d_0_433" title="radar_SRT_202410171500.png"/>
          <p:cNvPicPr preferRelativeResize="0"/>
          <p:nvPr/>
        </p:nvPicPr>
        <p:blipFill rotWithShape="1">
          <a:blip r:embed="rId5">
            <a:alphaModFix/>
          </a:blip>
          <a:srcRect b="0" l="0" r="13978" t="0"/>
          <a:stretch/>
        </p:blipFill>
        <p:spPr>
          <a:xfrm>
            <a:off x="88335" y="1402071"/>
            <a:ext cx="3099448" cy="259200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g3faaad2903d_0_433"/>
          <p:cNvSpPr txBox="1"/>
          <p:nvPr/>
        </p:nvSpPr>
        <p:spPr>
          <a:xfrm>
            <a:off x="408616" y="3333875"/>
            <a:ext cx="969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observation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g3faaad2903d_0_433" title="conv+radar_2024101712_tp1h_202410171700.grib.png"/>
          <p:cNvPicPr preferRelativeResize="0"/>
          <p:nvPr/>
        </p:nvPicPr>
        <p:blipFill rotWithShape="1">
          <a:blip r:embed="rId6">
            <a:alphaModFix/>
          </a:blip>
          <a:srcRect b="0" l="0" r="0" t="90439"/>
          <a:stretch/>
        </p:blipFill>
        <p:spPr>
          <a:xfrm>
            <a:off x="1448201" y="3882971"/>
            <a:ext cx="6247599" cy="49174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g3faaad2903d_0_433"/>
          <p:cNvSpPr txBox="1"/>
          <p:nvPr/>
        </p:nvSpPr>
        <p:spPr>
          <a:xfrm>
            <a:off x="3278925" y="3333875"/>
            <a:ext cx="969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CONV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g3faaad2903d_0_433"/>
          <p:cNvSpPr txBox="1"/>
          <p:nvPr/>
        </p:nvSpPr>
        <p:spPr>
          <a:xfrm>
            <a:off x="6149581" y="3333875"/>
            <a:ext cx="1122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CONV+RADAR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8" name="Google Shape;328;g3faaad2903d_0_433" title="logo_arpae_30_anni_def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9" name="Google Shape;329;g3faaad2903d_0_433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330" name="Google Shape;330;g3faaad2903d_0_433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Case study: heavy precipitation over Liguria</a:t>
            </a:r>
            <a:r>
              <a:rPr lang="it"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i="0" sz="22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g3faaad2903d_0_11" title="conv+radar_2024101712_tp1h_202410171500.grib.png"/>
          <p:cNvPicPr preferRelativeResize="0"/>
          <p:nvPr/>
        </p:nvPicPr>
        <p:blipFill rotWithShape="1">
          <a:blip r:embed="rId3">
            <a:alphaModFix/>
          </a:blip>
          <a:srcRect b="0" l="6810" r="13819" t="0"/>
          <a:stretch/>
        </p:blipFill>
        <p:spPr>
          <a:xfrm>
            <a:off x="6077685" y="1402071"/>
            <a:ext cx="2854852" cy="25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3faaad2903d_0_11" title="conv_2024101712_tp1h_202410171500.grib.png"/>
          <p:cNvPicPr preferRelativeResize="0"/>
          <p:nvPr/>
        </p:nvPicPr>
        <p:blipFill rotWithShape="1">
          <a:blip r:embed="rId4">
            <a:alphaModFix/>
          </a:blip>
          <a:srcRect b="0" l="6889" r="13739" t="0"/>
          <a:stretch/>
        </p:blipFill>
        <p:spPr>
          <a:xfrm>
            <a:off x="3214461" y="1402071"/>
            <a:ext cx="2854852" cy="25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3faaad2903d_0_11" title="radar_SRT_202410171500.png"/>
          <p:cNvPicPr preferRelativeResize="0"/>
          <p:nvPr/>
        </p:nvPicPr>
        <p:blipFill rotWithShape="1">
          <a:blip r:embed="rId5">
            <a:alphaModFix/>
          </a:blip>
          <a:srcRect b="0" l="0" r="13978" t="0"/>
          <a:stretch/>
        </p:blipFill>
        <p:spPr>
          <a:xfrm>
            <a:off x="88335" y="1402071"/>
            <a:ext cx="3099448" cy="2592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g3faaad2903d_0_11"/>
          <p:cNvSpPr txBox="1"/>
          <p:nvPr/>
        </p:nvSpPr>
        <p:spPr>
          <a:xfrm>
            <a:off x="408616" y="3333875"/>
            <a:ext cx="969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observation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g3faaad2903d_0_11" title="conv+radar_2024101712_tp1h_202410171700.grib.png"/>
          <p:cNvPicPr preferRelativeResize="0"/>
          <p:nvPr/>
        </p:nvPicPr>
        <p:blipFill rotWithShape="1">
          <a:blip r:embed="rId6">
            <a:alphaModFix/>
          </a:blip>
          <a:srcRect b="0" l="0" r="0" t="90439"/>
          <a:stretch/>
        </p:blipFill>
        <p:spPr>
          <a:xfrm>
            <a:off x="1448201" y="3882971"/>
            <a:ext cx="6247599" cy="49174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g3faaad2903d_0_11"/>
          <p:cNvSpPr txBox="1"/>
          <p:nvPr/>
        </p:nvSpPr>
        <p:spPr>
          <a:xfrm>
            <a:off x="3278925" y="3333875"/>
            <a:ext cx="969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CONV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g3faaad2903d_0_11"/>
          <p:cNvSpPr txBox="1"/>
          <p:nvPr/>
        </p:nvSpPr>
        <p:spPr>
          <a:xfrm>
            <a:off x="6149581" y="3333875"/>
            <a:ext cx="1122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CONV+RADAR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g3faaad2903d_0_11"/>
          <p:cNvSpPr/>
          <p:nvPr/>
        </p:nvSpPr>
        <p:spPr>
          <a:xfrm>
            <a:off x="10400" y="1357000"/>
            <a:ext cx="6058800" cy="24162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faaad2903d_0_11"/>
          <p:cNvSpPr/>
          <p:nvPr/>
        </p:nvSpPr>
        <p:spPr>
          <a:xfrm>
            <a:off x="2588100" y="3893400"/>
            <a:ext cx="4314000" cy="5541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3faaad2903d_0_11"/>
          <p:cNvSpPr/>
          <p:nvPr/>
        </p:nvSpPr>
        <p:spPr>
          <a:xfrm>
            <a:off x="6105700" y="1714425"/>
            <a:ext cx="2791500" cy="1940400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5" name="Google Shape;345;g3faaad2903d_0_11" title="logo_arpae_30_anni_def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6" name="Google Shape;346;g3faaad2903d_0_11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347" name="Google Shape;347;g3faaad2903d_0_11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PAI domain</a:t>
            </a:r>
            <a:endParaRPr i="0" sz="22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g3faaad2903d_0_292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3" name="Google Shape;353;g3faaad2903d_0_292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354" name="Google Shape;354;g3faaad2903d_0_292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Mean of PAI over the domain</a:t>
            </a:r>
            <a:endParaRPr sz="2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55" name="Google Shape;355;g3faaad2903d_0_292" title="2024101712_clwmr_abs_mean_vs_level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29249" y="864538"/>
            <a:ext cx="2886351" cy="360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g3faaad2903d_0_292" title="2024101712_rwmr_abs_mean_vs_levels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03415" y="864538"/>
            <a:ext cx="2886351" cy="360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g3faaad2903d_0_292" title="2024101712_q_abs_mean_vs_levels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4234" y="864000"/>
            <a:ext cx="2887200" cy="36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g3faaad2903d_0_292"/>
          <p:cNvSpPr txBox="1"/>
          <p:nvPr/>
        </p:nvSpPr>
        <p:spPr>
          <a:xfrm>
            <a:off x="407229" y="4323933"/>
            <a:ext cx="2252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 humidity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g3faaad2903d_0_292"/>
          <p:cNvSpPr txBox="1"/>
          <p:nvPr/>
        </p:nvSpPr>
        <p:spPr>
          <a:xfrm>
            <a:off x="6420550" y="4323933"/>
            <a:ext cx="2252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rain water mixing ratio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g3faaad2903d_0_292"/>
          <p:cNvSpPr txBox="1"/>
          <p:nvPr/>
        </p:nvSpPr>
        <p:spPr>
          <a:xfrm>
            <a:off x="3349400" y="4323933"/>
            <a:ext cx="2252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cloud water mixing ratio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g3faaad2903d_0_314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6" name="Google Shape;366;g3faaad2903d_0_314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367" name="Google Shape;367;g3faaad2903d_0_314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Mean of PAI over the domain</a:t>
            </a:r>
            <a:endParaRPr sz="2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68" name="Google Shape;368;g3faaad2903d_0_314" title="2024101712_t_abs_mean_vs_level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800" y="864000"/>
            <a:ext cx="2886351" cy="360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g3faaad2903d_0_314" title="2024101712_u_abs_mean_vs_levels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28400" y="864000"/>
            <a:ext cx="2886351" cy="360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g3faaad2903d_0_314" title="2024101712_v_abs_mean_vs_levels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02000" y="864000"/>
            <a:ext cx="2887200" cy="36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g3faaad2903d_0_314"/>
          <p:cNvSpPr txBox="1"/>
          <p:nvPr/>
        </p:nvSpPr>
        <p:spPr>
          <a:xfrm>
            <a:off x="407229" y="4323933"/>
            <a:ext cx="2252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temperature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g3faaad2903d_0_314"/>
          <p:cNvSpPr txBox="1"/>
          <p:nvPr/>
        </p:nvSpPr>
        <p:spPr>
          <a:xfrm>
            <a:off x="6281939" y="4323925"/>
            <a:ext cx="2433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v-component wind velocity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g3faaad2903d_0_314"/>
          <p:cNvSpPr txBox="1"/>
          <p:nvPr/>
        </p:nvSpPr>
        <p:spPr>
          <a:xfrm>
            <a:off x="3206683" y="4323925"/>
            <a:ext cx="2604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u-component wind velocity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g3faaad2903d_0_332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9" name="Google Shape;379;g3faaad2903d_0_332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380" name="Google Shape;380;g3faaad2903d_0_332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PAI across different levels within the domain</a:t>
            </a:r>
            <a:endParaRPr sz="2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81" name="Google Shape;381;g3faaad2903d_0_332" title="2024101712_q_mean_vs_level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28400" y="946713"/>
            <a:ext cx="2887200" cy="36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g3faaad2903d_0_332" title="new_TOTAL_RADAR_impact_q_lev61_2024101712_subregion.png"/>
          <p:cNvPicPr preferRelativeResize="0"/>
          <p:nvPr/>
        </p:nvPicPr>
        <p:blipFill rotWithShape="1">
          <a:blip r:embed="rId5">
            <a:alphaModFix/>
          </a:blip>
          <a:srcRect b="30" l="0" r="0" t="30"/>
          <a:stretch/>
        </p:blipFill>
        <p:spPr>
          <a:xfrm>
            <a:off x="156850" y="2816101"/>
            <a:ext cx="2928243" cy="17999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83" name="Google Shape;383;g3faaad2903d_0_332" title="new_TOTAL_RADAR_impact_q_lev42_2024101712_subregion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6850" y="893013"/>
            <a:ext cx="2928243" cy="180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84" name="Google Shape;384;g3faaad2903d_0_332" title="new_TOTAL_RADAR_impact_q_lev29_2024101712_subregion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40544" y="924644"/>
            <a:ext cx="2823600" cy="173673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85" name="Google Shape;385;g3faaad2903d_0_332" title="new_TOTAL_RADAR_impact_q_lev54_2024101712_subregion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40544" y="2879363"/>
            <a:ext cx="2823600" cy="173673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86" name="Google Shape;386;g3faaad2903d_0_332"/>
          <p:cNvSpPr/>
          <p:nvPr/>
        </p:nvSpPr>
        <p:spPr>
          <a:xfrm>
            <a:off x="5450825" y="2260563"/>
            <a:ext cx="72000" cy="72000"/>
          </a:xfrm>
          <a:prstGeom prst="ellipse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7" name="Google Shape;387;g3faaad2903d_0_332"/>
          <p:cNvCxnSpPr>
            <a:stCxn id="386" idx="6"/>
            <a:endCxn id="384" idx="1"/>
          </p:cNvCxnSpPr>
          <p:nvPr/>
        </p:nvCxnSpPr>
        <p:spPr>
          <a:xfrm flipH="1" rot="10800000">
            <a:off x="5522825" y="1793163"/>
            <a:ext cx="617700" cy="503400"/>
          </a:xfrm>
          <a:prstGeom prst="straightConnector1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8" name="Google Shape;388;g3faaad2903d_0_332"/>
          <p:cNvSpPr/>
          <p:nvPr/>
        </p:nvSpPr>
        <p:spPr>
          <a:xfrm>
            <a:off x="5288900" y="3141625"/>
            <a:ext cx="72000" cy="72000"/>
          </a:xfrm>
          <a:prstGeom prst="ellipse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9" name="Google Shape;389;g3faaad2903d_0_332"/>
          <p:cNvCxnSpPr>
            <a:stCxn id="388" idx="6"/>
            <a:endCxn id="385" idx="1"/>
          </p:cNvCxnSpPr>
          <p:nvPr/>
        </p:nvCxnSpPr>
        <p:spPr>
          <a:xfrm>
            <a:off x="5360900" y="3177625"/>
            <a:ext cx="779700" cy="570000"/>
          </a:xfrm>
          <a:prstGeom prst="straightConnector1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0" name="Google Shape;390;g3faaad2903d_0_332"/>
          <p:cNvSpPr/>
          <p:nvPr/>
        </p:nvSpPr>
        <p:spPr>
          <a:xfrm>
            <a:off x="5122225" y="2724738"/>
            <a:ext cx="72000" cy="72000"/>
          </a:xfrm>
          <a:prstGeom prst="ellipse">
            <a:avLst/>
          </a:prstGeom>
          <a:noFill/>
          <a:ln cap="flat" cmpd="sng" w="2857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g3faaad2903d_0_332"/>
          <p:cNvSpPr/>
          <p:nvPr/>
        </p:nvSpPr>
        <p:spPr>
          <a:xfrm>
            <a:off x="5103175" y="3815338"/>
            <a:ext cx="72000" cy="72000"/>
          </a:xfrm>
          <a:prstGeom prst="ellipse">
            <a:avLst/>
          </a:prstGeom>
          <a:noFill/>
          <a:ln cap="flat" cmpd="sng" w="2857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2" name="Google Shape;392;g3faaad2903d_0_332"/>
          <p:cNvCxnSpPr>
            <a:stCxn id="391" idx="2"/>
            <a:endCxn id="382" idx="3"/>
          </p:cNvCxnSpPr>
          <p:nvPr/>
        </p:nvCxnSpPr>
        <p:spPr>
          <a:xfrm rot="10800000">
            <a:off x="3085075" y="3716038"/>
            <a:ext cx="2018100" cy="135300"/>
          </a:xfrm>
          <a:prstGeom prst="straightConnector1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3" name="Google Shape;393;g3faaad2903d_0_332"/>
          <p:cNvCxnSpPr>
            <a:stCxn id="390" idx="2"/>
            <a:endCxn id="383" idx="3"/>
          </p:cNvCxnSpPr>
          <p:nvPr/>
        </p:nvCxnSpPr>
        <p:spPr>
          <a:xfrm rot="10800000">
            <a:off x="3085225" y="1792938"/>
            <a:ext cx="2037000" cy="967800"/>
          </a:xfrm>
          <a:prstGeom prst="straightConnector1">
            <a:avLst/>
          </a:prstGeom>
          <a:noFill/>
          <a:ln cap="flat" cmpd="sng" w="19050">
            <a:solidFill>
              <a:srgbClr val="0B539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4" name="Google Shape;394;g3faaad2903d_0_332"/>
          <p:cNvSpPr txBox="1"/>
          <p:nvPr/>
        </p:nvSpPr>
        <p:spPr>
          <a:xfrm>
            <a:off x="3445954" y="4395991"/>
            <a:ext cx="2252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 humidity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g3faaad2903d_0_63" title="new_RREFL_RADAR_impact_q_lev29_2024101712_subreg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229" y="847239"/>
            <a:ext cx="4140000" cy="2548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00" name="Google Shape;400;g3faaad2903d_0_63" title="new_RADVEL_RADAR_impact_q_lev29_2024101712_subreg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8771" y="847239"/>
            <a:ext cx="4140000" cy="254798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01" name="Google Shape;401;g3faaad2903d_0_63" title="new_TOTAL_RADAR_impact_q_lev29_2024101712_subregi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2000" y="2956433"/>
            <a:ext cx="3239999" cy="19925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402" name="Google Shape;402;g3faaad2903d_0_63"/>
          <p:cNvCxnSpPr>
            <a:stCxn id="400" idx="2"/>
            <a:endCxn id="401" idx="3"/>
          </p:cNvCxnSpPr>
          <p:nvPr/>
        </p:nvCxnSpPr>
        <p:spPr>
          <a:xfrm rot="5400000">
            <a:off x="6236671" y="3350521"/>
            <a:ext cx="557400" cy="646800"/>
          </a:xfrm>
          <a:prstGeom prst="curvedConnector2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3" name="Google Shape;403;g3faaad2903d_0_63"/>
          <p:cNvCxnSpPr>
            <a:stCxn id="399" idx="2"/>
            <a:endCxn id="401" idx="1"/>
          </p:cNvCxnSpPr>
          <p:nvPr/>
        </p:nvCxnSpPr>
        <p:spPr>
          <a:xfrm flipH="1" rot="-5400000">
            <a:off x="2350229" y="3351039"/>
            <a:ext cx="556800" cy="646800"/>
          </a:xfrm>
          <a:prstGeom prst="curvedConnector2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04" name="Google Shape;404;g3faaad2903d_0_63" title="logo_arpae_30_anni_def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5" name="Google Shape;405;g3faaad2903d_0_63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406" name="Google Shape;406;g3faaad2903d_0_63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The radar impact on specific humidity</a:t>
            </a:r>
            <a:endParaRPr i="0" sz="22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g3faaad2903d_0_72" title="new_RREFL_RADAR_impact_q_lev29_2024101712_subreg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229" y="847239"/>
            <a:ext cx="4140000" cy="2548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12" name="Google Shape;412;g3faaad2903d_0_72" title="new_RADVEL_RADAR_impact_q_lev29_2024101712_subreg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8771" y="847239"/>
            <a:ext cx="4140000" cy="254798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13" name="Google Shape;413;g3faaad2903d_0_72" title="new_TOTAL_RADAR_impact_q_lev29_2024101712_subregi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2000" y="2956433"/>
            <a:ext cx="3239999" cy="19925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414" name="Google Shape;414;g3faaad2903d_0_72"/>
          <p:cNvCxnSpPr>
            <a:stCxn id="412" idx="2"/>
            <a:endCxn id="413" idx="3"/>
          </p:cNvCxnSpPr>
          <p:nvPr/>
        </p:nvCxnSpPr>
        <p:spPr>
          <a:xfrm rot="5400000">
            <a:off x="6236671" y="3350521"/>
            <a:ext cx="557400" cy="646800"/>
          </a:xfrm>
          <a:prstGeom prst="curvedConnector2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5" name="Google Shape;415;g3faaad2903d_0_72"/>
          <p:cNvCxnSpPr>
            <a:stCxn id="411" idx="2"/>
            <a:endCxn id="413" idx="1"/>
          </p:cNvCxnSpPr>
          <p:nvPr/>
        </p:nvCxnSpPr>
        <p:spPr>
          <a:xfrm flipH="1" rot="-5400000">
            <a:off x="2350229" y="3351039"/>
            <a:ext cx="556800" cy="646800"/>
          </a:xfrm>
          <a:prstGeom prst="curvedConnector2">
            <a:avLst/>
          </a:prstGeom>
          <a:noFill/>
          <a:ln cap="flat" cmpd="sng" w="19050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6" name="Google Shape;416;g3faaad2903d_0_72"/>
          <p:cNvSpPr/>
          <p:nvPr/>
        </p:nvSpPr>
        <p:spPr>
          <a:xfrm>
            <a:off x="935625" y="1556525"/>
            <a:ext cx="1308000" cy="1229400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7" name="Google Shape;417;g3faaad2903d_0_72" title="logo_arpae_30_anni_def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8" name="Google Shape;418;g3faaad2903d_0_72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419" name="Google Shape;419;g3faaad2903d_0_72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The radar impact on specific humidity</a:t>
            </a:r>
            <a:endParaRPr i="0" sz="22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g3faaad2903d_0_82" title="crop_RREFL_RADAR_impact_q_lev30_2024101712_subregion.png"/>
          <p:cNvPicPr preferRelativeResize="0"/>
          <p:nvPr/>
        </p:nvPicPr>
        <p:blipFill rotWithShape="1">
          <a:blip r:embed="rId3">
            <a:alphaModFix/>
          </a:blip>
          <a:srcRect b="0" l="60" r="60" t="0"/>
          <a:stretch/>
        </p:blipFill>
        <p:spPr>
          <a:xfrm>
            <a:off x="3178256" y="2673719"/>
            <a:ext cx="2880000" cy="2361600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25" name="Google Shape;425;g3faaad2903d_0_82" title="PAI_q_RADAR_RREFL_IDBRC_lev30_20241017120000.png"/>
          <p:cNvPicPr preferRelativeResize="0"/>
          <p:nvPr/>
        </p:nvPicPr>
        <p:blipFill rotWithShape="1">
          <a:blip r:embed="rId4">
            <a:alphaModFix/>
          </a:blip>
          <a:srcRect b="0" l="0" r="0" t="10858"/>
          <a:stretch/>
        </p:blipFill>
        <p:spPr>
          <a:xfrm>
            <a:off x="45898" y="771650"/>
            <a:ext cx="2827200" cy="22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g3faaad2903d_0_82" title="PAI_q_RADAR_RREFL_IDSET_lev30_20241017120000.png"/>
          <p:cNvPicPr preferRelativeResize="0"/>
          <p:nvPr/>
        </p:nvPicPr>
        <p:blipFill rotWithShape="1">
          <a:blip r:embed="rId5">
            <a:alphaModFix/>
          </a:blip>
          <a:srcRect b="0" l="0" r="0" t="10858"/>
          <a:stretch/>
        </p:blipFill>
        <p:spPr>
          <a:xfrm>
            <a:off x="54054" y="2939699"/>
            <a:ext cx="2827200" cy="22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g3faaad2903d_0_82" title="PAI_q_RADAR_RREFL_IDGAT_lev30_20241017120000.png"/>
          <p:cNvPicPr preferRelativeResize="0"/>
          <p:nvPr/>
        </p:nvPicPr>
        <p:blipFill rotWithShape="1">
          <a:blip r:embed="rId6">
            <a:alphaModFix/>
          </a:blip>
          <a:srcRect b="0" l="0" r="0" t="10858"/>
          <a:stretch/>
        </p:blipFill>
        <p:spPr>
          <a:xfrm>
            <a:off x="3181119" y="434065"/>
            <a:ext cx="2827200" cy="22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g3faaad2903d_0_82" title="PAI_q_RADAR_RREFL_IDSPC_lev30_20241017120000.png"/>
          <p:cNvPicPr preferRelativeResize="0"/>
          <p:nvPr/>
        </p:nvPicPr>
        <p:blipFill rotWithShape="1">
          <a:blip r:embed="rId7">
            <a:alphaModFix/>
          </a:blip>
          <a:srcRect b="0" l="0" r="0" t="11348"/>
          <a:stretch/>
        </p:blipFill>
        <p:spPr>
          <a:xfrm>
            <a:off x="6316319" y="787111"/>
            <a:ext cx="2826001" cy="2188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g3faaad2903d_0_82" title="PAI_q_RADAR_RREFL_IDCRO_lev30_20241017120000.png"/>
          <p:cNvPicPr preferRelativeResize="0"/>
          <p:nvPr/>
        </p:nvPicPr>
        <p:blipFill rotWithShape="1">
          <a:blip r:embed="rId8">
            <a:alphaModFix/>
          </a:blip>
          <a:srcRect b="0" l="0" r="0" t="10818"/>
          <a:stretch/>
        </p:blipFill>
        <p:spPr>
          <a:xfrm>
            <a:off x="6316319" y="2939699"/>
            <a:ext cx="2826001" cy="22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g3faaad2903d_0_82"/>
          <p:cNvSpPr txBox="1"/>
          <p:nvPr/>
        </p:nvSpPr>
        <p:spPr>
          <a:xfrm>
            <a:off x="379116" y="3019150"/>
            <a:ext cx="969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Settepani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g3faaad2903d_0_82"/>
          <p:cNvSpPr txBox="1"/>
          <p:nvPr/>
        </p:nvSpPr>
        <p:spPr>
          <a:xfrm>
            <a:off x="379116" y="837825"/>
            <a:ext cx="969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Bric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g3faaad2903d_0_82"/>
          <p:cNvSpPr txBox="1"/>
          <p:nvPr/>
        </p:nvSpPr>
        <p:spPr>
          <a:xfrm>
            <a:off x="3521241" y="498800"/>
            <a:ext cx="969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Gattatico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g3faaad2903d_0_82"/>
          <p:cNvSpPr txBox="1"/>
          <p:nvPr/>
        </p:nvSpPr>
        <p:spPr>
          <a:xfrm>
            <a:off x="6633857" y="837825"/>
            <a:ext cx="17565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San Pietro Capofiume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g3faaad2903d_0_82"/>
          <p:cNvSpPr txBox="1"/>
          <p:nvPr/>
        </p:nvSpPr>
        <p:spPr>
          <a:xfrm>
            <a:off x="6633841" y="3019150"/>
            <a:ext cx="969900" cy="28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Calibri"/>
                <a:ea typeface="Calibri"/>
                <a:cs typeface="Calibri"/>
                <a:sym typeface="Calibri"/>
              </a:rPr>
              <a:t>Crocione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g3faaad2903d_0_82" title="logo_arpae_30_anni_def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6" name="Google Shape;436;g3faaad2903d_0_82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437" name="Google Shape;437;g3faaad2903d_0_82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The radar impact</a:t>
            </a:r>
            <a:r>
              <a:rPr lang="it"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i="0" sz="22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g3faaad2903d_0_97" title="refl_16199_20241017_1200_el1.4_ob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432" y="1181639"/>
            <a:ext cx="4353751" cy="3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g3faaad2903d_0_97" title="refl_state_16199_20241017_1200_el1.4_ob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9257" y="1181639"/>
            <a:ext cx="3920311" cy="309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g3faaad2903d_0_97" title="logo_arpae_30_anni_def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5" name="Google Shape;445;g3faaad2903d_0_97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446" name="Google Shape;446;g3faaad2903d_0_97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Gattatico radar</a:t>
            </a:r>
            <a:endParaRPr i="0" sz="22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g3faaad2903d_0_103" title="refl_16999_20241017_1200_el0.7_obs.png"/>
          <p:cNvPicPr preferRelativeResize="0"/>
          <p:nvPr/>
        </p:nvPicPr>
        <p:blipFill rotWithShape="1">
          <a:blip r:embed="rId3">
            <a:alphaModFix/>
          </a:blip>
          <a:srcRect b="495" l="0" r="0" t="485"/>
          <a:stretch/>
        </p:blipFill>
        <p:spPr>
          <a:xfrm>
            <a:off x="414432" y="1181639"/>
            <a:ext cx="4353751" cy="3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g3faaad2903d_0_103" title="refl_state_16999_20241017_1200_el0.7_obs.png"/>
          <p:cNvPicPr preferRelativeResize="0"/>
          <p:nvPr/>
        </p:nvPicPr>
        <p:blipFill rotWithShape="1">
          <a:blip r:embed="rId4">
            <a:alphaModFix/>
          </a:blip>
          <a:srcRect b="564" l="0" r="0" t="564"/>
          <a:stretch/>
        </p:blipFill>
        <p:spPr>
          <a:xfrm>
            <a:off x="4809257" y="1181639"/>
            <a:ext cx="3920311" cy="309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g3faaad2903d_0_103" title="logo_arpae_30_anni_def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4" name="Google Shape;454;g3faaad2903d_0_103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455" name="Google Shape;455;g3faaad2903d_0_103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Settepani radar</a:t>
            </a:r>
            <a:endParaRPr i="0" sz="22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g3faaad2903d_0_109" title="refl_16101_20241017_1200_el2.5_obs.png"/>
          <p:cNvPicPr preferRelativeResize="0"/>
          <p:nvPr/>
        </p:nvPicPr>
        <p:blipFill rotWithShape="1">
          <a:blip r:embed="rId3">
            <a:alphaModFix/>
          </a:blip>
          <a:srcRect b="593" l="0" r="0" t="593"/>
          <a:stretch/>
        </p:blipFill>
        <p:spPr>
          <a:xfrm>
            <a:off x="414432" y="1181639"/>
            <a:ext cx="4353751" cy="3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g3faaad2903d_0_109" title="refl_state_16101_20241017_1200_el2.5_obs.png"/>
          <p:cNvPicPr preferRelativeResize="0"/>
          <p:nvPr/>
        </p:nvPicPr>
        <p:blipFill rotWithShape="1">
          <a:blip r:embed="rId4">
            <a:alphaModFix/>
          </a:blip>
          <a:srcRect b="739" l="0" r="0" t="739"/>
          <a:stretch/>
        </p:blipFill>
        <p:spPr>
          <a:xfrm>
            <a:off x="4809257" y="1181639"/>
            <a:ext cx="3920311" cy="309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g3faaad2903d_0_109" title="logo_arpae_30_anni_def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3" name="Google Shape;463;g3faaad2903d_0_109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464" name="Google Shape;464;g3faaad2903d_0_109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Crocione radar</a:t>
            </a:r>
            <a:endParaRPr i="0" sz="22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faaad2903d_0_115"/>
          <p:cNvSpPr txBox="1"/>
          <p:nvPr/>
        </p:nvSpPr>
        <p:spPr>
          <a:xfrm>
            <a:off x="306200" y="797008"/>
            <a:ext cx="8595300" cy="38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90000" spcFirstLastPara="1" rIns="90000" wrap="square" tIns="2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introduced the calculation of Partial Analysis Increments (PAI), as defined by Diefenbach et al. (2023), and applied it to a case of heavy precipitation over Liguria: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started by analysing the impact of all observations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then assessed the different impact of radar observations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on these results, we went deeper to understand the behaviour of individual radar observations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used PAI to analyse the influence of observations on different model variables, but it has other applications, such as: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Detecting detrimental observation influence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providing an indication of suboptimal data assimilation, related for example to spurious correlations or incorrect localisation settings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Optimising localisation</a:t>
            </a:r>
            <a:r>
              <a:rPr lang="it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guiding modifications to assimilation settings (e.g., the vertical localisation scale)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0" name="Google Shape;470;g3faaad2903d_0_115" title="logo_arpae_30_anni_def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1" name="Google Shape;471;g3faaad2903d_0_115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cap="flat" cmpd="sng" w="190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cxnSp>
      <p:sp>
        <p:nvSpPr>
          <p:cNvPr id="472" name="Google Shape;472;g3faaad2903d_0_115"/>
          <p:cNvSpPr/>
          <p:nvPr/>
        </p:nvSpPr>
        <p:spPr>
          <a:xfrm>
            <a:off x="272675" y="72000"/>
            <a:ext cx="7471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00" lIns="81625" spcFirstLastPara="1" rIns="81625" wrap="square" tIns="4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Conclusions</a:t>
            </a:r>
            <a:endParaRPr i="0" sz="22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