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4" r:id="rId2"/>
    <p:sldId id="275" r:id="rId3"/>
    <p:sldId id="277" r:id="rId4"/>
    <p:sldId id="280" r:id="rId5"/>
    <p:sldId id="279" r:id="rId6"/>
    <p:sldId id="278" r:id="rId7"/>
    <p:sldId id="281" r:id="rId8"/>
    <p:sldId id="285" r:id="rId9"/>
    <p:sldId id="286" r:id="rId10"/>
    <p:sldId id="287" r:id="rId11"/>
    <p:sldId id="288" r:id="rId12"/>
    <p:sldId id="289" r:id="rId13"/>
    <p:sldId id="292" r:id="rId14"/>
    <p:sldId id="293" r:id="rId15"/>
    <p:sldId id="295" r:id="rId16"/>
    <p:sldId id="294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A9EB9-8341-4DC0-A36F-EABBF05AC87E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AA5AD-FC1A-4C37-9BE8-243A1BAE11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287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72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4313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2389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512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4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6996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4502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857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13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6335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5299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0574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53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898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6F7EF-27EE-4D86-A52C-FA86C9E7C735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185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163EA4-12C9-46B7-913C-908B2F0F6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4137C1B-BC0D-4051-A2A0-A5126B367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655AD7-FE3B-45CB-8268-CD34DFF1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7B70A0-68D4-4009-9A20-55CCC1EA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2DE7DE-DEE4-46C2-A62C-9CAF2845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764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24E4DD-0572-49E4-9036-27C51FC7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98DF39-FFA3-4C2E-B079-692D63FE3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BF8FAD-C4F3-4816-820C-5E541FB57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FFE7CB-7C76-48E5-B352-B90E36E12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ACE33F-8D2B-4BE9-A868-50CEB7368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9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A0957F-0E89-4962-AE82-D322A899A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54D5F7-2AF4-4E81-BDE7-B1113F4B2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8A0222-165B-4DC8-8258-CC9EBBE2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D10124-994E-4335-98C6-BB75A2E50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51A2BD-2F62-4A3B-A3C0-34029E5D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4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7F2881-26C7-4DE5-85A5-2AF52E17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B55F44-2D91-4900-BFDA-CF3B9B669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1EA2857-4BF8-4008-89F4-F8BB8EE9E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A09F95-3C7F-4E62-AAF1-7D734FD6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B9A333-E13A-4BFD-9015-EE40B130D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03762A6-F800-4BEC-B1EF-08C655522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762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7ABAF7-53DE-4364-95CD-A32D63330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A69761-20CF-448F-93FE-28FA75A57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87E7AE8-A319-409C-88D4-E2BC464E6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192C8E5-A829-4041-A244-B1C6530C6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B996965-E961-4A8C-B838-488DAF2E1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366CB32-CEF5-49D1-9A57-F136F810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378F3AE-D922-448C-9ECF-CC4EA97C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904D019-D2D5-472B-A3AE-344747BF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67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C59C79-824A-4B1D-9DC5-930F66E4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9985C1E-04F2-45D2-8786-62B55ECC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656D63B-1160-41B3-9E95-588694814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11CB596-3351-42BC-9A8D-2530FE411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4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B0128A8-8797-4906-ABDA-20B325540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E4CA927-E35A-4AEE-A13D-DF63CD3D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34CA9C-0F34-4956-A97D-2CDC2AFC4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57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CE0117-29FD-4862-A92D-31CDFD473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7B354D-CC59-431A-A73F-058F4EE9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DDFBAB8-0312-491D-B2F6-6111AD1BA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9905D70-88E3-4781-A0A3-639A4020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2DAF49B-45BE-40A0-B461-BD82E0639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57AF23-7A80-42DD-AF01-C8ED0043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12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ACC901-D74A-4B1F-9426-1DBC16CC6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F633613-32E7-40FF-B3EF-6FDD71AEC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26270C0-3C83-4FC3-B443-060E67C50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7865DF-21DD-4D43-8888-D9D9C2611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23EE3B-6CFA-4E75-A235-0037A5F5D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F7C2A4-8A40-40B9-9618-7E1C7C7B8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7033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78F71-5202-43CE-82DB-EE5A7848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CF0CA69-7108-435F-9394-9C7139656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7E5A64-6A15-4183-AAA2-D59D7E5AB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E0E0FF-5518-4327-8B18-6D17BFD08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14A415-122F-461A-A0D8-00EC349FC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334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3D3839F-9BB6-4F8F-A9B3-7E14F873C4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6AC9CA9-92E3-4D86-923C-97FA7E143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4A81BC-AE16-4DE1-8CD6-F14577FD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48E83C-1D55-4430-831E-7E54D17D8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654C93-E712-41C7-9B45-47C4C6B3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173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DF8D717-14FF-4C6A-B1CE-A919DE9E9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89D2C85-FFE1-4C37-9B0F-BA1C91AC5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47C156-FD18-4856-82C4-9CA27BA1A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92659-3531-483A-826D-9399A4A87CB3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B5E155-82AC-42BD-9AF5-6E8193376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4FF2BF-40C8-4B87-83DA-44F3A8C57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3A733-809E-4EAD-A5EA-281BE15CEA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577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jpe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0" Type="http://schemas.openxmlformats.org/officeDocument/2006/relationships/image" Target="../media/image25.png"/><Relationship Id="rId4" Type="http://schemas.openxmlformats.org/officeDocument/2006/relationships/image" Target="../media/image4.jp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6.png"/><Relationship Id="rId5" Type="http://schemas.openxmlformats.org/officeDocument/2006/relationships/image" Target="../media/image29.png"/><Relationship Id="rId10" Type="http://schemas.openxmlformats.org/officeDocument/2006/relationships/image" Target="../media/image5.png"/><Relationship Id="rId4" Type="http://schemas.openxmlformats.org/officeDocument/2006/relationships/image" Target="../media/image28.png"/><Relationship Id="rId9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36.png"/><Relationship Id="rId5" Type="http://schemas.openxmlformats.org/officeDocument/2006/relationships/image" Target="../media/image34.png"/><Relationship Id="rId10" Type="http://schemas.openxmlformats.org/officeDocument/2006/relationships/image" Target="../media/image3.jpeg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1.png"/><Relationship Id="rId5" Type="http://schemas.openxmlformats.org/officeDocument/2006/relationships/image" Target="../media/image5.png"/><Relationship Id="rId10" Type="http://schemas.openxmlformats.org/officeDocument/2006/relationships/image" Target="../media/image40.png"/><Relationship Id="rId4" Type="http://schemas.openxmlformats.org/officeDocument/2006/relationships/image" Target="../media/image4.jp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632"/>
            <a:ext cx="1395984" cy="195681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524001" y="986715"/>
            <a:ext cx="914400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200" dirty="0">
              <a:solidFill>
                <a:srgbClr val="00153E"/>
              </a:solidFill>
            </a:endParaRPr>
          </a:p>
          <a:p>
            <a:pPr algn="ctr"/>
            <a:endParaRPr lang="en-GB" sz="3200" dirty="0">
              <a:solidFill>
                <a:srgbClr val="00153E"/>
              </a:solidFill>
            </a:endParaRPr>
          </a:p>
          <a:p>
            <a:pPr algn="ctr"/>
            <a:endParaRPr lang="it-IT" sz="3200" b="1" dirty="0">
              <a:solidFill>
                <a:srgbClr val="00153E"/>
              </a:solidFill>
            </a:endParaRPr>
          </a:p>
          <a:p>
            <a:pPr algn="ctr"/>
            <a:endParaRPr lang="en-GB" sz="3200" b="1" i="1" dirty="0">
              <a:solidFill>
                <a:srgbClr val="00153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GB" sz="3200" b="1" i="1" dirty="0">
              <a:solidFill>
                <a:srgbClr val="00153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GB" sz="2000" b="1" i="1" dirty="0">
              <a:solidFill>
                <a:srgbClr val="00153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GB" sz="2400" b="1" i="1" dirty="0">
              <a:solidFill>
                <a:srgbClr val="00153E"/>
              </a:solidFill>
              <a:ea typeface="Yu Gothic UI Semibold" panose="020B0700000000000000" pitchFamily="34" charset="-128"/>
              <a:cs typeface="Verdana" panose="020B0604030504040204" pitchFamily="34" charset="0"/>
            </a:endParaRPr>
          </a:p>
          <a:p>
            <a:pPr algn="ctr"/>
            <a:endParaRPr lang="en-GB" sz="2400" b="1" i="1" dirty="0">
              <a:solidFill>
                <a:srgbClr val="00153E"/>
              </a:solidFill>
              <a:ea typeface="Yu Gothic UI Semibold" panose="020B0700000000000000" pitchFamily="34" charset="-128"/>
              <a:cs typeface="Verdana" panose="020B0604030504040204" pitchFamily="34" charset="0"/>
            </a:endParaRPr>
          </a:p>
          <a:p>
            <a:pPr defTabSz="825500">
              <a:tabLst>
                <a:tab pos="6815138" algn="l"/>
              </a:tabLst>
            </a:pPr>
            <a:endParaRPr lang="en-GB" sz="2000" b="1" i="1" dirty="0">
              <a:solidFill>
                <a:srgbClr val="00153E"/>
              </a:solidFill>
            </a:endParaRPr>
          </a:p>
          <a:p>
            <a:pPr defTabSz="825500">
              <a:tabLst>
                <a:tab pos="6815138" algn="l"/>
              </a:tabLst>
            </a:pPr>
            <a:r>
              <a:rPr lang="en-GB" sz="2000" b="1" i="1" dirty="0">
                <a:solidFill>
                  <a:srgbClr val="00153E"/>
                </a:solidFill>
              </a:rPr>
              <a:t>Rome, </a:t>
            </a:r>
            <a:r>
              <a:rPr lang="en-GB" sz="2000" b="1" i="1" dirty="0" smtClean="0">
                <a:solidFill>
                  <a:srgbClr val="00153E"/>
                </a:solidFill>
              </a:rPr>
              <a:t>14</a:t>
            </a:r>
            <a:r>
              <a:rPr lang="en-GB" sz="2000" b="1" i="1" baseline="30000" dirty="0" smtClean="0">
                <a:solidFill>
                  <a:srgbClr val="00153E"/>
                </a:solidFill>
              </a:rPr>
              <a:t>th</a:t>
            </a:r>
            <a:r>
              <a:rPr lang="en-GB" sz="2000" b="1" i="1" dirty="0" smtClean="0">
                <a:solidFill>
                  <a:srgbClr val="00153E"/>
                </a:solidFill>
              </a:rPr>
              <a:t> </a:t>
            </a:r>
            <a:r>
              <a:rPr lang="en-GB" sz="2000" b="1" i="1" dirty="0">
                <a:solidFill>
                  <a:srgbClr val="00153E"/>
                </a:solidFill>
              </a:rPr>
              <a:t>September 2026 </a:t>
            </a:r>
          </a:p>
          <a:p>
            <a:pPr algn="r" defTabSz="825500">
              <a:tabLst>
                <a:tab pos="6815138" algn="l"/>
              </a:tabLst>
            </a:pPr>
            <a:endParaRPr lang="en-GB" sz="2000" b="1" i="1" dirty="0">
              <a:solidFill>
                <a:srgbClr val="00153E"/>
              </a:solidFill>
            </a:endParaRPr>
          </a:p>
          <a:p>
            <a:pPr algn="r" defTabSz="825500">
              <a:tabLst>
                <a:tab pos="6815138" algn="l"/>
              </a:tabLst>
            </a:pPr>
            <a:endParaRPr lang="en-GB" sz="2000" b="1" i="1" dirty="0">
              <a:solidFill>
                <a:srgbClr val="00153E"/>
              </a:solidFill>
            </a:endParaRPr>
          </a:p>
          <a:p>
            <a:pPr algn="r" defTabSz="825500">
              <a:tabLst>
                <a:tab pos="6815138" algn="l"/>
              </a:tabLst>
            </a:pPr>
            <a:r>
              <a:rPr lang="en-GB" sz="2000" b="1" i="1" dirty="0" smtClean="0">
                <a:solidFill>
                  <a:srgbClr val="00153E"/>
                </a:solidFill>
              </a:rPr>
              <a:t>Alessandro FALCIONE</a:t>
            </a:r>
            <a:endParaRPr lang="en-GB" sz="2000" b="1" i="1" dirty="0">
              <a:solidFill>
                <a:srgbClr val="00153E"/>
              </a:solidFill>
            </a:endParaRPr>
          </a:p>
          <a:p>
            <a:pPr algn="r" defTabSz="825500">
              <a:tabLst>
                <a:tab pos="6815138" algn="l"/>
              </a:tabLst>
            </a:pPr>
            <a:endParaRPr lang="en-GB" sz="2000" b="1" i="1" dirty="0">
              <a:solidFill>
                <a:srgbClr val="00153E"/>
              </a:solidFill>
            </a:endParaRPr>
          </a:p>
          <a:p>
            <a:pPr algn="r" defTabSz="825500">
              <a:tabLst>
                <a:tab pos="6815138" algn="l"/>
              </a:tabLst>
            </a:pPr>
            <a:r>
              <a:rPr lang="en-GB" sz="2000" b="1" i="1" dirty="0">
                <a:solidFill>
                  <a:srgbClr val="00153E"/>
                </a:solidFill>
              </a:rPr>
              <a:t> </a:t>
            </a:r>
            <a:endParaRPr lang="en-GB" sz="2800" dirty="0">
              <a:solidFill>
                <a:srgbClr val="00153E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472" y="99962"/>
            <a:ext cx="2458528" cy="1527123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72339FC-84DF-4E5B-9ABF-EDD8629EE81D}"/>
              </a:ext>
            </a:extLst>
          </p:cNvPr>
          <p:cNvSpPr txBox="1"/>
          <p:nvPr/>
        </p:nvSpPr>
        <p:spPr>
          <a:xfrm>
            <a:off x="1524000" y="1627085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200" dirty="0">
              <a:solidFill>
                <a:srgbClr val="00153E"/>
              </a:solidFill>
            </a:endParaRPr>
          </a:p>
          <a:p>
            <a:pPr algn="ctr"/>
            <a:endParaRPr lang="en-GB" sz="3200" dirty="0">
              <a:solidFill>
                <a:srgbClr val="00153E"/>
              </a:solidFill>
            </a:endParaRPr>
          </a:p>
          <a:p>
            <a:pPr algn="ctr"/>
            <a:r>
              <a:rPr lang="en-US" sz="3200" b="1" dirty="0">
                <a:solidFill>
                  <a:srgbClr val="00153E"/>
                </a:solidFill>
                <a:ea typeface="Noto Serif CJK SC"/>
                <a:cs typeface="Lohit Devanagari"/>
              </a:rPr>
              <a:t>ICON-IT artificial low clouds over Sea of </a:t>
            </a:r>
            <a:r>
              <a:rPr lang="en-US" sz="3200" b="1" dirty="0" smtClean="0">
                <a:solidFill>
                  <a:srgbClr val="00153E"/>
                </a:solidFill>
                <a:ea typeface="Noto Serif CJK SC"/>
                <a:cs typeface="Lohit Devanagari"/>
              </a:rPr>
              <a:t>Sardinia</a:t>
            </a:r>
          </a:p>
          <a:p>
            <a:pPr algn="ctr"/>
            <a:r>
              <a:rPr lang="en-US" sz="1600" b="1" i="1" dirty="0" smtClean="0">
                <a:solidFill>
                  <a:srgbClr val="00153E"/>
                </a:solidFill>
                <a:ea typeface="Noto Serif CJK SC"/>
                <a:cs typeface="Lohit Devanagari"/>
              </a:rPr>
              <a:t> </a:t>
            </a:r>
            <a:r>
              <a:rPr lang="it-IT" sz="1600" b="1" i="1" dirty="0">
                <a:solidFill>
                  <a:srgbClr val="00153E"/>
                </a:solidFill>
                <a:ea typeface="Noto Serif CJK SC"/>
                <a:cs typeface="Lohit Devanagari"/>
              </a:rPr>
              <a:t>Valerio </a:t>
            </a:r>
            <a:r>
              <a:rPr lang="it-IT" sz="1600" b="1" i="1" dirty="0" smtClean="0">
                <a:solidFill>
                  <a:srgbClr val="00153E"/>
                </a:solidFill>
                <a:ea typeface="Noto Serif CJK SC"/>
                <a:cs typeface="Lohit Devanagari"/>
              </a:rPr>
              <a:t>Cardinali, Lucio </a:t>
            </a:r>
            <a:r>
              <a:rPr lang="it-IT" sz="1600" b="1" i="1" dirty="0" err="1" smtClean="0">
                <a:solidFill>
                  <a:srgbClr val="00153E"/>
                </a:solidFill>
                <a:ea typeface="Noto Serif CJK SC"/>
                <a:cs typeface="Lohit Devanagari"/>
              </a:rPr>
              <a:t>Torrisi</a:t>
            </a:r>
            <a:endParaRPr lang="it-IT" sz="1600" b="1" i="1" dirty="0">
              <a:solidFill>
                <a:srgbClr val="00153E"/>
              </a:solidFill>
              <a:ea typeface="Noto Serif CJK SC"/>
              <a:cs typeface="Lohit Devanagari"/>
            </a:endParaRPr>
          </a:p>
          <a:p>
            <a:pPr algn="ctr"/>
            <a:endParaRPr lang="it-IT" sz="3200" b="1" i="1" dirty="0" smtClean="0">
              <a:solidFill>
                <a:srgbClr val="00153E"/>
              </a:solidFill>
            </a:endParaRPr>
          </a:p>
          <a:p>
            <a:pPr algn="ctr"/>
            <a:endParaRPr lang="it-IT" sz="2000" b="1" dirty="0">
              <a:solidFill>
                <a:srgbClr val="00153E"/>
              </a:solidFill>
            </a:endParaRPr>
          </a:p>
          <a:p>
            <a:pPr algn="ctr"/>
            <a:endParaRPr lang="en-GB" sz="2400" b="1" i="1" dirty="0">
              <a:solidFill>
                <a:srgbClr val="00153E"/>
              </a:solidFill>
              <a:ea typeface="Yu Gothic UI Semibold" panose="020B0700000000000000" pitchFamily="34" charset="-128"/>
              <a:cs typeface="Verdana" panose="020B0604030504040204" pitchFamily="34" charset="0"/>
            </a:endParaRPr>
          </a:p>
          <a:p>
            <a:pPr algn="ctr"/>
            <a:endParaRPr lang="en-GB" sz="2400" b="1" i="1" dirty="0">
              <a:solidFill>
                <a:srgbClr val="00153E"/>
              </a:solidFill>
              <a:ea typeface="Yu Gothic UI Semibold" panose="020B0700000000000000" pitchFamily="34" charset="-128"/>
              <a:cs typeface="Verdana" panose="020B0604030504040204" pitchFamily="34" charset="0"/>
            </a:endParaRPr>
          </a:p>
          <a:p>
            <a:pPr defTabSz="825500">
              <a:tabLst>
                <a:tab pos="6815138" algn="l"/>
              </a:tabLst>
            </a:pPr>
            <a:r>
              <a:rPr lang="en-GB" sz="2000" b="1" i="1" dirty="0">
                <a:solidFill>
                  <a:srgbClr val="00153E"/>
                </a:solidFill>
              </a:rPr>
              <a:t>	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431873" y="6372805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/>
              <a:t>COSMO GM-2026,  14-18 </a:t>
            </a:r>
            <a:r>
              <a:rPr lang="it-IT" b="1" i="1" dirty="0" err="1"/>
              <a:t>September</a:t>
            </a:r>
            <a:r>
              <a:rPr lang="it-IT" b="1" i="1" dirty="0"/>
              <a:t> 2026 Rome, </a:t>
            </a:r>
            <a:r>
              <a:rPr lang="it-IT" b="1" i="1" dirty="0" err="1"/>
              <a:t>Italy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59606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98498" y="34290"/>
            <a:ext cx="1016735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20260409 00UTC FC</a:t>
            </a:r>
          </a:p>
          <a:p>
            <a:pPr algn="ctr"/>
            <a:r>
              <a:rPr lang="en-US" sz="1600" dirty="0"/>
              <a:t>Artificial low clouds are produced over </a:t>
            </a:r>
            <a:r>
              <a:rPr lang="en-US" sz="1600" dirty="0" smtClean="0"/>
              <a:t>Sea </a:t>
            </a:r>
            <a:r>
              <a:rPr lang="en-US" sz="1600" dirty="0"/>
              <a:t>of Sardinia in the ICON-IT (icon-nwp.2025.04-dwd-2.4) </a:t>
            </a:r>
            <a:endParaRPr lang="en-US" sz="1600" dirty="0" smtClean="0"/>
          </a:p>
          <a:p>
            <a:pPr algn="ctr"/>
            <a:r>
              <a:rPr lang="en-US" sz="1600" dirty="0" smtClean="0"/>
              <a:t>forecasts </a:t>
            </a:r>
            <a:r>
              <a:rPr lang="en-US" sz="1600" dirty="0"/>
              <a:t>of the 20260409 - 00 UTC run</a:t>
            </a:r>
          </a:p>
          <a:p>
            <a:pPr algn="ctr"/>
            <a:endParaRPr lang="en-US" sz="4000" b="1" dirty="0">
              <a:solidFill>
                <a:schemeClr val="bg2"/>
              </a:solidFill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24" y="1618277"/>
            <a:ext cx="11250337" cy="41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3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5221" y="-2425"/>
            <a:ext cx="8023837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SAT 20260409</a:t>
            </a:r>
          </a:p>
          <a:p>
            <a:pPr algn="ctr"/>
            <a:r>
              <a:rPr lang="en-US" dirty="0"/>
              <a:t>No low clouds are observed over sea of Sardinia in the first hours of 20260409 </a:t>
            </a: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Segnaposto contenuto 5">
            <a:extLst>
              <a:ext uri="{FF2B5EF4-FFF2-40B4-BE49-F238E27FC236}">
                <a16:creationId xmlns:a16="http://schemas.microsoft.com/office/drawing/2014/main" id="{0E22099E-7930-44C5-9A08-706DEAB4D5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14" y="1744363"/>
            <a:ext cx="3808829" cy="3655126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5407D629-E74F-41E3-BA69-357441162F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42" y="1744363"/>
            <a:ext cx="3820632" cy="3666460"/>
          </a:xfrm>
          <a:prstGeom prst="rect">
            <a:avLst/>
          </a:prstGeom>
        </p:spPr>
      </p:pic>
      <p:pic>
        <p:nvPicPr>
          <p:cNvPr id="55" name="Immagine 54">
            <a:extLst>
              <a:ext uri="{FF2B5EF4-FFF2-40B4-BE49-F238E27FC236}">
                <a16:creationId xmlns:a16="http://schemas.microsoft.com/office/drawing/2014/main" id="{C2D4B89B-6086-4CA4-BB68-208036B9F9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773" y="1733029"/>
            <a:ext cx="3820632" cy="3666460"/>
          </a:xfrm>
          <a:prstGeom prst="rect">
            <a:avLst/>
          </a:prstGeom>
        </p:spPr>
      </p:pic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F3F41AAC-B005-4F7B-A621-E10C0023E2A2}"/>
              </a:ext>
            </a:extLst>
          </p:cNvPr>
          <p:cNvSpPr txBox="1"/>
          <p:nvPr/>
        </p:nvSpPr>
        <p:spPr>
          <a:xfrm>
            <a:off x="1514476" y="5463738"/>
            <a:ext cx="974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00:00 UTC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                </a:t>
            </a:r>
            <a:r>
              <a:rPr lang="it-IT" dirty="0">
                <a:solidFill>
                  <a:srgbClr val="FF0000"/>
                </a:solidFill>
              </a:rPr>
              <a:t>02:30UTC                 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 05:00UTC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7" name="Freccia a destra 56">
            <a:extLst>
              <a:ext uri="{FF2B5EF4-FFF2-40B4-BE49-F238E27FC236}">
                <a16:creationId xmlns:a16="http://schemas.microsoft.com/office/drawing/2014/main" id="{E48D1660-F9A6-4D12-92F8-725307A55026}"/>
              </a:ext>
            </a:extLst>
          </p:cNvPr>
          <p:cNvSpPr/>
          <p:nvPr/>
        </p:nvSpPr>
        <p:spPr>
          <a:xfrm rot="17431561">
            <a:off x="412836" y="4466919"/>
            <a:ext cx="435174" cy="30727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1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17177F08-3993-4FC3-963F-DC34466C80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53"/>
          <a:stretch/>
        </p:blipFill>
        <p:spPr>
          <a:xfrm>
            <a:off x="6335485" y="1190154"/>
            <a:ext cx="5045346" cy="4592305"/>
          </a:xfrm>
          <a:prstGeom prst="rect">
            <a:avLst/>
          </a:prstGeom>
        </p:spPr>
      </p:pic>
      <p:pic>
        <p:nvPicPr>
          <p:cNvPr id="8" name="Segnaposto contenuto 5">
            <a:extLst>
              <a:ext uri="{FF2B5EF4-FFF2-40B4-BE49-F238E27FC236}">
                <a16:creationId xmlns:a16="http://schemas.microsoft.com/office/drawing/2014/main" id="{091C9EC6-244C-4735-9181-AD325AA658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36"/>
          <a:stretch/>
        </p:blipFill>
        <p:spPr>
          <a:xfrm>
            <a:off x="617919" y="1190155"/>
            <a:ext cx="5013996" cy="4592305"/>
          </a:xfrm>
          <a:prstGeom prst="rect">
            <a:avLst/>
          </a:prstGeom>
        </p:spPr>
      </p:pic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85850" y="-12683"/>
            <a:ext cx="963009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Sea of Sardinia: ICON-IT 20260408 </a:t>
            </a:r>
            <a:r>
              <a:rPr lang="en-US" sz="3600" b="1" dirty="0" smtClean="0"/>
              <a:t>22/23UTC FC</a:t>
            </a:r>
          </a:p>
          <a:p>
            <a:pPr algn="ctr"/>
            <a:r>
              <a:rPr lang="en-US" dirty="0"/>
              <a:t>The artificial low clouds over sea of Sardinia are produced in 23 UTC run and not in the 22 UTC </a:t>
            </a:r>
            <a:r>
              <a:rPr lang="en-US" dirty="0" smtClean="0"/>
              <a:t>run. </a:t>
            </a:r>
            <a:r>
              <a:rPr lang="en-US" dirty="0"/>
              <a:t>The problem is introduced during the initialization of 23 UTC run </a:t>
            </a:r>
          </a:p>
          <a:p>
            <a:pPr algn="ctr"/>
            <a:endParaRPr lang="en-US" sz="3600" b="1" dirty="0"/>
          </a:p>
          <a:p>
            <a:pPr algn="ctr"/>
            <a:endParaRPr lang="en-US" sz="3600" b="1" dirty="0">
              <a:solidFill>
                <a:schemeClr val="bg2"/>
              </a:solidFill>
            </a:endParaRPr>
          </a:p>
        </p:txBody>
      </p:sp>
      <p:pic>
        <p:nvPicPr>
          <p:cNvPr id="17" name="Immagine 1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E5DDB19-A2F8-4412-8F3C-EBA256CC2AB8}"/>
              </a:ext>
            </a:extLst>
          </p:cNvPr>
          <p:cNvSpPr txBox="1"/>
          <p:nvPr/>
        </p:nvSpPr>
        <p:spPr>
          <a:xfrm>
            <a:off x="2486669" y="5573855"/>
            <a:ext cx="162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Run</a:t>
            </a:r>
            <a:r>
              <a:rPr lang="it-IT" dirty="0"/>
              <a:t> 22UTC +5h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B89DE82-9488-4676-B955-8FCC100CF247}"/>
              </a:ext>
            </a:extLst>
          </p:cNvPr>
          <p:cNvSpPr txBox="1"/>
          <p:nvPr/>
        </p:nvSpPr>
        <p:spPr>
          <a:xfrm>
            <a:off x="8383615" y="5597793"/>
            <a:ext cx="162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Run</a:t>
            </a:r>
            <a:r>
              <a:rPr lang="it-IT" dirty="0"/>
              <a:t> 23UTC +4h</a:t>
            </a: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44795F93-DBEB-4080-955E-20C576E2F1B0}"/>
              </a:ext>
            </a:extLst>
          </p:cNvPr>
          <p:cNvSpPr/>
          <p:nvPr/>
        </p:nvSpPr>
        <p:spPr>
          <a:xfrm rot="17032550">
            <a:off x="7118383" y="4607898"/>
            <a:ext cx="645413" cy="383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51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70479" y="0"/>
            <a:ext cx="981659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23UTC AN</a:t>
            </a:r>
          </a:p>
          <a:p>
            <a:pPr algn="ctr"/>
            <a:r>
              <a:rPr lang="en-US" sz="2000" dirty="0" smtClean="0"/>
              <a:t>The </a:t>
            </a:r>
            <a:r>
              <a:rPr lang="en-US" sz="2000" dirty="0"/>
              <a:t>problem is introduced during the initialization of 23 UTC run and it is related to the assimilation of RH TEMP </a:t>
            </a:r>
            <a:endParaRPr lang="en-US" sz="2000" dirty="0" smtClean="0"/>
          </a:p>
          <a:p>
            <a:pPr algn="ctr"/>
            <a:r>
              <a:rPr lang="en-US" sz="2000" dirty="0" smtClean="0"/>
              <a:t>(</a:t>
            </a:r>
            <a:r>
              <a:rPr lang="en-US" sz="2000" dirty="0"/>
              <a:t>in this experiment </a:t>
            </a:r>
            <a:r>
              <a:rPr lang="en-US" sz="2000" dirty="0" smtClean="0"/>
              <a:t>T, u, </a:t>
            </a:r>
            <a:r>
              <a:rPr lang="en-US" sz="2000" dirty="0" smtClean="0"/>
              <a:t>v, </a:t>
            </a:r>
            <a:r>
              <a:rPr lang="en-US" sz="2000" dirty="0"/>
              <a:t>TEMP and all other observations are excluded</a:t>
            </a:r>
            <a:r>
              <a:rPr lang="en-US" sz="2000" dirty="0" smtClean="0"/>
              <a:t>).</a:t>
            </a:r>
            <a:endParaRPr lang="en-US" sz="2000" dirty="0"/>
          </a:p>
          <a:p>
            <a:pPr algn="ctr"/>
            <a:r>
              <a:rPr lang="en-US" sz="2000" dirty="0"/>
              <a:t>It regards near surface model levels, where </a:t>
            </a:r>
            <a:r>
              <a:rPr lang="en-US" sz="2000" dirty="0" smtClean="0"/>
              <a:t>qv </a:t>
            </a:r>
            <a:r>
              <a:rPr lang="en-US" sz="2000" dirty="0"/>
              <a:t>is increased and T is reduced due to 16546 TEMP </a:t>
            </a:r>
            <a:r>
              <a:rPr lang="en-US" sz="2000" dirty="0" smtClean="0"/>
              <a:t>influence. Deterministic FG and analysis (only RH TEMP) in the point: 39.5°N 7°E.</a:t>
            </a:r>
          </a:p>
          <a:p>
            <a:pPr algn="ctr"/>
            <a:endParaRPr lang="en-US" sz="2000" b="1" dirty="0">
              <a:solidFill>
                <a:schemeClr val="bg2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3C68092-8E20-48BA-962B-FEA2572B6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4678" y="2320531"/>
            <a:ext cx="8524922" cy="3783382"/>
          </a:xfrm>
          <a:prstGeom prst="rect">
            <a:avLst/>
          </a:prstGeom>
        </p:spPr>
      </p:pic>
      <p:pic>
        <p:nvPicPr>
          <p:cNvPr id="17" name="Immagine 1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9774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2571A77-749D-4D61-8DFB-2C009E3AD7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5"/>
          <a:stretch/>
        </p:blipFill>
        <p:spPr>
          <a:xfrm>
            <a:off x="9394" y="1796810"/>
            <a:ext cx="12113865" cy="4169564"/>
          </a:xfrm>
          <a:prstGeom prst="rect">
            <a:avLst/>
          </a:prstGeom>
        </p:spPr>
      </p:pic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439808" y="34290"/>
            <a:ext cx="890755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Sea of Sardinia: ICON-IT 20260408 23UTC AN-FG</a:t>
            </a:r>
          </a:p>
          <a:p>
            <a:pPr algn="ctr"/>
            <a:endParaRPr lang="en-US" sz="3200" b="1" dirty="0">
              <a:solidFill>
                <a:schemeClr val="bg2"/>
              </a:solidFill>
            </a:endParaRPr>
          </a:p>
        </p:txBody>
      </p:sp>
      <p:pic>
        <p:nvPicPr>
          <p:cNvPr id="17" name="Immagine 1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tangolo 2"/>
          <p:cNvSpPr/>
          <p:nvPr/>
        </p:nvSpPr>
        <p:spPr>
          <a:xfrm>
            <a:off x="2156813" y="572899"/>
            <a:ext cx="78190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The </a:t>
            </a:r>
            <a:r>
              <a:rPr lang="it-IT" dirty="0" err="1"/>
              <a:t>problem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introduced</a:t>
            </a:r>
            <a:r>
              <a:rPr lang="it-IT" dirty="0"/>
              <a:t> </a:t>
            </a:r>
            <a:r>
              <a:rPr lang="it-IT" dirty="0" err="1"/>
              <a:t>during</a:t>
            </a:r>
            <a:r>
              <a:rPr lang="it-IT" dirty="0"/>
              <a:t> the </a:t>
            </a:r>
            <a:r>
              <a:rPr lang="it-IT" dirty="0" err="1"/>
              <a:t>initialization</a:t>
            </a:r>
            <a:r>
              <a:rPr lang="it-IT" dirty="0"/>
              <a:t> of 23 UTC </a:t>
            </a:r>
            <a:r>
              <a:rPr lang="it-IT" dirty="0" err="1"/>
              <a:t>run</a:t>
            </a:r>
            <a:r>
              <a:rPr lang="it-IT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regards</a:t>
            </a:r>
            <a:r>
              <a:rPr lang="it-IT" dirty="0"/>
              <a:t> </a:t>
            </a:r>
            <a:r>
              <a:rPr lang="it-IT" dirty="0" err="1"/>
              <a:t>near</a:t>
            </a:r>
            <a:r>
              <a:rPr lang="it-IT" dirty="0"/>
              <a:t> </a:t>
            </a:r>
            <a:r>
              <a:rPr lang="it-IT" dirty="0" err="1"/>
              <a:t>surface</a:t>
            </a:r>
            <a:r>
              <a:rPr lang="it-IT" dirty="0"/>
              <a:t> model </a:t>
            </a:r>
            <a:r>
              <a:rPr lang="it-IT" dirty="0" err="1"/>
              <a:t>levels</a:t>
            </a:r>
            <a:r>
              <a:rPr lang="it-IT" dirty="0"/>
              <a:t>, </a:t>
            </a:r>
            <a:r>
              <a:rPr lang="it-IT" dirty="0" err="1"/>
              <a:t>where</a:t>
            </a:r>
            <a:r>
              <a:rPr lang="it-IT" dirty="0"/>
              <a:t> </a:t>
            </a:r>
            <a:r>
              <a:rPr lang="it-IT" dirty="0" err="1"/>
              <a:t>qv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increased</a:t>
            </a:r>
            <a:r>
              <a:rPr lang="it-IT" dirty="0"/>
              <a:t> and 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reduced</a:t>
            </a:r>
            <a:r>
              <a:rPr lang="it-IT" dirty="0"/>
              <a:t> due to 16546 TEMP </a:t>
            </a:r>
            <a:r>
              <a:rPr lang="it-IT" dirty="0" err="1" smtClean="0"/>
              <a:t>influence</a:t>
            </a:r>
            <a:r>
              <a:rPr lang="it-IT" dirty="0" smtClean="0"/>
              <a:t>. </a:t>
            </a:r>
            <a:endParaRPr lang="it-IT" dirty="0"/>
          </a:p>
          <a:p>
            <a:r>
              <a:rPr lang="it-IT" dirty="0"/>
              <a:t>                   Analysis </a:t>
            </a:r>
            <a:r>
              <a:rPr lang="it-IT" dirty="0" err="1"/>
              <a:t>increments</a:t>
            </a:r>
            <a:r>
              <a:rPr lang="it-IT" dirty="0"/>
              <a:t> (</a:t>
            </a:r>
            <a:r>
              <a:rPr lang="it-IT" dirty="0" err="1"/>
              <a:t>only</a:t>
            </a:r>
            <a:r>
              <a:rPr lang="it-IT" dirty="0"/>
              <a:t> RH TEMP) in the </a:t>
            </a:r>
            <a:r>
              <a:rPr lang="it-IT" dirty="0" err="1"/>
              <a:t>point</a:t>
            </a:r>
            <a:r>
              <a:rPr lang="it-IT" dirty="0"/>
              <a:t>: 39.5 N 7 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5896135-202A-4CC3-B12C-62B6FC2502E3}"/>
              </a:ext>
            </a:extLst>
          </p:cNvPr>
          <p:cNvSpPr txBox="1"/>
          <p:nvPr/>
        </p:nvSpPr>
        <p:spPr>
          <a:xfrm>
            <a:off x="836856" y="5837810"/>
            <a:ext cx="11009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                          </a:t>
            </a:r>
            <a:r>
              <a:rPr lang="it-IT" dirty="0" smtClean="0"/>
              <a:t>    </a:t>
            </a:r>
            <a:r>
              <a:rPr lang="it-IT" dirty="0"/>
              <a:t>u                                 v                              </a:t>
            </a:r>
            <a:r>
              <a:rPr lang="it-IT" dirty="0" err="1"/>
              <a:t>qv</a:t>
            </a:r>
            <a:r>
              <a:rPr lang="it-IT" dirty="0"/>
              <a:t>                          </a:t>
            </a:r>
            <a:r>
              <a:rPr lang="it-IT" dirty="0" err="1" smtClean="0"/>
              <a:t>qc</a:t>
            </a:r>
            <a:r>
              <a:rPr lang="it-IT" dirty="0" smtClean="0"/>
              <a:t>                            </a:t>
            </a:r>
            <a:r>
              <a:rPr lang="it-IT" dirty="0" err="1"/>
              <a:t>qi</a:t>
            </a:r>
            <a:r>
              <a:rPr lang="it-IT" dirty="0"/>
              <a:t>                              p</a:t>
            </a:r>
          </a:p>
        </p:txBody>
      </p:sp>
    </p:spTree>
    <p:extLst>
      <p:ext uri="{BB962C8B-B14F-4D97-AF65-F5344CB8AC3E}">
        <p14:creationId xmlns:p14="http://schemas.microsoft.com/office/powerpoint/2010/main" val="4240461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AD1B905F-25A4-4719-9979-DD300AF936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45"/>
          <a:stretch/>
        </p:blipFill>
        <p:spPr>
          <a:xfrm>
            <a:off x="5961511" y="2200004"/>
            <a:ext cx="4512702" cy="4091228"/>
          </a:xfrm>
          <a:prstGeom prst="rect">
            <a:avLst/>
          </a:prstGeom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D068A39B-496A-433D-97D1-48B48FB485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023"/>
          <a:stretch/>
        </p:blipFill>
        <p:spPr>
          <a:xfrm>
            <a:off x="1186510" y="2199740"/>
            <a:ext cx="4524064" cy="4048466"/>
          </a:xfrm>
          <a:prstGeom prst="rect">
            <a:avLst/>
          </a:prstGeom>
        </p:spPr>
      </p:pic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251455" y="-2425"/>
            <a:ext cx="9473695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Sea of Sardinia: ICON-IT 20260408 23UTC FC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artificial low clouds over sea of Sardinia (model levels: 64 and 65 – lowest one) are related to the use of the 23 UTC LETKF analysis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LETKF analysis is not used in 23 UTC ICON run, the artificial low clouds do not develop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artificial low cloud system is not forecast, if all observations, except for RH TEMP, are assimilated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artificial low cloud system is produced, if only RH TEMP observations are assimilated </a:t>
            </a:r>
          </a:p>
          <a:p>
            <a:pPr algn="ctr"/>
            <a:endParaRPr lang="en-US" sz="4000" b="1" dirty="0" smtClean="0"/>
          </a:p>
          <a:p>
            <a:pPr algn="ctr"/>
            <a:endParaRPr lang="en-US" sz="4000" b="1" dirty="0"/>
          </a:p>
        </p:txBody>
      </p:sp>
      <p:pic>
        <p:nvPicPr>
          <p:cNvPr id="17" name="Immagine 1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D9CBEB8-77FD-4595-932D-68F60794485A}"/>
              </a:ext>
            </a:extLst>
          </p:cNvPr>
          <p:cNvSpPr txBox="1"/>
          <p:nvPr/>
        </p:nvSpPr>
        <p:spPr>
          <a:xfrm>
            <a:off x="10474213" y="3212003"/>
            <a:ext cx="151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Run</a:t>
            </a:r>
            <a:r>
              <a:rPr lang="it-IT" dirty="0"/>
              <a:t> 23UTC +4h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845882C-BD45-49F0-9053-B05F4C277D68}"/>
              </a:ext>
            </a:extLst>
          </p:cNvPr>
          <p:cNvSpPr txBox="1"/>
          <p:nvPr/>
        </p:nvSpPr>
        <p:spPr>
          <a:xfrm>
            <a:off x="69841" y="3258132"/>
            <a:ext cx="151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Run</a:t>
            </a:r>
            <a:r>
              <a:rPr lang="it-IT" dirty="0"/>
              <a:t> 23UTC +4h</a:t>
            </a: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5CE8A6F6-92EF-484B-87D3-96D97F7B4131}"/>
              </a:ext>
            </a:extLst>
          </p:cNvPr>
          <p:cNvSpPr/>
          <p:nvPr/>
        </p:nvSpPr>
        <p:spPr>
          <a:xfrm rot="18539966">
            <a:off x="1852519" y="5070090"/>
            <a:ext cx="394030" cy="220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162A81C-694C-4F78-868E-FCD0F235EF96}"/>
              </a:ext>
            </a:extLst>
          </p:cNvPr>
          <p:cNvSpPr txBox="1"/>
          <p:nvPr/>
        </p:nvSpPr>
        <p:spPr>
          <a:xfrm>
            <a:off x="10454610" y="4369359"/>
            <a:ext cx="1266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No use of </a:t>
            </a:r>
            <a:r>
              <a:rPr lang="it-IT" dirty="0" err="1">
                <a:solidFill>
                  <a:srgbClr val="FF0000"/>
                </a:solidFill>
              </a:rPr>
              <a:t>analysis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A979EB0-8BB0-439C-933B-0CBF4B6B52E5}"/>
              </a:ext>
            </a:extLst>
          </p:cNvPr>
          <p:cNvSpPr txBox="1"/>
          <p:nvPr/>
        </p:nvSpPr>
        <p:spPr>
          <a:xfrm>
            <a:off x="23884" y="4223973"/>
            <a:ext cx="1505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FF0000"/>
                </a:solidFill>
              </a:rPr>
              <a:t>Only</a:t>
            </a:r>
            <a:r>
              <a:rPr lang="it-IT" dirty="0">
                <a:solidFill>
                  <a:srgbClr val="FF0000"/>
                </a:solidFill>
              </a:rPr>
              <a:t> RH TEMP </a:t>
            </a:r>
          </a:p>
          <a:p>
            <a:r>
              <a:rPr lang="it-IT" dirty="0" err="1">
                <a:solidFill>
                  <a:srgbClr val="FF0000"/>
                </a:solidFill>
              </a:rPr>
              <a:t>assimilated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84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196935" y="20253"/>
            <a:ext cx="95469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23UTC FC</a:t>
            </a: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1A5BAA1-7DD9-40BB-ACE7-54E9EC198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47" y="1873177"/>
            <a:ext cx="5677498" cy="4016830"/>
          </a:xfrm>
          <a:prstGeom prst="rect">
            <a:avLst/>
          </a:prstGeom>
        </p:spPr>
      </p:pic>
      <p:pic>
        <p:nvPicPr>
          <p:cNvPr id="9" name="Segnaposto contenuto 5">
            <a:extLst>
              <a:ext uri="{FF2B5EF4-FFF2-40B4-BE49-F238E27FC236}">
                <a16:creationId xmlns:a16="http://schemas.microsoft.com/office/drawing/2014/main" id="{ED2E734B-68C4-47D4-B743-21F9030762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59" y="1887049"/>
            <a:ext cx="5657354" cy="400257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8964934-35D0-49A7-A808-5964972FD31F}"/>
              </a:ext>
            </a:extLst>
          </p:cNvPr>
          <p:cNvSpPr txBox="1"/>
          <p:nvPr/>
        </p:nvSpPr>
        <p:spPr>
          <a:xfrm>
            <a:off x="7219961" y="2868409"/>
            <a:ext cx="1654348" cy="664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RH</a:t>
            </a:r>
          </a:p>
          <a:p>
            <a:r>
              <a:rPr lang="it-IT" dirty="0" err="1"/>
              <a:t>Run</a:t>
            </a:r>
            <a:r>
              <a:rPr lang="it-IT" dirty="0"/>
              <a:t> 23UTC +4h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17497D5-AAF4-41E5-A7BF-0EAB395343EC}"/>
              </a:ext>
            </a:extLst>
          </p:cNvPr>
          <p:cNvSpPr txBox="1"/>
          <p:nvPr/>
        </p:nvSpPr>
        <p:spPr>
          <a:xfrm>
            <a:off x="1469095" y="2872892"/>
            <a:ext cx="1654348" cy="664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CLC</a:t>
            </a:r>
          </a:p>
          <a:p>
            <a:r>
              <a:rPr lang="it-IT" dirty="0" err="1"/>
              <a:t>Run</a:t>
            </a:r>
            <a:r>
              <a:rPr lang="it-IT" dirty="0"/>
              <a:t> 23UTC +4h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9DAD857-E66C-4A1C-97A4-FB6EF490B141}"/>
              </a:ext>
            </a:extLst>
          </p:cNvPr>
          <p:cNvSpPr txBox="1"/>
          <p:nvPr/>
        </p:nvSpPr>
        <p:spPr>
          <a:xfrm>
            <a:off x="1731527" y="680305"/>
            <a:ext cx="85792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The </a:t>
            </a:r>
            <a:r>
              <a:rPr lang="it-IT" dirty="0" err="1"/>
              <a:t>artificial</a:t>
            </a:r>
            <a:r>
              <a:rPr lang="it-IT" dirty="0"/>
              <a:t> low clouds over </a:t>
            </a:r>
            <a:r>
              <a:rPr lang="it-IT" dirty="0" err="1"/>
              <a:t>sea</a:t>
            </a:r>
            <a:r>
              <a:rPr lang="it-IT" dirty="0"/>
              <a:t> of Sardinia are related to the </a:t>
            </a:r>
            <a:r>
              <a:rPr lang="it-IT" b="1" dirty="0" err="1"/>
              <a:t>assimilation</a:t>
            </a:r>
            <a:r>
              <a:rPr lang="it-IT" b="1" dirty="0"/>
              <a:t> of RH TEMP </a:t>
            </a:r>
            <a:r>
              <a:rPr lang="it-IT" dirty="0"/>
              <a:t>in 23 UTC </a:t>
            </a:r>
            <a:r>
              <a:rPr lang="it-IT" dirty="0" err="1"/>
              <a:t>analysis</a:t>
            </a:r>
            <a:r>
              <a:rPr lang="it-IT" dirty="0"/>
              <a:t> (</a:t>
            </a:r>
            <a:r>
              <a:rPr lang="it-IT" dirty="0" err="1"/>
              <a:t>Tuv</a:t>
            </a:r>
            <a:r>
              <a:rPr lang="it-IT" dirty="0"/>
              <a:t> TEMP and </a:t>
            </a:r>
            <a:r>
              <a:rPr lang="it-IT" dirty="0" err="1"/>
              <a:t>all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observations</a:t>
            </a:r>
            <a:r>
              <a:rPr lang="it-IT" dirty="0"/>
              <a:t> are </a:t>
            </a:r>
            <a:r>
              <a:rPr lang="it-IT" dirty="0" err="1"/>
              <a:t>excluded</a:t>
            </a:r>
            <a:r>
              <a:rPr lang="it-IT" dirty="0"/>
              <a:t> in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exp</a:t>
            </a:r>
            <a:r>
              <a:rPr lang="it-IT" dirty="0"/>
              <a:t>.).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regards</a:t>
            </a:r>
            <a:r>
              <a:rPr lang="it-IT" dirty="0"/>
              <a:t> model </a:t>
            </a:r>
            <a:r>
              <a:rPr lang="it-IT" dirty="0" err="1"/>
              <a:t>levels</a:t>
            </a:r>
            <a:r>
              <a:rPr lang="it-IT" dirty="0"/>
              <a:t>: 64 and 65 – </a:t>
            </a:r>
            <a:r>
              <a:rPr lang="it-IT" dirty="0" err="1"/>
              <a:t>lowest</a:t>
            </a:r>
            <a:r>
              <a:rPr lang="it-IT" dirty="0"/>
              <a:t>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dirty="0"/>
              <a:t>                           Cross </a:t>
            </a:r>
            <a:r>
              <a:rPr lang="it-IT" dirty="0" err="1"/>
              <a:t>section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39.5 N, 6.0 E and 39.5 N, 8.0 E</a:t>
            </a:r>
          </a:p>
        </p:txBody>
      </p:sp>
    </p:spTree>
    <p:extLst>
      <p:ext uri="{BB962C8B-B14F-4D97-AF65-F5344CB8AC3E}">
        <p14:creationId xmlns:p14="http://schemas.microsoft.com/office/powerpoint/2010/main" val="276591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7FB0D1FA-B1CB-40FE-B5FE-C4D1789ED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637" y="1934055"/>
            <a:ext cx="5486400" cy="388162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68A5E31-C505-4632-BBE0-4A2A99D2B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55" y="1947502"/>
            <a:ext cx="5486400" cy="388162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6AB54FC-7F2C-49A0-9A07-422B0B15FD67}"/>
              </a:ext>
            </a:extLst>
          </p:cNvPr>
          <p:cNvSpPr txBox="1"/>
          <p:nvPr/>
        </p:nvSpPr>
        <p:spPr>
          <a:xfrm>
            <a:off x="7229486" y="2918865"/>
            <a:ext cx="1625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RH</a:t>
            </a:r>
          </a:p>
          <a:p>
            <a:r>
              <a:rPr lang="it-IT" dirty="0" err="1"/>
              <a:t>Run</a:t>
            </a:r>
            <a:r>
              <a:rPr lang="it-IT" dirty="0"/>
              <a:t> 23UTC +4h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DBA6A46-F323-46C6-AEA6-C45F1F175630}"/>
              </a:ext>
            </a:extLst>
          </p:cNvPr>
          <p:cNvSpPr txBox="1"/>
          <p:nvPr/>
        </p:nvSpPr>
        <p:spPr>
          <a:xfrm>
            <a:off x="1478620" y="2923348"/>
            <a:ext cx="1625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CLC</a:t>
            </a:r>
          </a:p>
          <a:p>
            <a:r>
              <a:rPr lang="it-IT" dirty="0" err="1"/>
              <a:t>Run</a:t>
            </a:r>
            <a:r>
              <a:rPr lang="it-IT" dirty="0"/>
              <a:t> 23UTC +4h</a:t>
            </a:r>
          </a:p>
        </p:txBody>
      </p:sp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122271" y="34290"/>
            <a:ext cx="97267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23UTC FC</a:t>
            </a:r>
          </a:p>
        </p:txBody>
      </p:sp>
      <p:pic>
        <p:nvPicPr>
          <p:cNvPr id="17" name="Immagine 1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9DAD857-E66C-4A1C-97A4-FB6EF490B141}"/>
              </a:ext>
            </a:extLst>
          </p:cNvPr>
          <p:cNvSpPr txBox="1"/>
          <p:nvPr/>
        </p:nvSpPr>
        <p:spPr>
          <a:xfrm>
            <a:off x="1654804" y="742176"/>
            <a:ext cx="85792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If LETKF </a:t>
            </a:r>
            <a:r>
              <a:rPr lang="it-IT" dirty="0" err="1"/>
              <a:t>analysis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used</a:t>
            </a:r>
            <a:r>
              <a:rPr lang="it-IT" dirty="0"/>
              <a:t> in 23 UTC ICON </a:t>
            </a:r>
            <a:r>
              <a:rPr lang="it-IT" dirty="0" err="1"/>
              <a:t>run</a:t>
            </a:r>
            <a:r>
              <a:rPr lang="it-IT" dirty="0"/>
              <a:t>, the low clouds do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 smtClean="0"/>
              <a:t>develope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dirty="0"/>
              <a:t>                         Cross </a:t>
            </a:r>
            <a:r>
              <a:rPr lang="it-IT" dirty="0" err="1"/>
              <a:t>section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39.5 N, 6.0 E and 39.5 N, 8.0 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7057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54804" y="-40115"/>
            <a:ext cx="882967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22UTC + 1h FC </a:t>
            </a: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asellaDiTesto 17"/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/>
              <a:t>COSMO GM-2026,  14-18 </a:t>
            </a:r>
            <a:r>
              <a:rPr lang="it-IT" b="1" dirty="0" err="1"/>
              <a:t>September</a:t>
            </a:r>
            <a:r>
              <a:rPr lang="it-IT" b="1" dirty="0"/>
              <a:t> 2026 Rome, </a:t>
            </a:r>
            <a:r>
              <a:rPr lang="it-IT" b="1" dirty="0" err="1"/>
              <a:t>Italy</a:t>
            </a:r>
            <a:endParaRPr lang="it-IT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61DBA08-FC7D-401A-BF21-4F26E0D6C70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9114" r="17324" b="10427"/>
          <a:stretch/>
        </p:blipFill>
        <p:spPr>
          <a:xfrm>
            <a:off x="1081163" y="1824541"/>
            <a:ext cx="5719655" cy="4036851"/>
          </a:xfrm>
          <a:prstGeom prst="rect">
            <a:avLst/>
          </a:prstGeom>
        </p:spPr>
      </p:pic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2866FF3A-9A38-4F75-9D7A-416E4FB64F3F}"/>
              </a:ext>
            </a:extLst>
          </p:cNvPr>
          <p:cNvSpPr/>
          <p:nvPr/>
        </p:nvSpPr>
        <p:spPr>
          <a:xfrm rot="17769516">
            <a:off x="1639009" y="4768465"/>
            <a:ext cx="527913" cy="31834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7345189" y="2035220"/>
            <a:ext cx="38181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large spread in the temperature (up to 3 K)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the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lowest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model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level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is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present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in the area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where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the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artificial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cloud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it-IT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appears</a:t>
            </a:r>
            <a:endParaRPr lang="it-IT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spread for the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low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clouds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(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qc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) shows the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same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structure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as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the spread for 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9DAD857-E66C-4A1C-97A4-FB6EF490B141}"/>
              </a:ext>
            </a:extLst>
          </p:cNvPr>
          <p:cNvSpPr txBox="1"/>
          <p:nvPr/>
        </p:nvSpPr>
        <p:spPr>
          <a:xfrm>
            <a:off x="1723912" y="1102488"/>
            <a:ext cx="8579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pread of the ICON-IT first-</a:t>
            </a:r>
            <a:r>
              <a:rPr lang="it-IT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guess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ensemble for temperature in the </a:t>
            </a:r>
            <a:r>
              <a:rPr lang="it-IT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lowest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model </a:t>
            </a:r>
            <a:r>
              <a:rPr lang="it-IT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level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(65) </a:t>
            </a:r>
            <a:r>
              <a:rPr lang="it-IT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used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 the 23 UTC LETKF </a:t>
            </a:r>
            <a:r>
              <a:rPr lang="it-IT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analysis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dirty="0"/>
              <a:t>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26937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81667" y="177205"/>
            <a:ext cx="80238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First summary</a:t>
            </a:r>
            <a:endParaRPr lang="en-US" sz="4000" b="1" dirty="0">
              <a:solidFill>
                <a:schemeClr val="bg2"/>
              </a:solidFill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36B680AC-6759-4D12-B586-3E250256BDB8}"/>
              </a:ext>
            </a:extLst>
          </p:cNvPr>
          <p:cNvSpPr txBox="1">
            <a:spLocks/>
          </p:cNvSpPr>
          <p:nvPr/>
        </p:nvSpPr>
        <p:spPr>
          <a:xfrm>
            <a:off x="1251454" y="1276310"/>
            <a:ext cx="9697517" cy="508079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An </a:t>
            </a:r>
            <a:r>
              <a:rPr lang="it-IT" dirty="0" err="1" smtClean="0"/>
              <a:t>artificial</a:t>
            </a:r>
            <a:r>
              <a:rPr lang="it-IT" dirty="0" smtClean="0"/>
              <a:t> </a:t>
            </a:r>
            <a:r>
              <a:rPr lang="it-IT" dirty="0" err="1" smtClean="0"/>
              <a:t>low</a:t>
            </a:r>
            <a:r>
              <a:rPr lang="it-IT" dirty="0" smtClean="0"/>
              <a:t> </a:t>
            </a:r>
            <a:r>
              <a:rPr lang="it-IT" dirty="0" err="1" smtClean="0"/>
              <a:t>cloud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over </a:t>
            </a:r>
            <a:r>
              <a:rPr lang="it-IT" dirty="0" err="1" smtClean="0"/>
              <a:t>sea</a:t>
            </a:r>
            <a:r>
              <a:rPr lang="it-IT" dirty="0" smtClean="0"/>
              <a:t> of </a:t>
            </a:r>
            <a:r>
              <a:rPr lang="it-IT" dirty="0" err="1" smtClean="0"/>
              <a:t>Sardinia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produced</a:t>
            </a:r>
            <a:r>
              <a:rPr lang="it-IT" dirty="0" smtClean="0"/>
              <a:t> in a </a:t>
            </a:r>
            <a:r>
              <a:rPr lang="it-IT" dirty="0" err="1" smtClean="0"/>
              <a:t>few</a:t>
            </a:r>
            <a:r>
              <a:rPr lang="it-IT" dirty="0" smtClean="0"/>
              <a:t> ICON-IT </a:t>
            </a:r>
            <a:r>
              <a:rPr lang="it-IT" dirty="0" err="1" smtClean="0"/>
              <a:t>runs</a:t>
            </a:r>
            <a:r>
              <a:rPr lang="it-IT" dirty="0" smtClean="0"/>
              <a:t> in the 64-65 model </a:t>
            </a:r>
            <a:r>
              <a:rPr lang="it-IT" dirty="0" err="1" smtClean="0"/>
              <a:t>levels</a:t>
            </a:r>
            <a:r>
              <a:rPr lang="it-IT" dirty="0" smtClean="0"/>
              <a:t> (</a:t>
            </a:r>
            <a:r>
              <a:rPr lang="it-IT" dirty="0" err="1" smtClean="0"/>
              <a:t>near</a:t>
            </a:r>
            <a:r>
              <a:rPr lang="it-IT" dirty="0" smtClean="0"/>
              <a:t> </a:t>
            </a:r>
            <a:r>
              <a:rPr lang="it-IT" dirty="0" err="1" smtClean="0"/>
              <a:t>surface</a:t>
            </a:r>
            <a:r>
              <a:rPr lang="it-IT" dirty="0" smtClean="0"/>
              <a:t>)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artificial</a:t>
            </a:r>
            <a:r>
              <a:rPr lang="it-IT" dirty="0" smtClean="0"/>
              <a:t> </a:t>
            </a:r>
            <a:r>
              <a:rPr lang="it-IT" dirty="0" err="1" smtClean="0"/>
              <a:t>low</a:t>
            </a:r>
            <a:r>
              <a:rPr lang="it-IT" dirty="0" smtClean="0"/>
              <a:t> </a:t>
            </a:r>
            <a:r>
              <a:rPr lang="it-IT" dirty="0" err="1" smtClean="0"/>
              <a:t>cloud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forecasted</a:t>
            </a:r>
            <a:r>
              <a:rPr lang="it-IT" dirty="0" smtClean="0"/>
              <a:t>,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observations</a:t>
            </a:r>
            <a:r>
              <a:rPr lang="it-IT" dirty="0" smtClean="0"/>
              <a:t>, </a:t>
            </a:r>
            <a:r>
              <a:rPr lang="it-IT" dirty="0" err="1" smtClean="0"/>
              <a:t>except</a:t>
            </a:r>
            <a:r>
              <a:rPr lang="it-IT" dirty="0" smtClean="0"/>
              <a:t> for RH TEMP, are </a:t>
            </a:r>
            <a:r>
              <a:rPr lang="it-IT" dirty="0" err="1" smtClean="0"/>
              <a:t>assimilated</a:t>
            </a:r>
            <a:endParaRPr lang="it-IT" dirty="0" smtClean="0"/>
          </a:p>
          <a:p>
            <a:r>
              <a:rPr lang="it-IT" dirty="0" smtClean="0"/>
              <a:t>The </a:t>
            </a:r>
            <a:r>
              <a:rPr lang="it-IT" dirty="0" err="1" smtClean="0"/>
              <a:t>artificial</a:t>
            </a:r>
            <a:r>
              <a:rPr lang="it-IT" dirty="0" smtClean="0"/>
              <a:t> </a:t>
            </a:r>
            <a:r>
              <a:rPr lang="it-IT" dirty="0" err="1" smtClean="0"/>
              <a:t>low</a:t>
            </a:r>
            <a:r>
              <a:rPr lang="it-IT" dirty="0" smtClean="0"/>
              <a:t> </a:t>
            </a:r>
            <a:r>
              <a:rPr lang="it-IT" dirty="0" err="1" smtClean="0"/>
              <a:t>cloud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introduced</a:t>
            </a:r>
            <a:r>
              <a:rPr lang="it-IT" dirty="0" smtClean="0"/>
              <a:t> by the LETKF </a:t>
            </a:r>
            <a:r>
              <a:rPr lang="it-IT" dirty="0" err="1" smtClean="0"/>
              <a:t>analysis</a:t>
            </a:r>
            <a:r>
              <a:rPr lang="it-IT" dirty="0" smtClean="0"/>
              <a:t>, </a:t>
            </a:r>
            <a:r>
              <a:rPr lang="it-IT" dirty="0" err="1" smtClean="0"/>
              <a:t>because</a:t>
            </a:r>
            <a:r>
              <a:rPr lang="it-IT" dirty="0" smtClean="0"/>
              <a:t> of the over </a:t>
            </a:r>
            <a:r>
              <a:rPr lang="it-IT" dirty="0" err="1" smtClean="0"/>
              <a:t>fitting</a:t>
            </a:r>
            <a:r>
              <a:rPr lang="it-IT" dirty="0" smtClean="0"/>
              <a:t> of RH TEMP </a:t>
            </a:r>
            <a:r>
              <a:rPr lang="it-IT" dirty="0" err="1" smtClean="0"/>
              <a:t>observations</a:t>
            </a:r>
            <a:r>
              <a:rPr lang="it-IT" dirty="0" smtClean="0"/>
              <a:t> in the area, </a:t>
            </a:r>
            <a:r>
              <a:rPr lang="it-IT" dirty="0" err="1" smtClean="0"/>
              <a:t>where</a:t>
            </a:r>
            <a:r>
              <a:rPr lang="it-IT" dirty="0" smtClean="0"/>
              <a:t> the </a:t>
            </a:r>
            <a:r>
              <a:rPr lang="it-IT" dirty="0" err="1" smtClean="0"/>
              <a:t>artificial</a:t>
            </a:r>
            <a:r>
              <a:rPr lang="it-IT" dirty="0" smtClean="0"/>
              <a:t> </a:t>
            </a:r>
            <a:r>
              <a:rPr lang="it-IT" dirty="0" err="1" smtClean="0"/>
              <a:t>cloud</a:t>
            </a:r>
            <a:r>
              <a:rPr lang="it-IT" dirty="0" smtClean="0"/>
              <a:t> </a:t>
            </a:r>
            <a:r>
              <a:rPr lang="it-IT" dirty="0" err="1" smtClean="0"/>
              <a:t>appears</a:t>
            </a:r>
            <a:endParaRPr lang="it-IT" dirty="0" smtClean="0"/>
          </a:p>
          <a:p>
            <a:r>
              <a:rPr lang="it-IT" dirty="0" err="1" smtClean="0"/>
              <a:t>This</a:t>
            </a:r>
            <a:r>
              <a:rPr lang="it-IT" dirty="0" smtClean="0"/>
              <a:t> over </a:t>
            </a:r>
            <a:r>
              <a:rPr lang="it-IT" dirty="0" err="1" smtClean="0"/>
              <a:t>fitting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due to the large spread in temperature/</a:t>
            </a:r>
            <a:r>
              <a:rPr lang="it-IT" dirty="0" err="1" smtClean="0"/>
              <a:t>humidity</a:t>
            </a:r>
            <a:r>
              <a:rPr lang="it-IT" dirty="0" smtClean="0"/>
              <a:t>/</a:t>
            </a:r>
            <a:r>
              <a:rPr lang="it-IT" dirty="0" err="1" smtClean="0"/>
              <a:t>clouds</a:t>
            </a:r>
            <a:r>
              <a:rPr lang="it-IT" dirty="0" smtClean="0"/>
              <a:t>, </a:t>
            </a:r>
            <a:r>
              <a:rPr lang="it-IT" dirty="0" err="1" smtClean="0"/>
              <a:t>present</a:t>
            </a:r>
            <a:r>
              <a:rPr lang="it-IT" dirty="0" smtClean="0"/>
              <a:t> in the area, </a:t>
            </a:r>
            <a:r>
              <a:rPr lang="it-IT" dirty="0" err="1" smtClean="0"/>
              <a:t>at</a:t>
            </a:r>
            <a:r>
              <a:rPr lang="it-IT" dirty="0" smtClean="0"/>
              <a:t> the model </a:t>
            </a:r>
            <a:r>
              <a:rPr lang="it-IT" dirty="0" err="1" smtClean="0"/>
              <a:t>levels</a:t>
            </a:r>
            <a:r>
              <a:rPr lang="it-IT" dirty="0" smtClean="0"/>
              <a:t> </a:t>
            </a:r>
            <a:r>
              <a:rPr lang="it-IT" dirty="0" err="1" smtClean="0"/>
              <a:t>near</a:t>
            </a:r>
            <a:r>
              <a:rPr lang="it-IT" dirty="0" smtClean="0"/>
              <a:t> </a:t>
            </a:r>
            <a:r>
              <a:rPr lang="it-IT" dirty="0" err="1" smtClean="0"/>
              <a:t>surface</a:t>
            </a:r>
            <a:endParaRPr lang="it-IT" dirty="0" smtClean="0"/>
          </a:p>
          <a:p>
            <a:r>
              <a:rPr lang="it-IT" dirty="0" smtClean="0"/>
              <a:t>The large spread in temperature </a:t>
            </a:r>
            <a:r>
              <a:rPr lang="it-IT" dirty="0" err="1" smtClean="0"/>
              <a:t>could</a:t>
            </a:r>
            <a:r>
              <a:rPr lang="it-IT" dirty="0" smtClean="0"/>
              <a:t> evolve due to </a:t>
            </a:r>
            <a:r>
              <a:rPr lang="it-IT" dirty="0" err="1" smtClean="0"/>
              <a:t>interaction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radiation</a:t>
            </a:r>
            <a:r>
              <a:rPr lang="it-IT" dirty="0" smtClean="0"/>
              <a:t> and </a:t>
            </a:r>
            <a:r>
              <a:rPr lang="it-IT" dirty="0" err="1" smtClean="0"/>
              <a:t>clouds</a:t>
            </a:r>
            <a:r>
              <a:rPr lang="it-IT" dirty="0" smtClean="0"/>
              <a:t>,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low</a:t>
            </a:r>
            <a:r>
              <a:rPr lang="it-IT" dirty="0" smtClean="0"/>
              <a:t> </a:t>
            </a:r>
            <a:r>
              <a:rPr lang="it-IT" dirty="0" err="1" smtClean="0"/>
              <a:t>clouds</a:t>
            </a:r>
            <a:r>
              <a:rPr lang="it-IT" dirty="0" smtClean="0"/>
              <a:t> are </a:t>
            </a:r>
            <a:r>
              <a:rPr lang="it-IT" dirty="0" err="1" smtClean="0"/>
              <a:t>present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 in some </a:t>
            </a:r>
            <a:r>
              <a:rPr lang="it-IT" dirty="0" err="1" smtClean="0"/>
              <a:t>members</a:t>
            </a:r>
            <a:endParaRPr lang="it-IT" dirty="0" smtClean="0"/>
          </a:p>
          <a:p>
            <a:r>
              <a:rPr lang="it-IT" dirty="0" smtClean="0"/>
              <a:t>The </a:t>
            </a:r>
            <a:r>
              <a:rPr lang="it-IT" dirty="0" err="1" smtClean="0"/>
              <a:t>settings</a:t>
            </a:r>
            <a:r>
              <a:rPr lang="it-IT" dirty="0" smtClean="0"/>
              <a:t> of the ensemble-</a:t>
            </a:r>
            <a:r>
              <a:rPr lang="it-IT" dirty="0" err="1" smtClean="0"/>
              <a:t>perturbations</a:t>
            </a:r>
            <a:r>
              <a:rPr lang="it-IT" dirty="0" smtClean="0"/>
              <a:t> (</a:t>
            </a:r>
            <a:r>
              <a:rPr lang="it-IT" dirty="0" err="1" smtClean="0"/>
              <a:t>Stochastically</a:t>
            </a:r>
            <a:r>
              <a:rPr lang="it-IT" dirty="0" smtClean="0"/>
              <a:t> </a:t>
            </a:r>
            <a:r>
              <a:rPr lang="it-IT" dirty="0" err="1" smtClean="0"/>
              <a:t>Perturbed</a:t>
            </a:r>
            <a:r>
              <a:rPr lang="it-IT" dirty="0" smtClean="0"/>
              <a:t> </a:t>
            </a:r>
            <a:r>
              <a:rPr lang="it-IT" dirty="0" err="1" smtClean="0"/>
              <a:t>Parameterizations</a:t>
            </a:r>
            <a:r>
              <a:rPr lang="it-IT" dirty="0" smtClean="0"/>
              <a:t> - SPP) in the </a:t>
            </a:r>
            <a:r>
              <a:rPr lang="it-IT" dirty="0" err="1" smtClean="0"/>
              <a:t>assimilation</a:t>
            </a:r>
            <a:r>
              <a:rPr lang="it-IT" dirty="0" smtClean="0"/>
              <a:t> </a:t>
            </a:r>
            <a:r>
              <a:rPr lang="it-IT" dirty="0" err="1" smtClean="0"/>
              <a:t>cycle</a:t>
            </a:r>
            <a:r>
              <a:rPr lang="it-IT" dirty="0" smtClean="0"/>
              <a:t> </a:t>
            </a:r>
            <a:r>
              <a:rPr lang="it-IT" dirty="0" err="1" smtClean="0"/>
              <a:t>needs</a:t>
            </a:r>
            <a:r>
              <a:rPr lang="it-IT" dirty="0" smtClean="0"/>
              <a:t> to be </a:t>
            </a:r>
            <a:r>
              <a:rPr lang="it-IT" dirty="0" err="1" smtClean="0"/>
              <a:t>reviewed</a:t>
            </a:r>
            <a:r>
              <a:rPr lang="it-IT" dirty="0" smtClean="0"/>
              <a:t>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3175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973123" y="-2425"/>
            <a:ext cx="994095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23UTC FC</a:t>
            </a: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2C42497-4985-4798-9A09-EF4D77201A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" t="2707" r="22201" b="3803"/>
          <a:stretch/>
        </p:blipFill>
        <p:spPr>
          <a:xfrm>
            <a:off x="1413825" y="719970"/>
            <a:ext cx="2759978" cy="245797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F286C57-217C-40A1-B26E-8E4D17E7D9C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" t="3561" r="23102" b="2630"/>
          <a:stretch/>
        </p:blipFill>
        <p:spPr>
          <a:xfrm>
            <a:off x="1429113" y="3526281"/>
            <a:ext cx="2776756" cy="246636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A2DAA8D-ED1E-43ED-A21F-507F2E281E1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2241" r="22260" b="2982"/>
          <a:stretch/>
        </p:blipFill>
        <p:spPr>
          <a:xfrm>
            <a:off x="4469294" y="707386"/>
            <a:ext cx="2810312" cy="2483141"/>
          </a:xfrm>
          <a:prstGeom prst="rect">
            <a:avLst/>
          </a:prstGeom>
        </p:spPr>
      </p:pic>
      <p:pic>
        <p:nvPicPr>
          <p:cNvPr id="11" name="Segnaposto contenuto 18">
            <a:extLst>
              <a:ext uri="{FF2B5EF4-FFF2-40B4-BE49-F238E27FC236}">
                <a16:creationId xmlns:a16="http://schemas.microsoft.com/office/drawing/2014/main" id="{5B8F51F2-6933-4057-A80B-A2DDBA36C6E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" t="2135" r="20475" b="3418"/>
          <a:stretch/>
        </p:blipFill>
        <p:spPr>
          <a:xfrm>
            <a:off x="7666682" y="719970"/>
            <a:ext cx="2869035" cy="248314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13D1EB0-8E79-4799-A817-831CFB24B98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" t="1966" r="22369" b="3907"/>
          <a:stretch/>
        </p:blipFill>
        <p:spPr>
          <a:xfrm>
            <a:off x="4487042" y="3490929"/>
            <a:ext cx="2801923" cy="247475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8078423-6128-41FB-893C-76AFB2775820}"/>
              </a:ext>
            </a:extLst>
          </p:cNvPr>
          <p:cNvSpPr txBox="1"/>
          <p:nvPr/>
        </p:nvSpPr>
        <p:spPr>
          <a:xfrm>
            <a:off x="7611116" y="5279460"/>
            <a:ext cx="3126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dirty="0" err="1"/>
              <a:t>Namelist</a:t>
            </a:r>
            <a:r>
              <a:rPr lang="it-IT" dirty="0"/>
              <a:t> </a:t>
            </a:r>
            <a:r>
              <a:rPr lang="it-IT" dirty="0" err="1"/>
              <a:t>change</a:t>
            </a:r>
            <a:r>
              <a:rPr lang="it-IT" dirty="0"/>
              <a:t>:</a:t>
            </a:r>
          </a:p>
          <a:p>
            <a:pPr algn="l"/>
            <a:r>
              <a:rPr lang="en-US" sz="1200" b="0" i="0" u="none" strike="noStrike" baseline="0" dirty="0">
                <a:latin typeface="SFRM1000"/>
              </a:rPr>
              <a:t>Variability range for box width scale of</a:t>
            </a:r>
          </a:p>
          <a:p>
            <a:pPr algn="l"/>
            <a:r>
              <a:rPr lang="en-US" sz="1200" b="0" i="0" u="none" strike="noStrike" baseline="0" dirty="0">
                <a:latin typeface="SFRM1000"/>
              </a:rPr>
              <a:t>liquid clouds in cloud cover scheme</a:t>
            </a:r>
            <a:endParaRPr lang="it-IT" dirty="0"/>
          </a:p>
          <a:p>
            <a:r>
              <a:rPr lang="it-IT" sz="1800" b="1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range_box_liq</a:t>
            </a:r>
            <a:r>
              <a:rPr lang="it-IT" sz="18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= 0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instead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of 0.01)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CC6F19A-945D-4193-8F74-8900AB6E2A24}"/>
              </a:ext>
            </a:extLst>
          </p:cNvPr>
          <p:cNvSpPr txBox="1"/>
          <p:nvPr/>
        </p:nvSpPr>
        <p:spPr>
          <a:xfrm>
            <a:off x="2340529" y="5861392"/>
            <a:ext cx="563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08:00 UTC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      </a:t>
            </a:r>
            <a:r>
              <a:rPr lang="it-IT" dirty="0">
                <a:solidFill>
                  <a:srgbClr val="FF0000"/>
                </a:solidFill>
              </a:rPr>
              <a:t>11:00UTC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324DF77-8FF6-4D53-900D-60A163E5683A}"/>
              </a:ext>
            </a:extLst>
          </p:cNvPr>
          <p:cNvSpPr txBox="1"/>
          <p:nvPr/>
        </p:nvSpPr>
        <p:spPr>
          <a:xfrm>
            <a:off x="2139192" y="3207515"/>
            <a:ext cx="8162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23:00 UTC       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</a:t>
            </a:r>
            <a:r>
              <a:rPr lang="it-IT" dirty="0">
                <a:solidFill>
                  <a:srgbClr val="FF0000"/>
                </a:solidFill>
              </a:rPr>
              <a:t>02:00UTC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         </a:t>
            </a:r>
            <a:r>
              <a:rPr lang="it-IT" dirty="0">
                <a:solidFill>
                  <a:srgbClr val="FF0000"/>
                </a:solidFill>
              </a:rPr>
              <a:t>05:00UTC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811C421-01A0-405D-B7E5-C4DF4F80EDC4}"/>
              </a:ext>
            </a:extLst>
          </p:cNvPr>
          <p:cNvSpPr txBox="1"/>
          <p:nvPr/>
        </p:nvSpPr>
        <p:spPr>
          <a:xfrm>
            <a:off x="7611116" y="3751015"/>
            <a:ext cx="36720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Some </a:t>
            </a:r>
            <a:r>
              <a:rPr lang="it-IT" dirty="0" err="1"/>
              <a:t>experiments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performed</a:t>
            </a:r>
            <a:r>
              <a:rPr lang="it-IT" dirty="0"/>
              <a:t> </a:t>
            </a:r>
            <a:r>
              <a:rPr lang="it-IT" dirty="0" err="1"/>
              <a:t>starting</a:t>
            </a:r>
            <a:r>
              <a:rPr lang="it-IT" dirty="0"/>
              <a:t> the </a:t>
            </a:r>
            <a:r>
              <a:rPr lang="it-IT" dirty="0" err="1"/>
              <a:t>assimilation</a:t>
            </a:r>
            <a:r>
              <a:rPr lang="it-IT" dirty="0"/>
              <a:t> </a:t>
            </a:r>
            <a:r>
              <a:rPr lang="it-IT" dirty="0" err="1"/>
              <a:t>cycle</a:t>
            </a:r>
            <a:r>
              <a:rPr lang="it-IT" dirty="0"/>
              <a:t> with the 20260408 23 UTC </a:t>
            </a:r>
            <a:r>
              <a:rPr lang="it-IT" dirty="0" err="1"/>
              <a:t>oper</a:t>
            </a:r>
            <a:r>
              <a:rPr lang="it-IT" dirty="0"/>
              <a:t>. </a:t>
            </a:r>
            <a:r>
              <a:rPr lang="it-IT" dirty="0" err="1"/>
              <a:t>analysis</a:t>
            </a:r>
            <a:r>
              <a:rPr lang="it-IT" dirty="0"/>
              <a:t> and </a:t>
            </a:r>
            <a:r>
              <a:rPr lang="it-IT" dirty="0" err="1"/>
              <a:t>changing</a:t>
            </a:r>
            <a:r>
              <a:rPr lang="it-IT" dirty="0"/>
              <a:t> one </a:t>
            </a:r>
            <a:r>
              <a:rPr lang="it-IT" dirty="0" err="1"/>
              <a:t>namelist</a:t>
            </a:r>
            <a:r>
              <a:rPr lang="it-IT" dirty="0"/>
              <a:t> </a:t>
            </a:r>
            <a:r>
              <a:rPr lang="it-IT" dirty="0" err="1"/>
              <a:t>parameter</a:t>
            </a:r>
            <a:r>
              <a:rPr lang="it-IT" dirty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/>
              <a:t>time. </a:t>
            </a:r>
          </a:p>
        </p:txBody>
      </p:sp>
      <p:sp>
        <p:nvSpPr>
          <p:cNvPr id="18" name="Freccia a destra 17">
            <a:extLst>
              <a:ext uri="{FF2B5EF4-FFF2-40B4-BE49-F238E27FC236}">
                <a16:creationId xmlns:a16="http://schemas.microsoft.com/office/drawing/2014/main" id="{AE5A2EC2-E1B8-4CF4-AB5F-C044C8235059}"/>
              </a:ext>
            </a:extLst>
          </p:cNvPr>
          <p:cNvSpPr/>
          <p:nvPr/>
        </p:nvSpPr>
        <p:spPr>
          <a:xfrm rot="19007673">
            <a:off x="4460887" y="5349653"/>
            <a:ext cx="667592" cy="2888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5559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egnaposto contenuto 4">
            <a:extLst>
              <a:ext uri="{FF2B5EF4-FFF2-40B4-BE49-F238E27FC236}">
                <a16:creationId xmlns:a16="http://schemas.microsoft.com/office/drawing/2014/main" id="{C2A0F6EC-52BD-4543-A547-A07FF5E81B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" t="2544" r="22364" b="2941"/>
          <a:stretch/>
        </p:blipFill>
        <p:spPr>
          <a:xfrm>
            <a:off x="1393211" y="747747"/>
            <a:ext cx="2757921" cy="2459768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7BB62F2-7452-4F09-92F5-5069D7E84C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" t="2830" r="21128" b="3228"/>
          <a:stretch/>
        </p:blipFill>
        <p:spPr>
          <a:xfrm>
            <a:off x="4554909" y="762656"/>
            <a:ext cx="2795190" cy="2444859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CD7523D2-8ED6-4AE6-B0C3-08D5E070C1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t="2168" r="20439" b="3030"/>
          <a:stretch/>
        </p:blipFill>
        <p:spPr>
          <a:xfrm>
            <a:off x="7734125" y="746695"/>
            <a:ext cx="2862276" cy="2467221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EF2C2F25-F0B9-40AC-B0FC-6151614D74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78" t="2452" r="21611" b="2187"/>
          <a:stretch/>
        </p:blipFill>
        <p:spPr>
          <a:xfrm>
            <a:off x="1248854" y="3367554"/>
            <a:ext cx="2957015" cy="2584477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048C44EE-B90B-454D-8206-967D224250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36"/>
          <a:stretch/>
        </p:blipFill>
        <p:spPr>
          <a:xfrm>
            <a:off x="4407189" y="3323480"/>
            <a:ext cx="3090632" cy="2707884"/>
          </a:xfrm>
          <a:prstGeom prst="rect">
            <a:avLst/>
          </a:prstGeom>
        </p:spPr>
      </p:pic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973123" y="-2425"/>
            <a:ext cx="994095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23UTC FC</a:t>
            </a:r>
          </a:p>
        </p:txBody>
      </p:sp>
      <p:pic>
        <p:nvPicPr>
          <p:cNvPr id="17" name="Immagine 16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8078423-6128-41FB-893C-76AFB2775820}"/>
              </a:ext>
            </a:extLst>
          </p:cNvPr>
          <p:cNvSpPr txBox="1"/>
          <p:nvPr/>
        </p:nvSpPr>
        <p:spPr>
          <a:xfrm>
            <a:off x="7640126" y="3990727"/>
            <a:ext cx="3596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Namelist</a:t>
            </a:r>
            <a:r>
              <a:rPr lang="it-IT" dirty="0"/>
              <a:t> </a:t>
            </a:r>
            <a:r>
              <a:rPr lang="it-IT" dirty="0" err="1"/>
              <a:t>change</a:t>
            </a:r>
            <a:r>
              <a:rPr lang="it-IT" dirty="0"/>
              <a:t>:</a:t>
            </a:r>
          </a:p>
          <a:p>
            <a:r>
              <a:rPr lang="en-US" sz="1200" dirty="0">
                <a:latin typeface="SFRM1000"/>
              </a:rPr>
              <a:t>Variability range for asymmetry factor for</a:t>
            </a:r>
          </a:p>
          <a:p>
            <a:r>
              <a:rPr lang="it-IT" sz="1200" dirty="0">
                <a:latin typeface="SFRM1000"/>
              </a:rPr>
              <a:t>sub-</a:t>
            </a:r>
            <a:r>
              <a:rPr lang="it-IT" sz="1200" dirty="0" err="1">
                <a:latin typeface="SFRM1000"/>
              </a:rPr>
              <a:t>grid</a:t>
            </a:r>
            <a:r>
              <a:rPr lang="it-IT" sz="1200" dirty="0">
                <a:latin typeface="SFRM1000"/>
              </a:rPr>
              <a:t> scale </a:t>
            </a:r>
            <a:r>
              <a:rPr lang="it-IT" sz="1200" dirty="0" err="1">
                <a:latin typeface="SFRM1000"/>
              </a:rPr>
              <a:t>liquid</a:t>
            </a:r>
            <a:r>
              <a:rPr lang="it-IT" sz="1200" dirty="0">
                <a:latin typeface="SFRM1000"/>
              </a:rPr>
              <a:t> </a:t>
            </a:r>
            <a:r>
              <a:rPr lang="it-IT" sz="1200" dirty="0" err="1">
                <a:latin typeface="SFRM1000"/>
              </a:rPr>
              <a:t>cloud</a:t>
            </a:r>
            <a:r>
              <a:rPr lang="it-IT" sz="1200" dirty="0">
                <a:latin typeface="SFRM1000"/>
              </a:rPr>
              <a:t> </a:t>
            </a:r>
            <a:r>
              <a:rPr lang="it-IT" sz="1200" dirty="0" err="1">
                <a:latin typeface="SFRM1000"/>
              </a:rPr>
              <a:t>distribution</a:t>
            </a:r>
            <a:r>
              <a:rPr lang="it-IT" sz="1200" dirty="0"/>
              <a:t> </a:t>
            </a:r>
          </a:p>
          <a:p>
            <a:r>
              <a:rPr lang="it-IT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range_box_liq_asy</a:t>
            </a:r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= 0</a:t>
            </a:r>
            <a:endParaRPr lang="it-IT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instead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of 0.25)</a:t>
            </a:r>
            <a:r>
              <a:rPr lang="it-IT" sz="18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it-IT" sz="18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CC6F19A-945D-4193-8F74-8900AB6E2A24}"/>
              </a:ext>
            </a:extLst>
          </p:cNvPr>
          <p:cNvSpPr txBox="1"/>
          <p:nvPr/>
        </p:nvSpPr>
        <p:spPr>
          <a:xfrm>
            <a:off x="2340529" y="5852230"/>
            <a:ext cx="5637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08:00 UTC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      </a:t>
            </a:r>
            <a:r>
              <a:rPr lang="it-IT" dirty="0">
                <a:solidFill>
                  <a:srgbClr val="FF0000"/>
                </a:solidFill>
              </a:rPr>
              <a:t>11:00UTC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324DF77-8FF6-4D53-900D-60A163E5683A}"/>
              </a:ext>
            </a:extLst>
          </p:cNvPr>
          <p:cNvSpPr txBox="1"/>
          <p:nvPr/>
        </p:nvSpPr>
        <p:spPr>
          <a:xfrm>
            <a:off x="2030135" y="3089287"/>
            <a:ext cx="8162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23:00 UTC       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</a:t>
            </a:r>
            <a:r>
              <a:rPr lang="it-IT" dirty="0">
                <a:solidFill>
                  <a:srgbClr val="FF0000"/>
                </a:solidFill>
              </a:rPr>
              <a:t>02:00UTC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         </a:t>
            </a:r>
            <a:r>
              <a:rPr lang="it-IT" dirty="0">
                <a:solidFill>
                  <a:srgbClr val="FF0000"/>
                </a:solidFill>
              </a:rPr>
              <a:t>05:00UTC</a:t>
            </a:r>
          </a:p>
        </p:txBody>
      </p:sp>
      <p:sp>
        <p:nvSpPr>
          <p:cNvPr id="18" name="Freccia a destra 17">
            <a:extLst>
              <a:ext uri="{FF2B5EF4-FFF2-40B4-BE49-F238E27FC236}">
                <a16:creationId xmlns:a16="http://schemas.microsoft.com/office/drawing/2014/main" id="{AE5A2EC2-E1B8-4CF4-AB5F-C044C8235059}"/>
              </a:ext>
            </a:extLst>
          </p:cNvPr>
          <p:cNvSpPr/>
          <p:nvPr/>
        </p:nvSpPr>
        <p:spPr>
          <a:xfrm rot="19007673">
            <a:off x="4481191" y="5276442"/>
            <a:ext cx="667592" cy="2888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7662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Segnaposto contenuto 4">
            <a:extLst>
              <a:ext uri="{FF2B5EF4-FFF2-40B4-BE49-F238E27FC236}">
                <a16:creationId xmlns:a16="http://schemas.microsoft.com/office/drawing/2014/main" id="{FC4478A2-7FF8-46DE-8678-321CAE2F01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2460" r="22529" b="3087"/>
          <a:stretch/>
        </p:blipFill>
        <p:spPr>
          <a:xfrm>
            <a:off x="1353823" y="3381109"/>
            <a:ext cx="2814441" cy="2483331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64F01134-05DC-429F-8312-E40441A178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" t="1789" r="22131" b="3532"/>
          <a:stretch/>
        </p:blipFill>
        <p:spPr>
          <a:xfrm>
            <a:off x="1339187" y="718417"/>
            <a:ext cx="2829077" cy="2505385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BE50B87F-7DC4-479F-B2AA-6CF4035740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t="2211" r="22975" b="2119"/>
          <a:stretch/>
        </p:blipFill>
        <p:spPr>
          <a:xfrm>
            <a:off x="4464106" y="691975"/>
            <a:ext cx="2859179" cy="25911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209509" y="-3660"/>
            <a:ext cx="948362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23UTC FC</a:t>
            </a:r>
          </a:p>
        </p:txBody>
      </p:sp>
      <p:pic>
        <p:nvPicPr>
          <p:cNvPr id="17" name="Immagine 1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CB5C7B9-EA96-4CD4-86BC-6402BEAC9205}"/>
              </a:ext>
            </a:extLst>
          </p:cNvPr>
          <p:cNvSpPr txBox="1"/>
          <p:nvPr/>
        </p:nvSpPr>
        <p:spPr>
          <a:xfrm>
            <a:off x="7876876" y="3944205"/>
            <a:ext cx="26655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Namelist</a:t>
            </a:r>
            <a:r>
              <a:rPr lang="it-IT" dirty="0"/>
              <a:t> </a:t>
            </a:r>
            <a:r>
              <a:rPr lang="it-IT" dirty="0" err="1"/>
              <a:t>change</a:t>
            </a:r>
            <a:r>
              <a:rPr lang="it-IT" dirty="0"/>
              <a:t>:</a:t>
            </a:r>
          </a:p>
          <a:p>
            <a:r>
              <a:rPr lang="en-US" sz="1200" b="0" i="0" u="none" strike="noStrike" baseline="0" dirty="0">
                <a:latin typeface="SFRM1000"/>
              </a:rPr>
              <a:t>Range for multiplicative change of reduction of minimum diffusion </a:t>
            </a:r>
            <a:r>
              <a:rPr lang="en-US" sz="1200" b="0" i="0" u="none" strike="noStrike" baseline="0" dirty="0" err="1">
                <a:latin typeface="SFRM1000"/>
              </a:rPr>
              <a:t>coeff</a:t>
            </a:r>
            <a:r>
              <a:rPr lang="en-US" sz="1200" b="0" i="0" u="none" strike="noStrike" baseline="0" dirty="0">
                <a:latin typeface="SFRM1000"/>
              </a:rPr>
              <a:t>. near the </a:t>
            </a:r>
            <a:r>
              <a:rPr lang="it-IT" sz="1200" b="0" i="0" u="none" strike="noStrike" baseline="0" dirty="0" err="1">
                <a:latin typeface="SFRM1000"/>
              </a:rPr>
              <a:t>surface</a:t>
            </a:r>
            <a:r>
              <a:rPr lang="it-IT" sz="1200" dirty="0"/>
              <a:t> </a:t>
            </a:r>
          </a:p>
          <a:p>
            <a:r>
              <a:rPr lang="it-IT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range_tkred_sfc = </a:t>
            </a:r>
            <a:r>
              <a:rPr lang="it-IT" sz="18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it-IT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instead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of 4)</a:t>
            </a:r>
            <a:endParaRPr lang="it-IT" dirty="0"/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E2E8EBE4-D8B3-4ADE-81F9-F5265485E62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73"/>
          <a:stretch/>
        </p:blipFill>
        <p:spPr>
          <a:xfrm>
            <a:off x="4474583" y="3391231"/>
            <a:ext cx="3077504" cy="2654827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DF6BF85-6586-4CE3-AFC9-7B291A559C63}"/>
              </a:ext>
            </a:extLst>
          </p:cNvPr>
          <p:cNvSpPr txBox="1"/>
          <p:nvPr/>
        </p:nvSpPr>
        <p:spPr>
          <a:xfrm>
            <a:off x="2125892" y="5861392"/>
            <a:ext cx="5163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08:00 UTC   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</a:t>
            </a:r>
            <a:r>
              <a:rPr lang="it-IT" dirty="0">
                <a:solidFill>
                  <a:srgbClr val="FF0000"/>
                </a:solidFill>
              </a:rPr>
              <a:t>11:00UTC</a:t>
            </a:r>
          </a:p>
        </p:txBody>
      </p:sp>
      <p:pic>
        <p:nvPicPr>
          <p:cNvPr id="31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033A8163-5C24-4A06-9F4E-16342E14564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t="2050" r="23164" b="3499"/>
          <a:stretch/>
        </p:blipFill>
        <p:spPr>
          <a:xfrm>
            <a:off x="7609701" y="633573"/>
            <a:ext cx="3004880" cy="2635691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4466EEE-F637-42D3-96D3-B31CD8A28FC8}"/>
              </a:ext>
            </a:extLst>
          </p:cNvPr>
          <p:cNvSpPr txBox="1"/>
          <p:nvPr/>
        </p:nvSpPr>
        <p:spPr>
          <a:xfrm>
            <a:off x="2125892" y="3123841"/>
            <a:ext cx="8741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23:00 UTC         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rgbClr val="FF0000"/>
                </a:solidFill>
              </a:rPr>
              <a:t>02:00UTC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05:00UTC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861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209509" y="-3660"/>
            <a:ext cx="948362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Sea of Sardinia: ICON-IT 20260408 23UTC FC</a:t>
            </a: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72BA57F-6F52-4FB4-A452-B4D85A277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910" y="3376742"/>
            <a:ext cx="3736259" cy="264058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F09C4F2-5F89-4B30-A885-9FA2BE49A4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979" y="3386481"/>
            <a:ext cx="3736259" cy="2640582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CB5C7B9-EA96-4CD4-86BC-6402BEAC9205}"/>
              </a:ext>
            </a:extLst>
          </p:cNvPr>
          <p:cNvSpPr txBox="1"/>
          <p:nvPr/>
        </p:nvSpPr>
        <p:spPr>
          <a:xfrm>
            <a:off x="7791927" y="4008401"/>
            <a:ext cx="26655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Namelist</a:t>
            </a:r>
            <a:r>
              <a:rPr lang="it-IT" dirty="0"/>
              <a:t> </a:t>
            </a:r>
            <a:r>
              <a:rPr lang="it-IT" dirty="0" err="1"/>
              <a:t>change</a:t>
            </a:r>
            <a:r>
              <a:rPr lang="it-IT" dirty="0"/>
              <a:t>:</a:t>
            </a:r>
          </a:p>
          <a:p>
            <a:r>
              <a:rPr lang="en-US" sz="1200" b="0" i="0" u="none" strike="noStrike" baseline="0" dirty="0">
                <a:latin typeface="SFRM1000"/>
              </a:rPr>
              <a:t>Range for multiplicative change of reduction of minimum diffusion </a:t>
            </a:r>
            <a:r>
              <a:rPr lang="en-US" sz="1200" b="0" i="0" u="none" strike="noStrike" baseline="0" dirty="0" err="1">
                <a:latin typeface="SFRM1000"/>
              </a:rPr>
              <a:t>coeff</a:t>
            </a:r>
            <a:r>
              <a:rPr lang="en-US" sz="1200" b="0" i="0" u="none" strike="noStrike" baseline="0" dirty="0">
                <a:latin typeface="SFRM1000"/>
              </a:rPr>
              <a:t>. near the </a:t>
            </a:r>
            <a:r>
              <a:rPr lang="it-IT" sz="1200" b="0" i="0" u="none" strike="noStrike" baseline="0" dirty="0" err="1">
                <a:latin typeface="SFRM1000"/>
              </a:rPr>
              <a:t>surface</a:t>
            </a:r>
            <a:r>
              <a:rPr lang="it-IT" sz="1200" dirty="0"/>
              <a:t> </a:t>
            </a:r>
          </a:p>
          <a:p>
            <a:r>
              <a:rPr lang="it-IT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range_tkred_sfc = </a:t>
            </a:r>
            <a:r>
              <a:rPr lang="it-IT" sz="18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 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it-IT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instead</a:t>
            </a:r>
            <a:r>
              <a:rPr lang="it-I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of 4)</a:t>
            </a:r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DF6BF85-6586-4CE3-AFC9-7B291A559C63}"/>
              </a:ext>
            </a:extLst>
          </p:cNvPr>
          <p:cNvSpPr txBox="1"/>
          <p:nvPr/>
        </p:nvSpPr>
        <p:spPr>
          <a:xfrm>
            <a:off x="2147582" y="5826673"/>
            <a:ext cx="5163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08:00 UTC       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</a:t>
            </a:r>
            <a:r>
              <a:rPr lang="it-IT" dirty="0">
                <a:solidFill>
                  <a:srgbClr val="FF0000"/>
                </a:solidFill>
              </a:rPr>
              <a:t>11:00UTC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463C3D51-0A4B-4889-BF39-D24C39778A3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4" t="2781" r="22348" b="3365"/>
          <a:stretch/>
        </p:blipFill>
        <p:spPr>
          <a:xfrm>
            <a:off x="1467104" y="811871"/>
            <a:ext cx="2768839" cy="2478282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A747158-D6BA-46ED-9806-ED74D0206B8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t="2458" r="23183" b="2718"/>
          <a:stretch/>
        </p:blipFill>
        <p:spPr>
          <a:xfrm>
            <a:off x="4525313" y="811582"/>
            <a:ext cx="2785929" cy="2503919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4466EEE-F637-42D3-96D3-B31CD8A28FC8}"/>
              </a:ext>
            </a:extLst>
          </p:cNvPr>
          <p:cNvSpPr txBox="1"/>
          <p:nvPr/>
        </p:nvSpPr>
        <p:spPr>
          <a:xfrm>
            <a:off x="2147582" y="3181548"/>
            <a:ext cx="8741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23:00 UTC         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>
                <a:solidFill>
                  <a:srgbClr val="FF0000"/>
                </a:solidFill>
              </a:rPr>
              <a:t>02:00UTC                                    </a:t>
            </a:r>
            <a:r>
              <a:rPr lang="it-IT" dirty="0" smtClean="0">
                <a:solidFill>
                  <a:srgbClr val="FF0000"/>
                </a:solidFill>
              </a:rPr>
              <a:t>          </a:t>
            </a:r>
            <a:r>
              <a:rPr lang="it-IT" dirty="0">
                <a:solidFill>
                  <a:srgbClr val="FF0000"/>
                </a:solidFill>
              </a:rPr>
              <a:t>05:00UTC</a:t>
            </a:r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65A7F095-F1BA-4673-9817-076829B22A85}"/>
              </a:ext>
            </a:extLst>
          </p:cNvPr>
          <p:cNvSpPr/>
          <p:nvPr/>
        </p:nvSpPr>
        <p:spPr>
          <a:xfrm rot="19007673">
            <a:off x="4542760" y="5332681"/>
            <a:ext cx="635643" cy="3026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21449396-5B82-489E-9468-B54230E5466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" t="3135" r="22404" b="3298"/>
          <a:stretch/>
        </p:blipFill>
        <p:spPr>
          <a:xfrm>
            <a:off x="7692925" y="844718"/>
            <a:ext cx="2764557" cy="241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31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209509" y="-3660"/>
            <a:ext cx="948362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Summary</a:t>
            </a:r>
            <a:endParaRPr lang="en-US" sz="4000" b="1" dirty="0"/>
          </a:p>
        </p:txBody>
      </p:sp>
      <p:pic>
        <p:nvPicPr>
          <p:cNvPr id="17" name="Immagine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Segnaposto contenuto 2">
            <a:extLst>
              <a:ext uri="{FF2B5EF4-FFF2-40B4-BE49-F238E27FC236}">
                <a16:creationId xmlns:a16="http://schemas.microsoft.com/office/drawing/2014/main" id="{36B680AC-6759-4D12-B586-3E250256BDB8}"/>
              </a:ext>
            </a:extLst>
          </p:cNvPr>
          <p:cNvSpPr txBox="1">
            <a:spLocks/>
          </p:cNvSpPr>
          <p:nvPr/>
        </p:nvSpPr>
        <p:spPr>
          <a:xfrm>
            <a:off x="1545069" y="1545636"/>
            <a:ext cx="9880737" cy="493272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 smtClean="0"/>
              <a:t>An </a:t>
            </a:r>
            <a:r>
              <a:rPr lang="it-IT" sz="2400" dirty="0" err="1" smtClean="0"/>
              <a:t>artificial</a:t>
            </a:r>
            <a:r>
              <a:rPr lang="it-IT" sz="2400" dirty="0" smtClean="0"/>
              <a:t> </a:t>
            </a:r>
            <a:r>
              <a:rPr lang="it-IT" sz="2400" dirty="0" err="1" smtClean="0"/>
              <a:t>low</a:t>
            </a:r>
            <a:r>
              <a:rPr lang="it-IT" sz="2400" dirty="0" smtClean="0"/>
              <a:t> </a:t>
            </a:r>
            <a:r>
              <a:rPr lang="it-IT" sz="2400" dirty="0" err="1" smtClean="0"/>
              <a:t>cloud</a:t>
            </a:r>
            <a:r>
              <a:rPr lang="it-IT" sz="2400" dirty="0" smtClean="0"/>
              <a:t> </a:t>
            </a:r>
            <a:r>
              <a:rPr lang="it-IT" sz="2400" dirty="0" err="1" smtClean="0"/>
              <a:t>system</a:t>
            </a:r>
            <a:r>
              <a:rPr lang="it-IT" sz="2400" dirty="0" smtClean="0"/>
              <a:t> over </a:t>
            </a:r>
            <a:r>
              <a:rPr lang="it-IT" sz="2400" dirty="0" err="1" smtClean="0"/>
              <a:t>sea</a:t>
            </a:r>
            <a:r>
              <a:rPr lang="it-IT" sz="2400" dirty="0" smtClean="0"/>
              <a:t> of </a:t>
            </a:r>
            <a:r>
              <a:rPr lang="it-IT" sz="2400" dirty="0" err="1" smtClean="0"/>
              <a:t>Sardinia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</a:t>
            </a:r>
            <a:r>
              <a:rPr lang="it-IT" sz="2400" dirty="0" err="1" smtClean="0"/>
              <a:t>produced</a:t>
            </a:r>
            <a:r>
              <a:rPr lang="it-IT" sz="2400" dirty="0" smtClean="0"/>
              <a:t> in the 20260408 23 UTC ICON-IT </a:t>
            </a:r>
            <a:r>
              <a:rPr lang="it-IT" sz="2400" dirty="0" err="1" smtClean="0"/>
              <a:t>run</a:t>
            </a:r>
            <a:r>
              <a:rPr lang="it-IT" sz="2400" dirty="0" smtClean="0"/>
              <a:t> in the 64-65 model </a:t>
            </a:r>
            <a:r>
              <a:rPr lang="it-IT" sz="2400" dirty="0" err="1" smtClean="0"/>
              <a:t>levels</a:t>
            </a:r>
            <a:r>
              <a:rPr lang="it-IT" sz="2400" dirty="0" smtClean="0"/>
              <a:t> (</a:t>
            </a:r>
            <a:r>
              <a:rPr lang="it-IT" sz="2400" dirty="0" err="1" smtClean="0"/>
              <a:t>near</a:t>
            </a:r>
            <a:r>
              <a:rPr lang="it-IT" sz="2400" dirty="0" smtClean="0"/>
              <a:t> </a:t>
            </a:r>
            <a:r>
              <a:rPr lang="it-IT" sz="2400" dirty="0" err="1" smtClean="0"/>
              <a:t>surface</a:t>
            </a:r>
            <a:r>
              <a:rPr lang="it-IT" sz="2400" dirty="0" smtClean="0"/>
              <a:t>)</a:t>
            </a:r>
          </a:p>
          <a:p>
            <a:r>
              <a:rPr lang="it-IT" sz="2400" dirty="0" err="1" smtClean="0"/>
              <a:t>Four</a:t>
            </a:r>
            <a:r>
              <a:rPr lang="it-IT" sz="2400" dirty="0" smtClean="0"/>
              <a:t> </a:t>
            </a:r>
            <a:r>
              <a:rPr lang="it-IT" sz="2400" dirty="0" err="1" smtClean="0"/>
              <a:t>experiments</a:t>
            </a:r>
            <a:r>
              <a:rPr lang="it-IT" sz="2400" dirty="0" smtClean="0"/>
              <a:t> </a:t>
            </a:r>
            <a:r>
              <a:rPr lang="it-IT" sz="2400" dirty="0" err="1" smtClean="0"/>
              <a:t>were</a:t>
            </a:r>
            <a:r>
              <a:rPr lang="it-IT" sz="2400" dirty="0" smtClean="0"/>
              <a:t> </a:t>
            </a:r>
            <a:r>
              <a:rPr lang="it-IT" sz="2400" dirty="0" err="1" smtClean="0"/>
              <a:t>performed</a:t>
            </a:r>
            <a:r>
              <a:rPr lang="it-IT" sz="2400" dirty="0" smtClean="0"/>
              <a:t> </a:t>
            </a:r>
            <a:r>
              <a:rPr lang="it-IT" sz="2400" dirty="0" err="1" smtClean="0"/>
              <a:t>starting</a:t>
            </a:r>
            <a:r>
              <a:rPr lang="it-IT" sz="2400" dirty="0" smtClean="0"/>
              <a:t> the </a:t>
            </a:r>
            <a:r>
              <a:rPr lang="it-IT" sz="2400" dirty="0" err="1" smtClean="0"/>
              <a:t>assimilation</a:t>
            </a:r>
            <a:r>
              <a:rPr lang="it-IT" sz="2400" dirty="0" smtClean="0"/>
              <a:t> </a:t>
            </a:r>
            <a:r>
              <a:rPr lang="it-IT" sz="2400" dirty="0" err="1" smtClean="0"/>
              <a:t>cycle</a:t>
            </a:r>
            <a:r>
              <a:rPr lang="it-IT" sz="2400" dirty="0" smtClean="0"/>
              <a:t> with the 20260408 23 UTC </a:t>
            </a:r>
            <a:r>
              <a:rPr lang="it-IT" sz="2400" dirty="0" err="1" smtClean="0"/>
              <a:t>oper</a:t>
            </a:r>
            <a:r>
              <a:rPr lang="it-IT" sz="2400" dirty="0" smtClean="0"/>
              <a:t>. </a:t>
            </a:r>
            <a:r>
              <a:rPr lang="it-IT" sz="2400" dirty="0" err="1" smtClean="0"/>
              <a:t>analysis</a:t>
            </a:r>
            <a:r>
              <a:rPr lang="it-IT" sz="2400" dirty="0" smtClean="0"/>
              <a:t> and </a:t>
            </a:r>
            <a:r>
              <a:rPr lang="it-IT" sz="2400" dirty="0" err="1" smtClean="0"/>
              <a:t>changing</a:t>
            </a:r>
            <a:r>
              <a:rPr lang="it-IT" sz="2400" dirty="0" smtClean="0"/>
              <a:t> </a:t>
            </a:r>
            <a:r>
              <a:rPr lang="it-IT" sz="2400" dirty="0" err="1" smtClean="0"/>
              <a:t>one</a:t>
            </a:r>
            <a:r>
              <a:rPr lang="it-IT" sz="2400" dirty="0" smtClean="0"/>
              <a:t> ensemble </a:t>
            </a:r>
            <a:r>
              <a:rPr lang="it-IT" sz="2400" dirty="0" err="1" smtClean="0"/>
              <a:t>perturbation</a:t>
            </a:r>
            <a:r>
              <a:rPr lang="it-IT" sz="2400" dirty="0" smtClean="0"/>
              <a:t> </a:t>
            </a:r>
            <a:r>
              <a:rPr lang="it-IT" sz="2400" dirty="0" err="1" smtClean="0"/>
              <a:t>namelist</a:t>
            </a:r>
            <a:r>
              <a:rPr lang="it-IT" sz="2400" dirty="0" smtClean="0"/>
              <a:t> </a:t>
            </a:r>
            <a:r>
              <a:rPr lang="it-IT" sz="2400" dirty="0" err="1" smtClean="0"/>
              <a:t>parameter</a:t>
            </a:r>
            <a:r>
              <a:rPr lang="it-IT" sz="2400" dirty="0" smtClean="0"/>
              <a:t> </a:t>
            </a:r>
            <a:r>
              <a:rPr lang="it-IT" sz="2400" dirty="0" err="1" smtClean="0"/>
              <a:t>at</a:t>
            </a:r>
            <a:r>
              <a:rPr lang="it-IT" sz="2400" dirty="0" smtClean="0"/>
              <a:t> </a:t>
            </a:r>
            <a:r>
              <a:rPr lang="it-IT" sz="2400" dirty="0" err="1" smtClean="0"/>
              <a:t>at</a:t>
            </a:r>
            <a:r>
              <a:rPr lang="it-IT" sz="2400" dirty="0" smtClean="0"/>
              <a:t> time </a:t>
            </a:r>
          </a:p>
          <a:p>
            <a:r>
              <a:rPr lang="it-IT" sz="2400" dirty="0" smtClean="0"/>
              <a:t>The </a:t>
            </a:r>
            <a:r>
              <a:rPr lang="it-IT" sz="2400" dirty="0" err="1" smtClean="0"/>
              <a:t>artificial</a:t>
            </a:r>
            <a:r>
              <a:rPr lang="it-IT" sz="2400" dirty="0" smtClean="0"/>
              <a:t> </a:t>
            </a:r>
            <a:r>
              <a:rPr lang="it-IT" sz="2400" dirty="0" err="1" smtClean="0"/>
              <a:t>low</a:t>
            </a:r>
            <a:r>
              <a:rPr lang="it-IT" sz="2400" dirty="0" smtClean="0"/>
              <a:t> </a:t>
            </a:r>
            <a:r>
              <a:rPr lang="it-IT" sz="2400" dirty="0" err="1" smtClean="0"/>
              <a:t>cloud</a:t>
            </a:r>
            <a:r>
              <a:rPr lang="it-IT" sz="2400" dirty="0" smtClean="0"/>
              <a:t> </a:t>
            </a:r>
            <a:r>
              <a:rPr lang="it-IT" sz="2400" dirty="0" err="1" smtClean="0"/>
              <a:t>system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</a:t>
            </a:r>
            <a:r>
              <a:rPr lang="it-IT" sz="2400" dirty="0" err="1" smtClean="0"/>
              <a:t>not</a:t>
            </a:r>
            <a:r>
              <a:rPr lang="it-IT" sz="2400" dirty="0" smtClean="0"/>
              <a:t> </a:t>
            </a:r>
            <a:r>
              <a:rPr lang="it-IT" sz="2400" smtClean="0"/>
              <a:t>forecasted, </a:t>
            </a:r>
            <a:r>
              <a:rPr lang="it-IT" sz="2400" dirty="0" err="1" smtClean="0"/>
              <a:t>only</a:t>
            </a:r>
            <a:r>
              <a:rPr lang="it-IT" sz="2400" dirty="0" smtClean="0"/>
              <a:t> </a:t>
            </a:r>
            <a:r>
              <a:rPr lang="it-IT" sz="2400" dirty="0" err="1" smtClean="0"/>
              <a:t>if</a:t>
            </a:r>
            <a:r>
              <a:rPr lang="it-IT" sz="2400" dirty="0" smtClean="0"/>
              <a:t> </a:t>
            </a:r>
            <a:r>
              <a:rPr lang="it-IT" sz="240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range_tkred_sfc</a:t>
            </a:r>
            <a:r>
              <a:rPr lang="it-IT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=1 (</a:t>
            </a:r>
            <a:r>
              <a:rPr lang="it-IT" sz="240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instead</a:t>
            </a:r>
            <a:r>
              <a:rPr lang="it-IT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of 4) -&gt; </a:t>
            </a:r>
            <a:r>
              <a:rPr lang="it-IT" sz="2400" dirty="0" smtClean="0"/>
              <a:t>turn off the </a:t>
            </a:r>
            <a:r>
              <a:rPr lang="it-IT" sz="2400" dirty="0" err="1" smtClean="0"/>
              <a:t>multiplicative</a:t>
            </a:r>
            <a:r>
              <a:rPr lang="it-IT" sz="2400" dirty="0" smtClean="0"/>
              <a:t> </a:t>
            </a:r>
            <a:r>
              <a:rPr lang="it-IT" sz="2400" dirty="0" err="1" smtClean="0"/>
              <a:t>change</a:t>
            </a:r>
            <a:r>
              <a:rPr lang="it-IT" sz="2400" dirty="0" smtClean="0"/>
              <a:t> (</a:t>
            </a:r>
            <a:r>
              <a:rPr lang="it-IT" sz="2400" dirty="0" err="1" smtClean="0"/>
              <a:t>perturbation</a:t>
            </a:r>
            <a:r>
              <a:rPr lang="it-IT" sz="2400" dirty="0" smtClean="0"/>
              <a:t>) of </a:t>
            </a:r>
            <a:r>
              <a:rPr lang="it-IT" sz="2400" dirty="0" err="1" smtClean="0"/>
              <a:t>reduction</a:t>
            </a:r>
            <a:r>
              <a:rPr lang="it-IT" sz="2400" dirty="0" smtClean="0"/>
              <a:t> </a:t>
            </a:r>
            <a:r>
              <a:rPr lang="en-US" sz="2400" dirty="0" smtClean="0"/>
              <a:t>of minimum diffusion coefficients near the </a:t>
            </a:r>
            <a:r>
              <a:rPr lang="it-IT" sz="2400" dirty="0" err="1" smtClean="0"/>
              <a:t>surface</a:t>
            </a:r>
            <a:endParaRPr lang="it-IT" sz="2400" dirty="0" smtClean="0"/>
          </a:p>
          <a:p>
            <a:r>
              <a:rPr lang="it-IT" sz="2400" dirty="0" smtClean="0"/>
              <a:t>The «</a:t>
            </a:r>
            <a:r>
              <a:rPr lang="it-IT" sz="2400" dirty="0" err="1" smtClean="0"/>
              <a:t>problem</a:t>
            </a:r>
            <a:r>
              <a:rPr lang="it-IT" sz="2400" dirty="0" smtClean="0"/>
              <a:t>» </a:t>
            </a:r>
            <a:r>
              <a:rPr lang="it-IT" sz="2400" dirty="0" err="1" smtClean="0"/>
              <a:t>should</a:t>
            </a:r>
            <a:r>
              <a:rPr lang="it-IT" sz="2400" dirty="0" smtClean="0"/>
              <a:t> be </a:t>
            </a:r>
            <a:r>
              <a:rPr lang="it-IT" sz="2400" dirty="0" err="1" smtClean="0"/>
              <a:t>fixed</a:t>
            </a:r>
            <a:r>
              <a:rPr lang="it-IT" sz="2400" dirty="0" smtClean="0"/>
              <a:t> by </a:t>
            </a:r>
            <a:r>
              <a:rPr lang="it-IT" sz="2400" dirty="0" err="1" smtClean="0"/>
              <a:t>turning</a:t>
            </a:r>
            <a:r>
              <a:rPr lang="it-IT" sz="2400" dirty="0" smtClean="0"/>
              <a:t> off the </a:t>
            </a:r>
            <a:r>
              <a:rPr lang="it-IT" sz="2400" dirty="0" err="1" smtClean="0"/>
              <a:t>above</a:t>
            </a:r>
            <a:r>
              <a:rPr lang="it-IT" sz="2400" dirty="0" smtClean="0"/>
              <a:t> </a:t>
            </a:r>
            <a:r>
              <a:rPr lang="it-IT" sz="2400" dirty="0" err="1" smtClean="0"/>
              <a:t>mentioned</a:t>
            </a:r>
            <a:r>
              <a:rPr lang="it-IT" sz="2400" dirty="0" smtClean="0"/>
              <a:t> </a:t>
            </a:r>
            <a:r>
              <a:rPr lang="it-IT" sz="2400" dirty="0" err="1" smtClean="0"/>
              <a:t>perturbation</a:t>
            </a:r>
            <a:r>
              <a:rPr lang="it-IT" sz="2400" dirty="0" smtClean="0"/>
              <a:t> over </a:t>
            </a:r>
            <a:r>
              <a:rPr lang="it-IT" sz="2400" dirty="0" err="1" smtClean="0"/>
              <a:t>ice</a:t>
            </a:r>
            <a:r>
              <a:rPr lang="it-IT" sz="2400" dirty="0" smtClean="0"/>
              <a:t>-free water (new </a:t>
            </a:r>
            <a:r>
              <a:rPr lang="it-IT" sz="2400" dirty="0" err="1" smtClean="0"/>
              <a:t>namelist</a:t>
            </a:r>
            <a:r>
              <a:rPr lang="it-IT" sz="2400" dirty="0" smtClean="0"/>
              <a:t> </a:t>
            </a:r>
            <a:r>
              <a:rPr lang="it-IT" sz="2400" dirty="0" err="1" smtClean="0"/>
              <a:t>parameter</a:t>
            </a:r>
            <a:r>
              <a:rPr lang="it-IT" sz="2400" dirty="0" smtClean="0"/>
              <a:t>: </a:t>
            </a:r>
            <a:r>
              <a:rPr lang="it-IT" sz="2400" dirty="0" err="1" smtClean="0"/>
              <a:t>mask_tkred_water</a:t>
            </a:r>
            <a:r>
              <a:rPr lang="it-IT" sz="2400" dirty="0" smtClean="0"/>
              <a:t> = T)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6645412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4708</TotalTime>
  <Words>1069</Words>
  <Application>Microsoft Office PowerPoint</Application>
  <PresentationFormat>Widescreen</PresentationFormat>
  <Paragraphs>138</Paragraphs>
  <Slides>16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5" baseType="lpstr">
      <vt:lpstr>Yu Gothic UI Semibold</vt:lpstr>
      <vt:lpstr>Arial</vt:lpstr>
      <vt:lpstr>Calibri</vt:lpstr>
      <vt:lpstr>Calibri Light</vt:lpstr>
      <vt:lpstr>Lohit Devanagari</vt:lpstr>
      <vt:lpstr>Noto Serif CJK SC</vt:lpstr>
      <vt:lpstr>SFRM1000</vt:lpstr>
      <vt:lpstr>Verdana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TORRISI, Ten. Col. Lucio - CSA</dc:creator>
  <cp:lastModifiedBy>FALCIONE, Ten. Alessandro - CNMCA</cp:lastModifiedBy>
  <cp:revision>84</cp:revision>
  <dcterms:created xsi:type="dcterms:W3CDTF">2026-04-28T05:06:20Z</dcterms:created>
  <dcterms:modified xsi:type="dcterms:W3CDTF">2026-09-11T09:04:22Z</dcterms:modified>
</cp:coreProperties>
</file>