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_rels/slideMaster1.xml.rels" ContentType="application/vnd.openxmlformats-package.relationship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notesSlides/_rels/notesSlide3.xml.rels" ContentType="application/vnd.openxmlformats-package.relationships+xml"/>
  <Override PartName="/ppt/notesSlides/_rels/notesSlide2.xml.rels" ContentType="application/vnd.openxmlformats-package.relationships+xml"/>
  <Override PartName="/ppt/notesSlides/_rels/notesSlide1.xml.rels" ContentType="application/vnd.openxmlformats-package.relationship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_rels/presentation.xml.rels" ContentType="application/vnd.openxmlformats-package.relationshi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_rels/slideLayout12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1.xml.rels" ContentType="application/vnd.openxmlformats-package.relationships+xml"/>
  <Override PartName="/ppt/slideLayouts/slideLayout9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presProps.xml" ContentType="application/vnd.openxmlformats-officedocument.presentationml.presProps+xml"/>
  <Override PartName="/ppt/notesMasters/_rels/notesMaster1.xml.rels" ContentType="application/vnd.openxmlformats-package.relationships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_rels/slide3.xml.rels" ContentType="application/vnd.openxmlformats-package.relationships+xml"/>
  <Override PartName="/ppt/slides/_rels/slide2.xml.rels" ContentType="application/vnd.openxmlformats-package.relationships+xml"/>
  <Override PartName="/ppt/slides/_rels/slide1.xml.rels" ContentType="application/vnd.openxmlformats-package.relationshi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</p:sldIdLst>
  <p:sldSz cx="9144000" cy="5143500"/>
  <p:notesSz cx="9926638" cy="6797675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move the slide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2000" spc="-1" strike="noStrike">
                <a:latin typeface="Arial"/>
              </a:rPr>
              <a:t>Click to edit the notes format</a:t>
            </a:r>
            <a:endParaRPr b="0" lang="en-US" sz="2000" spc="-1" strike="noStrike">
              <a:latin typeface="Arial"/>
            </a:endParaRPr>
          </a:p>
        </p:txBody>
      </p:sp>
      <p:sp>
        <p:nvSpPr>
          <p:cNvPr id="47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r>
              <a:rPr b="0" lang="en-US" sz="1400" spc="-1" strike="noStrike">
                <a:latin typeface="Times New Roman"/>
              </a:rPr>
              <a:t>&lt;header&gt;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8" name="PlaceHolder 4"/>
          <p:cNvSpPr>
            <a:spLocks noGrp="1"/>
          </p:cNvSpPr>
          <p:nvPr>
            <p:ph type="dt" idx="4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r>
              <a:rPr b="0" lang="en-US" sz="1400" spc="-1" strike="noStrike">
                <a:latin typeface="Times New Roman"/>
              </a:rPr>
              <a:t>&lt;date/time&gt;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49" name="PlaceHolder 5"/>
          <p:cNvSpPr>
            <a:spLocks noGrp="1"/>
          </p:cNvSpPr>
          <p:nvPr>
            <p:ph type="ftr" idx="5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&lt;footer&gt;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50" name="PlaceHolder 6"/>
          <p:cNvSpPr>
            <a:spLocks noGrp="1"/>
          </p:cNvSpPr>
          <p:nvPr>
            <p:ph type="sldNum" idx="6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buNone/>
              <a:defRPr b="0" lang="en-US" sz="1400" spc="-1" strike="noStrike">
                <a:latin typeface="Times New Roman"/>
              </a:defRPr>
            </a:lvl1pPr>
          </a:lstStyle>
          <a:p>
            <a:pPr algn="r">
              <a:buNone/>
            </a:pPr>
            <a:fld id="{97130790-D1B3-4F57-B35B-C1BB49D9133B}" type="slidenum">
              <a:rPr b="0" lang="en-US" sz="1400" spc="-1" strike="noStrike">
                <a:latin typeface="Times New Roman"/>
              </a:rPr>
              <a:t>&lt;number&gt;</a:t>
            </a:fld>
            <a:endParaRPr b="0" lang="en-US" sz="1400" spc="-1" strike="noStrike"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sldImg"/>
          </p:nvPr>
        </p:nvSpPr>
        <p:spPr>
          <a:xfrm>
            <a:off x="2925720" y="851040"/>
            <a:ext cx="4070160" cy="2287440"/>
          </a:xfrm>
          <a:prstGeom prst="rect">
            <a:avLst/>
          </a:prstGeom>
          <a:ln w="0">
            <a:noFill/>
          </a:ln>
        </p:spPr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992520" y="3271320"/>
            <a:ext cx="7936200" cy="267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sldNum" idx="7"/>
          </p:nvPr>
        </p:nvSpPr>
        <p:spPr>
          <a:xfrm>
            <a:off x="5622840" y="6456600"/>
            <a:ext cx="429660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de-DE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0CDF0A61-29B0-4FA7-9A4A-66A01C519701}" type="slidenum">
              <a:rPr b="0" lang="de-DE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sldImg"/>
          </p:nvPr>
        </p:nvSpPr>
        <p:spPr>
          <a:xfrm>
            <a:off x="2925720" y="851040"/>
            <a:ext cx="4070160" cy="2287440"/>
          </a:xfrm>
          <a:prstGeom prst="rect">
            <a:avLst/>
          </a:prstGeom>
          <a:ln w="0">
            <a:noFill/>
          </a:ln>
        </p:spPr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992520" y="3271320"/>
            <a:ext cx="7936200" cy="267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74" name="PlaceHolder 3"/>
          <p:cNvSpPr>
            <a:spLocks noGrp="1"/>
          </p:cNvSpPr>
          <p:nvPr>
            <p:ph type="sldNum" idx="8"/>
          </p:nvPr>
        </p:nvSpPr>
        <p:spPr>
          <a:xfrm>
            <a:off x="5622840" y="6456600"/>
            <a:ext cx="429660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de-DE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75C29DBD-52BD-44F7-ADE1-1C2A9EF6F06F}" type="slidenum">
              <a:rPr b="0" lang="de-DE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sldImg"/>
          </p:nvPr>
        </p:nvSpPr>
        <p:spPr>
          <a:xfrm>
            <a:off x="2925720" y="851040"/>
            <a:ext cx="4070160" cy="2287440"/>
          </a:xfrm>
          <a:prstGeom prst="rect">
            <a:avLst/>
          </a:prstGeom>
          <a:ln w="0">
            <a:noFill/>
          </a:ln>
        </p:spPr>
      </p:sp>
      <p:sp>
        <p:nvSpPr>
          <p:cNvPr id="76" name="PlaceHolder 2"/>
          <p:cNvSpPr>
            <a:spLocks noGrp="1"/>
          </p:cNvSpPr>
          <p:nvPr>
            <p:ph type="body"/>
          </p:nvPr>
        </p:nvSpPr>
        <p:spPr>
          <a:xfrm>
            <a:off x="992520" y="3271320"/>
            <a:ext cx="7936200" cy="26715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Autofit/>
          </a:bodyPr>
          <a:p>
            <a:endParaRPr b="0" lang="en-US" sz="20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 type="sldNum" idx="9"/>
          </p:nvPr>
        </p:nvSpPr>
        <p:spPr>
          <a:xfrm>
            <a:off x="5622840" y="6456600"/>
            <a:ext cx="4296600" cy="3358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b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de-DE" sz="1200" spc="-1" strike="noStrike">
                <a:solidFill>
                  <a:srgbClr val="000000"/>
                </a:solidFill>
                <a:latin typeface="+mn-lt"/>
                <a:ea typeface="+mn-ea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2E211B03-5EDA-4FCD-BB76-708EAD8D66BF}" type="slidenum">
              <a:rPr b="0" lang="de-DE" sz="1200" spc="-1" strike="noStrike">
                <a:solidFill>
                  <a:srgbClr val="000000"/>
                </a:solidFill>
                <a:latin typeface="+mn-lt"/>
                <a:ea typeface="+mn-ea"/>
              </a:rPr>
              <a:t>&lt;number&gt;</a:t>
            </a:fld>
            <a:endParaRPr b="0" lang="en-US" sz="1200" spc="-1" strike="noStrike"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7675332-883D-43AA-B410-4E82F3BF78C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 type="subTitle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E20D0B4-255B-461A-B833-A9CBD4940D0E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15BD5AD-F144-433B-A829-BF4C28B9EAF1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15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B8AD537-EC41-43FC-800D-E31C13C2B4F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BBA2079-BFE7-4EB4-BB3C-242453B017E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subTitle"/>
          </p:nvPr>
        </p:nvSpPr>
        <p:spPr>
          <a:xfrm>
            <a:off x="457200" y="205200"/>
            <a:ext cx="8229240" cy="39812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4A04FA4-483C-4E00-9E59-32D680DB0D52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A7A7CC3-C577-4811-8309-AA081F3C749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FF260140-1693-43A3-9E73-CE1F30F40468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1543D7CA-7653-4B17-80F6-C83968CDCC6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2" name="PlaceHolder 3"/>
          <p:cNvSpPr>
            <a:spLocks noGrp="1"/>
          </p:cNvSpPr>
          <p:nvPr>
            <p:ph/>
          </p:nvPr>
        </p:nvSpPr>
        <p:spPr>
          <a:xfrm>
            <a:off x="457200" y="2761920"/>
            <a:ext cx="822924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BF995B3-FAE4-4299-9BCF-F3B3DAD04B7D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4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5" name="PlaceHolder 3"/>
          <p:cNvSpPr>
            <a:spLocks noGrp="1"/>
          </p:cNvSpPr>
          <p:nvPr>
            <p:ph/>
          </p:nvPr>
        </p:nvSpPr>
        <p:spPr>
          <a:xfrm>
            <a:off x="4674240" y="120348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6" name="PlaceHolder 4"/>
          <p:cNvSpPr>
            <a:spLocks noGrp="1"/>
          </p:cNvSpPr>
          <p:nvPr>
            <p:ph/>
          </p:nvPr>
        </p:nvSpPr>
        <p:spPr>
          <a:xfrm>
            <a:off x="45720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37" name="PlaceHolder 5"/>
          <p:cNvSpPr>
            <a:spLocks noGrp="1"/>
          </p:cNvSpPr>
          <p:nvPr>
            <p:ph/>
          </p:nvPr>
        </p:nvSpPr>
        <p:spPr>
          <a:xfrm>
            <a:off x="4674240" y="2761920"/>
            <a:ext cx="40158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0700820-DEFA-4B84-A032-DA51BBC5DD77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en-US" sz="4400" spc="-1" strike="noStrike">
              <a:latin typeface="Arial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/>
          </p:nvPr>
        </p:nvSpPr>
        <p:spPr>
          <a:xfrm>
            <a:off x="45720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0" name="PlaceHolder 3"/>
          <p:cNvSpPr>
            <a:spLocks noGrp="1"/>
          </p:cNvSpPr>
          <p:nvPr>
            <p:ph/>
          </p:nvPr>
        </p:nvSpPr>
        <p:spPr>
          <a:xfrm>
            <a:off x="323964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1" name="PlaceHolder 4"/>
          <p:cNvSpPr>
            <a:spLocks noGrp="1"/>
          </p:cNvSpPr>
          <p:nvPr>
            <p:ph/>
          </p:nvPr>
        </p:nvSpPr>
        <p:spPr>
          <a:xfrm>
            <a:off x="6022080" y="120348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2" name="PlaceHolder 5"/>
          <p:cNvSpPr>
            <a:spLocks noGrp="1"/>
          </p:cNvSpPr>
          <p:nvPr>
            <p:ph/>
          </p:nvPr>
        </p:nvSpPr>
        <p:spPr>
          <a:xfrm>
            <a:off x="45720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3" name="PlaceHolder 6"/>
          <p:cNvSpPr>
            <a:spLocks noGrp="1"/>
          </p:cNvSpPr>
          <p:nvPr>
            <p:ph/>
          </p:nvPr>
        </p:nvSpPr>
        <p:spPr>
          <a:xfrm>
            <a:off x="323964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44" name="PlaceHolder 7"/>
          <p:cNvSpPr>
            <a:spLocks noGrp="1"/>
          </p:cNvSpPr>
          <p:nvPr>
            <p:ph/>
          </p:nvPr>
        </p:nvSpPr>
        <p:spPr>
          <a:xfrm>
            <a:off x="6022080" y="2761920"/>
            <a:ext cx="2649600" cy="14227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en-US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D65ACE77-4396-4853-B880-8FD0A7C339AD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en-US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slideLayout" Target="../slideLayouts/slideLayout1.xml"/><Relationship Id="rId5" Type="http://schemas.openxmlformats.org/officeDocument/2006/relationships/slideLayout" Target="../slideLayouts/slideLayout2.xml"/><Relationship Id="rId6" Type="http://schemas.openxmlformats.org/officeDocument/2006/relationships/slideLayout" Target="../slideLayouts/slideLayout3.xml"/><Relationship Id="rId7" Type="http://schemas.openxmlformats.org/officeDocument/2006/relationships/slideLayout" Target="../slideLayouts/slideLayout4.xml"/><Relationship Id="rId8" Type="http://schemas.openxmlformats.org/officeDocument/2006/relationships/slideLayout" Target="../slideLayouts/slideLayout5.xml"/><Relationship Id="rId9" Type="http://schemas.openxmlformats.org/officeDocument/2006/relationships/slideLayout" Target="../slideLayouts/slideLayout6.xml"/><Relationship Id="rId10" Type="http://schemas.openxmlformats.org/officeDocument/2006/relationships/slideLayout" Target="../slideLayouts/slideLayout7.xml"/><Relationship Id="rId11" Type="http://schemas.openxmlformats.org/officeDocument/2006/relationships/slideLayout" Target="../slideLayouts/slideLayout8.xml"/><Relationship Id="rId12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1.xml"/><Relationship Id="rId15" Type="http://schemas.openxmlformats.org/officeDocument/2006/relationships/slideLayout" Target="../slideLayouts/slideLayout1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0" name="DWD-Logo" descr="Wort-Bild-Marke des Deutschen Wetterdienst. Wetter und Klima aus einer Hand."/>
          <p:cNvPicPr/>
          <p:nvPr/>
        </p:nvPicPr>
        <p:blipFill>
          <a:blip r:embed="rId2"/>
          <a:stretch/>
        </p:blipFill>
        <p:spPr>
          <a:xfrm>
            <a:off x="7387560" y="144000"/>
            <a:ext cx="1607400" cy="426960"/>
          </a:xfrm>
          <a:prstGeom prst="rect">
            <a:avLst/>
          </a:prstGeom>
          <a:ln w="0">
            <a:noFill/>
          </a:ln>
        </p:spPr>
      </p:pic>
      <p:sp>
        <p:nvSpPr>
          <p:cNvPr id="1" name="Inhalt beginnt"/>
          <p:cNvSpPr/>
          <p:nvPr/>
        </p:nvSpPr>
        <p:spPr>
          <a:xfrm>
            <a:off x="144000" y="720000"/>
            <a:ext cx="8855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700">
            <a:solidFill>
              <a:srgbClr val="2d4b9b"/>
            </a:solidFill>
            <a:round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Inhalt endet"/>
          <p:cNvSpPr/>
          <p:nvPr/>
        </p:nvSpPr>
        <p:spPr>
          <a:xfrm>
            <a:off x="144000" y="4658760"/>
            <a:ext cx="8855280" cy="360"/>
          </a:xfrm>
          <a:custGeom>
            <a:avLst/>
            <a:gdLst/>
            <a:ahLst/>
            <a:rect l="l" t="t" r="r" b="b"/>
            <a:pathLst>
              <a:path w="21600" h="21600">
                <a:moveTo>
                  <a:pt x="0" y="0"/>
                </a:moveTo>
                <a:lnTo>
                  <a:pt x="21600" y="21600"/>
                </a:lnTo>
              </a:path>
            </a:pathLst>
          </a:custGeom>
          <a:noFill/>
          <a:ln w="12700">
            <a:solidFill>
              <a:srgbClr val="2d4b9b"/>
            </a:solidFill>
            <a:round/>
          </a:ln>
        </p:spPr>
        <p:style>
          <a:lnRef idx="0"/>
          <a:fillRef idx="0"/>
          <a:effectRef idx="0"/>
          <a:fontRef idx="minor"/>
        </p:style>
      </p:sp>
      <p:pic>
        <p:nvPicPr>
          <p:cNvPr id="3" name="Bundesadler" descr=""/>
          <p:cNvPicPr/>
          <p:nvPr/>
        </p:nvPicPr>
        <p:blipFill>
          <a:blip r:embed="rId3"/>
          <a:stretch/>
        </p:blipFill>
        <p:spPr>
          <a:xfrm>
            <a:off x="144720" y="4732560"/>
            <a:ext cx="303120" cy="282960"/>
          </a:xfrm>
          <a:prstGeom prst="rect">
            <a:avLst/>
          </a:prstGeom>
          <a:ln w="0">
            <a:noFill/>
          </a:ln>
        </p:spPr>
      </p:pic>
      <p:sp>
        <p:nvSpPr>
          <p:cNvPr id="4" name="PlaceHolder 1"/>
          <p:cNvSpPr>
            <a:spLocks noGrp="1"/>
          </p:cNvSpPr>
          <p:nvPr>
            <p:ph type="ftr" idx="1"/>
          </p:nvPr>
        </p:nvSpPr>
        <p:spPr>
          <a:xfrm>
            <a:off x="2685960" y="4739400"/>
            <a:ext cx="5534280" cy="269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14400" bIns="0" anchor="ctr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de-DE" sz="1000" spc="-1" strike="noStrike">
                <a:solidFill>
                  <a:srgbClr val="8e95ba"/>
                </a:solidFill>
                <a:latin typeface="Arial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r>
              <a:rPr b="0" lang="de-DE" sz="1000" spc="-1" strike="noStrike">
                <a:solidFill>
                  <a:srgbClr val="8e95ba"/>
                </a:solidFill>
                <a:latin typeface="Arial"/>
              </a:rPr>
              <a:t> </a:t>
            </a:r>
            <a:endParaRPr b="0" lang="en-US" sz="1000" spc="-1" strike="noStrike">
              <a:latin typeface="Times New Roman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 type="sldNum" idx="2"/>
          </p:nvPr>
        </p:nvSpPr>
        <p:spPr>
          <a:xfrm>
            <a:off x="8225280" y="4739400"/>
            <a:ext cx="518400" cy="269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14400" bIns="0" anchor="ctr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de-DE" sz="1000" spc="-1" strike="noStrike">
                <a:solidFill>
                  <a:srgbClr val="8e95ba"/>
                </a:solidFill>
                <a:latin typeface="Arial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A2529556-F4D2-46E5-9C53-DCD191A85E1A}" type="slidenum">
              <a:rPr b="0" lang="de-DE" sz="1000" spc="-1" strike="noStrike">
                <a:solidFill>
                  <a:srgbClr val="8e95ba"/>
                </a:solidFill>
                <a:latin typeface="Arial"/>
              </a:rPr>
              <a:t>2</a:t>
            </a:fld>
            <a:endParaRPr b="0" lang="en-US" sz="1000" spc="-1" strike="noStrike">
              <a:latin typeface="Times New Roman"/>
            </a:endParaRPr>
          </a:p>
        </p:txBody>
      </p:sp>
      <p:sp>
        <p:nvSpPr>
          <p:cNvPr id="6" name="PlaceHolder 3"/>
          <p:cNvSpPr>
            <a:spLocks noGrp="1"/>
          </p:cNvSpPr>
          <p:nvPr>
            <p:ph type="dt" idx="3"/>
          </p:nvPr>
        </p:nvSpPr>
        <p:spPr>
          <a:xfrm>
            <a:off x="542160" y="4739400"/>
            <a:ext cx="2138760" cy="26964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14400" bIns="0" anchor="ctr">
            <a:noAutofit/>
          </a:bodyPr>
          <a:lstStyle>
            <a:lvl1pPr>
              <a:defRPr b="0" lang="en-US" sz="1400" spc="-1" strike="noStrike">
                <a:latin typeface="Times New Roman"/>
              </a:defRPr>
            </a:lvl1pPr>
          </a:lstStyle>
          <a:p>
            <a:r>
              <a:rPr b="0" lang="en-US" sz="1400" spc="-1" strike="noStrike">
                <a:latin typeface="Times New Roman"/>
              </a:rPr>
              <a:t> </a:t>
            </a:r>
            <a:endParaRPr b="0" lang="en-US" sz="1400" spc="-1" strike="noStrike">
              <a:latin typeface="Times New Roman"/>
            </a:endParaRPr>
          </a:p>
        </p:txBody>
      </p:sp>
      <p:sp>
        <p:nvSpPr>
          <p:cNvPr id="7" name="PlaceHolder 4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en-US" sz="4400" spc="-1" strike="noStrike">
                <a:latin typeface="Arial"/>
              </a:rPr>
              <a:t>Click to edit the title text format</a:t>
            </a:r>
            <a:endParaRPr b="0" lang="en-US" sz="4400" spc="-1" strike="noStrike">
              <a:latin typeface="Arial"/>
            </a:endParaRPr>
          </a:p>
        </p:txBody>
      </p:sp>
      <p:sp>
        <p:nvSpPr>
          <p:cNvPr id="8" name="PlaceHolder 5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3200" spc="-1" strike="noStrike">
                <a:latin typeface="Arial"/>
              </a:rPr>
              <a:t>Click to edit the outline text format</a:t>
            </a:r>
            <a:endParaRPr b="0" lang="en-US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800" spc="-1" strike="noStrike">
                <a:latin typeface="Arial"/>
              </a:rPr>
              <a:t>Second Outline Level</a:t>
            </a:r>
            <a:endParaRPr b="0" lang="en-US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400" spc="-1" strike="noStrike">
                <a:latin typeface="Arial"/>
              </a:rPr>
              <a:t>Third Outline Level</a:t>
            </a:r>
            <a:endParaRPr b="0" lang="en-US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en-US" sz="2000" spc="-1" strike="noStrike">
                <a:latin typeface="Arial"/>
              </a:rPr>
              <a:t>Fourth Outline Level</a:t>
            </a:r>
            <a:endParaRPr b="0" lang="en-US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Fifth Outline Level</a:t>
            </a:r>
            <a:endParaRPr b="0" lang="en-US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Sixth Outline Level</a:t>
            </a:r>
            <a:endParaRPr b="0" lang="en-US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en-US" sz="2000" spc="-1" strike="noStrike">
                <a:latin typeface="Arial"/>
              </a:rPr>
              <a:t>Seventh Outline Level</a:t>
            </a:r>
            <a:endParaRPr b="0" lang="en-US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4"/>
    <p:sldLayoutId id="2147483650" r:id="rId5"/>
    <p:sldLayoutId id="2147483651" r:id="rId6"/>
    <p:sldLayoutId id="2147483652" r:id="rId7"/>
    <p:sldLayoutId id="2147483653" r:id="rId8"/>
    <p:sldLayoutId id="2147483654" r:id="rId9"/>
    <p:sldLayoutId id="2147483655" r:id="rId10"/>
    <p:sldLayoutId id="2147483656" r:id="rId11"/>
    <p:sldLayoutId id="2147483657" r:id="rId12"/>
    <p:sldLayoutId id="2147483658" r:id="rId13"/>
    <p:sldLayoutId id="2147483659" r:id="rId14"/>
    <p:sldLayoutId id="2147483660" r:id="rId15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335880" y="274320"/>
            <a:ext cx="8348400" cy="354960"/>
          </a:xfrm>
          <a:prstGeom prst="rect">
            <a:avLst/>
          </a:prstGeom>
          <a:noFill/>
          <a:ln w="0">
            <a:noFill/>
          </a:ln>
        </p:spPr>
        <p:txBody>
          <a:bodyPr lIns="72000" rIns="72000" tIns="0" bIns="0" anchor="t">
            <a:noAutofit/>
          </a:bodyPr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2600" spc="-1" strike="noStrike">
                <a:solidFill>
                  <a:srgbClr val="2d4b9b"/>
                </a:solidFill>
                <a:latin typeface="Arial"/>
              </a:rPr>
              <a:t>ICON Reanalyses – Status  </a:t>
            </a:r>
            <a:endParaRPr b="0" lang="en-US" sz="2600" spc="-1" strike="noStrike">
              <a:latin typeface="Arial"/>
            </a:endParaRPr>
          </a:p>
        </p:txBody>
      </p:sp>
      <p:sp>
        <p:nvSpPr>
          <p:cNvPr id="52" name="Textfeld 1"/>
          <p:cNvSpPr/>
          <p:nvPr/>
        </p:nvSpPr>
        <p:spPr>
          <a:xfrm>
            <a:off x="5482440" y="4344120"/>
            <a:ext cx="3317400" cy="333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de-DE" sz="1600" spc="-1" strike="noStrike">
                <a:solidFill>
                  <a:srgbClr val="2d4b9b"/>
                </a:solidFill>
                <a:latin typeface="Arial"/>
                <a:ea typeface="DejaVu Sans"/>
              </a:rPr>
              <a:t>A. Valmassoi et al., A. Kelbch et al.</a:t>
            </a:r>
            <a:endParaRPr b="0" lang="en-US" sz="1600" spc="-1" strike="noStrike">
              <a:latin typeface="Arial"/>
            </a:endParaRPr>
          </a:p>
        </p:txBody>
      </p:sp>
      <p:sp>
        <p:nvSpPr>
          <p:cNvPr id="53" name="Datumsplatzhalter 4"/>
          <p:cNvSpPr/>
          <p:nvPr/>
        </p:nvSpPr>
        <p:spPr>
          <a:xfrm>
            <a:off x="542160" y="4739400"/>
            <a:ext cx="2138760" cy="26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de-DE" sz="1100" spc="-1" strike="noStrike">
                <a:solidFill>
                  <a:srgbClr val="2d4b9b"/>
                </a:solidFill>
                <a:latin typeface="Arial"/>
                <a:ea typeface="DejaVu Sans"/>
              </a:rPr>
              <a:t>08.09.2026</a:t>
            </a:r>
            <a:endParaRPr b="0" lang="en-US" sz="1100" spc="-1" strike="noStrike">
              <a:latin typeface="Arial"/>
            </a:endParaRPr>
          </a:p>
        </p:txBody>
      </p:sp>
      <p:pic>
        <p:nvPicPr>
          <p:cNvPr id="54" name="" descr=""/>
          <p:cNvPicPr/>
          <p:nvPr/>
        </p:nvPicPr>
        <p:blipFill>
          <a:blip r:embed="rId1"/>
          <a:stretch/>
        </p:blipFill>
        <p:spPr>
          <a:xfrm>
            <a:off x="241200" y="775800"/>
            <a:ext cx="4020840" cy="3880080"/>
          </a:xfrm>
          <a:prstGeom prst="rect">
            <a:avLst/>
          </a:prstGeom>
          <a:ln w="0">
            <a:noFill/>
          </a:ln>
        </p:spPr>
      </p:pic>
      <p:sp>
        <p:nvSpPr>
          <p:cNvPr id="55" name=""/>
          <p:cNvSpPr/>
          <p:nvPr/>
        </p:nvSpPr>
        <p:spPr>
          <a:xfrm>
            <a:off x="4147920" y="1022400"/>
            <a:ext cx="3294720" cy="127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800" spc="-1" strike="noStrike">
                <a:solidFill>
                  <a:srgbClr val="2d4b9b"/>
                </a:solidFill>
                <a:latin typeface="Arial"/>
                <a:ea typeface="DejaVu Sans"/>
              </a:rPr>
              <a:t>ICON-DREAM v1</a:t>
            </a:r>
            <a:endParaRPr b="0" lang="en-US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500" spc="-1" strike="noStrike">
                <a:solidFill>
                  <a:srgbClr val="000000"/>
                </a:solidFill>
                <a:latin typeface="Arial"/>
                <a:ea typeface="DejaVu Sans"/>
              </a:rPr>
              <a:t>Near Real Time extension: last month with 6days lag</a:t>
            </a:r>
            <a:endParaRPr b="0" lang="en-US" sz="15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500" spc="-1" strike="noStrike">
                <a:solidFill>
                  <a:srgbClr val="000000"/>
                </a:solidFill>
                <a:latin typeface="Arial"/>
                <a:ea typeface="DejaVu Sans"/>
              </a:rPr>
              <a:t>Subset of variables available at →  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56" name=""/>
          <p:cNvSpPr/>
          <p:nvPr/>
        </p:nvSpPr>
        <p:spPr>
          <a:xfrm>
            <a:off x="4147920" y="2354400"/>
            <a:ext cx="5120280" cy="82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800" spc="-1" strike="noStrike">
                <a:solidFill>
                  <a:srgbClr val="2d4b9b"/>
                </a:solidFill>
                <a:latin typeface="Arial"/>
                <a:ea typeface="DejaVu Sans"/>
              </a:rPr>
              <a:t>ICON-FORCE</a:t>
            </a:r>
            <a:endParaRPr b="0" lang="en-US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500" spc="-1" strike="noStrike">
                <a:solidFill>
                  <a:srgbClr val="000000"/>
                </a:solidFill>
                <a:latin typeface="Arial"/>
                <a:ea typeface="DejaVu Sans"/>
              </a:rPr>
              <a:t>Produced 2019-2025</a:t>
            </a:r>
            <a:endParaRPr b="0" lang="en-US" sz="15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500" spc="-1" strike="noStrike">
                <a:solidFill>
                  <a:srgbClr val="000000"/>
                </a:solidFill>
                <a:latin typeface="Arial"/>
                <a:ea typeface="DejaVu Sans"/>
              </a:rPr>
              <a:t>Challenge to run 2016-2019: reprocessed Mode-s</a:t>
            </a:r>
            <a:endParaRPr b="0" lang="en-US" sz="1500" spc="-1" strike="noStrike">
              <a:latin typeface="Arial"/>
            </a:endParaRPr>
          </a:p>
        </p:txBody>
      </p:sp>
      <p:sp>
        <p:nvSpPr>
          <p:cNvPr id="57" name=""/>
          <p:cNvSpPr/>
          <p:nvPr/>
        </p:nvSpPr>
        <p:spPr>
          <a:xfrm>
            <a:off x="4114800" y="3371760"/>
            <a:ext cx="5120280" cy="8204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1" lang="de-DE" sz="1800" spc="-1" strike="noStrike">
                <a:solidFill>
                  <a:srgbClr val="2d4b9b"/>
                </a:solidFill>
                <a:latin typeface="Arial"/>
                <a:ea typeface="DejaVu Sans"/>
              </a:rPr>
              <a:t>ICON-FORCE-c</a:t>
            </a:r>
            <a:endParaRPr b="0" lang="en-US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500" spc="-1" strike="noStrike">
                <a:solidFill>
                  <a:srgbClr val="000000"/>
                </a:solidFill>
                <a:latin typeface="Arial"/>
                <a:ea typeface="DejaVu Sans"/>
              </a:rPr>
              <a:t>Produced 2019-2025</a:t>
            </a:r>
            <a:endParaRPr b="0" lang="en-US" sz="15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de-DE" sz="1500" spc="-1" strike="noStrike">
                <a:solidFill>
                  <a:srgbClr val="000000"/>
                </a:solidFill>
                <a:latin typeface="Arial"/>
                <a:ea typeface="DejaVu Sans"/>
              </a:rPr>
              <a:t>Waiting for FORCE (for now)</a:t>
            </a:r>
            <a:endParaRPr b="0" lang="en-US" sz="1500" spc="-1" strike="noStrike">
              <a:latin typeface="Arial"/>
            </a:endParaRPr>
          </a:p>
        </p:txBody>
      </p:sp>
      <p:pic>
        <p:nvPicPr>
          <p:cNvPr id="58" name="" descr=""/>
          <p:cNvPicPr/>
          <p:nvPr/>
        </p:nvPicPr>
        <p:blipFill>
          <a:blip r:embed="rId2"/>
          <a:stretch/>
        </p:blipFill>
        <p:spPr>
          <a:xfrm>
            <a:off x="7544520" y="914760"/>
            <a:ext cx="1370160" cy="1373400"/>
          </a:xfrm>
          <a:prstGeom prst="rect">
            <a:avLst/>
          </a:prstGeom>
          <a:ln w="0">
            <a:noFill/>
          </a:ln>
        </p:spPr>
      </p:pic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285C98A-B2A9-43E6-8500-6B90FA7F24F7}" type="slidenum">
              <a:t>1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Inhaltsplatzhalter 1"/>
          <p:cNvSpPr/>
          <p:nvPr/>
        </p:nvSpPr>
        <p:spPr>
          <a:xfrm>
            <a:off x="2127240" y="135360"/>
            <a:ext cx="5881680" cy="14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0" name="PlaceHolder 1"/>
          <p:cNvSpPr>
            <a:spLocks noGrp="1"/>
          </p:cNvSpPr>
          <p:nvPr>
            <p:ph type="title"/>
          </p:nvPr>
        </p:nvSpPr>
        <p:spPr>
          <a:xfrm>
            <a:off x="335880" y="274320"/>
            <a:ext cx="8348400" cy="354960"/>
          </a:xfrm>
          <a:prstGeom prst="rect">
            <a:avLst/>
          </a:prstGeom>
          <a:noFill/>
          <a:ln w="0">
            <a:noFill/>
          </a:ln>
        </p:spPr>
        <p:txBody>
          <a:bodyPr lIns="72000" rIns="72000" tIns="0" bIns="0" anchor="t">
            <a:noAutofit/>
          </a:bodyPr>
          <a:p>
            <a:pPr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en-GB" sz="2600" spc="-1" strike="noStrike">
                <a:solidFill>
                  <a:srgbClr val="2d4b9b"/>
                </a:solidFill>
                <a:latin typeface="Arial"/>
              </a:rPr>
              <a:t>ICON-DREAM v2 – developments</a:t>
            </a:r>
            <a:endParaRPr b="0" lang="en-US" sz="2600" spc="-1" strike="noStrike">
              <a:latin typeface="Arial"/>
            </a:endParaRPr>
          </a:p>
        </p:txBody>
      </p:sp>
      <p:sp>
        <p:nvSpPr>
          <p:cNvPr id="61" name="Titel 4"/>
          <p:cNvSpPr/>
          <p:nvPr/>
        </p:nvSpPr>
        <p:spPr>
          <a:xfrm>
            <a:off x="289440" y="191880"/>
            <a:ext cx="6587280" cy="354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2" name="Datumsplatzhalter 2"/>
          <p:cNvSpPr/>
          <p:nvPr/>
        </p:nvSpPr>
        <p:spPr>
          <a:xfrm>
            <a:off x="542160" y="4739400"/>
            <a:ext cx="2138760" cy="26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>
              <a:lnSpc>
                <a:spcPct val="100000"/>
              </a:lnSpc>
              <a:buNone/>
            </a:pPr>
            <a:r>
              <a:rPr b="0" lang="de-DE" sz="1100" spc="-1" strike="noStrike">
                <a:solidFill>
                  <a:srgbClr val="2d4b9b"/>
                </a:solidFill>
                <a:latin typeface="Arial"/>
                <a:ea typeface="DejaVu Sans"/>
              </a:rPr>
              <a:t>08.09.2026</a:t>
            </a:r>
            <a:endParaRPr b="0" lang="en-US" sz="1100" spc="-1" strike="noStrike">
              <a:latin typeface="Arial"/>
            </a:endParaRPr>
          </a:p>
        </p:txBody>
      </p:sp>
      <p:sp>
        <p:nvSpPr>
          <p:cNvPr id="63" name="Fußzeilenplatzhalter 1"/>
          <p:cNvSpPr/>
          <p:nvPr/>
        </p:nvSpPr>
        <p:spPr>
          <a:xfrm>
            <a:off x="1702800" y="4764600"/>
            <a:ext cx="6643080" cy="26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pic>
        <p:nvPicPr>
          <p:cNvPr id="64" name="" descr=""/>
          <p:cNvPicPr/>
          <p:nvPr/>
        </p:nvPicPr>
        <p:blipFill>
          <a:blip r:embed="rId1"/>
          <a:stretch/>
        </p:blipFill>
        <p:spPr>
          <a:xfrm>
            <a:off x="241200" y="775800"/>
            <a:ext cx="4020840" cy="3880080"/>
          </a:xfrm>
          <a:prstGeom prst="rect">
            <a:avLst/>
          </a:prstGeom>
          <a:ln w="0">
            <a:noFill/>
          </a:ln>
        </p:spPr>
      </p:pic>
      <p:sp>
        <p:nvSpPr>
          <p:cNvPr id="65" name=""/>
          <p:cNvSpPr/>
          <p:nvPr/>
        </p:nvSpPr>
        <p:spPr>
          <a:xfrm>
            <a:off x="4206240" y="822960"/>
            <a:ext cx="4843800" cy="283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2d4b9b"/>
                </a:solidFill>
                <a:latin typeface="Arial"/>
                <a:ea typeface="DejaVu Sans"/>
              </a:rPr>
              <a:t>Extended period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1982-current</a:t>
            </a: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endParaRPr b="0" lang="en-US" sz="1800" spc="-1" strike="noStrike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b="0" lang="en-US" sz="1800" spc="-1" strike="noStrike">
                <a:solidFill>
                  <a:srgbClr val="2d4b9b"/>
                </a:solidFill>
                <a:latin typeface="Arial"/>
                <a:ea typeface="DejaVu Sans"/>
              </a:rPr>
              <a:t>New features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:</a:t>
            </a:r>
            <a:endParaRPr b="0" lang="en-US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Wingdings" charset="2"/>
              <a:buAutoNum type="arabicParenR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Include radiances assimilation: AMSU-A/B, MHS, ATMS, HIRS, MSU (thanks to Bill Bell for the CDRs);</a:t>
            </a:r>
            <a:endParaRPr b="0" lang="en-US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Wingdings" charset="2"/>
              <a:buAutoNum type="arabicParenR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If available, use CDRs (i.e. reprocesses observations)</a:t>
            </a:r>
            <a:endParaRPr b="0" lang="en-US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Wingdings" charset="2"/>
              <a:buAutoNum type="arabicParenR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Improve the ensemble representation</a:t>
            </a:r>
            <a:endParaRPr b="0" lang="en-US" sz="1800" spc="-1" strike="noStrike">
              <a:latin typeface="Arial"/>
            </a:endParaRPr>
          </a:p>
          <a:p>
            <a:pPr marL="216000" indent="-216000">
              <a:lnSpc>
                <a:spcPct val="100000"/>
              </a:lnSpc>
              <a:buClr>
                <a:srgbClr val="000000"/>
              </a:buClr>
              <a:buFont typeface="Wingdings" charset="2"/>
              <a:buAutoNum type="arabicParenR"/>
            </a:pP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rPr b="0" lang="en-US" sz="1800" spc="-1" strike="noStrike">
                <a:solidFill>
                  <a:srgbClr val="000000"/>
                </a:solidFill>
                <a:latin typeface="Arial"/>
                <a:ea typeface="DejaVu Sans"/>
              </a:rPr>
              <a:t>New snow DA – under testing</a:t>
            </a:r>
            <a:endParaRPr b="0" lang="en-US" sz="18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88A3263D-2F09-4A9A-9687-27481ACAB368}" type="slidenum">
              <a:t>2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nodeType="afterEffect" fill="hold" presetClass="entr" presetID="22" presetSubtype="8">
                                  <p:stCondLst>
                                    <p:cond delay="0"/>
                                  </p:stCondLst>
                                  <p:endCondLst>
                                    <p:cond delay="0" evt="begin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7" dur="10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Inhaltsplatzhalter 3"/>
          <p:cNvSpPr/>
          <p:nvPr/>
        </p:nvSpPr>
        <p:spPr>
          <a:xfrm>
            <a:off x="2127240" y="135360"/>
            <a:ext cx="5881680" cy="1403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7" name="Datumsplatzhalter 3"/>
          <p:cNvSpPr/>
          <p:nvPr/>
        </p:nvSpPr>
        <p:spPr>
          <a:xfrm>
            <a:off x="542160" y="4739400"/>
            <a:ext cx="2138760" cy="26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68" name="Fußzeilenplatzhalter 2"/>
          <p:cNvSpPr/>
          <p:nvPr/>
        </p:nvSpPr>
        <p:spPr>
          <a:xfrm>
            <a:off x="1702800" y="4764600"/>
            <a:ext cx="6643080" cy="269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</p:sp>
      <p:sp>
        <p:nvSpPr>
          <p:cNvPr id="2" name="PlaceHolder 1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E1275C78-0412-43C6-AB6D-2E2A75519699}" type="slidenum">
              <a:t>3</a:t>
            </a:fld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  <p:timing>
    <p:tnLst>
      <p:par>
        <p:cTn id="8" dur="indefinite" restart="never" nodeType="tmRoot">
          <p:childTnLst>
            <p:seq>
              <p:cTn id="9" dur="indefinite" nodeType="mainSeq"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nodeType="afterEffect" fill="hold" presetClass="entr" presetID="22" presetSubtype="8">
                                  <p:stCondLst>
                                    <p:cond delay="0"/>
                                  </p:stCondLst>
                                  <p:endCondLst>
                                    <p:cond delay="0" evt="begin">
                                      <p:tn val="12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wipe(left)" transition="in">
                                      <p:cBhvr additive="repl">
                                        <p:cTn id="14" dur="10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96b9dc"/>
      </a:dk2>
      <a:lt2>
        <a:srgbClr val="d2e1f5"/>
      </a:lt2>
      <a:accent1>
        <a:srgbClr val="2d4b9b"/>
      </a:accent1>
      <a:accent2>
        <a:srgbClr val="009dd9"/>
      </a:accent2>
      <a:accent3>
        <a:srgbClr val="0bd0d9"/>
      </a:accent3>
      <a:accent4>
        <a:srgbClr val="f49100"/>
      </a:accent4>
      <a:accent5>
        <a:srgbClr val="e10019"/>
      </a:accent5>
      <a:accent6>
        <a:srgbClr val="5efc8d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96b9dc"/>
      </a:dk2>
      <a:lt2>
        <a:srgbClr val="d2e1f5"/>
      </a:lt2>
      <a:accent1>
        <a:srgbClr val="2d4b9b"/>
      </a:accent1>
      <a:accent2>
        <a:srgbClr val="009dd9"/>
      </a:accent2>
      <a:accent3>
        <a:srgbClr val="0bd0d9"/>
      </a:accent3>
      <a:accent4>
        <a:srgbClr val="f49100"/>
      </a:accent4>
      <a:accent5>
        <a:srgbClr val="e10019"/>
      </a:accent5>
      <a:accent6>
        <a:srgbClr val="5efc8d"/>
      </a:accent6>
      <a:hlink>
        <a:srgbClr val="f49100"/>
      </a:hlink>
      <a:folHlink>
        <a:srgbClr val="85dfd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631</TotalTime>
  <Application>LibreOffice/7.3.7.2$Linux_X86_64 LibreOffice_project/30$Build-2</Application>
  <AppVersion>15.0000</AppVersion>
  <Words>1042</Words>
  <Paragraphs>158</Paragraphs>
  <Company>Deutscher Wetterdienst</Company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2020-05-28T07:34:32Z</dcterms:created>
  <dc:creator>DWD</dc:creator>
  <dc:description/>
  <dc:language>de-DE</dc:language>
  <cp:lastModifiedBy/>
  <cp:lastPrinted>2023-06-21T16:03:50Z</cp:lastPrinted>
  <dcterms:modified xsi:type="dcterms:W3CDTF">2026-09-11T10:41:48Z</dcterms:modified>
  <cp:revision>245</cp:revision>
  <dc:subject/>
  <dc:title>PowerPoint-Präsentation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10</vt:i4>
  </property>
  <property fmtid="{D5CDD505-2E9C-101B-9397-08002B2CF9AE}" pid="3" name="PresentationFormat">
    <vt:lpwstr>Bildschirmpräsentation (16:9)</vt:lpwstr>
  </property>
  <property fmtid="{D5CDD505-2E9C-101B-9397-08002B2CF9AE}" pid="4" name="Slides">
    <vt:i4>10</vt:i4>
  </property>
</Properties>
</file>