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6"/>
  </p:notesMasterIdLst>
  <p:sldIdLst>
    <p:sldId id="291" r:id="rId5"/>
    <p:sldId id="763" r:id="rId6"/>
    <p:sldId id="292" r:id="rId7"/>
    <p:sldId id="765" r:id="rId8"/>
    <p:sldId id="757" r:id="rId9"/>
    <p:sldId id="766" r:id="rId10"/>
    <p:sldId id="767" r:id="rId11"/>
    <p:sldId id="753" r:id="rId12"/>
    <p:sldId id="304" r:id="rId13"/>
    <p:sldId id="768" r:id="rId14"/>
    <p:sldId id="762" r:id="rId15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6" dt="2026-09-12T06:40:32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0211" autoAdjust="0"/>
  </p:normalViewPr>
  <p:slideViewPr>
    <p:cSldViewPr snapToGrid="0">
      <p:cViewPr varScale="1">
        <p:scale>
          <a:sx n="98" d="100"/>
          <a:sy n="98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6F0C7-B8EC-4C2C-8F20-2B63C8704E78}" type="datetimeFigureOut">
              <a:rPr lang="pl-PL" smtClean="0"/>
              <a:t>12.09.2026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34BFD-12C5-4D80-8F86-633559DC28B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2671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432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374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>
                <a:latin typeface="Aptos"/>
                <a:cs typeface="Arial"/>
              </a:rPr>
              <a:t>Commercial </a:t>
            </a:r>
            <a:r>
              <a:rPr lang="pl-PL" sz="1200" dirty="0" err="1">
                <a:latin typeface="Aptos"/>
                <a:cs typeface="Arial"/>
              </a:rPr>
              <a:t>microwave</a:t>
            </a:r>
            <a:r>
              <a:rPr lang="pl-PL" sz="1200" dirty="0">
                <a:latin typeface="Aptos"/>
                <a:cs typeface="Arial"/>
              </a:rPr>
              <a:t> </a:t>
            </a:r>
            <a:r>
              <a:rPr lang="pl-PL" sz="1200" dirty="0" err="1">
                <a:latin typeface="Aptos"/>
                <a:cs typeface="Arial"/>
              </a:rPr>
              <a:t>links</a:t>
            </a:r>
            <a:r>
              <a:rPr lang="pl-PL" sz="1200" dirty="0">
                <a:latin typeface="Aptos"/>
                <a:cs typeface="Arial"/>
              </a:rPr>
              <a:t> (</a:t>
            </a:r>
            <a:r>
              <a:rPr lang="pl-PL" sz="1200" dirty="0" err="1">
                <a:latin typeface="Aptos"/>
                <a:cs typeface="Arial"/>
              </a:rPr>
              <a:t>CMLs</a:t>
            </a:r>
            <a:r>
              <a:rPr lang="pl-PL" sz="1200" dirty="0">
                <a:latin typeface="Aptos"/>
                <a:cs typeface="Arial"/>
              </a:rPr>
              <a:t>)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9251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0156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0EB8B-40C4-3DAA-ED2D-9965202A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A7354A2-30FB-A338-B46E-BB793D0C0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5C00C62-DB3C-C00D-2199-DA7E5B748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05A85B8-53FB-83B5-5812-0F20FDC94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256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B4102-EBF0-45BA-B752-E3E72FC63530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0688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41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D83A1-7B92-BEEB-2A66-2E67F77D8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2005B59-CD40-B680-7DFD-351CEC15F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D71093F-D903-DC5F-4F98-1C38901D6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C263546-7A72-0718-C308-F13B9FE77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534BFD-12C5-4D80-8F86-633559DC28BC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432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143000" y="1122480"/>
            <a:ext cx="6857640" cy="1106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A3A3-7DDE-7A41-9E3E-9E6C19B8D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0C835-5800-B646-9678-F690140B7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F0D28-DAE6-494B-949D-EC2CCF757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A7F8-1042-2649-A5E8-0EFFA07A9B0C}" type="datetimeFigureOut">
              <a:rPr lang="pl-PL" smtClean="0"/>
              <a:t>12.09.2026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05BB5-7447-9D45-A4A1-91E8F307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FF5DE-9F8B-9946-A867-272F075A9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868E-CF64-784F-8F4C-FEC862BC9F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68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43000" y="1122480"/>
            <a:ext cx="6857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pl-PL" sz="4500">
                <a:solidFill>
                  <a:srgbClr val="000000"/>
                </a:solidFill>
                <a:latin typeface="Calibri Light"/>
              </a:rPr>
              <a:t>Click to edit the title text formatKliknij, aby edytować styl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pl-PL" sz="900">
                <a:solidFill>
                  <a:srgbClr val="8B8B8B"/>
                </a:solidFill>
                <a:latin typeface="Calibri"/>
              </a:rPr>
              <a:t>20-9-7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F084DF4-710B-4601-9739-C2CB6668591D}" type="slidenum">
              <a:rPr lang="pl-PL" sz="900">
                <a:solidFill>
                  <a:srgbClr val="8B8B8B"/>
                </a:solidFill>
                <a:latin typeface="Calibri"/>
              </a:r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pl-PL" sz="21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l-PL" sz="15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l-PL" sz="1350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l-PL" sz="1350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l-PL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l-PL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l-PL" sz="2000">
                <a:latin typeface="Calibri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sv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em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zewnętrzne, woda, niebieski, samolot&#10;&#10;Opis wygenerowany automatycznie">
            <a:extLst>
              <a:ext uri="{FF2B5EF4-FFF2-40B4-BE49-F238E27FC236}">
                <a16:creationId xmlns:a16="http://schemas.microsoft.com/office/drawing/2014/main" id="{4B2150CF-0065-8109-9311-2049B3508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8467"/>
            <a:ext cx="9144001" cy="6883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CEB167A-8AAB-7A43-A763-576847E30F30}"/>
              </a:ext>
            </a:extLst>
          </p:cNvPr>
          <p:cNvSpPr/>
          <p:nvPr/>
        </p:nvSpPr>
        <p:spPr>
          <a:xfrm>
            <a:off x="5113682" y="4787917"/>
            <a:ext cx="4030318" cy="1726623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>
              <a:highlight>
                <a:srgbClr val="35F0CC"/>
              </a:highligh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9041C1-2D2D-5F48-8EC5-9F7BB815E4EE}"/>
              </a:ext>
            </a:extLst>
          </p:cNvPr>
          <p:cNvSpPr/>
          <p:nvPr/>
        </p:nvSpPr>
        <p:spPr>
          <a:xfrm>
            <a:off x="0" y="4787916"/>
            <a:ext cx="5446643" cy="1726623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EA08DA9-D6BD-EC42-A99C-7DCB679C0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405" y="5341258"/>
            <a:ext cx="3220775" cy="619937"/>
          </a:xfrm>
        </p:spPr>
        <p:txBody>
          <a:bodyPr anchor="ctr">
            <a:noAutofit/>
          </a:bodyPr>
          <a:lstStyle/>
          <a:p>
            <a:pPr algn="l"/>
            <a:r>
              <a:rPr lang="pl-PL" sz="1800" b="1" dirty="0">
                <a:solidFill>
                  <a:schemeClr val="bg1"/>
                </a:solidFill>
                <a:latin typeface="Calibri"/>
                <a:cs typeface="Calibri"/>
              </a:rPr>
              <a:t>Andrzej Wyszogrodzki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2E4D46C5-0F67-4575-B06F-CA24D8E79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3864" y="5128066"/>
            <a:ext cx="2967837" cy="104632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AE0A8E0-EB44-8BAE-DE22-4B24B248A564}"/>
              </a:ext>
            </a:extLst>
          </p:cNvPr>
          <p:cNvSpPr txBox="1"/>
          <p:nvPr/>
        </p:nvSpPr>
        <p:spPr>
          <a:xfrm>
            <a:off x="1261655" y="1765399"/>
            <a:ext cx="679722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dirty="0"/>
              <a:t>PP APOCS</a:t>
            </a:r>
            <a:endParaRPr lang="pl-PL" sz="2400" b="1" dirty="0"/>
          </a:p>
          <a:p>
            <a:pPr algn="ctr"/>
            <a:endParaRPr lang="pl-PL" sz="2400" b="1" dirty="0"/>
          </a:p>
          <a:p>
            <a:pPr algn="ctr"/>
            <a:r>
              <a:rPr lang="pl-PL" sz="2400" b="1" dirty="0"/>
              <a:t>S</a:t>
            </a:r>
            <a:r>
              <a:rPr lang="en-US" sz="2400" b="1" dirty="0" err="1"/>
              <a:t>ubtask</a:t>
            </a:r>
            <a:r>
              <a:rPr lang="en-US" sz="2400" b="1" dirty="0"/>
              <a:t> 4.4: Application of gridded RainGRS+ precipitation estimates for assimilation in NWP models (COSMO-RUC</a:t>
            </a:r>
            <a:r>
              <a:rPr lang="pl-PL" sz="2400" b="1" dirty="0"/>
              <a:t>)</a:t>
            </a:r>
            <a:endParaRPr lang="pl-PL" sz="2400" dirty="0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B2786BA-E1F6-50A7-0E20-E402C16E8F4C}"/>
              </a:ext>
            </a:extLst>
          </p:cNvPr>
          <p:cNvSpPr txBox="1">
            <a:spLocks/>
          </p:cNvSpPr>
          <p:nvPr/>
        </p:nvSpPr>
        <p:spPr>
          <a:xfrm>
            <a:off x="318052" y="5880284"/>
            <a:ext cx="4134404" cy="27034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13-09-2026, COSMO GM 2026, PP APOCS </a:t>
            </a:r>
          </a:p>
        </p:txBody>
      </p:sp>
    </p:spTree>
    <p:extLst>
      <p:ext uri="{BB962C8B-B14F-4D97-AF65-F5344CB8AC3E}">
        <p14:creationId xmlns:p14="http://schemas.microsoft.com/office/powerpoint/2010/main" val="97366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C1388-5F12-E44B-9451-099DF451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D323C76A-7F13-9D02-D1BD-E29A91130DB8}"/>
              </a:ext>
            </a:extLst>
          </p:cNvPr>
          <p:cNvSpPr/>
          <p:nvPr/>
        </p:nvSpPr>
        <p:spPr>
          <a:xfrm>
            <a:off x="6187108" y="0"/>
            <a:ext cx="2956892" cy="807396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>
              <a:highlight>
                <a:srgbClr val="35F0CC"/>
              </a:highlight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76E75E65-27E9-2AD0-18F7-2C53E4F99197}"/>
              </a:ext>
            </a:extLst>
          </p:cNvPr>
          <p:cNvSpPr/>
          <p:nvPr/>
        </p:nvSpPr>
        <p:spPr>
          <a:xfrm>
            <a:off x="-1" y="-3915"/>
            <a:ext cx="7025612" cy="811311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F29A669-60B8-9D42-61F2-0616FBF62B1F}"/>
              </a:ext>
            </a:extLst>
          </p:cNvPr>
          <p:cNvSpPr txBox="1">
            <a:spLocks/>
          </p:cNvSpPr>
          <p:nvPr/>
        </p:nvSpPr>
        <p:spPr>
          <a:xfrm>
            <a:off x="173711" y="197861"/>
            <a:ext cx="6678187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>
                <a:solidFill>
                  <a:schemeClr val="bg1"/>
                </a:solidFill>
              </a:rPr>
              <a:t>TASK: </a:t>
            </a:r>
            <a:r>
              <a:rPr lang="en-US" sz="2000" dirty="0">
                <a:solidFill>
                  <a:schemeClr val="bg1"/>
                </a:solidFill>
              </a:rPr>
              <a:t>Application of gridded RainGRS+ precipitation estimates for assimilation in COSMO-RUC</a:t>
            </a:r>
            <a:endParaRPr lang="pl-PL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5" name="Grafika 7">
            <a:extLst>
              <a:ext uri="{FF2B5EF4-FFF2-40B4-BE49-F238E27FC236}">
                <a16:creationId xmlns:a16="http://schemas.microsoft.com/office/drawing/2014/main" id="{B75DD6C9-096C-B990-E1F2-36963EB299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7596" y="221981"/>
            <a:ext cx="1434419" cy="50571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FAD024-848B-13AA-8D78-0C63E62337A5}"/>
              </a:ext>
            </a:extLst>
          </p:cNvPr>
          <p:cNvSpPr txBox="1">
            <a:spLocks/>
          </p:cNvSpPr>
          <p:nvPr/>
        </p:nvSpPr>
        <p:spPr>
          <a:xfrm>
            <a:off x="809635" y="1529891"/>
            <a:ext cx="7906348" cy="4267794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COSMO-RUC system </a:t>
            </a: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IMGW-PIB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RainGRS+  </a:t>
            </a: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PT EPOCS / PP APOCS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Status of </a:t>
            </a: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RainGRS+ to COSMO-RUC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Tuning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endParaRPr lang="pl-PL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steps</a:t>
            </a:r>
            <a:r>
              <a:rPr lang="pl-PL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RUC development</a:t>
            </a:r>
          </a:p>
        </p:txBody>
      </p:sp>
    </p:spTree>
    <p:extLst>
      <p:ext uri="{BB962C8B-B14F-4D97-AF65-F5344CB8AC3E}">
        <p14:creationId xmlns:p14="http://schemas.microsoft.com/office/powerpoint/2010/main" val="2377955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6AAF3-5D0A-6F92-3FC2-0024881BB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4C1B425-0051-9F1F-586B-A7AF79D6E54E}"/>
              </a:ext>
            </a:extLst>
          </p:cNvPr>
          <p:cNvSpPr/>
          <p:nvPr/>
        </p:nvSpPr>
        <p:spPr>
          <a:xfrm>
            <a:off x="6926331" y="-74397"/>
            <a:ext cx="2217669" cy="715618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>
              <a:highlight>
                <a:srgbClr val="35F0CC"/>
              </a:highlight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E2427733-B171-5371-DAE2-41A0B4D2C5B7}"/>
              </a:ext>
            </a:extLst>
          </p:cNvPr>
          <p:cNvSpPr/>
          <p:nvPr/>
        </p:nvSpPr>
        <p:spPr>
          <a:xfrm>
            <a:off x="0" y="-74397"/>
            <a:ext cx="6926331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pl-PL" b="1">
              <a:ea typeface="+mn-lt"/>
              <a:cs typeface="+mn-lt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0DCF7D3-5118-0A1F-EEE8-E1032DCCECEF}"/>
              </a:ext>
            </a:extLst>
          </p:cNvPr>
          <p:cNvSpPr txBox="1">
            <a:spLocks/>
          </p:cNvSpPr>
          <p:nvPr/>
        </p:nvSpPr>
        <p:spPr>
          <a:xfrm>
            <a:off x="216178" y="83043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8E04E75D-2E44-054F-7AFD-0369CE0DAC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1698" y="92088"/>
            <a:ext cx="1075814" cy="379283"/>
          </a:xfrm>
          <a:prstGeom prst="rect">
            <a:avLst/>
          </a:prstGeom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084569FE-693B-28F1-2D1B-E90D09713099}"/>
              </a:ext>
            </a:extLst>
          </p:cNvPr>
          <p:cNvSpPr/>
          <p:nvPr/>
        </p:nvSpPr>
        <p:spPr>
          <a:xfrm>
            <a:off x="30460" y="-74397"/>
            <a:ext cx="7178372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pl-PL" sz="2400" dirty="0">
                <a:ea typeface="+mn-lt"/>
                <a:cs typeface="+mn-lt"/>
              </a:rPr>
              <a:t>COSMO-RUC (</a:t>
            </a:r>
            <a:r>
              <a:rPr lang="pl-PL" sz="2400" dirty="0" err="1">
                <a:ea typeface="+mn-lt"/>
                <a:cs typeface="+mn-lt"/>
              </a:rPr>
              <a:t>Rapid</a:t>
            </a:r>
            <a:r>
              <a:rPr lang="pl-PL" sz="2400" dirty="0">
                <a:ea typeface="+mn-lt"/>
                <a:cs typeface="+mn-lt"/>
              </a:rPr>
              <a:t> Update </a:t>
            </a:r>
            <a:r>
              <a:rPr lang="pl-PL" sz="2400" dirty="0" err="1">
                <a:ea typeface="+mn-lt"/>
                <a:cs typeface="+mn-lt"/>
              </a:rPr>
              <a:t>Cycle</a:t>
            </a:r>
            <a:r>
              <a:rPr lang="pl-PL" sz="2400" dirty="0">
                <a:ea typeface="+mn-lt"/>
                <a:cs typeface="+mn-lt"/>
              </a:rPr>
              <a:t>) @ IMGW-PIB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BFB20E03-0C8D-F153-4EFE-096CD2A8A501}"/>
              </a:ext>
            </a:extLst>
          </p:cNvPr>
          <p:cNvGrpSpPr/>
          <p:nvPr/>
        </p:nvGrpSpPr>
        <p:grpSpPr>
          <a:xfrm>
            <a:off x="206670" y="778090"/>
            <a:ext cx="5492594" cy="3849729"/>
            <a:chOff x="406345" y="1113156"/>
            <a:chExt cx="5492594" cy="3849729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7813948F-8F70-D9CA-811D-68F2A9D70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720" y="1176559"/>
              <a:ext cx="5355219" cy="3786326"/>
            </a:xfrm>
            <a:prstGeom prst="rect">
              <a:avLst/>
            </a:prstGeom>
          </p:spPr>
        </p:pic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id="{B5CE077E-DB7D-A0C2-1A9F-58D2AAFF1084}"/>
                </a:ext>
              </a:extLst>
            </p:cNvPr>
            <p:cNvSpPr txBox="1"/>
            <p:nvPr/>
          </p:nvSpPr>
          <p:spPr>
            <a:xfrm>
              <a:off x="4182554" y="1113156"/>
              <a:ext cx="16001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400" dirty="0" err="1"/>
                <a:t>physical</a:t>
              </a:r>
              <a:r>
                <a:rPr lang="pl-PL" sz="1400" dirty="0"/>
                <a:t> </a:t>
              </a:r>
              <a:r>
                <a:rPr lang="pl-PL" sz="1400" dirty="0" err="1"/>
                <a:t>time</a:t>
              </a:r>
              <a:r>
                <a:rPr lang="pl-PL" sz="1400" dirty="0"/>
                <a:t> </a:t>
              </a:r>
              <a:r>
                <a:rPr lang="pl-PL" sz="1400" dirty="0">
                  <a:sym typeface="Wingdings" panose="05000000000000000000" pitchFamily="2" charset="2"/>
                </a:rPr>
                <a:t></a:t>
              </a:r>
              <a:endParaRPr lang="pl-PL" sz="1400" dirty="0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AE5069D2-646B-3F55-5EFA-8B123BD31306}"/>
                </a:ext>
              </a:extLst>
            </p:cNvPr>
            <p:cNvSpPr txBox="1"/>
            <p:nvPr/>
          </p:nvSpPr>
          <p:spPr>
            <a:xfrm rot="16200000">
              <a:off x="-239866" y="2909847"/>
              <a:ext cx="16001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400" dirty="0">
                  <a:sym typeface="Wingdings" panose="05000000000000000000" pitchFamily="2" charset="2"/>
                </a:rPr>
                <a:t>  </a:t>
              </a:r>
              <a:r>
                <a:rPr lang="pl-PL" sz="1400" dirty="0" err="1">
                  <a:sym typeface="Wingdings" panose="05000000000000000000" pitchFamily="2" charset="2"/>
                </a:rPr>
                <a:t>forecast</a:t>
              </a:r>
              <a:r>
                <a:rPr lang="pl-PL" sz="1400" dirty="0">
                  <a:sym typeface="Wingdings" panose="05000000000000000000" pitchFamily="2" charset="2"/>
                </a:rPr>
                <a:t> </a:t>
              </a:r>
              <a:r>
                <a:rPr lang="pl-PL" sz="1400" dirty="0" err="1">
                  <a:sym typeface="Wingdings" panose="05000000000000000000" pitchFamily="2" charset="2"/>
                </a:rPr>
                <a:t>time</a:t>
              </a:r>
              <a:endParaRPr lang="pl-PL" sz="1400" dirty="0"/>
            </a:p>
          </p:txBody>
        </p:sp>
      </p:grpSp>
      <p:sp>
        <p:nvSpPr>
          <p:cNvPr id="15" name="Subtitle 2">
            <a:extLst>
              <a:ext uri="{FF2B5EF4-FFF2-40B4-BE49-F238E27FC236}">
                <a16:creationId xmlns:a16="http://schemas.microsoft.com/office/drawing/2014/main" id="{A993B5E4-10BF-15E2-50F5-9F073BD29BB8}"/>
              </a:ext>
            </a:extLst>
          </p:cNvPr>
          <p:cNvSpPr txBox="1">
            <a:spLocks/>
          </p:cNvSpPr>
          <p:nvPr/>
        </p:nvSpPr>
        <p:spPr>
          <a:xfrm>
            <a:off x="6592728" y="670467"/>
            <a:ext cx="1981611" cy="2744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600" b="1" dirty="0">
                <a:solidFill>
                  <a:srgbClr val="0070C0"/>
                </a:solidFill>
              </a:rPr>
              <a:t>Data </a:t>
            </a:r>
            <a:r>
              <a:rPr lang="pl-PL" sz="1600" b="1" dirty="0" err="1">
                <a:solidFill>
                  <a:srgbClr val="0070C0"/>
                </a:solidFill>
              </a:rPr>
              <a:t>Assimilation</a:t>
            </a:r>
            <a:r>
              <a:rPr lang="pl-PL" sz="1600" b="1" dirty="0">
                <a:solidFill>
                  <a:srgbClr val="0070C0"/>
                </a:solidFill>
              </a:rPr>
              <a:t> </a:t>
            </a:r>
            <a:r>
              <a:rPr lang="pl-PL" sz="1600" b="1" dirty="0" err="1">
                <a:solidFill>
                  <a:srgbClr val="0070C0"/>
                </a:solidFill>
              </a:rPr>
              <a:t>input</a:t>
            </a:r>
            <a:endParaRPr lang="pl-PL" sz="1600" b="1" dirty="0">
              <a:solidFill>
                <a:srgbClr val="0070C0"/>
              </a:solidFill>
            </a:endParaRPr>
          </a:p>
        </p:txBody>
      </p:sp>
      <p:pic>
        <p:nvPicPr>
          <p:cNvPr id="18" name="Obraz 3">
            <a:extLst>
              <a:ext uri="{FF2B5EF4-FFF2-40B4-BE49-F238E27FC236}">
                <a16:creationId xmlns:a16="http://schemas.microsoft.com/office/drawing/2014/main" id="{C50C36DE-86C0-A5F7-072D-1EA983AEB0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8563" y="928382"/>
            <a:ext cx="1764418" cy="2043010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6BB8D6B-40BD-F7C3-5C1D-D0E35190E8E7}"/>
              </a:ext>
            </a:extLst>
          </p:cNvPr>
          <p:cNvSpPr txBox="1"/>
          <p:nvPr/>
        </p:nvSpPr>
        <p:spPr>
          <a:xfrm rot="16200000">
            <a:off x="5294638" y="1635656"/>
            <a:ext cx="186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OPERA RADARS (SRI)​ 2km, 15 min</a:t>
            </a: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517280A6-37CA-79FF-12BE-12A5ECEF07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9582" y="2971392"/>
            <a:ext cx="2050555" cy="1753987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35B150B-AB2D-4E9D-CA4D-26C944F141B6}"/>
              </a:ext>
            </a:extLst>
          </p:cNvPr>
          <p:cNvSpPr txBox="1"/>
          <p:nvPr/>
        </p:nvSpPr>
        <p:spPr>
          <a:xfrm rot="16200000">
            <a:off x="5530200" y="3339834"/>
            <a:ext cx="175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TELEMETRY (380 </a:t>
            </a:r>
            <a:r>
              <a:rPr lang="pl-PL" sz="1600" dirty="0" err="1"/>
              <a:t>stations</a:t>
            </a:r>
            <a:r>
              <a:rPr lang="pl-PL" sz="1600" dirty="0"/>
              <a:t>) </a:t>
            </a: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497E5AD1-4C97-BAE4-27E9-24B98AD331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9901" y="4725379"/>
            <a:ext cx="2050555" cy="2148811"/>
          </a:xfrm>
          <a:prstGeom prst="rect">
            <a:avLst/>
          </a:prstGeom>
        </p:spPr>
      </p:pic>
      <p:sp>
        <p:nvSpPr>
          <p:cNvPr id="28" name="TextBox 7">
            <a:extLst>
              <a:ext uri="{FF2B5EF4-FFF2-40B4-BE49-F238E27FC236}">
                <a16:creationId xmlns:a16="http://schemas.microsoft.com/office/drawing/2014/main" id="{07BC1F7D-872C-FA09-C947-12030B6B6288}"/>
              </a:ext>
            </a:extLst>
          </p:cNvPr>
          <p:cNvSpPr txBox="1"/>
          <p:nvPr/>
        </p:nvSpPr>
        <p:spPr>
          <a:xfrm rot="16200000">
            <a:off x="6405798" y="5595589"/>
            <a:ext cx="885728" cy="2981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/>
              <a:t>AMDAR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6A64B44-C0F2-2070-3D0D-0DC140998BE2}"/>
              </a:ext>
            </a:extLst>
          </p:cNvPr>
          <p:cNvSpPr txBox="1">
            <a:spLocks/>
          </p:cNvSpPr>
          <p:nvPr/>
        </p:nvSpPr>
        <p:spPr>
          <a:xfrm>
            <a:off x="732818" y="733870"/>
            <a:ext cx="3916682" cy="2744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600" b="1" dirty="0" err="1">
                <a:solidFill>
                  <a:srgbClr val="0070C0"/>
                </a:solidFill>
              </a:rPr>
              <a:t>Schematic</a:t>
            </a:r>
            <a:r>
              <a:rPr lang="pl-PL" sz="1600" b="1" dirty="0">
                <a:solidFill>
                  <a:srgbClr val="0070C0"/>
                </a:solidFill>
              </a:rPr>
              <a:t> RUC </a:t>
            </a:r>
            <a:r>
              <a:rPr lang="pl-PL" sz="1600" b="1" dirty="0" err="1">
                <a:solidFill>
                  <a:srgbClr val="0070C0"/>
                </a:solidFill>
              </a:rPr>
              <a:t>time</a:t>
            </a:r>
            <a:r>
              <a:rPr lang="pl-PL" sz="1600" b="1" dirty="0">
                <a:solidFill>
                  <a:srgbClr val="0070C0"/>
                </a:solidFill>
              </a:rPr>
              <a:t> /data </a:t>
            </a:r>
            <a:r>
              <a:rPr lang="pl-PL" sz="1600" b="1" dirty="0" err="1">
                <a:solidFill>
                  <a:srgbClr val="0070C0"/>
                </a:solidFill>
              </a:rPr>
              <a:t>flow</a:t>
            </a:r>
            <a:endParaRPr lang="pl-PL" sz="1600" b="1" dirty="0">
              <a:solidFill>
                <a:srgbClr val="0070C0"/>
              </a:solidFill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86B1B73-5D71-07DF-B8B9-354D1D4910BD}"/>
              </a:ext>
            </a:extLst>
          </p:cNvPr>
          <p:cNvSpPr/>
          <p:nvPr/>
        </p:nvSpPr>
        <p:spPr>
          <a:xfrm>
            <a:off x="206670" y="4601353"/>
            <a:ext cx="663559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0350" indent="-285750">
              <a:buFont typeface="Wingdings" panose="05000000000000000000" pitchFamily="2" charset="2"/>
              <a:buChar char="q"/>
            </a:pPr>
            <a:r>
              <a:rPr lang="pl-PL" dirty="0"/>
              <a:t>COSMO 2.8km: 1h data </a:t>
            </a:r>
            <a:r>
              <a:rPr lang="pl-PL" dirty="0" err="1"/>
              <a:t>analysis</a:t>
            </a:r>
            <a:r>
              <a:rPr lang="pl-PL" dirty="0"/>
              <a:t> + 3h </a:t>
            </a:r>
            <a:r>
              <a:rPr lang="pl-PL" dirty="0" err="1"/>
              <a:t>free</a:t>
            </a:r>
            <a:r>
              <a:rPr lang="pl-PL" dirty="0"/>
              <a:t> </a:t>
            </a:r>
            <a:r>
              <a:rPr lang="pl-PL" dirty="0" err="1"/>
              <a:t>forecast</a:t>
            </a:r>
            <a:endParaRPr lang="pl-PL" dirty="0"/>
          </a:p>
          <a:p>
            <a:pPr marL="260350" indent="-285750">
              <a:buFont typeface="Wingdings" panose="05000000000000000000" pitchFamily="2" charset="2"/>
              <a:buChar char="q"/>
            </a:pPr>
            <a:r>
              <a:rPr lang="pl-PL" dirty="0" err="1"/>
              <a:t>Cycles</a:t>
            </a:r>
            <a:r>
              <a:rPr lang="pl-PL" dirty="0"/>
              <a:t>: start </a:t>
            </a:r>
            <a:r>
              <a:rPr lang="pl-PL" dirty="0" err="1"/>
              <a:t>every</a:t>
            </a:r>
            <a:r>
              <a:rPr lang="pl-PL" dirty="0"/>
              <a:t> 30 min (48 </a:t>
            </a:r>
            <a:r>
              <a:rPr lang="pl-PL" dirty="0" err="1"/>
              <a:t>runs</a:t>
            </a:r>
            <a:r>
              <a:rPr lang="pl-PL" dirty="0"/>
              <a:t> per </a:t>
            </a:r>
            <a:r>
              <a:rPr lang="pl-PL" dirty="0" err="1"/>
              <a:t>day</a:t>
            </a:r>
            <a:r>
              <a:rPr lang="pl-PL" dirty="0"/>
              <a:t>)</a:t>
            </a:r>
          </a:p>
          <a:p>
            <a:pPr marL="260350" indent="-285750">
              <a:buFont typeface="Wingdings" panose="05000000000000000000" pitchFamily="2" charset="2"/>
              <a:buChar char="q"/>
            </a:pPr>
            <a:r>
              <a:rPr lang="pl-PL" dirty="0"/>
              <a:t>Data </a:t>
            </a:r>
            <a:r>
              <a:rPr lang="pl-PL" dirty="0" err="1"/>
              <a:t>assimilation</a:t>
            </a:r>
            <a:r>
              <a:rPr lang="pl-PL" dirty="0"/>
              <a:t>: telemetry, AMDAR, radar (LHN)</a:t>
            </a:r>
          </a:p>
          <a:p>
            <a:pPr marL="260350" indent="-285750">
              <a:buFont typeface="Wingdings" panose="05000000000000000000" pitchFamily="2" charset="2"/>
              <a:buChar char="q"/>
            </a:pPr>
            <a:r>
              <a:rPr lang="pl-PL" dirty="0" err="1"/>
              <a:t>Support</a:t>
            </a:r>
            <a:r>
              <a:rPr lang="pl-PL" dirty="0"/>
              <a:t> for: </a:t>
            </a:r>
            <a:r>
              <a:rPr lang="pl-PL" dirty="0" err="1"/>
              <a:t>avaition</a:t>
            </a:r>
            <a:r>
              <a:rPr lang="pl-PL" dirty="0"/>
              <a:t>, nowcasting, </a:t>
            </a:r>
            <a:r>
              <a:rPr lang="pl-PL" dirty="0" err="1"/>
              <a:t>flash</a:t>
            </a:r>
            <a:r>
              <a:rPr lang="pl-PL" dirty="0"/>
              <a:t> </a:t>
            </a:r>
            <a:r>
              <a:rPr lang="pl-PL" dirty="0" err="1"/>
              <a:t>flood</a:t>
            </a:r>
            <a:r>
              <a:rPr lang="pl-PL" dirty="0"/>
              <a:t> </a:t>
            </a:r>
          </a:p>
          <a:p>
            <a:pPr marL="260350" indent="-285750">
              <a:buFont typeface="Wingdings" panose="05000000000000000000" pitchFamily="2" charset="2"/>
              <a:buChar char="q"/>
            </a:pPr>
            <a:r>
              <a:rPr lang="pl-PL" dirty="0" err="1"/>
              <a:t>Main</a:t>
            </a:r>
            <a:r>
              <a:rPr lang="pl-PL" dirty="0"/>
              <a:t> </a:t>
            </a:r>
            <a:r>
              <a:rPr lang="pl-PL" dirty="0" err="1"/>
              <a:t>modules</a:t>
            </a:r>
            <a:r>
              <a:rPr lang="pl-PL" dirty="0"/>
              <a:t> for radar LHN: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pl-PL" sz="1600" dirty="0">
                <a:solidFill>
                  <a:srgbClr val="0070C0"/>
                </a:solidFill>
              </a:rPr>
              <a:t>Converter </a:t>
            </a:r>
            <a:r>
              <a:rPr lang="pl-PL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OPERA HDF5 -&gt; COSMO Grib1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pl-PL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HDF5-&gt;BUFR (bufr-opera-mf-1.21), BUFR -&gt; GRIB (dxc2grib)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r>
              <a:rPr lang="pl-PL" sz="1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Remapping</a:t>
            </a:r>
            <a:r>
              <a:rPr lang="pl-PL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: OPERA 2km -&gt; COSMO 2k8 </a:t>
            </a:r>
            <a:r>
              <a:rPr lang="pl-PL" sz="1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domain</a:t>
            </a:r>
            <a:r>
              <a:rPr lang="pl-PL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 / </a:t>
            </a:r>
            <a:r>
              <a:rPr lang="pl-PL" sz="1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grid</a:t>
            </a:r>
            <a:endParaRPr lang="pl-PL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1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4F6E6-7FC8-2DD8-7AE8-6C614F010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CD0FA687-2331-6F8D-4DCF-AB7F401BE354}"/>
              </a:ext>
            </a:extLst>
          </p:cNvPr>
          <p:cNvSpPr/>
          <p:nvPr/>
        </p:nvSpPr>
        <p:spPr>
          <a:xfrm>
            <a:off x="6926331" y="-74397"/>
            <a:ext cx="2217669" cy="715618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>
              <a:highlight>
                <a:srgbClr val="35F0CC"/>
              </a:highlight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0242662C-C512-0E78-ABBC-403CABF1243B}"/>
              </a:ext>
            </a:extLst>
          </p:cNvPr>
          <p:cNvSpPr/>
          <p:nvPr/>
        </p:nvSpPr>
        <p:spPr>
          <a:xfrm>
            <a:off x="0" y="-74397"/>
            <a:ext cx="6926331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pl-PL" b="1">
              <a:ea typeface="+mn-lt"/>
              <a:cs typeface="+mn-lt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09E2665-83B8-A91C-1EE3-70FBC05F8572}"/>
              </a:ext>
            </a:extLst>
          </p:cNvPr>
          <p:cNvSpPr txBox="1">
            <a:spLocks/>
          </p:cNvSpPr>
          <p:nvPr/>
        </p:nvSpPr>
        <p:spPr>
          <a:xfrm>
            <a:off x="216178" y="83043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1D2BABB6-0D78-4D33-8FA4-6D0BB512CF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1698" y="92088"/>
            <a:ext cx="1075814" cy="379283"/>
          </a:xfrm>
          <a:prstGeom prst="rect">
            <a:avLst/>
          </a:prstGeom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A36A479F-1031-6E81-6A79-8F1997515AC3}"/>
              </a:ext>
            </a:extLst>
          </p:cNvPr>
          <p:cNvSpPr/>
          <p:nvPr/>
        </p:nvSpPr>
        <p:spPr>
          <a:xfrm>
            <a:off x="0" y="-74397"/>
            <a:ext cx="7098859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pl-PL" sz="2400" dirty="0">
              <a:ea typeface="+mn-lt"/>
              <a:cs typeface="+mn-lt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55E2870B-B8C4-0F4C-9C82-B4A8007A196D}"/>
              </a:ext>
            </a:extLst>
          </p:cNvPr>
          <p:cNvSpPr txBox="1"/>
          <p:nvPr/>
        </p:nvSpPr>
        <p:spPr>
          <a:xfrm>
            <a:off x="720278" y="39674"/>
            <a:ext cx="58911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en-US" sz="2400" dirty="0" err="1">
                <a:solidFill>
                  <a:schemeClr val="lt1"/>
                </a:solidFill>
                <a:ea typeface="+mn-lt"/>
                <a:cs typeface="+mn-lt"/>
              </a:rPr>
              <a:t>Spatial</a:t>
            </a:r>
            <a:r>
              <a:rPr lang="pl-PL" altLang="en-US" sz="2400" dirty="0">
                <a:solidFill>
                  <a:schemeClr val="lt1"/>
                </a:solidFill>
                <a:ea typeface="+mn-lt"/>
                <a:cs typeface="+mn-lt"/>
              </a:rPr>
              <a:t> </a:t>
            </a:r>
            <a:r>
              <a:rPr lang="pl-PL" altLang="en-US" sz="2400" dirty="0" err="1">
                <a:solidFill>
                  <a:schemeClr val="lt1"/>
                </a:solidFill>
                <a:ea typeface="+mn-lt"/>
                <a:cs typeface="+mn-lt"/>
              </a:rPr>
              <a:t>representation</a:t>
            </a:r>
            <a:r>
              <a:rPr lang="pl-PL" altLang="en-US" sz="2400" dirty="0">
                <a:solidFill>
                  <a:schemeClr val="lt1"/>
                </a:solidFill>
                <a:ea typeface="+mn-lt"/>
                <a:cs typeface="+mn-lt"/>
              </a:rPr>
              <a:t> of </a:t>
            </a:r>
            <a:r>
              <a:rPr lang="pl-PL" altLang="en-US" sz="2400" dirty="0" err="1">
                <a:solidFill>
                  <a:schemeClr val="lt1"/>
                </a:solidFill>
                <a:ea typeface="+mn-lt"/>
                <a:cs typeface="+mn-lt"/>
              </a:rPr>
              <a:t>precipitation</a:t>
            </a:r>
            <a:r>
              <a:rPr lang="pl-PL" altLang="en-US" sz="2400" dirty="0">
                <a:solidFill>
                  <a:schemeClr val="lt1"/>
                </a:solidFill>
                <a:ea typeface="+mn-lt"/>
                <a:cs typeface="+mn-lt"/>
              </a:rPr>
              <a:t> field </a:t>
            </a:r>
            <a:endParaRPr lang="pl-PL" sz="2400" dirty="0">
              <a:solidFill>
                <a:schemeClr val="lt1"/>
              </a:solidFill>
              <a:ea typeface="+mn-lt"/>
              <a:cs typeface="+mn-lt"/>
            </a:endParaRPr>
          </a:p>
        </p:txBody>
      </p:sp>
      <p:grpSp>
        <p:nvGrpSpPr>
          <p:cNvPr id="42" name="Grupa 41">
            <a:extLst>
              <a:ext uri="{FF2B5EF4-FFF2-40B4-BE49-F238E27FC236}">
                <a16:creationId xmlns:a16="http://schemas.microsoft.com/office/drawing/2014/main" id="{7D26865E-3381-6657-A951-A259F73595D0}"/>
              </a:ext>
            </a:extLst>
          </p:cNvPr>
          <p:cNvGrpSpPr/>
          <p:nvPr/>
        </p:nvGrpSpPr>
        <p:grpSpPr>
          <a:xfrm>
            <a:off x="294899" y="835392"/>
            <a:ext cx="8488373" cy="4383538"/>
            <a:chOff x="328772" y="1048551"/>
            <a:chExt cx="8488373" cy="4383538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3687FFCA-F1F1-B035-E62E-9C7C50A00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603" y="1374085"/>
              <a:ext cx="5277006" cy="3747910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56242057-3DA8-D204-C337-EB73DBC6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3978" y="1386594"/>
              <a:ext cx="2809293" cy="3740278"/>
            </a:xfrm>
            <a:prstGeom prst="rect">
              <a:avLst/>
            </a:prstGeom>
          </p:spPr>
        </p:pic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A61987C2-52C4-69E5-E728-28843C533FC2}"/>
                </a:ext>
              </a:extLst>
            </p:cNvPr>
            <p:cNvSpPr/>
            <p:nvPr/>
          </p:nvSpPr>
          <p:spPr>
            <a:xfrm>
              <a:off x="6042345" y="1048551"/>
              <a:ext cx="2774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>
                  <a:solidFill>
                    <a:srgbClr val="000000"/>
                  </a:solidFill>
                  <a:latin typeface="Calibri" panose="020F0502020204030204" pitchFamily="34" charset="0"/>
                </a:rPr>
                <a:t>RADAR </a:t>
              </a:r>
              <a:r>
                <a:rPr lang="pl-PL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rainfall</a:t>
              </a:r>
              <a:r>
                <a:rPr lang="pl-PL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pl-PL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intensity</a:t>
              </a:r>
              <a:r>
                <a:rPr lang="pl-PL" dirty="0">
                  <a:solidFill>
                    <a:srgbClr val="000000"/>
                  </a:solidFill>
                  <a:latin typeface="Calibri" panose="020F0502020204030204" pitchFamily="34" charset="0"/>
                </a:rPr>
                <a:t> SRI</a:t>
              </a:r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019ACDBF-EF55-1B69-0DBF-9D3F8274D78A}"/>
                </a:ext>
              </a:extLst>
            </p:cNvPr>
            <p:cNvSpPr/>
            <p:nvPr/>
          </p:nvSpPr>
          <p:spPr>
            <a:xfrm>
              <a:off x="360729" y="5062757"/>
              <a:ext cx="27867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All</a:t>
              </a:r>
              <a:r>
                <a:rPr lang="pl-PL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pl-PL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stations</a:t>
              </a:r>
              <a:r>
                <a:rPr lang="pl-PL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pl-PL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including</a:t>
              </a:r>
              <a:r>
                <a:rPr lang="pl-PL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pl-PL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PWSs</a:t>
              </a:r>
              <a:endParaRPr lang="en-US" dirty="0"/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C2DB8662-3864-BD1B-71B8-13620207115D}"/>
                </a:ext>
              </a:extLst>
            </p:cNvPr>
            <p:cNvSpPr txBox="1"/>
            <p:nvPr/>
          </p:nvSpPr>
          <p:spPr>
            <a:xfrm>
              <a:off x="328772" y="1058553"/>
              <a:ext cx="17946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8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Synoptic</a:t>
              </a:r>
              <a:r>
                <a:rPr lang="pl-PL" sz="1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pl-PL" sz="18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stations</a:t>
              </a:r>
              <a:r>
                <a:rPr lang="pl-PL" sz="1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endParaRPr lang="pl-PL" dirty="0"/>
            </a:p>
          </p:txBody>
        </p:sp>
        <p:sp>
          <p:nvSpPr>
            <p:cNvPr id="33" name="pole tekstowe 32">
              <a:extLst>
                <a:ext uri="{FF2B5EF4-FFF2-40B4-BE49-F238E27FC236}">
                  <a16:creationId xmlns:a16="http://schemas.microsoft.com/office/drawing/2014/main" id="{6388A8B7-3C21-0A98-BAD8-4EBBC4F37329}"/>
                </a:ext>
              </a:extLst>
            </p:cNvPr>
            <p:cNvSpPr txBox="1"/>
            <p:nvPr/>
          </p:nvSpPr>
          <p:spPr>
            <a:xfrm>
              <a:off x="2747181" y="1058553"/>
              <a:ext cx="31926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8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Telemetric</a:t>
              </a:r>
              <a:r>
                <a:rPr lang="pl-PL" sz="1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  <a:r>
                <a:rPr lang="pl-PL" sz="18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stations</a:t>
              </a:r>
              <a:r>
                <a:rPr lang="pl-PL" sz="1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(</a:t>
              </a:r>
              <a:r>
                <a:rPr lang="pl-PL" sz="1800" dirty="0" err="1">
                  <a:solidFill>
                    <a:srgbClr val="000000"/>
                  </a:solidFill>
                  <a:latin typeface="Calibri" panose="020F0502020204030204" pitchFamily="34" charset="0"/>
                </a:rPr>
                <a:t>Hellmanns</a:t>
              </a:r>
              <a:r>
                <a:rPr lang="pl-PL" sz="1800" dirty="0">
                  <a:solidFill>
                    <a:srgbClr val="000000"/>
                  </a:solidFill>
                  <a:latin typeface="Calibri" panose="020F0502020204030204" pitchFamily="34" charset="0"/>
                </a:rPr>
                <a:t>) </a:t>
              </a:r>
              <a:endParaRPr lang="pl-PL" dirty="0"/>
            </a:p>
          </p:txBody>
        </p:sp>
      </p:grpSp>
      <p:sp>
        <p:nvSpPr>
          <p:cNvPr id="35" name="Rectangle 12">
            <a:extLst>
              <a:ext uri="{FF2B5EF4-FFF2-40B4-BE49-F238E27FC236}">
                <a16:creationId xmlns:a16="http://schemas.microsoft.com/office/drawing/2014/main" id="{8D4BBDED-2C67-5E21-5A06-24D651F09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205" y="5717630"/>
            <a:ext cx="42112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multi-source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GRS</a:t>
            </a: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precipitation fields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data quality control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weighted processing of precipitation inputs </a:t>
            </a:r>
          </a:p>
        </p:txBody>
      </p:sp>
      <p:sp>
        <p:nvSpPr>
          <p:cNvPr id="37" name="Rectangle 13">
            <a:extLst>
              <a:ext uri="{FF2B5EF4-FFF2-40B4-BE49-F238E27FC236}">
                <a16:creationId xmlns:a16="http://schemas.microsoft.com/office/drawing/2014/main" id="{DCCA6164-D9B6-7348-D80B-ECD54CD7F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205" y="5356770"/>
            <a:ext cx="30329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RainGRS OBJECTIVES</a:t>
            </a:r>
            <a:r>
              <a:rPr lang="pl-PL" alt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2B837DDC-9E61-CCCE-1454-FAA2EFE1D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78" y="5317520"/>
            <a:ext cx="24667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ISSUES</a:t>
            </a:r>
            <a:r>
              <a:rPr lang="pl-PL" altLang="en-US" sz="20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41" name="Rectangle 12">
            <a:extLst>
              <a:ext uri="{FF2B5EF4-FFF2-40B4-BE49-F238E27FC236}">
                <a16:creationId xmlns:a16="http://schemas.microsoft.com/office/drawing/2014/main" id="{712F473F-44A2-4589-F8E7-D1F136292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78" y="5697074"/>
            <a:ext cx="380134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quality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spatial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precipitation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field dependent on the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number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gauge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stations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and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spatial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coverage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/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density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pl-PL" altLang="en-US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entire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network</a:t>
            </a: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53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3" y="1767035"/>
            <a:ext cx="2471163" cy="26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07" y="4239896"/>
            <a:ext cx="2720444" cy="232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227995" y="1436953"/>
            <a:ext cx="23336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POLRAD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NETWORK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75068" y="4420774"/>
            <a:ext cx="25706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Doppler</a:t>
            </a: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dual-polarized 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radar </a:t>
            </a: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data: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285750" indent="-285750">
              <a:spcBef>
                <a:spcPct val="0"/>
              </a:spcBef>
            </a:pPr>
            <a:r>
              <a:rPr lang="pl-PL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Poland (9) - POLRAD</a:t>
            </a:r>
          </a:p>
          <a:p>
            <a:pPr marL="285750" indent="-285750">
              <a:spcBef>
                <a:spcPct val="0"/>
              </a:spcBef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Lithuania (2)</a:t>
            </a:r>
            <a:endParaRPr lang="pl-PL" altLang="en-US" sz="16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Ukraine (1)</a:t>
            </a:r>
            <a:endParaRPr lang="pl-PL" altLang="en-US" sz="16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Slovakia (4)</a:t>
            </a:r>
            <a:endParaRPr lang="pl-PL" altLang="en-US" sz="16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Czech Republic (2) Germany (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2517407" y="3675194"/>
            <a:ext cx="29739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NETWORK OF TELEMETRIC RAIN GAUGE STATIONS</a:t>
            </a:r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(491)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2626663" y="1454923"/>
            <a:ext cx="28302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METEOSAT SATELLITES 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pic>
        <p:nvPicPr>
          <p:cNvPr id="28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664" y="1869804"/>
            <a:ext cx="2501930" cy="1692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55F0AA39-AAC0-ED42-DE16-827417A0B685}"/>
              </a:ext>
            </a:extLst>
          </p:cNvPr>
          <p:cNvSpPr/>
          <p:nvPr/>
        </p:nvSpPr>
        <p:spPr>
          <a:xfrm>
            <a:off x="6926331" y="-74397"/>
            <a:ext cx="2217669" cy="715618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>
              <a:highlight>
                <a:srgbClr val="35F0CC"/>
              </a:highlight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6FD162DF-C653-7CDD-E884-962DEF6368D2}"/>
              </a:ext>
            </a:extLst>
          </p:cNvPr>
          <p:cNvSpPr/>
          <p:nvPr/>
        </p:nvSpPr>
        <p:spPr>
          <a:xfrm>
            <a:off x="0" y="-74397"/>
            <a:ext cx="6926331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pl-PL" b="1">
              <a:ea typeface="+mn-lt"/>
              <a:cs typeface="+mn-lt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AFFEBD96-737F-036F-6E9D-81618E840D1B}"/>
              </a:ext>
            </a:extLst>
          </p:cNvPr>
          <p:cNvSpPr txBox="1">
            <a:spLocks/>
          </p:cNvSpPr>
          <p:nvPr/>
        </p:nvSpPr>
        <p:spPr>
          <a:xfrm>
            <a:off x="216178" y="83043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953AEE8D-DBA1-D9A0-FE84-241416349D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11698" y="92088"/>
            <a:ext cx="1075814" cy="37928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94B6CAD-BF1A-654B-A46A-2E24A7BA41E0}"/>
              </a:ext>
            </a:extLst>
          </p:cNvPr>
          <p:cNvSpPr txBox="1"/>
          <p:nvPr/>
        </p:nvSpPr>
        <p:spPr>
          <a:xfrm>
            <a:off x="5655375" y="682900"/>
            <a:ext cx="34886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RainGRS+ (OPERA,</a:t>
            </a:r>
            <a:r>
              <a:rPr lang="pl-PL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PWS,CML)</a:t>
            </a:r>
          </a:p>
          <a:p>
            <a:r>
              <a:rPr lang="pl-PL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extended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 version </a:t>
            </a:r>
            <a:r>
              <a:rPr lang="pl-PL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developed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during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</a:rPr>
              <a:t>      PT EPOCS / PP APOCS</a:t>
            </a:r>
            <a:endParaRPr lang="pl-PL" dirty="0"/>
          </a:p>
        </p:txBody>
      </p:sp>
      <p:pic>
        <p:nvPicPr>
          <p:cNvPr id="8" name="Google Shape;217;g2e822a8b737_4_108">
            <a:extLst>
              <a:ext uri="{FF2B5EF4-FFF2-40B4-BE49-F238E27FC236}">
                <a16:creationId xmlns:a16="http://schemas.microsoft.com/office/drawing/2014/main" id="{B9CD915A-32E9-2C85-88B1-F0E3F82007B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85564" y="1647909"/>
            <a:ext cx="2501948" cy="248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26;g2e822a8b737_4_29">
            <a:extLst>
              <a:ext uri="{FF2B5EF4-FFF2-40B4-BE49-F238E27FC236}">
                <a16:creationId xmlns:a16="http://schemas.microsoft.com/office/drawing/2014/main" id="{4BCF20F4-9FD1-52D9-68AD-E67E611E789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57776" y="4230373"/>
            <a:ext cx="2101095" cy="22525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12EEF34-3088-C7A4-2465-D78AC7EDBA92}"/>
              </a:ext>
            </a:extLst>
          </p:cNvPr>
          <p:cNvSpPr txBox="1"/>
          <p:nvPr/>
        </p:nvSpPr>
        <p:spPr>
          <a:xfrm rot="16200000">
            <a:off x="5210376" y="5065362"/>
            <a:ext cx="21562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en-US" sz="16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POLRAD + OPERA</a:t>
            </a:r>
            <a:endParaRPr lang="pl-PL" sz="1600" dirty="0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9F40B483-A42E-8FEF-2A57-E71579C43257}"/>
              </a:ext>
            </a:extLst>
          </p:cNvPr>
          <p:cNvSpPr/>
          <p:nvPr/>
        </p:nvSpPr>
        <p:spPr>
          <a:xfrm>
            <a:off x="0" y="-74397"/>
            <a:ext cx="7098859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pl-PL" sz="2400" dirty="0">
                <a:ea typeface="+mn-lt"/>
                <a:cs typeface="+mn-lt"/>
              </a:rPr>
              <a:t>RainGRS / RainGRS+ </a:t>
            </a:r>
            <a:r>
              <a:rPr lang="pl-PL" sz="2400" dirty="0" err="1">
                <a:ea typeface="+mn-lt"/>
                <a:cs typeface="+mn-lt"/>
              </a:rPr>
              <a:t>composites</a:t>
            </a:r>
            <a:endParaRPr lang="pl-PL" sz="2400" dirty="0">
              <a:ea typeface="+mn-lt"/>
              <a:cs typeface="+mn-l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2CAEBEC-1271-D71B-4741-9E3C28B47AF4}"/>
              </a:ext>
            </a:extLst>
          </p:cNvPr>
          <p:cNvSpPr txBox="1"/>
          <p:nvPr/>
        </p:nvSpPr>
        <p:spPr>
          <a:xfrm>
            <a:off x="215941" y="715921"/>
            <a:ext cx="4884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Rain</a:t>
            </a:r>
            <a:r>
              <a:rPr lang="pl-PL" altLang="en-US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GRS</a:t>
            </a:r>
            <a:r>
              <a:rPr lang="pl-PL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(</a:t>
            </a:r>
            <a:r>
              <a:rPr lang="pl-PL" altLang="en-US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G</a:t>
            </a:r>
            <a:r>
              <a:rPr lang="pl-PL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AUGES, </a:t>
            </a:r>
            <a:r>
              <a:rPr lang="pl-PL" altLang="en-US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pl-PL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ADAR, </a:t>
            </a:r>
            <a:r>
              <a:rPr lang="pl-PL" altLang="en-US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r>
              <a:rPr lang="pl-PL" altLang="en-US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ATELLIE)</a:t>
            </a:r>
          </a:p>
          <a:p>
            <a:r>
              <a:rPr lang="pl-PL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operational</a:t>
            </a:r>
            <a:r>
              <a:rPr lang="pl-PL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configuration</a:t>
            </a:r>
            <a:r>
              <a:rPr lang="pl-PL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at</a:t>
            </a:r>
            <a:r>
              <a:rPr lang="pl-PL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IMGW-PIB</a:t>
            </a:r>
            <a:r>
              <a:rPr lang="pl-PL" altLang="en-US" sz="1800" b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89B7C05-03DB-951A-E253-107431B26217}"/>
              </a:ext>
            </a:extLst>
          </p:cNvPr>
          <p:cNvSpPr txBox="1"/>
          <p:nvPr/>
        </p:nvSpPr>
        <p:spPr>
          <a:xfrm rot="16200000">
            <a:off x="4959097" y="2415224"/>
            <a:ext cx="21273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lvl="1">
              <a:spcAft>
                <a:spcPts val="450"/>
              </a:spcAft>
            </a:pPr>
            <a:r>
              <a:rPr lang="pl-PL" sz="1600" dirty="0">
                <a:latin typeface="Aptos"/>
                <a:cs typeface="Arial"/>
              </a:rPr>
              <a:t>COMMERCIAL MICROWAVE LINKS (CMLS)</a:t>
            </a:r>
          </a:p>
        </p:txBody>
      </p:sp>
    </p:spTree>
    <p:extLst>
      <p:ext uri="{BB962C8B-B14F-4D97-AF65-F5344CB8AC3E}">
        <p14:creationId xmlns:p14="http://schemas.microsoft.com/office/powerpoint/2010/main" val="65303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6F5C8-2775-9901-36D6-64247BBEB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96053E46-24F0-FD37-3B5C-A70580CC4447}"/>
              </a:ext>
            </a:extLst>
          </p:cNvPr>
          <p:cNvSpPr/>
          <p:nvPr/>
        </p:nvSpPr>
        <p:spPr>
          <a:xfrm>
            <a:off x="6926331" y="-74397"/>
            <a:ext cx="2217669" cy="715618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>
              <a:highlight>
                <a:srgbClr val="35F0CC"/>
              </a:highlight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458AB99C-EE29-D0FC-0A85-CA26A3DEC577}"/>
              </a:ext>
            </a:extLst>
          </p:cNvPr>
          <p:cNvSpPr/>
          <p:nvPr/>
        </p:nvSpPr>
        <p:spPr>
          <a:xfrm>
            <a:off x="0" y="-74397"/>
            <a:ext cx="6926331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pl-PL" b="1">
              <a:ea typeface="+mn-lt"/>
              <a:cs typeface="+mn-lt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6F9DFD8-DC13-4C95-F6CB-66DC48440E5D}"/>
              </a:ext>
            </a:extLst>
          </p:cNvPr>
          <p:cNvSpPr txBox="1">
            <a:spLocks/>
          </p:cNvSpPr>
          <p:nvPr/>
        </p:nvSpPr>
        <p:spPr>
          <a:xfrm>
            <a:off x="216178" y="83043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8E15D105-5D13-4686-691E-A7067AE17A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1698" y="92088"/>
            <a:ext cx="1075814" cy="379283"/>
          </a:xfrm>
          <a:prstGeom prst="rect">
            <a:avLst/>
          </a:prstGeom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765AB7C6-65BF-3F84-C852-643CD5AEC84A}"/>
              </a:ext>
            </a:extLst>
          </p:cNvPr>
          <p:cNvSpPr/>
          <p:nvPr/>
        </p:nvSpPr>
        <p:spPr>
          <a:xfrm>
            <a:off x="0" y="-74397"/>
            <a:ext cx="7098859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pl-PL" sz="2400" dirty="0">
                <a:ea typeface="+mn-lt"/>
                <a:cs typeface="+mn-lt"/>
              </a:rPr>
              <a:t>PT EPOCS / PP APOCS </a:t>
            </a:r>
            <a:r>
              <a:rPr lang="pl-PL" sz="2400" dirty="0" err="1">
                <a:ea typeface="+mn-lt"/>
                <a:cs typeface="+mn-lt"/>
              </a:rPr>
              <a:t>related</a:t>
            </a:r>
            <a:r>
              <a:rPr lang="pl-PL" sz="2400" dirty="0">
                <a:ea typeface="+mn-lt"/>
                <a:cs typeface="+mn-lt"/>
              </a:rPr>
              <a:t> </a:t>
            </a:r>
            <a:r>
              <a:rPr lang="pl-PL" sz="2400" dirty="0" err="1">
                <a:ea typeface="+mn-lt"/>
                <a:cs typeface="+mn-lt"/>
              </a:rPr>
              <a:t>tasks</a:t>
            </a:r>
            <a:endParaRPr lang="pl-PL" sz="2400" dirty="0">
              <a:ea typeface="+mn-lt"/>
              <a:cs typeface="+mn-l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952BB81A-41EE-076C-FFCD-54BC7357F5F7}"/>
              </a:ext>
            </a:extLst>
          </p:cNvPr>
          <p:cNvSpPr txBox="1">
            <a:spLocks/>
          </p:cNvSpPr>
          <p:nvPr/>
        </p:nvSpPr>
        <p:spPr>
          <a:xfrm>
            <a:off x="131751" y="683108"/>
            <a:ext cx="7909006" cy="348931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800" b="1" dirty="0">
                <a:latin typeface="Calibri"/>
                <a:cs typeface="Arial"/>
              </a:rPr>
              <a:t>PT EPOCS: 3.1 Processing </a:t>
            </a:r>
            <a:r>
              <a:rPr lang="pl-PL" sz="1800" b="1" dirty="0" err="1">
                <a:latin typeface="Calibri"/>
                <a:cs typeface="Arial"/>
              </a:rPr>
              <a:t>different</a:t>
            </a:r>
            <a:r>
              <a:rPr lang="pl-PL" sz="1800" b="1" dirty="0">
                <a:latin typeface="Calibri"/>
                <a:cs typeface="Arial"/>
              </a:rPr>
              <a:t> </a:t>
            </a:r>
            <a:r>
              <a:rPr lang="pl-PL" sz="1800" b="1" dirty="0" err="1">
                <a:latin typeface="Calibri"/>
                <a:cs typeface="Arial"/>
              </a:rPr>
              <a:t>rainfall</a:t>
            </a:r>
            <a:r>
              <a:rPr lang="pl-PL" sz="1800" b="1" dirty="0">
                <a:latin typeface="Calibri"/>
                <a:cs typeface="Arial"/>
              </a:rPr>
              <a:t> data </a:t>
            </a:r>
            <a:r>
              <a:rPr lang="pl-PL" sz="1800" b="1" dirty="0" err="1">
                <a:latin typeface="Calibri"/>
                <a:cs typeface="Arial"/>
              </a:rPr>
              <a:t>sources</a:t>
            </a:r>
            <a:r>
              <a:rPr lang="pl-PL" sz="1800" b="1" dirty="0">
                <a:latin typeface="Calibri"/>
                <a:cs typeface="Arial"/>
              </a:rPr>
              <a:t> -&gt; RainGRS+ </a:t>
            </a:r>
            <a:r>
              <a:rPr lang="pl-PL" sz="1800" b="1" dirty="0">
                <a:solidFill>
                  <a:srgbClr val="00B050"/>
                </a:solidFill>
                <a:latin typeface="Calibri"/>
                <a:cs typeface="Arial"/>
              </a:rPr>
              <a:t>(COMPLETED)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10EF133-243A-E469-DB59-4D9925D82298}"/>
              </a:ext>
            </a:extLst>
          </p:cNvPr>
          <p:cNvSpPr txBox="1"/>
          <p:nvPr/>
        </p:nvSpPr>
        <p:spPr>
          <a:xfrm>
            <a:off x="-148254" y="1203803"/>
            <a:ext cx="3683536" cy="1636345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pPr>
              <a:spcAft>
                <a:spcPts val="450"/>
              </a:spcAft>
            </a:pPr>
            <a:r>
              <a:rPr lang="pl-PL" sz="1350" dirty="0">
                <a:latin typeface="Aptos"/>
                <a:cs typeface="Arial"/>
              </a:rPr>
              <a:t>       </a:t>
            </a:r>
            <a:r>
              <a:rPr lang="pl-PL" sz="1350" b="1" dirty="0" err="1">
                <a:latin typeface="Aptos"/>
                <a:cs typeface="Arial"/>
              </a:rPr>
              <a:t>Quality</a:t>
            </a:r>
            <a:r>
              <a:rPr lang="pl-PL" sz="1350" b="1" dirty="0">
                <a:latin typeface="Aptos"/>
                <a:cs typeface="Arial"/>
              </a:rPr>
              <a:t> </a:t>
            </a:r>
            <a:r>
              <a:rPr lang="pl-PL" sz="1350" b="1" dirty="0" err="1">
                <a:latin typeface="Aptos"/>
                <a:cs typeface="Arial"/>
              </a:rPr>
              <a:t>based</a:t>
            </a:r>
            <a:r>
              <a:rPr lang="pl-PL" sz="1350" b="1" dirty="0">
                <a:latin typeface="Aptos"/>
                <a:cs typeface="Arial"/>
              </a:rPr>
              <a:t> </a:t>
            </a:r>
            <a:r>
              <a:rPr lang="pl-PL" sz="1350" b="1" dirty="0" err="1">
                <a:latin typeface="Aptos"/>
                <a:cs typeface="Arial"/>
              </a:rPr>
              <a:t>combination</a:t>
            </a:r>
            <a:r>
              <a:rPr lang="pl-PL" sz="1350" b="1" dirty="0">
                <a:latin typeface="Aptos"/>
                <a:cs typeface="Arial"/>
              </a:rPr>
              <a:t> of i</a:t>
            </a:r>
            <a:r>
              <a:rPr lang="en-US" sz="1350" b="1" dirty="0" err="1">
                <a:latin typeface="Aptos"/>
                <a:cs typeface="Arial"/>
              </a:rPr>
              <a:t>nput</a:t>
            </a:r>
            <a:r>
              <a:rPr lang="en-US" sz="1350" b="1" dirty="0">
                <a:latin typeface="Aptos"/>
                <a:cs typeface="Arial"/>
              </a:rPr>
              <a:t> data:</a:t>
            </a:r>
            <a:endParaRPr lang="pl-PL" sz="1350" b="1" dirty="0">
              <a:latin typeface="Aptos"/>
              <a:cs typeface="Arial"/>
            </a:endParaRPr>
          </a:p>
          <a:p>
            <a:pPr marL="471488" lvl="1" indent="-214313">
              <a:spcAft>
                <a:spcPts val="450"/>
              </a:spcAft>
              <a:buFont typeface="Wingdings"/>
              <a:buChar char="q"/>
            </a:pPr>
            <a:r>
              <a:rPr lang="en-US" sz="1350" dirty="0">
                <a:latin typeface="Aptos"/>
                <a:cs typeface="Arial"/>
              </a:rPr>
              <a:t>IMGW rain gauge network</a:t>
            </a:r>
            <a:r>
              <a:rPr lang="pl-PL" sz="1350" dirty="0">
                <a:latin typeface="Aptos"/>
                <a:cs typeface="Arial"/>
              </a:rPr>
              <a:t>, </a:t>
            </a:r>
          </a:p>
          <a:p>
            <a:pPr marL="471488" lvl="1" indent="-214313">
              <a:spcAft>
                <a:spcPts val="450"/>
              </a:spcAft>
              <a:buFont typeface="Wingdings"/>
              <a:buChar char="q"/>
            </a:pPr>
            <a:r>
              <a:rPr lang="en-US" sz="1350" dirty="0">
                <a:latin typeface="Aptos"/>
                <a:cs typeface="Arial"/>
              </a:rPr>
              <a:t>POLRAD</a:t>
            </a:r>
            <a:r>
              <a:rPr lang="pl-PL" sz="1350" dirty="0">
                <a:latin typeface="Aptos"/>
                <a:cs typeface="Arial"/>
              </a:rPr>
              <a:t>+</a:t>
            </a:r>
            <a:r>
              <a:rPr lang="en-US" sz="1350" dirty="0">
                <a:latin typeface="Aptos"/>
                <a:cs typeface="Arial"/>
              </a:rPr>
              <a:t> radar network</a:t>
            </a:r>
            <a:endParaRPr lang="pl-PL" sz="1350" dirty="0">
              <a:latin typeface="Aptos"/>
              <a:cs typeface="Arial"/>
            </a:endParaRPr>
          </a:p>
          <a:p>
            <a:pPr marL="471488" lvl="1" indent="-214313">
              <a:spcAft>
                <a:spcPts val="450"/>
              </a:spcAft>
              <a:buFont typeface="Wingdings"/>
              <a:buChar char="q"/>
            </a:pPr>
            <a:r>
              <a:rPr lang="pl-PL" sz="1350" dirty="0" err="1">
                <a:latin typeface="Aptos"/>
                <a:cs typeface="Arial"/>
              </a:rPr>
              <a:t>Meteosat</a:t>
            </a:r>
            <a:r>
              <a:rPr lang="pl-PL" sz="1350" dirty="0">
                <a:latin typeface="Aptos"/>
                <a:cs typeface="Arial"/>
              </a:rPr>
              <a:t> (NWC-SAF)</a:t>
            </a:r>
            <a:r>
              <a:rPr lang="en-US" sz="1350" dirty="0">
                <a:latin typeface="Aptos"/>
                <a:cs typeface="Arial"/>
              </a:rPr>
              <a:t> </a:t>
            </a:r>
            <a:r>
              <a:rPr lang="en-US" sz="1350" dirty="0" err="1">
                <a:latin typeface="Aptos"/>
                <a:cs typeface="Arial"/>
              </a:rPr>
              <a:t>precip</a:t>
            </a:r>
            <a:r>
              <a:rPr lang="pl-PL" sz="1350" dirty="0">
                <a:latin typeface="Aptos"/>
                <a:cs typeface="Arial"/>
              </a:rPr>
              <a:t> </a:t>
            </a:r>
            <a:r>
              <a:rPr lang="en-US" sz="1350" dirty="0" err="1">
                <a:latin typeface="Aptos"/>
                <a:cs typeface="Arial"/>
              </a:rPr>
              <a:t>estimat</a:t>
            </a:r>
            <a:r>
              <a:rPr lang="pl-PL" sz="1350" dirty="0">
                <a:latin typeface="Aptos"/>
                <a:cs typeface="Arial"/>
              </a:rPr>
              <a:t>es</a:t>
            </a:r>
          </a:p>
          <a:p>
            <a:pPr marL="471488" lvl="1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pl-PL" sz="1350" dirty="0">
                <a:latin typeface="Aptos"/>
                <a:cs typeface="Arial"/>
              </a:rPr>
              <a:t>Commercial </a:t>
            </a:r>
            <a:r>
              <a:rPr lang="pl-PL" sz="1350" dirty="0" err="1">
                <a:latin typeface="Aptos"/>
                <a:cs typeface="Arial"/>
              </a:rPr>
              <a:t>microwave</a:t>
            </a:r>
            <a:r>
              <a:rPr lang="pl-PL" sz="1350" dirty="0">
                <a:latin typeface="Aptos"/>
                <a:cs typeface="Arial"/>
              </a:rPr>
              <a:t> </a:t>
            </a:r>
            <a:r>
              <a:rPr lang="pl-PL" sz="1350" dirty="0" err="1">
                <a:latin typeface="Aptos"/>
                <a:cs typeface="Arial"/>
              </a:rPr>
              <a:t>links</a:t>
            </a:r>
            <a:r>
              <a:rPr lang="pl-PL" sz="1350" dirty="0">
                <a:latin typeface="Aptos"/>
                <a:cs typeface="Arial"/>
              </a:rPr>
              <a:t> (</a:t>
            </a:r>
            <a:r>
              <a:rPr lang="pl-PL" sz="1350" dirty="0" err="1">
                <a:latin typeface="Aptos"/>
                <a:cs typeface="Arial"/>
              </a:rPr>
              <a:t>CMLs</a:t>
            </a:r>
            <a:r>
              <a:rPr lang="pl-PL" sz="1350" dirty="0">
                <a:latin typeface="Aptos"/>
                <a:cs typeface="Arial"/>
              </a:rPr>
              <a:t>)</a:t>
            </a:r>
          </a:p>
          <a:p>
            <a:pPr marL="471488" lvl="1" indent="-214313">
              <a:spcAft>
                <a:spcPts val="450"/>
              </a:spcAft>
              <a:buFont typeface="Wingdings" panose="05000000000000000000" pitchFamily="2" charset="2"/>
              <a:buChar char="q"/>
            </a:pPr>
            <a:r>
              <a:rPr lang="pl-PL" sz="1350" dirty="0" err="1">
                <a:latin typeface="Aptos"/>
                <a:cs typeface="Arial"/>
              </a:rPr>
              <a:t>Polish</a:t>
            </a:r>
            <a:r>
              <a:rPr lang="pl-PL" sz="1350" dirty="0">
                <a:latin typeface="Aptos"/>
                <a:cs typeface="Arial"/>
              </a:rPr>
              <a:t> </a:t>
            </a:r>
            <a:r>
              <a:rPr lang="pl-PL" sz="1350" dirty="0" err="1">
                <a:latin typeface="Aptos"/>
                <a:cs typeface="Arial"/>
              </a:rPr>
              <a:t>Forest</a:t>
            </a:r>
            <a:r>
              <a:rPr lang="pl-PL" sz="1350" dirty="0">
                <a:latin typeface="Aptos"/>
                <a:cs typeface="Arial"/>
              </a:rPr>
              <a:t> </a:t>
            </a:r>
            <a:r>
              <a:rPr lang="pl-PL" sz="1350" dirty="0" err="1">
                <a:latin typeface="Aptos"/>
                <a:cs typeface="Arial"/>
              </a:rPr>
              <a:t>State</a:t>
            </a:r>
            <a:r>
              <a:rPr lang="pl-PL" sz="1350" dirty="0">
                <a:latin typeface="Aptos"/>
                <a:cs typeface="Arial"/>
              </a:rPr>
              <a:t> </a:t>
            </a:r>
            <a:r>
              <a:rPr lang="pl-PL" sz="1350" dirty="0" err="1">
                <a:latin typeface="Aptos"/>
                <a:cs typeface="Arial"/>
              </a:rPr>
              <a:t>rain</a:t>
            </a:r>
            <a:r>
              <a:rPr lang="pl-PL" sz="1350" dirty="0">
                <a:latin typeface="Aptos"/>
                <a:cs typeface="Arial"/>
              </a:rPr>
              <a:t> </a:t>
            </a:r>
            <a:r>
              <a:rPr lang="pl-PL" sz="1350" dirty="0" err="1">
                <a:latin typeface="Aptos"/>
                <a:cs typeface="Arial"/>
              </a:rPr>
              <a:t>gauges</a:t>
            </a:r>
            <a:endParaRPr lang="pl-PL" sz="1350" dirty="0">
              <a:latin typeface="Aptos"/>
              <a:cs typeface="Arial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4FE1E4F8-3A5A-C4A0-FD1E-DC6D34067CAE}"/>
              </a:ext>
            </a:extLst>
          </p:cNvPr>
          <p:cNvSpPr txBox="1"/>
          <p:nvPr/>
        </p:nvSpPr>
        <p:spPr>
          <a:xfrm>
            <a:off x="131751" y="6559923"/>
            <a:ext cx="8716617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050" dirty="0">
                <a:latin typeface="Arial"/>
                <a:cs typeface="Arial"/>
              </a:rPr>
              <a:t>A</a:t>
            </a:r>
            <a:r>
              <a:rPr lang="en-GB" sz="1050" dirty="0" err="1">
                <a:latin typeface="Arial"/>
                <a:cs typeface="Arial"/>
              </a:rPr>
              <a:t>lgorithm</a:t>
            </a:r>
            <a:r>
              <a:rPr lang="pl-PL" sz="1050" dirty="0">
                <a:latin typeface="Arial"/>
                <a:cs typeface="Arial"/>
              </a:rPr>
              <a:t>:</a:t>
            </a:r>
            <a:r>
              <a:rPr lang="en-GB" sz="1050" dirty="0">
                <a:latin typeface="Arial"/>
                <a:cs typeface="Arial"/>
              </a:rPr>
              <a:t> a conditional merging </a:t>
            </a:r>
            <a:r>
              <a:rPr lang="pl-PL" sz="1050" dirty="0">
                <a:latin typeface="Arial"/>
                <a:cs typeface="Arial"/>
              </a:rPr>
              <a:t>(</a:t>
            </a:r>
            <a:r>
              <a:rPr lang="en-GB" sz="1050" dirty="0">
                <a:latin typeface="Arial"/>
                <a:cs typeface="Arial"/>
              </a:rPr>
              <a:t>Sinclair and Pegram</a:t>
            </a:r>
            <a:r>
              <a:rPr lang="pl-PL" sz="1050" dirty="0">
                <a:latin typeface="Arial"/>
                <a:cs typeface="Arial"/>
              </a:rPr>
              <a:t>,</a:t>
            </a:r>
            <a:r>
              <a:rPr lang="en-GB" sz="1050" dirty="0">
                <a:latin typeface="Arial"/>
                <a:cs typeface="Arial"/>
              </a:rPr>
              <a:t> 2005) modified by taking into account the quality information of the individual input data</a:t>
            </a:r>
            <a:r>
              <a:rPr lang="pl-PL" sz="1200" dirty="0">
                <a:latin typeface="Arial"/>
                <a:cs typeface="Arial"/>
              </a:rPr>
              <a:t>.</a:t>
            </a:r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D5E74D37-C513-1675-590B-5C9B3C2E5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36764"/>
            <a:ext cx="9144000" cy="3523159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EC89F09E-6102-735B-8E28-98995CE61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805" y="1249732"/>
            <a:ext cx="1774007" cy="1824170"/>
          </a:xfrm>
          <a:prstGeom prst="rect">
            <a:avLst/>
          </a:prstGeom>
        </p:spPr>
      </p:pic>
      <p:sp>
        <p:nvSpPr>
          <p:cNvPr id="32" name="Prostokąt 31">
            <a:extLst>
              <a:ext uri="{FF2B5EF4-FFF2-40B4-BE49-F238E27FC236}">
                <a16:creationId xmlns:a16="http://schemas.microsoft.com/office/drawing/2014/main" id="{94F6DAA9-E703-CEE1-5F6F-154B8B30C39E}"/>
              </a:ext>
            </a:extLst>
          </p:cNvPr>
          <p:cNvSpPr/>
          <p:nvPr/>
        </p:nvSpPr>
        <p:spPr>
          <a:xfrm>
            <a:off x="6938812" y="986787"/>
            <a:ext cx="232816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pl-PL" sz="1350" dirty="0" err="1">
                <a:solidFill>
                  <a:prstClr val="black"/>
                </a:solidFill>
                <a:latin typeface="Arial"/>
              </a:rPr>
              <a:t>Polish</a:t>
            </a:r>
            <a:r>
              <a:rPr lang="pl-PL" sz="1350" dirty="0">
                <a:solidFill>
                  <a:prstClr val="black"/>
                </a:solidFill>
                <a:latin typeface="Arial"/>
              </a:rPr>
              <a:t> </a:t>
            </a:r>
            <a:r>
              <a:rPr lang="pl-PL" sz="1350" dirty="0" err="1">
                <a:solidFill>
                  <a:prstClr val="black"/>
                </a:solidFill>
                <a:latin typeface="Arial"/>
              </a:rPr>
              <a:t>Forest</a:t>
            </a:r>
            <a:r>
              <a:rPr lang="pl-PL" sz="1350" dirty="0">
                <a:solidFill>
                  <a:prstClr val="black"/>
                </a:solidFill>
                <a:latin typeface="Arial"/>
              </a:rPr>
              <a:t> </a:t>
            </a:r>
            <a:r>
              <a:rPr lang="pl-PL" sz="1350" dirty="0" err="1">
                <a:solidFill>
                  <a:prstClr val="black"/>
                </a:solidFill>
                <a:latin typeface="Arial"/>
              </a:rPr>
              <a:t>State</a:t>
            </a:r>
            <a:r>
              <a:rPr lang="pl-PL" sz="1350" dirty="0">
                <a:solidFill>
                  <a:prstClr val="black"/>
                </a:solidFill>
                <a:latin typeface="Arial"/>
              </a:rPr>
              <a:t> data</a:t>
            </a:r>
            <a:endParaRPr lang="en-US" sz="135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34" name="Obraz 33" descr="Obraz zawierający tekst, mapa, zrzut ekranu, pismo odręczne&#10;&#10;Opis wygenerowany automatycznie">
            <a:extLst>
              <a:ext uri="{FF2B5EF4-FFF2-40B4-BE49-F238E27FC236}">
                <a16:creationId xmlns:a16="http://schemas.microsoft.com/office/drawing/2014/main" id="{0498C993-9829-3506-69E3-34041F7FB1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72"/>
          <a:stretch/>
        </p:blipFill>
        <p:spPr>
          <a:xfrm>
            <a:off x="3463165" y="1318461"/>
            <a:ext cx="3608195" cy="1613485"/>
          </a:xfrm>
          <a:prstGeom prst="rect">
            <a:avLst/>
          </a:prstGeom>
        </p:spPr>
      </p:pic>
      <p:sp>
        <p:nvSpPr>
          <p:cNvPr id="36" name="pole tekstowe 33">
            <a:extLst>
              <a:ext uri="{FF2B5EF4-FFF2-40B4-BE49-F238E27FC236}">
                <a16:creationId xmlns:a16="http://schemas.microsoft.com/office/drawing/2014/main" id="{3942A5DF-08F8-B3F8-1BDD-B8735D65EDD2}"/>
              </a:ext>
            </a:extLst>
          </p:cNvPr>
          <p:cNvSpPr txBox="1"/>
          <p:nvPr/>
        </p:nvSpPr>
        <p:spPr>
          <a:xfrm>
            <a:off x="3682739" y="1018379"/>
            <a:ext cx="31690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l-PL" sz="1350" dirty="0">
                <a:solidFill>
                  <a:prstClr val="black"/>
                </a:solidFill>
                <a:latin typeface="Arial"/>
              </a:rPr>
              <a:t>CML </a:t>
            </a:r>
            <a:r>
              <a:rPr lang="pl-PL" sz="1350" dirty="0" err="1">
                <a:solidFill>
                  <a:prstClr val="black"/>
                </a:solidFill>
                <a:latin typeface="Arial"/>
              </a:rPr>
              <a:t>location</a:t>
            </a:r>
            <a:r>
              <a:rPr lang="pl-PL" sz="1350" dirty="0">
                <a:solidFill>
                  <a:prstClr val="black"/>
                </a:solidFill>
                <a:latin typeface="Arial"/>
              </a:rPr>
              <a:t>, Opole</a:t>
            </a:r>
            <a:r>
              <a:rPr lang="en-GB" sz="1350" dirty="0"/>
              <a:t> Voivodeship</a:t>
            </a:r>
            <a:r>
              <a:rPr lang="pl-PL" sz="1350" dirty="0"/>
              <a:t> </a:t>
            </a: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3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D4CE-E278-D7E5-6FC8-29173D2F1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7344442E-3BB5-0859-CBC7-E72FB3E766FC}"/>
              </a:ext>
            </a:extLst>
          </p:cNvPr>
          <p:cNvSpPr/>
          <p:nvPr/>
        </p:nvSpPr>
        <p:spPr>
          <a:xfrm>
            <a:off x="6926331" y="-74397"/>
            <a:ext cx="2217669" cy="715618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>
              <a:highlight>
                <a:srgbClr val="35F0CC"/>
              </a:highlight>
            </a:endParaRP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21A50479-EDBD-F288-962A-1F5EED63E0C1}"/>
              </a:ext>
            </a:extLst>
          </p:cNvPr>
          <p:cNvSpPr/>
          <p:nvPr/>
        </p:nvSpPr>
        <p:spPr>
          <a:xfrm>
            <a:off x="0" y="-74397"/>
            <a:ext cx="6926331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pl-PL" b="1">
              <a:ea typeface="+mn-lt"/>
              <a:cs typeface="+mn-lt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9EA1B2D-FF97-895D-A297-028C662E27BF}"/>
              </a:ext>
            </a:extLst>
          </p:cNvPr>
          <p:cNvSpPr txBox="1">
            <a:spLocks/>
          </p:cNvSpPr>
          <p:nvPr/>
        </p:nvSpPr>
        <p:spPr>
          <a:xfrm>
            <a:off x="216178" y="83043"/>
            <a:ext cx="4912415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l-PL" sz="1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E1687CA2-50BA-CD75-59E8-5C2ABA60E9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1698" y="92088"/>
            <a:ext cx="1075814" cy="379283"/>
          </a:xfrm>
          <a:prstGeom prst="rect">
            <a:avLst/>
          </a:prstGeom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CAB04902-F5C8-E0CE-F9B8-8C27AD8B52A5}"/>
              </a:ext>
            </a:extLst>
          </p:cNvPr>
          <p:cNvSpPr/>
          <p:nvPr/>
        </p:nvSpPr>
        <p:spPr>
          <a:xfrm>
            <a:off x="0" y="-74397"/>
            <a:ext cx="7098859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pl-PL" sz="2400" dirty="0">
                <a:ea typeface="+mn-lt"/>
                <a:cs typeface="+mn-lt"/>
              </a:rPr>
              <a:t>PT EPOCS / PP APOCS </a:t>
            </a:r>
            <a:r>
              <a:rPr lang="pl-PL" sz="2400" dirty="0" err="1">
                <a:ea typeface="+mn-lt"/>
                <a:cs typeface="+mn-lt"/>
              </a:rPr>
              <a:t>related</a:t>
            </a:r>
            <a:r>
              <a:rPr lang="pl-PL" sz="2400" dirty="0">
                <a:ea typeface="+mn-lt"/>
                <a:cs typeface="+mn-lt"/>
              </a:rPr>
              <a:t> </a:t>
            </a:r>
            <a:r>
              <a:rPr lang="pl-PL" sz="2400" dirty="0" err="1">
                <a:ea typeface="+mn-lt"/>
                <a:cs typeface="+mn-lt"/>
              </a:rPr>
              <a:t>tasks</a:t>
            </a:r>
            <a:endParaRPr lang="pl-PL" sz="2400" dirty="0">
              <a:ea typeface="+mn-lt"/>
              <a:cs typeface="+mn-l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2ABF17AC-4AE1-F812-1362-E411DE60E381}"/>
              </a:ext>
            </a:extLst>
          </p:cNvPr>
          <p:cNvSpPr txBox="1">
            <a:spLocks/>
          </p:cNvSpPr>
          <p:nvPr/>
        </p:nvSpPr>
        <p:spPr>
          <a:xfrm>
            <a:off x="121812" y="798661"/>
            <a:ext cx="7955314" cy="348931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1800" b="1" dirty="0">
                <a:latin typeface="Calibri"/>
                <a:cs typeface="Arial"/>
              </a:rPr>
              <a:t>PT EPOCS: 3.2 </a:t>
            </a:r>
            <a:r>
              <a:rPr lang="en-US" sz="1800" b="1" dirty="0">
                <a:latin typeface="Calibri"/>
                <a:cs typeface="Arial"/>
              </a:rPr>
              <a:t>Reliability analysis of a gridded RainGRS+ high-resolution estimates of precipitation  - case study 20230919 - 24h precipitation</a:t>
            </a:r>
            <a:r>
              <a:rPr lang="pl-PL" sz="1800" b="1" dirty="0">
                <a:latin typeface="Calibri"/>
                <a:cs typeface="Arial"/>
              </a:rPr>
              <a:t>  </a:t>
            </a:r>
            <a:r>
              <a:rPr lang="pl-PL" sz="1800" b="1" dirty="0">
                <a:solidFill>
                  <a:srgbClr val="00B050"/>
                </a:solidFill>
                <a:latin typeface="Calibri"/>
                <a:cs typeface="Arial"/>
              </a:rPr>
              <a:t>(COMPLETED)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F94E646D-34BD-57D4-0814-90FB91E2075C}"/>
              </a:ext>
            </a:extLst>
          </p:cNvPr>
          <p:cNvSpPr txBox="1"/>
          <p:nvPr/>
        </p:nvSpPr>
        <p:spPr>
          <a:xfrm>
            <a:off x="274609" y="1310520"/>
            <a:ext cx="7955314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350" dirty="0"/>
              <a:t>Spatial and categorical verification over Poland and selected areas</a:t>
            </a:r>
            <a:r>
              <a:rPr lang="pl-PL" sz="1350" dirty="0"/>
              <a:t> (24h </a:t>
            </a:r>
            <a:r>
              <a:rPr lang="pl-PL" sz="1350" dirty="0" err="1"/>
              <a:t>precipitation</a:t>
            </a:r>
            <a:r>
              <a:rPr lang="pl-PL" sz="1350" dirty="0"/>
              <a:t>)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350" dirty="0"/>
              <a:t>Selected cases for period</a:t>
            </a:r>
            <a:r>
              <a:rPr lang="en-US" sz="1350" dirty="0">
                <a:ea typeface="+mn-lt"/>
                <a:cs typeface="+mn-lt"/>
              </a:rPr>
              <a:t> from 2023 -09-19 to 2023-10-01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pl-PL" sz="1350" dirty="0" err="1"/>
              <a:t>Signal</a:t>
            </a:r>
            <a:r>
              <a:rPr lang="pl-PL" sz="1350" dirty="0"/>
              <a:t> </a:t>
            </a:r>
            <a:r>
              <a:rPr lang="pl-PL" sz="1350" dirty="0" err="1"/>
              <a:t>attenuation</a:t>
            </a:r>
            <a:r>
              <a:rPr lang="pl-PL" sz="1350" dirty="0"/>
              <a:t> </a:t>
            </a:r>
            <a:r>
              <a:rPr lang="pl-PL" sz="1350" dirty="0" err="1"/>
              <a:t>within</a:t>
            </a:r>
            <a:r>
              <a:rPr lang="pl-PL" sz="1350" dirty="0"/>
              <a:t> CML </a:t>
            </a:r>
            <a:r>
              <a:rPr lang="en-GB" sz="1350" dirty="0" err="1"/>
              <a:t>sublinks</a:t>
            </a:r>
            <a:r>
              <a:rPr lang="en-GB" sz="1350" dirty="0"/>
              <a:t> determine different precipitation values </a:t>
            </a:r>
          </a:p>
        </p:txBody>
      </p:sp>
      <p:grpSp>
        <p:nvGrpSpPr>
          <p:cNvPr id="45" name="Grupa 44">
            <a:extLst>
              <a:ext uri="{FF2B5EF4-FFF2-40B4-BE49-F238E27FC236}">
                <a16:creationId xmlns:a16="http://schemas.microsoft.com/office/drawing/2014/main" id="{F493D189-8466-93DB-D77A-C138E7066FEC}"/>
              </a:ext>
            </a:extLst>
          </p:cNvPr>
          <p:cNvGrpSpPr/>
          <p:nvPr/>
        </p:nvGrpSpPr>
        <p:grpSpPr>
          <a:xfrm>
            <a:off x="143853" y="1920286"/>
            <a:ext cx="8108112" cy="1725768"/>
            <a:chOff x="121812" y="1745230"/>
            <a:chExt cx="8108112" cy="1725768"/>
          </a:xfrm>
        </p:grpSpPr>
        <p:pic>
          <p:nvPicPr>
            <p:cNvPr id="31" name="Symbol zastępczy zawartości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592" y="1948639"/>
              <a:ext cx="1623502" cy="1451567"/>
            </a:xfrm>
            <a:prstGeom prst="rect">
              <a:avLst/>
            </a:prstGeom>
          </p:spPr>
        </p:pic>
        <p:pic>
          <p:nvPicPr>
            <p:cNvPr id="29" name="Symbol zastępczy zawartości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3653" r="54284" b="-3653"/>
            <a:stretch/>
          </p:blipFill>
          <p:spPr>
            <a:xfrm>
              <a:off x="2685765" y="1936918"/>
              <a:ext cx="1623501" cy="1508248"/>
            </a:xfrm>
            <a:prstGeom prst="rect">
              <a:avLst/>
            </a:prstGeom>
          </p:spPr>
        </p:pic>
        <p:pic>
          <p:nvPicPr>
            <p:cNvPr id="22" name="Symbol zastępczy zawartości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41" t="3237" r="371" b="-3237"/>
            <a:stretch/>
          </p:blipFill>
          <p:spPr>
            <a:xfrm>
              <a:off x="495799" y="1931035"/>
              <a:ext cx="1864338" cy="1508248"/>
            </a:xfrm>
            <a:prstGeom prst="rect">
              <a:avLst/>
            </a:prstGeom>
          </p:spPr>
        </p:pic>
        <p:sp>
          <p:nvSpPr>
            <p:cNvPr id="23" name="pole tekstowe 22"/>
            <p:cNvSpPr txBox="1"/>
            <p:nvPr/>
          </p:nvSpPr>
          <p:spPr>
            <a:xfrm rot="16200000">
              <a:off x="1989891" y="2416013"/>
              <a:ext cx="11444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pl-PL" sz="1050" dirty="0" err="1">
                  <a:solidFill>
                    <a:prstClr val="black"/>
                  </a:solidFill>
                  <a:latin typeface="Arial"/>
                </a:rPr>
                <a:t>Rain</a:t>
              </a:r>
              <a:r>
                <a:rPr lang="pl-PL" sz="1050" dirty="0">
                  <a:solidFill>
                    <a:prstClr val="black"/>
                  </a:solidFill>
                  <a:latin typeface="Arial"/>
                </a:rPr>
                <a:t> GRS</a:t>
              </a:r>
              <a:endParaRPr lang="en-GB" sz="105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3" name="pole tekstowe 32"/>
            <p:cNvSpPr txBox="1"/>
            <p:nvPr/>
          </p:nvSpPr>
          <p:spPr>
            <a:xfrm rot="16200000">
              <a:off x="3837355" y="2521147"/>
              <a:ext cx="1088352" cy="230832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 defTabSz="685800">
                <a:defRPr/>
              </a:pPr>
              <a:r>
                <a:rPr lang="pl-PL" sz="1050" dirty="0" err="1">
                  <a:solidFill>
                    <a:prstClr val="black"/>
                  </a:solidFill>
                  <a:latin typeface="Arial"/>
                </a:rPr>
                <a:t>Rain</a:t>
              </a:r>
              <a:r>
                <a:rPr lang="pl-PL" sz="1050" dirty="0">
                  <a:solidFill>
                    <a:prstClr val="black"/>
                  </a:solidFill>
                  <a:latin typeface="Arial"/>
                </a:rPr>
                <a:t> GRS + </a:t>
              </a:r>
              <a:endParaRPr lang="en-US" sz="105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 rot="16200000">
              <a:off x="-442645" y="2491043"/>
              <a:ext cx="15444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pl-PL" sz="1050" dirty="0" err="1">
                  <a:solidFill>
                    <a:prstClr val="black"/>
                  </a:solidFill>
                  <a:latin typeface="Arial"/>
                </a:rPr>
                <a:t>Rain</a:t>
              </a:r>
              <a:r>
                <a:rPr lang="pl-PL" sz="1050" dirty="0">
                  <a:solidFill>
                    <a:prstClr val="black"/>
                  </a:solidFill>
                  <a:latin typeface="Arial"/>
                </a:rPr>
                <a:t> G</a:t>
              </a:r>
              <a:r>
                <a:rPr lang="en-US" sz="1050" dirty="0">
                  <a:solidFill>
                    <a:prstClr val="black"/>
                  </a:solidFill>
                  <a:latin typeface="Arial"/>
                </a:rPr>
                <a:t>auges </a:t>
              </a:r>
              <a:r>
                <a:rPr lang="en-US" sz="1050" dirty="0" err="1">
                  <a:solidFill>
                    <a:prstClr val="black"/>
                  </a:solidFill>
                  <a:latin typeface="Arial"/>
                </a:rPr>
                <a:t>Hellmans</a:t>
              </a:r>
              <a:endParaRPr lang="en-US" sz="1050" dirty="0">
                <a:solidFill>
                  <a:prstClr val="black"/>
                </a:solidFill>
                <a:latin typeface="Arial"/>
              </a:endParaRPr>
            </a:p>
          </p:txBody>
        </p:sp>
        <p:pic>
          <p:nvPicPr>
            <p:cNvPr id="25" name="Obraz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05936" y="1948639"/>
              <a:ext cx="1623988" cy="1379182"/>
            </a:xfrm>
            <a:prstGeom prst="rect">
              <a:avLst/>
            </a:prstGeom>
          </p:spPr>
        </p:pic>
        <p:sp>
          <p:nvSpPr>
            <p:cNvPr id="26" name="Prostokąt 25"/>
            <p:cNvSpPr/>
            <p:nvPr/>
          </p:nvSpPr>
          <p:spPr>
            <a:xfrm rot="16200000">
              <a:off x="5647402" y="2288267"/>
              <a:ext cx="1501571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 dirty="0"/>
                <a:t>Difference Rain GRS+ vs Rain GRS</a:t>
              </a:r>
            </a:p>
          </p:txBody>
        </p:sp>
      </p:grpSp>
      <p:sp>
        <p:nvSpPr>
          <p:cNvPr id="35" name="Google Shape;215;g2e822a8b737_4_108">
            <a:extLst>
              <a:ext uri="{FF2B5EF4-FFF2-40B4-BE49-F238E27FC236}">
                <a16:creationId xmlns:a16="http://schemas.microsoft.com/office/drawing/2014/main" id="{25D5A55D-18D8-A5BA-FAE4-2709E355506F}"/>
              </a:ext>
            </a:extLst>
          </p:cNvPr>
          <p:cNvSpPr txBox="1"/>
          <p:nvPr/>
        </p:nvSpPr>
        <p:spPr>
          <a:xfrm>
            <a:off x="121812" y="3663110"/>
            <a:ext cx="9138920" cy="433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indent="0" defTabSz="685783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pl-PL" b="1" dirty="0">
                <a:latin typeface="Calibri"/>
                <a:ea typeface="+mj-ea"/>
                <a:cs typeface="Arial"/>
              </a:rPr>
              <a:t>PP APOCS: </a:t>
            </a:r>
            <a:r>
              <a:rPr lang="en-US" b="1" dirty="0">
                <a:latin typeface="Calibri"/>
                <a:ea typeface="+mj-ea"/>
                <a:cs typeface="Arial"/>
              </a:rPr>
              <a:t>2.1 Adaptation of </a:t>
            </a:r>
            <a:r>
              <a:rPr lang="en-US" b="1" dirty="0" err="1">
                <a:latin typeface="Calibri"/>
                <a:ea typeface="+mj-ea"/>
                <a:cs typeface="Arial"/>
              </a:rPr>
              <a:t>RainGaugeQC</a:t>
            </a:r>
            <a:r>
              <a:rPr lang="en-US" b="1" dirty="0">
                <a:latin typeface="Calibri"/>
                <a:ea typeface="+mj-ea"/>
                <a:cs typeface="Arial"/>
              </a:rPr>
              <a:t> system to CML-based precipitation </a:t>
            </a:r>
            <a:r>
              <a:rPr lang="pl-PL" b="1" dirty="0">
                <a:latin typeface="Calibri"/>
                <a:ea typeface="+mj-ea"/>
                <a:cs typeface="Arial"/>
              </a:rPr>
              <a:t>(ONGOING)</a:t>
            </a:r>
            <a:endParaRPr b="1" dirty="0">
              <a:latin typeface="Calibri"/>
              <a:ea typeface="+mj-ea"/>
              <a:cs typeface="Arial"/>
            </a:endParaRPr>
          </a:p>
        </p:txBody>
      </p:sp>
      <p:sp>
        <p:nvSpPr>
          <p:cNvPr id="38" name="Google Shape;324;g2e822a8b737_4_29">
            <a:extLst>
              <a:ext uri="{FF2B5EF4-FFF2-40B4-BE49-F238E27FC236}">
                <a16:creationId xmlns:a16="http://schemas.microsoft.com/office/drawing/2014/main" id="{BC79DD1D-7089-A401-4051-34A20A6016CC}"/>
              </a:ext>
            </a:extLst>
          </p:cNvPr>
          <p:cNvSpPr txBox="1"/>
          <p:nvPr/>
        </p:nvSpPr>
        <p:spPr>
          <a:xfrm>
            <a:off x="130175" y="4879572"/>
            <a:ext cx="7681523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latin typeface="Calibri"/>
                <a:ea typeface="+mj-ea"/>
                <a:cs typeface="Arial"/>
              </a:rPr>
              <a:t>PP APOCS: </a:t>
            </a:r>
            <a:r>
              <a:rPr lang="en-US" b="1" dirty="0">
                <a:latin typeface="Calibri"/>
                <a:ea typeface="+mj-ea"/>
                <a:cs typeface="Arial"/>
              </a:rPr>
              <a:t>4.1 Improving RainGRS+ precipitation estimates by combining different types of data in more efficient and seamless manner</a:t>
            </a:r>
            <a:r>
              <a:rPr lang="pl-PL" b="1" dirty="0">
                <a:latin typeface="Calibri"/>
                <a:ea typeface="+mj-ea"/>
                <a:cs typeface="Arial"/>
              </a:rPr>
              <a:t> (ONGOING)</a:t>
            </a:r>
            <a:endParaRPr b="1" dirty="0">
              <a:latin typeface="Calibri"/>
              <a:ea typeface="+mj-ea"/>
              <a:cs typeface="Arial"/>
            </a:endParaRPr>
          </a:p>
        </p:txBody>
      </p:sp>
      <p:sp>
        <p:nvSpPr>
          <p:cNvPr id="40" name="Google Shape;202;g2e822a8b737_4_50">
            <a:extLst>
              <a:ext uri="{FF2B5EF4-FFF2-40B4-BE49-F238E27FC236}">
                <a16:creationId xmlns:a16="http://schemas.microsoft.com/office/drawing/2014/main" id="{7BDE2556-A9F3-1DC1-FE13-2611957B34C9}"/>
              </a:ext>
            </a:extLst>
          </p:cNvPr>
          <p:cNvSpPr txBox="1"/>
          <p:nvPr/>
        </p:nvSpPr>
        <p:spPr>
          <a:xfrm>
            <a:off x="251260" y="3920943"/>
            <a:ext cx="6423810" cy="739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350" b="1" dirty="0" err="1">
                <a:solidFill>
                  <a:srgbClr val="0070C0"/>
                </a:solidFill>
              </a:rPr>
              <a:t>RainGaugeQC</a:t>
            </a:r>
            <a:r>
              <a:rPr lang="en-US" sz="1350" b="1" dirty="0">
                <a:solidFill>
                  <a:srgbClr val="0070C0"/>
                </a:solidFill>
              </a:rPr>
              <a:t> </a:t>
            </a:r>
            <a:r>
              <a:rPr lang="pl-PL" sz="1350" b="1" dirty="0">
                <a:solidFill>
                  <a:srgbClr val="0070C0"/>
                </a:solidFill>
              </a:rPr>
              <a:t>-</a:t>
            </a:r>
            <a:r>
              <a:rPr lang="pl-PL" sz="1350" dirty="0"/>
              <a:t> </a:t>
            </a:r>
            <a:r>
              <a:rPr lang="en-US" sz="1350" dirty="0"/>
              <a:t>quality control (QC) </a:t>
            </a:r>
            <a:r>
              <a:rPr lang="pl-PL" sz="1350" dirty="0"/>
              <a:t>system </a:t>
            </a:r>
            <a:r>
              <a:rPr lang="en-US" sz="1350" dirty="0"/>
              <a:t>of telemetric rain gauge data in real-time, using radar precipitation as auxiliary information</a:t>
            </a:r>
            <a:endParaRPr sz="1350" dirty="0"/>
          </a:p>
        </p:txBody>
      </p:sp>
      <p:sp>
        <p:nvSpPr>
          <p:cNvPr id="42" name="Google Shape;325;g2e822a8b737_4_29">
            <a:extLst>
              <a:ext uri="{FF2B5EF4-FFF2-40B4-BE49-F238E27FC236}">
                <a16:creationId xmlns:a16="http://schemas.microsoft.com/office/drawing/2014/main" id="{677E196D-6284-88CF-568B-44C3EF41E528}"/>
              </a:ext>
            </a:extLst>
          </p:cNvPr>
          <p:cNvSpPr txBox="1"/>
          <p:nvPr/>
        </p:nvSpPr>
        <p:spPr>
          <a:xfrm>
            <a:off x="216178" y="5577984"/>
            <a:ext cx="7216716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14313" lvl="0" indent="-214313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l-PL" sz="1350" dirty="0" err="1"/>
              <a:t>Include</a:t>
            </a:r>
            <a:r>
              <a:rPr lang="pl-PL" sz="1350" dirty="0"/>
              <a:t> </a:t>
            </a:r>
            <a:r>
              <a:rPr lang="en-US" sz="1350" dirty="0"/>
              <a:t>OPERA composite</a:t>
            </a:r>
            <a:r>
              <a:rPr lang="pl-PL" sz="1350" dirty="0"/>
              <a:t>s: </a:t>
            </a:r>
            <a:r>
              <a:rPr lang="en-US" sz="1350" dirty="0"/>
              <a:t>lower spatial resolution (~2km)</a:t>
            </a:r>
            <a:r>
              <a:rPr lang="pl-PL" sz="1350" dirty="0"/>
              <a:t> and </a:t>
            </a:r>
            <a:r>
              <a:rPr lang="pl-PL" sz="1350" dirty="0" err="1"/>
              <a:t>time</a:t>
            </a:r>
            <a:r>
              <a:rPr lang="pl-PL" sz="1350" dirty="0"/>
              <a:t> </a:t>
            </a:r>
            <a:r>
              <a:rPr lang="pl-PL" sz="1350" dirty="0" err="1"/>
              <a:t>frequency</a:t>
            </a:r>
            <a:r>
              <a:rPr lang="pl-PL" sz="1350" dirty="0"/>
              <a:t> (15 min)</a:t>
            </a:r>
          </a:p>
          <a:p>
            <a:pPr marL="214313" lvl="0" indent="-214313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pl-PL" sz="1350" dirty="0"/>
              <a:t>C</a:t>
            </a:r>
            <a:r>
              <a:rPr lang="en-US" sz="1350" dirty="0" err="1"/>
              <a:t>ombine</a:t>
            </a:r>
            <a:r>
              <a:rPr lang="en-US" sz="1350" dirty="0"/>
              <a:t> radar data of different origins </a:t>
            </a:r>
            <a:r>
              <a:rPr lang="pl-PL" sz="1350" dirty="0"/>
              <a:t>and </a:t>
            </a:r>
            <a:r>
              <a:rPr lang="pl-PL" sz="1350" dirty="0" err="1"/>
              <a:t>quality</a:t>
            </a:r>
            <a:r>
              <a:rPr lang="pl-PL" sz="1350" dirty="0"/>
              <a:t> </a:t>
            </a:r>
            <a:r>
              <a:rPr lang="pl-PL" sz="1350" dirty="0" err="1"/>
              <a:t>control</a:t>
            </a:r>
            <a:r>
              <a:rPr lang="pl-PL" sz="1350" dirty="0"/>
              <a:t> </a:t>
            </a:r>
            <a:r>
              <a:rPr lang="en-US" sz="1350" dirty="0"/>
              <a:t>for a seamless merging</a:t>
            </a:r>
            <a:endParaRPr sz="1350" dirty="0"/>
          </a:p>
        </p:txBody>
      </p:sp>
      <p:pic>
        <p:nvPicPr>
          <p:cNvPr id="44" name="Google Shape;326;g2e822a8b737_4_29">
            <a:extLst>
              <a:ext uri="{FF2B5EF4-FFF2-40B4-BE49-F238E27FC236}">
                <a16:creationId xmlns:a16="http://schemas.microsoft.com/office/drawing/2014/main" id="{FA939A7B-B28B-CD2A-0839-C5A671CBC4FE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3838" y="4257278"/>
            <a:ext cx="1726011" cy="2280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141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>
            <a:extLst>
              <a:ext uri="{FF2B5EF4-FFF2-40B4-BE49-F238E27FC236}">
                <a16:creationId xmlns:a16="http://schemas.microsoft.com/office/drawing/2014/main" id="{8188C038-050F-76A7-FEC2-8F7ADA88389F}"/>
              </a:ext>
            </a:extLst>
          </p:cNvPr>
          <p:cNvSpPr/>
          <p:nvPr/>
        </p:nvSpPr>
        <p:spPr>
          <a:xfrm>
            <a:off x="6926331" y="12257"/>
            <a:ext cx="2217669" cy="715618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 dirty="0">
              <a:highlight>
                <a:srgbClr val="35F0CC"/>
              </a:highlight>
            </a:endParaRP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240F57F-D3D7-4B2E-F493-40E5F219A5F2}"/>
              </a:ext>
            </a:extLst>
          </p:cNvPr>
          <p:cNvSpPr/>
          <p:nvPr/>
        </p:nvSpPr>
        <p:spPr>
          <a:xfrm>
            <a:off x="0" y="0"/>
            <a:ext cx="7212954" cy="715618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F4A9B71-4894-26F9-51B6-C3D657AECF65}"/>
              </a:ext>
            </a:extLst>
          </p:cNvPr>
          <p:cNvSpPr txBox="1">
            <a:spLocks/>
          </p:cNvSpPr>
          <p:nvPr/>
        </p:nvSpPr>
        <p:spPr>
          <a:xfrm>
            <a:off x="184826" y="159122"/>
            <a:ext cx="6485017" cy="39737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bg1"/>
                </a:solidFill>
              </a:rPr>
              <a:t>PP APOCS S</a:t>
            </a:r>
            <a:r>
              <a:rPr lang="en-US" sz="1800" b="1" dirty="0" err="1">
                <a:solidFill>
                  <a:schemeClr val="bg1"/>
                </a:solidFill>
              </a:rPr>
              <a:t>ubtask</a:t>
            </a:r>
            <a:r>
              <a:rPr lang="en-US" sz="1800" b="1" dirty="0">
                <a:solidFill>
                  <a:schemeClr val="bg1"/>
                </a:solidFill>
              </a:rPr>
              <a:t> 4.4: Application of gridded RainGRS+ precipitation estimates for assimilation in COSMO-RUC</a:t>
            </a:r>
            <a:endParaRPr lang="pl-PL" sz="1800" dirty="0">
              <a:solidFill>
                <a:schemeClr val="bg1"/>
              </a:solidFill>
            </a:endParaRP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EAB31F48-0195-CE5B-1D35-4B0F37B936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64695" y="126513"/>
            <a:ext cx="1522817" cy="536876"/>
          </a:xfrm>
          <a:prstGeom prst="rect">
            <a:avLst/>
          </a:prstGeo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B83182EC-85E6-DF89-BA34-276BC9C7569C}"/>
              </a:ext>
            </a:extLst>
          </p:cNvPr>
          <p:cNvSpPr txBox="1"/>
          <p:nvPr/>
        </p:nvSpPr>
        <p:spPr>
          <a:xfrm>
            <a:off x="1375762" y="203948"/>
            <a:ext cx="5458778" cy="259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718" tIns="25718" rIns="25718" bIns="25718" anchor="ctr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FFFFFF"/>
                </a:solidFill>
              </a:defRPr>
            </a:lvl1pPr>
          </a:lstStyle>
          <a:p>
            <a:endParaRPr sz="1500" b="1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167C4FB-B4B9-8B8A-A9C8-DD0D91FC0E42}"/>
              </a:ext>
            </a:extLst>
          </p:cNvPr>
          <p:cNvSpPr txBox="1">
            <a:spLocks/>
          </p:cNvSpPr>
          <p:nvPr/>
        </p:nvSpPr>
        <p:spPr>
          <a:xfrm>
            <a:off x="331238" y="1498939"/>
            <a:ext cx="8556274" cy="4648942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</a:pP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 TASKS: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adaptation of RainGRS/RainGRS+ to COSMO 2k8 (domain / grid size)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generate converter GRS (HDF5) -&gt; COSMO (GRIB1) 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point verification: operational suite (m-files, shiny server)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</a:pP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ONGOING TASKS: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spatial verification (SAL): HARP operational suite (all IMGW-PIB models)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spatial</a:t>
            </a: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pl-PL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verification</a:t>
            </a: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 (SAL/MODE): </a:t>
            </a:r>
            <a:r>
              <a:rPr lang="pl-PL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implement</a:t>
            </a: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pl-PL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SpatialVx</a:t>
            </a: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 for </a:t>
            </a:r>
            <a:r>
              <a:rPr lang="pl-PL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case</a:t>
            </a: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pl-PL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studies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data assimilation: LHN paramater tuning (max performance vs stability)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utilize quality precipitation estimates (QPE) for missing / poor quality data</a:t>
            </a:r>
          </a:p>
          <a:p>
            <a:pPr marL="342900" indent="-34290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2000" dirty="0">
                <a:solidFill>
                  <a:srgbClr val="002060"/>
                </a:solidFill>
                <a:latin typeface="Times New Roman"/>
                <a:cs typeface="Times New Roman"/>
              </a:rPr>
              <a:t>collecting summertime convective cases for testing purposes</a:t>
            </a:r>
            <a:endParaRPr lang="pl-PL" sz="18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270000" indent="-270000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§"/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00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>
            <a:extLst>
              <a:ext uri="{FF2B5EF4-FFF2-40B4-BE49-F238E27FC236}">
                <a16:creationId xmlns:a16="http://schemas.microsoft.com/office/drawing/2014/main" id="{EE834C53-E381-0B48-B09B-F99E8D17B562}"/>
              </a:ext>
            </a:extLst>
          </p:cNvPr>
          <p:cNvSpPr txBox="1">
            <a:spLocks/>
          </p:cNvSpPr>
          <p:nvPr/>
        </p:nvSpPr>
        <p:spPr>
          <a:xfrm>
            <a:off x="356595" y="927731"/>
            <a:ext cx="5387358" cy="2528633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41747">
              <a:spcBef>
                <a:spcPct val="50000"/>
              </a:spcBef>
              <a:buClr>
                <a:srgbClr val="00468B"/>
              </a:buClr>
              <a:buSzPct val="105000"/>
            </a:pPr>
            <a:r>
              <a:rPr lang="pl-PL" sz="1600" b="1" dirty="0">
                <a:solidFill>
                  <a:schemeClr val="accent1"/>
                </a:solidFill>
              </a:rPr>
              <a:t>Key tuning paramaters:</a:t>
            </a:r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US" sz="1400" b="1" dirty="0"/>
              <a:t>LHN-increments </a:t>
            </a:r>
            <a:r>
              <a:rPr lang="pl-PL" sz="1400" dirty="0"/>
              <a:t>– incorporate positive </a:t>
            </a:r>
            <a:r>
              <a:rPr lang="en-US" sz="1400" dirty="0"/>
              <a:t>heat rates</a:t>
            </a:r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US" sz="1400" b="1" dirty="0"/>
              <a:t>limit</a:t>
            </a:r>
            <a:r>
              <a:rPr lang="pl-PL" sz="1400" b="1" dirty="0"/>
              <a:t>er</a:t>
            </a:r>
            <a:r>
              <a:rPr lang="en-US" sz="1400" b="1" dirty="0"/>
              <a:t>s </a:t>
            </a:r>
            <a:r>
              <a:rPr lang="pl-PL" sz="1400" b="1" dirty="0"/>
              <a:t>to </a:t>
            </a:r>
            <a:r>
              <a:rPr lang="en-US" sz="1400" b="1" dirty="0"/>
              <a:t>scaling</a:t>
            </a:r>
            <a:r>
              <a:rPr lang="pl-PL" sz="1400" b="1" dirty="0"/>
              <a:t> factor</a:t>
            </a:r>
            <a:r>
              <a:rPr lang="en-US" sz="1400" dirty="0"/>
              <a:t> </a:t>
            </a:r>
            <a:r>
              <a:rPr lang="pl-PL" sz="1400" dirty="0"/>
              <a:t>– </a:t>
            </a:r>
            <a:r>
              <a:rPr lang="en-US" sz="1400" dirty="0"/>
              <a:t>upper and lower</a:t>
            </a:r>
            <a:r>
              <a:rPr lang="pl-PL" sz="1400" dirty="0"/>
              <a:t> </a:t>
            </a:r>
            <a:endParaRPr lang="pl-PL" sz="1400" b="1" dirty="0"/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US" sz="1400" b="1" dirty="0"/>
              <a:t>limit</a:t>
            </a:r>
            <a:r>
              <a:rPr lang="pl-PL" sz="1400" b="1" dirty="0"/>
              <a:t>er</a:t>
            </a:r>
            <a:r>
              <a:rPr lang="en-US" sz="1400" b="1" dirty="0"/>
              <a:t>s to LHN-increments</a:t>
            </a:r>
            <a:r>
              <a:rPr lang="pl-PL" sz="1400" b="1" dirty="0"/>
              <a:t> </a:t>
            </a:r>
            <a:r>
              <a:rPr lang="pl-PL" sz="1400" dirty="0"/>
              <a:t>–</a:t>
            </a:r>
            <a:r>
              <a:rPr lang="pl-PL" sz="1400" b="1" dirty="0"/>
              <a:t> </a:t>
            </a:r>
            <a:r>
              <a:rPr lang="pl-PL" sz="1400" dirty="0"/>
              <a:t>preventing from instabilities</a:t>
            </a:r>
            <a:endParaRPr lang="en-US" sz="1400" dirty="0"/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US" sz="1400" b="1" dirty="0"/>
              <a:t>nearby grid points</a:t>
            </a:r>
            <a:r>
              <a:rPr lang="pl-PL" sz="1400" b="1" dirty="0"/>
              <a:t> </a:t>
            </a:r>
            <a:r>
              <a:rPr lang="pl-PL" sz="1400" dirty="0"/>
              <a:t>– enhancement for low </a:t>
            </a:r>
            <a:r>
              <a:rPr lang="en-US" sz="1400" dirty="0"/>
              <a:t>precipitation rate</a:t>
            </a:r>
            <a:endParaRPr lang="pl-PL" sz="1400" dirty="0"/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GB" sz="1400" b="1" dirty="0"/>
              <a:t>adjustment </a:t>
            </a:r>
            <a:r>
              <a:rPr lang="pl-PL" sz="1400" b="1" dirty="0"/>
              <a:t>to</a:t>
            </a:r>
            <a:r>
              <a:rPr lang="en-GB" sz="1400" b="1" dirty="0"/>
              <a:t> specific humidity</a:t>
            </a:r>
            <a:endParaRPr lang="en-GB" sz="1400" dirty="0">
              <a:sym typeface="Symbol" pitchFamily="18" charset="2"/>
            </a:endParaRPr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GB" sz="1400" b="1" dirty="0"/>
              <a:t>vertical filtering</a:t>
            </a:r>
            <a:r>
              <a:rPr lang="pl-PL" sz="1400" b="1" dirty="0"/>
              <a:t> </a:t>
            </a:r>
            <a:r>
              <a:rPr lang="pl-PL" sz="1400" dirty="0"/>
              <a:t>– </a:t>
            </a:r>
            <a:r>
              <a:rPr lang="en-GB" sz="1400" dirty="0"/>
              <a:t>increments for</a:t>
            </a:r>
            <a:r>
              <a:rPr lang="pl-PL" sz="1400" dirty="0"/>
              <a:t> </a:t>
            </a:r>
            <a:r>
              <a:rPr lang="pl-PL" sz="1400" dirty="0" err="1"/>
              <a:t>profiles</a:t>
            </a:r>
            <a:endParaRPr lang="en-GB" sz="1400" dirty="0" err="1"/>
          </a:p>
          <a:p>
            <a:pPr marL="257175" indent="-257175" algn="l" defTabSz="641747">
              <a:spcBef>
                <a:spcPct val="50000"/>
              </a:spcBef>
              <a:buClr>
                <a:srgbClr val="00468B"/>
              </a:buClr>
              <a:buSzPct val="105000"/>
              <a:buFont typeface="Wingdings" panose="05000000000000000000" pitchFamily="2" charset="2"/>
              <a:buChar char="q"/>
            </a:pPr>
            <a:r>
              <a:rPr lang="en-GB" sz="1400" b="1" dirty="0"/>
              <a:t>horizontal filtering </a:t>
            </a:r>
            <a:r>
              <a:rPr lang="pl-PL" sz="1400" dirty="0"/>
              <a:t>–</a:t>
            </a:r>
            <a:r>
              <a:rPr lang="en-GB" sz="1400" dirty="0"/>
              <a:t> incoming variables</a:t>
            </a:r>
            <a:endParaRPr lang="pl-PL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F44DCA0-59ED-4F7C-8FA4-F04FA749D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799" y="777849"/>
            <a:ext cx="1893291" cy="2654723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FAC4EDC-064D-4C93-931C-E27FEBE1B997}"/>
              </a:ext>
            </a:extLst>
          </p:cNvPr>
          <p:cNvSpPr txBox="1"/>
          <p:nvPr/>
        </p:nvSpPr>
        <p:spPr>
          <a:xfrm>
            <a:off x="7451338" y="1340152"/>
            <a:ext cx="15242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precipitation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-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feedback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on the 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thermodynamic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structure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of the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model</a:t>
            </a:r>
            <a:endParaRPr lang="pl-PL" sz="16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A20A56B-0F9E-43A6-AD51-C72B586B02CD}"/>
              </a:ext>
            </a:extLst>
          </p:cNvPr>
          <p:cNvSpPr txBox="1"/>
          <p:nvPr/>
        </p:nvSpPr>
        <p:spPr>
          <a:xfrm>
            <a:off x="1068031" y="3462465"/>
            <a:ext cx="74611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bserved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precipitation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at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the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right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place</a:t>
            </a:r>
            <a:r>
              <a:rPr lang="de-DE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and time 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=&gt;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positive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forecast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a</a:t>
            </a:r>
            <a:r>
              <a:rPr lang="de-DE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djust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ments</a:t>
            </a:r>
            <a:endParaRPr lang="pl-PL" sz="1600" dirty="0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E6B95B88-9AC9-1D40-8DBC-EB74DB61A68F}"/>
              </a:ext>
            </a:extLst>
          </p:cNvPr>
          <p:cNvSpPr/>
          <p:nvPr/>
        </p:nvSpPr>
        <p:spPr>
          <a:xfrm>
            <a:off x="6162025" y="2992"/>
            <a:ext cx="2956892" cy="756663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>
              <a:highlight>
                <a:srgbClr val="35F0CC"/>
              </a:highlight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F0EA4D38-2432-4044-8072-12AEACBAD5FE}"/>
              </a:ext>
            </a:extLst>
          </p:cNvPr>
          <p:cNvSpPr/>
          <p:nvPr/>
        </p:nvSpPr>
        <p:spPr>
          <a:xfrm>
            <a:off x="0" y="1"/>
            <a:ext cx="7025612" cy="756662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0EF56503-5850-B241-9827-923016B794D8}"/>
              </a:ext>
            </a:extLst>
          </p:cNvPr>
          <p:cNvSpPr txBox="1">
            <a:spLocks/>
          </p:cNvSpPr>
          <p:nvPr/>
        </p:nvSpPr>
        <p:spPr>
          <a:xfrm>
            <a:off x="107004" y="113417"/>
            <a:ext cx="6918607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dirty="0" err="1">
                <a:solidFill>
                  <a:schemeClr val="bg1"/>
                </a:solidFill>
                <a:latin typeface="Calibri"/>
                <a:cs typeface="Calibri"/>
              </a:rPr>
              <a:t>Tuning</a:t>
            </a:r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 LHN </a:t>
            </a:r>
            <a:r>
              <a:rPr lang="pl-PL" sz="2400" dirty="0" err="1">
                <a:solidFill>
                  <a:schemeClr val="bg1"/>
                </a:solidFill>
                <a:latin typeface="Calibri"/>
                <a:cs typeface="Calibri"/>
              </a:rPr>
              <a:t>parameters</a:t>
            </a:r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 -&gt; </a:t>
            </a:r>
            <a:r>
              <a:rPr lang="pl-PL" sz="2400" dirty="0" err="1">
                <a:solidFill>
                  <a:schemeClr val="bg1"/>
                </a:solidFill>
                <a:latin typeface="Calibri"/>
                <a:cs typeface="Calibri"/>
              </a:rPr>
              <a:t>maximize</a:t>
            </a:r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 RUC performance</a:t>
            </a:r>
          </a:p>
        </p:txBody>
      </p:sp>
      <p:pic>
        <p:nvPicPr>
          <p:cNvPr id="18" name="Grafika 7">
            <a:extLst>
              <a:ext uri="{FF2B5EF4-FFF2-40B4-BE49-F238E27FC236}">
                <a16:creationId xmlns:a16="http://schemas.microsoft.com/office/drawing/2014/main" id="{5F58D387-BC09-4E04-8CC5-F8DE71FA06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5055" y="108564"/>
            <a:ext cx="1434419" cy="50571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BDE9157-6E24-58C3-D90B-5C825C3B3B48}"/>
              </a:ext>
            </a:extLst>
          </p:cNvPr>
          <p:cNvSpPr txBox="1"/>
          <p:nvPr/>
        </p:nvSpPr>
        <p:spPr>
          <a:xfrm rot="16200000">
            <a:off x="4751493" y="1319415"/>
            <a:ext cx="253891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641747">
              <a:spcBef>
                <a:spcPct val="50000"/>
              </a:spcBef>
              <a:buClr>
                <a:srgbClr val="00468B"/>
              </a:buClr>
              <a:buSzPct val="105000"/>
            </a:pPr>
            <a:r>
              <a:rPr lang="en-US" sz="1500" dirty="0"/>
              <a:t>vertically averaged precipitation flux</a:t>
            </a: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F89E65A0-9874-2E4A-871E-CB0306BF43A4}"/>
              </a:ext>
            </a:extLst>
          </p:cNvPr>
          <p:cNvGrpSpPr/>
          <p:nvPr/>
        </p:nvGrpSpPr>
        <p:grpSpPr>
          <a:xfrm>
            <a:off x="708806" y="3701477"/>
            <a:ext cx="8012952" cy="2548822"/>
            <a:chOff x="521219" y="4114191"/>
            <a:chExt cx="8012952" cy="2548822"/>
          </a:xfrm>
        </p:grpSpPr>
        <p:sp>
          <p:nvSpPr>
            <p:cNvPr id="4" name="Title 2">
              <a:extLst>
                <a:ext uri="{FF2B5EF4-FFF2-40B4-BE49-F238E27FC236}">
                  <a16:creationId xmlns:a16="http://schemas.microsoft.com/office/drawing/2014/main" id="{EE834C53-E381-0B48-B09B-F99E8D17B562}"/>
                </a:ext>
              </a:extLst>
            </p:cNvPr>
            <p:cNvSpPr txBox="1">
              <a:spLocks/>
            </p:cNvSpPr>
            <p:nvPr/>
          </p:nvSpPr>
          <p:spPr>
            <a:xfrm>
              <a:off x="1068031" y="4165242"/>
              <a:ext cx="1476724" cy="318281"/>
            </a:xfrm>
            <a:prstGeom prst="rect">
              <a:avLst/>
            </a:prstGeom>
          </p:spPr>
          <p:txBody>
            <a:bodyPr vert="horz" lIns="68580" tIns="34290" rIns="68580" bIns="3429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  <a:spcBef>
                  <a:spcPts val="450"/>
                </a:spcBef>
                <a:spcAft>
                  <a:spcPts val="225"/>
                </a:spcAft>
              </a:pPr>
              <a:r>
                <a:rPr lang="pl-PL" sz="18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COSMO 2k8   </a:t>
              </a:r>
            </a:p>
          </p:txBody>
        </p:sp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960778BF-C4E5-4131-AADF-1BC0E319F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32271">
              <a:off x="521219" y="4561393"/>
              <a:ext cx="2147747" cy="2101620"/>
            </a:xfrm>
            <a:prstGeom prst="rect">
              <a:avLst/>
            </a:prstGeom>
          </p:spPr>
        </p:pic>
        <p:grpSp>
          <p:nvGrpSpPr>
            <p:cNvPr id="31" name="Grupa 30">
              <a:extLst>
                <a:ext uri="{FF2B5EF4-FFF2-40B4-BE49-F238E27FC236}">
                  <a16:creationId xmlns:a16="http://schemas.microsoft.com/office/drawing/2014/main" id="{07A2DF3B-3529-D721-E199-E239CED2C301}"/>
                </a:ext>
              </a:extLst>
            </p:cNvPr>
            <p:cNvGrpSpPr/>
            <p:nvPr/>
          </p:nvGrpSpPr>
          <p:grpSpPr>
            <a:xfrm>
              <a:off x="3094346" y="4429846"/>
              <a:ext cx="2386196" cy="2134432"/>
              <a:chOff x="4535403" y="1957303"/>
              <a:chExt cx="4493840" cy="3523444"/>
            </a:xfrm>
          </p:grpSpPr>
          <p:pic>
            <p:nvPicPr>
              <p:cNvPr id="6" name="Obraz 5">
                <a:extLst>
                  <a:ext uri="{FF2B5EF4-FFF2-40B4-BE49-F238E27FC236}">
                    <a16:creationId xmlns:a16="http://schemas.microsoft.com/office/drawing/2014/main" id="{BDDC082F-5017-2BFF-8E7C-92854FCA4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2000" y="2039288"/>
                <a:ext cx="4457243" cy="3395731"/>
              </a:xfrm>
              <a:prstGeom prst="rect">
                <a:avLst/>
              </a:prstGeom>
            </p:spPr>
          </p:pic>
          <p:pic>
            <p:nvPicPr>
              <p:cNvPr id="7" name="Obraz 6">
                <a:extLst>
                  <a:ext uri="{FF2B5EF4-FFF2-40B4-BE49-F238E27FC236}">
                    <a16:creationId xmlns:a16="http://schemas.microsoft.com/office/drawing/2014/main" id="{54F84494-6D05-EA2E-0860-21171413E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35403" y="1957303"/>
                <a:ext cx="3556528" cy="3523444"/>
              </a:xfrm>
              <a:prstGeom prst="rect">
                <a:avLst/>
              </a:prstGeom>
            </p:spPr>
          </p:pic>
        </p:grp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34FA8CF3-1F57-CF5A-2C42-E7D98CC91345}"/>
                </a:ext>
              </a:extLst>
            </p:cNvPr>
            <p:cNvSpPr txBox="1"/>
            <p:nvPr/>
          </p:nvSpPr>
          <p:spPr>
            <a:xfrm>
              <a:off x="3591105" y="4114191"/>
              <a:ext cx="14767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8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RADAR SRI</a:t>
              </a:r>
              <a:endParaRPr lang="pl-PL" dirty="0"/>
            </a:p>
          </p:txBody>
        </p:sp>
        <p:grpSp>
          <p:nvGrpSpPr>
            <p:cNvPr id="34" name="Grupa 33">
              <a:extLst>
                <a:ext uri="{FF2B5EF4-FFF2-40B4-BE49-F238E27FC236}">
                  <a16:creationId xmlns:a16="http://schemas.microsoft.com/office/drawing/2014/main" id="{6653DB06-C48B-0C10-D097-B5C8ED89DB40}"/>
                </a:ext>
              </a:extLst>
            </p:cNvPr>
            <p:cNvGrpSpPr/>
            <p:nvPr/>
          </p:nvGrpSpPr>
          <p:grpSpPr>
            <a:xfrm>
              <a:off x="6175939" y="4525130"/>
              <a:ext cx="2358232" cy="2124896"/>
              <a:chOff x="532611" y="1811977"/>
              <a:chExt cx="3926795" cy="3853787"/>
            </a:xfrm>
          </p:grpSpPr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id="{C2DCA08A-76E9-4918-62D7-A9111CCD9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520793">
                <a:off x="532611" y="1811977"/>
                <a:ext cx="3926795" cy="3853787"/>
              </a:xfrm>
              <a:prstGeom prst="rect">
                <a:avLst/>
              </a:prstGeom>
            </p:spPr>
          </p:pic>
          <p:cxnSp>
            <p:nvCxnSpPr>
              <p:cNvPr id="14" name="Łącznik prosty 13">
                <a:extLst>
                  <a:ext uri="{FF2B5EF4-FFF2-40B4-BE49-F238E27FC236}">
                    <a16:creationId xmlns:a16="http://schemas.microsoft.com/office/drawing/2014/main" id="{2212D961-8A18-D623-CD07-E8F27ED6BA88}"/>
                  </a:ext>
                </a:extLst>
              </p:cNvPr>
              <p:cNvCxnSpPr/>
              <p:nvPr/>
            </p:nvCxnSpPr>
            <p:spPr>
              <a:xfrm>
                <a:off x="1729853" y="2530509"/>
                <a:ext cx="296839" cy="107476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0F87064C-24A6-F86E-26CC-B88E9E25B23E}"/>
                  </a:ext>
                </a:extLst>
              </p:cNvPr>
              <p:cNvCxnSpPr/>
              <p:nvPr/>
            </p:nvCxnSpPr>
            <p:spPr>
              <a:xfrm>
                <a:off x="2103014" y="2599601"/>
                <a:ext cx="296839" cy="107476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6C4495B1-A102-9C13-BEB6-D246C882B5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20420" y="3605270"/>
                <a:ext cx="706272" cy="113095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DD940F2F-2824-E55D-4AB4-54CEC8235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53531" y="3719024"/>
                <a:ext cx="746321" cy="117852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Łącznik prosty 23">
                <a:extLst>
                  <a:ext uri="{FF2B5EF4-FFF2-40B4-BE49-F238E27FC236}">
                    <a16:creationId xmlns:a16="http://schemas.microsoft.com/office/drawing/2014/main" id="{745539CD-D6CA-8435-C2A1-6A5803705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29853" y="2530508"/>
                <a:ext cx="411139" cy="6909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Łącznik prosty 24">
                <a:extLst>
                  <a:ext uri="{FF2B5EF4-FFF2-40B4-BE49-F238E27FC236}">
                    <a16:creationId xmlns:a16="http://schemas.microsoft.com/office/drawing/2014/main" id="{655E4F05-43A0-48B3-F8DC-0FC076F298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880" y="4170745"/>
                <a:ext cx="305999" cy="13754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Łącznik prosty 25">
                <a:extLst>
                  <a:ext uri="{FF2B5EF4-FFF2-40B4-BE49-F238E27FC236}">
                    <a16:creationId xmlns:a16="http://schemas.microsoft.com/office/drawing/2014/main" id="{0AE2C598-EB31-6E7C-21E9-4E5D19200D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00396" y="4736220"/>
                <a:ext cx="373160" cy="14922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Łącznik prosty 26">
                <a:extLst>
                  <a:ext uri="{FF2B5EF4-FFF2-40B4-BE49-F238E27FC236}">
                    <a16:creationId xmlns:a16="http://schemas.microsoft.com/office/drawing/2014/main" id="{484C63C0-E03C-3358-EF9B-11F2CB176A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6692" y="4490033"/>
                <a:ext cx="224741" cy="45218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Łącznik prosty 27">
                <a:extLst>
                  <a:ext uri="{FF2B5EF4-FFF2-40B4-BE49-F238E27FC236}">
                    <a16:creationId xmlns:a16="http://schemas.microsoft.com/office/drawing/2014/main" id="{F10B7612-9C09-56E0-A6BD-9148242116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51432" y="4490033"/>
                <a:ext cx="287144" cy="892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Łącznik prosty 28">
                <a:extLst>
                  <a:ext uri="{FF2B5EF4-FFF2-40B4-BE49-F238E27FC236}">
                    <a16:creationId xmlns:a16="http://schemas.microsoft.com/office/drawing/2014/main" id="{09771FAD-978C-2619-0F9B-8269CA013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6692" y="4926057"/>
                <a:ext cx="353136" cy="1653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Łącznik prosty 29">
                <a:extLst>
                  <a:ext uri="{FF2B5EF4-FFF2-40B4-BE49-F238E27FC236}">
                    <a16:creationId xmlns:a16="http://schemas.microsoft.com/office/drawing/2014/main" id="{19151F97-C1C0-C95D-AECE-39651D87E1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54016" y="4534652"/>
                <a:ext cx="184560" cy="51212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Łącznik prosty 31">
                <a:extLst>
                  <a:ext uri="{FF2B5EF4-FFF2-40B4-BE49-F238E27FC236}">
                    <a16:creationId xmlns:a16="http://schemas.microsoft.com/office/drawing/2014/main" id="{D088D8EA-A58F-CB0F-04AE-2F011EA92B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10682" y="3136980"/>
                <a:ext cx="242540" cy="58729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99EA74F5-2984-7219-EF52-FC2FA9E29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86143" y="3162193"/>
                <a:ext cx="589809" cy="4430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9E4AD078-92A9-492C-79C4-66BC5A76E9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11537" y="4716123"/>
                <a:ext cx="307672" cy="2962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Łącznik prosty 35">
                <a:extLst>
                  <a:ext uri="{FF2B5EF4-FFF2-40B4-BE49-F238E27FC236}">
                    <a16:creationId xmlns:a16="http://schemas.microsoft.com/office/drawing/2014/main" id="{6D90F116-3BF1-EAA2-49BA-1135881400DB}"/>
                  </a:ext>
                </a:extLst>
              </p:cNvPr>
              <p:cNvCxnSpPr/>
              <p:nvPr/>
            </p:nvCxnSpPr>
            <p:spPr>
              <a:xfrm>
                <a:off x="2714698" y="3702135"/>
                <a:ext cx="296839" cy="107476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Łącznik prosty 36">
                <a:extLst>
                  <a:ext uri="{FF2B5EF4-FFF2-40B4-BE49-F238E27FC236}">
                    <a16:creationId xmlns:a16="http://schemas.microsoft.com/office/drawing/2014/main" id="{FAD951C1-E1DB-FD41-2078-2D23FAFEA4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26382" y="3605270"/>
                <a:ext cx="249570" cy="113095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Title 2">
              <a:extLst>
                <a:ext uri="{FF2B5EF4-FFF2-40B4-BE49-F238E27FC236}">
                  <a16:creationId xmlns:a16="http://schemas.microsoft.com/office/drawing/2014/main" id="{30E8C39F-0CA7-19CA-1F6A-647395D9D9AD}"/>
                </a:ext>
              </a:extLst>
            </p:cNvPr>
            <p:cNvSpPr txBox="1">
              <a:spLocks/>
            </p:cNvSpPr>
            <p:nvPr/>
          </p:nvSpPr>
          <p:spPr>
            <a:xfrm>
              <a:off x="6304710" y="4140943"/>
              <a:ext cx="2141789" cy="318281"/>
            </a:xfrm>
            <a:prstGeom prst="rect">
              <a:avLst/>
            </a:prstGeom>
          </p:spPr>
          <p:txBody>
            <a:bodyPr vert="horz" lIns="68580" tIns="34290" rIns="68580" bIns="3429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  <a:spcBef>
                  <a:spcPts val="450"/>
                </a:spcBef>
                <a:spcAft>
                  <a:spcPts val="225"/>
                </a:spcAft>
              </a:pPr>
              <a:r>
                <a:rPr lang="pl-PL" sz="18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COSMO 2k8 - RUC  </a:t>
              </a:r>
            </a:p>
          </p:txBody>
        </p:sp>
        <p:sp>
          <p:nvSpPr>
            <p:cNvPr id="39" name="Strzałka: w prawo 38">
              <a:extLst>
                <a:ext uri="{FF2B5EF4-FFF2-40B4-BE49-F238E27FC236}">
                  <a16:creationId xmlns:a16="http://schemas.microsoft.com/office/drawing/2014/main" id="{DC318BDD-E21B-3EC1-CEFB-84778E8AEF44}"/>
                </a:ext>
              </a:extLst>
            </p:cNvPr>
            <p:cNvSpPr/>
            <p:nvPr/>
          </p:nvSpPr>
          <p:spPr>
            <a:xfrm>
              <a:off x="5562617" y="5303369"/>
              <a:ext cx="554075" cy="479245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Znak plus 40">
              <a:extLst>
                <a:ext uri="{FF2B5EF4-FFF2-40B4-BE49-F238E27FC236}">
                  <a16:creationId xmlns:a16="http://schemas.microsoft.com/office/drawing/2014/main" id="{1387D451-9B66-3C44-CD92-4E22D67C5F17}"/>
                </a:ext>
              </a:extLst>
            </p:cNvPr>
            <p:cNvSpPr/>
            <p:nvPr/>
          </p:nvSpPr>
          <p:spPr>
            <a:xfrm>
              <a:off x="2597697" y="5351309"/>
              <a:ext cx="455596" cy="472538"/>
            </a:xfrm>
            <a:prstGeom prst="mathPlu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31FA820-2CA8-252D-F5CA-23349A0D574E}"/>
              </a:ext>
            </a:extLst>
          </p:cNvPr>
          <p:cNvSpPr txBox="1"/>
          <p:nvPr/>
        </p:nvSpPr>
        <p:spPr>
          <a:xfrm>
            <a:off x="1530397" y="6362747"/>
            <a:ext cx="60122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600" dirty="0">
                <a:solidFill>
                  <a:srgbClr val="0070C0"/>
                </a:solidFill>
                <a:latin typeface="Times New Roman" panose="02020603050405020304" pitchFamily="18" charset="0"/>
              </a:rPr>
              <a:t>ONGOING WORK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implementing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spatial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verification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(SAL, MODE)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50328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4ED3F-7200-6B51-60A2-C2393C49C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BB0511C0-C8D1-321F-2F56-21EE46BE9821}"/>
              </a:ext>
            </a:extLst>
          </p:cNvPr>
          <p:cNvSpPr/>
          <p:nvPr/>
        </p:nvSpPr>
        <p:spPr>
          <a:xfrm>
            <a:off x="6162025" y="2992"/>
            <a:ext cx="2956892" cy="756663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>
              <a:highlight>
                <a:srgbClr val="35F0CC"/>
              </a:highlight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DAC1101B-3274-6E64-4E2F-60EDAFC621D1}"/>
              </a:ext>
            </a:extLst>
          </p:cNvPr>
          <p:cNvSpPr/>
          <p:nvPr/>
        </p:nvSpPr>
        <p:spPr>
          <a:xfrm>
            <a:off x="0" y="1"/>
            <a:ext cx="7025612" cy="756662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4E11F0B5-28D7-B862-739D-D2CBCCC788C7}"/>
              </a:ext>
            </a:extLst>
          </p:cNvPr>
          <p:cNvSpPr txBox="1">
            <a:spLocks/>
          </p:cNvSpPr>
          <p:nvPr/>
        </p:nvSpPr>
        <p:spPr>
          <a:xfrm>
            <a:off x="710119" y="113417"/>
            <a:ext cx="6315492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RUC </a:t>
            </a:r>
            <a:r>
              <a:rPr lang="pl-PL" sz="2400" dirty="0" err="1">
                <a:solidFill>
                  <a:schemeClr val="bg1"/>
                </a:solidFill>
                <a:latin typeface="Calibri"/>
                <a:cs typeface="Calibri"/>
              </a:rPr>
              <a:t>verification</a:t>
            </a:r>
            <a:endParaRPr lang="pl-PL"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8" name="Grafika 7">
            <a:extLst>
              <a:ext uri="{FF2B5EF4-FFF2-40B4-BE49-F238E27FC236}">
                <a16:creationId xmlns:a16="http://schemas.microsoft.com/office/drawing/2014/main" id="{28512CA0-3E65-2867-D5D0-7B49578C74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5055" y="108564"/>
            <a:ext cx="1434419" cy="50571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835BE2C1-3AE6-6DA6-C64B-8DC93D69D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53672"/>
            <a:ext cx="3107750" cy="6095354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ED8CC146-518E-7F01-A1B5-7DF43A888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7477" y="1510334"/>
            <a:ext cx="6596523" cy="2741680"/>
          </a:xfrm>
          <a:prstGeom prst="rect">
            <a:avLst/>
          </a:prstGeom>
        </p:spPr>
      </p:pic>
      <p:pic>
        <p:nvPicPr>
          <p:cNvPr id="41" name="Obraz 40">
            <a:extLst>
              <a:ext uri="{FF2B5EF4-FFF2-40B4-BE49-F238E27FC236}">
                <a16:creationId xmlns:a16="http://schemas.microsoft.com/office/drawing/2014/main" id="{4772AB72-C81E-C951-64F1-DABF5466E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7749" y="4210173"/>
            <a:ext cx="2371725" cy="2219325"/>
          </a:xfrm>
          <a:prstGeom prst="rect">
            <a:avLst/>
          </a:prstGeom>
        </p:spPr>
      </p:pic>
      <p:sp>
        <p:nvSpPr>
          <p:cNvPr id="43" name="pole tekstowe 42">
            <a:extLst>
              <a:ext uri="{FF2B5EF4-FFF2-40B4-BE49-F238E27FC236}">
                <a16:creationId xmlns:a16="http://schemas.microsoft.com/office/drawing/2014/main" id="{E832090E-6064-6207-5AF7-20E692CA3BB2}"/>
              </a:ext>
            </a:extLst>
          </p:cNvPr>
          <p:cNvSpPr txBox="1"/>
          <p:nvPr/>
        </p:nvSpPr>
        <p:spPr>
          <a:xfrm>
            <a:off x="3774593" y="4411894"/>
            <a:ext cx="25841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EXAMPLE: RMSE/ BIAS </a:t>
            </a:r>
            <a:r>
              <a:rPr lang="pl-PL" sz="1600" dirty="0" err="1"/>
              <a:t>verification</a:t>
            </a:r>
            <a:r>
              <a:rPr lang="pl-PL" sz="1600" dirty="0"/>
              <a:t> for </a:t>
            </a:r>
            <a:r>
              <a:rPr lang="pl-PL" sz="1600" dirty="0" err="1"/>
              <a:t>main</a:t>
            </a:r>
            <a:r>
              <a:rPr lang="pl-PL" sz="1600" dirty="0"/>
              <a:t> </a:t>
            </a:r>
            <a:r>
              <a:rPr lang="pl-PL" sz="1600" dirty="0" err="1"/>
              <a:t>fcst</a:t>
            </a:r>
            <a:r>
              <a:rPr lang="pl-PL" sz="1600" dirty="0"/>
              <a:t> </a:t>
            </a:r>
            <a:r>
              <a:rPr lang="pl-PL" sz="1600" dirty="0" err="1"/>
              <a:t>variables</a:t>
            </a:r>
            <a:r>
              <a:rPr lang="pl-PL" sz="1600" dirty="0"/>
              <a:t> </a:t>
            </a:r>
            <a:r>
              <a:rPr lang="pl-PL" sz="1600" dirty="0" err="1"/>
              <a:t>depending</a:t>
            </a:r>
            <a:r>
              <a:rPr lang="pl-PL" sz="1600" dirty="0"/>
              <a:t> on the </a:t>
            </a:r>
            <a:r>
              <a:rPr lang="pl-PL" sz="1600" dirty="0" err="1"/>
              <a:t>regional</a:t>
            </a:r>
            <a:r>
              <a:rPr lang="pl-PL" sz="1600" dirty="0"/>
              <a:t> / </a:t>
            </a:r>
            <a:r>
              <a:rPr lang="pl-PL" sz="1600" dirty="0" err="1"/>
              <a:t>geographical</a:t>
            </a:r>
            <a:r>
              <a:rPr lang="pl-PL" sz="1600" dirty="0"/>
              <a:t> </a:t>
            </a:r>
            <a:r>
              <a:rPr lang="pl-PL" sz="1600" dirty="0" err="1"/>
              <a:t>features</a:t>
            </a:r>
            <a:r>
              <a:rPr lang="pl-PL" sz="1600" dirty="0"/>
              <a:t> (</a:t>
            </a:r>
            <a:r>
              <a:rPr lang="pl-PL" sz="1600" dirty="0" err="1">
                <a:solidFill>
                  <a:srgbClr val="FF0000"/>
                </a:solidFill>
              </a:rPr>
              <a:t>all</a:t>
            </a:r>
            <a:r>
              <a:rPr lang="pl-PL" sz="1600" dirty="0"/>
              <a:t>, </a:t>
            </a:r>
            <a:r>
              <a:rPr lang="pl-PL" sz="1600" dirty="0" err="1">
                <a:solidFill>
                  <a:schemeClr val="accent3">
                    <a:lumMod val="75000"/>
                  </a:schemeClr>
                </a:solidFill>
              </a:rPr>
              <a:t>marine</a:t>
            </a:r>
            <a:r>
              <a:rPr lang="pl-PL" sz="1600" dirty="0">
                <a:solidFill>
                  <a:schemeClr val="accent1"/>
                </a:solidFill>
              </a:rPr>
              <a:t>, </a:t>
            </a:r>
            <a:r>
              <a:rPr lang="pl-PL" sz="1600" dirty="0" err="1">
                <a:solidFill>
                  <a:schemeClr val="accent6">
                    <a:lumMod val="50000"/>
                  </a:schemeClr>
                </a:solidFill>
              </a:rPr>
              <a:t>coastal</a:t>
            </a:r>
            <a:r>
              <a:rPr lang="pl-PL" sz="1600" dirty="0">
                <a:solidFill>
                  <a:schemeClr val="accent1"/>
                </a:solidFill>
              </a:rPr>
              <a:t>, </a:t>
            </a:r>
            <a:r>
              <a:rPr lang="pl-PL" sz="1600" dirty="0" err="1">
                <a:solidFill>
                  <a:srgbClr val="00B050"/>
                </a:solidFill>
              </a:rPr>
              <a:t>lowland</a:t>
            </a:r>
            <a:r>
              <a:rPr lang="pl-PL" sz="1600" dirty="0">
                <a:solidFill>
                  <a:schemeClr val="accent1"/>
                </a:solidFill>
              </a:rPr>
              <a:t>, </a:t>
            </a:r>
            <a:r>
              <a:rPr lang="pl-PL" sz="16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upland</a:t>
            </a:r>
            <a:r>
              <a:rPr lang="pl-PL" sz="1600" dirty="0">
                <a:solidFill>
                  <a:schemeClr val="accent1"/>
                </a:solidFill>
              </a:rPr>
              <a:t>, </a:t>
            </a:r>
            <a:r>
              <a:rPr lang="pl-PL" sz="1600" dirty="0" err="1">
                <a:solidFill>
                  <a:srgbClr val="00B0F0"/>
                </a:solidFill>
              </a:rPr>
              <a:t>montains</a:t>
            </a:r>
            <a:r>
              <a:rPr lang="pl-PL" sz="1600" dirty="0">
                <a:solidFill>
                  <a:schemeClr val="accent1"/>
                </a:solidFill>
              </a:rPr>
              <a:t>, </a:t>
            </a:r>
            <a:r>
              <a:rPr lang="pl-PL" sz="1600" dirty="0">
                <a:solidFill>
                  <a:schemeClr val="accent4">
                    <a:lumMod val="75000"/>
                  </a:schemeClr>
                </a:solidFill>
              </a:rPr>
              <a:t>high </a:t>
            </a:r>
            <a:r>
              <a:rPr lang="pl-PL" sz="1600" dirty="0" err="1">
                <a:solidFill>
                  <a:schemeClr val="accent4">
                    <a:lumMod val="75000"/>
                  </a:schemeClr>
                </a:solidFill>
              </a:rPr>
              <a:t>peaks</a:t>
            </a:r>
            <a:r>
              <a:rPr lang="pl-PL" sz="1600" dirty="0"/>
              <a:t>)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65EBF89-63E8-6C20-7188-B8DB62AC791A}"/>
              </a:ext>
            </a:extLst>
          </p:cNvPr>
          <p:cNvSpPr txBox="1"/>
          <p:nvPr/>
        </p:nvSpPr>
        <p:spPr>
          <a:xfrm>
            <a:off x="3131755" y="905515"/>
            <a:ext cx="59149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altLang="pl-PL" sz="1600" dirty="0">
                <a:solidFill>
                  <a:srgbClr val="00B050"/>
                </a:solidFill>
                <a:latin typeface="Times New Roman" panose="02020603050405020304" pitchFamily="18" charset="0"/>
              </a:rPr>
              <a:t>COMPLETED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: SYNOP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pointwise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verification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(m-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files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shiny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server</a:t>
            </a:r>
            <a:r>
              <a:rPr lang="pl-PL" altLang="pl-PL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415270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7D3C-9B08-7797-A3A8-DE0671A9D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0CBE3AB7-66E0-B235-7F69-4FC262FE7766}"/>
              </a:ext>
            </a:extLst>
          </p:cNvPr>
          <p:cNvSpPr/>
          <p:nvPr/>
        </p:nvSpPr>
        <p:spPr>
          <a:xfrm>
            <a:off x="6187108" y="0"/>
            <a:ext cx="2956892" cy="954157"/>
          </a:xfrm>
          <a:prstGeom prst="rect">
            <a:avLst/>
          </a:prstGeom>
          <a:solidFill>
            <a:srgbClr val="35F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>
              <a:highlight>
                <a:srgbClr val="35F0CC"/>
              </a:highlight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7A9581EE-1F29-7D53-50C8-4A2BC7BA4E03}"/>
              </a:ext>
            </a:extLst>
          </p:cNvPr>
          <p:cNvSpPr/>
          <p:nvPr/>
        </p:nvSpPr>
        <p:spPr>
          <a:xfrm>
            <a:off x="-1" y="-3915"/>
            <a:ext cx="7025612" cy="954157"/>
          </a:xfrm>
          <a:prstGeom prst="rect">
            <a:avLst/>
          </a:prstGeom>
          <a:solidFill>
            <a:srgbClr val="122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3BD04402-79FF-7D7A-2B63-022B31AF3541}"/>
              </a:ext>
            </a:extLst>
          </p:cNvPr>
          <p:cNvSpPr txBox="1">
            <a:spLocks/>
          </p:cNvSpPr>
          <p:nvPr/>
        </p:nvSpPr>
        <p:spPr>
          <a:xfrm>
            <a:off x="749030" y="209921"/>
            <a:ext cx="6089092" cy="52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NEXT </a:t>
            </a:r>
            <a:r>
              <a:rPr lang="pl-PL" sz="2400" dirty="0" err="1">
                <a:solidFill>
                  <a:schemeClr val="bg1"/>
                </a:solidFill>
                <a:latin typeface="Calibri"/>
                <a:cs typeface="Calibri"/>
              </a:rPr>
              <a:t>steps</a:t>
            </a:r>
            <a:r>
              <a:rPr lang="pl-PL" sz="2400" dirty="0">
                <a:solidFill>
                  <a:schemeClr val="bg1"/>
                </a:solidFill>
                <a:latin typeface="Calibri"/>
                <a:cs typeface="Calibri"/>
              </a:rPr>
              <a:t> for RUC development</a:t>
            </a:r>
          </a:p>
        </p:txBody>
      </p:sp>
      <p:pic>
        <p:nvPicPr>
          <p:cNvPr id="15" name="Grafika 7">
            <a:extLst>
              <a:ext uri="{FF2B5EF4-FFF2-40B4-BE49-F238E27FC236}">
                <a16:creationId xmlns:a16="http://schemas.microsoft.com/office/drawing/2014/main" id="{91396ABB-9591-C072-CBCD-C177651510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7596" y="221981"/>
            <a:ext cx="1434419" cy="50571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CFD92C5-6C18-FCD2-44BB-0953E2CF9590}"/>
              </a:ext>
            </a:extLst>
          </p:cNvPr>
          <p:cNvSpPr txBox="1">
            <a:spLocks/>
          </p:cNvSpPr>
          <p:nvPr/>
        </p:nvSpPr>
        <p:spPr>
          <a:xfrm>
            <a:off x="500827" y="1342215"/>
            <a:ext cx="8301188" cy="4474925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</a:pPr>
            <a:r>
              <a:rPr lang="pl-PL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2026:</a:t>
            </a: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solidFill>
                  <a:srgbClr val="002060"/>
                </a:solidFill>
                <a:latin typeface="Times New Roman"/>
                <a:cs typeface="Times New Roman"/>
              </a:rPr>
              <a:t>COSMO-RUC tuning and objective verification (RainGRS vs RainGRS+)</a:t>
            </a: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solidFill>
                  <a:srgbClr val="002060"/>
                </a:solidFill>
                <a:latin typeface="Times New Roman"/>
                <a:cs typeface="Times New Roman"/>
              </a:rPr>
              <a:t>Increase spatial resolution 2k8 -&gt; 2k0</a:t>
            </a: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solidFill>
                  <a:srgbClr val="002060"/>
                </a:solidFill>
                <a:latin typeface="Times New Roman"/>
                <a:cs typeface="Times New Roman"/>
              </a:rPr>
              <a:t>RainGRS+ operational implementation - substitute OPERA radar data</a:t>
            </a:r>
          </a:p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</a:pPr>
            <a:r>
              <a:rPr lang="pl-PL" sz="1800" dirty="0">
                <a:solidFill>
                  <a:srgbClr val="002060"/>
                </a:solidFill>
                <a:latin typeface="Times New Roman"/>
                <a:cs typeface="Times New Roman"/>
              </a:rPr>
              <a:t>2027 +:</a:t>
            </a: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solidFill>
                  <a:srgbClr val="002060"/>
                </a:solidFill>
                <a:latin typeface="Times New Roman"/>
                <a:cs typeface="Times New Roman"/>
              </a:rPr>
              <a:t>Transition COSMO -&gt; ICON-LAM (2-mom microphysics, TERRA-URB)</a:t>
            </a: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Wingdings" panose="05000000000000000000" pitchFamily="2" charset="2"/>
              <a:buChar char="q"/>
            </a:pPr>
            <a:r>
              <a:rPr lang="pl-PL" sz="1800" dirty="0">
                <a:solidFill>
                  <a:srgbClr val="002060"/>
                </a:solidFill>
                <a:latin typeface="Times New Roman"/>
                <a:cs typeface="Times New Roman"/>
              </a:rPr>
              <a:t>Blending NWP with Nowcasting for seamless ultra-short-range forecasting</a:t>
            </a:r>
          </a:p>
          <a:p>
            <a:pPr marL="257175" indent="-257175" algn="l">
              <a:lnSpc>
                <a:spcPct val="100000"/>
              </a:lnSpc>
              <a:spcBef>
                <a:spcPts val="450"/>
              </a:spcBef>
              <a:spcAft>
                <a:spcPts val="225"/>
              </a:spcAft>
              <a:buFont typeface="Arial" panose="020B0604020202020204" pitchFamily="34" charset="0"/>
              <a:buChar char="•"/>
            </a:pPr>
            <a:endParaRPr lang="pl-PL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93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f17bcc-6713-4688-8c39-dd5e8d5ce3c2" xsi:nil="true"/>
    <lcf76f155ced4ddcb4097134ff3c332f xmlns="5a0f99c4-3fb8-4a69-b73f-3fc7d54ca76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981CDA7F5A7C49859A8D834CB4DECB" ma:contentTypeVersion="19" ma:contentTypeDescription="Create a new document." ma:contentTypeScope="" ma:versionID="08062cdf9a8a762599b3afc24d7fc14b">
  <xsd:schema xmlns:xsd="http://www.w3.org/2001/XMLSchema" xmlns:xs="http://www.w3.org/2001/XMLSchema" xmlns:p="http://schemas.microsoft.com/office/2006/metadata/properties" xmlns:ns2="5a0f99c4-3fb8-4a69-b73f-3fc7d54ca762" xmlns:ns3="1bf17bcc-6713-4688-8c39-dd5e8d5ce3c2" targetNamespace="http://schemas.microsoft.com/office/2006/metadata/properties" ma:root="true" ma:fieldsID="564a9d2bdd686b036724e55b8ffbae25" ns2:_="" ns3:_="">
    <xsd:import namespace="5a0f99c4-3fb8-4a69-b73f-3fc7d54ca762"/>
    <xsd:import namespace="1bf17bcc-6713-4688-8c39-dd5e8d5ce3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0f99c4-3fb8-4a69-b73f-3fc7d54ca7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771ac8e-4c5f-410f-93a8-50544311f4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17bcc-6713-4688-8c39-dd5e8d5ce3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c8117d6-aa08-40dd-a1a7-a6cd7d3ac804}" ma:internalName="TaxCatchAll" ma:showField="CatchAllData" ma:web="1bf17bcc-6713-4688-8c39-dd5e8d5ce3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37920C-AD12-4492-A098-B4C890EC80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F43D7F-D1C5-4130-A388-18550800839B}">
  <ds:schemaRefs>
    <ds:schemaRef ds:uri="http://schemas.microsoft.com/office/2006/metadata/properties"/>
    <ds:schemaRef ds:uri="http://schemas.microsoft.com/office/infopath/2007/PartnerControls"/>
    <ds:schemaRef ds:uri="1bf17bcc-6713-4688-8c39-dd5e8d5ce3c2"/>
    <ds:schemaRef ds:uri="5a0f99c4-3fb8-4a69-b73f-3fc7d54ca762"/>
  </ds:schemaRefs>
</ds:datastoreItem>
</file>

<file path=customXml/itemProps3.xml><?xml version="1.0" encoding="utf-8"?>
<ds:datastoreItem xmlns:ds="http://schemas.openxmlformats.org/officeDocument/2006/customXml" ds:itemID="{4CCD3269-3146-445B-82D1-29F90A9E3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0f99c4-3fb8-4a69-b73f-3fc7d54ca762"/>
    <ds:schemaRef ds:uri="1bf17bcc-6713-4688-8c39-dd5e8d5ce3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3129</TotalTime>
  <Words>940</Words>
  <Application>Microsoft Office PowerPoint</Application>
  <PresentationFormat>On-screen Show (4:3)</PresentationFormat>
  <Paragraphs>136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Andrzej Wyszogrodzki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Andrzej Wyszogrodzki</cp:lastModifiedBy>
  <cp:revision>129</cp:revision>
  <dcterms:modified xsi:type="dcterms:W3CDTF">2026-09-12T17:33:29Z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0x01010027981CDA7F5A7C49859A8D834CB4DECB</vt:lpwstr>
  </property>
  <property fmtid="{D5CDD505-2E9C-101B-9397-08002B2CF9AE}" pid="3" name="MediaServiceImageTags">
    <vt:lpwstr/>
  </property>
</Properties>
</file>