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3" r:id="rId4"/>
    <p:sldId id="262" r:id="rId5"/>
    <p:sldId id="265" r:id="rId6"/>
    <p:sldId id="266" r:id="rId7"/>
    <p:sldId id="267" r:id="rId8"/>
    <p:sldId id="268" r:id="rId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653" y="50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39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38EFC6-D858-4291-8190-F3C2C7AAA104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6BBF2B-0920-476A-AF1C-A321B56C3774}" type="slidenum">
              <a:rPr lang="el-GR" smtClean="0"/>
              <a:pPr/>
              <a:t>‹N°›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87585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BBF2B-0920-476A-AF1C-A321B56C3774}" type="slidenum">
              <a:rPr lang="el-GR" smtClean="0"/>
              <a:pPr/>
              <a:t>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For the January 2023 test cases, six-hour precipitation observations from the HNMS network and PWS sources were used.</a:t>
            </a:r>
          </a:p>
          <a:p>
            <a:r>
              <a:rPr dirty="0"/>
              <a:t>The HNMS observations were restricted to the non-automated stations used in this analysis</a:t>
            </a:r>
            <a:r>
              <a:rPr lang="en-US" dirty="0"/>
              <a:t> and</a:t>
            </a:r>
            <a:r>
              <a:rPr dirty="0"/>
              <a:t> PWS observations provided additional spatial information.</a:t>
            </a:r>
          </a:p>
          <a:p>
            <a:r>
              <a:rPr dirty="0"/>
              <a:t>The January MISH coefficients were applied consistently to all test cases.</a:t>
            </a:r>
          </a:p>
          <a:p>
            <a:r>
              <a:rPr dirty="0"/>
              <a:t>The objective was to examine how the additional </a:t>
            </a:r>
            <a:r>
              <a:rPr dirty="0" err="1"/>
              <a:t>obs</a:t>
            </a:r>
            <a:r>
              <a:rPr dirty="0"/>
              <a:t> and the quality-control procedure affect the final gridded precipitation field.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r>
              <a:rPr lang="en-US" baseline="0" dirty="0" smtClean="0"/>
              <a:t> </a:t>
            </a:r>
            <a:r>
              <a:rPr lang="en-US" dirty="0" smtClean="0"/>
              <a:t>was </a:t>
            </a:r>
            <a:r>
              <a:rPr lang="en-US" dirty="0" smtClean="0"/>
              <a:t>given in</a:t>
            </a:r>
            <a:r>
              <a:rPr lang="en-US" baseline="0" dirty="0" smtClean="0"/>
              <a:t> different formats and time steps.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 to the software 3 buddy event checks and one buddy check were performed with adaptation</a:t>
            </a:r>
            <a:r>
              <a:rPr lang="en-US" baseline="0" dirty="0" smtClean="0"/>
              <a:t> of the 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4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weather conditions in Greece was rainy</a:t>
            </a:r>
            <a:r>
              <a:rPr lang="en-US" baseline="0" dirty="0" smtClean="0"/>
              <a:t> for several days in the month especially around January 20</a:t>
            </a:r>
            <a:r>
              <a:rPr lang="en-US" baseline="30000" dirty="0" smtClean="0"/>
              <a:t>th</a:t>
            </a:r>
            <a:r>
              <a:rPr lang="en-US" baseline="0" dirty="0" smtClean="0"/>
              <a:t>, </a:t>
            </a:r>
            <a:r>
              <a:rPr lang="en-US" baseline="0" dirty="0" smtClean="0"/>
              <a:t>with significant events especially over western Greece, and snowfall </a:t>
            </a:r>
            <a:r>
              <a:rPr lang="en-US" baseline="0" smtClean="0"/>
              <a:t>over mountains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6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432EEE-A220-EB5E-ABA5-66A417D96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F2D3B8CC-5F3F-3B80-D36C-0EC981D3D0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C058823B-5975-E9C9-5DFC-D30DD47C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6BC6286-FA67-2733-2AE6-5E5F89435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05622">
              <a:defRPr/>
            </a:pPr>
            <a:fld id="{E96E3CD3-658C-45BB-979D-5B44686E95CD}" type="slidenum">
              <a:rPr lang="en-US" smtClean="0">
                <a:solidFill>
                  <a:prstClr val="black"/>
                </a:solidFill>
                <a:latin typeface="Calibri" panose="020F0502020204030204"/>
              </a:rPr>
              <a:pPr defTabSz="905622">
                <a:defRPr/>
              </a:pPr>
              <a:t>8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65319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AFEAF-D5CB-44A5-A3A2-7D68427357FE}" type="datetimeFigureOut">
              <a:rPr lang="el-GR" smtClean="0"/>
              <a:pPr/>
              <a:t>12/9/2026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173D74-FCEE-4033-923A-A9723216DD1D}" type="slidenum">
              <a:rPr lang="el-GR" smtClean="0"/>
              <a:pPr/>
              <a:t>‹N°›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nms.gr/hnms/greek/index_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Dimitra</a:t>
            </a:r>
            <a:r>
              <a:rPr lang="en-US" dirty="0" smtClean="0"/>
              <a:t> </a:t>
            </a:r>
            <a:r>
              <a:rPr lang="en-US" dirty="0" err="1" smtClean="0"/>
              <a:t>Boucouvala</a:t>
            </a:r>
            <a:r>
              <a:rPr lang="en-US" dirty="0" smtClean="0"/>
              <a:t> </a:t>
            </a:r>
            <a:endParaRPr lang="el-GR" dirty="0"/>
          </a:p>
        </p:txBody>
      </p:sp>
      <p:sp>
        <p:nvSpPr>
          <p:cNvPr id="4" name="3 - Ορθογώνιο"/>
          <p:cNvSpPr/>
          <p:nvPr/>
        </p:nvSpPr>
        <p:spPr>
          <a:xfrm>
            <a:off x="2786050" y="5345684"/>
            <a:ext cx="36406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28</a:t>
            </a:r>
            <a:r>
              <a:rPr lang="en-US" b="1" baseline="30000" dirty="0" smtClean="0"/>
              <a:t>th</a:t>
            </a:r>
            <a:r>
              <a:rPr lang="en-US" b="1" dirty="0" smtClean="0"/>
              <a:t> COSMO General Meeting, 2026 </a:t>
            </a:r>
            <a:endParaRPr lang="en-US" b="1" dirty="0"/>
          </a:p>
        </p:txBody>
      </p:sp>
      <p:pic>
        <p:nvPicPr>
          <p:cNvPr id="5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2C68A189-4844-A7C9-BC4C-DFB56A744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205739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 txBox="1">
            <a:spLocks/>
          </p:cNvSpPr>
          <p:nvPr/>
        </p:nvSpPr>
        <p:spPr>
          <a:xfrm>
            <a:off x="1214414" y="857232"/>
            <a:ext cx="6572296" cy="96300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Priority Project: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APOCS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A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pplication of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P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ersonal Weather Station and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O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pportunistic Sensor Data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C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rowd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S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ourcing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7 - TextBox"/>
          <p:cNvSpPr txBox="1"/>
          <p:nvPr/>
        </p:nvSpPr>
        <p:spPr>
          <a:xfrm>
            <a:off x="928662" y="2500306"/>
            <a:ext cx="763830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Greek stations data processing and quality control</a:t>
            </a:r>
          </a:p>
          <a:p>
            <a:r>
              <a:rPr lang="en-US" sz="2800" b="1" smtClean="0"/>
              <a:t>                                        Task 3.1</a:t>
            </a:r>
            <a:endParaRPr lang="el-G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19">
            <a:extLst>
              <a:ext uri="{FF2B5EF4-FFF2-40B4-BE49-F238E27FC236}">
                <a16:creationId xmlns="" xmlns:a16="http://schemas.microsoft.com/office/drawing/2014/main" id="{EB802E67-DE90-7F4D-3D2D-F817F9AF3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10800000">
            <a:off x="6793706" y="4146316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3" name="Freeform: Shape 20">
              <a:extLst>
                <a:ext uri="{FF2B5EF4-FFF2-40B4-BE49-F238E27FC236}">
                  <a16:creationId xmlns="" xmlns:a16="http://schemas.microsoft.com/office/drawing/2014/main" id="{2E9DAAFD-B311-8529-CE21-4CF7D1C33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21">
              <a:extLst>
                <a:ext uri="{FF2B5EF4-FFF2-40B4-BE49-F238E27FC236}">
                  <a16:creationId xmlns="" xmlns:a16="http://schemas.microsoft.com/office/drawing/2014/main" id="{A104089F-E674-F99B-7B30-4FE4AE8001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1C993AA2-AFA1-96A1-5234-7A11DD8F92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38CDAB5-C5E5-7C73-5A53-903788D5B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 fontScale="90000"/>
          </a:bodyPr>
          <a:lstStyle/>
          <a:p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6DD9F1-5684-E9F1-1293-02931B60256F}"/>
              </a:ext>
            </a:extLst>
          </p:cNvPr>
          <p:cNvSpPr txBox="1"/>
          <p:nvPr/>
        </p:nvSpPr>
        <p:spPr>
          <a:xfrm>
            <a:off x="785786" y="1624396"/>
            <a:ext cx="771530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l-GR" sz="2400" dirty="0" smtClean="0"/>
          </a:p>
          <a:p>
            <a:r>
              <a:rPr lang="en-US" sz="24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Titanlib</a:t>
            </a:r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software:</a:t>
            </a:r>
            <a:endParaRPr lang="el-GR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400" dirty="0" smtClean="0"/>
              <a:t>Installation in our local machine.</a:t>
            </a:r>
          </a:p>
          <a:p>
            <a:endParaRPr lang="el-GR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Data </a:t>
            </a:r>
            <a:r>
              <a:rPr lang="en-US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Used:</a:t>
            </a:r>
          </a:p>
          <a:p>
            <a:r>
              <a:rPr lang="en-US" sz="2400" dirty="0">
                <a:latin typeface="+mn-lt"/>
              </a:rPr>
              <a:t>OBS HNMS Network (restricted to non automated </a:t>
            </a:r>
            <a:r>
              <a:rPr lang="en-US" sz="2400" dirty="0" smtClean="0">
                <a:latin typeface="+mn-lt"/>
              </a:rPr>
              <a:t>stations</a:t>
            </a:r>
            <a:r>
              <a:rPr lang="el-GR" sz="2400" dirty="0" smtClean="0">
                <a:latin typeface="+mn-lt"/>
              </a:rPr>
              <a:t>.</a:t>
            </a:r>
            <a:endParaRPr lang="en-US" sz="2400" dirty="0">
              <a:latin typeface="+mn-lt"/>
            </a:endParaRPr>
          </a:p>
          <a:p>
            <a:r>
              <a:rPr lang="en-US" sz="2400" dirty="0">
                <a:latin typeface="+mn-lt"/>
              </a:rPr>
              <a:t>PWS data from </a:t>
            </a:r>
            <a:r>
              <a:rPr lang="en-US" sz="2400" dirty="0" smtClean="0">
                <a:latin typeface="+mn-lt"/>
              </a:rPr>
              <a:t>National Observatory of Athens (NOA) </a:t>
            </a:r>
            <a:r>
              <a:rPr lang="en-US" sz="2400" dirty="0">
                <a:latin typeface="+mn-lt"/>
              </a:rPr>
              <a:t>and limited number of “amateur” stations </a:t>
            </a:r>
            <a:r>
              <a:rPr lang="en-US" sz="2400" dirty="0" smtClean="0">
                <a:latin typeface="+mn-lt"/>
              </a:rPr>
              <a:t>in different formats</a:t>
            </a:r>
            <a:endParaRPr lang="en-US" sz="2400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endParaRPr lang="en-US" sz="2400" dirty="0">
              <a:latin typeface="+mn-lt"/>
            </a:endParaRPr>
          </a:p>
          <a:p>
            <a:r>
              <a:rPr lang="en-US" sz="2400" b="1" dirty="0">
                <a:solidFill>
                  <a:srgbClr val="002060"/>
                </a:solidFill>
                <a:latin typeface="+mn-lt"/>
              </a:rPr>
              <a:t>Test cases:</a:t>
            </a:r>
          </a:p>
          <a:p>
            <a:r>
              <a:rPr lang="en-US" sz="2400" dirty="0">
                <a:latin typeface="+mn-lt"/>
              </a:rPr>
              <a:t>Several events around Greece over January 2023 </a:t>
            </a:r>
            <a:r>
              <a:rPr lang="en-US" sz="2400" dirty="0" smtClean="0">
                <a:latin typeface="+mn-lt"/>
              </a:rPr>
              <a:t>  </a:t>
            </a:r>
            <a:endParaRPr lang="en-US" sz="2400" dirty="0">
              <a:latin typeface="+mn-lt"/>
            </a:endParaRPr>
          </a:p>
          <a:p>
            <a:endParaRPr lang="el-GR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="" xmlns:a16="http://schemas.microsoft.com/office/drawing/2014/main" id="{EB802E67-DE90-7F4D-3D2D-F817F9AF3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10800000">
            <a:off x="6793706" y="4146316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3" name="Freeform: Shape 20">
              <a:extLst>
                <a:ext uri="{FF2B5EF4-FFF2-40B4-BE49-F238E27FC236}">
                  <a16:creationId xmlns="" xmlns:a16="http://schemas.microsoft.com/office/drawing/2014/main" id="{2E9DAAFD-B311-8529-CE21-4CF7D1C33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21">
              <a:extLst>
                <a:ext uri="{FF2B5EF4-FFF2-40B4-BE49-F238E27FC236}">
                  <a16:creationId xmlns="" xmlns:a16="http://schemas.microsoft.com/office/drawing/2014/main" id="{A104089F-E674-F99B-7B30-4FE4AE8001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1C993AA2-AFA1-96A1-5234-7A11DD8F92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38CDAB5-C5E5-7C73-5A53-903788D5B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 fontScale="90000"/>
          </a:bodyPr>
          <a:lstStyle/>
          <a:p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1142976" y="1343743"/>
            <a:ext cx="678661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n-US" dirty="0" smtClean="0"/>
          </a:p>
          <a:p>
            <a:pPr marL="342900" indent="-342900"/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processing:</a:t>
            </a:r>
          </a:p>
          <a:p>
            <a:pPr marL="342900" indent="-342900"/>
            <a:endParaRPr lang="el-GR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sz="2400" dirty="0" smtClean="0"/>
              <a:t> Reformatting  and processing the dataset  in order to get 6h precipitation for the whole month.</a:t>
            </a:r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>
              <a:buAutoNum type="arabicPeriod"/>
            </a:pPr>
            <a:r>
              <a:rPr lang="en-US" sz="2400" dirty="0" smtClean="0"/>
              <a:t>The data underwent quality control (by using </a:t>
            </a:r>
            <a:r>
              <a:rPr lang="en-US" sz="2400" dirty="0" smtClean="0"/>
              <a:t>the QC software). </a:t>
            </a:r>
            <a:r>
              <a:rPr lang="en-US" sz="2400" dirty="0" smtClean="0"/>
              <a:t>It was adapted for 6h precipitation values.</a:t>
            </a:r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" name="Group 19">
            <a:extLst>
              <a:ext uri="{FF2B5EF4-FFF2-40B4-BE49-F238E27FC236}">
                <a16:creationId xmlns="" xmlns:a16="http://schemas.microsoft.com/office/drawing/2014/main" id="{EB802E67-DE90-7F4D-3D2D-F817F9AF3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10800000">
            <a:off x="6793706" y="4146316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3" name="Freeform: Shape 20">
              <a:extLst>
                <a:ext uri="{FF2B5EF4-FFF2-40B4-BE49-F238E27FC236}">
                  <a16:creationId xmlns="" xmlns:a16="http://schemas.microsoft.com/office/drawing/2014/main" id="{2E9DAAFD-B311-8529-CE21-4CF7D1C33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21">
              <a:extLst>
                <a:ext uri="{FF2B5EF4-FFF2-40B4-BE49-F238E27FC236}">
                  <a16:creationId xmlns="" xmlns:a16="http://schemas.microsoft.com/office/drawing/2014/main" id="{A104089F-E674-F99B-7B30-4FE4AE8001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1C993AA2-AFA1-96A1-5234-7A11DD8F92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38CDAB5-C5E5-7C73-5A53-903788D5B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5918" y="-105773"/>
            <a:ext cx="5961806" cy="963005"/>
          </a:xfrm>
        </p:spPr>
        <p:txBody>
          <a:bodyPr anchor="b">
            <a:normAutofit fontScale="90000"/>
          </a:bodyPr>
          <a:lstStyle/>
          <a:p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18 - TextBox"/>
          <p:cNvSpPr txBox="1"/>
          <p:nvPr/>
        </p:nvSpPr>
        <p:spPr>
          <a:xfrm>
            <a:off x="1142976" y="1343743"/>
            <a:ext cx="6786610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endParaRPr lang="en-US" dirty="0" smtClean="0"/>
          </a:p>
          <a:p>
            <a:pPr marL="342900" indent="-342900"/>
            <a:r>
              <a:rPr lang="en-US" sz="2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parameters (winter configuration):</a:t>
            </a:r>
          </a:p>
          <a:p>
            <a:pPr marL="342900" indent="-342900"/>
            <a:endParaRPr lang="el-GR" sz="2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Buddy event check  </a:t>
            </a:r>
            <a:r>
              <a:rPr lang="en-US" sz="2400" dirty="0" smtClean="0"/>
              <a:t>to detect 6h values &gt;100mm over a radius of 40000km.</a:t>
            </a:r>
          </a:p>
          <a:p>
            <a:pPr marL="342900" indent="-342900">
              <a:buFontTx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Buddy event check  </a:t>
            </a:r>
            <a:r>
              <a:rPr lang="en-US" sz="2400" dirty="0" smtClean="0"/>
              <a:t>to detect null values among non null values (radius of 45000km) </a:t>
            </a:r>
          </a:p>
          <a:p>
            <a:pPr marL="342900" indent="-342900">
              <a:buFontTx/>
              <a:buAutoNum type="arabicPeriod"/>
            </a:pP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Buddy check </a:t>
            </a:r>
            <a:r>
              <a:rPr lang="en-US" sz="2400" dirty="0" smtClean="0"/>
              <a:t>20000 4 4 3.5 (radius, </a:t>
            </a:r>
            <a:r>
              <a:rPr lang="en-US" sz="2400" dirty="0" err="1" smtClean="0"/>
              <a:t>min_num</a:t>
            </a:r>
            <a:r>
              <a:rPr lang="en-US" sz="2400" dirty="0" smtClean="0"/>
              <a:t>, threshold, </a:t>
            </a:r>
            <a:r>
              <a:rPr lang="en-US" sz="2400" dirty="0" err="1" smtClean="0"/>
              <a:t>std_dev</a:t>
            </a:r>
            <a:r>
              <a:rPr lang="en-US" sz="2400" dirty="0" smtClean="0"/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Buddy event check </a:t>
            </a:r>
            <a:r>
              <a:rPr lang="en-US" sz="2400" dirty="0" smtClean="0"/>
              <a:t>for null precipitation values for a smaller radius(1000km</a:t>
            </a:r>
            <a:r>
              <a:rPr lang="en-US" sz="2400" dirty="0" smtClean="0"/>
              <a:t>).</a:t>
            </a:r>
          </a:p>
          <a:p>
            <a:pPr marL="342900" indent="-342900">
              <a:buFontTx/>
              <a:buAutoNum type="arabicPeriod"/>
            </a:pPr>
            <a:r>
              <a:rPr lang="en-US" sz="2400" dirty="0" smtClean="0"/>
              <a:t>Procedure produced clean data.</a:t>
            </a:r>
            <a:endParaRPr lang="el-GR" sz="2400" dirty="0" smtClean="0"/>
          </a:p>
          <a:p>
            <a:pPr marL="342900" indent="-342900"/>
            <a:endParaRPr lang="en-US" sz="2400" dirty="0" smtClean="0"/>
          </a:p>
          <a:p>
            <a:pPr marL="342900" indent="-342900">
              <a:buAutoNum type="arabicPeriod"/>
            </a:pPr>
            <a:endParaRPr lang="en-US" sz="2400" dirty="0" smtClean="0"/>
          </a:p>
          <a:p>
            <a:pPr marL="342900" indent="-342900"/>
            <a:endParaRPr lang="en-US" sz="2400" dirty="0" smtClean="0"/>
          </a:p>
          <a:p>
            <a:pPr marL="342900" indent="-342900"/>
            <a:endParaRPr lang="en-US" sz="2400" dirty="0" smtClean="0"/>
          </a:p>
          <a:p>
            <a:pPr marL="342900" indent="-342900"/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n-US" dirty="0" smtClean="0"/>
          </a:p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="" xmlns:a16="http://schemas.microsoft.com/office/drawing/2014/main" id="{EB802E67-DE90-7F4D-3D2D-F817F9AF3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10800000">
            <a:off x="6793706" y="4146316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3" name="Freeform: Shape 20">
              <a:extLst>
                <a:ext uri="{FF2B5EF4-FFF2-40B4-BE49-F238E27FC236}">
                  <a16:creationId xmlns="" xmlns:a16="http://schemas.microsoft.com/office/drawing/2014/main" id="{2E9DAAFD-B311-8529-CE21-4CF7D1C33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21">
              <a:extLst>
                <a:ext uri="{FF2B5EF4-FFF2-40B4-BE49-F238E27FC236}">
                  <a16:creationId xmlns="" xmlns:a16="http://schemas.microsoft.com/office/drawing/2014/main" id="{A104089F-E674-F99B-7B30-4FE4AE8001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1C993AA2-AFA1-96A1-5234-7A11DD8F92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38CDAB5-C5E5-7C73-5A53-903788D5B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 fontScale="90000"/>
          </a:bodyPr>
          <a:lstStyle/>
          <a:p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2 - Θέση περιεχομένου"/>
          <p:cNvSpPr txBox="1">
            <a:spLocks/>
          </p:cNvSpPr>
          <p:nvPr/>
        </p:nvSpPr>
        <p:spPr>
          <a:xfrm>
            <a:off x="414366" y="121442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45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Weather conditions</a:t>
            </a:r>
            <a:r>
              <a:rPr kumimoji="0" lang="en-US" sz="4500" b="1" i="0" u="sng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45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19-26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January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winter weather across Greece broke a prolonged spell of unusually warm, sunny January weather.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precipitation and weather patterns </a:t>
            </a:r>
            <a:r>
              <a:rPr lang="en-US" sz="3200" dirty="0" smtClean="0">
                <a:solidFill>
                  <a:srgbClr val="002060"/>
                </a:solidFill>
              </a:rPr>
              <a:t>at the end of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January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featured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Heavy Rains and Thunderstorms: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Significant rainfall and localized storms impacted various parts of the country. On January 20 specifically, heavy rains and thunderstorms hit regions including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western Greece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(the northern Ionian Sea, Epirus, western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Sterea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and western Peloponnese),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central and eastern Macedonia, Thrace, and parts of the eastern Aegean islands and Dodecanese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These storms were occasionally accompanied by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lightninsg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hail, and strong marine winds.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Mountain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Snowfall: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Colder air moving into the region brought snowfall to the mountainous and semi-mountainous areas of western Macedonia, Epirus, and western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Sterea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9 - Εικόνα" descr="original.png"/>
          <p:cNvPicPr>
            <a:picLocks noChangeAspect="1"/>
          </p:cNvPicPr>
          <p:nvPr/>
        </p:nvPicPr>
        <p:blipFill>
          <a:blip r:embed="rId6"/>
          <a:srcRect l="18381" r="19329"/>
          <a:stretch>
            <a:fillRect/>
          </a:stretch>
        </p:blipFill>
        <p:spPr>
          <a:xfrm>
            <a:off x="285720" y="1495428"/>
            <a:ext cx="4357718" cy="3505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/>
          </a:bodyPr>
          <a:lstStyle/>
          <a:p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1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1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21" name="20 - Εικόνα" descr="diff.png"/>
          <p:cNvPicPr>
            <a:picLocks noChangeAspect="1"/>
          </p:cNvPicPr>
          <p:nvPr/>
        </p:nvPicPr>
        <p:blipFill>
          <a:blip r:embed="rId7"/>
          <a:srcRect l="18192" r="18135"/>
          <a:stretch>
            <a:fillRect/>
          </a:stretch>
        </p:blipFill>
        <p:spPr>
          <a:xfrm>
            <a:off x="4714876" y="1500174"/>
            <a:ext cx="4176065" cy="3500462"/>
          </a:xfrm>
          <a:prstGeom prst="rect">
            <a:avLst/>
          </a:prstGeom>
        </p:spPr>
      </p:pic>
      <p:sp>
        <p:nvSpPr>
          <p:cNvPr id="22" name="21 - Έλλειψη"/>
          <p:cNvSpPr/>
          <p:nvPr/>
        </p:nvSpPr>
        <p:spPr>
          <a:xfrm>
            <a:off x="5436096" y="2437462"/>
            <a:ext cx="285752" cy="271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571472" y="5357826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stations were removed due to </a:t>
            </a:r>
            <a:r>
              <a:rPr lang="en-US" dirty="0" smtClean="0"/>
              <a:t>very small to zero</a:t>
            </a:r>
            <a:r>
              <a:rPr lang="en-US" dirty="0" smtClean="0"/>
              <a:t> </a:t>
            </a:r>
            <a:r>
              <a:rPr lang="en-US" dirty="0" smtClean="0"/>
              <a:t>values apart one  in western Greece (25mm)</a:t>
            </a:r>
            <a:endParaRPr lang="el-GR" dirty="0"/>
          </a:p>
        </p:txBody>
      </p:sp>
      <p:sp>
        <p:nvSpPr>
          <p:cNvPr id="32" name="31 - TextBox"/>
          <p:cNvSpPr txBox="1"/>
          <p:nvPr/>
        </p:nvSpPr>
        <p:spPr>
          <a:xfrm>
            <a:off x="3143240" y="752757"/>
            <a:ext cx="3093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20/1/2023  06 UTC  6h </a:t>
            </a:r>
            <a:endParaRPr lang="el-G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/>
          </a:bodyPr>
          <a:lstStyle/>
          <a:p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1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1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14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2" name="21 - Έλλειψη"/>
          <p:cNvSpPr/>
          <p:nvPr/>
        </p:nvSpPr>
        <p:spPr>
          <a:xfrm>
            <a:off x="5715008" y="2714620"/>
            <a:ext cx="285752" cy="271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27 - TextBox"/>
          <p:cNvSpPr txBox="1"/>
          <p:nvPr/>
        </p:nvSpPr>
        <p:spPr>
          <a:xfrm>
            <a:off x="785786" y="4988494"/>
            <a:ext cx="792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Most stations were removed due to zero values apart from one (51mm)</a:t>
            </a:r>
            <a:endParaRPr lang="el-GR" dirty="0"/>
          </a:p>
        </p:txBody>
      </p:sp>
      <p:sp>
        <p:nvSpPr>
          <p:cNvPr id="32" name="31 - TextBox"/>
          <p:cNvSpPr txBox="1"/>
          <p:nvPr/>
        </p:nvSpPr>
        <p:spPr>
          <a:xfrm>
            <a:off x="3260496" y="714356"/>
            <a:ext cx="1976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21/1/2023 06 UTC </a:t>
            </a:r>
            <a:endParaRPr lang="el-GR" b="1" dirty="0">
              <a:solidFill>
                <a:srgbClr val="FF0000"/>
              </a:solidFill>
            </a:endParaRPr>
          </a:p>
        </p:txBody>
      </p:sp>
      <p:pic>
        <p:nvPicPr>
          <p:cNvPr id="18" name="17 - Εικόνα" descr="all_stations.png"/>
          <p:cNvPicPr>
            <a:picLocks noChangeAspect="1"/>
          </p:cNvPicPr>
          <p:nvPr/>
        </p:nvPicPr>
        <p:blipFill>
          <a:blip r:embed="rId6"/>
          <a:srcRect l="17578" r="19921"/>
          <a:stretch>
            <a:fillRect/>
          </a:stretch>
        </p:blipFill>
        <p:spPr>
          <a:xfrm>
            <a:off x="226114" y="1345454"/>
            <a:ext cx="4227273" cy="3286148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4639085" y="1343004"/>
            <a:ext cx="4483472" cy="3286148"/>
            <a:chOff x="4660528" y="1285860"/>
            <a:chExt cx="4483472" cy="3286148"/>
          </a:xfrm>
        </p:grpSpPr>
        <p:pic>
          <p:nvPicPr>
            <p:cNvPr id="19" name="18 - Εικόνα" descr="diffd_stations.png"/>
            <p:cNvPicPr>
              <a:picLocks noChangeAspect="1"/>
            </p:cNvPicPr>
            <p:nvPr/>
          </p:nvPicPr>
          <p:blipFill>
            <a:blip r:embed="rId7"/>
            <a:srcRect l="17578" r="16015"/>
            <a:stretch>
              <a:fillRect/>
            </a:stretch>
          </p:blipFill>
          <p:spPr>
            <a:xfrm>
              <a:off x="4660528" y="1285860"/>
              <a:ext cx="4483472" cy="3286148"/>
            </a:xfrm>
            <a:prstGeom prst="rect">
              <a:avLst/>
            </a:prstGeom>
          </p:spPr>
        </p:pic>
        <p:sp>
          <p:nvSpPr>
            <p:cNvPr id="23" name="22 - Έλλειψη"/>
            <p:cNvSpPr/>
            <p:nvPr/>
          </p:nvSpPr>
          <p:spPr>
            <a:xfrm>
              <a:off x="5715008" y="2285992"/>
              <a:ext cx="214314" cy="20002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A97F34B-0A20-8110-FEB0-4D78F0EDE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7">
            <a:extLst>
              <a:ext uri="{FF2B5EF4-FFF2-40B4-BE49-F238E27FC236}">
                <a16:creationId xmlns="" xmlns:a16="http://schemas.microsoft.com/office/drawing/2014/main" id="{F94E9EB0-C8B3-743D-84FD-DC8D2B4BF3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9">
            <a:extLst>
              <a:ext uri="{FF2B5EF4-FFF2-40B4-BE49-F238E27FC236}">
                <a16:creationId xmlns="" xmlns:a16="http://schemas.microsoft.com/office/drawing/2014/main" id="{4BEAF020-D6DF-F6FF-F399-C47B9DD7FEC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233" y="0"/>
            <a:ext cx="914377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1">
            <a:extLst>
              <a:ext uri="{FF2B5EF4-FFF2-40B4-BE49-F238E27FC236}">
                <a16:creationId xmlns="" xmlns:a16="http://schemas.microsoft.com/office/drawing/2014/main" id="{8129E05F-39AE-A074-0B47-7B06C1A90D9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" y="0"/>
            <a:ext cx="9143771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 13">
            <a:extLst>
              <a:ext uri="{FF2B5EF4-FFF2-40B4-BE49-F238E27FC236}">
                <a16:creationId xmlns="" xmlns:a16="http://schemas.microsoft.com/office/drawing/2014/main" id="{89F60F06-ED8A-7C72-EFF0-2E394608FE3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flipH="1">
            <a:off x="-13672" y="-43336"/>
            <a:ext cx="3872285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29" name="Freeform: Shape 14">
              <a:extLst>
                <a:ext uri="{FF2B5EF4-FFF2-40B4-BE49-F238E27FC236}">
                  <a16:creationId xmlns="" xmlns:a16="http://schemas.microsoft.com/office/drawing/2014/main" id="{4BC2A8D9-DE1F-2AE8-0C4F-95C3DCF23C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5">
              <a:extLst>
                <a:ext uri="{FF2B5EF4-FFF2-40B4-BE49-F238E27FC236}">
                  <a16:creationId xmlns="" xmlns:a16="http://schemas.microsoft.com/office/drawing/2014/main" id="{C1E97D21-088D-DA89-5081-DB6D9E1402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="" xmlns:a16="http://schemas.microsoft.com/office/drawing/2014/main" id="{FC75EF59-B9D9-35DA-254A-37741CCED0D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7">
              <a:extLst>
                <a:ext uri="{FF2B5EF4-FFF2-40B4-BE49-F238E27FC236}">
                  <a16:creationId xmlns="" xmlns:a16="http://schemas.microsoft.com/office/drawing/2014/main" id="{4EC309A8-BBEF-AEF9-44EF-6DB7E7A1D99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="" xmlns:a16="http://schemas.microsoft.com/office/drawing/2014/main" id="{EB802E67-DE90-7F4D-3D2D-F817F9AF368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 rot="10800000">
            <a:off x="6793706" y="4146316"/>
            <a:ext cx="23568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33" name="Freeform: Shape 20">
              <a:extLst>
                <a:ext uri="{FF2B5EF4-FFF2-40B4-BE49-F238E27FC236}">
                  <a16:creationId xmlns="" xmlns:a16="http://schemas.microsoft.com/office/drawing/2014/main" id="{2E9DAAFD-B311-8529-CE21-4CF7D1C332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21">
              <a:extLst>
                <a:ext uri="{FF2B5EF4-FFF2-40B4-BE49-F238E27FC236}">
                  <a16:creationId xmlns="" xmlns:a16="http://schemas.microsoft.com/office/drawing/2014/main" id="{A104089F-E674-F99B-7B30-4FE4AE80013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="" xmlns:a16="http://schemas.microsoft.com/office/drawing/2014/main" id="{1C993AA2-AFA1-96A1-5234-7A11DD8F925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="" xmlns:a16="http://schemas.microsoft.com/office/drawing/2014/main" id="{A38CDAB5-C5E5-7C73-5A53-903788D5B38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6" name="Picture 4" descr="Ε.Μ.Υ.">
            <a:hlinkClick r:id="rId3"/>
            <a:extLst>
              <a:ext uri="{FF2B5EF4-FFF2-40B4-BE49-F238E27FC236}">
                <a16:creationId xmlns="" xmlns:a16="http://schemas.microsoft.com/office/drawing/2014/main" id="{CA04BFAC-DECF-83E5-B1B3-60009FC99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" y="2755"/>
            <a:ext cx="1543049" cy="38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logo2nd">
            <a:extLst>
              <a:ext uri="{FF2B5EF4-FFF2-40B4-BE49-F238E27FC236}">
                <a16:creationId xmlns="" xmlns:a16="http://schemas.microsoft.com/office/drawing/2014/main" id="{91A9CAC4-E6E9-F883-F34E-346C03DC06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419" y="40375"/>
            <a:ext cx="952136" cy="318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49FD4A-16CC-F23D-EB7F-E899995F5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2568" y="-282069"/>
            <a:ext cx="5961806" cy="963005"/>
          </a:xfrm>
        </p:spPr>
        <p:txBody>
          <a:bodyPr anchor="b">
            <a:normAutofit fontScale="90000"/>
          </a:bodyPr>
          <a:lstStyle/>
          <a:p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Priority Project: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APOCS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pplication of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ersonal Weather Station and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</a:t>
            </a:r>
            <a:r>
              <a:rPr lang="en-US" sz="2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pportunistic Sensor Data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rowd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</a:t>
            </a:r>
            <a:r>
              <a:rPr lang="en-US" sz="2000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ourcing</a:t>
            </a:r>
            <a:endParaRPr lang="en-GB" sz="20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" name="2 - Θέση περιεχομένου"/>
          <p:cNvSpPr txBox="1">
            <a:spLocks/>
          </p:cNvSpPr>
          <p:nvPr/>
        </p:nvSpPr>
        <p:spPr>
          <a:xfrm>
            <a:off x="414366" y="121442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The procedure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can be applied to any dataset with qc parameters tuning according to weather conditions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kumimoji="0" lang="en-US" sz="3200" b="0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en-US" sz="3200" dirty="0" smtClean="0"/>
              <a:t>Next step is gridded datasets production for the whole month (task 3.2).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endParaRPr lang="en-US" sz="3200" dirty="0" smtClean="0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3200" baseline="0" dirty="0" smtClean="0">
              <a:solidFill>
                <a:schemeClr val="tx1">
                  <a:tint val="75000"/>
                </a:schemeClr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l-GR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06541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flip="none" rotWithShape="1">
          <a:gsLst>
            <a:gs pos="16000">
              <a:schemeClr val="accent6">
                <a:alpha val="20000"/>
              </a:schemeClr>
            </a:gs>
            <a:gs pos="85000">
              <a:schemeClr val="accent1">
                <a:alpha val="40000"/>
              </a:schemeClr>
            </a:gs>
          </a:gsLst>
          <a:lin ang="12000000" scaled="0"/>
          <a:tileRect/>
        </a:gradFill>
        <a:ln>
          <a:noFill/>
        </a:ln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kern="120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  <a:latin typeface="Calibri" panose="020F0502020204030204"/>
            <a:ea typeface="+mn-ea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641</Words>
  <Application>Microsoft Office PowerPoint</Application>
  <PresentationFormat>Affichage à l'écran (4:3)</PresentationFormat>
  <Paragraphs>77</Paragraphs>
  <Slides>8</Slides>
  <Notes>8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9" baseType="lpstr">
      <vt:lpstr>Θέμα του Office</vt:lpstr>
      <vt:lpstr>Présentation PowerPoint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  <vt:lpstr>Priority Project: APOCS Application of Personal Weather Station and Opportunistic Sensor Data CrowdSourcing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APOCS</dc:title>
  <dc:creator>Dimitra.Boukouvala</dc:creator>
  <cp:lastModifiedBy>dimitra.boukouvala</cp:lastModifiedBy>
  <cp:revision>76</cp:revision>
  <dcterms:created xsi:type="dcterms:W3CDTF">2026-09-07T05:44:39Z</dcterms:created>
  <dcterms:modified xsi:type="dcterms:W3CDTF">2026-09-12T14:19:13Z</dcterms:modified>
</cp:coreProperties>
</file>