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7" r:id="rId1"/>
  </p:sldMasterIdLst>
  <p:notesMasterIdLst>
    <p:notesMasterId r:id="rId11"/>
  </p:notesMasterIdLst>
  <p:handoutMasterIdLst>
    <p:handoutMasterId r:id="rId12"/>
  </p:handoutMasterIdLst>
  <p:sldIdLst>
    <p:sldId id="395" r:id="rId2"/>
    <p:sldId id="482" r:id="rId3"/>
    <p:sldId id="485" r:id="rId4"/>
    <p:sldId id="513" r:id="rId5"/>
    <p:sldId id="515" r:id="rId6"/>
    <p:sldId id="516" r:id="rId7"/>
    <p:sldId id="517" r:id="rId8"/>
    <p:sldId id="518" r:id="rId9"/>
    <p:sldId id="483" r:id="rId10"/>
  </p:sldIdLst>
  <p:sldSz cx="12192000" cy="6858000"/>
  <p:notesSz cx="6935788" cy="9220200"/>
  <p:defaultTextStyle>
    <a:defPPr>
      <a:defRPr lang="en-US"/>
    </a:defPPr>
    <a:lvl1pPr algn="l" rtl="0" eaLnBrk="0" fontAlgn="base" hangingPunct="0">
      <a:spcBef>
        <a:spcPct val="0"/>
      </a:spcBef>
      <a:spcAft>
        <a:spcPct val="0"/>
      </a:spcAft>
      <a:defRPr sz="2000" kern="1200">
        <a:solidFill>
          <a:schemeClr val="tx1"/>
        </a:solidFill>
        <a:latin typeface="Tahoma" pitchFamily="34" charset="0"/>
        <a:ea typeface="+mn-ea"/>
        <a:cs typeface="+mn-cs"/>
      </a:defRPr>
    </a:lvl1pPr>
    <a:lvl2pPr marL="457200" algn="l" rtl="0" eaLnBrk="0" fontAlgn="base" hangingPunct="0">
      <a:spcBef>
        <a:spcPct val="0"/>
      </a:spcBef>
      <a:spcAft>
        <a:spcPct val="0"/>
      </a:spcAft>
      <a:defRPr sz="2000" kern="1200">
        <a:solidFill>
          <a:schemeClr val="tx1"/>
        </a:solidFill>
        <a:latin typeface="Tahoma" pitchFamily="34" charset="0"/>
        <a:ea typeface="+mn-ea"/>
        <a:cs typeface="+mn-cs"/>
      </a:defRPr>
    </a:lvl2pPr>
    <a:lvl3pPr marL="914400" algn="l" rtl="0" eaLnBrk="0" fontAlgn="base" hangingPunct="0">
      <a:spcBef>
        <a:spcPct val="0"/>
      </a:spcBef>
      <a:spcAft>
        <a:spcPct val="0"/>
      </a:spcAft>
      <a:defRPr sz="2000"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Tahoma" pitchFamily="34" charset="0"/>
        <a:ea typeface="+mn-ea"/>
        <a:cs typeface="+mn-cs"/>
      </a:defRPr>
    </a:lvl5pPr>
    <a:lvl6pPr marL="2286000" algn="l" defTabSz="914400" rtl="0" eaLnBrk="1" latinLnBrk="0" hangingPunct="1">
      <a:defRPr sz="2000" kern="1200">
        <a:solidFill>
          <a:schemeClr val="tx1"/>
        </a:solidFill>
        <a:latin typeface="Tahoma" pitchFamily="34" charset="0"/>
        <a:ea typeface="+mn-ea"/>
        <a:cs typeface="+mn-cs"/>
      </a:defRPr>
    </a:lvl6pPr>
    <a:lvl7pPr marL="2743200" algn="l" defTabSz="914400" rtl="0" eaLnBrk="1" latinLnBrk="0" hangingPunct="1">
      <a:defRPr sz="2000" kern="1200">
        <a:solidFill>
          <a:schemeClr val="tx1"/>
        </a:solidFill>
        <a:latin typeface="Tahoma" pitchFamily="34" charset="0"/>
        <a:ea typeface="+mn-ea"/>
        <a:cs typeface="+mn-cs"/>
      </a:defRPr>
    </a:lvl7pPr>
    <a:lvl8pPr marL="3200400" algn="l" defTabSz="914400" rtl="0" eaLnBrk="1" latinLnBrk="0" hangingPunct="1">
      <a:defRPr sz="2000" kern="1200">
        <a:solidFill>
          <a:schemeClr val="tx1"/>
        </a:solidFill>
        <a:latin typeface="Tahoma" pitchFamily="34" charset="0"/>
        <a:ea typeface="+mn-ea"/>
        <a:cs typeface="+mn-cs"/>
      </a:defRPr>
    </a:lvl8pPr>
    <a:lvl9pPr marL="3657600" algn="l" defTabSz="914400" rtl="0" eaLnBrk="1" latinLnBrk="0" hangingPunct="1">
      <a:defRPr sz="2000"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FF"/>
    <a:srgbClr val="00FF00"/>
    <a:srgbClr val="CC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339" autoAdjust="0"/>
    <p:restoredTop sz="88729" autoAdjust="0"/>
  </p:normalViewPr>
  <p:slideViewPr>
    <p:cSldViewPr>
      <p:cViewPr varScale="1">
        <p:scale>
          <a:sx n="103" d="100"/>
          <a:sy n="103" d="100"/>
        </p:scale>
        <p:origin x="-852" y="-90"/>
      </p:cViewPr>
      <p:guideLst>
        <p:guide orient="horz" pos="2160"/>
        <p:guide pos="384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05138" cy="460375"/>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panose="020B0604020202020204" pitchFamily="34" charset="0"/>
              </a:defRPr>
            </a:lvl1pPr>
          </a:lstStyle>
          <a:p>
            <a:pPr>
              <a:defRPr/>
            </a:pPr>
            <a:endParaRPr lang="en-US" altLang="en-US"/>
          </a:p>
        </p:txBody>
      </p:sp>
      <p:sp>
        <p:nvSpPr>
          <p:cNvPr id="22531" name="Rectangle 3"/>
          <p:cNvSpPr>
            <a:spLocks noGrp="1" noChangeArrowheads="1"/>
          </p:cNvSpPr>
          <p:nvPr>
            <p:ph type="dt" sz="quarter" idx="1"/>
          </p:nvPr>
        </p:nvSpPr>
        <p:spPr bwMode="auto">
          <a:xfrm>
            <a:off x="3929063" y="0"/>
            <a:ext cx="3005137" cy="460375"/>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panose="020B0604020202020204" pitchFamily="34" charset="0"/>
              </a:defRPr>
            </a:lvl1pPr>
          </a:lstStyle>
          <a:p>
            <a:pPr>
              <a:defRPr/>
            </a:pPr>
            <a:endParaRPr lang="en-US" altLang="en-US"/>
          </a:p>
        </p:txBody>
      </p:sp>
      <p:sp>
        <p:nvSpPr>
          <p:cNvPr id="22532" name="Rectangle 4"/>
          <p:cNvSpPr>
            <a:spLocks noGrp="1" noChangeArrowheads="1"/>
          </p:cNvSpPr>
          <p:nvPr>
            <p:ph type="ftr" sz="quarter" idx="2"/>
          </p:nvPr>
        </p:nvSpPr>
        <p:spPr bwMode="auto">
          <a:xfrm>
            <a:off x="0" y="8758238"/>
            <a:ext cx="3005138" cy="460375"/>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panose="020B0604020202020204" pitchFamily="34" charset="0"/>
              </a:defRPr>
            </a:lvl1pPr>
          </a:lstStyle>
          <a:p>
            <a:pPr>
              <a:defRPr/>
            </a:pPr>
            <a:endParaRPr lang="en-US" altLang="en-US"/>
          </a:p>
        </p:txBody>
      </p:sp>
      <p:sp>
        <p:nvSpPr>
          <p:cNvPr id="22533" name="Rectangle 5"/>
          <p:cNvSpPr>
            <a:spLocks noGrp="1" noChangeArrowheads="1"/>
          </p:cNvSpPr>
          <p:nvPr>
            <p:ph type="sldNum" sz="quarter" idx="3"/>
          </p:nvPr>
        </p:nvSpPr>
        <p:spPr bwMode="auto">
          <a:xfrm>
            <a:off x="3929063" y="8758238"/>
            <a:ext cx="3005137" cy="460375"/>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BA86655A-EEE9-4FD1-A563-FB03480EA8F4}" type="slidenum">
              <a:rPr lang="en-US" altLang="en-US"/>
              <a:pPr>
                <a:defRPr/>
              </a:pPr>
              <a:t>‹#›</a:t>
            </a:fld>
            <a:endParaRPr lang="en-US" altLang="en-US"/>
          </a:p>
        </p:txBody>
      </p:sp>
    </p:spTree>
    <p:extLst>
      <p:ext uri="{BB962C8B-B14F-4D97-AF65-F5344CB8AC3E}">
        <p14:creationId xmlns:p14="http://schemas.microsoft.com/office/powerpoint/2010/main" xmlns="" val="10161159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3005138" cy="460375"/>
          </a:xfrm>
          <a:prstGeom prst="rect">
            <a:avLst/>
          </a:prstGeom>
          <a:noFill/>
          <a:ln>
            <a:noFill/>
          </a:ln>
          <a:effectLst/>
        </p:spPr>
        <p:txBody>
          <a:bodyPr vert="horz" wrap="square" lIns="92318" tIns="46159" rIns="92318" bIns="46159" numCol="1" anchor="t" anchorCtr="0" compatLnSpc="1">
            <a:prstTxWarp prst="textNoShape">
              <a:avLst/>
            </a:prstTxWarp>
          </a:bodyPr>
          <a:lstStyle>
            <a:lvl1pPr defTabSz="923925" eaLnBrk="1" hangingPunct="1">
              <a:defRPr sz="1200">
                <a:latin typeface="Arial" panose="020B0604020202020204" pitchFamily="34" charset="0"/>
              </a:defRPr>
            </a:lvl1pPr>
          </a:lstStyle>
          <a:p>
            <a:pPr>
              <a:defRPr/>
            </a:pPr>
            <a:endParaRPr lang="en-US" altLang="en-US"/>
          </a:p>
        </p:txBody>
      </p:sp>
      <p:sp>
        <p:nvSpPr>
          <p:cNvPr id="16387" name="Rectangle 3"/>
          <p:cNvSpPr>
            <a:spLocks noGrp="1" noChangeArrowheads="1"/>
          </p:cNvSpPr>
          <p:nvPr>
            <p:ph type="dt" idx="1"/>
          </p:nvPr>
        </p:nvSpPr>
        <p:spPr bwMode="auto">
          <a:xfrm>
            <a:off x="3929063" y="0"/>
            <a:ext cx="3005137" cy="460375"/>
          </a:xfrm>
          <a:prstGeom prst="rect">
            <a:avLst/>
          </a:prstGeom>
          <a:noFill/>
          <a:ln>
            <a:noFill/>
          </a:ln>
          <a:effectLst/>
        </p:spPr>
        <p:txBody>
          <a:bodyPr vert="horz" wrap="square" lIns="92318" tIns="46159" rIns="92318" bIns="46159" numCol="1" anchor="t" anchorCtr="0" compatLnSpc="1">
            <a:prstTxWarp prst="textNoShape">
              <a:avLst/>
            </a:prstTxWarp>
          </a:bodyPr>
          <a:lstStyle>
            <a:lvl1pPr algn="r" defTabSz="923925" eaLnBrk="1" hangingPunct="1">
              <a:defRPr sz="1200">
                <a:latin typeface="Arial" panose="020B0604020202020204" pitchFamily="34" charset="0"/>
              </a:defRPr>
            </a:lvl1pPr>
          </a:lstStyle>
          <a:p>
            <a:pPr>
              <a:defRPr/>
            </a:pPr>
            <a:endParaRPr lang="en-US" altLang="en-US"/>
          </a:p>
        </p:txBody>
      </p:sp>
      <p:sp>
        <p:nvSpPr>
          <p:cNvPr id="76804" name="Rectangle 4"/>
          <p:cNvSpPr>
            <a:spLocks noGrp="1" noRot="1" noChangeAspect="1" noChangeArrowheads="1" noTextEdit="1"/>
          </p:cNvSpPr>
          <p:nvPr>
            <p:ph type="sldImg" idx="2"/>
          </p:nvPr>
        </p:nvSpPr>
        <p:spPr bwMode="auto">
          <a:xfrm>
            <a:off x="393700" y="692150"/>
            <a:ext cx="6146800" cy="3457575"/>
          </a:xfrm>
          <a:prstGeom prst="rect">
            <a:avLst/>
          </a:prstGeom>
          <a:noFill/>
          <a:ln w="9525">
            <a:solidFill>
              <a:srgbClr val="000000"/>
            </a:solidFill>
            <a:miter lim="800000"/>
            <a:headEnd/>
            <a:tailEnd/>
          </a:ln>
        </p:spPr>
      </p:sp>
      <p:sp>
        <p:nvSpPr>
          <p:cNvPr id="16389" name="Rectangle 5"/>
          <p:cNvSpPr>
            <a:spLocks noGrp="1" noChangeArrowheads="1"/>
          </p:cNvSpPr>
          <p:nvPr>
            <p:ph type="body" sz="quarter" idx="3"/>
          </p:nvPr>
        </p:nvSpPr>
        <p:spPr bwMode="auto">
          <a:xfrm>
            <a:off x="693738" y="4379913"/>
            <a:ext cx="5548312" cy="4148137"/>
          </a:xfrm>
          <a:prstGeom prst="rect">
            <a:avLst/>
          </a:prstGeom>
          <a:noFill/>
          <a:ln>
            <a:noFill/>
          </a:ln>
          <a:effectLst/>
        </p:spPr>
        <p:txBody>
          <a:bodyPr vert="horz" wrap="square" lIns="92318" tIns="46159" rIns="92318" bIns="46159"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16390" name="Rectangle 6"/>
          <p:cNvSpPr>
            <a:spLocks noGrp="1" noChangeArrowheads="1"/>
          </p:cNvSpPr>
          <p:nvPr>
            <p:ph type="ftr" sz="quarter" idx="4"/>
          </p:nvPr>
        </p:nvSpPr>
        <p:spPr bwMode="auto">
          <a:xfrm>
            <a:off x="0" y="8758238"/>
            <a:ext cx="3005138" cy="460375"/>
          </a:xfrm>
          <a:prstGeom prst="rect">
            <a:avLst/>
          </a:prstGeom>
          <a:noFill/>
          <a:ln>
            <a:noFill/>
          </a:ln>
          <a:effectLst/>
        </p:spPr>
        <p:txBody>
          <a:bodyPr vert="horz" wrap="square" lIns="92318" tIns="46159" rIns="92318" bIns="46159" numCol="1" anchor="b" anchorCtr="0" compatLnSpc="1">
            <a:prstTxWarp prst="textNoShape">
              <a:avLst/>
            </a:prstTxWarp>
          </a:bodyPr>
          <a:lstStyle>
            <a:lvl1pPr defTabSz="923925" eaLnBrk="1" hangingPunct="1">
              <a:defRPr sz="1200">
                <a:latin typeface="Arial" panose="020B0604020202020204" pitchFamily="34" charset="0"/>
              </a:defRPr>
            </a:lvl1pPr>
          </a:lstStyle>
          <a:p>
            <a:pPr>
              <a:defRPr/>
            </a:pPr>
            <a:endParaRPr lang="en-US" altLang="en-US"/>
          </a:p>
        </p:txBody>
      </p:sp>
      <p:sp>
        <p:nvSpPr>
          <p:cNvPr id="16391" name="Rectangle 7"/>
          <p:cNvSpPr>
            <a:spLocks noGrp="1" noChangeArrowheads="1"/>
          </p:cNvSpPr>
          <p:nvPr>
            <p:ph type="sldNum" sz="quarter" idx="5"/>
          </p:nvPr>
        </p:nvSpPr>
        <p:spPr bwMode="auto">
          <a:xfrm>
            <a:off x="3929063" y="8758238"/>
            <a:ext cx="3005137" cy="460375"/>
          </a:xfrm>
          <a:prstGeom prst="rect">
            <a:avLst/>
          </a:prstGeom>
          <a:noFill/>
          <a:ln>
            <a:noFill/>
          </a:ln>
          <a:effectLst/>
        </p:spPr>
        <p:txBody>
          <a:bodyPr vert="horz" wrap="square" lIns="92318" tIns="46159" rIns="92318" bIns="46159" numCol="1" anchor="b" anchorCtr="0" compatLnSpc="1">
            <a:prstTxWarp prst="textNoShape">
              <a:avLst/>
            </a:prstTxWarp>
          </a:bodyPr>
          <a:lstStyle>
            <a:lvl1pPr algn="r" defTabSz="923925" eaLnBrk="1" hangingPunct="1">
              <a:defRPr sz="1200">
                <a:latin typeface="Arial" charset="0"/>
              </a:defRPr>
            </a:lvl1pPr>
          </a:lstStyle>
          <a:p>
            <a:pPr>
              <a:defRPr/>
            </a:pPr>
            <a:fld id="{04CAD3C3-3A57-4E1A-9E52-790BCB6CA642}" type="slidenum">
              <a:rPr lang="en-US" altLang="en-US"/>
              <a:pPr>
                <a:defRPr/>
              </a:pPr>
              <a:t>‹#›</a:t>
            </a:fld>
            <a:endParaRPr lang="en-US" altLang="en-US"/>
          </a:p>
        </p:txBody>
      </p:sp>
    </p:spTree>
    <p:extLst>
      <p:ext uri="{BB962C8B-B14F-4D97-AF65-F5344CB8AC3E}">
        <p14:creationId xmlns:p14="http://schemas.microsoft.com/office/powerpoint/2010/main" xmlns="" val="37576770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aim was to </a:t>
            </a:r>
            <a:r>
              <a:rPr dirty="0"/>
              <a:t>create a detailed and realistic precipitation observation field over Greece for the verification of high-resolution forecasts.</a:t>
            </a:r>
          </a:p>
          <a:p>
            <a:r>
              <a:rPr dirty="0"/>
              <a:t>The main challenge is the limited density of conventional observations, especially over complex terrain.</a:t>
            </a:r>
          </a:p>
          <a:p>
            <a:r>
              <a:rPr dirty="0"/>
              <a:t>By combining </a:t>
            </a:r>
            <a:r>
              <a:rPr lang="en-US" dirty="0"/>
              <a:t>conventional</a:t>
            </a:r>
            <a:r>
              <a:rPr dirty="0"/>
              <a:t> </a:t>
            </a:r>
            <a:r>
              <a:rPr dirty="0" err="1"/>
              <a:t>obs</a:t>
            </a:r>
            <a:r>
              <a:rPr dirty="0"/>
              <a:t> with PWS data we can improve the spatial representation of </a:t>
            </a:r>
            <a:r>
              <a:rPr lang="en-US" dirty="0" err="1"/>
              <a:t>preci</a:t>
            </a:r>
            <a:r>
              <a:rPr dirty="0"/>
              <a:t>.</a:t>
            </a:r>
          </a:p>
          <a:p>
            <a:r>
              <a:rPr dirty="0"/>
              <a:t>MISH is used to transform these point observations into a gridded precipitation field suitable for comparison with model forecasts.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6E3CD3-658C-45BB-979D-5B44686E95C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071922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MISH is a meteorological interpolation method based on long-term homogenized climate data series.</a:t>
            </a:r>
          </a:p>
          <a:p>
            <a:r>
              <a:rPr dirty="0"/>
              <a:t>The long-term series are used to estimate the statistical parameters that control the interpolation.</a:t>
            </a:r>
          </a:p>
          <a:p>
            <a:r>
              <a:rPr dirty="0"/>
              <a:t>For this applicatio</a:t>
            </a:r>
            <a:r>
              <a:rPr lang="en-US" dirty="0"/>
              <a:t>n</a:t>
            </a:r>
            <a:r>
              <a:rPr dirty="0"/>
              <a:t> the </a:t>
            </a:r>
            <a:r>
              <a:rPr dirty="0" err="1"/>
              <a:t>obs</a:t>
            </a:r>
            <a:r>
              <a:rPr dirty="0"/>
              <a:t> data are quality controlled before interpolation, while topographic and other geophysical information is also used.</a:t>
            </a:r>
          </a:p>
          <a:p>
            <a:r>
              <a:rPr dirty="0"/>
              <a:t>The target grid has a resolution of 0.0083 degrees.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6E3CD3-658C-45BB-979D-5B44686E95C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502745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key idea is that precipitation is not controlled only by distance between stations.</a:t>
            </a:r>
          </a:p>
          <a:p>
            <a:r>
              <a:rPr dirty="0"/>
              <a:t>Its spatial distribution is also related to geographical and topographical characteristics such as altitude, slopes and terrain structure.</a:t>
            </a:r>
          </a:p>
          <a:p>
            <a:r>
              <a:rPr dirty="0"/>
              <a:t>MISH identifies the geophysical parameters that are most strongly related to precipitation for each month.</a:t>
            </a:r>
          </a:p>
          <a:p>
            <a:r>
              <a:rPr dirty="0"/>
              <a:t>This allows the interpolation to account for the strong spatial variability of precipitation over the complex Greek terrain.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6E3CD3-658C-45BB-979D-5B44686E95C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621081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workflow is divided into three connected steps.</a:t>
            </a:r>
          </a:p>
          <a:p>
            <a:r>
              <a:rPr dirty="0"/>
              <a:t>Task 3.1 provides the quality-controlled observation dataset</a:t>
            </a:r>
            <a:r>
              <a:rPr lang="en-US" dirty="0"/>
              <a:t>s</a:t>
            </a:r>
            <a:r>
              <a:rPr dirty="0"/>
              <a:t> including the additional crowdsourced obs.</a:t>
            </a:r>
          </a:p>
          <a:p>
            <a:r>
              <a:rPr dirty="0"/>
              <a:t>Task 3.2 uses these </a:t>
            </a:r>
            <a:r>
              <a:rPr dirty="0" err="1"/>
              <a:t>obs</a:t>
            </a:r>
            <a:r>
              <a:rPr dirty="0"/>
              <a:t> to produce the gridded precipitation analysis with MISH.</a:t>
            </a:r>
          </a:p>
          <a:p>
            <a:r>
              <a:rPr dirty="0"/>
              <a:t>The resulting gridded observations are then used in Task 4.2 for spatial verification of precipitation forecasts.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6E3CD3-658C-45BB-979D-5B44686E95C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476198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D432EEE-A220-EB5E-ABA5-66A417D96F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2D3B8CC-5F3F-3B80-D36C-0EC981D3D0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C058823B-5975-E9C9-5DFC-D30DD47C607F}"/>
              </a:ext>
            </a:extLst>
          </p:cNvPr>
          <p:cNvSpPr>
            <a:spLocks noGrp="1"/>
          </p:cNvSpPr>
          <p:nvPr>
            <p:ph type="body" idx="1"/>
          </p:nvPr>
        </p:nvSpPr>
        <p:spPr/>
        <p:txBody>
          <a:bodyPr/>
          <a:lstStyle/>
          <a:p>
            <a:r>
              <a:rPr dirty="0"/>
              <a:t>For the January 2023 test cases, six-hour precipitation observations from the HNMS network and PWS sources were used.</a:t>
            </a:r>
          </a:p>
          <a:p>
            <a:r>
              <a:rPr dirty="0"/>
              <a:t>The HNMS observations were restricted to the non-automated stations used in this analysis</a:t>
            </a:r>
            <a:r>
              <a:rPr lang="en-US" dirty="0"/>
              <a:t> and</a:t>
            </a:r>
            <a:r>
              <a:rPr dirty="0"/>
              <a:t> PWS observations provided additional spatial information.</a:t>
            </a:r>
          </a:p>
          <a:p>
            <a:r>
              <a:rPr dirty="0"/>
              <a:t>The January MISH coefficients were applied consistently to all test cases.</a:t>
            </a:r>
          </a:p>
          <a:p>
            <a:r>
              <a:rPr dirty="0"/>
              <a:t>The objective was to examine how the additional </a:t>
            </a:r>
            <a:r>
              <a:rPr dirty="0" err="1"/>
              <a:t>obs</a:t>
            </a:r>
            <a:r>
              <a:rPr dirty="0"/>
              <a:t> and the quality-control procedure affect the final gridded precipitation field.</a:t>
            </a:r>
          </a:p>
        </p:txBody>
      </p:sp>
      <p:sp>
        <p:nvSpPr>
          <p:cNvPr id="4" name="Slide Number Placeholder 3">
            <a:extLst>
              <a:ext uri="{FF2B5EF4-FFF2-40B4-BE49-F238E27FC236}">
                <a16:creationId xmlns:a16="http://schemas.microsoft.com/office/drawing/2014/main" xmlns="" id="{96BC6286-FA67-2733-2AE6-5E5F89435B8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6E3CD3-658C-45BB-979D-5B44686E95C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5653199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C485A00-81EC-2672-6D3F-0DA5A33454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C4F8B7E-B4DF-76E2-A5CA-FFC682EA7C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66C752C4-9C2E-4E78-9571-0D35F215EE14}"/>
              </a:ext>
            </a:extLst>
          </p:cNvPr>
          <p:cNvSpPr>
            <a:spLocks noGrp="1"/>
          </p:cNvSpPr>
          <p:nvPr>
            <p:ph type="body" idx="1"/>
          </p:nvPr>
        </p:nvSpPr>
        <p:spPr/>
        <p:txBody>
          <a:bodyPr/>
          <a:lstStyle/>
          <a:p>
            <a:r>
              <a:rPr dirty="0"/>
              <a:t>This case corresponds to 10 January 2023 at 06 UTC.</a:t>
            </a:r>
          </a:p>
          <a:p>
            <a:r>
              <a:rPr dirty="0"/>
              <a:t>The Original </a:t>
            </a:r>
            <a:r>
              <a:rPr lang="en-US" dirty="0"/>
              <a:t>(up left) </a:t>
            </a:r>
            <a:r>
              <a:rPr dirty="0"/>
              <a:t>and Clean </a:t>
            </a:r>
            <a:r>
              <a:rPr lang="en-US" dirty="0"/>
              <a:t>(up middle) </a:t>
            </a:r>
            <a:r>
              <a:rPr dirty="0"/>
              <a:t>observation sets were compared before interpolation to identify stations removed by quality control</a:t>
            </a:r>
            <a:r>
              <a:rPr lang="en-US" dirty="0"/>
              <a:t> (in the table)</a:t>
            </a:r>
            <a:r>
              <a:rPr dirty="0"/>
              <a:t>.</a:t>
            </a:r>
          </a:p>
          <a:p>
            <a:r>
              <a:rPr dirty="0"/>
              <a:t>The</a:t>
            </a:r>
            <a:r>
              <a:rPr lang="en-US" dirty="0"/>
              <a:t>n created the Original (up left) and Clean (up middle) interpolated gridded observation </a:t>
            </a:r>
            <a:r>
              <a:rPr dirty="0"/>
              <a:t> </a:t>
            </a:r>
            <a:r>
              <a:rPr lang="en-US" dirty="0"/>
              <a:t>fields as well as the </a:t>
            </a:r>
            <a:r>
              <a:rPr dirty="0"/>
              <a:t>differences</a:t>
            </a:r>
            <a:r>
              <a:rPr lang="en-US" dirty="0"/>
              <a:t>. </a:t>
            </a:r>
            <a:r>
              <a:rPr dirty="0"/>
              <a:t> </a:t>
            </a:r>
            <a:r>
              <a:rPr lang="en-US" dirty="0"/>
              <a:t>The </a:t>
            </a:r>
            <a:r>
              <a:rPr dirty="0"/>
              <a:t>isolated high </a:t>
            </a:r>
            <a:r>
              <a:rPr lang="en-US" dirty="0" err="1"/>
              <a:t>preci</a:t>
            </a:r>
            <a:r>
              <a:rPr lang="en-US" dirty="0"/>
              <a:t> </a:t>
            </a:r>
            <a:r>
              <a:rPr dirty="0"/>
              <a:t> observations can have a strong local influence on an interpolated field.</a:t>
            </a:r>
          </a:p>
          <a:p>
            <a:r>
              <a:rPr dirty="0"/>
              <a:t>The comparison therefore provides a direct check of how the QC step affects the precipitation analysis</a:t>
            </a:r>
            <a:r>
              <a:rPr lang="en-US" dirty="0"/>
              <a:t> (check diff field)</a:t>
            </a:r>
            <a:r>
              <a:rPr dirty="0"/>
              <a:t>.</a:t>
            </a:r>
          </a:p>
        </p:txBody>
      </p:sp>
      <p:sp>
        <p:nvSpPr>
          <p:cNvPr id="4" name="Slide Number Placeholder 3">
            <a:extLst>
              <a:ext uri="{FF2B5EF4-FFF2-40B4-BE49-F238E27FC236}">
                <a16:creationId xmlns:a16="http://schemas.microsoft.com/office/drawing/2014/main" xmlns="" id="{72F3A02D-4FFA-5D6B-6E23-0274B849424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6E3CD3-658C-45BB-979D-5B44686E95C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359512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44B235C-7F68-76CC-4986-3603C0F23B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50DAB50-E645-3963-0A75-46490635C7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4057F002-8EEF-3F29-CACE-6DB41E0F2CF9}"/>
              </a:ext>
            </a:extLst>
          </p:cNvPr>
          <p:cNvSpPr>
            <a:spLocks noGrp="1"/>
          </p:cNvSpPr>
          <p:nvPr>
            <p:ph type="body" idx="1"/>
          </p:nvPr>
        </p:nvSpPr>
        <p:spPr/>
        <p:txBody>
          <a:bodyPr/>
          <a:lstStyle/>
          <a:p>
            <a:r>
              <a:rPr dirty="0"/>
              <a:t>This case corresponds to 20 January 2023 at 00 UTC.</a:t>
            </a:r>
          </a:p>
          <a:p>
            <a:r>
              <a:rPr dirty="0"/>
              <a:t>the Original and Clean datasets were examined before applying the interpolation</a:t>
            </a:r>
            <a:r>
              <a:rPr lang="en-US" dirty="0"/>
              <a:t> </a:t>
            </a:r>
            <a:r>
              <a:rPr dirty="0"/>
              <a:t>so that changes in the station network could be separated from changes introduced by the interpolation method.</a:t>
            </a:r>
          </a:p>
          <a:p>
            <a:r>
              <a:rPr lang="en-US" dirty="0"/>
              <a:t>This case has fewer outliers and overall smaller 6h </a:t>
            </a:r>
            <a:r>
              <a:rPr lang="en-US" dirty="0" err="1"/>
              <a:t>preci</a:t>
            </a:r>
            <a:r>
              <a:rPr lang="en-US" dirty="0"/>
              <a:t> amounts but local differences still exist in the interpolated fields</a:t>
            </a:r>
            <a:endParaRPr dirty="0"/>
          </a:p>
        </p:txBody>
      </p:sp>
      <p:sp>
        <p:nvSpPr>
          <p:cNvPr id="4" name="Slide Number Placeholder 3">
            <a:extLst>
              <a:ext uri="{FF2B5EF4-FFF2-40B4-BE49-F238E27FC236}">
                <a16:creationId xmlns:a16="http://schemas.microsoft.com/office/drawing/2014/main" xmlns="" id="{3A923523-9FC7-3BF3-E71C-D7EA7BED70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6E3CD3-658C-45BB-979D-5B44686E95C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161540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C7C684A-BF57-2653-C255-43D8B496AD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9A22396-393C-BDB6-056E-E41CBA3873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6640F973-5FFD-C5F5-7BBD-AECA3B105EC0}"/>
              </a:ext>
            </a:extLst>
          </p:cNvPr>
          <p:cNvSpPr>
            <a:spLocks noGrp="1"/>
          </p:cNvSpPr>
          <p:nvPr>
            <p:ph type="body" idx="1"/>
          </p:nvPr>
        </p:nvSpPr>
        <p:spPr/>
        <p:txBody>
          <a:bodyPr/>
          <a:lstStyle/>
          <a:p>
            <a:r>
              <a:rPr dirty="0"/>
              <a:t>This case corresponds to 26 January 2023 at 12 UTC.</a:t>
            </a:r>
          </a:p>
          <a:p>
            <a:r>
              <a:rPr dirty="0"/>
              <a:t>The comparison showed that the main differences between the Original and Clean analyses were associated with a small number of stations, rather than with a general change in the network.</a:t>
            </a:r>
          </a:p>
          <a:p>
            <a:r>
              <a:rPr dirty="0"/>
              <a:t>Two particularly important observations </a:t>
            </a:r>
            <a:r>
              <a:rPr lang="en-US" dirty="0"/>
              <a:t>removed </a:t>
            </a:r>
            <a:r>
              <a:rPr dirty="0"/>
              <a:t>were </a:t>
            </a:r>
            <a:r>
              <a:rPr dirty="0" err="1"/>
              <a:t>Geraki</a:t>
            </a:r>
            <a:r>
              <a:rPr lang="en-US" dirty="0"/>
              <a:t> </a:t>
            </a:r>
            <a:r>
              <a:rPr dirty="0"/>
              <a:t>114.4 mm and Zagora</a:t>
            </a:r>
            <a:r>
              <a:rPr lang="en-US" dirty="0"/>
              <a:t> </a:t>
            </a:r>
            <a:r>
              <a:rPr dirty="0"/>
              <a:t>40.8 mm.</a:t>
            </a:r>
          </a:p>
          <a:p>
            <a:r>
              <a:rPr dirty="0"/>
              <a:t>The maps of the surrounding stations are useful for assessing whether these high values are consistent with the local </a:t>
            </a:r>
            <a:r>
              <a:rPr lang="en-US" dirty="0" err="1"/>
              <a:t>preci</a:t>
            </a:r>
            <a:r>
              <a:rPr dirty="0"/>
              <a:t> pattern and therefore whether their removal can significantly affect the interpolation.</a:t>
            </a:r>
          </a:p>
        </p:txBody>
      </p:sp>
      <p:sp>
        <p:nvSpPr>
          <p:cNvPr id="4" name="Slide Number Placeholder 3">
            <a:extLst>
              <a:ext uri="{FF2B5EF4-FFF2-40B4-BE49-F238E27FC236}">
                <a16:creationId xmlns:a16="http://schemas.microsoft.com/office/drawing/2014/main" xmlns="" id="{9F1CDECB-5582-FFA0-BA1F-776169E1EB1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6E3CD3-658C-45BB-979D-5B44686E95C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925326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0C7B402-5DB2-0B33-ACE9-10EA577214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63B0766D-907E-3D5A-B0BE-812BF3A24F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32689B5-7FC3-AA56-C609-2C85D492D738}"/>
              </a:ext>
            </a:extLst>
          </p:cNvPr>
          <p:cNvSpPr>
            <a:spLocks noGrp="1"/>
          </p:cNvSpPr>
          <p:nvPr>
            <p:ph type="body" idx="1"/>
          </p:nvPr>
        </p:nvSpPr>
        <p:spPr/>
        <p:txBody>
          <a:bodyPr/>
          <a:lstStyle/>
          <a:p>
            <a:r>
              <a:rPr dirty="0"/>
              <a:t>The next step is to use the gridded precipitation observations for spatial verification of high-resolution model forecasts.</a:t>
            </a:r>
          </a:p>
          <a:p>
            <a:r>
              <a:rPr dirty="0"/>
              <a:t>Spatial verification requires </a:t>
            </a:r>
            <a:r>
              <a:rPr dirty="0" err="1"/>
              <a:t>obs</a:t>
            </a:r>
            <a:r>
              <a:rPr dirty="0"/>
              <a:t> and forecasts on comparable grids and benefits from realistic representation of the </a:t>
            </a:r>
            <a:r>
              <a:rPr dirty="0" err="1"/>
              <a:t>obs</a:t>
            </a:r>
            <a:r>
              <a:rPr dirty="0"/>
              <a:t> </a:t>
            </a:r>
            <a:r>
              <a:rPr dirty="0" err="1"/>
              <a:t>preci</a:t>
            </a:r>
            <a:r>
              <a:rPr dirty="0"/>
              <a:t> structure.</a:t>
            </a:r>
            <a:endParaRPr lang="en-US" dirty="0"/>
          </a:p>
          <a:p>
            <a:r>
              <a:rPr lang="en-US" dirty="0"/>
              <a:t>This Task is delayed. </a:t>
            </a:r>
            <a:endParaRPr dirty="0"/>
          </a:p>
        </p:txBody>
      </p:sp>
      <p:sp>
        <p:nvSpPr>
          <p:cNvPr id="4" name="Slide Number Placeholder 3">
            <a:extLst>
              <a:ext uri="{FF2B5EF4-FFF2-40B4-BE49-F238E27FC236}">
                <a16:creationId xmlns:a16="http://schemas.microsoft.com/office/drawing/2014/main" xmlns="" id="{D380EC79-8698-23D1-C520-A1F4098F1A0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6E3CD3-658C-45BB-979D-5B44686E95C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6962467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3C0380-EDF9-481D-8CC4-97465C7007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xmlns="" id="{0A42F47B-1CC5-4E6C-87AC-5CAEB34329C1}"/>
              </a:ext>
            </a:extLst>
          </p:cNvPr>
          <p:cNvSpPr>
            <a:spLocks noGrp="1"/>
          </p:cNvSpPr>
          <p:nvPr>
            <p:ph type="subTitle" idx="1"/>
          </p:nvPr>
        </p:nvSpPr>
        <p:spPr>
          <a:xfrm>
            <a:off x="1524000" y="3602038"/>
            <a:ext cx="9144000" cy="1655762"/>
          </a:xfrm>
        </p:spPr>
        <p:txBody>
          <a:bodyPr/>
          <a:lstStyle>
            <a:lvl1pPr marL="0" indent="0" algn="ctr">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ECB9877B-C9E8-40E5-BD5E-53202E3AAD60}"/>
              </a:ext>
            </a:extLst>
          </p:cNvPr>
          <p:cNvSpPr>
            <a:spLocks noGrp="1"/>
          </p:cNvSpPr>
          <p:nvPr>
            <p:ph type="dt" sz="half" idx="10"/>
          </p:nvPr>
        </p:nvSpPr>
        <p:spPr/>
        <p:txBody>
          <a:bodyPr/>
          <a:lstStyle/>
          <a:p>
            <a:fld id="{4400CBC0-90BE-4529-BBA8-9448AF4F65D6}" type="datetimeFigureOut">
              <a:rPr lang="en-GB" smtClean="0"/>
              <a:pPr/>
              <a:t>11/09/2026</a:t>
            </a:fld>
            <a:endParaRPr lang="en-GB"/>
          </a:p>
        </p:txBody>
      </p:sp>
      <p:sp>
        <p:nvSpPr>
          <p:cNvPr id="5" name="Footer Placeholder 4">
            <a:extLst>
              <a:ext uri="{FF2B5EF4-FFF2-40B4-BE49-F238E27FC236}">
                <a16:creationId xmlns:a16="http://schemas.microsoft.com/office/drawing/2014/main" xmlns="" id="{D098BC81-D1AE-4900-99B2-A4029A5448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9CB77206-E72E-41EF-847B-4E41935B018F}"/>
              </a:ext>
            </a:extLst>
          </p:cNvPr>
          <p:cNvSpPr>
            <a:spLocks noGrp="1"/>
          </p:cNvSpPr>
          <p:nvPr>
            <p:ph type="sldNum" sz="quarter" idx="12"/>
          </p:nvPr>
        </p:nvSpPr>
        <p:spPr/>
        <p:txBody>
          <a:bodyPr/>
          <a:lstStyle/>
          <a:p>
            <a:fld id="{89DC0988-8933-4A9E-BCA3-FE7F4B02335B}" type="slidenum">
              <a:rPr lang="en-GB" smtClean="0"/>
              <a:pPr/>
              <a:t>‹#›</a:t>
            </a:fld>
            <a:endParaRPr lang="en-GB"/>
          </a:p>
        </p:txBody>
      </p:sp>
    </p:spTree>
    <p:extLst>
      <p:ext uri="{BB962C8B-B14F-4D97-AF65-F5344CB8AC3E}">
        <p14:creationId xmlns:p14="http://schemas.microsoft.com/office/powerpoint/2010/main" xmlns="" val="3627860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F6AF6F-5D8A-4AEF-AA09-EBEDBFE9870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8F1BAB15-7067-4000-A119-F254C36D2A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B1C185DA-7D9B-43FC-A24C-B0AC9D30E1EC}"/>
              </a:ext>
            </a:extLst>
          </p:cNvPr>
          <p:cNvSpPr>
            <a:spLocks noGrp="1"/>
          </p:cNvSpPr>
          <p:nvPr>
            <p:ph type="dt" sz="half" idx="10"/>
          </p:nvPr>
        </p:nvSpPr>
        <p:spPr/>
        <p:txBody>
          <a:bodyPr/>
          <a:lstStyle/>
          <a:p>
            <a:fld id="{4400CBC0-90BE-4529-BBA8-9448AF4F65D6}" type="datetimeFigureOut">
              <a:rPr lang="en-GB" smtClean="0"/>
              <a:pPr/>
              <a:t>11/09/2026</a:t>
            </a:fld>
            <a:endParaRPr lang="en-GB"/>
          </a:p>
        </p:txBody>
      </p:sp>
      <p:sp>
        <p:nvSpPr>
          <p:cNvPr id="5" name="Footer Placeholder 4">
            <a:extLst>
              <a:ext uri="{FF2B5EF4-FFF2-40B4-BE49-F238E27FC236}">
                <a16:creationId xmlns:a16="http://schemas.microsoft.com/office/drawing/2014/main" xmlns="" id="{60B3266C-5D21-418C-8F07-05C0D76B48C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F7127C8E-928C-4D3B-81CC-D2B1ABC1D42A}"/>
              </a:ext>
            </a:extLst>
          </p:cNvPr>
          <p:cNvSpPr>
            <a:spLocks noGrp="1"/>
          </p:cNvSpPr>
          <p:nvPr>
            <p:ph type="sldNum" sz="quarter" idx="12"/>
          </p:nvPr>
        </p:nvSpPr>
        <p:spPr/>
        <p:txBody>
          <a:bodyPr/>
          <a:lstStyle/>
          <a:p>
            <a:fld id="{89DC0988-8933-4A9E-BCA3-FE7F4B02335B}" type="slidenum">
              <a:rPr lang="en-GB" smtClean="0"/>
              <a:pPr/>
              <a:t>‹#›</a:t>
            </a:fld>
            <a:endParaRPr lang="en-GB"/>
          </a:p>
        </p:txBody>
      </p:sp>
    </p:spTree>
    <p:extLst>
      <p:ext uri="{BB962C8B-B14F-4D97-AF65-F5344CB8AC3E}">
        <p14:creationId xmlns:p14="http://schemas.microsoft.com/office/powerpoint/2010/main" xmlns="" val="3123054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CFEB81-4565-429F-BF98-C09ABB5FA45A}"/>
              </a:ext>
            </a:extLst>
          </p:cNvPr>
          <p:cNvSpPr>
            <a:spLocks noGrp="1"/>
          </p:cNvSpPr>
          <p:nvPr>
            <p:ph type="title"/>
          </p:nvPr>
        </p:nvSpPr>
        <p:spPr>
          <a:xfrm>
            <a:off x="831851" y="1709746"/>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03350EAF-A14F-463A-9A3A-2E902B5BAC4F}"/>
              </a:ext>
            </a:extLst>
          </p:cNvPr>
          <p:cNvSpPr>
            <a:spLocks noGrp="1"/>
          </p:cNvSpPr>
          <p:nvPr>
            <p:ph type="body" idx="1"/>
          </p:nvPr>
        </p:nvSpPr>
        <p:spPr>
          <a:xfrm>
            <a:off x="831851" y="4589471"/>
            <a:ext cx="10515600" cy="1500187"/>
          </a:xfrm>
        </p:spPr>
        <p:txBody>
          <a:bodyPr/>
          <a:lstStyle>
            <a:lvl1pPr marL="0" indent="0">
              <a:buNone/>
              <a:defRPr sz="2400">
                <a:solidFill>
                  <a:schemeClr val="tx1">
                    <a:tint val="75000"/>
                  </a:schemeClr>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4E33710-C4AA-459F-B1B4-790338D2068D}"/>
              </a:ext>
            </a:extLst>
          </p:cNvPr>
          <p:cNvSpPr>
            <a:spLocks noGrp="1"/>
          </p:cNvSpPr>
          <p:nvPr>
            <p:ph type="dt" sz="half" idx="10"/>
          </p:nvPr>
        </p:nvSpPr>
        <p:spPr/>
        <p:txBody>
          <a:bodyPr/>
          <a:lstStyle/>
          <a:p>
            <a:fld id="{4400CBC0-90BE-4529-BBA8-9448AF4F65D6}" type="datetimeFigureOut">
              <a:rPr lang="en-GB" smtClean="0"/>
              <a:pPr/>
              <a:t>11/09/2026</a:t>
            </a:fld>
            <a:endParaRPr lang="en-GB"/>
          </a:p>
        </p:txBody>
      </p:sp>
      <p:sp>
        <p:nvSpPr>
          <p:cNvPr id="5" name="Footer Placeholder 4">
            <a:extLst>
              <a:ext uri="{FF2B5EF4-FFF2-40B4-BE49-F238E27FC236}">
                <a16:creationId xmlns:a16="http://schemas.microsoft.com/office/drawing/2014/main" xmlns="" id="{A7D72550-C99D-4552-A35C-A9510B3156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AABEEB1F-BE3E-4162-9548-5E0A100EE3B9}"/>
              </a:ext>
            </a:extLst>
          </p:cNvPr>
          <p:cNvSpPr>
            <a:spLocks noGrp="1"/>
          </p:cNvSpPr>
          <p:nvPr>
            <p:ph type="sldNum" sz="quarter" idx="12"/>
          </p:nvPr>
        </p:nvSpPr>
        <p:spPr/>
        <p:txBody>
          <a:bodyPr/>
          <a:lstStyle/>
          <a:p>
            <a:fld id="{89DC0988-8933-4A9E-BCA3-FE7F4B02335B}" type="slidenum">
              <a:rPr lang="en-GB" smtClean="0"/>
              <a:pPr/>
              <a:t>‹#›</a:t>
            </a:fld>
            <a:endParaRPr lang="en-GB"/>
          </a:p>
        </p:txBody>
      </p:sp>
    </p:spTree>
    <p:extLst>
      <p:ext uri="{BB962C8B-B14F-4D97-AF65-F5344CB8AC3E}">
        <p14:creationId xmlns:p14="http://schemas.microsoft.com/office/powerpoint/2010/main" xmlns="" val="1120956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17564C-F6E5-4DF8-A3D5-334D2FFEA0F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58A0827A-0A17-46B9-A9C5-17F9CC81E38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1A97E798-22B2-4A76-ADE8-BB54B150D9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244059AE-7F12-42FB-B790-68BB9F89F225}"/>
              </a:ext>
            </a:extLst>
          </p:cNvPr>
          <p:cNvSpPr>
            <a:spLocks noGrp="1"/>
          </p:cNvSpPr>
          <p:nvPr>
            <p:ph type="dt" sz="half" idx="10"/>
          </p:nvPr>
        </p:nvSpPr>
        <p:spPr/>
        <p:txBody>
          <a:bodyPr/>
          <a:lstStyle/>
          <a:p>
            <a:fld id="{4400CBC0-90BE-4529-BBA8-9448AF4F65D6}" type="datetimeFigureOut">
              <a:rPr lang="en-GB" smtClean="0"/>
              <a:pPr/>
              <a:t>11/09/2026</a:t>
            </a:fld>
            <a:endParaRPr lang="en-GB"/>
          </a:p>
        </p:txBody>
      </p:sp>
      <p:sp>
        <p:nvSpPr>
          <p:cNvPr id="6" name="Footer Placeholder 5">
            <a:extLst>
              <a:ext uri="{FF2B5EF4-FFF2-40B4-BE49-F238E27FC236}">
                <a16:creationId xmlns:a16="http://schemas.microsoft.com/office/drawing/2014/main" xmlns="" id="{23203CF6-5C72-4818-9E40-BCF8F5E5C01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0FD95058-9A65-45AC-8A38-AE570E9AF15E}"/>
              </a:ext>
            </a:extLst>
          </p:cNvPr>
          <p:cNvSpPr>
            <a:spLocks noGrp="1"/>
          </p:cNvSpPr>
          <p:nvPr>
            <p:ph type="sldNum" sz="quarter" idx="12"/>
          </p:nvPr>
        </p:nvSpPr>
        <p:spPr/>
        <p:txBody>
          <a:bodyPr/>
          <a:lstStyle/>
          <a:p>
            <a:fld id="{89DC0988-8933-4A9E-BCA3-FE7F4B02335B}" type="slidenum">
              <a:rPr lang="en-GB" smtClean="0"/>
              <a:pPr/>
              <a:t>‹#›</a:t>
            </a:fld>
            <a:endParaRPr lang="en-GB"/>
          </a:p>
        </p:txBody>
      </p:sp>
    </p:spTree>
    <p:extLst>
      <p:ext uri="{BB962C8B-B14F-4D97-AF65-F5344CB8AC3E}">
        <p14:creationId xmlns:p14="http://schemas.microsoft.com/office/powerpoint/2010/main" xmlns="" val="2634680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6B3402-AA15-4A8D-B8F7-D2A7598570FB}"/>
              </a:ext>
            </a:extLst>
          </p:cNvPr>
          <p:cNvSpPr>
            <a:spLocks noGrp="1"/>
          </p:cNvSpPr>
          <p:nvPr>
            <p:ph type="title"/>
          </p:nvPr>
        </p:nvSpPr>
        <p:spPr>
          <a:xfrm>
            <a:off x="839788" y="365129"/>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9D956097-A01A-439C-852B-A0BAC14AB624}"/>
              </a:ext>
            </a:extLst>
          </p:cNvPr>
          <p:cNvSpPr>
            <a:spLocks noGrp="1"/>
          </p:cNvSpPr>
          <p:nvPr>
            <p:ph type="body" idx="1"/>
          </p:nvPr>
        </p:nvSpPr>
        <p:spPr>
          <a:xfrm>
            <a:off x="839789" y="1681163"/>
            <a:ext cx="5157787"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AEC269EA-A13C-4579-8935-6D8EE40D3647}"/>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37B08A3E-9891-4708-8AFB-E4957B4CB125}"/>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9639FFF1-E59D-412B-B2B8-C0A35D396EEE}"/>
              </a:ext>
            </a:extLst>
          </p:cNvPr>
          <p:cNvSpPr>
            <a:spLocks noGrp="1"/>
          </p:cNvSpPr>
          <p:nvPr>
            <p:ph sz="quarter" idx="4"/>
          </p:nvPr>
        </p:nvSpPr>
        <p:spPr>
          <a:xfrm>
            <a:off x="6172203"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317C814B-438C-41AF-AC16-40FD55CD05DD}"/>
              </a:ext>
            </a:extLst>
          </p:cNvPr>
          <p:cNvSpPr>
            <a:spLocks noGrp="1"/>
          </p:cNvSpPr>
          <p:nvPr>
            <p:ph type="dt" sz="half" idx="10"/>
          </p:nvPr>
        </p:nvSpPr>
        <p:spPr/>
        <p:txBody>
          <a:bodyPr/>
          <a:lstStyle/>
          <a:p>
            <a:fld id="{4400CBC0-90BE-4529-BBA8-9448AF4F65D6}" type="datetimeFigureOut">
              <a:rPr lang="en-GB" smtClean="0"/>
              <a:pPr/>
              <a:t>11/09/2026</a:t>
            </a:fld>
            <a:endParaRPr lang="en-GB"/>
          </a:p>
        </p:txBody>
      </p:sp>
      <p:sp>
        <p:nvSpPr>
          <p:cNvPr id="8" name="Footer Placeholder 7">
            <a:extLst>
              <a:ext uri="{FF2B5EF4-FFF2-40B4-BE49-F238E27FC236}">
                <a16:creationId xmlns:a16="http://schemas.microsoft.com/office/drawing/2014/main" xmlns="" id="{0D2B2A91-B840-47A9-9176-A54C344FE1D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xmlns="" id="{2C4E7F1B-71CF-4AD0-BCF8-916014EA2901}"/>
              </a:ext>
            </a:extLst>
          </p:cNvPr>
          <p:cNvSpPr>
            <a:spLocks noGrp="1"/>
          </p:cNvSpPr>
          <p:nvPr>
            <p:ph type="sldNum" sz="quarter" idx="12"/>
          </p:nvPr>
        </p:nvSpPr>
        <p:spPr/>
        <p:txBody>
          <a:bodyPr/>
          <a:lstStyle/>
          <a:p>
            <a:fld id="{89DC0988-8933-4A9E-BCA3-FE7F4B02335B}" type="slidenum">
              <a:rPr lang="en-GB" smtClean="0"/>
              <a:pPr/>
              <a:t>‹#›</a:t>
            </a:fld>
            <a:endParaRPr lang="en-GB"/>
          </a:p>
        </p:txBody>
      </p:sp>
    </p:spTree>
    <p:extLst>
      <p:ext uri="{BB962C8B-B14F-4D97-AF65-F5344CB8AC3E}">
        <p14:creationId xmlns:p14="http://schemas.microsoft.com/office/powerpoint/2010/main" xmlns="" val="3830262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CF095B-C998-4208-BFF2-A4F0A593749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xmlns="" id="{0DE181BB-671C-4F75-99B5-51352BCA2296}"/>
              </a:ext>
            </a:extLst>
          </p:cNvPr>
          <p:cNvSpPr>
            <a:spLocks noGrp="1"/>
          </p:cNvSpPr>
          <p:nvPr>
            <p:ph type="dt" sz="half" idx="10"/>
          </p:nvPr>
        </p:nvSpPr>
        <p:spPr/>
        <p:txBody>
          <a:bodyPr/>
          <a:lstStyle/>
          <a:p>
            <a:fld id="{4400CBC0-90BE-4529-BBA8-9448AF4F65D6}" type="datetimeFigureOut">
              <a:rPr lang="en-GB" smtClean="0"/>
              <a:pPr/>
              <a:t>11/09/2026</a:t>
            </a:fld>
            <a:endParaRPr lang="en-GB"/>
          </a:p>
        </p:txBody>
      </p:sp>
      <p:sp>
        <p:nvSpPr>
          <p:cNvPr id="4" name="Footer Placeholder 3">
            <a:extLst>
              <a:ext uri="{FF2B5EF4-FFF2-40B4-BE49-F238E27FC236}">
                <a16:creationId xmlns:a16="http://schemas.microsoft.com/office/drawing/2014/main" xmlns="" id="{2F939A63-24EF-4D31-9A0B-FFE226010A3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xmlns="" id="{2171DB46-14E4-4EF8-870F-2378A712C59D}"/>
              </a:ext>
            </a:extLst>
          </p:cNvPr>
          <p:cNvSpPr>
            <a:spLocks noGrp="1"/>
          </p:cNvSpPr>
          <p:nvPr>
            <p:ph type="sldNum" sz="quarter" idx="12"/>
          </p:nvPr>
        </p:nvSpPr>
        <p:spPr/>
        <p:txBody>
          <a:bodyPr/>
          <a:lstStyle/>
          <a:p>
            <a:fld id="{89DC0988-8933-4A9E-BCA3-FE7F4B02335B}" type="slidenum">
              <a:rPr lang="en-GB" smtClean="0"/>
              <a:pPr/>
              <a:t>‹#›</a:t>
            </a:fld>
            <a:endParaRPr lang="en-GB"/>
          </a:p>
        </p:txBody>
      </p:sp>
    </p:spTree>
    <p:extLst>
      <p:ext uri="{BB962C8B-B14F-4D97-AF65-F5344CB8AC3E}">
        <p14:creationId xmlns:p14="http://schemas.microsoft.com/office/powerpoint/2010/main" xmlns="" val="349637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0DAB6B8-2D4D-4BB1-B1A0-B144B88B0684}"/>
              </a:ext>
            </a:extLst>
          </p:cNvPr>
          <p:cNvSpPr>
            <a:spLocks noGrp="1"/>
          </p:cNvSpPr>
          <p:nvPr>
            <p:ph type="dt" sz="half" idx="10"/>
          </p:nvPr>
        </p:nvSpPr>
        <p:spPr/>
        <p:txBody>
          <a:bodyPr/>
          <a:lstStyle/>
          <a:p>
            <a:fld id="{4400CBC0-90BE-4529-BBA8-9448AF4F65D6}" type="datetimeFigureOut">
              <a:rPr lang="en-GB" smtClean="0"/>
              <a:pPr/>
              <a:t>11/09/2026</a:t>
            </a:fld>
            <a:endParaRPr lang="en-GB"/>
          </a:p>
        </p:txBody>
      </p:sp>
      <p:sp>
        <p:nvSpPr>
          <p:cNvPr id="3" name="Footer Placeholder 2">
            <a:extLst>
              <a:ext uri="{FF2B5EF4-FFF2-40B4-BE49-F238E27FC236}">
                <a16:creationId xmlns:a16="http://schemas.microsoft.com/office/drawing/2014/main" xmlns="" id="{CA61E2A0-6B0C-4A83-94B7-072EFA8CF4F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xmlns="" id="{F93EF6F7-7060-4D1D-968C-D9E786945E6B}"/>
              </a:ext>
            </a:extLst>
          </p:cNvPr>
          <p:cNvSpPr>
            <a:spLocks noGrp="1"/>
          </p:cNvSpPr>
          <p:nvPr>
            <p:ph type="sldNum" sz="quarter" idx="12"/>
          </p:nvPr>
        </p:nvSpPr>
        <p:spPr/>
        <p:txBody>
          <a:bodyPr/>
          <a:lstStyle/>
          <a:p>
            <a:fld id="{89DC0988-8933-4A9E-BCA3-FE7F4B02335B}" type="slidenum">
              <a:rPr lang="en-GB" smtClean="0"/>
              <a:pPr/>
              <a:t>‹#›</a:t>
            </a:fld>
            <a:endParaRPr lang="en-GB"/>
          </a:p>
        </p:txBody>
      </p:sp>
    </p:spTree>
    <p:extLst>
      <p:ext uri="{BB962C8B-B14F-4D97-AF65-F5344CB8AC3E}">
        <p14:creationId xmlns:p14="http://schemas.microsoft.com/office/powerpoint/2010/main" xmlns="" val="1851759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194044-7231-4D00-9AD0-C04B6E4AC3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7DA9BC53-0EF5-495E-89AC-63D2BC5A8802}"/>
              </a:ext>
            </a:extLst>
          </p:cNvPr>
          <p:cNvSpPr>
            <a:spLocks noGrp="1"/>
          </p:cNvSpPr>
          <p:nvPr>
            <p:ph idx="1"/>
          </p:nvPr>
        </p:nvSpPr>
        <p:spPr>
          <a:xfrm>
            <a:off x="5183188" y="987433"/>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5C14A2E1-C083-481E-88C6-37447906CBE0}"/>
              </a:ext>
            </a:extLst>
          </p:cNvPr>
          <p:cNvSpPr>
            <a:spLocks noGrp="1"/>
          </p:cNvSpPr>
          <p:nvPr>
            <p:ph type="body" sz="half" idx="2"/>
          </p:nvPr>
        </p:nvSpPr>
        <p:spPr>
          <a:xfrm>
            <a:off x="839788" y="2057400"/>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87226256-7366-43BE-8573-CCA141E098F1}"/>
              </a:ext>
            </a:extLst>
          </p:cNvPr>
          <p:cNvSpPr>
            <a:spLocks noGrp="1"/>
          </p:cNvSpPr>
          <p:nvPr>
            <p:ph type="dt" sz="half" idx="10"/>
          </p:nvPr>
        </p:nvSpPr>
        <p:spPr/>
        <p:txBody>
          <a:bodyPr/>
          <a:lstStyle/>
          <a:p>
            <a:fld id="{4400CBC0-90BE-4529-BBA8-9448AF4F65D6}" type="datetimeFigureOut">
              <a:rPr lang="en-GB" smtClean="0"/>
              <a:pPr/>
              <a:t>11/09/2026</a:t>
            </a:fld>
            <a:endParaRPr lang="en-GB"/>
          </a:p>
        </p:txBody>
      </p:sp>
      <p:sp>
        <p:nvSpPr>
          <p:cNvPr id="6" name="Footer Placeholder 5">
            <a:extLst>
              <a:ext uri="{FF2B5EF4-FFF2-40B4-BE49-F238E27FC236}">
                <a16:creationId xmlns:a16="http://schemas.microsoft.com/office/drawing/2014/main" xmlns="" id="{18F0AC39-7938-4DBF-9E67-8DEDBB5B0A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3F2BCFDD-14C3-446F-B469-747214A6667D}"/>
              </a:ext>
            </a:extLst>
          </p:cNvPr>
          <p:cNvSpPr>
            <a:spLocks noGrp="1"/>
          </p:cNvSpPr>
          <p:nvPr>
            <p:ph type="sldNum" sz="quarter" idx="12"/>
          </p:nvPr>
        </p:nvSpPr>
        <p:spPr/>
        <p:txBody>
          <a:bodyPr/>
          <a:lstStyle/>
          <a:p>
            <a:fld id="{89DC0988-8933-4A9E-BCA3-FE7F4B02335B}" type="slidenum">
              <a:rPr lang="en-GB" smtClean="0"/>
              <a:pPr/>
              <a:t>‹#›</a:t>
            </a:fld>
            <a:endParaRPr lang="en-GB"/>
          </a:p>
        </p:txBody>
      </p:sp>
    </p:spTree>
    <p:extLst>
      <p:ext uri="{BB962C8B-B14F-4D97-AF65-F5344CB8AC3E}">
        <p14:creationId xmlns:p14="http://schemas.microsoft.com/office/powerpoint/2010/main" xmlns="" val="2027153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EEDC1C-F896-4462-8635-A0AA28C940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8EF3B864-A9BF-48D6-88AC-9260CD76F5A7}"/>
              </a:ext>
            </a:extLst>
          </p:cNvPr>
          <p:cNvSpPr>
            <a:spLocks noGrp="1"/>
          </p:cNvSpPr>
          <p:nvPr>
            <p:ph type="pic" idx="1"/>
          </p:nvPr>
        </p:nvSpPr>
        <p:spPr>
          <a:xfrm>
            <a:off x="5183188" y="987433"/>
            <a:ext cx="6172200" cy="4873625"/>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lang="en-GB"/>
          </a:p>
        </p:txBody>
      </p:sp>
      <p:sp>
        <p:nvSpPr>
          <p:cNvPr id="4" name="Text Placeholder 3">
            <a:extLst>
              <a:ext uri="{FF2B5EF4-FFF2-40B4-BE49-F238E27FC236}">
                <a16:creationId xmlns:a16="http://schemas.microsoft.com/office/drawing/2014/main" xmlns="" id="{376A1188-F805-4CE0-9008-EE12BF5BE6CB}"/>
              </a:ext>
            </a:extLst>
          </p:cNvPr>
          <p:cNvSpPr>
            <a:spLocks noGrp="1"/>
          </p:cNvSpPr>
          <p:nvPr>
            <p:ph type="body" sz="half" idx="2"/>
          </p:nvPr>
        </p:nvSpPr>
        <p:spPr>
          <a:xfrm>
            <a:off x="839788" y="2057400"/>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8FFB789-2BEB-4ED9-9A85-F7D19C9B5F0C}"/>
              </a:ext>
            </a:extLst>
          </p:cNvPr>
          <p:cNvSpPr>
            <a:spLocks noGrp="1"/>
          </p:cNvSpPr>
          <p:nvPr>
            <p:ph type="dt" sz="half" idx="10"/>
          </p:nvPr>
        </p:nvSpPr>
        <p:spPr/>
        <p:txBody>
          <a:bodyPr/>
          <a:lstStyle/>
          <a:p>
            <a:fld id="{4400CBC0-90BE-4529-BBA8-9448AF4F65D6}" type="datetimeFigureOut">
              <a:rPr lang="en-GB" smtClean="0"/>
              <a:pPr/>
              <a:t>11/09/2026</a:t>
            </a:fld>
            <a:endParaRPr lang="en-GB"/>
          </a:p>
        </p:txBody>
      </p:sp>
      <p:sp>
        <p:nvSpPr>
          <p:cNvPr id="6" name="Footer Placeholder 5">
            <a:extLst>
              <a:ext uri="{FF2B5EF4-FFF2-40B4-BE49-F238E27FC236}">
                <a16:creationId xmlns:a16="http://schemas.microsoft.com/office/drawing/2014/main" xmlns="" id="{0E0AD2B3-77B4-47E9-8514-72EE05E0B2D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F68B68DB-9EB9-4CD6-A2BD-6B913F9BA4A2}"/>
              </a:ext>
            </a:extLst>
          </p:cNvPr>
          <p:cNvSpPr>
            <a:spLocks noGrp="1"/>
          </p:cNvSpPr>
          <p:nvPr>
            <p:ph type="sldNum" sz="quarter" idx="12"/>
          </p:nvPr>
        </p:nvSpPr>
        <p:spPr/>
        <p:txBody>
          <a:bodyPr/>
          <a:lstStyle/>
          <a:p>
            <a:fld id="{89DC0988-8933-4A9E-BCA3-FE7F4B02335B}" type="slidenum">
              <a:rPr lang="en-GB" smtClean="0"/>
              <a:pPr/>
              <a:t>‹#›</a:t>
            </a:fld>
            <a:endParaRPr lang="en-GB"/>
          </a:p>
        </p:txBody>
      </p:sp>
    </p:spTree>
    <p:extLst>
      <p:ext uri="{BB962C8B-B14F-4D97-AF65-F5344CB8AC3E}">
        <p14:creationId xmlns:p14="http://schemas.microsoft.com/office/powerpoint/2010/main" xmlns="" val="2201987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54C02C-CC26-47F8-A6DA-53C75C5C422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9517A38B-F53F-4C6F-A093-5D22388FC5A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4E312274-5E61-42B7-A099-82E635831029}"/>
              </a:ext>
            </a:extLst>
          </p:cNvPr>
          <p:cNvSpPr>
            <a:spLocks noGrp="1"/>
          </p:cNvSpPr>
          <p:nvPr>
            <p:ph type="dt" sz="half" idx="10"/>
          </p:nvPr>
        </p:nvSpPr>
        <p:spPr/>
        <p:txBody>
          <a:bodyPr/>
          <a:lstStyle/>
          <a:p>
            <a:fld id="{4400CBC0-90BE-4529-BBA8-9448AF4F65D6}" type="datetimeFigureOut">
              <a:rPr lang="en-GB" smtClean="0"/>
              <a:pPr/>
              <a:t>11/09/2026</a:t>
            </a:fld>
            <a:endParaRPr lang="en-GB"/>
          </a:p>
        </p:txBody>
      </p:sp>
      <p:sp>
        <p:nvSpPr>
          <p:cNvPr id="5" name="Footer Placeholder 4">
            <a:extLst>
              <a:ext uri="{FF2B5EF4-FFF2-40B4-BE49-F238E27FC236}">
                <a16:creationId xmlns:a16="http://schemas.microsoft.com/office/drawing/2014/main" xmlns="" id="{0D41FCD3-9337-4F0C-AFC1-A3D8F2FF83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B2FFE921-EEB3-45EA-A868-93E05C6E44E0}"/>
              </a:ext>
            </a:extLst>
          </p:cNvPr>
          <p:cNvSpPr>
            <a:spLocks noGrp="1"/>
          </p:cNvSpPr>
          <p:nvPr>
            <p:ph type="sldNum" sz="quarter" idx="12"/>
          </p:nvPr>
        </p:nvSpPr>
        <p:spPr/>
        <p:txBody>
          <a:bodyPr/>
          <a:lstStyle/>
          <a:p>
            <a:fld id="{89DC0988-8933-4A9E-BCA3-FE7F4B02335B}" type="slidenum">
              <a:rPr lang="en-GB" smtClean="0"/>
              <a:pPr/>
              <a:t>‹#›</a:t>
            </a:fld>
            <a:endParaRPr lang="en-GB"/>
          </a:p>
        </p:txBody>
      </p:sp>
    </p:spTree>
    <p:extLst>
      <p:ext uri="{BB962C8B-B14F-4D97-AF65-F5344CB8AC3E}">
        <p14:creationId xmlns:p14="http://schemas.microsoft.com/office/powerpoint/2010/main" xmlns="" val="1574083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41D39976-7860-4E0D-ADDD-AE5D1BA5D8B7}"/>
              </a:ext>
            </a:extLst>
          </p:cNvPr>
          <p:cNvSpPr>
            <a:spLocks noGrp="1"/>
          </p:cNvSpPr>
          <p:nvPr>
            <p:ph type="title" orient="vert"/>
          </p:nvPr>
        </p:nvSpPr>
        <p:spPr>
          <a:xfrm>
            <a:off x="8724902"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FAF78C49-C138-49A1-B801-9A218BE41E5C}"/>
              </a:ext>
            </a:extLst>
          </p:cNvPr>
          <p:cNvSpPr>
            <a:spLocks noGrp="1"/>
          </p:cNvSpPr>
          <p:nvPr>
            <p:ph type="body" orient="vert" idx="1"/>
          </p:nvPr>
        </p:nvSpPr>
        <p:spPr>
          <a:xfrm>
            <a:off x="838203"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819E050E-07FF-4B42-8824-2D8B1096B794}"/>
              </a:ext>
            </a:extLst>
          </p:cNvPr>
          <p:cNvSpPr>
            <a:spLocks noGrp="1"/>
          </p:cNvSpPr>
          <p:nvPr>
            <p:ph type="dt" sz="half" idx="10"/>
          </p:nvPr>
        </p:nvSpPr>
        <p:spPr/>
        <p:txBody>
          <a:bodyPr/>
          <a:lstStyle/>
          <a:p>
            <a:fld id="{4400CBC0-90BE-4529-BBA8-9448AF4F65D6}" type="datetimeFigureOut">
              <a:rPr lang="en-GB" smtClean="0"/>
              <a:pPr/>
              <a:t>11/09/2026</a:t>
            </a:fld>
            <a:endParaRPr lang="en-GB"/>
          </a:p>
        </p:txBody>
      </p:sp>
      <p:sp>
        <p:nvSpPr>
          <p:cNvPr id="5" name="Footer Placeholder 4">
            <a:extLst>
              <a:ext uri="{FF2B5EF4-FFF2-40B4-BE49-F238E27FC236}">
                <a16:creationId xmlns:a16="http://schemas.microsoft.com/office/drawing/2014/main" xmlns="" id="{7178F107-093C-4EC9-89BB-91D26C55B2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F13535C3-5BA8-428B-BD94-FAB65D23A3D3}"/>
              </a:ext>
            </a:extLst>
          </p:cNvPr>
          <p:cNvSpPr>
            <a:spLocks noGrp="1"/>
          </p:cNvSpPr>
          <p:nvPr>
            <p:ph type="sldNum" sz="quarter" idx="12"/>
          </p:nvPr>
        </p:nvSpPr>
        <p:spPr/>
        <p:txBody>
          <a:bodyPr/>
          <a:lstStyle/>
          <a:p>
            <a:fld id="{89DC0988-8933-4A9E-BCA3-FE7F4B02335B}" type="slidenum">
              <a:rPr lang="en-GB" smtClean="0"/>
              <a:pPr/>
              <a:t>‹#›</a:t>
            </a:fld>
            <a:endParaRPr lang="en-GB"/>
          </a:p>
        </p:txBody>
      </p:sp>
    </p:spTree>
    <p:extLst>
      <p:ext uri="{BB962C8B-B14F-4D97-AF65-F5344CB8AC3E}">
        <p14:creationId xmlns:p14="http://schemas.microsoft.com/office/powerpoint/2010/main" xmlns="" val="2698181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DA6DF8AA-11A8-4A90-993B-B6753C6206CF}"/>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25594F93-D57F-4D77-8BB7-02223CFE5E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2BC691D5-7073-4AA6-8846-677B441ABAD1}"/>
              </a:ext>
            </a:extLst>
          </p:cNvPr>
          <p:cNvSpPr>
            <a:spLocks noGrp="1"/>
          </p:cNvSpPr>
          <p:nvPr>
            <p:ph type="dt" sz="half" idx="2"/>
          </p:nvPr>
        </p:nvSpPr>
        <p:spPr>
          <a:xfrm>
            <a:off x="838200" y="635635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00CBC0-90BE-4529-BBA8-9448AF4F65D6}" type="datetimeFigureOut">
              <a:rPr lang="en-GB" smtClean="0"/>
              <a:pPr/>
              <a:t>11/09/2026</a:t>
            </a:fld>
            <a:endParaRPr lang="en-GB"/>
          </a:p>
        </p:txBody>
      </p:sp>
      <p:sp>
        <p:nvSpPr>
          <p:cNvPr id="5" name="Footer Placeholder 4">
            <a:extLst>
              <a:ext uri="{FF2B5EF4-FFF2-40B4-BE49-F238E27FC236}">
                <a16:creationId xmlns:a16="http://schemas.microsoft.com/office/drawing/2014/main" xmlns="" id="{8423E48F-B846-4FB9-94CC-A3C60322256A}"/>
              </a:ext>
            </a:extLst>
          </p:cNvPr>
          <p:cNvSpPr>
            <a:spLocks noGrp="1"/>
          </p:cNvSpPr>
          <p:nvPr>
            <p:ph type="ftr" sz="quarter" idx="3"/>
          </p:nvPr>
        </p:nvSpPr>
        <p:spPr>
          <a:xfrm>
            <a:off x="4038600" y="635635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xmlns="" id="{6337FA57-CCD3-4BC8-81E1-F8FDA34275C6}"/>
              </a:ext>
            </a:extLst>
          </p:cNvPr>
          <p:cNvSpPr>
            <a:spLocks noGrp="1"/>
          </p:cNvSpPr>
          <p:nvPr>
            <p:ph type="sldNum" sz="quarter" idx="4"/>
          </p:nvPr>
        </p:nvSpPr>
        <p:spPr>
          <a:xfrm>
            <a:off x="8610600" y="635635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DC0988-8933-4A9E-BCA3-FE7F4B02335B}" type="slidenum">
              <a:rPr lang="en-GB" smtClean="0"/>
              <a:pPr/>
              <a:t>‹#›</a:t>
            </a:fld>
            <a:endParaRPr lang="en-GB"/>
          </a:p>
        </p:txBody>
      </p:sp>
    </p:spTree>
    <p:extLst>
      <p:ext uri="{BB962C8B-B14F-4D97-AF65-F5344CB8AC3E}">
        <p14:creationId xmlns:p14="http://schemas.microsoft.com/office/powerpoint/2010/main" xmlns="" val="3294403222"/>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hnms.gr/hnms/greek/index_html"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hnms.gr/hnms/greek/index_html"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www.hnms.gr/hnms/greek/index_html" TargetMode="External"/><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2.png"/><Relationship Id="rId10" Type="http://schemas.openxmlformats.org/officeDocument/2006/relationships/image" Target="../media/image11.png"/><Relationship Id="rId4" Type="http://schemas.openxmlformats.org/officeDocument/2006/relationships/image" Target="../media/image1.pn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www.hnms.gr/hnms/greek/index_html" TargetMode="External"/><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2.png"/><Relationship Id="rId10" Type="http://schemas.openxmlformats.org/officeDocument/2006/relationships/image" Target="../media/image17.png"/><Relationship Id="rId4" Type="http://schemas.openxmlformats.org/officeDocument/2006/relationships/image" Target="../media/image1.pn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hyperlink" Target="http://www.hnms.gr/hnms/greek/index_html" TargetMode="External"/><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2.png"/><Relationship Id="rId10" Type="http://schemas.openxmlformats.org/officeDocument/2006/relationships/image" Target="../media/image22.png"/><Relationship Id="rId4" Type="http://schemas.openxmlformats.org/officeDocument/2006/relationships/image" Target="../media/image1.pn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hyperlink" Target="http://www.hnms.gr/hnms/greek/index_html"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7">
            <a:extLst>
              <a:ext uri="{FF2B5EF4-FFF2-40B4-BE49-F238E27FC236}">
                <a16:creationId xmlns:a16="http://schemas.microsoft.com/office/drawing/2014/main" xmlns="" id="{73A25D70-4A55-4F72-B9C5-A69CDBF4DB4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9">
            <a:extLst>
              <a:ext uri="{FF2B5EF4-FFF2-40B4-BE49-F238E27FC236}">
                <a16:creationId xmlns:a16="http://schemas.microsoft.com/office/drawing/2014/main" xmlns="" id="{54957100-6D8B-4161-9F2F-C0A949EC84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10"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11">
            <a:extLst>
              <a:ext uri="{FF2B5EF4-FFF2-40B4-BE49-F238E27FC236}">
                <a16:creationId xmlns:a16="http://schemas.microsoft.com/office/drawing/2014/main" xmlns="" id="{0BD8B065-EE51-4AE2-A94C-86249998FD7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8" name="Group 13">
            <a:extLst>
              <a:ext uri="{FF2B5EF4-FFF2-40B4-BE49-F238E27FC236}">
                <a16:creationId xmlns:a16="http://schemas.microsoft.com/office/drawing/2014/main" xmlns="" id="{18999293-B054-4B57-A26F-D04C2BB1133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flipH="1">
            <a:off x="-18230" y="-43336"/>
            <a:ext cx="5163047" cy="2657478"/>
            <a:chOff x="6867015" y="-1"/>
            <a:chExt cx="5324985" cy="3251912"/>
          </a:xfrm>
          <a:solidFill>
            <a:schemeClr val="bg1">
              <a:alpha val="30000"/>
            </a:schemeClr>
          </a:solidFill>
        </p:grpSpPr>
        <p:sp>
          <p:nvSpPr>
            <p:cNvPr id="29" name="Freeform: Shape 14">
              <a:extLst>
                <a:ext uri="{FF2B5EF4-FFF2-40B4-BE49-F238E27FC236}">
                  <a16:creationId xmlns:a16="http://schemas.microsoft.com/office/drawing/2014/main" xmlns="" id="{5E505D8A-F41A-450D-A648-E77DF6B8D84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ea typeface="+mn-ea"/>
                <a:cs typeface="+mn-cs"/>
              </a:endParaRPr>
            </a:p>
          </p:txBody>
        </p:sp>
        <p:sp>
          <p:nvSpPr>
            <p:cNvPr id="30" name="Freeform: Shape 15">
              <a:extLst>
                <a:ext uri="{FF2B5EF4-FFF2-40B4-BE49-F238E27FC236}">
                  <a16:creationId xmlns:a16="http://schemas.microsoft.com/office/drawing/2014/main" xmlns="" id="{E2BD6DCE-6A81-4F34-9958-67B578EA166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ea typeface="+mn-ea"/>
                <a:cs typeface="+mn-cs"/>
              </a:endParaRPr>
            </a:p>
          </p:txBody>
        </p:sp>
        <p:sp>
          <p:nvSpPr>
            <p:cNvPr id="17" name="Freeform: Shape 16">
              <a:extLst>
                <a:ext uri="{FF2B5EF4-FFF2-40B4-BE49-F238E27FC236}">
                  <a16:creationId xmlns:a16="http://schemas.microsoft.com/office/drawing/2014/main" xmlns="" id="{5C462BE8-CD72-48CF-8A7B-C716D2B99EB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ea typeface="+mn-ea"/>
                <a:cs typeface="+mn-cs"/>
              </a:endParaRPr>
            </a:p>
          </p:txBody>
        </p:sp>
        <p:sp>
          <p:nvSpPr>
            <p:cNvPr id="31" name="Freeform: Shape 17">
              <a:extLst>
                <a:ext uri="{FF2B5EF4-FFF2-40B4-BE49-F238E27FC236}">
                  <a16:creationId xmlns:a16="http://schemas.microsoft.com/office/drawing/2014/main" xmlns="" id="{1C2CDB70-40F1-4D00-8F17-A532E732EB2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ea typeface="+mn-ea"/>
                <a:cs typeface="+mn-cs"/>
              </a:endParaRPr>
            </a:p>
          </p:txBody>
        </p:sp>
      </p:grpSp>
      <p:grpSp>
        <p:nvGrpSpPr>
          <p:cNvPr id="32" name="Group 19">
            <a:extLst>
              <a:ext uri="{FF2B5EF4-FFF2-40B4-BE49-F238E27FC236}">
                <a16:creationId xmlns:a16="http://schemas.microsoft.com/office/drawing/2014/main" xmlns="" id="{761945C4-D997-42F3-B59A-984CF006671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rot="10800000">
            <a:off x="9058275" y="4146315"/>
            <a:ext cx="3142400" cy="2716805"/>
            <a:chOff x="-305" y="-4155"/>
            <a:chExt cx="2514948" cy="2174333"/>
          </a:xfrm>
          <a:solidFill>
            <a:schemeClr val="bg1">
              <a:alpha val="30000"/>
            </a:schemeClr>
          </a:solidFill>
        </p:grpSpPr>
        <p:sp>
          <p:nvSpPr>
            <p:cNvPr id="33" name="Freeform: Shape 20">
              <a:extLst>
                <a:ext uri="{FF2B5EF4-FFF2-40B4-BE49-F238E27FC236}">
                  <a16:creationId xmlns:a16="http://schemas.microsoft.com/office/drawing/2014/main" xmlns="" id="{4651FE4A-9487-43BE-A388-134535743B7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ea typeface="+mn-ea"/>
                <a:cs typeface="+mn-cs"/>
              </a:endParaRPr>
            </a:p>
          </p:txBody>
        </p:sp>
        <p:sp>
          <p:nvSpPr>
            <p:cNvPr id="34" name="Freeform: Shape 21">
              <a:extLst>
                <a:ext uri="{FF2B5EF4-FFF2-40B4-BE49-F238E27FC236}">
                  <a16:creationId xmlns:a16="http://schemas.microsoft.com/office/drawing/2014/main" xmlns="" id="{F44B0EF3-9992-4B95-8A43-6206B3FC3FA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ea typeface="+mn-ea"/>
                <a:cs typeface="+mn-cs"/>
              </a:endParaRPr>
            </a:p>
          </p:txBody>
        </p:sp>
        <p:sp>
          <p:nvSpPr>
            <p:cNvPr id="23" name="Freeform: Shape 22">
              <a:extLst>
                <a:ext uri="{FF2B5EF4-FFF2-40B4-BE49-F238E27FC236}">
                  <a16:creationId xmlns:a16="http://schemas.microsoft.com/office/drawing/2014/main" xmlns="" id="{041B1C1F-C2FE-4C47-9D74-ADB9B53F4BF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ea typeface="+mn-ea"/>
                <a:cs typeface="+mn-cs"/>
              </a:endParaRPr>
            </a:p>
          </p:txBody>
        </p:sp>
        <p:sp>
          <p:nvSpPr>
            <p:cNvPr id="24" name="Freeform: Shape 23">
              <a:extLst>
                <a:ext uri="{FF2B5EF4-FFF2-40B4-BE49-F238E27FC236}">
                  <a16:creationId xmlns:a16="http://schemas.microsoft.com/office/drawing/2014/main" xmlns="" id="{1048177B-A49E-4E24-9007-07A0EDD6A2E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ea typeface="+mn-ea"/>
                <a:cs typeface="+mn-cs"/>
              </a:endParaRPr>
            </a:p>
          </p:txBody>
        </p:sp>
      </p:grpSp>
      <p:pic>
        <p:nvPicPr>
          <p:cNvPr id="6" name="Picture 4" descr="Ε.Μ.Υ.">
            <a:hlinkClick r:id="rId3"/>
            <a:extLst>
              <a:ext uri="{FF2B5EF4-FFF2-40B4-BE49-F238E27FC236}">
                <a16:creationId xmlns:a16="http://schemas.microsoft.com/office/drawing/2014/main" xmlns="" id="{3643F796-C58A-40AE-8A61-0E1A73518643}"/>
              </a:ext>
            </a:extLst>
          </p:cNvPr>
          <p:cNvPicPr>
            <a:picLocks noChangeAspect="1" noChangeArrowheads="1"/>
          </p:cNvPicPr>
          <p:nvPr/>
        </p:nvPicPr>
        <p:blipFill>
          <a:blip r:embed="rId4" cstate="print"/>
          <a:srcRect/>
          <a:stretch>
            <a:fillRect/>
          </a:stretch>
        </p:blipFill>
        <p:spPr bwMode="auto">
          <a:xfrm>
            <a:off x="1" y="2754"/>
            <a:ext cx="2590799" cy="488985"/>
          </a:xfrm>
          <a:prstGeom prst="rect">
            <a:avLst/>
          </a:prstGeom>
          <a:noFill/>
          <a:ln w="9525">
            <a:noFill/>
            <a:miter lim="800000"/>
            <a:headEnd/>
            <a:tailEnd/>
          </a:ln>
        </p:spPr>
      </p:pic>
      <p:pic>
        <p:nvPicPr>
          <p:cNvPr id="9" name="Picture 5" descr="logo2nd">
            <a:extLst>
              <a:ext uri="{FF2B5EF4-FFF2-40B4-BE49-F238E27FC236}">
                <a16:creationId xmlns:a16="http://schemas.microsoft.com/office/drawing/2014/main" xmlns="" id="{F15A799A-2A71-47B2-B825-7F5F8D938182}"/>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0445880" y="-13317"/>
            <a:ext cx="1698058" cy="4255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a:extLst>
              <a:ext uri="{FF2B5EF4-FFF2-40B4-BE49-F238E27FC236}">
                <a16:creationId xmlns:a16="http://schemas.microsoft.com/office/drawing/2014/main" xmlns="" id="{D3405C50-37B2-4F07-AC82-06B421FE3CCE}"/>
              </a:ext>
            </a:extLst>
          </p:cNvPr>
          <p:cNvSpPr>
            <a:spLocks noGrp="1"/>
          </p:cNvSpPr>
          <p:nvPr>
            <p:ph type="ctrTitle"/>
          </p:nvPr>
        </p:nvSpPr>
        <p:spPr>
          <a:xfrm>
            <a:off x="0" y="-33414"/>
            <a:ext cx="11189887" cy="963005"/>
          </a:xfrm>
        </p:spPr>
        <p:txBody>
          <a:bodyPr anchor="b">
            <a:normAutofit/>
          </a:bodyPr>
          <a:lstStyle/>
          <a:p>
            <a:r>
              <a:rPr lang="en-US" sz="2400" b="1" dirty="0">
                <a:solidFill>
                  <a:schemeClr val="tx2"/>
                </a:solidFill>
                <a:effectLst>
                  <a:outerShdw blurRad="38100" dist="38100" dir="2700000" algn="tl">
                    <a:srgbClr val="000000">
                      <a:alpha val="43137"/>
                    </a:srgbClr>
                  </a:outerShdw>
                </a:effectLst>
                <a:latin typeface="+mn-lt"/>
              </a:rPr>
              <a:t>Priority Project: </a:t>
            </a:r>
            <a:r>
              <a:rPr lang="en-US" sz="2400" b="1" dirty="0">
                <a:solidFill>
                  <a:srgbClr val="FF0000"/>
                </a:solidFill>
                <a:effectLst>
                  <a:outerShdw blurRad="38100" dist="38100" dir="2700000" algn="tl">
                    <a:srgbClr val="000000">
                      <a:alpha val="43137"/>
                    </a:srgbClr>
                  </a:outerShdw>
                </a:effectLst>
                <a:latin typeface="+mn-lt"/>
              </a:rPr>
              <a:t>APOCS</a:t>
            </a:r>
            <a:r>
              <a:rPr lang="en-US" sz="2400" b="1" dirty="0">
                <a:solidFill>
                  <a:schemeClr val="tx2"/>
                </a:solidFill>
                <a:effectLst>
                  <a:outerShdw blurRad="38100" dist="38100" dir="2700000" algn="tl">
                    <a:srgbClr val="000000">
                      <a:alpha val="43137"/>
                    </a:srgbClr>
                  </a:outerShdw>
                </a:effectLst>
                <a:latin typeface="+mn-lt"/>
              </a:rPr>
              <a:t> </a:t>
            </a:r>
            <a:br>
              <a:rPr lang="en-US" sz="2400" b="1" dirty="0">
                <a:solidFill>
                  <a:schemeClr val="tx2"/>
                </a:solidFill>
                <a:effectLst>
                  <a:outerShdw blurRad="38100" dist="38100" dir="2700000" algn="tl">
                    <a:srgbClr val="000000">
                      <a:alpha val="43137"/>
                    </a:srgbClr>
                  </a:outerShdw>
                </a:effectLst>
                <a:latin typeface="+mn-lt"/>
              </a:rPr>
            </a:br>
            <a:r>
              <a:rPr lang="en-US" sz="2400" b="1" dirty="0">
                <a:solidFill>
                  <a:srgbClr val="FF0000"/>
                </a:solidFill>
                <a:effectLst>
                  <a:outerShdw blurRad="38100" dist="38100" dir="2700000" algn="tl">
                    <a:srgbClr val="000000">
                      <a:alpha val="43137"/>
                    </a:srgbClr>
                  </a:outerShdw>
                </a:effectLst>
                <a:latin typeface="+mn-lt"/>
              </a:rPr>
              <a:t>A</a:t>
            </a:r>
            <a:r>
              <a:rPr lang="en-US" sz="2400" b="1" dirty="0">
                <a:solidFill>
                  <a:schemeClr val="tx2"/>
                </a:solidFill>
                <a:effectLst>
                  <a:outerShdw blurRad="38100" dist="38100" dir="2700000" algn="tl">
                    <a:srgbClr val="000000">
                      <a:alpha val="43137"/>
                    </a:srgbClr>
                  </a:outerShdw>
                </a:effectLst>
                <a:latin typeface="+mn-lt"/>
              </a:rPr>
              <a:t>pplication of </a:t>
            </a:r>
            <a:r>
              <a:rPr lang="en-US" sz="2400" b="1" dirty="0">
                <a:solidFill>
                  <a:srgbClr val="FF0000"/>
                </a:solidFill>
                <a:effectLst>
                  <a:outerShdw blurRad="38100" dist="38100" dir="2700000" algn="tl">
                    <a:srgbClr val="000000">
                      <a:alpha val="43137"/>
                    </a:srgbClr>
                  </a:outerShdw>
                </a:effectLst>
                <a:latin typeface="+mn-lt"/>
              </a:rPr>
              <a:t>P</a:t>
            </a:r>
            <a:r>
              <a:rPr lang="en-US" sz="2400" b="1" dirty="0">
                <a:solidFill>
                  <a:schemeClr val="tx2"/>
                </a:solidFill>
                <a:effectLst>
                  <a:outerShdw blurRad="38100" dist="38100" dir="2700000" algn="tl">
                    <a:srgbClr val="000000">
                      <a:alpha val="43137"/>
                    </a:srgbClr>
                  </a:outerShdw>
                </a:effectLst>
                <a:latin typeface="+mn-lt"/>
              </a:rPr>
              <a:t>ersonal Weather Station and </a:t>
            </a:r>
            <a:r>
              <a:rPr lang="en-US" sz="2400" b="1" dirty="0">
                <a:solidFill>
                  <a:srgbClr val="FF0000"/>
                </a:solidFill>
                <a:effectLst>
                  <a:outerShdw blurRad="38100" dist="38100" dir="2700000" algn="tl">
                    <a:srgbClr val="000000">
                      <a:alpha val="43137"/>
                    </a:srgbClr>
                  </a:outerShdw>
                </a:effectLst>
                <a:latin typeface="+mn-lt"/>
              </a:rPr>
              <a:t>O</a:t>
            </a:r>
            <a:r>
              <a:rPr lang="en-US" sz="2400" b="1" dirty="0">
                <a:solidFill>
                  <a:schemeClr val="tx2"/>
                </a:solidFill>
                <a:effectLst>
                  <a:outerShdw blurRad="38100" dist="38100" dir="2700000" algn="tl">
                    <a:srgbClr val="000000">
                      <a:alpha val="43137"/>
                    </a:srgbClr>
                  </a:outerShdw>
                </a:effectLst>
                <a:latin typeface="+mn-lt"/>
              </a:rPr>
              <a:t>pportunistic Sensor Data </a:t>
            </a:r>
            <a:r>
              <a:rPr lang="en-US" sz="2400" b="1" dirty="0" err="1">
                <a:solidFill>
                  <a:srgbClr val="FF0000"/>
                </a:solidFill>
                <a:effectLst>
                  <a:outerShdw blurRad="38100" dist="38100" dir="2700000" algn="tl">
                    <a:srgbClr val="000000">
                      <a:alpha val="43137"/>
                    </a:srgbClr>
                  </a:outerShdw>
                </a:effectLst>
                <a:latin typeface="+mn-lt"/>
              </a:rPr>
              <a:t>C</a:t>
            </a:r>
            <a:r>
              <a:rPr lang="en-US" sz="2400" b="1" dirty="0" err="1">
                <a:solidFill>
                  <a:schemeClr val="tx2"/>
                </a:solidFill>
                <a:effectLst>
                  <a:outerShdw blurRad="38100" dist="38100" dir="2700000" algn="tl">
                    <a:srgbClr val="000000">
                      <a:alpha val="43137"/>
                    </a:srgbClr>
                  </a:outerShdw>
                </a:effectLst>
                <a:latin typeface="+mn-lt"/>
              </a:rPr>
              <a:t>rowd</a:t>
            </a:r>
            <a:r>
              <a:rPr lang="en-US" sz="2400" b="1" dirty="0" err="1">
                <a:solidFill>
                  <a:srgbClr val="FF0000"/>
                </a:solidFill>
                <a:effectLst>
                  <a:outerShdw blurRad="38100" dist="38100" dir="2700000" algn="tl">
                    <a:srgbClr val="000000">
                      <a:alpha val="43137"/>
                    </a:srgbClr>
                  </a:outerShdw>
                </a:effectLst>
                <a:latin typeface="+mn-lt"/>
              </a:rPr>
              <a:t>S</a:t>
            </a:r>
            <a:r>
              <a:rPr lang="en-US" sz="2400" b="1" dirty="0" err="1">
                <a:solidFill>
                  <a:schemeClr val="tx2"/>
                </a:solidFill>
                <a:effectLst>
                  <a:outerShdw blurRad="38100" dist="38100" dir="2700000" algn="tl">
                    <a:srgbClr val="000000">
                      <a:alpha val="43137"/>
                    </a:srgbClr>
                  </a:outerShdw>
                </a:effectLst>
                <a:latin typeface="+mn-lt"/>
              </a:rPr>
              <a:t>ourcing</a:t>
            </a:r>
            <a:endParaRPr lang="en-GB" sz="2400" dirty="0">
              <a:solidFill>
                <a:schemeClr val="tx2"/>
              </a:solidFill>
              <a:effectLst>
                <a:outerShdw blurRad="38100" dist="38100" dir="2700000" algn="tl">
                  <a:srgbClr val="000000">
                    <a:alpha val="43137"/>
                  </a:srgbClr>
                </a:outerShdw>
              </a:effectLst>
              <a:latin typeface="+mn-lt"/>
            </a:endParaRPr>
          </a:p>
        </p:txBody>
      </p:sp>
      <p:sp>
        <p:nvSpPr>
          <p:cNvPr id="10" name="TextBox 9">
            <a:extLst>
              <a:ext uri="{FF2B5EF4-FFF2-40B4-BE49-F238E27FC236}">
                <a16:creationId xmlns:a16="http://schemas.microsoft.com/office/drawing/2014/main" xmlns="" id="{6F27E55B-0C56-8231-B370-D5937448A154}"/>
              </a:ext>
            </a:extLst>
          </p:cNvPr>
          <p:cNvSpPr txBox="1"/>
          <p:nvPr/>
        </p:nvSpPr>
        <p:spPr>
          <a:xfrm>
            <a:off x="111987" y="1093435"/>
            <a:ext cx="12080013" cy="392159"/>
          </a:xfrm>
          <a:prstGeom prst="rect">
            <a:avLst/>
          </a:prstGeom>
          <a:noFill/>
        </p:spPr>
        <p:txBody>
          <a:bodyPr wrap="square">
            <a:spAutoFit/>
          </a:bodyPr>
          <a:lstStyle/>
          <a:p>
            <a:pPr algn="just">
              <a:lnSpc>
                <a:spcPct val="115000"/>
              </a:lnSpc>
              <a:spcAft>
                <a:spcPts val="1000"/>
              </a:spcAft>
            </a:pPr>
            <a:r>
              <a:rPr lang="en-GB" sz="1800" b="1" kern="50" dirty="0">
                <a:solidFill>
                  <a:srgbClr val="0070C0"/>
                </a:solidFill>
                <a:effectLst>
                  <a:outerShdw blurRad="38100" dist="38100" dir="2700000" algn="tl">
                    <a:srgbClr val="000000">
                      <a:alpha val="43137"/>
                    </a:srgbClr>
                  </a:outerShdw>
                </a:effectLst>
                <a:latin typeface="+mn-lt"/>
                <a:ea typeface="Times New Roman" panose="02020603050405020304" pitchFamily="18" charset="0"/>
              </a:rPr>
              <a:t>TASK 3: Adaptation of private/citizen datasets for verification purposes over Greece </a:t>
            </a:r>
            <a:endParaRPr lang="el-GR" sz="1800" kern="50" dirty="0">
              <a:solidFill>
                <a:srgbClr val="0070C0"/>
              </a:solidFill>
              <a:effectLst>
                <a:outerShdw blurRad="38100" dist="38100" dir="2700000" algn="tl">
                  <a:srgbClr val="000000">
                    <a:alpha val="43137"/>
                  </a:srgbClr>
                </a:outerShdw>
              </a:effectLst>
              <a:latin typeface="+mn-lt"/>
              <a:ea typeface="Times New Roman" panose="02020603050405020304" pitchFamily="18" charset="0"/>
            </a:endParaRPr>
          </a:p>
        </p:txBody>
      </p:sp>
      <p:sp>
        <p:nvSpPr>
          <p:cNvPr id="13" name="TextBox 12">
            <a:extLst>
              <a:ext uri="{FF2B5EF4-FFF2-40B4-BE49-F238E27FC236}">
                <a16:creationId xmlns:a16="http://schemas.microsoft.com/office/drawing/2014/main" xmlns="" id="{1D941127-E077-F72F-61A8-EB47B3C6BCC5}"/>
              </a:ext>
            </a:extLst>
          </p:cNvPr>
          <p:cNvSpPr txBox="1"/>
          <p:nvPr/>
        </p:nvSpPr>
        <p:spPr>
          <a:xfrm>
            <a:off x="111982" y="1518936"/>
            <a:ext cx="11762938" cy="2591479"/>
          </a:xfrm>
          <a:prstGeom prst="rect">
            <a:avLst/>
          </a:prstGeom>
          <a:noFill/>
        </p:spPr>
        <p:txBody>
          <a:bodyPr wrap="square" rtlCol="0">
            <a:spAutoFit/>
          </a:bodyPr>
          <a:lstStyle/>
          <a:p>
            <a:pPr algn="just">
              <a:lnSpc>
                <a:spcPct val="115000"/>
              </a:lnSpc>
              <a:spcAft>
                <a:spcPts val="0"/>
              </a:spcAft>
            </a:pPr>
            <a:r>
              <a:rPr lang="en-GB" sz="1600" b="1" i="1" u="sng" kern="50" dirty="0" err="1">
                <a:solidFill>
                  <a:srgbClr val="FF0000"/>
                </a:solidFill>
                <a:effectLst>
                  <a:outerShdw blurRad="38100" dist="38100" dir="2700000" algn="tl">
                    <a:srgbClr val="000000">
                      <a:alpha val="43137"/>
                    </a:srgbClr>
                  </a:outerShdw>
                </a:effectLst>
                <a:latin typeface="+mn-lt"/>
                <a:ea typeface="Times New Roman" panose="02020603050405020304" pitchFamily="18" charset="0"/>
              </a:rPr>
              <a:t>SubTask</a:t>
            </a:r>
            <a:r>
              <a:rPr lang="en-GB" sz="1600" b="1" i="1" u="sng" kern="50" dirty="0">
                <a:solidFill>
                  <a:srgbClr val="FF0000"/>
                </a:solidFill>
                <a:effectLst>
                  <a:outerShdw blurRad="38100" dist="38100" dir="2700000" algn="tl">
                    <a:srgbClr val="000000">
                      <a:alpha val="43137"/>
                    </a:srgbClr>
                  </a:outerShdw>
                </a:effectLst>
                <a:latin typeface="+mn-lt"/>
                <a:ea typeface="Times New Roman" panose="02020603050405020304" pitchFamily="18" charset="0"/>
              </a:rPr>
              <a:t> 3.2: </a:t>
            </a:r>
            <a:r>
              <a:rPr lang="en-GB" sz="1600" b="1" i="1" kern="50" dirty="0">
                <a:solidFill>
                  <a:srgbClr val="FF0000"/>
                </a:solidFill>
                <a:effectLst>
                  <a:outerShdw blurRad="38100" dist="38100" dir="2700000" algn="tl">
                    <a:srgbClr val="000000">
                      <a:alpha val="43137"/>
                    </a:srgbClr>
                  </a:outerShdw>
                </a:effectLst>
                <a:latin typeface="+mn-lt"/>
                <a:ea typeface="Times New Roman" panose="02020603050405020304" pitchFamily="18" charset="0"/>
              </a:rPr>
              <a:t>Climatology based Interpolation methodology of precipitation data from various sources </a:t>
            </a:r>
            <a:endParaRPr lang="el-GR" sz="1600" b="1" i="1" kern="100" dirty="0">
              <a:solidFill>
                <a:srgbClr val="FF0000"/>
              </a:solidFill>
              <a:effectLst>
                <a:outerShdw blurRad="38100" dist="38100" dir="2700000" algn="tl">
                  <a:srgbClr val="000000">
                    <a:alpha val="43137"/>
                  </a:srgbClr>
                </a:outerShdw>
              </a:effectLst>
              <a:latin typeface="+mn-lt"/>
              <a:ea typeface="Noto Sans" panose="020B0502040204020203" pitchFamily="34" charset="0"/>
              <a:cs typeface="Noto Sans" panose="020B0502040204020203" pitchFamily="34" charset="0"/>
            </a:endParaRPr>
          </a:p>
          <a:p>
            <a:pPr>
              <a:spcAft>
                <a:spcPts val="0"/>
              </a:spcAft>
            </a:pPr>
            <a:r>
              <a:rPr lang="en-GB" sz="1600" b="1" i="1" kern="100" dirty="0">
                <a:solidFill>
                  <a:srgbClr val="FF0000"/>
                </a:solidFill>
                <a:effectLst>
                  <a:outerShdw blurRad="38100" dist="38100" dir="2700000" algn="tl">
                    <a:srgbClr val="000000">
                      <a:alpha val="43137"/>
                    </a:srgbClr>
                  </a:outerShdw>
                </a:effectLst>
                <a:latin typeface="+mn-lt"/>
                <a:ea typeface="Noto Sans" panose="020B0502040204020203" pitchFamily="34" charset="0"/>
                <a:cs typeface="Noto Sans" panose="020B0502040204020203" pitchFamily="34" charset="0"/>
              </a:rPr>
              <a:t>Flora Gofa, </a:t>
            </a:r>
            <a:r>
              <a:rPr lang="en-US" sz="1600" b="1" i="1" kern="100" dirty="0">
                <a:solidFill>
                  <a:srgbClr val="FF0000"/>
                </a:solidFill>
                <a:effectLst>
                  <a:outerShdw blurRad="38100" dist="38100" dir="2700000" algn="tl">
                    <a:srgbClr val="000000">
                      <a:alpha val="43137"/>
                    </a:srgbClr>
                  </a:outerShdw>
                </a:effectLst>
                <a:latin typeface="+mn-lt"/>
                <a:ea typeface="Noto Sans" panose="020B0502040204020203" pitchFamily="34" charset="0"/>
                <a:cs typeface="Noto Sans" panose="020B0502040204020203" pitchFamily="34" charset="0"/>
              </a:rPr>
              <a:t>HNMS</a:t>
            </a:r>
            <a:endParaRPr lang="en-GB" sz="1600" b="1" i="1" kern="100" dirty="0">
              <a:solidFill>
                <a:srgbClr val="FF0000"/>
              </a:solidFill>
              <a:effectLst>
                <a:outerShdw blurRad="38100" dist="38100" dir="2700000" algn="tl">
                  <a:srgbClr val="000000">
                    <a:alpha val="43137"/>
                  </a:srgbClr>
                </a:outerShdw>
              </a:effectLst>
              <a:latin typeface="+mn-lt"/>
              <a:ea typeface="Noto Sans" panose="020B0502040204020203" pitchFamily="34" charset="0"/>
              <a:cs typeface="Noto Sans" panose="020B0502040204020203" pitchFamily="34" charset="0"/>
            </a:endParaRPr>
          </a:p>
          <a:p>
            <a:pPr>
              <a:spcAft>
                <a:spcPts val="0"/>
              </a:spcAft>
            </a:pPr>
            <a:endParaRPr lang="el-GR" sz="1400" i="1" kern="100" dirty="0">
              <a:solidFill>
                <a:srgbClr val="000000"/>
              </a:solidFill>
              <a:effectLst/>
              <a:latin typeface="+mn-lt"/>
              <a:ea typeface="Noto Sans" panose="020B0502040204020203" pitchFamily="34" charset="0"/>
              <a:cs typeface="Noto Sans" panose="020B0502040204020203" pitchFamily="34" charset="0"/>
            </a:endParaRPr>
          </a:p>
          <a:p>
            <a:pPr>
              <a:spcAft>
                <a:spcPts val="0"/>
              </a:spcAft>
            </a:pPr>
            <a:r>
              <a:rPr lang="en-GB" sz="1400" i="1" kern="100" dirty="0">
                <a:solidFill>
                  <a:srgbClr val="000000"/>
                </a:solidFill>
                <a:effectLst/>
                <a:latin typeface="+mn-lt"/>
                <a:ea typeface="Noto Sans" panose="020B0502040204020203" pitchFamily="34" charset="0"/>
                <a:cs typeface="Noto Sans" panose="020B0502040204020203" pitchFamily="34" charset="0"/>
              </a:rPr>
              <a:t>A verification procedure must be based on equally realistic and detailed observations as high-resolution model forecasts Precipitation observations from “official” and “unofficial” networks together with remote sensing data can only increase the accuracy of the “true” location of rainfall events.  </a:t>
            </a:r>
            <a:endParaRPr lang="el-GR" sz="1400" i="1" kern="100" dirty="0">
              <a:effectLst/>
              <a:latin typeface="+mn-lt"/>
              <a:ea typeface="Noto Sans" panose="020B0502040204020203" pitchFamily="34" charset="0"/>
              <a:cs typeface="Noto Sans" panose="020B0502040204020203" pitchFamily="34" charset="0"/>
            </a:endParaRPr>
          </a:p>
          <a:p>
            <a:pPr marL="285750" indent="-285750">
              <a:spcAft>
                <a:spcPts val="0"/>
              </a:spcAft>
              <a:buFont typeface="Wingdings" panose="05000000000000000000" pitchFamily="2" charset="2"/>
              <a:buChar char="§"/>
            </a:pPr>
            <a:r>
              <a:rPr lang="en-GB" sz="1400" i="1" kern="100" dirty="0">
                <a:solidFill>
                  <a:srgbClr val="000000"/>
                </a:solidFill>
                <a:effectLst/>
                <a:latin typeface="+mn-lt"/>
                <a:ea typeface="Noto Sans" panose="020B0502040204020203" pitchFamily="34" charset="0"/>
                <a:cs typeface="Noto Sans" panose="020B0502040204020203" pitchFamily="34" charset="0"/>
              </a:rPr>
              <a:t>An approach to create precipitation gridded datasets for areas with complex terrain as Greece, which is based on an interpolation method that uses long climate data series to determine the geographical characteristics that this parameter is best correlated with, as well as remote sensing estimates as background information to cover the areas where observations are insufficient. </a:t>
            </a:r>
          </a:p>
          <a:p>
            <a:pPr marL="285750" indent="-285750">
              <a:spcAft>
                <a:spcPts val="0"/>
              </a:spcAft>
              <a:buFont typeface="Wingdings" panose="05000000000000000000" pitchFamily="2" charset="2"/>
              <a:buChar char="§"/>
            </a:pPr>
            <a:r>
              <a:rPr lang="en-GB" sz="1400" i="1" kern="100" dirty="0">
                <a:solidFill>
                  <a:srgbClr val="000000"/>
                </a:solidFill>
                <a:effectLst/>
                <a:latin typeface="+mn-lt"/>
                <a:ea typeface="Noto Sans" panose="020B0502040204020203" pitchFamily="34" charset="0"/>
                <a:cs typeface="Noto Sans" panose="020B0502040204020203" pitchFamily="34" charset="0"/>
              </a:rPr>
              <a:t>The methodology will be applied on the datasets that are resulted from </a:t>
            </a:r>
            <a:r>
              <a:rPr lang="en-GB" sz="1400" i="1" kern="100" dirty="0" err="1">
                <a:solidFill>
                  <a:srgbClr val="000000"/>
                </a:solidFill>
                <a:effectLst/>
                <a:latin typeface="+mn-lt"/>
                <a:ea typeface="Noto Sans" panose="020B0502040204020203" pitchFamily="34" charset="0"/>
                <a:cs typeface="Noto Sans" panose="020B0502040204020203" pitchFamily="34" charset="0"/>
              </a:rPr>
              <a:t>SubTask</a:t>
            </a:r>
            <a:r>
              <a:rPr lang="en-GB" sz="1400" i="1" kern="100" dirty="0">
                <a:solidFill>
                  <a:srgbClr val="000000"/>
                </a:solidFill>
                <a:effectLst/>
                <a:latin typeface="+mn-lt"/>
                <a:ea typeface="Noto Sans" panose="020B0502040204020203" pitchFamily="34" charset="0"/>
                <a:cs typeface="Noto Sans" panose="020B0502040204020203" pitchFamily="34" charset="0"/>
              </a:rPr>
              <a:t> 3.1, with the addition of H-SAF precipitation estimates mainly to over sea areas that ground observations are not available.</a:t>
            </a:r>
            <a:endParaRPr lang="el-GR" sz="1400" i="1" kern="100" dirty="0">
              <a:solidFill>
                <a:srgbClr val="000000"/>
              </a:solidFill>
              <a:effectLst/>
              <a:latin typeface="+mn-lt"/>
              <a:ea typeface="Noto Sans" panose="020B0502040204020203" pitchFamily="34" charset="0"/>
              <a:cs typeface="Noto Sans" panose="020B0502040204020203" pitchFamily="34" charset="0"/>
            </a:endParaRPr>
          </a:p>
          <a:p>
            <a:endParaRPr lang="el-GR" sz="1600" dirty="0"/>
          </a:p>
        </p:txBody>
      </p:sp>
      <p:sp>
        <p:nvSpPr>
          <p:cNvPr id="4" name="TextBox 3">
            <a:extLst>
              <a:ext uri="{FF2B5EF4-FFF2-40B4-BE49-F238E27FC236}">
                <a16:creationId xmlns:a16="http://schemas.microsoft.com/office/drawing/2014/main" xmlns="" id="{6AF3A616-09DB-FD8C-C08D-DD995ADF48CF}"/>
              </a:ext>
            </a:extLst>
          </p:cNvPr>
          <p:cNvSpPr txBox="1"/>
          <p:nvPr/>
        </p:nvSpPr>
        <p:spPr>
          <a:xfrm>
            <a:off x="103005" y="4077179"/>
            <a:ext cx="11430000" cy="1785104"/>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1600" b="0" i="0" u="none" strike="noStrike" kern="1200" cap="none" spc="0" normalizeH="0" baseline="0" noProof="0" dirty="0">
                <a:ln>
                  <a:noFill/>
                </a:ln>
                <a:solidFill>
                  <a:srgbClr val="002060"/>
                </a:solidFill>
                <a:effectLst/>
                <a:uLnTx/>
                <a:uFillTx/>
                <a:latin typeface="Calibri" panose="020F0502020204030204"/>
                <a:ea typeface="+mn-ea"/>
                <a:cs typeface="+mn-cs"/>
              </a:rPr>
              <a:t>High resolution forecasts in </a:t>
            </a:r>
            <a:r>
              <a:rPr kumimoji="0" lang="el-GR" sz="1600" b="0" i="0" u="none" strike="noStrike" kern="1200" cap="none" spc="0" normalizeH="0" baseline="0" noProof="0" dirty="0">
                <a:ln>
                  <a:noFill/>
                </a:ln>
                <a:solidFill>
                  <a:srgbClr val="002060"/>
                </a:solidFill>
                <a:effectLst/>
                <a:uLnTx/>
                <a:uFillTx/>
                <a:latin typeface="Calibri" panose="020F0502020204030204"/>
                <a:ea typeface="+mn-ea"/>
                <a:cs typeface="+mn-cs"/>
              </a:rPr>
              <a:t>~</a:t>
            </a:r>
            <a:r>
              <a:rPr kumimoji="0" lang="en-GB" sz="1600" b="0" i="0" u="none" strike="noStrike" kern="1200" cap="none" spc="0" normalizeH="0" baseline="0" noProof="0" dirty="0">
                <a:ln>
                  <a:noFill/>
                </a:ln>
                <a:solidFill>
                  <a:srgbClr val="002060"/>
                </a:solidFill>
                <a:effectLst/>
                <a:uLnTx/>
                <a:uFillTx/>
                <a:latin typeface="Calibri" panose="020F0502020204030204"/>
                <a:ea typeface="+mn-ea"/>
                <a:cs typeface="+mn-cs"/>
              </a:rPr>
              <a:t>km</a:t>
            </a:r>
            <a:r>
              <a:rPr kumimoji="0" lang="el-GR" sz="1600" b="0"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en-GB" sz="1600" b="0" i="0" u="none" strike="noStrike" kern="1200" cap="none" spc="0" normalizeH="0" baseline="0" noProof="0" dirty="0">
                <a:ln>
                  <a:noFill/>
                </a:ln>
                <a:solidFill>
                  <a:srgbClr val="002060"/>
                </a:solidFill>
                <a:effectLst/>
                <a:uLnTx/>
                <a:uFillTx/>
                <a:latin typeface="Calibri" panose="020F0502020204030204"/>
                <a:ea typeface="+mn-ea"/>
                <a:cs typeface="+mn-cs"/>
              </a:rPr>
              <a:t>scale produce realistic spatial structures for precipitation</a:t>
            </a:r>
            <a:r>
              <a:rPr kumimoji="0" lang="el-GR" sz="1600" b="0" i="0" u="none" strike="noStrike" kern="1200" cap="none" spc="0" normalizeH="0" baseline="0" noProof="0" dirty="0">
                <a:ln>
                  <a:noFill/>
                </a:ln>
                <a:solidFill>
                  <a:srgbClr val="002060"/>
                </a:solidFill>
                <a:effectLst/>
                <a:uLnTx/>
                <a:uFillTx/>
                <a:latin typeface="Calibri" panose="020F0502020204030204"/>
                <a:ea typeface="+mn-ea"/>
                <a:cs typeface="+mn-cs"/>
              </a:rPr>
              <a:t>.</a:t>
            </a:r>
            <a:endParaRPr kumimoji="0" lang="en-GB" sz="16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GB" sz="1600" dirty="0">
                <a:solidFill>
                  <a:srgbClr val="002060"/>
                </a:solidFill>
                <a:latin typeface="Calibri" panose="020F0502020204030204"/>
              </a:rPr>
              <a:t>Objective evaluation in a process that has a prerequisite detailed representation of the </a:t>
            </a:r>
            <a:r>
              <a:rPr lang="el-GR" sz="1600" dirty="0">
                <a:solidFill>
                  <a:srgbClr val="002060"/>
                </a:solidFill>
                <a:latin typeface="Calibri" panose="020F0502020204030204"/>
              </a:rPr>
              <a:t>«</a:t>
            </a:r>
            <a:r>
              <a:rPr lang="en-GB" sz="1600" dirty="0">
                <a:solidFill>
                  <a:srgbClr val="002060"/>
                </a:solidFill>
                <a:latin typeface="Calibri" panose="020F0502020204030204"/>
              </a:rPr>
              <a:t>reality</a:t>
            </a:r>
            <a:r>
              <a:rPr lang="el-GR" sz="1600" dirty="0">
                <a:solidFill>
                  <a:srgbClr val="002060"/>
                </a:solidFill>
                <a:latin typeface="Calibri" panose="020F0502020204030204"/>
              </a:rPr>
              <a:t>».</a:t>
            </a:r>
            <a:r>
              <a:rPr lang="en-GB" sz="1600" dirty="0">
                <a:solidFill>
                  <a:srgbClr val="002060"/>
                </a:solidFill>
                <a:latin typeface="Calibri" panose="020F0502020204030204"/>
              </a:rPr>
              <a:t> </a:t>
            </a:r>
            <a:endParaRPr kumimoji="0" lang="el-GR" sz="16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GB" sz="1600" dirty="0" err="1">
                <a:solidFill>
                  <a:srgbClr val="002060"/>
                </a:solidFill>
                <a:latin typeface="Calibri" panose="020F0502020204030204"/>
              </a:rPr>
              <a:t>Obs</a:t>
            </a:r>
            <a:r>
              <a:rPr lang="en-GB" sz="1600" dirty="0">
                <a:solidFill>
                  <a:srgbClr val="002060"/>
                </a:solidFill>
                <a:latin typeface="Calibri" panose="020F0502020204030204"/>
              </a:rPr>
              <a:t> availability</a:t>
            </a:r>
            <a:r>
              <a:rPr lang="en-US" sz="1600" dirty="0">
                <a:solidFill>
                  <a:srgbClr val="002060"/>
                </a:solidFill>
                <a:latin typeface="Calibri" panose="020F0502020204030204"/>
              </a:rPr>
              <a:t>: </a:t>
            </a:r>
            <a:r>
              <a:rPr lang="en-GB" sz="1600" dirty="0">
                <a:solidFill>
                  <a:srgbClr val="002060"/>
                </a:solidFill>
                <a:latin typeface="Calibri" panose="020F0502020204030204"/>
              </a:rPr>
              <a:t>insufficient in-situ measurements from HNMS network, use of </a:t>
            </a:r>
            <a:r>
              <a:rPr lang="en-US" sz="1600" dirty="0">
                <a:solidFill>
                  <a:srgbClr val="002060"/>
                </a:solidFill>
                <a:latin typeface="Calibri" panose="020F0502020204030204"/>
              </a:rPr>
              <a:t>PWS can enhance the spatial precipitation info, which is necessary for generation of gridded fields</a:t>
            </a:r>
            <a:endParaRPr lang="en-GB" sz="1600" dirty="0">
              <a:solidFill>
                <a:srgbClr val="002060"/>
              </a:solidFill>
              <a:latin typeface="Calibri" panose="020F0502020204030204"/>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1600" b="0" i="0" u="none" strike="noStrike" kern="1200" cap="none" spc="0" normalizeH="0" baseline="0" noProof="0" dirty="0">
                <a:ln>
                  <a:noFill/>
                </a:ln>
                <a:solidFill>
                  <a:srgbClr val="002060"/>
                </a:solidFill>
                <a:effectLst/>
                <a:uLnTx/>
                <a:uFillTx/>
                <a:latin typeface="Calibri" panose="020F0502020204030204"/>
                <a:ea typeface="+mn-ea"/>
                <a:cs typeface="+mn-cs"/>
              </a:rPr>
              <a:t>Greek terrain is characterized by </a:t>
            </a:r>
            <a:r>
              <a:rPr lang="en-GB" sz="1600" dirty="0">
                <a:solidFill>
                  <a:srgbClr val="002060"/>
                </a:solidFill>
                <a:latin typeface="Calibri" panose="020F0502020204030204"/>
              </a:rPr>
              <a:t>steep slopes in mainland and large areas covered by water, all important factors for rainfall formation and demanding in terms of appropriate representativity in measurements</a:t>
            </a:r>
            <a:endParaRPr kumimoji="0" lang="en-GB" sz="16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458747674"/>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F9D96E3F-159B-4733-BE61-1AAB43A59A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xmlns="" id="{A5202B2A-E3B3-4965-8D55-B58E540593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10"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xmlns="" id="{EC505F6D-25F2-479B-AEEE-66F34B3FB13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05" y="-1298"/>
            <a:ext cx="2514948" cy="2174333"/>
            <a:chOff x="-305" y="-4155"/>
            <a:chExt cx="2514948" cy="2174333"/>
          </a:xfrm>
        </p:grpSpPr>
        <p:sp>
          <p:nvSpPr>
            <p:cNvPr id="13" name="Freeform: Shape 12">
              <a:extLst>
                <a:ext uri="{FF2B5EF4-FFF2-40B4-BE49-F238E27FC236}">
                  <a16:creationId xmlns:a16="http://schemas.microsoft.com/office/drawing/2014/main" xmlns="" id="{95C49ED7-EC50-4D2C-A945-D4907F081E5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xmlns="" id="{29A8266C-3886-4618-B2EB-EA7FE32CE67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xmlns="" id="{AB4610CF-D689-4B1B-A7FB-1CE14209E6F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xmlns="" id="{8DA7C44F-B555-41AC-95A7-6450152936B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8" name="Group 17">
            <a:extLst>
              <a:ext uri="{FF2B5EF4-FFF2-40B4-BE49-F238E27FC236}">
                <a16:creationId xmlns:a16="http://schemas.microsoft.com/office/drawing/2014/main" xmlns="" id="{6C0A542E-DBAB-412E-9F06-247CFE5FB94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rot="5400000" flipH="1">
            <a:off x="8304976" y="939511"/>
            <a:ext cx="4826539" cy="2947516"/>
            <a:chOff x="6867015" y="-1"/>
            <a:chExt cx="5324985" cy="3251912"/>
          </a:xfrm>
          <a:solidFill>
            <a:schemeClr val="accent5">
              <a:alpha val="5000"/>
            </a:schemeClr>
          </a:solidFill>
        </p:grpSpPr>
        <p:sp>
          <p:nvSpPr>
            <p:cNvPr id="19" name="Freeform: Shape 18">
              <a:extLst>
                <a:ext uri="{FF2B5EF4-FFF2-40B4-BE49-F238E27FC236}">
                  <a16:creationId xmlns:a16="http://schemas.microsoft.com/office/drawing/2014/main" xmlns="" id="{B41E2FAC-3A8F-4977-ACC1-92B455FD4FB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xmlns="" id="{5264E774-D8C6-4806-9911-955DD803979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xmlns="" id="{8450CBAC-6145-4598-BA48-1EB500923CD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xmlns="" id="{C1451637-F91B-479F-8251-660E22819F2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Oval 1">
            <a:extLst>
              <a:ext uri="{FF2B5EF4-FFF2-40B4-BE49-F238E27FC236}">
                <a16:creationId xmlns:a16="http://schemas.microsoft.com/office/drawing/2014/main" xmlns="" id="{BFB4738A-27D5-4857-AD9C-2FBAC563F77F}"/>
              </a:ext>
            </a:extLst>
          </p:cNvPr>
          <p:cNvSpPr/>
          <p:nvPr/>
        </p:nvSpPr>
        <p:spPr>
          <a:xfrm>
            <a:off x="4575487" y="286108"/>
            <a:ext cx="3690373" cy="1939604"/>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000" b="1" dirty="0">
                <a:solidFill>
                  <a:srgbClr val="FF0000"/>
                </a:solidFill>
                <a:effectLst>
                  <a:outerShdw blurRad="38100" dist="38100" dir="2700000" algn="tl">
                    <a:srgbClr val="000000">
                      <a:alpha val="43137"/>
                    </a:srgbClr>
                  </a:outerShdw>
                </a:effectLst>
                <a:latin typeface="Calibri" panose="020F0502020204030204"/>
              </a:rPr>
              <a:t>Interpolation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3000" b="1" dirty="0">
                <a:solidFill>
                  <a:srgbClr val="FF0000"/>
                </a:solidFill>
                <a:effectLst>
                  <a:outerShdw blurRad="38100" dist="38100" dir="2700000" algn="tl">
                    <a:srgbClr val="000000">
                      <a:alpha val="43137"/>
                    </a:srgbClr>
                  </a:outerShdw>
                </a:effectLst>
                <a:latin typeface="Calibri" panose="020F0502020204030204"/>
              </a:rPr>
              <a:t>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rPr>
              <a:t>Software (MISH)</a:t>
            </a:r>
          </a:p>
        </p:txBody>
      </p:sp>
      <p:sp>
        <p:nvSpPr>
          <p:cNvPr id="4" name="Rectangle 3">
            <a:extLst>
              <a:ext uri="{FF2B5EF4-FFF2-40B4-BE49-F238E27FC236}">
                <a16:creationId xmlns:a16="http://schemas.microsoft.com/office/drawing/2014/main" xmlns="" id="{C47EA6DF-2170-40CD-9B34-7EE6B68C88BE}"/>
              </a:ext>
            </a:extLst>
          </p:cNvPr>
          <p:cNvSpPr/>
          <p:nvPr/>
        </p:nvSpPr>
        <p:spPr>
          <a:xfrm>
            <a:off x="2897894" y="2815909"/>
            <a:ext cx="2379263" cy="143986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Model</a:t>
            </a:r>
            <a:endParaRPr kumimoji="0" lang="el-GR" sz="3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mn-cs"/>
              </a:rPr>
              <a:t>0</a:t>
            </a:r>
            <a:r>
              <a:rPr kumimoji="0" lang="en-GB" sz="18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mn-cs"/>
              </a:rPr>
              <a:t>.</a:t>
            </a:r>
            <a:r>
              <a:rPr kumimoji="0" lang="el-GR" sz="18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mn-cs"/>
              </a:rPr>
              <a:t>0083333</a:t>
            </a:r>
            <a:r>
              <a:rPr kumimoji="0" lang="en-GB" sz="18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mn-cs"/>
              </a:rPr>
              <a:t> </a:t>
            </a:r>
            <a:r>
              <a:rPr kumimoji="0" lang="en-GB" sz="1800" b="0" i="0" u="none" strike="noStrike" kern="1200" cap="none" spc="0" normalizeH="0" baseline="0" noProof="0" dirty="0" err="1">
                <a:ln>
                  <a:noFill/>
                </a:ln>
                <a:solidFill>
                  <a:srgbClr val="44546A"/>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mn-cs"/>
              </a:rPr>
              <a:t>deg</a:t>
            </a:r>
            <a:endParaRPr kumimoji="0" lang="en-GB" sz="36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xmlns="" id="{EDFF433C-80EC-448A-A35D-97F2B2DECAB1}"/>
              </a:ext>
            </a:extLst>
          </p:cNvPr>
          <p:cNvSpPr/>
          <p:nvPr/>
        </p:nvSpPr>
        <p:spPr>
          <a:xfrm>
            <a:off x="7374337" y="2949580"/>
            <a:ext cx="2379263" cy="1457773"/>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Interpol</a:t>
            </a:r>
            <a:endParaRPr kumimoji="0" lang="el-GR"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mn-cs"/>
              </a:rPr>
              <a:t>0</a:t>
            </a:r>
            <a:r>
              <a:rPr kumimoji="0" lang="en-GB" sz="18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mn-cs"/>
              </a:rPr>
              <a:t>.</a:t>
            </a:r>
            <a:r>
              <a:rPr kumimoji="0" lang="el-GR" sz="18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mn-cs"/>
              </a:rPr>
              <a:t>5</a:t>
            </a:r>
            <a:r>
              <a:rPr kumimoji="0" lang="en-GB" sz="18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mn-cs"/>
              </a:rPr>
              <a:t>’</a:t>
            </a:r>
            <a:r>
              <a:rPr kumimoji="0" lang="el-GR" sz="18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mn-cs"/>
              </a:rPr>
              <a:t> ή 0</a:t>
            </a:r>
            <a:r>
              <a:rPr kumimoji="0" lang="en-GB" sz="18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mn-cs"/>
              </a:rPr>
              <a:t>.</a:t>
            </a:r>
            <a:r>
              <a:rPr kumimoji="0" lang="el-GR" sz="18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mn-cs"/>
              </a:rPr>
              <a:t>0083</a:t>
            </a:r>
            <a:r>
              <a:rPr kumimoji="0" lang="en-GB" sz="18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mn-cs"/>
              </a:rPr>
              <a:t> </a:t>
            </a:r>
            <a:r>
              <a:rPr kumimoji="0" lang="en-GB" sz="1800" b="0" i="0" u="none" strike="noStrike" kern="1200" cap="none" spc="0" normalizeH="0" baseline="0" noProof="0" dirty="0" err="1">
                <a:ln>
                  <a:noFill/>
                </a:ln>
                <a:solidFill>
                  <a:srgbClr val="44546A"/>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mn-cs"/>
              </a:rPr>
              <a:t>deg</a:t>
            </a:r>
            <a:endParaRPr kumimoji="0" lang="en-GB" sz="36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xmlns="" id="{5D87D426-6E49-499C-9A7E-57EB6F17393E}"/>
              </a:ext>
            </a:extLst>
          </p:cNvPr>
          <p:cNvSpPr txBox="1"/>
          <p:nvPr/>
        </p:nvSpPr>
        <p:spPr>
          <a:xfrm>
            <a:off x="1285431" y="786679"/>
            <a:ext cx="3044283" cy="646331"/>
          </a:xfrm>
          <a:prstGeom prst="rect">
            <a:avLst/>
          </a:prstGeom>
          <a:noFill/>
          <a:ln w="38100">
            <a:solidFill>
              <a:srgbClr val="44546A"/>
            </a:solidFill>
            <a:prstDash val="sysDash"/>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ea typeface="+mn-ea"/>
                <a:cs typeface="+mn-cs"/>
              </a:rPr>
              <a:t>HOMOGENIZED CLIMATE DATA SERIES</a:t>
            </a:r>
          </a:p>
        </p:txBody>
      </p:sp>
      <p:pic>
        <p:nvPicPr>
          <p:cNvPr id="25" name="Picture 5" descr="Untitled">
            <a:extLst>
              <a:ext uri="{FF2B5EF4-FFF2-40B4-BE49-F238E27FC236}">
                <a16:creationId xmlns:a16="http://schemas.microsoft.com/office/drawing/2014/main" xmlns="" id="{9F9FAFF1-2075-418D-BF97-62A3C765AD74}"/>
              </a:ext>
            </a:extLst>
          </p:cNvPr>
          <p:cNvPicPr>
            <a:picLocks noChangeAspect="1" noChangeArrowheads="1"/>
          </p:cNvPicPr>
          <p:nvPr/>
        </p:nvPicPr>
        <p:blipFill rotWithShape="1">
          <a:blip r:embed="rId3" cstate="print"/>
          <a:srcRect l="15046" t="6376" r="17701" b="6309"/>
          <a:stretch/>
        </p:blipFill>
        <p:spPr>
          <a:xfrm>
            <a:off x="5564464" y="4777413"/>
            <a:ext cx="1993738" cy="2080586"/>
          </a:xfrm>
          <a:prstGeom prst="rect">
            <a:avLst/>
          </a:prstGeom>
        </p:spPr>
      </p:pic>
      <p:sp>
        <p:nvSpPr>
          <p:cNvPr id="26" name="Rectangle 7">
            <a:extLst>
              <a:ext uri="{FF2B5EF4-FFF2-40B4-BE49-F238E27FC236}">
                <a16:creationId xmlns:a16="http://schemas.microsoft.com/office/drawing/2014/main" xmlns="" id="{1AA8AB46-8A5F-4705-97EB-F10A1326AB06}"/>
              </a:ext>
            </a:extLst>
          </p:cNvPr>
          <p:cNvSpPr>
            <a:spLocks noChangeArrowheads="1"/>
          </p:cNvSpPr>
          <p:nvPr/>
        </p:nvSpPr>
        <p:spPr bwMode="auto">
          <a:xfrm>
            <a:off x="5348093" y="4652231"/>
            <a:ext cx="3051239" cy="276999"/>
          </a:xfrm>
          <a:prstGeom prst="rect">
            <a:avLst/>
          </a:prstGeom>
          <a:noFill/>
          <a:ln w="9525" algn="ctr">
            <a:noFill/>
            <a:miter lim="800000"/>
            <a:headEnd/>
            <a:tailEnd/>
          </a:ln>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l-GR" sz="1200" b="1" i="0" u="none" strike="noStrike" kern="1200" cap="none" spc="0" normalizeH="0" baseline="0" noProof="0" dirty="0">
                <a:ln>
                  <a:noFill/>
                </a:ln>
                <a:solidFill>
                  <a:srgbClr val="000000"/>
                </a:solidFill>
                <a:effectLst/>
                <a:uLnTx/>
                <a:uFillTx/>
                <a:latin typeface="Calibri" pitchFamily="34" charset="0"/>
                <a:ea typeface="+mn-ea"/>
                <a:cs typeface="+mn-cs"/>
              </a:rPr>
              <a:t>Shuttle Radar Topography Mission</a:t>
            </a:r>
          </a:p>
        </p:txBody>
      </p:sp>
      <p:cxnSp>
        <p:nvCxnSpPr>
          <p:cNvPr id="29" name="Connector: Elbow 28">
            <a:extLst>
              <a:ext uri="{FF2B5EF4-FFF2-40B4-BE49-F238E27FC236}">
                <a16:creationId xmlns:a16="http://schemas.microsoft.com/office/drawing/2014/main" xmlns="" id="{C41F0F4B-F875-4D8B-A9F9-6DF83F28D495}"/>
              </a:ext>
            </a:extLst>
          </p:cNvPr>
          <p:cNvCxnSpPr>
            <a:cxnSpLocks/>
          </p:cNvCxnSpPr>
          <p:nvPr/>
        </p:nvCxnSpPr>
        <p:spPr>
          <a:xfrm>
            <a:off x="4106779" y="5149516"/>
            <a:ext cx="1542391" cy="567832"/>
          </a:xfrm>
          <a:prstGeom prst="bentConnector3">
            <a:avLst>
              <a:gd name="adj1" fmla="val 50000"/>
            </a:avLst>
          </a:prstGeom>
          <a:ln w="38100">
            <a:solidFill>
              <a:srgbClr val="CC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Arrow: Right 29">
            <a:extLst>
              <a:ext uri="{FF2B5EF4-FFF2-40B4-BE49-F238E27FC236}">
                <a16:creationId xmlns:a16="http://schemas.microsoft.com/office/drawing/2014/main" xmlns="" id="{160AEFF8-3B74-44F5-A2CF-E078DF042AA7}"/>
              </a:ext>
            </a:extLst>
          </p:cNvPr>
          <p:cNvSpPr/>
          <p:nvPr/>
        </p:nvSpPr>
        <p:spPr>
          <a:xfrm>
            <a:off x="5635923" y="3258105"/>
            <a:ext cx="1661531" cy="7501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Arrow: Down 31">
            <a:extLst>
              <a:ext uri="{FF2B5EF4-FFF2-40B4-BE49-F238E27FC236}">
                <a16:creationId xmlns:a16="http://schemas.microsoft.com/office/drawing/2014/main" xmlns="" id="{E186A8E8-424B-4262-B2B2-42B60429F6D2}"/>
              </a:ext>
            </a:extLst>
          </p:cNvPr>
          <p:cNvSpPr/>
          <p:nvPr/>
        </p:nvSpPr>
        <p:spPr>
          <a:xfrm>
            <a:off x="2776885" y="1504185"/>
            <a:ext cx="347316" cy="1168058"/>
          </a:xfrm>
          <a:prstGeom prst="downArrow">
            <a:avLst>
              <a:gd name="adj1" fmla="val 90094"/>
              <a:gd name="adj2" fmla="val 50000"/>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Arrow: Left-Up 35">
            <a:extLst>
              <a:ext uri="{FF2B5EF4-FFF2-40B4-BE49-F238E27FC236}">
                <a16:creationId xmlns:a16="http://schemas.microsoft.com/office/drawing/2014/main" xmlns="" id="{40C5B737-8788-4BFB-ABCD-4317DB10FBB4}"/>
              </a:ext>
            </a:extLst>
          </p:cNvPr>
          <p:cNvSpPr/>
          <p:nvPr/>
        </p:nvSpPr>
        <p:spPr>
          <a:xfrm rot="10800000">
            <a:off x="1389119" y="3473602"/>
            <a:ext cx="1161227" cy="1457773"/>
          </a:xfrm>
          <a:custGeom>
            <a:avLst/>
            <a:gdLst>
              <a:gd name="connsiteX0" fmla="*/ 0 w 1284591"/>
              <a:gd name="connsiteY0" fmla="*/ 1525511 h 1846659"/>
              <a:gd name="connsiteX1" fmla="*/ 321148 w 1284591"/>
              <a:gd name="connsiteY1" fmla="*/ 1204364 h 1846659"/>
              <a:gd name="connsiteX2" fmla="*/ 321148 w 1284591"/>
              <a:gd name="connsiteY2" fmla="*/ 1409545 h 1846659"/>
              <a:gd name="connsiteX3" fmla="*/ 847477 w 1284591"/>
              <a:gd name="connsiteY3" fmla="*/ 1409545 h 1846659"/>
              <a:gd name="connsiteX4" fmla="*/ 847477 w 1284591"/>
              <a:gd name="connsiteY4" fmla="*/ 321148 h 1846659"/>
              <a:gd name="connsiteX5" fmla="*/ 642296 w 1284591"/>
              <a:gd name="connsiteY5" fmla="*/ 321148 h 1846659"/>
              <a:gd name="connsiteX6" fmla="*/ 963443 w 1284591"/>
              <a:gd name="connsiteY6" fmla="*/ 0 h 1846659"/>
              <a:gd name="connsiteX7" fmla="*/ 1284591 w 1284591"/>
              <a:gd name="connsiteY7" fmla="*/ 321148 h 1846659"/>
              <a:gd name="connsiteX8" fmla="*/ 1079410 w 1284591"/>
              <a:gd name="connsiteY8" fmla="*/ 321148 h 1846659"/>
              <a:gd name="connsiteX9" fmla="*/ 1079410 w 1284591"/>
              <a:gd name="connsiteY9" fmla="*/ 1641478 h 1846659"/>
              <a:gd name="connsiteX10" fmla="*/ 321148 w 1284591"/>
              <a:gd name="connsiteY10" fmla="*/ 1641478 h 1846659"/>
              <a:gd name="connsiteX11" fmla="*/ 321148 w 1284591"/>
              <a:gd name="connsiteY11" fmla="*/ 1846659 h 1846659"/>
              <a:gd name="connsiteX12" fmla="*/ 0 w 1284591"/>
              <a:gd name="connsiteY12" fmla="*/ 1525511 h 1846659"/>
              <a:gd name="connsiteX0" fmla="*/ 0 w 1284591"/>
              <a:gd name="connsiteY0" fmla="*/ 1269033 h 1590181"/>
              <a:gd name="connsiteX1" fmla="*/ 321148 w 1284591"/>
              <a:gd name="connsiteY1" fmla="*/ 947886 h 1590181"/>
              <a:gd name="connsiteX2" fmla="*/ 321148 w 1284591"/>
              <a:gd name="connsiteY2" fmla="*/ 1153067 h 1590181"/>
              <a:gd name="connsiteX3" fmla="*/ 847477 w 1284591"/>
              <a:gd name="connsiteY3" fmla="*/ 1153067 h 1590181"/>
              <a:gd name="connsiteX4" fmla="*/ 847477 w 1284591"/>
              <a:gd name="connsiteY4" fmla="*/ 64670 h 1590181"/>
              <a:gd name="connsiteX5" fmla="*/ 642296 w 1284591"/>
              <a:gd name="connsiteY5" fmla="*/ 64670 h 1590181"/>
              <a:gd name="connsiteX6" fmla="*/ 974594 w 1284591"/>
              <a:gd name="connsiteY6" fmla="*/ 0 h 1590181"/>
              <a:gd name="connsiteX7" fmla="*/ 1284591 w 1284591"/>
              <a:gd name="connsiteY7" fmla="*/ 64670 h 1590181"/>
              <a:gd name="connsiteX8" fmla="*/ 1079410 w 1284591"/>
              <a:gd name="connsiteY8" fmla="*/ 64670 h 1590181"/>
              <a:gd name="connsiteX9" fmla="*/ 1079410 w 1284591"/>
              <a:gd name="connsiteY9" fmla="*/ 1385000 h 1590181"/>
              <a:gd name="connsiteX10" fmla="*/ 321148 w 1284591"/>
              <a:gd name="connsiteY10" fmla="*/ 1385000 h 1590181"/>
              <a:gd name="connsiteX11" fmla="*/ 321148 w 1284591"/>
              <a:gd name="connsiteY11" fmla="*/ 1590181 h 1590181"/>
              <a:gd name="connsiteX12" fmla="*/ 0 w 1284591"/>
              <a:gd name="connsiteY12" fmla="*/ 1269033 h 1590181"/>
              <a:gd name="connsiteX0" fmla="*/ 0 w 1079410"/>
              <a:gd name="connsiteY0" fmla="*/ 1269033 h 1590181"/>
              <a:gd name="connsiteX1" fmla="*/ 321148 w 1079410"/>
              <a:gd name="connsiteY1" fmla="*/ 947886 h 1590181"/>
              <a:gd name="connsiteX2" fmla="*/ 321148 w 1079410"/>
              <a:gd name="connsiteY2" fmla="*/ 1153067 h 1590181"/>
              <a:gd name="connsiteX3" fmla="*/ 847477 w 1079410"/>
              <a:gd name="connsiteY3" fmla="*/ 1153067 h 1590181"/>
              <a:gd name="connsiteX4" fmla="*/ 847477 w 1079410"/>
              <a:gd name="connsiteY4" fmla="*/ 64670 h 1590181"/>
              <a:gd name="connsiteX5" fmla="*/ 642296 w 1079410"/>
              <a:gd name="connsiteY5" fmla="*/ 64670 h 1590181"/>
              <a:gd name="connsiteX6" fmla="*/ 974594 w 1079410"/>
              <a:gd name="connsiteY6" fmla="*/ 0 h 1590181"/>
              <a:gd name="connsiteX7" fmla="*/ 972357 w 1079410"/>
              <a:gd name="connsiteY7" fmla="*/ 86973 h 1590181"/>
              <a:gd name="connsiteX8" fmla="*/ 1079410 w 1079410"/>
              <a:gd name="connsiteY8" fmla="*/ 64670 h 1590181"/>
              <a:gd name="connsiteX9" fmla="*/ 1079410 w 1079410"/>
              <a:gd name="connsiteY9" fmla="*/ 1385000 h 1590181"/>
              <a:gd name="connsiteX10" fmla="*/ 321148 w 1079410"/>
              <a:gd name="connsiteY10" fmla="*/ 1385000 h 1590181"/>
              <a:gd name="connsiteX11" fmla="*/ 321148 w 1079410"/>
              <a:gd name="connsiteY11" fmla="*/ 1590181 h 1590181"/>
              <a:gd name="connsiteX12" fmla="*/ 0 w 1079410"/>
              <a:gd name="connsiteY12" fmla="*/ 1269033 h 1590181"/>
              <a:gd name="connsiteX0" fmla="*/ 0 w 1079410"/>
              <a:gd name="connsiteY0" fmla="*/ 1269033 h 1590181"/>
              <a:gd name="connsiteX1" fmla="*/ 321148 w 1079410"/>
              <a:gd name="connsiteY1" fmla="*/ 947886 h 1590181"/>
              <a:gd name="connsiteX2" fmla="*/ 321148 w 1079410"/>
              <a:gd name="connsiteY2" fmla="*/ 1153067 h 1590181"/>
              <a:gd name="connsiteX3" fmla="*/ 847477 w 1079410"/>
              <a:gd name="connsiteY3" fmla="*/ 1153067 h 1590181"/>
              <a:gd name="connsiteX4" fmla="*/ 847477 w 1079410"/>
              <a:gd name="connsiteY4" fmla="*/ 64670 h 1590181"/>
              <a:gd name="connsiteX5" fmla="*/ 921076 w 1079410"/>
              <a:gd name="connsiteY5" fmla="*/ 64670 h 1590181"/>
              <a:gd name="connsiteX6" fmla="*/ 974594 w 1079410"/>
              <a:gd name="connsiteY6" fmla="*/ 0 h 1590181"/>
              <a:gd name="connsiteX7" fmla="*/ 972357 w 1079410"/>
              <a:gd name="connsiteY7" fmla="*/ 86973 h 1590181"/>
              <a:gd name="connsiteX8" fmla="*/ 1079410 w 1079410"/>
              <a:gd name="connsiteY8" fmla="*/ 64670 h 1590181"/>
              <a:gd name="connsiteX9" fmla="*/ 1079410 w 1079410"/>
              <a:gd name="connsiteY9" fmla="*/ 1385000 h 1590181"/>
              <a:gd name="connsiteX10" fmla="*/ 321148 w 1079410"/>
              <a:gd name="connsiteY10" fmla="*/ 1385000 h 1590181"/>
              <a:gd name="connsiteX11" fmla="*/ 321148 w 1079410"/>
              <a:gd name="connsiteY11" fmla="*/ 1590181 h 1590181"/>
              <a:gd name="connsiteX12" fmla="*/ 0 w 1079410"/>
              <a:gd name="connsiteY12" fmla="*/ 1269033 h 1590181"/>
              <a:gd name="connsiteX0" fmla="*/ 0 w 1079410"/>
              <a:gd name="connsiteY0" fmla="*/ 1204363 h 1525511"/>
              <a:gd name="connsiteX1" fmla="*/ 321148 w 1079410"/>
              <a:gd name="connsiteY1" fmla="*/ 883216 h 1525511"/>
              <a:gd name="connsiteX2" fmla="*/ 321148 w 1079410"/>
              <a:gd name="connsiteY2" fmla="*/ 1088397 h 1525511"/>
              <a:gd name="connsiteX3" fmla="*/ 847477 w 1079410"/>
              <a:gd name="connsiteY3" fmla="*/ 1088397 h 1525511"/>
              <a:gd name="connsiteX4" fmla="*/ 847477 w 1079410"/>
              <a:gd name="connsiteY4" fmla="*/ 0 h 1525511"/>
              <a:gd name="connsiteX5" fmla="*/ 921076 w 1079410"/>
              <a:gd name="connsiteY5" fmla="*/ 0 h 1525511"/>
              <a:gd name="connsiteX6" fmla="*/ 952291 w 1079410"/>
              <a:gd name="connsiteY6" fmla="*/ 13388 h 1525511"/>
              <a:gd name="connsiteX7" fmla="*/ 972357 w 1079410"/>
              <a:gd name="connsiteY7" fmla="*/ 22303 h 1525511"/>
              <a:gd name="connsiteX8" fmla="*/ 1079410 w 1079410"/>
              <a:gd name="connsiteY8" fmla="*/ 0 h 1525511"/>
              <a:gd name="connsiteX9" fmla="*/ 1079410 w 1079410"/>
              <a:gd name="connsiteY9" fmla="*/ 1320330 h 1525511"/>
              <a:gd name="connsiteX10" fmla="*/ 321148 w 1079410"/>
              <a:gd name="connsiteY10" fmla="*/ 1320330 h 1525511"/>
              <a:gd name="connsiteX11" fmla="*/ 321148 w 1079410"/>
              <a:gd name="connsiteY11" fmla="*/ 1525511 h 1525511"/>
              <a:gd name="connsiteX12" fmla="*/ 0 w 1079410"/>
              <a:gd name="connsiteY12" fmla="*/ 1204363 h 1525511"/>
              <a:gd name="connsiteX0" fmla="*/ 0 w 1079410"/>
              <a:gd name="connsiteY0" fmla="*/ 1204363 h 1525511"/>
              <a:gd name="connsiteX1" fmla="*/ 310666 w 1079410"/>
              <a:gd name="connsiteY1" fmla="*/ 939831 h 1525511"/>
              <a:gd name="connsiteX2" fmla="*/ 321148 w 1079410"/>
              <a:gd name="connsiteY2" fmla="*/ 1088397 h 1525511"/>
              <a:gd name="connsiteX3" fmla="*/ 847477 w 1079410"/>
              <a:gd name="connsiteY3" fmla="*/ 1088397 h 1525511"/>
              <a:gd name="connsiteX4" fmla="*/ 847477 w 1079410"/>
              <a:gd name="connsiteY4" fmla="*/ 0 h 1525511"/>
              <a:gd name="connsiteX5" fmla="*/ 921076 w 1079410"/>
              <a:gd name="connsiteY5" fmla="*/ 0 h 1525511"/>
              <a:gd name="connsiteX6" fmla="*/ 952291 w 1079410"/>
              <a:gd name="connsiteY6" fmla="*/ 13388 h 1525511"/>
              <a:gd name="connsiteX7" fmla="*/ 972357 w 1079410"/>
              <a:gd name="connsiteY7" fmla="*/ 22303 h 1525511"/>
              <a:gd name="connsiteX8" fmla="*/ 1079410 w 1079410"/>
              <a:gd name="connsiteY8" fmla="*/ 0 h 1525511"/>
              <a:gd name="connsiteX9" fmla="*/ 1079410 w 1079410"/>
              <a:gd name="connsiteY9" fmla="*/ 1320330 h 1525511"/>
              <a:gd name="connsiteX10" fmla="*/ 321148 w 1079410"/>
              <a:gd name="connsiteY10" fmla="*/ 1320330 h 1525511"/>
              <a:gd name="connsiteX11" fmla="*/ 321148 w 1079410"/>
              <a:gd name="connsiteY11" fmla="*/ 1525511 h 1525511"/>
              <a:gd name="connsiteX12" fmla="*/ 0 w 1079410"/>
              <a:gd name="connsiteY12" fmla="*/ 1204363 h 1525511"/>
              <a:gd name="connsiteX0" fmla="*/ 0 w 1079410"/>
              <a:gd name="connsiteY0" fmla="*/ 1204363 h 1480219"/>
              <a:gd name="connsiteX1" fmla="*/ 310666 w 1079410"/>
              <a:gd name="connsiteY1" fmla="*/ 939831 h 1480219"/>
              <a:gd name="connsiteX2" fmla="*/ 321148 w 1079410"/>
              <a:gd name="connsiteY2" fmla="*/ 1088397 h 1480219"/>
              <a:gd name="connsiteX3" fmla="*/ 847477 w 1079410"/>
              <a:gd name="connsiteY3" fmla="*/ 1088397 h 1480219"/>
              <a:gd name="connsiteX4" fmla="*/ 847477 w 1079410"/>
              <a:gd name="connsiteY4" fmla="*/ 0 h 1480219"/>
              <a:gd name="connsiteX5" fmla="*/ 921076 w 1079410"/>
              <a:gd name="connsiteY5" fmla="*/ 0 h 1480219"/>
              <a:gd name="connsiteX6" fmla="*/ 952291 w 1079410"/>
              <a:gd name="connsiteY6" fmla="*/ 13388 h 1480219"/>
              <a:gd name="connsiteX7" fmla="*/ 972357 w 1079410"/>
              <a:gd name="connsiteY7" fmla="*/ 22303 h 1480219"/>
              <a:gd name="connsiteX8" fmla="*/ 1079410 w 1079410"/>
              <a:gd name="connsiteY8" fmla="*/ 0 h 1480219"/>
              <a:gd name="connsiteX9" fmla="*/ 1079410 w 1079410"/>
              <a:gd name="connsiteY9" fmla="*/ 1320330 h 1480219"/>
              <a:gd name="connsiteX10" fmla="*/ 321148 w 1079410"/>
              <a:gd name="connsiteY10" fmla="*/ 1320330 h 1480219"/>
              <a:gd name="connsiteX11" fmla="*/ 321148 w 1079410"/>
              <a:gd name="connsiteY11" fmla="*/ 1480219 h 1480219"/>
              <a:gd name="connsiteX12" fmla="*/ 0 w 1079410"/>
              <a:gd name="connsiteY12" fmla="*/ 1204363 h 1480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9410" h="1480219">
                <a:moveTo>
                  <a:pt x="0" y="1204363"/>
                </a:moveTo>
                <a:lnTo>
                  <a:pt x="310666" y="939831"/>
                </a:lnTo>
                <a:lnTo>
                  <a:pt x="321148" y="1088397"/>
                </a:lnTo>
                <a:lnTo>
                  <a:pt x="847477" y="1088397"/>
                </a:lnTo>
                <a:lnTo>
                  <a:pt x="847477" y="0"/>
                </a:lnTo>
                <a:lnTo>
                  <a:pt x="921076" y="0"/>
                </a:lnTo>
                <a:lnTo>
                  <a:pt x="952291" y="13388"/>
                </a:lnTo>
                <a:cubicBezTo>
                  <a:pt x="951545" y="42379"/>
                  <a:pt x="973103" y="-6688"/>
                  <a:pt x="972357" y="22303"/>
                </a:cubicBezTo>
                <a:lnTo>
                  <a:pt x="1079410" y="0"/>
                </a:lnTo>
                <a:lnTo>
                  <a:pt x="1079410" y="1320330"/>
                </a:lnTo>
                <a:lnTo>
                  <a:pt x="321148" y="1320330"/>
                </a:lnTo>
                <a:lnTo>
                  <a:pt x="321148" y="1480219"/>
                </a:lnTo>
                <a:lnTo>
                  <a:pt x="0" y="1204363"/>
                </a:lnTo>
                <a:close/>
              </a:path>
            </a:pathLst>
          </a:cu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xmlns="" id="{E6361522-2110-4BA5-875B-AC568F61CEBC}"/>
              </a:ext>
            </a:extLst>
          </p:cNvPr>
          <p:cNvSpPr txBox="1"/>
          <p:nvPr/>
        </p:nvSpPr>
        <p:spPr>
          <a:xfrm>
            <a:off x="9372600" y="5149317"/>
            <a:ext cx="2509804" cy="584775"/>
          </a:xfrm>
          <a:prstGeom prst="rect">
            <a:avLst/>
          </a:prstGeom>
          <a:solidFill>
            <a:srgbClr val="FFFF00"/>
          </a:solidFill>
          <a:ln w="63500" cmpd="thickThin">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effectLst>
                  <a:outerShdw blurRad="38100" dist="38100" dir="2700000" algn="tl">
                    <a:srgbClr val="000000">
                      <a:alpha val="43137"/>
                    </a:srgbClr>
                  </a:outerShdw>
                </a:effectLst>
                <a:uLnTx/>
                <a:uFillTx/>
                <a:latin typeface="Calibri" panose="020F0502020204030204"/>
                <a:ea typeface="+mn-ea"/>
                <a:cs typeface="+mn-cs"/>
              </a:rPr>
              <a:t>Gridded</a:t>
            </a:r>
            <a:r>
              <a:rPr kumimoji="0" lang="en-GB" sz="3200" b="1" i="0" u="none" strike="noStrike" kern="1200" cap="none" spc="0" normalizeH="0" noProof="0" dirty="0">
                <a:ln>
                  <a:noFill/>
                </a:ln>
                <a:effectLst>
                  <a:outerShdw blurRad="38100" dist="38100" dir="2700000" algn="tl">
                    <a:srgbClr val="000000">
                      <a:alpha val="43137"/>
                    </a:srgbClr>
                  </a:outerShdw>
                </a:effectLst>
                <a:uLnTx/>
                <a:uFillTx/>
                <a:latin typeface="Calibri" panose="020F0502020204030204"/>
                <a:ea typeface="+mn-ea"/>
                <a:cs typeface="+mn-cs"/>
              </a:rPr>
              <a:t> </a:t>
            </a:r>
            <a:r>
              <a:rPr kumimoji="0" lang="en-GB" sz="3200" b="1" i="0" u="none" strike="noStrike" kern="1200" cap="none" spc="0" normalizeH="0" noProof="0" dirty="0" err="1">
                <a:ln>
                  <a:noFill/>
                </a:ln>
                <a:effectLst>
                  <a:outerShdw blurRad="38100" dist="38100" dir="2700000" algn="tl">
                    <a:srgbClr val="000000">
                      <a:alpha val="43137"/>
                    </a:srgbClr>
                  </a:outerShdw>
                </a:effectLst>
                <a:uLnTx/>
                <a:uFillTx/>
                <a:latin typeface="Calibri" panose="020F0502020204030204"/>
                <a:ea typeface="+mn-ea"/>
                <a:cs typeface="+mn-cs"/>
              </a:rPr>
              <a:t>Obs</a:t>
            </a:r>
            <a:endParaRPr kumimoji="0" lang="el-GR" sz="3200" b="1" i="0" u="none" strike="noStrike" kern="1200" cap="none" spc="0" normalizeH="0" baseline="0" noProof="0" dirty="0">
              <a:ln>
                <a:noFill/>
              </a:ln>
              <a:effectLst>
                <a:outerShdw blurRad="38100" dist="38100" dir="2700000" algn="tl">
                  <a:srgbClr val="000000">
                    <a:alpha val="43137"/>
                  </a:srgbClr>
                </a:outerShdw>
              </a:effectLst>
              <a:uLnTx/>
              <a:uFillTx/>
              <a:latin typeface="Calibri" panose="020F0502020204030204"/>
              <a:ea typeface="+mn-ea"/>
              <a:cs typeface="+mn-cs"/>
            </a:endParaRPr>
          </a:p>
        </p:txBody>
      </p:sp>
      <p:sp>
        <p:nvSpPr>
          <p:cNvPr id="42" name="TextBox 41">
            <a:extLst>
              <a:ext uri="{FF2B5EF4-FFF2-40B4-BE49-F238E27FC236}">
                <a16:creationId xmlns:a16="http://schemas.microsoft.com/office/drawing/2014/main" xmlns="" id="{FA0FD911-2F5F-464F-8E47-0AB07FF6CECD}"/>
              </a:ext>
            </a:extLst>
          </p:cNvPr>
          <p:cNvSpPr txBox="1"/>
          <p:nvPr/>
        </p:nvSpPr>
        <p:spPr>
          <a:xfrm>
            <a:off x="8840336" y="283747"/>
            <a:ext cx="3132397" cy="923330"/>
          </a:xfrm>
          <a:prstGeom prst="rect">
            <a:avLst/>
          </a:prstGeom>
          <a:solidFill>
            <a:srgbClr val="FFFF00"/>
          </a:solidFill>
          <a:ln w="38100">
            <a:solidFill>
              <a:srgbClr val="44546A"/>
            </a:solidFill>
            <a:prstDash val="sysDash"/>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1" dirty="0">
                <a:solidFill>
                  <a:srgbClr val="44546A"/>
                </a:solidFill>
                <a:effectLst>
                  <a:outerShdw blurRad="38100" dist="38100" dir="2700000" algn="tl">
                    <a:srgbClr val="000000">
                      <a:alpha val="43137"/>
                    </a:srgbClr>
                  </a:outerShdw>
                </a:effectLst>
                <a:latin typeface="Calibri" panose="020F0502020204030204"/>
              </a:rPr>
              <a:t>QC </a:t>
            </a:r>
            <a:r>
              <a:rPr lang="en-GB" sz="1800" b="1" dirty="0" err="1">
                <a:solidFill>
                  <a:srgbClr val="44546A"/>
                </a:solidFill>
                <a:effectLst>
                  <a:outerShdw blurRad="38100" dist="38100" dir="2700000" algn="tl">
                    <a:srgbClr val="000000">
                      <a:alpha val="43137"/>
                    </a:srgbClr>
                  </a:outerShdw>
                </a:effectLst>
                <a:latin typeface="Calibri" panose="020F0502020204030204"/>
              </a:rPr>
              <a:t>Crowdsourced+Official</a:t>
            </a:r>
            <a:r>
              <a:rPr lang="en-GB" sz="1800" b="1" dirty="0">
                <a:solidFill>
                  <a:srgbClr val="44546A"/>
                </a:solidFill>
                <a:effectLst>
                  <a:outerShdw blurRad="38100" dist="38100" dir="2700000" algn="tl">
                    <a:srgbClr val="000000">
                      <a:alpha val="43137"/>
                    </a:srgbClr>
                  </a:outerShdw>
                </a:effectLst>
                <a:latin typeface="Calibri" panose="020F0502020204030204"/>
              </a:rPr>
              <a:t> Network </a:t>
            </a:r>
            <a:r>
              <a:rPr kumimoji="0" lang="en-GB" sz="18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rPr>
              <a:t>precipitation data + </a:t>
            </a:r>
            <a:endParaRPr kumimoji="0" lang="el-GR" sz="18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rPr>
              <a:t>(</a:t>
            </a:r>
            <a:r>
              <a:rPr lang="en-GB" sz="1800" b="1" dirty="0">
                <a:solidFill>
                  <a:srgbClr val="44546A"/>
                </a:solidFill>
                <a:effectLst>
                  <a:outerShdw blurRad="38100" dist="38100" dir="2700000" algn="tl">
                    <a:srgbClr val="000000">
                      <a:alpha val="43137"/>
                    </a:srgbClr>
                  </a:outerShdw>
                </a:effectLst>
                <a:latin typeface="Calibri" panose="020F0502020204030204"/>
              </a:rPr>
              <a:t>monthly</a:t>
            </a:r>
            <a:r>
              <a:rPr kumimoji="0" lang="el-GR" sz="18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rPr>
              <a:t>, </a:t>
            </a:r>
            <a:r>
              <a:rPr lang="en-GB" sz="1800" b="1" dirty="0">
                <a:solidFill>
                  <a:srgbClr val="C00000"/>
                </a:solidFill>
                <a:effectLst>
                  <a:outerShdw blurRad="38100" dist="38100" dir="2700000" algn="tl">
                    <a:srgbClr val="000000">
                      <a:alpha val="43137"/>
                    </a:srgbClr>
                  </a:outerShdw>
                </a:effectLst>
                <a:latin typeface="Calibri" panose="020F0502020204030204"/>
              </a:rPr>
              <a:t>daily</a:t>
            </a:r>
            <a:r>
              <a:rPr kumimoji="0" lang="el-GR" sz="1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rPr>
              <a:t>, </a:t>
            </a:r>
            <a:r>
              <a:rPr kumimoji="0" lang="en-GB" sz="1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rPr>
              <a:t>hourly</a:t>
            </a:r>
            <a:r>
              <a:rPr kumimoji="0" lang="el-GR" sz="18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rPr>
              <a:t>)</a:t>
            </a:r>
            <a:endParaRPr kumimoji="0" lang="en-GB" sz="18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endParaRPr>
          </a:p>
        </p:txBody>
      </p:sp>
      <p:sp>
        <p:nvSpPr>
          <p:cNvPr id="44" name="Arrow: Down 43">
            <a:extLst>
              <a:ext uri="{FF2B5EF4-FFF2-40B4-BE49-F238E27FC236}">
                <a16:creationId xmlns:a16="http://schemas.microsoft.com/office/drawing/2014/main" xmlns="" id="{CE7BD2B6-0B7B-45CE-9E82-FB0396095D5F}"/>
              </a:ext>
            </a:extLst>
          </p:cNvPr>
          <p:cNvSpPr/>
          <p:nvPr/>
        </p:nvSpPr>
        <p:spPr>
          <a:xfrm>
            <a:off x="8822085" y="1270501"/>
            <a:ext cx="625564" cy="1457773"/>
          </a:xfrm>
          <a:prstGeom prst="downArrow">
            <a:avLst>
              <a:gd name="adj1" fmla="val 50000"/>
              <a:gd name="adj2" fmla="val 50000"/>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Arrow: Left-Up 35">
            <a:extLst>
              <a:ext uri="{FF2B5EF4-FFF2-40B4-BE49-F238E27FC236}">
                <a16:creationId xmlns:a16="http://schemas.microsoft.com/office/drawing/2014/main" xmlns="" id="{DDE9C5D8-D2B9-4640-B94D-A32F0CB85ED5}"/>
              </a:ext>
            </a:extLst>
          </p:cNvPr>
          <p:cNvSpPr/>
          <p:nvPr/>
        </p:nvSpPr>
        <p:spPr>
          <a:xfrm rot="16200000">
            <a:off x="9743072" y="3209079"/>
            <a:ext cx="1742552" cy="1631304"/>
          </a:xfrm>
          <a:custGeom>
            <a:avLst/>
            <a:gdLst>
              <a:gd name="connsiteX0" fmla="*/ 0 w 1284591"/>
              <a:gd name="connsiteY0" fmla="*/ 1525511 h 1846659"/>
              <a:gd name="connsiteX1" fmla="*/ 321148 w 1284591"/>
              <a:gd name="connsiteY1" fmla="*/ 1204364 h 1846659"/>
              <a:gd name="connsiteX2" fmla="*/ 321148 w 1284591"/>
              <a:gd name="connsiteY2" fmla="*/ 1409545 h 1846659"/>
              <a:gd name="connsiteX3" fmla="*/ 847477 w 1284591"/>
              <a:gd name="connsiteY3" fmla="*/ 1409545 h 1846659"/>
              <a:gd name="connsiteX4" fmla="*/ 847477 w 1284591"/>
              <a:gd name="connsiteY4" fmla="*/ 321148 h 1846659"/>
              <a:gd name="connsiteX5" fmla="*/ 642296 w 1284591"/>
              <a:gd name="connsiteY5" fmla="*/ 321148 h 1846659"/>
              <a:gd name="connsiteX6" fmla="*/ 963443 w 1284591"/>
              <a:gd name="connsiteY6" fmla="*/ 0 h 1846659"/>
              <a:gd name="connsiteX7" fmla="*/ 1284591 w 1284591"/>
              <a:gd name="connsiteY7" fmla="*/ 321148 h 1846659"/>
              <a:gd name="connsiteX8" fmla="*/ 1079410 w 1284591"/>
              <a:gd name="connsiteY8" fmla="*/ 321148 h 1846659"/>
              <a:gd name="connsiteX9" fmla="*/ 1079410 w 1284591"/>
              <a:gd name="connsiteY9" fmla="*/ 1641478 h 1846659"/>
              <a:gd name="connsiteX10" fmla="*/ 321148 w 1284591"/>
              <a:gd name="connsiteY10" fmla="*/ 1641478 h 1846659"/>
              <a:gd name="connsiteX11" fmla="*/ 321148 w 1284591"/>
              <a:gd name="connsiteY11" fmla="*/ 1846659 h 1846659"/>
              <a:gd name="connsiteX12" fmla="*/ 0 w 1284591"/>
              <a:gd name="connsiteY12" fmla="*/ 1525511 h 1846659"/>
              <a:gd name="connsiteX0" fmla="*/ 0 w 1284591"/>
              <a:gd name="connsiteY0" fmla="*/ 1269033 h 1590181"/>
              <a:gd name="connsiteX1" fmla="*/ 321148 w 1284591"/>
              <a:gd name="connsiteY1" fmla="*/ 947886 h 1590181"/>
              <a:gd name="connsiteX2" fmla="*/ 321148 w 1284591"/>
              <a:gd name="connsiteY2" fmla="*/ 1153067 h 1590181"/>
              <a:gd name="connsiteX3" fmla="*/ 847477 w 1284591"/>
              <a:gd name="connsiteY3" fmla="*/ 1153067 h 1590181"/>
              <a:gd name="connsiteX4" fmla="*/ 847477 w 1284591"/>
              <a:gd name="connsiteY4" fmla="*/ 64670 h 1590181"/>
              <a:gd name="connsiteX5" fmla="*/ 642296 w 1284591"/>
              <a:gd name="connsiteY5" fmla="*/ 64670 h 1590181"/>
              <a:gd name="connsiteX6" fmla="*/ 974594 w 1284591"/>
              <a:gd name="connsiteY6" fmla="*/ 0 h 1590181"/>
              <a:gd name="connsiteX7" fmla="*/ 1284591 w 1284591"/>
              <a:gd name="connsiteY7" fmla="*/ 64670 h 1590181"/>
              <a:gd name="connsiteX8" fmla="*/ 1079410 w 1284591"/>
              <a:gd name="connsiteY8" fmla="*/ 64670 h 1590181"/>
              <a:gd name="connsiteX9" fmla="*/ 1079410 w 1284591"/>
              <a:gd name="connsiteY9" fmla="*/ 1385000 h 1590181"/>
              <a:gd name="connsiteX10" fmla="*/ 321148 w 1284591"/>
              <a:gd name="connsiteY10" fmla="*/ 1385000 h 1590181"/>
              <a:gd name="connsiteX11" fmla="*/ 321148 w 1284591"/>
              <a:gd name="connsiteY11" fmla="*/ 1590181 h 1590181"/>
              <a:gd name="connsiteX12" fmla="*/ 0 w 1284591"/>
              <a:gd name="connsiteY12" fmla="*/ 1269033 h 1590181"/>
              <a:gd name="connsiteX0" fmla="*/ 0 w 1079410"/>
              <a:gd name="connsiteY0" fmla="*/ 1269033 h 1590181"/>
              <a:gd name="connsiteX1" fmla="*/ 321148 w 1079410"/>
              <a:gd name="connsiteY1" fmla="*/ 947886 h 1590181"/>
              <a:gd name="connsiteX2" fmla="*/ 321148 w 1079410"/>
              <a:gd name="connsiteY2" fmla="*/ 1153067 h 1590181"/>
              <a:gd name="connsiteX3" fmla="*/ 847477 w 1079410"/>
              <a:gd name="connsiteY3" fmla="*/ 1153067 h 1590181"/>
              <a:gd name="connsiteX4" fmla="*/ 847477 w 1079410"/>
              <a:gd name="connsiteY4" fmla="*/ 64670 h 1590181"/>
              <a:gd name="connsiteX5" fmla="*/ 642296 w 1079410"/>
              <a:gd name="connsiteY5" fmla="*/ 64670 h 1590181"/>
              <a:gd name="connsiteX6" fmla="*/ 974594 w 1079410"/>
              <a:gd name="connsiteY6" fmla="*/ 0 h 1590181"/>
              <a:gd name="connsiteX7" fmla="*/ 972357 w 1079410"/>
              <a:gd name="connsiteY7" fmla="*/ 86973 h 1590181"/>
              <a:gd name="connsiteX8" fmla="*/ 1079410 w 1079410"/>
              <a:gd name="connsiteY8" fmla="*/ 64670 h 1590181"/>
              <a:gd name="connsiteX9" fmla="*/ 1079410 w 1079410"/>
              <a:gd name="connsiteY9" fmla="*/ 1385000 h 1590181"/>
              <a:gd name="connsiteX10" fmla="*/ 321148 w 1079410"/>
              <a:gd name="connsiteY10" fmla="*/ 1385000 h 1590181"/>
              <a:gd name="connsiteX11" fmla="*/ 321148 w 1079410"/>
              <a:gd name="connsiteY11" fmla="*/ 1590181 h 1590181"/>
              <a:gd name="connsiteX12" fmla="*/ 0 w 1079410"/>
              <a:gd name="connsiteY12" fmla="*/ 1269033 h 1590181"/>
              <a:gd name="connsiteX0" fmla="*/ 0 w 1079410"/>
              <a:gd name="connsiteY0" fmla="*/ 1269033 h 1590181"/>
              <a:gd name="connsiteX1" fmla="*/ 321148 w 1079410"/>
              <a:gd name="connsiteY1" fmla="*/ 947886 h 1590181"/>
              <a:gd name="connsiteX2" fmla="*/ 321148 w 1079410"/>
              <a:gd name="connsiteY2" fmla="*/ 1153067 h 1590181"/>
              <a:gd name="connsiteX3" fmla="*/ 847477 w 1079410"/>
              <a:gd name="connsiteY3" fmla="*/ 1153067 h 1590181"/>
              <a:gd name="connsiteX4" fmla="*/ 847477 w 1079410"/>
              <a:gd name="connsiteY4" fmla="*/ 64670 h 1590181"/>
              <a:gd name="connsiteX5" fmla="*/ 921076 w 1079410"/>
              <a:gd name="connsiteY5" fmla="*/ 64670 h 1590181"/>
              <a:gd name="connsiteX6" fmla="*/ 974594 w 1079410"/>
              <a:gd name="connsiteY6" fmla="*/ 0 h 1590181"/>
              <a:gd name="connsiteX7" fmla="*/ 972357 w 1079410"/>
              <a:gd name="connsiteY7" fmla="*/ 86973 h 1590181"/>
              <a:gd name="connsiteX8" fmla="*/ 1079410 w 1079410"/>
              <a:gd name="connsiteY8" fmla="*/ 64670 h 1590181"/>
              <a:gd name="connsiteX9" fmla="*/ 1079410 w 1079410"/>
              <a:gd name="connsiteY9" fmla="*/ 1385000 h 1590181"/>
              <a:gd name="connsiteX10" fmla="*/ 321148 w 1079410"/>
              <a:gd name="connsiteY10" fmla="*/ 1385000 h 1590181"/>
              <a:gd name="connsiteX11" fmla="*/ 321148 w 1079410"/>
              <a:gd name="connsiteY11" fmla="*/ 1590181 h 1590181"/>
              <a:gd name="connsiteX12" fmla="*/ 0 w 1079410"/>
              <a:gd name="connsiteY12" fmla="*/ 1269033 h 1590181"/>
              <a:gd name="connsiteX0" fmla="*/ 0 w 1079410"/>
              <a:gd name="connsiteY0" fmla="*/ 1204363 h 1525511"/>
              <a:gd name="connsiteX1" fmla="*/ 321148 w 1079410"/>
              <a:gd name="connsiteY1" fmla="*/ 883216 h 1525511"/>
              <a:gd name="connsiteX2" fmla="*/ 321148 w 1079410"/>
              <a:gd name="connsiteY2" fmla="*/ 1088397 h 1525511"/>
              <a:gd name="connsiteX3" fmla="*/ 847477 w 1079410"/>
              <a:gd name="connsiteY3" fmla="*/ 1088397 h 1525511"/>
              <a:gd name="connsiteX4" fmla="*/ 847477 w 1079410"/>
              <a:gd name="connsiteY4" fmla="*/ 0 h 1525511"/>
              <a:gd name="connsiteX5" fmla="*/ 921076 w 1079410"/>
              <a:gd name="connsiteY5" fmla="*/ 0 h 1525511"/>
              <a:gd name="connsiteX6" fmla="*/ 952291 w 1079410"/>
              <a:gd name="connsiteY6" fmla="*/ 13388 h 1525511"/>
              <a:gd name="connsiteX7" fmla="*/ 972357 w 1079410"/>
              <a:gd name="connsiteY7" fmla="*/ 22303 h 1525511"/>
              <a:gd name="connsiteX8" fmla="*/ 1079410 w 1079410"/>
              <a:gd name="connsiteY8" fmla="*/ 0 h 1525511"/>
              <a:gd name="connsiteX9" fmla="*/ 1079410 w 1079410"/>
              <a:gd name="connsiteY9" fmla="*/ 1320330 h 1525511"/>
              <a:gd name="connsiteX10" fmla="*/ 321148 w 1079410"/>
              <a:gd name="connsiteY10" fmla="*/ 1320330 h 1525511"/>
              <a:gd name="connsiteX11" fmla="*/ 321148 w 1079410"/>
              <a:gd name="connsiteY11" fmla="*/ 1525511 h 1525511"/>
              <a:gd name="connsiteX12" fmla="*/ 0 w 1079410"/>
              <a:gd name="connsiteY12" fmla="*/ 1204363 h 1525511"/>
              <a:gd name="connsiteX0" fmla="*/ 0 w 1079410"/>
              <a:gd name="connsiteY0" fmla="*/ 1204363 h 1525511"/>
              <a:gd name="connsiteX1" fmla="*/ 310666 w 1079410"/>
              <a:gd name="connsiteY1" fmla="*/ 939831 h 1525511"/>
              <a:gd name="connsiteX2" fmla="*/ 321148 w 1079410"/>
              <a:gd name="connsiteY2" fmla="*/ 1088397 h 1525511"/>
              <a:gd name="connsiteX3" fmla="*/ 847477 w 1079410"/>
              <a:gd name="connsiteY3" fmla="*/ 1088397 h 1525511"/>
              <a:gd name="connsiteX4" fmla="*/ 847477 w 1079410"/>
              <a:gd name="connsiteY4" fmla="*/ 0 h 1525511"/>
              <a:gd name="connsiteX5" fmla="*/ 921076 w 1079410"/>
              <a:gd name="connsiteY5" fmla="*/ 0 h 1525511"/>
              <a:gd name="connsiteX6" fmla="*/ 952291 w 1079410"/>
              <a:gd name="connsiteY6" fmla="*/ 13388 h 1525511"/>
              <a:gd name="connsiteX7" fmla="*/ 972357 w 1079410"/>
              <a:gd name="connsiteY7" fmla="*/ 22303 h 1525511"/>
              <a:gd name="connsiteX8" fmla="*/ 1079410 w 1079410"/>
              <a:gd name="connsiteY8" fmla="*/ 0 h 1525511"/>
              <a:gd name="connsiteX9" fmla="*/ 1079410 w 1079410"/>
              <a:gd name="connsiteY9" fmla="*/ 1320330 h 1525511"/>
              <a:gd name="connsiteX10" fmla="*/ 321148 w 1079410"/>
              <a:gd name="connsiteY10" fmla="*/ 1320330 h 1525511"/>
              <a:gd name="connsiteX11" fmla="*/ 321148 w 1079410"/>
              <a:gd name="connsiteY11" fmla="*/ 1525511 h 1525511"/>
              <a:gd name="connsiteX12" fmla="*/ 0 w 1079410"/>
              <a:gd name="connsiteY12" fmla="*/ 1204363 h 1525511"/>
              <a:gd name="connsiteX0" fmla="*/ 0 w 1079410"/>
              <a:gd name="connsiteY0" fmla="*/ 1204363 h 1480219"/>
              <a:gd name="connsiteX1" fmla="*/ 310666 w 1079410"/>
              <a:gd name="connsiteY1" fmla="*/ 939831 h 1480219"/>
              <a:gd name="connsiteX2" fmla="*/ 321148 w 1079410"/>
              <a:gd name="connsiteY2" fmla="*/ 1088397 h 1480219"/>
              <a:gd name="connsiteX3" fmla="*/ 847477 w 1079410"/>
              <a:gd name="connsiteY3" fmla="*/ 1088397 h 1480219"/>
              <a:gd name="connsiteX4" fmla="*/ 847477 w 1079410"/>
              <a:gd name="connsiteY4" fmla="*/ 0 h 1480219"/>
              <a:gd name="connsiteX5" fmla="*/ 921076 w 1079410"/>
              <a:gd name="connsiteY5" fmla="*/ 0 h 1480219"/>
              <a:gd name="connsiteX6" fmla="*/ 952291 w 1079410"/>
              <a:gd name="connsiteY6" fmla="*/ 13388 h 1480219"/>
              <a:gd name="connsiteX7" fmla="*/ 972357 w 1079410"/>
              <a:gd name="connsiteY7" fmla="*/ 22303 h 1480219"/>
              <a:gd name="connsiteX8" fmla="*/ 1079410 w 1079410"/>
              <a:gd name="connsiteY8" fmla="*/ 0 h 1480219"/>
              <a:gd name="connsiteX9" fmla="*/ 1079410 w 1079410"/>
              <a:gd name="connsiteY9" fmla="*/ 1320330 h 1480219"/>
              <a:gd name="connsiteX10" fmla="*/ 321148 w 1079410"/>
              <a:gd name="connsiteY10" fmla="*/ 1320330 h 1480219"/>
              <a:gd name="connsiteX11" fmla="*/ 321148 w 1079410"/>
              <a:gd name="connsiteY11" fmla="*/ 1480219 h 1480219"/>
              <a:gd name="connsiteX12" fmla="*/ 0 w 1079410"/>
              <a:gd name="connsiteY12" fmla="*/ 1204363 h 1480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9410" h="1480219">
                <a:moveTo>
                  <a:pt x="0" y="1204363"/>
                </a:moveTo>
                <a:lnTo>
                  <a:pt x="310666" y="939831"/>
                </a:lnTo>
                <a:lnTo>
                  <a:pt x="321148" y="1088397"/>
                </a:lnTo>
                <a:lnTo>
                  <a:pt x="847477" y="1088397"/>
                </a:lnTo>
                <a:lnTo>
                  <a:pt x="847477" y="0"/>
                </a:lnTo>
                <a:lnTo>
                  <a:pt x="921076" y="0"/>
                </a:lnTo>
                <a:lnTo>
                  <a:pt x="952291" y="13388"/>
                </a:lnTo>
                <a:cubicBezTo>
                  <a:pt x="951545" y="42379"/>
                  <a:pt x="973103" y="-6688"/>
                  <a:pt x="972357" y="22303"/>
                </a:cubicBezTo>
                <a:lnTo>
                  <a:pt x="1079410" y="0"/>
                </a:lnTo>
                <a:lnTo>
                  <a:pt x="1079410" y="1320330"/>
                </a:lnTo>
                <a:lnTo>
                  <a:pt x="321148" y="1320330"/>
                </a:lnTo>
                <a:lnTo>
                  <a:pt x="321148" y="1480219"/>
                </a:lnTo>
                <a:lnTo>
                  <a:pt x="0" y="1204363"/>
                </a:lnTo>
                <a:close/>
              </a:path>
            </a:pathLst>
          </a:custGeom>
          <a:gradFill>
            <a:gsLst>
              <a:gs pos="57000">
                <a:srgbClr val="FF1212"/>
              </a:gs>
              <a:gs pos="0">
                <a:schemeClr val="bg1"/>
              </a:gs>
              <a:gs pos="57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xmlns="" id="{9C2EE8EB-12D2-4337-B3EE-0D3FC3D28374}"/>
              </a:ext>
            </a:extLst>
          </p:cNvPr>
          <p:cNvSpPr txBox="1"/>
          <p:nvPr/>
        </p:nvSpPr>
        <p:spPr>
          <a:xfrm>
            <a:off x="5562600" y="2711496"/>
            <a:ext cx="1489706" cy="717504"/>
          </a:xfrm>
          <a:prstGeom prst="rect">
            <a:avLst/>
          </a:prstGeom>
          <a:noFill/>
        </p:spPr>
        <p:txBody>
          <a:bodyPr wrap="square" rtlCol="0">
            <a:sp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GB"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rPr>
              <a:t>Monthly </a:t>
            </a:r>
            <a:endParaRPr kumimoji="0" lang="el-GR"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ndParaRPr>
          </a:p>
          <a:p>
            <a:pPr marL="0" marR="0" lvl="0" indent="0" algn="l" defTabSz="914400" rtl="0" eaLnBrk="1" fontAlgn="auto" latinLnBrk="0" hangingPunct="1">
              <a:lnSpc>
                <a:spcPts val="1560"/>
              </a:lnSpc>
              <a:spcBef>
                <a:spcPts val="0"/>
              </a:spcBef>
              <a:spcAft>
                <a:spcPts val="0"/>
              </a:spcAft>
              <a:buClrTx/>
              <a:buSzTx/>
              <a:buFontTx/>
              <a:buNone/>
              <a:tabLst/>
              <a:defRPr/>
            </a:pPr>
            <a:r>
              <a:rPr lang="en-GB" b="1" dirty="0">
                <a:solidFill>
                  <a:prstClr val="black"/>
                </a:solidFill>
                <a:effectLst>
                  <a:outerShdw blurRad="38100" dist="38100" dir="2700000" algn="tl">
                    <a:srgbClr val="000000">
                      <a:alpha val="43137"/>
                    </a:srgbClr>
                  </a:outerShdw>
                </a:effectLst>
                <a:latin typeface="Calibri" panose="020F0502020204030204"/>
              </a:rPr>
              <a:t>Statistical </a:t>
            </a:r>
            <a:r>
              <a:rPr kumimoji="0" lang="el-GR"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rPr>
              <a:t> </a:t>
            </a:r>
          </a:p>
          <a:p>
            <a:pPr marL="0" marR="0" lvl="0" indent="0" algn="l" defTabSz="914400" rtl="0" eaLnBrk="1" fontAlgn="auto" latinLnBrk="0" hangingPunct="1">
              <a:lnSpc>
                <a:spcPts val="1560"/>
              </a:lnSpc>
              <a:spcBef>
                <a:spcPts val="0"/>
              </a:spcBef>
              <a:spcAft>
                <a:spcPts val="0"/>
              </a:spcAft>
              <a:buClrTx/>
              <a:buSzTx/>
              <a:buFontTx/>
              <a:buNone/>
              <a:tabLst/>
              <a:defRPr/>
            </a:pPr>
            <a:r>
              <a:rPr lang="en-GB" b="1" dirty="0">
                <a:solidFill>
                  <a:prstClr val="black"/>
                </a:solidFill>
                <a:effectLst>
                  <a:outerShdw blurRad="38100" dist="38100" dir="2700000" algn="tl">
                    <a:srgbClr val="000000">
                      <a:alpha val="43137"/>
                    </a:srgbClr>
                  </a:outerShdw>
                </a:effectLst>
                <a:latin typeface="Calibri" panose="020F0502020204030204"/>
              </a:rPr>
              <a:t>Parameters</a:t>
            </a:r>
            <a:endParaRPr kumimoji="0" lang="en-GB"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ndParaRPr>
          </a:p>
        </p:txBody>
      </p:sp>
      <p:sp>
        <p:nvSpPr>
          <p:cNvPr id="31" name="TextBox 30">
            <a:extLst>
              <a:ext uri="{FF2B5EF4-FFF2-40B4-BE49-F238E27FC236}">
                <a16:creationId xmlns:a16="http://schemas.microsoft.com/office/drawing/2014/main" xmlns="" id="{E8879478-DF85-49F3-BF9D-A307D72E7BAB}"/>
              </a:ext>
            </a:extLst>
          </p:cNvPr>
          <p:cNvSpPr txBox="1"/>
          <p:nvPr/>
        </p:nvSpPr>
        <p:spPr>
          <a:xfrm>
            <a:off x="10029005" y="1946519"/>
            <a:ext cx="1969621" cy="369332"/>
          </a:xfrm>
          <a:prstGeom prst="rect">
            <a:avLst/>
          </a:prstGeom>
          <a:noFill/>
          <a:ln w="38100">
            <a:solidFill>
              <a:srgbClr val="FF0000"/>
            </a:solidFill>
            <a:prstDash val="sysDash"/>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ea typeface="+mn-ea"/>
                <a:cs typeface="+mn-cs"/>
              </a:rPr>
              <a:t>Background data</a:t>
            </a:r>
          </a:p>
        </p:txBody>
      </p:sp>
      <p:sp>
        <p:nvSpPr>
          <p:cNvPr id="34" name="Title 1">
            <a:extLst>
              <a:ext uri="{FF2B5EF4-FFF2-40B4-BE49-F238E27FC236}">
                <a16:creationId xmlns:a16="http://schemas.microsoft.com/office/drawing/2014/main" xmlns="" id="{E298B38D-6392-4FDB-A77C-BCCD1B4B202D}"/>
              </a:ext>
            </a:extLst>
          </p:cNvPr>
          <p:cNvSpPr txBox="1">
            <a:spLocks/>
          </p:cNvSpPr>
          <p:nvPr/>
        </p:nvSpPr>
        <p:spPr>
          <a:xfrm>
            <a:off x="8320239" y="5769488"/>
            <a:ext cx="3951646" cy="1103352"/>
          </a:xfrm>
          <a:prstGeom prst="rect">
            <a:avLst/>
          </a:prstGeom>
        </p:spPr>
        <p:txBody>
          <a:bodyPr vert="horz" lIns="91440" tIns="45720" rIns="91440" bIns="45720" rtlCol="0" anchor="b">
            <a:noAutofit/>
          </a:bodyPr>
          <a:lstStyle>
            <a:lvl1pPr algn="ctr" defTabSz="914354" rtl="0" eaLnBrk="1" latinLnBrk="0" hangingPunct="1">
              <a:lnSpc>
                <a:spcPct val="90000"/>
              </a:lnSpc>
              <a:spcBef>
                <a:spcPct val="0"/>
              </a:spcBef>
              <a:buNone/>
              <a:defRPr sz="6000" kern="1200">
                <a:solidFill>
                  <a:schemeClr val="tx1"/>
                </a:solidFill>
                <a:latin typeface="+mj-lt"/>
                <a:ea typeface="+mj-ea"/>
                <a:cs typeface="+mj-cs"/>
              </a:defRPr>
            </a:lvl1pPr>
          </a:lstStyle>
          <a:p>
            <a:endParaRPr lang="el-GR" sz="2000" b="1" dirty="0">
              <a:solidFill>
                <a:srgbClr val="002060"/>
              </a:solidFill>
              <a:effectLst>
                <a:outerShdw blurRad="38100" dist="38100" dir="2700000" algn="tl">
                  <a:srgbClr val="000000">
                    <a:alpha val="43137"/>
                  </a:srgbClr>
                </a:outerShdw>
              </a:effectLst>
              <a:latin typeface="Calibri" pitchFamily="34" charset="0"/>
            </a:endParaRPr>
          </a:p>
        </p:txBody>
      </p:sp>
      <p:sp>
        <p:nvSpPr>
          <p:cNvPr id="3" name="Σταυρός 2">
            <a:extLst>
              <a:ext uri="{FF2B5EF4-FFF2-40B4-BE49-F238E27FC236}">
                <a16:creationId xmlns:a16="http://schemas.microsoft.com/office/drawing/2014/main" xmlns="" id="{2F41F838-A278-D4C4-8670-7EF3D482A19B}"/>
              </a:ext>
            </a:extLst>
          </p:cNvPr>
          <p:cNvSpPr/>
          <p:nvPr/>
        </p:nvSpPr>
        <p:spPr>
          <a:xfrm>
            <a:off x="10834638" y="1376384"/>
            <a:ext cx="378434" cy="372491"/>
          </a:xfrm>
          <a:prstGeom prst="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Title 1">
            <a:extLst>
              <a:ext uri="{FF2B5EF4-FFF2-40B4-BE49-F238E27FC236}">
                <a16:creationId xmlns:a16="http://schemas.microsoft.com/office/drawing/2014/main" xmlns="" id="{7BBABAED-74A0-3C27-1EBF-ACE674BA3BBB}"/>
              </a:ext>
            </a:extLst>
          </p:cNvPr>
          <p:cNvSpPr txBox="1">
            <a:spLocks/>
          </p:cNvSpPr>
          <p:nvPr/>
        </p:nvSpPr>
        <p:spPr>
          <a:xfrm>
            <a:off x="8399332" y="5746690"/>
            <a:ext cx="3951646" cy="1103352"/>
          </a:xfrm>
          <a:prstGeom prst="rect">
            <a:avLst/>
          </a:prstGeom>
        </p:spPr>
        <p:txBody>
          <a:bodyPr vert="horz" lIns="91440" tIns="45720" rIns="91440" bIns="45720" rtlCol="0" anchor="b">
            <a:noAutofit/>
          </a:bodyPr>
          <a:lstStyle>
            <a:lvl1pPr algn="ctr" defTabSz="914354" rtl="0" eaLnBrk="1" latinLnBrk="0" hangingPunct="1">
              <a:lnSpc>
                <a:spcPct val="90000"/>
              </a:lnSpc>
              <a:spcBef>
                <a:spcPct val="0"/>
              </a:spcBef>
              <a:buNone/>
              <a:defRPr sz="6000" kern="1200">
                <a:solidFill>
                  <a:schemeClr val="tx1"/>
                </a:solidFill>
                <a:latin typeface="+mj-lt"/>
                <a:ea typeface="+mj-ea"/>
                <a:cs typeface="+mj-cs"/>
              </a:defRPr>
            </a:lvl1pPr>
          </a:lstStyle>
          <a:p>
            <a:r>
              <a:rPr lang="en-US" sz="2000" b="1" dirty="0">
                <a:solidFill>
                  <a:srgbClr val="002060"/>
                </a:solidFill>
                <a:effectLst>
                  <a:outerShdw blurRad="38100" dist="38100" dir="2700000" algn="tl">
                    <a:srgbClr val="000000">
                      <a:alpha val="43137"/>
                    </a:srgbClr>
                  </a:outerShdw>
                </a:effectLst>
                <a:latin typeface="Calibri" pitchFamily="34" charset="0"/>
              </a:rPr>
              <a:t/>
            </a:r>
            <a:br>
              <a:rPr lang="en-US" sz="2000" b="1" dirty="0">
                <a:solidFill>
                  <a:srgbClr val="002060"/>
                </a:solidFill>
                <a:effectLst>
                  <a:outerShdw blurRad="38100" dist="38100" dir="2700000" algn="tl">
                    <a:srgbClr val="000000">
                      <a:alpha val="43137"/>
                    </a:srgbClr>
                  </a:outerShdw>
                </a:effectLst>
                <a:latin typeface="Calibri" pitchFamily="34" charset="0"/>
              </a:rPr>
            </a:br>
            <a:r>
              <a:rPr lang="en-US" sz="1400" b="1" i="1" dirty="0">
                <a:solidFill>
                  <a:prstClr val="black"/>
                </a:solidFill>
                <a:latin typeface="Calibri"/>
                <a:ea typeface="+mn-ea"/>
                <a:cs typeface="+mn-cs"/>
              </a:rPr>
              <a:t>M</a:t>
            </a:r>
            <a:r>
              <a:rPr lang="en-US" sz="1400" i="1" dirty="0">
                <a:solidFill>
                  <a:prstClr val="black"/>
                </a:solidFill>
                <a:latin typeface="Calibri"/>
                <a:ea typeface="+mn-ea"/>
                <a:cs typeface="+mn-cs"/>
              </a:rPr>
              <a:t>eteorological </a:t>
            </a:r>
            <a:r>
              <a:rPr lang="en-US" sz="1400" b="1" i="1" dirty="0">
                <a:solidFill>
                  <a:prstClr val="black"/>
                </a:solidFill>
                <a:latin typeface="Calibri"/>
                <a:ea typeface="+mn-ea"/>
                <a:cs typeface="+mn-cs"/>
              </a:rPr>
              <a:t>I</a:t>
            </a:r>
            <a:r>
              <a:rPr lang="en-US" sz="1400" i="1" dirty="0">
                <a:solidFill>
                  <a:prstClr val="black"/>
                </a:solidFill>
                <a:latin typeface="Calibri"/>
                <a:ea typeface="+mn-ea"/>
                <a:cs typeface="+mn-cs"/>
              </a:rPr>
              <a:t>nterpolation based on </a:t>
            </a:r>
            <a:r>
              <a:rPr lang="en-US" sz="1400" b="1" i="1" dirty="0">
                <a:solidFill>
                  <a:prstClr val="black"/>
                </a:solidFill>
                <a:latin typeface="Calibri"/>
                <a:ea typeface="+mn-ea"/>
                <a:cs typeface="+mn-cs"/>
              </a:rPr>
              <a:t>S</a:t>
            </a:r>
            <a:r>
              <a:rPr lang="en-US" sz="1400" i="1" dirty="0">
                <a:solidFill>
                  <a:prstClr val="black"/>
                </a:solidFill>
                <a:latin typeface="Calibri"/>
                <a:ea typeface="+mn-ea"/>
                <a:cs typeface="+mn-cs"/>
              </a:rPr>
              <a:t>urface </a:t>
            </a:r>
            <a:r>
              <a:rPr lang="en-US" sz="1400" b="1" i="1" dirty="0">
                <a:solidFill>
                  <a:prstClr val="black"/>
                </a:solidFill>
                <a:latin typeface="Calibri"/>
                <a:ea typeface="+mn-ea"/>
                <a:cs typeface="+mn-cs"/>
              </a:rPr>
              <a:t>H</a:t>
            </a:r>
            <a:r>
              <a:rPr lang="en-US" sz="1400" i="1" dirty="0">
                <a:solidFill>
                  <a:prstClr val="black"/>
                </a:solidFill>
                <a:latin typeface="Calibri"/>
                <a:ea typeface="+mn-ea"/>
                <a:cs typeface="+mn-cs"/>
              </a:rPr>
              <a:t>omogenized Data</a:t>
            </a:r>
            <a:br>
              <a:rPr lang="en-US" sz="1400" i="1" dirty="0">
                <a:solidFill>
                  <a:prstClr val="black"/>
                </a:solidFill>
                <a:latin typeface="Calibri"/>
                <a:ea typeface="+mn-ea"/>
                <a:cs typeface="+mn-cs"/>
              </a:rPr>
            </a:br>
            <a:r>
              <a:rPr lang="en-US" sz="1400" i="1" dirty="0">
                <a:solidFill>
                  <a:prstClr val="black"/>
                </a:solidFill>
                <a:latin typeface="Calibri"/>
                <a:ea typeface="+mn-ea"/>
                <a:cs typeface="+mn-cs"/>
              </a:rPr>
              <a:t>(</a:t>
            </a:r>
            <a:r>
              <a:rPr lang="en-US" sz="1400" i="1" dirty="0" err="1">
                <a:solidFill>
                  <a:prstClr val="black"/>
                </a:solidFill>
                <a:latin typeface="Calibri"/>
                <a:ea typeface="+mn-ea"/>
                <a:cs typeface="+mn-cs"/>
              </a:rPr>
              <a:t>Szentimrey</a:t>
            </a:r>
            <a:r>
              <a:rPr lang="en-US" sz="1400" i="1" dirty="0">
                <a:solidFill>
                  <a:prstClr val="black"/>
                </a:solidFill>
                <a:latin typeface="Calibri"/>
                <a:ea typeface="+mn-ea"/>
                <a:cs typeface="+mn-cs"/>
              </a:rPr>
              <a:t> &amp; Bihari, 2007)</a:t>
            </a:r>
            <a:endParaRPr lang="el-GR" sz="1400" b="1" i="1" dirty="0">
              <a:solidFill>
                <a:srgbClr val="002060"/>
              </a:solidFill>
              <a:effectLst>
                <a:outerShdw blurRad="38100" dist="38100" dir="2700000" algn="tl">
                  <a:srgbClr val="000000">
                    <a:alpha val="43137"/>
                  </a:srgbClr>
                </a:outerShdw>
              </a:effectLst>
              <a:latin typeface="Calibri" pitchFamily="34" charset="0"/>
            </a:endParaRPr>
          </a:p>
        </p:txBody>
      </p:sp>
      <p:sp>
        <p:nvSpPr>
          <p:cNvPr id="17" name="TextBox 16">
            <a:extLst>
              <a:ext uri="{FF2B5EF4-FFF2-40B4-BE49-F238E27FC236}">
                <a16:creationId xmlns:a16="http://schemas.microsoft.com/office/drawing/2014/main" xmlns="" id="{78DA01C4-A414-D80D-F229-86857416ADF9}"/>
              </a:ext>
            </a:extLst>
          </p:cNvPr>
          <p:cNvSpPr txBox="1"/>
          <p:nvPr/>
        </p:nvSpPr>
        <p:spPr>
          <a:xfrm>
            <a:off x="48496" y="5032876"/>
            <a:ext cx="4057976" cy="1569660"/>
          </a:xfrm>
          <a:prstGeom prst="rect">
            <a:avLst/>
          </a:prstGeom>
          <a:noFill/>
          <a:ln w="38100">
            <a:solidFill>
              <a:srgbClr val="44546A"/>
            </a:solidFill>
            <a:prstDash val="sysDash"/>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rPr>
              <a:t>TOPOGRAPHY</a:t>
            </a:r>
            <a:r>
              <a:rPr kumimoji="0" lang="el-GR" sz="16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rPr>
              <a:t> </a:t>
            </a:r>
            <a:r>
              <a:rPr kumimoji="0" lang="en-GB" sz="16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rPr>
              <a:t>90x90m</a:t>
            </a:r>
            <a:endParaRPr kumimoji="0" lang="el-GR" sz="16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6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rPr>
              <a:t>(</a:t>
            </a:r>
            <a:r>
              <a:rPr kumimoji="0" lang="en-GB" sz="16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rPr>
              <a:t>digital surface model DEM</a:t>
            </a:r>
            <a:r>
              <a:rPr kumimoji="0" lang="el-GR" sz="16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rPr>
              <a:t>/</a:t>
            </a:r>
            <a:r>
              <a:rPr kumimoji="0" lang="en-GB" sz="16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rPr>
              <a:t>NASA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6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rPr>
              <a:t>20</a:t>
            </a:r>
            <a:r>
              <a:rPr kumimoji="0" lang="en-GB" sz="16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rPr>
              <a:t> GEOPHYSICAL PARAMETERS:</a:t>
            </a:r>
            <a:r>
              <a:rPr kumimoji="0" lang="el-GR" sz="16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panose="020F0502020204030204"/>
              </a:rPr>
              <a:t> </a:t>
            </a:r>
            <a:endParaRPr lang="en-GB" sz="1600" dirty="0">
              <a:solidFill>
                <a:srgbClr val="C00000"/>
              </a:solidFill>
              <a:effectLst>
                <a:outerShdw blurRad="38100" dist="38100" dir="2700000" algn="tl">
                  <a:srgbClr val="000000">
                    <a:alpha val="43137"/>
                  </a:srgbClr>
                </a:outerShdw>
              </a:effectLst>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solidFill>
                  <a:srgbClr val="44546A"/>
                </a:solidFill>
                <a:effectLst>
                  <a:outerShdw blurRad="38100" dist="38100" dir="2700000" algn="tl">
                    <a:srgbClr val="000000">
                      <a:alpha val="43137"/>
                    </a:srgbClr>
                  </a:outerShdw>
                </a:effectLst>
                <a:latin typeface="Calibri" panose="020F0502020204030204"/>
              </a:rPr>
              <a:t>15 A</a:t>
            </a:r>
            <a:r>
              <a:rPr kumimoji="0" lang="en-GB" sz="16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rPr>
              <a:t>URELHY </a:t>
            </a:r>
            <a:r>
              <a:rPr kumimoji="0" lang="el-GR" sz="16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rPr>
              <a:t>+</a:t>
            </a:r>
            <a:r>
              <a:rPr kumimoji="0" lang="el-GR" sz="16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rPr>
              <a:t> </a:t>
            </a:r>
            <a:r>
              <a:rPr kumimoji="0" lang="en-GB" sz="16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rPr>
              <a:t>latitude</a:t>
            </a:r>
            <a:r>
              <a:rPr kumimoji="0" lang="el-GR" sz="16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rPr>
              <a:t>+ </a:t>
            </a:r>
            <a:r>
              <a:rPr kumimoji="0" lang="el-GR" sz="16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rPr>
              <a:t>% </a:t>
            </a:r>
            <a:r>
              <a:rPr kumimoji="0" lang="en-GB" sz="16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rPr>
              <a:t>Land/sea</a:t>
            </a:r>
            <a:r>
              <a:rPr lang="en-GB" sz="1600" dirty="0">
                <a:solidFill>
                  <a:srgbClr val="44546A"/>
                </a:solidFill>
                <a:effectLst>
                  <a:outerShdw blurRad="38100" dist="38100" dir="2700000" algn="tl">
                    <a:srgbClr val="000000">
                      <a:alpha val="43137"/>
                    </a:srgbClr>
                  </a:outerShdw>
                </a:effectLst>
                <a:latin typeface="Calibri" panose="020F0502020204030204"/>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rPr>
              <a:t>+ </a:t>
            </a:r>
            <a:r>
              <a:rPr kumimoji="0" lang="en-GB" sz="16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rPr>
              <a:t>Distance Sea</a:t>
            </a:r>
            <a:r>
              <a:rPr kumimoji="0" lang="el-GR" sz="16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rPr>
              <a:t> </a:t>
            </a:r>
            <a:r>
              <a:rPr kumimoji="0" lang="el-GR" sz="16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rPr>
              <a:t>+</a:t>
            </a:r>
            <a:r>
              <a:rPr kumimoji="0" lang="en-GB" sz="16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rPr>
              <a:t> </a:t>
            </a:r>
            <a:r>
              <a:rPr lang="en-GB" sz="1600" b="1" dirty="0">
                <a:solidFill>
                  <a:srgbClr val="44546A"/>
                </a:solidFill>
                <a:latin typeface="Calibri" panose="020F0502020204030204"/>
              </a:rPr>
              <a:t>Altitude</a:t>
            </a:r>
            <a:endParaRPr kumimoji="0" lang="el-GR" sz="1600" b="1" i="0" u="none" strike="noStrike" kern="1200" cap="none" spc="0" normalizeH="0" baseline="0" noProof="0" dirty="0">
              <a:ln>
                <a:noFill/>
              </a:ln>
              <a:solidFill>
                <a:srgbClr val="44546A"/>
              </a:solidFill>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rPr>
              <a:t>+ </a:t>
            </a:r>
            <a:r>
              <a:rPr lang="en-GB" sz="1600" dirty="0">
                <a:solidFill>
                  <a:srgbClr val="44546A"/>
                </a:solidFill>
                <a:effectLst>
                  <a:outerShdw blurRad="38100" dist="38100" dir="2700000" algn="tl">
                    <a:srgbClr val="000000">
                      <a:alpha val="43137"/>
                    </a:srgbClr>
                  </a:outerShdw>
                </a:effectLst>
                <a:latin typeface="Calibri" panose="020F0502020204030204"/>
              </a:rPr>
              <a:t>Incoming Solar Radiation</a:t>
            </a:r>
            <a:endParaRPr kumimoji="0" lang="el-GR" sz="1600" b="0"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endParaRPr>
          </a:p>
        </p:txBody>
      </p:sp>
    </p:spTree>
    <p:extLst>
      <p:ext uri="{BB962C8B-B14F-4D97-AF65-F5344CB8AC3E}">
        <p14:creationId xmlns:p14="http://schemas.microsoft.com/office/powerpoint/2010/main" xmlns="" val="157036728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500" fill="hold"/>
                                        <p:tgtEl>
                                          <p:spTgt spid="32"/>
                                        </p:tgtEl>
                                        <p:attrNameLst>
                                          <p:attrName>ppt_x</p:attrName>
                                        </p:attrNameLst>
                                      </p:cBhvr>
                                      <p:tavLst>
                                        <p:tav tm="0">
                                          <p:val>
                                            <p:strVal val="#ppt_x"/>
                                          </p:val>
                                        </p:tav>
                                        <p:tav tm="100000">
                                          <p:val>
                                            <p:strVal val="#ppt_x"/>
                                          </p:val>
                                        </p:tav>
                                      </p:tavLst>
                                    </p:anim>
                                    <p:anim calcmode="lin" valueType="num">
                                      <p:cBhvr additive="base">
                                        <p:cTn id="17" dur="500" fill="hold"/>
                                        <p:tgtEl>
                                          <p:spTgt spid="32"/>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cBhvr additive="base">
                                        <p:cTn id="20" dur="500" fill="hold"/>
                                        <p:tgtEl>
                                          <p:spTgt spid="36"/>
                                        </p:tgtEl>
                                        <p:attrNameLst>
                                          <p:attrName>ppt_x</p:attrName>
                                        </p:attrNameLst>
                                      </p:cBhvr>
                                      <p:tavLst>
                                        <p:tav tm="0">
                                          <p:val>
                                            <p:strVal val="#ppt_x"/>
                                          </p:val>
                                        </p:tav>
                                        <p:tav tm="100000">
                                          <p:val>
                                            <p:strVal val="#ppt_x"/>
                                          </p:val>
                                        </p:tav>
                                      </p:tavLst>
                                    </p:anim>
                                    <p:anim calcmode="lin" valueType="num">
                                      <p:cBhvr additive="base">
                                        <p:cTn id="21" dur="500" fill="hold"/>
                                        <p:tgtEl>
                                          <p:spTgt spid="36"/>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500" fill="hold"/>
                                        <p:tgtEl>
                                          <p:spTgt spid="29"/>
                                        </p:tgtEl>
                                        <p:attrNameLst>
                                          <p:attrName>ppt_x</p:attrName>
                                        </p:attrNameLst>
                                      </p:cBhvr>
                                      <p:tavLst>
                                        <p:tav tm="0">
                                          <p:val>
                                            <p:strVal val="#ppt_x"/>
                                          </p:val>
                                        </p:tav>
                                        <p:tav tm="100000">
                                          <p:val>
                                            <p:strVal val="#ppt_x"/>
                                          </p:val>
                                        </p:tav>
                                      </p:tavLst>
                                    </p:anim>
                                    <p:anim calcmode="lin" valueType="num">
                                      <p:cBhvr additive="base">
                                        <p:cTn id="25" dur="500" fill="hold"/>
                                        <p:tgtEl>
                                          <p:spTgt spid="29"/>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ppt_x"/>
                                          </p:val>
                                        </p:tav>
                                        <p:tav tm="100000">
                                          <p:val>
                                            <p:strVal val="#ppt_x"/>
                                          </p:val>
                                        </p:tav>
                                      </p:tavLst>
                                    </p:anim>
                                    <p:anim calcmode="lin" valueType="num">
                                      <p:cBhvr additive="base">
                                        <p:cTn id="29" dur="500" fill="hold"/>
                                        <p:tgtEl>
                                          <p:spTgt spid="25"/>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ppt_x"/>
                                          </p:val>
                                        </p:tav>
                                        <p:tav tm="100000">
                                          <p:val>
                                            <p:strVal val="#ppt_x"/>
                                          </p:val>
                                        </p:tav>
                                      </p:tavLst>
                                    </p:anim>
                                    <p:anim calcmode="lin" valueType="num">
                                      <p:cBhvr additive="base">
                                        <p:cTn id="3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p:cTn id="38" dur="500" fill="hold"/>
                                        <p:tgtEl>
                                          <p:spTgt spid="5"/>
                                        </p:tgtEl>
                                        <p:attrNameLst>
                                          <p:attrName>ppt_w</p:attrName>
                                        </p:attrNameLst>
                                      </p:cBhvr>
                                      <p:tavLst>
                                        <p:tav tm="0">
                                          <p:val>
                                            <p:fltVal val="0"/>
                                          </p:val>
                                        </p:tav>
                                        <p:tav tm="100000">
                                          <p:val>
                                            <p:strVal val="#ppt_w"/>
                                          </p:val>
                                        </p:tav>
                                      </p:tavLst>
                                    </p:anim>
                                    <p:anim calcmode="lin" valueType="num">
                                      <p:cBhvr>
                                        <p:cTn id="39" dur="500" fill="hold"/>
                                        <p:tgtEl>
                                          <p:spTgt spid="5"/>
                                        </p:tgtEl>
                                        <p:attrNameLst>
                                          <p:attrName>ppt_h</p:attrName>
                                        </p:attrNameLst>
                                      </p:cBhvr>
                                      <p:tavLst>
                                        <p:tav tm="0">
                                          <p:val>
                                            <p:fltVal val="0"/>
                                          </p:val>
                                        </p:tav>
                                        <p:tav tm="100000">
                                          <p:val>
                                            <p:strVal val="#ppt_h"/>
                                          </p:val>
                                        </p:tav>
                                      </p:tavLst>
                                    </p:anim>
                                    <p:animEffect transition="in" filter="fade">
                                      <p:cBhvr>
                                        <p:cTn id="40" dur="500"/>
                                        <p:tgtEl>
                                          <p:spTgt spid="5"/>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down)">
                                      <p:cBhvr>
                                        <p:cTn id="50" dur="500"/>
                                        <p:tgtEl>
                                          <p:spTgt spid="6"/>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wipe(down)">
                                      <p:cBhvr>
                                        <p:cTn id="53" dur="500"/>
                                        <p:tgtEl>
                                          <p:spTgt spid="44"/>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wipe(down)">
                                      <p:cBhvr>
                                        <p:cTn id="56" dur="500"/>
                                        <p:tgtEl>
                                          <p:spTgt spid="42"/>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46"/>
                                        </p:tgtEl>
                                        <p:attrNameLst>
                                          <p:attrName>style.visibility</p:attrName>
                                        </p:attrNameLst>
                                      </p:cBhvr>
                                      <p:to>
                                        <p:strVal val="visible"/>
                                      </p:to>
                                    </p:set>
                                    <p:anim calcmode="lin" valueType="num">
                                      <p:cBhvr>
                                        <p:cTn id="61" dur="500" fill="hold"/>
                                        <p:tgtEl>
                                          <p:spTgt spid="46"/>
                                        </p:tgtEl>
                                        <p:attrNameLst>
                                          <p:attrName>ppt_w</p:attrName>
                                        </p:attrNameLst>
                                      </p:cBhvr>
                                      <p:tavLst>
                                        <p:tav tm="0">
                                          <p:val>
                                            <p:fltVal val="0"/>
                                          </p:val>
                                        </p:tav>
                                        <p:tav tm="100000">
                                          <p:val>
                                            <p:strVal val="#ppt_w"/>
                                          </p:val>
                                        </p:tav>
                                      </p:tavLst>
                                    </p:anim>
                                    <p:anim calcmode="lin" valueType="num">
                                      <p:cBhvr>
                                        <p:cTn id="62" dur="500" fill="hold"/>
                                        <p:tgtEl>
                                          <p:spTgt spid="46"/>
                                        </p:tgtEl>
                                        <p:attrNameLst>
                                          <p:attrName>ppt_h</p:attrName>
                                        </p:attrNameLst>
                                      </p:cBhvr>
                                      <p:tavLst>
                                        <p:tav tm="0">
                                          <p:val>
                                            <p:fltVal val="0"/>
                                          </p:val>
                                        </p:tav>
                                        <p:tav tm="100000">
                                          <p:val>
                                            <p:strVal val="#ppt_h"/>
                                          </p:val>
                                        </p:tav>
                                      </p:tavLst>
                                    </p:anim>
                                    <p:animEffect transition="in" filter="fade">
                                      <p:cBhvr>
                                        <p:cTn id="63" dur="500"/>
                                        <p:tgtEl>
                                          <p:spTgt spid="46"/>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 calcmode="lin" valueType="num">
                                      <p:cBhvr>
                                        <p:cTn id="66" dur="500" fill="hold"/>
                                        <p:tgtEl>
                                          <p:spTgt spid="38"/>
                                        </p:tgtEl>
                                        <p:attrNameLst>
                                          <p:attrName>ppt_w</p:attrName>
                                        </p:attrNameLst>
                                      </p:cBhvr>
                                      <p:tavLst>
                                        <p:tav tm="0">
                                          <p:val>
                                            <p:fltVal val="0"/>
                                          </p:val>
                                        </p:tav>
                                        <p:tav tm="100000">
                                          <p:val>
                                            <p:strVal val="#ppt_w"/>
                                          </p:val>
                                        </p:tav>
                                      </p:tavLst>
                                    </p:anim>
                                    <p:anim calcmode="lin" valueType="num">
                                      <p:cBhvr>
                                        <p:cTn id="67" dur="500" fill="hold"/>
                                        <p:tgtEl>
                                          <p:spTgt spid="38"/>
                                        </p:tgtEl>
                                        <p:attrNameLst>
                                          <p:attrName>ppt_h</p:attrName>
                                        </p:attrNameLst>
                                      </p:cBhvr>
                                      <p:tavLst>
                                        <p:tav tm="0">
                                          <p:val>
                                            <p:fltVal val="0"/>
                                          </p:val>
                                        </p:tav>
                                        <p:tav tm="100000">
                                          <p:val>
                                            <p:strVal val="#ppt_h"/>
                                          </p:val>
                                        </p:tav>
                                      </p:tavLst>
                                    </p:anim>
                                    <p:animEffect transition="in" filter="fade">
                                      <p:cBhvr>
                                        <p:cTn id="68" dur="500"/>
                                        <p:tgtEl>
                                          <p:spTgt spid="38"/>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grpId="0" nodeType="click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p:cTn id="73" dur="500" fill="hold"/>
                                        <p:tgtEl>
                                          <p:spTgt spid="31"/>
                                        </p:tgtEl>
                                        <p:attrNameLst>
                                          <p:attrName>ppt_w</p:attrName>
                                        </p:attrNameLst>
                                      </p:cBhvr>
                                      <p:tavLst>
                                        <p:tav tm="0">
                                          <p:val>
                                            <p:fltVal val="0"/>
                                          </p:val>
                                        </p:tav>
                                        <p:tav tm="100000">
                                          <p:val>
                                            <p:strVal val="#ppt_w"/>
                                          </p:val>
                                        </p:tav>
                                      </p:tavLst>
                                    </p:anim>
                                    <p:anim calcmode="lin" valueType="num">
                                      <p:cBhvr>
                                        <p:cTn id="74" dur="500" fill="hold"/>
                                        <p:tgtEl>
                                          <p:spTgt spid="31"/>
                                        </p:tgtEl>
                                        <p:attrNameLst>
                                          <p:attrName>ppt_h</p:attrName>
                                        </p:attrNameLst>
                                      </p:cBhvr>
                                      <p:tavLst>
                                        <p:tav tm="0">
                                          <p:val>
                                            <p:fltVal val="0"/>
                                          </p:val>
                                        </p:tav>
                                        <p:tav tm="100000">
                                          <p:val>
                                            <p:strVal val="#ppt_h"/>
                                          </p:val>
                                        </p:tav>
                                      </p:tavLst>
                                    </p:anim>
                                    <p:animEffect transition="in" filter="fade">
                                      <p:cBhvr>
                                        <p:cTn id="75" dur="500"/>
                                        <p:tgtEl>
                                          <p:spTgt spid="31"/>
                                        </p:tgtEl>
                                      </p:cBhvr>
                                    </p:animEffect>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grpId="0" nodeType="clickEffect" nodePh="1">
                                  <p:stCondLst>
                                    <p:cond delay="0"/>
                                  </p:stCondLst>
                                  <p:endCondLst>
                                    <p:cond evt="begin" delay="0">
                                      <p:tn val="78"/>
                                    </p:cond>
                                  </p:endCondLst>
                                  <p:childTnLst>
                                    <p:set>
                                      <p:cBhvr>
                                        <p:cTn id="79" dur="1" fill="hold">
                                          <p:stCondLst>
                                            <p:cond delay="0"/>
                                          </p:stCondLst>
                                        </p:cTn>
                                        <p:tgtEl>
                                          <p:spTgt spid="34"/>
                                        </p:tgtEl>
                                        <p:attrNameLst>
                                          <p:attrName>style.visibility</p:attrName>
                                        </p:attrNameLst>
                                      </p:cBhvr>
                                      <p:to>
                                        <p:strVal val="visible"/>
                                      </p:to>
                                    </p:set>
                                    <p:anim calcmode="lin" valueType="num">
                                      <p:cBhvr additive="base">
                                        <p:cTn id="80" dur="500" fill="hold"/>
                                        <p:tgtEl>
                                          <p:spTgt spid="34"/>
                                        </p:tgtEl>
                                        <p:attrNameLst>
                                          <p:attrName>ppt_x</p:attrName>
                                        </p:attrNameLst>
                                      </p:cBhvr>
                                      <p:tavLst>
                                        <p:tav tm="0">
                                          <p:val>
                                            <p:strVal val="#ppt_x"/>
                                          </p:val>
                                        </p:tav>
                                        <p:tav tm="100000">
                                          <p:val>
                                            <p:strVal val="#ppt_x"/>
                                          </p:val>
                                        </p:tav>
                                      </p:tavLst>
                                    </p:anim>
                                    <p:anim calcmode="lin" valueType="num">
                                      <p:cBhvr additive="base">
                                        <p:cTn id="81"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grpId="0" nodeType="clickEffect">
                                  <p:stCondLst>
                                    <p:cond delay="0"/>
                                  </p:stCondLst>
                                  <p:childTnLst>
                                    <p:set>
                                      <p:cBhvr>
                                        <p:cTn id="85" dur="1" fill="hold">
                                          <p:stCondLst>
                                            <p:cond delay="0"/>
                                          </p:stCondLst>
                                        </p:cTn>
                                        <p:tgtEl>
                                          <p:spTgt spid="7"/>
                                        </p:tgtEl>
                                        <p:attrNameLst>
                                          <p:attrName>style.visibility</p:attrName>
                                        </p:attrNameLst>
                                      </p:cBhvr>
                                      <p:to>
                                        <p:strVal val="visible"/>
                                      </p:to>
                                    </p:set>
                                    <p:anim calcmode="lin" valueType="num">
                                      <p:cBhvr additive="base">
                                        <p:cTn id="86" dur="500" fill="hold"/>
                                        <p:tgtEl>
                                          <p:spTgt spid="7"/>
                                        </p:tgtEl>
                                        <p:attrNameLst>
                                          <p:attrName>ppt_x</p:attrName>
                                        </p:attrNameLst>
                                      </p:cBhvr>
                                      <p:tavLst>
                                        <p:tav tm="0">
                                          <p:val>
                                            <p:strVal val="#ppt_x"/>
                                          </p:val>
                                        </p:tav>
                                        <p:tav tm="100000">
                                          <p:val>
                                            <p:strVal val="#ppt_x"/>
                                          </p:val>
                                        </p:tav>
                                      </p:tavLst>
                                    </p:anim>
                                    <p:anim calcmode="lin" valueType="num">
                                      <p:cBhvr additive="base">
                                        <p:cTn id="87" dur="500" fill="hold"/>
                                        <p:tgtEl>
                                          <p:spTgt spid="7"/>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17"/>
                                        </p:tgtEl>
                                        <p:attrNameLst>
                                          <p:attrName>style.visibility</p:attrName>
                                        </p:attrNameLst>
                                      </p:cBhvr>
                                      <p:to>
                                        <p:strVal val="visible"/>
                                      </p:to>
                                    </p:set>
                                    <p:anim calcmode="lin" valueType="num">
                                      <p:cBhvr additive="base">
                                        <p:cTn id="90" dur="500" fill="hold"/>
                                        <p:tgtEl>
                                          <p:spTgt spid="17"/>
                                        </p:tgtEl>
                                        <p:attrNameLst>
                                          <p:attrName>ppt_x</p:attrName>
                                        </p:attrNameLst>
                                      </p:cBhvr>
                                      <p:tavLst>
                                        <p:tav tm="0">
                                          <p:val>
                                            <p:strVal val="#ppt_x"/>
                                          </p:val>
                                        </p:tav>
                                        <p:tav tm="100000">
                                          <p:val>
                                            <p:strVal val="#ppt_x"/>
                                          </p:val>
                                        </p:tav>
                                      </p:tavLst>
                                    </p:anim>
                                    <p:anim calcmode="lin" valueType="num">
                                      <p:cBhvr additive="base">
                                        <p:cTn id="9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9" grpId="0" animBg="1"/>
      <p:bldP spid="26" grpId="0"/>
      <p:bldP spid="30" grpId="0" animBg="1"/>
      <p:bldP spid="32" grpId="0" animBg="1"/>
      <p:bldP spid="36" grpId="0" animBg="1"/>
      <p:bldP spid="38" grpId="0" animBg="1"/>
      <p:bldP spid="42" grpId="0" animBg="1"/>
      <p:bldP spid="44" grpId="0" animBg="1"/>
      <p:bldP spid="46" grpId="0" animBg="1"/>
      <p:bldP spid="5" grpId="0"/>
      <p:bldP spid="31" grpId="0" animBg="1"/>
      <p:bldP spid="34" grpId="0"/>
      <p:bldP spid="7" grpId="0"/>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F9D96E3F-159B-4733-BE61-1AAB43A59A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xmlns="" id="{A5202B2A-E3B3-4965-8D55-B58E540593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10"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xmlns="" id="{EC505F6D-25F2-479B-AEEE-66F34B3FB13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05" y="-1298"/>
            <a:ext cx="2514948" cy="2174333"/>
            <a:chOff x="-305" y="-4155"/>
            <a:chExt cx="2514948" cy="2174333"/>
          </a:xfrm>
        </p:grpSpPr>
        <p:sp>
          <p:nvSpPr>
            <p:cNvPr id="13" name="Freeform: Shape 12">
              <a:extLst>
                <a:ext uri="{FF2B5EF4-FFF2-40B4-BE49-F238E27FC236}">
                  <a16:creationId xmlns:a16="http://schemas.microsoft.com/office/drawing/2014/main" xmlns="" id="{95C49ED7-EC50-4D2C-A945-D4907F081E5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xmlns="" id="{29A8266C-3886-4618-B2EB-EA7FE32CE67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xmlns="" id="{AB4610CF-D689-4B1B-A7FB-1CE14209E6F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xmlns="" id="{8DA7C44F-B555-41AC-95A7-6450152936B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8" name="Group 17">
            <a:extLst>
              <a:ext uri="{FF2B5EF4-FFF2-40B4-BE49-F238E27FC236}">
                <a16:creationId xmlns:a16="http://schemas.microsoft.com/office/drawing/2014/main" xmlns="" id="{6C0A542E-DBAB-412E-9F06-247CFE5FB94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rot="5400000" flipH="1">
            <a:off x="8304976" y="939511"/>
            <a:ext cx="4826539" cy="2947516"/>
            <a:chOff x="6867015" y="-1"/>
            <a:chExt cx="5324985" cy="3251912"/>
          </a:xfrm>
          <a:solidFill>
            <a:schemeClr val="accent5">
              <a:alpha val="5000"/>
            </a:schemeClr>
          </a:solidFill>
        </p:grpSpPr>
        <p:sp>
          <p:nvSpPr>
            <p:cNvPr id="19" name="Freeform: Shape 18">
              <a:extLst>
                <a:ext uri="{FF2B5EF4-FFF2-40B4-BE49-F238E27FC236}">
                  <a16:creationId xmlns:a16="http://schemas.microsoft.com/office/drawing/2014/main" xmlns="" id="{B41E2FAC-3A8F-4977-ACC1-92B455FD4FB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xmlns="" id="{5264E774-D8C6-4806-9911-955DD803979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xmlns="" id="{8450CBAC-6145-4598-BA48-1EB500923CD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xmlns="" id="{C1451637-F91B-479F-8251-660E22819F2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 name="Arrow: Pentagon 4">
            <a:extLst>
              <a:ext uri="{FF2B5EF4-FFF2-40B4-BE49-F238E27FC236}">
                <a16:creationId xmlns:a16="http://schemas.microsoft.com/office/drawing/2014/main" xmlns="" id="{C8636470-1BCC-4FDF-B2ED-C34CD33F6551}"/>
              </a:ext>
            </a:extLst>
          </p:cNvPr>
          <p:cNvSpPr/>
          <p:nvPr/>
        </p:nvSpPr>
        <p:spPr>
          <a:xfrm>
            <a:off x="140230" y="134324"/>
            <a:ext cx="11456785" cy="524281"/>
          </a:xfrm>
          <a:prstGeom prst="homePlate">
            <a:avLst/>
          </a:prstGeom>
          <a:gradFill>
            <a:gsLst>
              <a:gs pos="60105">
                <a:srgbClr val="B9CBE9"/>
              </a:gs>
              <a:gs pos="40996">
                <a:srgbClr val="CCD9EF"/>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200" b="1" dirty="0">
                <a:solidFill>
                  <a:srgbClr val="44546A"/>
                </a:solidFill>
                <a:effectLst>
                  <a:outerShdw blurRad="38100" dist="38100" dir="2700000" algn="tl">
                    <a:srgbClr val="000000">
                      <a:alpha val="43137"/>
                    </a:srgbClr>
                  </a:outerShdw>
                </a:effectLst>
                <a:latin typeface="Calibri" panose="020F0502020204030204"/>
                <a:cs typeface="Calibri Light" panose="020F0302020204030204" pitchFamily="34" charset="0"/>
              </a:rPr>
              <a:t>Geophysical Parameters</a:t>
            </a:r>
            <a:endParaRPr kumimoji="0" lang="el-GR" sz="32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Calibri" panose="020F0502020204030204"/>
              <a:ea typeface="+mn-ea"/>
              <a:cs typeface="Calibri Light" panose="020F0302020204030204" pitchFamily="34" charset="0"/>
            </a:endParaRPr>
          </a:p>
        </p:txBody>
      </p:sp>
      <p:sp>
        <p:nvSpPr>
          <p:cNvPr id="3" name="Arrow: Left 2">
            <a:extLst>
              <a:ext uri="{FF2B5EF4-FFF2-40B4-BE49-F238E27FC236}">
                <a16:creationId xmlns:a16="http://schemas.microsoft.com/office/drawing/2014/main" xmlns="" id="{C6F6D412-1386-4713-98F4-7B00FF9FAADF}"/>
              </a:ext>
            </a:extLst>
          </p:cNvPr>
          <p:cNvSpPr/>
          <p:nvPr/>
        </p:nvSpPr>
        <p:spPr>
          <a:xfrm>
            <a:off x="6458514" y="693959"/>
            <a:ext cx="2523859" cy="167333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1" fontAlgn="auto" hangingPunct="1">
              <a:spcBef>
                <a:spcPts val="0"/>
              </a:spcBef>
              <a:spcAft>
                <a:spcPts val="0"/>
              </a:spcAft>
            </a:pPr>
            <a:r>
              <a:rPr lang="en-GB" sz="1800" b="1" dirty="0" err="1">
                <a:solidFill>
                  <a:prstClr val="white"/>
                </a:solidFill>
              </a:rPr>
              <a:t>Aurelhy</a:t>
            </a:r>
            <a:endParaRPr lang="en-GB" sz="1800" b="1" dirty="0">
              <a:solidFill>
                <a:prstClr val="white"/>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1" dirty="0">
                <a:solidFill>
                  <a:prstClr val="white"/>
                </a:solidFill>
                <a:latin typeface="Calibri" panose="020F0502020204030204"/>
              </a:rPr>
              <a:t>Principle Components</a:t>
            </a:r>
            <a:endPar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Arrow: Right 3">
            <a:extLst>
              <a:ext uri="{FF2B5EF4-FFF2-40B4-BE49-F238E27FC236}">
                <a16:creationId xmlns:a16="http://schemas.microsoft.com/office/drawing/2014/main" xmlns="" id="{5E5BBA28-EA0E-4104-B659-4E345AED2007}"/>
              </a:ext>
            </a:extLst>
          </p:cNvPr>
          <p:cNvSpPr/>
          <p:nvPr/>
        </p:nvSpPr>
        <p:spPr>
          <a:xfrm>
            <a:off x="2883417" y="3749031"/>
            <a:ext cx="2207941" cy="14608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prstClr val="white"/>
                </a:solidFill>
                <a:effectLst>
                  <a:outerShdw blurRad="38100" dist="38100" dir="2700000" algn="tl">
                    <a:srgbClr val="000000">
                      <a:alpha val="43137"/>
                    </a:srgbClr>
                  </a:outerShdw>
                </a:effectLst>
                <a:latin typeface="Calibri" panose="020F0502020204030204"/>
              </a:rPr>
              <a:t>Additional Parameters</a:t>
            </a:r>
            <a:endParaRPr kumimoji="0" lang="en-GB"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xmlns="" id="{0173F99D-AABD-4198-9817-DAC27AEDA477}"/>
              </a:ext>
            </a:extLst>
          </p:cNvPr>
          <p:cNvPicPr>
            <a:picLocks noChangeAspect="1"/>
          </p:cNvPicPr>
          <p:nvPr/>
        </p:nvPicPr>
        <p:blipFill>
          <a:blip r:embed="rId3"/>
          <a:stretch>
            <a:fillRect/>
          </a:stretch>
        </p:blipFill>
        <p:spPr>
          <a:xfrm>
            <a:off x="-37886" y="693960"/>
            <a:ext cx="6491076" cy="4528658"/>
          </a:xfrm>
          <a:prstGeom prst="rect">
            <a:avLst/>
          </a:prstGeom>
        </p:spPr>
      </p:pic>
      <p:pic>
        <p:nvPicPr>
          <p:cNvPr id="2" name="Picture 1">
            <a:extLst>
              <a:ext uri="{FF2B5EF4-FFF2-40B4-BE49-F238E27FC236}">
                <a16:creationId xmlns:a16="http://schemas.microsoft.com/office/drawing/2014/main" xmlns="" id="{E07F3D5C-C1D1-449A-8C62-A1BC814A9033}"/>
              </a:ext>
            </a:extLst>
          </p:cNvPr>
          <p:cNvPicPr/>
          <p:nvPr/>
        </p:nvPicPr>
        <p:blipFill>
          <a:blip r:embed="rId4">
            <a:extLst>
              <a:ext uri="{28A0092B-C50C-407E-A947-70E740481C1C}">
                <a14:useLocalDpi xmlns:a14="http://schemas.microsoft.com/office/drawing/2010/main" xmlns="" val="0"/>
              </a:ext>
            </a:extLst>
          </a:blip>
          <a:srcRect/>
          <a:stretch>
            <a:fillRect/>
          </a:stretch>
        </p:blipFill>
        <p:spPr bwMode="auto">
          <a:xfrm>
            <a:off x="6324130" y="2774652"/>
            <a:ext cx="5792691" cy="3813116"/>
          </a:xfrm>
          <a:prstGeom prst="rect">
            <a:avLst/>
          </a:prstGeom>
          <a:noFill/>
        </p:spPr>
      </p:pic>
      <p:sp>
        <p:nvSpPr>
          <p:cNvPr id="6" name="TextBox 5">
            <a:extLst>
              <a:ext uri="{FF2B5EF4-FFF2-40B4-BE49-F238E27FC236}">
                <a16:creationId xmlns:a16="http://schemas.microsoft.com/office/drawing/2014/main" xmlns="" id="{228338A1-A8CB-4D06-A9B5-4B50718880C0}"/>
              </a:ext>
            </a:extLst>
          </p:cNvPr>
          <p:cNvSpPr txBox="1"/>
          <p:nvPr/>
        </p:nvSpPr>
        <p:spPr>
          <a:xfrm>
            <a:off x="5410200" y="1229380"/>
            <a:ext cx="990600" cy="523220"/>
          </a:xfrm>
          <a:prstGeom prst="rect">
            <a:avLst/>
          </a:prstGeom>
          <a:solidFill>
            <a:schemeClr val="bg1"/>
          </a:solidFill>
        </p:spPr>
        <p:txBody>
          <a:bodyPr wrap="square" rtlCol="0">
            <a:spAutoFit/>
          </a:bodyPr>
          <a:lstStyle/>
          <a:p>
            <a:r>
              <a:rPr lang="en-GB" sz="1400" b="1" dirty="0">
                <a:solidFill>
                  <a:schemeClr val="accent1"/>
                </a:solidFill>
              </a:rPr>
              <a:t>Slopes</a:t>
            </a:r>
          </a:p>
          <a:p>
            <a:r>
              <a:rPr lang="en-GB" sz="1400" b="1" dirty="0">
                <a:solidFill>
                  <a:schemeClr val="accent1"/>
                </a:solidFill>
              </a:rPr>
              <a:t>E-W </a:t>
            </a:r>
          </a:p>
        </p:txBody>
      </p:sp>
      <p:sp>
        <p:nvSpPr>
          <p:cNvPr id="9" name="TextBox 8">
            <a:extLst>
              <a:ext uri="{FF2B5EF4-FFF2-40B4-BE49-F238E27FC236}">
                <a16:creationId xmlns:a16="http://schemas.microsoft.com/office/drawing/2014/main" xmlns="" id="{88764998-8F98-4591-9A35-81E0C9723FE0}"/>
              </a:ext>
            </a:extLst>
          </p:cNvPr>
          <p:cNvSpPr txBox="1"/>
          <p:nvPr/>
        </p:nvSpPr>
        <p:spPr>
          <a:xfrm>
            <a:off x="40440" y="2895600"/>
            <a:ext cx="990600" cy="523220"/>
          </a:xfrm>
          <a:prstGeom prst="rect">
            <a:avLst/>
          </a:prstGeom>
          <a:solidFill>
            <a:schemeClr val="bg1"/>
          </a:solidFill>
        </p:spPr>
        <p:txBody>
          <a:bodyPr wrap="square" rtlCol="0">
            <a:spAutoFit/>
          </a:bodyPr>
          <a:lstStyle/>
          <a:p>
            <a:r>
              <a:rPr lang="en-GB" sz="1400" b="1" dirty="0">
                <a:solidFill>
                  <a:schemeClr val="accent1"/>
                </a:solidFill>
              </a:rPr>
              <a:t>Slopes</a:t>
            </a:r>
          </a:p>
          <a:p>
            <a:r>
              <a:rPr lang="en-GB" sz="1400" b="1" dirty="0">
                <a:solidFill>
                  <a:schemeClr val="accent1"/>
                </a:solidFill>
              </a:rPr>
              <a:t>N-S </a:t>
            </a:r>
          </a:p>
        </p:txBody>
      </p:sp>
      <p:sp>
        <p:nvSpPr>
          <p:cNvPr id="11" name="TextBox 10">
            <a:extLst>
              <a:ext uri="{FF2B5EF4-FFF2-40B4-BE49-F238E27FC236}">
                <a16:creationId xmlns:a16="http://schemas.microsoft.com/office/drawing/2014/main" xmlns="" id="{64ADB70F-F48C-4761-94CF-D7457B6B6B2B}"/>
              </a:ext>
            </a:extLst>
          </p:cNvPr>
          <p:cNvSpPr txBox="1"/>
          <p:nvPr/>
        </p:nvSpPr>
        <p:spPr>
          <a:xfrm>
            <a:off x="0" y="1305580"/>
            <a:ext cx="990600" cy="523220"/>
          </a:xfrm>
          <a:prstGeom prst="rect">
            <a:avLst/>
          </a:prstGeom>
          <a:solidFill>
            <a:schemeClr val="bg1"/>
          </a:solidFill>
        </p:spPr>
        <p:txBody>
          <a:bodyPr wrap="square" rtlCol="0">
            <a:spAutoFit/>
          </a:bodyPr>
          <a:lstStyle/>
          <a:p>
            <a:r>
              <a:rPr lang="en-GB" sz="1400" b="1" dirty="0">
                <a:solidFill>
                  <a:schemeClr val="accent1"/>
                </a:solidFill>
              </a:rPr>
              <a:t>Peaks-valleys</a:t>
            </a:r>
          </a:p>
        </p:txBody>
      </p:sp>
      <p:sp>
        <p:nvSpPr>
          <p:cNvPr id="17" name="TextBox 16">
            <a:extLst>
              <a:ext uri="{FF2B5EF4-FFF2-40B4-BE49-F238E27FC236}">
                <a16:creationId xmlns:a16="http://schemas.microsoft.com/office/drawing/2014/main" xmlns="" id="{3A515A60-ACFF-475E-88AC-B7EAFBA222CF}"/>
              </a:ext>
            </a:extLst>
          </p:cNvPr>
          <p:cNvSpPr txBox="1"/>
          <p:nvPr/>
        </p:nvSpPr>
        <p:spPr>
          <a:xfrm>
            <a:off x="40440" y="4419600"/>
            <a:ext cx="990600" cy="523220"/>
          </a:xfrm>
          <a:prstGeom prst="rect">
            <a:avLst/>
          </a:prstGeom>
          <a:solidFill>
            <a:schemeClr val="bg1"/>
          </a:solidFill>
        </p:spPr>
        <p:txBody>
          <a:bodyPr wrap="square" rtlCol="0">
            <a:spAutoFit/>
          </a:bodyPr>
          <a:lstStyle/>
          <a:p>
            <a:r>
              <a:rPr lang="en-GB" sz="1400" b="1" dirty="0">
                <a:solidFill>
                  <a:schemeClr val="accent1"/>
                </a:solidFill>
              </a:rPr>
              <a:t>Saddles</a:t>
            </a:r>
          </a:p>
          <a:p>
            <a:r>
              <a:rPr lang="en-GB" sz="1400" b="1" dirty="0">
                <a:solidFill>
                  <a:schemeClr val="accent1"/>
                </a:solidFill>
              </a:rPr>
              <a:t>NE-SW </a:t>
            </a:r>
          </a:p>
        </p:txBody>
      </p:sp>
      <p:sp>
        <p:nvSpPr>
          <p:cNvPr id="27" name="TextBox 26">
            <a:extLst>
              <a:ext uri="{FF2B5EF4-FFF2-40B4-BE49-F238E27FC236}">
                <a16:creationId xmlns:a16="http://schemas.microsoft.com/office/drawing/2014/main" xmlns="" id="{363CE84C-7FC7-4E2B-A0B6-C9B65ED69C3A}"/>
              </a:ext>
            </a:extLst>
          </p:cNvPr>
          <p:cNvSpPr txBox="1"/>
          <p:nvPr/>
        </p:nvSpPr>
        <p:spPr>
          <a:xfrm>
            <a:off x="5410200" y="2895600"/>
            <a:ext cx="990600" cy="523220"/>
          </a:xfrm>
          <a:prstGeom prst="rect">
            <a:avLst/>
          </a:prstGeom>
          <a:solidFill>
            <a:schemeClr val="bg1"/>
          </a:solidFill>
        </p:spPr>
        <p:txBody>
          <a:bodyPr wrap="square" rtlCol="0">
            <a:spAutoFit/>
          </a:bodyPr>
          <a:lstStyle/>
          <a:p>
            <a:r>
              <a:rPr lang="en-GB" sz="1400" b="1" dirty="0">
                <a:solidFill>
                  <a:schemeClr val="accent1"/>
                </a:solidFill>
              </a:rPr>
              <a:t>Saddles</a:t>
            </a:r>
          </a:p>
          <a:p>
            <a:r>
              <a:rPr lang="en-GB" sz="1400" b="1" dirty="0">
                <a:solidFill>
                  <a:schemeClr val="accent1"/>
                </a:solidFill>
              </a:rPr>
              <a:t>N-S </a:t>
            </a:r>
          </a:p>
        </p:txBody>
      </p:sp>
      <p:sp>
        <p:nvSpPr>
          <p:cNvPr id="29" name="TextBox 28">
            <a:extLst>
              <a:ext uri="{FF2B5EF4-FFF2-40B4-BE49-F238E27FC236}">
                <a16:creationId xmlns:a16="http://schemas.microsoft.com/office/drawing/2014/main" xmlns="" id="{62EFFAAD-A4FA-48DB-A995-30722F16F6B2}"/>
              </a:ext>
            </a:extLst>
          </p:cNvPr>
          <p:cNvSpPr txBox="1"/>
          <p:nvPr/>
        </p:nvSpPr>
        <p:spPr>
          <a:xfrm>
            <a:off x="8305800" y="3048000"/>
            <a:ext cx="1109073" cy="246221"/>
          </a:xfrm>
          <a:prstGeom prst="rect">
            <a:avLst/>
          </a:prstGeom>
          <a:solidFill>
            <a:schemeClr val="bg1"/>
          </a:solidFill>
        </p:spPr>
        <p:txBody>
          <a:bodyPr wrap="square" rtlCol="0">
            <a:spAutoFit/>
          </a:bodyPr>
          <a:lstStyle/>
          <a:p>
            <a:pPr>
              <a:lnSpc>
                <a:spcPts val="1200"/>
              </a:lnSpc>
            </a:pPr>
            <a:r>
              <a:rPr lang="en-GB" sz="1200" b="1" dirty="0">
                <a:solidFill>
                  <a:schemeClr val="accent1"/>
                </a:solidFill>
              </a:rPr>
              <a:t>Topography</a:t>
            </a:r>
          </a:p>
        </p:txBody>
      </p:sp>
      <p:sp>
        <p:nvSpPr>
          <p:cNvPr id="31" name="TextBox 30">
            <a:extLst>
              <a:ext uri="{FF2B5EF4-FFF2-40B4-BE49-F238E27FC236}">
                <a16:creationId xmlns:a16="http://schemas.microsoft.com/office/drawing/2014/main" xmlns="" id="{A36518E3-713A-46CE-AA04-9D7DCA3C5D72}"/>
              </a:ext>
            </a:extLst>
          </p:cNvPr>
          <p:cNvSpPr txBox="1"/>
          <p:nvPr/>
        </p:nvSpPr>
        <p:spPr>
          <a:xfrm>
            <a:off x="8208742" y="4916189"/>
            <a:ext cx="1109073" cy="276999"/>
          </a:xfrm>
          <a:prstGeom prst="rect">
            <a:avLst/>
          </a:prstGeom>
          <a:solidFill>
            <a:schemeClr val="bg1"/>
          </a:solidFill>
        </p:spPr>
        <p:txBody>
          <a:bodyPr wrap="square" rtlCol="0">
            <a:spAutoFit/>
          </a:bodyPr>
          <a:lstStyle/>
          <a:p>
            <a:r>
              <a:rPr lang="en-GB" sz="1200" b="1" dirty="0">
                <a:solidFill>
                  <a:schemeClr val="accent1"/>
                </a:solidFill>
              </a:rPr>
              <a:t>Solar Rad.</a:t>
            </a:r>
          </a:p>
        </p:txBody>
      </p:sp>
      <p:sp>
        <p:nvSpPr>
          <p:cNvPr id="33" name="TextBox 32">
            <a:extLst>
              <a:ext uri="{FF2B5EF4-FFF2-40B4-BE49-F238E27FC236}">
                <a16:creationId xmlns:a16="http://schemas.microsoft.com/office/drawing/2014/main" xmlns="" id="{D7487129-EF7B-41C1-9AF4-9F736EED6BCA}"/>
              </a:ext>
            </a:extLst>
          </p:cNvPr>
          <p:cNvSpPr txBox="1"/>
          <p:nvPr/>
        </p:nvSpPr>
        <p:spPr>
          <a:xfrm>
            <a:off x="11269862" y="2758347"/>
            <a:ext cx="1109073" cy="461665"/>
          </a:xfrm>
          <a:prstGeom prst="rect">
            <a:avLst/>
          </a:prstGeom>
          <a:solidFill>
            <a:schemeClr val="bg1"/>
          </a:solidFill>
        </p:spPr>
        <p:txBody>
          <a:bodyPr wrap="square" rtlCol="0">
            <a:spAutoFit/>
          </a:bodyPr>
          <a:lstStyle/>
          <a:p>
            <a:r>
              <a:rPr lang="en-GB" sz="1200" b="1" dirty="0">
                <a:solidFill>
                  <a:schemeClr val="accent1"/>
                </a:solidFill>
              </a:rPr>
              <a:t>Distance Coast</a:t>
            </a:r>
          </a:p>
        </p:txBody>
      </p:sp>
      <p:sp>
        <p:nvSpPr>
          <p:cNvPr id="35" name="TextBox 34">
            <a:extLst>
              <a:ext uri="{FF2B5EF4-FFF2-40B4-BE49-F238E27FC236}">
                <a16:creationId xmlns:a16="http://schemas.microsoft.com/office/drawing/2014/main" xmlns="" id="{92D2CFCA-5008-40BF-ABE2-C4998817F099}"/>
              </a:ext>
            </a:extLst>
          </p:cNvPr>
          <p:cNvSpPr txBox="1"/>
          <p:nvPr/>
        </p:nvSpPr>
        <p:spPr>
          <a:xfrm>
            <a:off x="11081974" y="4980801"/>
            <a:ext cx="1109073" cy="276999"/>
          </a:xfrm>
          <a:prstGeom prst="rect">
            <a:avLst/>
          </a:prstGeom>
          <a:solidFill>
            <a:schemeClr val="bg1"/>
          </a:solidFill>
        </p:spPr>
        <p:txBody>
          <a:bodyPr wrap="square" rtlCol="0">
            <a:spAutoFit/>
          </a:bodyPr>
          <a:lstStyle/>
          <a:p>
            <a:r>
              <a:rPr lang="en-GB" sz="1200" b="1" dirty="0">
                <a:solidFill>
                  <a:schemeClr val="accent1"/>
                </a:solidFill>
              </a:rPr>
              <a:t>Solar Rad.</a:t>
            </a:r>
          </a:p>
        </p:txBody>
      </p:sp>
    </p:spTree>
    <p:extLst>
      <p:ext uri="{BB962C8B-B14F-4D97-AF65-F5344CB8AC3E}">
        <p14:creationId xmlns:p14="http://schemas.microsoft.com/office/powerpoint/2010/main" xmlns="" val="86598961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3" presetClass="path" presetSubtype="0" accel="50000" decel="50000" fill="hold" nodeType="clickEffect">
                                  <p:stCondLst>
                                    <p:cond delay="0"/>
                                  </p:stCondLst>
                                  <p:childTnLst>
                                    <p:animMotion origin="layout" path="M 0 0 L 0.25 0 E" pathEditMode="relative" ptsTypes="">
                                      <p:cBhvr>
                                        <p:cTn id="18" dur="2000" fill="hold"/>
                                        <p:tgtEl>
                                          <p:spTgt spid="7"/>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ID="6" presetClass="emph" presetSubtype="0" fill="hold" nodeType="clickEffect">
                                  <p:stCondLst>
                                    <p:cond delay="0"/>
                                  </p:stCondLst>
                                  <p:childTnLst>
                                    <p:animScale>
                                      <p:cBhvr>
                                        <p:cTn id="22" dur="2000" fill="hold"/>
                                        <p:tgtEl>
                                          <p:spTgt spid="7"/>
                                        </p:tgtEl>
                                      </p:cBhvr>
                                      <p:by x="150000" y="150000"/>
                                    </p:animScale>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nodeType="clickEffect">
                                  <p:stCondLst>
                                    <p:cond delay="0"/>
                                  </p:stCondLst>
                                  <p:childTnLst>
                                    <p:animEffect transition="out" filter="dissolve">
                                      <p:cBhvr>
                                        <p:cTn id="26" dur="500"/>
                                        <p:tgtEl>
                                          <p:spTgt spid="7"/>
                                        </p:tgtEl>
                                      </p:cBhvr>
                                    </p:animEffect>
                                    <p:set>
                                      <p:cBhvr>
                                        <p:cTn id="27" dur="1" fill="hold">
                                          <p:stCondLst>
                                            <p:cond delay="499"/>
                                          </p:stCondLst>
                                        </p:cTn>
                                        <p:tgtEl>
                                          <p:spTgt spid="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500" fill="hold"/>
                                        <p:tgtEl>
                                          <p:spTgt spid="2"/>
                                        </p:tgtEl>
                                        <p:attrNameLst>
                                          <p:attrName>ppt_x</p:attrName>
                                        </p:attrNameLst>
                                      </p:cBhvr>
                                      <p:tavLst>
                                        <p:tav tm="0">
                                          <p:val>
                                            <p:strVal val="#ppt_x"/>
                                          </p:val>
                                        </p:tav>
                                        <p:tav tm="100000">
                                          <p:val>
                                            <p:strVal val="#ppt_x"/>
                                          </p:val>
                                        </p:tav>
                                      </p:tavLst>
                                    </p:anim>
                                    <p:anim calcmode="lin" valueType="num">
                                      <p:cBhvr additive="base">
                                        <p:cTn id="3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64" presetClass="path" presetSubtype="0" accel="50000" decel="50000" fill="hold" nodeType="clickEffect">
                                  <p:stCondLst>
                                    <p:cond delay="0"/>
                                  </p:stCondLst>
                                  <p:childTnLst>
                                    <p:animMotion origin="layout" path="M 1.875E-6 -1.11111E-6 L 1.875E-6 -0.25 " pathEditMode="relative" rAng="0" ptsTypes="AA">
                                      <p:cBhvr>
                                        <p:cTn id="43" dur="2000" fill="hold"/>
                                        <p:tgtEl>
                                          <p:spTgt spid="2"/>
                                        </p:tgtEl>
                                        <p:attrNameLst>
                                          <p:attrName>ppt_x</p:attrName>
                                          <p:attrName>ppt_y</p:attrName>
                                        </p:attrNameLst>
                                      </p:cBhvr>
                                      <p:rCtr x="0" y="-12500"/>
                                    </p:animMotion>
                                  </p:childTnLst>
                                </p:cTn>
                              </p:par>
                            </p:childTnLst>
                          </p:cTn>
                        </p:par>
                      </p:childTnLst>
                    </p:cTn>
                  </p:par>
                  <p:par>
                    <p:cTn id="44" fill="hold">
                      <p:stCondLst>
                        <p:cond delay="indefinite"/>
                      </p:stCondLst>
                      <p:childTnLst>
                        <p:par>
                          <p:cTn id="45" fill="hold">
                            <p:stCondLst>
                              <p:cond delay="0"/>
                            </p:stCondLst>
                            <p:childTnLst>
                              <p:par>
                                <p:cTn id="46" presetID="6" presetClass="emph" presetSubtype="0" fill="hold" nodeType="clickEffect">
                                  <p:stCondLst>
                                    <p:cond delay="0"/>
                                  </p:stCondLst>
                                  <p:childTnLst>
                                    <p:animScale>
                                      <p:cBhvr>
                                        <p:cTn id="47"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xmlns="" id="{D42C965F-2BCE-4F8A-06DF-CC7038A005C5}"/>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216198" y="0"/>
            <a:ext cx="7759603" cy="6858000"/>
          </a:xfrm>
          <a:prstGeom prst="rect">
            <a:avLst/>
          </a:prstGeom>
        </p:spPr>
      </p:pic>
      <p:sp>
        <p:nvSpPr>
          <p:cNvPr id="6" name="Βέλος: Δεξιό 5">
            <a:extLst>
              <a:ext uri="{FF2B5EF4-FFF2-40B4-BE49-F238E27FC236}">
                <a16:creationId xmlns:a16="http://schemas.microsoft.com/office/drawing/2014/main" xmlns="" id="{4FCD8DB3-455E-C3B1-E44A-56A0374A01D6}"/>
              </a:ext>
            </a:extLst>
          </p:cNvPr>
          <p:cNvSpPr/>
          <p:nvPr/>
        </p:nvSpPr>
        <p:spPr>
          <a:xfrm>
            <a:off x="152400" y="1676400"/>
            <a:ext cx="2667000" cy="6858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TASK 3.1</a:t>
            </a:r>
            <a:endParaRPr lang="el-GR" dirty="0"/>
          </a:p>
        </p:txBody>
      </p:sp>
      <p:sp>
        <p:nvSpPr>
          <p:cNvPr id="8" name="Βέλος: Δεξιό 7">
            <a:extLst>
              <a:ext uri="{FF2B5EF4-FFF2-40B4-BE49-F238E27FC236}">
                <a16:creationId xmlns:a16="http://schemas.microsoft.com/office/drawing/2014/main" xmlns="" id="{A834181D-5A55-F525-B883-A12691EF9D68}"/>
              </a:ext>
            </a:extLst>
          </p:cNvPr>
          <p:cNvSpPr/>
          <p:nvPr/>
        </p:nvSpPr>
        <p:spPr>
          <a:xfrm>
            <a:off x="152400" y="3337264"/>
            <a:ext cx="2667000" cy="6858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TASK 3.2</a:t>
            </a:r>
            <a:endParaRPr lang="el-GR" dirty="0"/>
          </a:p>
        </p:txBody>
      </p:sp>
      <p:sp>
        <p:nvSpPr>
          <p:cNvPr id="10" name="Βέλος: Δεξιό 9">
            <a:extLst>
              <a:ext uri="{FF2B5EF4-FFF2-40B4-BE49-F238E27FC236}">
                <a16:creationId xmlns:a16="http://schemas.microsoft.com/office/drawing/2014/main" xmlns="" id="{C4593017-62CE-3E64-EB60-40036B86C496}"/>
              </a:ext>
            </a:extLst>
          </p:cNvPr>
          <p:cNvSpPr/>
          <p:nvPr/>
        </p:nvSpPr>
        <p:spPr>
          <a:xfrm>
            <a:off x="152400" y="5334000"/>
            <a:ext cx="2286000" cy="6858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TASK 4.2</a:t>
            </a:r>
            <a:endParaRPr lang="el-GR" dirty="0"/>
          </a:p>
        </p:txBody>
      </p:sp>
    </p:spTree>
    <p:extLst>
      <p:ext uri="{BB962C8B-B14F-4D97-AF65-F5344CB8AC3E}">
        <p14:creationId xmlns:p14="http://schemas.microsoft.com/office/powerpoint/2010/main" xmlns="" val="589643339"/>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xmlns="" id="{BA97F34B-0A20-8110-FEB0-4D78F0EDE02E}"/>
            </a:ext>
          </a:extLst>
        </p:cNvPr>
        <p:cNvGrpSpPr/>
        <p:nvPr/>
      </p:nvGrpSpPr>
      <p:grpSpPr>
        <a:xfrm>
          <a:off x="0" y="0"/>
          <a:ext cx="0" cy="0"/>
          <a:chOff x="0" y="0"/>
          <a:chExt cx="0" cy="0"/>
        </a:xfrm>
      </p:grpSpPr>
      <p:sp useBgFill="1">
        <p:nvSpPr>
          <p:cNvPr id="25" name="Rectangle 7">
            <a:extLst>
              <a:ext uri="{FF2B5EF4-FFF2-40B4-BE49-F238E27FC236}">
                <a16:creationId xmlns:a16="http://schemas.microsoft.com/office/drawing/2014/main" xmlns="" id="{F94E9EB0-C8B3-743D-84FD-DC8D2B4BF39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9">
            <a:extLst>
              <a:ext uri="{FF2B5EF4-FFF2-40B4-BE49-F238E27FC236}">
                <a16:creationId xmlns:a16="http://schemas.microsoft.com/office/drawing/2014/main" xmlns="" id="{4BEAF020-D6DF-F6FF-F399-C47B9DD7FE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10"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11">
            <a:extLst>
              <a:ext uri="{FF2B5EF4-FFF2-40B4-BE49-F238E27FC236}">
                <a16:creationId xmlns:a16="http://schemas.microsoft.com/office/drawing/2014/main" xmlns="" id="{8129E05F-39AE-A074-0B47-7B06C1A90D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8" name="Group 13">
            <a:extLst>
              <a:ext uri="{FF2B5EF4-FFF2-40B4-BE49-F238E27FC236}">
                <a16:creationId xmlns:a16="http://schemas.microsoft.com/office/drawing/2014/main" xmlns="" id="{89F60F06-ED8A-7C72-EFF0-2E394608FE3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flipH="1">
            <a:off x="-18230" y="-43336"/>
            <a:ext cx="5163047" cy="2657478"/>
            <a:chOff x="6867015" y="-1"/>
            <a:chExt cx="5324985" cy="3251912"/>
          </a:xfrm>
          <a:solidFill>
            <a:schemeClr val="bg1">
              <a:alpha val="30000"/>
            </a:schemeClr>
          </a:solidFill>
        </p:grpSpPr>
        <p:sp>
          <p:nvSpPr>
            <p:cNvPr id="29" name="Freeform: Shape 14">
              <a:extLst>
                <a:ext uri="{FF2B5EF4-FFF2-40B4-BE49-F238E27FC236}">
                  <a16:creationId xmlns:a16="http://schemas.microsoft.com/office/drawing/2014/main" xmlns="" id="{4BC2A8D9-DE1F-2AE8-0C4F-95C3DCF23CF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Freeform: Shape 15">
              <a:extLst>
                <a:ext uri="{FF2B5EF4-FFF2-40B4-BE49-F238E27FC236}">
                  <a16:creationId xmlns:a16="http://schemas.microsoft.com/office/drawing/2014/main" xmlns="" id="{C1E97D21-088D-DA89-5081-DB6D9E1402A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xmlns="" id="{FC75EF59-B9D9-35DA-254A-37741CCED0D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Freeform: Shape 17">
              <a:extLst>
                <a:ext uri="{FF2B5EF4-FFF2-40B4-BE49-F238E27FC236}">
                  <a16:creationId xmlns:a16="http://schemas.microsoft.com/office/drawing/2014/main" xmlns="" id="{4EC309A8-BBEF-AEF9-44EF-6DB7E7A1D99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2" name="Group 19">
            <a:extLst>
              <a:ext uri="{FF2B5EF4-FFF2-40B4-BE49-F238E27FC236}">
                <a16:creationId xmlns:a16="http://schemas.microsoft.com/office/drawing/2014/main" xmlns="" id="{EB802E67-DE90-7F4D-3D2D-F817F9AF368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rot="10800000">
            <a:off x="9058275" y="4146315"/>
            <a:ext cx="3142400" cy="2716805"/>
            <a:chOff x="-305" y="-4155"/>
            <a:chExt cx="2514948" cy="2174333"/>
          </a:xfrm>
          <a:solidFill>
            <a:schemeClr val="bg1">
              <a:alpha val="30000"/>
            </a:schemeClr>
          </a:solidFill>
        </p:grpSpPr>
        <p:sp>
          <p:nvSpPr>
            <p:cNvPr id="33" name="Freeform: Shape 20">
              <a:extLst>
                <a:ext uri="{FF2B5EF4-FFF2-40B4-BE49-F238E27FC236}">
                  <a16:creationId xmlns:a16="http://schemas.microsoft.com/office/drawing/2014/main" xmlns="" id="{2E9DAAFD-B311-8529-CE21-4CF7D1C3321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Freeform: Shape 21">
              <a:extLst>
                <a:ext uri="{FF2B5EF4-FFF2-40B4-BE49-F238E27FC236}">
                  <a16:creationId xmlns:a16="http://schemas.microsoft.com/office/drawing/2014/main" xmlns="" id="{A104089F-E674-F99B-7B30-4FE4AE80013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xmlns="" id="{1C993AA2-AFA1-96A1-5234-7A11DD8F925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xmlns="" id="{A38CDAB5-C5E5-7C73-5A53-903788D5B38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6" name="Picture 4" descr="Ε.Μ.Υ.">
            <a:hlinkClick r:id="rId3"/>
            <a:extLst>
              <a:ext uri="{FF2B5EF4-FFF2-40B4-BE49-F238E27FC236}">
                <a16:creationId xmlns:a16="http://schemas.microsoft.com/office/drawing/2014/main" xmlns="" id="{CA04BFAC-DECF-83E5-B1B3-60009FC990BC}"/>
              </a:ext>
            </a:extLst>
          </p:cNvPr>
          <p:cNvPicPr>
            <a:picLocks noChangeAspect="1" noChangeArrowheads="1"/>
          </p:cNvPicPr>
          <p:nvPr/>
        </p:nvPicPr>
        <p:blipFill>
          <a:blip r:embed="rId4" cstate="print"/>
          <a:srcRect/>
          <a:stretch>
            <a:fillRect/>
          </a:stretch>
        </p:blipFill>
        <p:spPr bwMode="auto">
          <a:xfrm>
            <a:off x="1" y="2755"/>
            <a:ext cx="2057399" cy="388312"/>
          </a:xfrm>
          <a:prstGeom prst="rect">
            <a:avLst/>
          </a:prstGeom>
          <a:noFill/>
          <a:ln w="9525">
            <a:noFill/>
            <a:miter lim="800000"/>
            <a:headEnd/>
            <a:tailEnd/>
          </a:ln>
        </p:spPr>
      </p:pic>
      <p:pic>
        <p:nvPicPr>
          <p:cNvPr id="9" name="Picture 5" descr="logo2nd">
            <a:extLst>
              <a:ext uri="{FF2B5EF4-FFF2-40B4-BE49-F238E27FC236}">
                <a16:creationId xmlns:a16="http://schemas.microsoft.com/office/drawing/2014/main" xmlns="" id="{91A9CAC4-E6E9-F883-F34E-346C03DC06C1}"/>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0912558" y="40374"/>
            <a:ext cx="1269515" cy="3181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a:extLst>
              <a:ext uri="{FF2B5EF4-FFF2-40B4-BE49-F238E27FC236}">
                <a16:creationId xmlns:a16="http://schemas.microsoft.com/office/drawing/2014/main" xmlns="" id="{AD49FD4A-16CC-F23D-EB7F-E899995F5C58}"/>
              </a:ext>
            </a:extLst>
          </p:cNvPr>
          <p:cNvSpPr>
            <a:spLocks noGrp="1"/>
          </p:cNvSpPr>
          <p:nvPr>
            <p:ph type="ctrTitle"/>
          </p:nvPr>
        </p:nvSpPr>
        <p:spPr>
          <a:xfrm>
            <a:off x="2456757" y="-282069"/>
            <a:ext cx="7949074" cy="963005"/>
          </a:xfrm>
        </p:spPr>
        <p:txBody>
          <a:bodyPr anchor="b">
            <a:normAutofit/>
          </a:bodyPr>
          <a:lstStyle/>
          <a:p>
            <a:r>
              <a:rPr lang="en-US" sz="2000" b="1" dirty="0">
                <a:solidFill>
                  <a:schemeClr val="tx2"/>
                </a:solidFill>
                <a:effectLst>
                  <a:outerShdw blurRad="38100" dist="38100" dir="2700000" algn="tl">
                    <a:srgbClr val="000000">
                      <a:alpha val="43137"/>
                    </a:srgbClr>
                  </a:outerShdw>
                </a:effectLst>
                <a:latin typeface="+mn-lt"/>
              </a:rPr>
              <a:t>Priority Project: </a:t>
            </a:r>
            <a:r>
              <a:rPr lang="en-US" sz="2000" b="1" dirty="0">
                <a:solidFill>
                  <a:srgbClr val="FF0000"/>
                </a:solidFill>
                <a:effectLst>
                  <a:outerShdw blurRad="38100" dist="38100" dir="2700000" algn="tl">
                    <a:srgbClr val="000000">
                      <a:alpha val="43137"/>
                    </a:srgbClr>
                  </a:outerShdw>
                </a:effectLst>
                <a:latin typeface="+mn-lt"/>
              </a:rPr>
              <a:t>APOCS</a:t>
            </a:r>
            <a:r>
              <a:rPr lang="en-US" sz="2000" b="1" dirty="0">
                <a:solidFill>
                  <a:schemeClr val="tx2"/>
                </a:solidFill>
                <a:effectLst>
                  <a:outerShdw blurRad="38100" dist="38100" dir="2700000" algn="tl">
                    <a:srgbClr val="000000">
                      <a:alpha val="43137"/>
                    </a:srgbClr>
                  </a:outerShdw>
                </a:effectLst>
                <a:latin typeface="+mn-lt"/>
              </a:rPr>
              <a:t> </a:t>
            </a:r>
            <a:r>
              <a:rPr lang="en-US" sz="2000" b="1" dirty="0">
                <a:solidFill>
                  <a:srgbClr val="FF0000"/>
                </a:solidFill>
                <a:effectLst>
                  <a:outerShdw blurRad="38100" dist="38100" dir="2700000" algn="tl">
                    <a:srgbClr val="000000">
                      <a:alpha val="43137"/>
                    </a:srgbClr>
                  </a:outerShdw>
                </a:effectLst>
                <a:latin typeface="+mn-lt"/>
              </a:rPr>
              <a:t>A</a:t>
            </a:r>
            <a:r>
              <a:rPr lang="en-US" sz="2000" b="1" dirty="0">
                <a:solidFill>
                  <a:schemeClr val="tx2"/>
                </a:solidFill>
                <a:effectLst>
                  <a:outerShdw blurRad="38100" dist="38100" dir="2700000" algn="tl">
                    <a:srgbClr val="000000">
                      <a:alpha val="43137"/>
                    </a:srgbClr>
                  </a:outerShdw>
                </a:effectLst>
                <a:latin typeface="+mn-lt"/>
              </a:rPr>
              <a:t>pplication of </a:t>
            </a:r>
            <a:r>
              <a:rPr lang="en-US" sz="2000" b="1" dirty="0">
                <a:solidFill>
                  <a:srgbClr val="FF0000"/>
                </a:solidFill>
                <a:effectLst>
                  <a:outerShdw blurRad="38100" dist="38100" dir="2700000" algn="tl">
                    <a:srgbClr val="000000">
                      <a:alpha val="43137"/>
                    </a:srgbClr>
                  </a:outerShdw>
                </a:effectLst>
                <a:latin typeface="+mn-lt"/>
              </a:rPr>
              <a:t>P</a:t>
            </a:r>
            <a:r>
              <a:rPr lang="en-US" sz="2000" b="1" dirty="0">
                <a:solidFill>
                  <a:schemeClr val="tx2"/>
                </a:solidFill>
                <a:effectLst>
                  <a:outerShdw blurRad="38100" dist="38100" dir="2700000" algn="tl">
                    <a:srgbClr val="000000">
                      <a:alpha val="43137"/>
                    </a:srgbClr>
                  </a:outerShdw>
                </a:effectLst>
                <a:latin typeface="+mn-lt"/>
              </a:rPr>
              <a:t>ersonal Weather Station and </a:t>
            </a:r>
            <a:r>
              <a:rPr lang="en-US" sz="2000" b="1" dirty="0">
                <a:solidFill>
                  <a:srgbClr val="FF0000"/>
                </a:solidFill>
                <a:effectLst>
                  <a:outerShdw blurRad="38100" dist="38100" dir="2700000" algn="tl">
                    <a:srgbClr val="000000">
                      <a:alpha val="43137"/>
                    </a:srgbClr>
                  </a:outerShdw>
                </a:effectLst>
                <a:latin typeface="+mn-lt"/>
              </a:rPr>
              <a:t>O</a:t>
            </a:r>
            <a:r>
              <a:rPr lang="en-US" sz="2000" b="1" dirty="0">
                <a:solidFill>
                  <a:schemeClr val="tx2"/>
                </a:solidFill>
                <a:effectLst>
                  <a:outerShdw blurRad="38100" dist="38100" dir="2700000" algn="tl">
                    <a:srgbClr val="000000">
                      <a:alpha val="43137"/>
                    </a:srgbClr>
                  </a:outerShdw>
                </a:effectLst>
                <a:latin typeface="+mn-lt"/>
              </a:rPr>
              <a:t>pportunistic Sensor Data </a:t>
            </a:r>
            <a:r>
              <a:rPr lang="en-US" sz="2000" b="1" dirty="0" err="1">
                <a:solidFill>
                  <a:srgbClr val="FF0000"/>
                </a:solidFill>
                <a:effectLst>
                  <a:outerShdw blurRad="38100" dist="38100" dir="2700000" algn="tl">
                    <a:srgbClr val="000000">
                      <a:alpha val="43137"/>
                    </a:srgbClr>
                  </a:outerShdw>
                </a:effectLst>
                <a:latin typeface="+mn-lt"/>
              </a:rPr>
              <a:t>C</a:t>
            </a:r>
            <a:r>
              <a:rPr lang="en-US" sz="2000" b="1" dirty="0" err="1">
                <a:solidFill>
                  <a:schemeClr val="tx2"/>
                </a:solidFill>
                <a:effectLst>
                  <a:outerShdw blurRad="38100" dist="38100" dir="2700000" algn="tl">
                    <a:srgbClr val="000000">
                      <a:alpha val="43137"/>
                    </a:srgbClr>
                  </a:outerShdw>
                </a:effectLst>
                <a:latin typeface="+mn-lt"/>
              </a:rPr>
              <a:t>rowd</a:t>
            </a:r>
            <a:r>
              <a:rPr lang="en-US" sz="2000" b="1" dirty="0" err="1">
                <a:solidFill>
                  <a:srgbClr val="FF0000"/>
                </a:solidFill>
                <a:effectLst>
                  <a:outerShdw blurRad="38100" dist="38100" dir="2700000" algn="tl">
                    <a:srgbClr val="000000">
                      <a:alpha val="43137"/>
                    </a:srgbClr>
                  </a:outerShdw>
                </a:effectLst>
                <a:latin typeface="+mn-lt"/>
              </a:rPr>
              <a:t>S</a:t>
            </a:r>
            <a:r>
              <a:rPr lang="en-US" sz="2000" b="1" dirty="0" err="1">
                <a:solidFill>
                  <a:schemeClr val="tx2"/>
                </a:solidFill>
                <a:effectLst>
                  <a:outerShdw blurRad="38100" dist="38100" dir="2700000" algn="tl">
                    <a:srgbClr val="000000">
                      <a:alpha val="43137"/>
                    </a:srgbClr>
                  </a:outerShdw>
                </a:effectLst>
                <a:latin typeface="+mn-lt"/>
              </a:rPr>
              <a:t>ourcing</a:t>
            </a:r>
            <a:endParaRPr lang="en-GB" sz="2000" dirty="0">
              <a:solidFill>
                <a:schemeClr val="tx2"/>
              </a:solidFill>
              <a:effectLst>
                <a:outerShdw blurRad="38100" dist="38100" dir="2700000" algn="tl">
                  <a:srgbClr val="000000">
                    <a:alpha val="43137"/>
                  </a:srgbClr>
                </a:outerShdw>
              </a:effectLst>
              <a:latin typeface="+mn-lt"/>
            </a:endParaRPr>
          </a:p>
        </p:txBody>
      </p:sp>
      <p:sp>
        <p:nvSpPr>
          <p:cNvPr id="3" name="TextBox 2">
            <a:extLst>
              <a:ext uri="{FF2B5EF4-FFF2-40B4-BE49-F238E27FC236}">
                <a16:creationId xmlns:a16="http://schemas.microsoft.com/office/drawing/2014/main" xmlns="" id="{EF6DD9F1-5684-E9F1-1293-02931B60256F}"/>
              </a:ext>
            </a:extLst>
          </p:cNvPr>
          <p:cNvSpPr txBox="1"/>
          <p:nvPr/>
        </p:nvSpPr>
        <p:spPr>
          <a:xfrm>
            <a:off x="1539958" y="1624396"/>
            <a:ext cx="9372600" cy="3416320"/>
          </a:xfrm>
          <a:prstGeom prst="rect">
            <a:avLst/>
          </a:prstGeom>
          <a:noFill/>
        </p:spPr>
        <p:txBody>
          <a:bodyPr wrap="square" rtlCol="0">
            <a:spAutoFit/>
          </a:bodyPr>
          <a:lstStyle/>
          <a:p>
            <a:r>
              <a:rPr lang="en-US" sz="2400" dirty="0">
                <a:solidFill>
                  <a:srgbClr val="002060"/>
                </a:solidFill>
                <a:effectLst>
                  <a:outerShdw blurRad="38100" dist="38100" dir="2700000" algn="tl">
                    <a:srgbClr val="000000">
                      <a:alpha val="43137"/>
                    </a:srgbClr>
                  </a:outerShdw>
                </a:effectLst>
                <a:latin typeface="+mn-lt"/>
              </a:rPr>
              <a:t>Data Used:</a:t>
            </a:r>
          </a:p>
          <a:p>
            <a:r>
              <a:rPr lang="en-US" sz="2400" dirty="0">
                <a:latin typeface="+mn-lt"/>
              </a:rPr>
              <a:t>OBS HNMS Network (restricted to non automated stations</a:t>
            </a:r>
          </a:p>
          <a:p>
            <a:r>
              <a:rPr lang="en-US" sz="2400" dirty="0">
                <a:latin typeface="+mn-lt"/>
              </a:rPr>
              <a:t>PWS data from NOA and limited number of “amateur” stations </a:t>
            </a:r>
          </a:p>
          <a:p>
            <a:r>
              <a:rPr lang="el-GR" sz="2400" dirty="0">
                <a:latin typeface="+mn-lt"/>
              </a:rPr>
              <a:t>6</a:t>
            </a:r>
            <a:r>
              <a:rPr lang="en-US" sz="2400" dirty="0">
                <a:latin typeface="+mn-lt"/>
              </a:rPr>
              <a:t>h </a:t>
            </a:r>
            <a:r>
              <a:rPr lang="en-US" sz="2400" dirty="0" err="1">
                <a:latin typeface="+mn-lt"/>
              </a:rPr>
              <a:t>preci</a:t>
            </a:r>
            <a:r>
              <a:rPr lang="el-GR" sz="2400" dirty="0">
                <a:latin typeface="+mn-lt"/>
              </a:rPr>
              <a:t> </a:t>
            </a:r>
            <a:endParaRPr lang="en-US" sz="2400" dirty="0">
              <a:latin typeface="+mn-lt"/>
            </a:endParaRPr>
          </a:p>
          <a:p>
            <a:endParaRPr lang="en-US" sz="2400" dirty="0">
              <a:latin typeface="+mn-lt"/>
            </a:endParaRPr>
          </a:p>
          <a:p>
            <a:r>
              <a:rPr lang="en-US" sz="2400" b="1" dirty="0">
                <a:solidFill>
                  <a:srgbClr val="002060"/>
                </a:solidFill>
                <a:latin typeface="+mn-lt"/>
              </a:rPr>
              <a:t>Test cases:</a:t>
            </a:r>
          </a:p>
          <a:p>
            <a:r>
              <a:rPr lang="en-US" sz="2400" dirty="0">
                <a:latin typeface="+mn-lt"/>
              </a:rPr>
              <a:t>Several events around Greece over January 2023 </a:t>
            </a:r>
          </a:p>
          <a:p>
            <a:r>
              <a:rPr lang="en-US" sz="2400" dirty="0">
                <a:latin typeface="+mn-lt"/>
              </a:rPr>
              <a:t>MISH month of January coefficients used  </a:t>
            </a:r>
          </a:p>
          <a:p>
            <a:endParaRPr lang="el-GR" sz="2400" dirty="0">
              <a:latin typeface="+mn-lt"/>
            </a:endParaRPr>
          </a:p>
        </p:txBody>
      </p:sp>
    </p:spTree>
    <p:extLst>
      <p:ext uri="{BB962C8B-B14F-4D97-AF65-F5344CB8AC3E}">
        <p14:creationId xmlns:p14="http://schemas.microsoft.com/office/powerpoint/2010/main" xmlns="" val="1457065419"/>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xmlns="" id="{A2974770-AFCB-5C93-BC0E-08FD63D5B9B4}"/>
            </a:ext>
          </a:extLst>
        </p:cNvPr>
        <p:cNvGrpSpPr/>
        <p:nvPr/>
      </p:nvGrpSpPr>
      <p:grpSpPr>
        <a:xfrm>
          <a:off x="0" y="0"/>
          <a:ext cx="0" cy="0"/>
          <a:chOff x="0" y="0"/>
          <a:chExt cx="0" cy="0"/>
        </a:xfrm>
      </p:grpSpPr>
      <p:sp useBgFill="1">
        <p:nvSpPr>
          <p:cNvPr id="25" name="Rectangle 7">
            <a:extLst>
              <a:ext uri="{FF2B5EF4-FFF2-40B4-BE49-F238E27FC236}">
                <a16:creationId xmlns:a16="http://schemas.microsoft.com/office/drawing/2014/main" xmlns="" id="{45B463B6-E7C4-4D39-5069-6A3EAAFC04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9">
            <a:extLst>
              <a:ext uri="{FF2B5EF4-FFF2-40B4-BE49-F238E27FC236}">
                <a16:creationId xmlns:a16="http://schemas.microsoft.com/office/drawing/2014/main" xmlns="" id="{A9048C6B-68DF-29D5-7015-F5958D0A7C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10"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11">
            <a:extLst>
              <a:ext uri="{FF2B5EF4-FFF2-40B4-BE49-F238E27FC236}">
                <a16:creationId xmlns:a16="http://schemas.microsoft.com/office/drawing/2014/main" xmlns="" id="{FE5A18EB-EC8F-42B2-9101-B19184B17F4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8" name="Group 13">
            <a:extLst>
              <a:ext uri="{FF2B5EF4-FFF2-40B4-BE49-F238E27FC236}">
                <a16:creationId xmlns:a16="http://schemas.microsoft.com/office/drawing/2014/main" xmlns="" id="{4A79A86C-1EE4-4401-CFEF-C04841D9685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flipH="1">
            <a:off x="-18230" y="-43336"/>
            <a:ext cx="5163047" cy="2657478"/>
            <a:chOff x="6867015" y="-1"/>
            <a:chExt cx="5324985" cy="3251912"/>
          </a:xfrm>
          <a:solidFill>
            <a:schemeClr val="bg1">
              <a:alpha val="30000"/>
            </a:schemeClr>
          </a:solidFill>
        </p:grpSpPr>
        <p:sp>
          <p:nvSpPr>
            <p:cNvPr id="29" name="Freeform: Shape 14">
              <a:extLst>
                <a:ext uri="{FF2B5EF4-FFF2-40B4-BE49-F238E27FC236}">
                  <a16:creationId xmlns:a16="http://schemas.microsoft.com/office/drawing/2014/main" xmlns="" id="{1764D6D3-0C47-31EB-AC2B-051526AE38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Freeform: Shape 15">
              <a:extLst>
                <a:ext uri="{FF2B5EF4-FFF2-40B4-BE49-F238E27FC236}">
                  <a16:creationId xmlns:a16="http://schemas.microsoft.com/office/drawing/2014/main" xmlns="" id="{D4ABC15E-FEA1-701E-69FC-4EA3F8AEC1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xmlns="" id="{105F0B55-BED6-E3F5-5A11-58419BFF52F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Freeform: Shape 17">
              <a:extLst>
                <a:ext uri="{FF2B5EF4-FFF2-40B4-BE49-F238E27FC236}">
                  <a16:creationId xmlns:a16="http://schemas.microsoft.com/office/drawing/2014/main" xmlns="" id="{4E4F4BCE-A20B-97F7-623B-D9D9BB78521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2" name="Group 19">
            <a:extLst>
              <a:ext uri="{FF2B5EF4-FFF2-40B4-BE49-F238E27FC236}">
                <a16:creationId xmlns:a16="http://schemas.microsoft.com/office/drawing/2014/main" xmlns="" id="{458B45EE-BE65-2D9B-119F-24A170BE094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rot="10800000">
            <a:off x="9058275" y="4146315"/>
            <a:ext cx="3142400" cy="2716805"/>
            <a:chOff x="-305" y="-4155"/>
            <a:chExt cx="2514948" cy="2174333"/>
          </a:xfrm>
          <a:solidFill>
            <a:schemeClr val="bg1">
              <a:alpha val="30000"/>
            </a:schemeClr>
          </a:solidFill>
        </p:grpSpPr>
        <p:sp>
          <p:nvSpPr>
            <p:cNvPr id="33" name="Freeform: Shape 20">
              <a:extLst>
                <a:ext uri="{FF2B5EF4-FFF2-40B4-BE49-F238E27FC236}">
                  <a16:creationId xmlns:a16="http://schemas.microsoft.com/office/drawing/2014/main" xmlns="" id="{793496B2-21A0-4D77-1900-B6EFB5ECF48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Freeform: Shape 21">
              <a:extLst>
                <a:ext uri="{FF2B5EF4-FFF2-40B4-BE49-F238E27FC236}">
                  <a16:creationId xmlns:a16="http://schemas.microsoft.com/office/drawing/2014/main" xmlns="" id="{3CE96352-FD16-2CCB-67AB-3F293CA48CC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xmlns="" id="{11BDA86B-A1DD-1BB5-512B-C54B46124F2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xmlns="" id="{D2768F7D-D88F-DA52-5772-0669BD40C7C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6" name="Picture 4" descr="Ε.Μ.Υ.">
            <a:hlinkClick r:id="rId3"/>
            <a:extLst>
              <a:ext uri="{FF2B5EF4-FFF2-40B4-BE49-F238E27FC236}">
                <a16:creationId xmlns:a16="http://schemas.microsoft.com/office/drawing/2014/main" xmlns="" id="{2C68A189-4844-A7C9-BC4C-DFB56A744995}"/>
              </a:ext>
            </a:extLst>
          </p:cNvPr>
          <p:cNvPicPr>
            <a:picLocks noChangeAspect="1" noChangeArrowheads="1"/>
          </p:cNvPicPr>
          <p:nvPr/>
        </p:nvPicPr>
        <p:blipFill>
          <a:blip r:embed="rId4" cstate="print"/>
          <a:srcRect/>
          <a:stretch>
            <a:fillRect/>
          </a:stretch>
        </p:blipFill>
        <p:spPr bwMode="auto">
          <a:xfrm>
            <a:off x="1" y="2755"/>
            <a:ext cx="2057399" cy="388312"/>
          </a:xfrm>
          <a:prstGeom prst="rect">
            <a:avLst/>
          </a:prstGeom>
          <a:noFill/>
          <a:ln w="9525">
            <a:noFill/>
            <a:miter lim="800000"/>
            <a:headEnd/>
            <a:tailEnd/>
          </a:ln>
        </p:spPr>
      </p:pic>
      <p:pic>
        <p:nvPicPr>
          <p:cNvPr id="9" name="Picture 5" descr="logo2nd">
            <a:extLst>
              <a:ext uri="{FF2B5EF4-FFF2-40B4-BE49-F238E27FC236}">
                <a16:creationId xmlns:a16="http://schemas.microsoft.com/office/drawing/2014/main" xmlns="" id="{56B504A0-AF15-D13B-E41A-1219FB2E380A}"/>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0912558" y="40374"/>
            <a:ext cx="1269515" cy="3181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a:extLst>
              <a:ext uri="{FF2B5EF4-FFF2-40B4-BE49-F238E27FC236}">
                <a16:creationId xmlns:a16="http://schemas.microsoft.com/office/drawing/2014/main" xmlns="" id="{3C863F70-C267-CF1B-0F29-9595FFDF0482}"/>
              </a:ext>
            </a:extLst>
          </p:cNvPr>
          <p:cNvSpPr>
            <a:spLocks noGrp="1"/>
          </p:cNvSpPr>
          <p:nvPr>
            <p:ph type="ctrTitle"/>
          </p:nvPr>
        </p:nvSpPr>
        <p:spPr>
          <a:xfrm>
            <a:off x="2075631" y="-678215"/>
            <a:ext cx="8424631" cy="963005"/>
          </a:xfrm>
        </p:spPr>
        <p:txBody>
          <a:bodyPr anchor="b">
            <a:normAutofit/>
          </a:bodyPr>
          <a:lstStyle/>
          <a:p>
            <a:r>
              <a:rPr lang="en-US" sz="1400" b="1" dirty="0">
                <a:solidFill>
                  <a:schemeClr val="tx2"/>
                </a:solidFill>
                <a:effectLst>
                  <a:outerShdw blurRad="38100" dist="38100" dir="2700000" algn="tl">
                    <a:srgbClr val="000000">
                      <a:alpha val="43137"/>
                    </a:srgbClr>
                  </a:outerShdw>
                </a:effectLst>
                <a:latin typeface="+mn-lt"/>
              </a:rPr>
              <a:t>Priority Project: </a:t>
            </a:r>
            <a:r>
              <a:rPr lang="en-US" sz="1400" b="1" dirty="0">
                <a:solidFill>
                  <a:srgbClr val="FF0000"/>
                </a:solidFill>
                <a:effectLst>
                  <a:outerShdw blurRad="38100" dist="38100" dir="2700000" algn="tl">
                    <a:srgbClr val="000000">
                      <a:alpha val="43137"/>
                    </a:srgbClr>
                  </a:outerShdw>
                </a:effectLst>
                <a:latin typeface="+mn-lt"/>
              </a:rPr>
              <a:t>APOCS</a:t>
            </a:r>
            <a:r>
              <a:rPr lang="en-US" sz="1400" b="1" dirty="0">
                <a:solidFill>
                  <a:schemeClr val="tx2"/>
                </a:solidFill>
                <a:effectLst>
                  <a:outerShdw blurRad="38100" dist="38100" dir="2700000" algn="tl">
                    <a:srgbClr val="000000">
                      <a:alpha val="43137"/>
                    </a:srgbClr>
                  </a:outerShdw>
                </a:effectLst>
                <a:latin typeface="+mn-lt"/>
              </a:rPr>
              <a:t> </a:t>
            </a:r>
            <a:r>
              <a:rPr lang="en-US" sz="1400" b="1" dirty="0">
                <a:solidFill>
                  <a:srgbClr val="FF0000"/>
                </a:solidFill>
                <a:effectLst>
                  <a:outerShdw blurRad="38100" dist="38100" dir="2700000" algn="tl">
                    <a:srgbClr val="000000">
                      <a:alpha val="43137"/>
                    </a:srgbClr>
                  </a:outerShdw>
                </a:effectLst>
                <a:latin typeface="+mn-lt"/>
              </a:rPr>
              <a:t>A</a:t>
            </a:r>
            <a:r>
              <a:rPr lang="en-US" sz="1400" b="1" dirty="0">
                <a:solidFill>
                  <a:schemeClr val="tx2"/>
                </a:solidFill>
                <a:effectLst>
                  <a:outerShdw blurRad="38100" dist="38100" dir="2700000" algn="tl">
                    <a:srgbClr val="000000">
                      <a:alpha val="43137"/>
                    </a:srgbClr>
                  </a:outerShdw>
                </a:effectLst>
                <a:latin typeface="+mn-lt"/>
              </a:rPr>
              <a:t>pplication of </a:t>
            </a:r>
            <a:r>
              <a:rPr lang="en-US" sz="1400" b="1" dirty="0">
                <a:solidFill>
                  <a:srgbClr val="FF0000"/>
                </a:solidFill>
                <a:effectLst>
                  <a:outerShdw blurRad="38100" dist="38100" dir="2700000" algn="tl">
                    <a:srgbClr val="000000">
                      <a:alpha val="43137"/>
                    </a:srgbClr>
                  </a:outerShdw>
                </a:effectLst>
                <a:latin typeface="+mn-lt"/>
              </a:rPr>
              <a:t>P</a:t>
            </a:r>
            <a:r>
              <a:rPr lang="en-US" sz="1400" b="1" dirty="0">
                <a:solidFill>
                  <a:schemeClr val="tx2"/>
                </a:solidFill>
                <a:effectLst>
                  <a:outerShdw blurRad="38100" dist="38100" dir="2700000" algn="tl">
                    <a:srgbClr val="000000">
                      <a:alpha val="43137"/>
                    </a:srgbClr>
                  </a:outerShdw>
                </a:effectLst>
                <a:latin typeface="+mn-lt"/>
              </a:rPr>
              <a:t>ersonal Weather Station and </a:t>
            </a:r>
            <a:r>
              <a:rPr lang="en-US" sz="1400" b="1" dirty="0">
                <a:solidFill>
                  <a:srgbClr val="FF0000"/>
                </a:solidFill>
                <a:effectLst>
                  <a:outerShdw blurRad="38100" dist="38100" dir="2700000" algn="tl">
                    <a:srgbClr val="000000">
                      <a:alpha val="43137"/>
                    </a:srgbClr>
                  </a:outerShdw>
                </a:effectLst>
                <a:latin typeface="+mn-lt"/>
              </a:rPr>
              <a:t>O</a:t>
            </a:r>
            <a:r>
              <a:rPr lang="en-US" sz="1400" b="1" dirty="0">
                <a:solidFill>
                  <a:schemeClr val="tx2"/>
                </a:solidFill>
                <a:effectLst>
                  <a:outerShdw blurRad="38100" dist="38100" dir="2700000" algn="tl">
                    <a:srgbClr val="000000">
                      <a:alpha val="43137"/>
                    </a:srgbClr>
                  </a:outerShdw>
                </a:effectLst>
                <a:latin typeface="+mn-lt"/>
              </a:rPr>
              <a:t>pportunistic Sensor Data </a:t>
            </a:r>
            <a:r>
              <a:rPr lang="en-US" sz="1400" b="1" dirty="0" err="1">
                <a:solidFill>
                  <a:srgbClr val="FF0000"/>
                </a:solidFill>
                <a:effectLst>
                  <a:outerShdw blurRad="38100" dist="38100" dir="2700000" algn="tl">
                    <a:srgbClr val="000000">
                      <a:alpha val="43137"/>
                    </a:srgbClr>
                  </a:outerShdw>
                </a:effectLst>
                <a:latin typeface="+mn-lt"/>
              </a:rPr>
              <a:t>C</a:t>
            </a:r>
            <a:r>
              <a:rPr lang="en-US" sz="1400" b="1" dirty="0" err="1">
                <a:solidFill>
                  <a:schemeClr val="tx2"/>
                </a:solidFill>
                <a:effectLst>
                  <a:outerShdw blurRad="38100" dist="38100" dir="2700000" algn="tl">
                    <a:srgbClr val="000000">
                      <a:alpha val="43137"/>
                    </a:srgbClr>
                  </a:outerShdw>
                </a:effectLst>
                <a:latin typeface="+mn-lt"/>
              </a:rPr>
              <a:t>rowd</a:t>
            </a:r>
            <a:r>
              <a:rPr lang="en-US" sz="1400" b="1" dirty="0" err="1">
                <a:solidFill>
                  <a:srgbClr val="FF0000"/>
                </a:solidFill>
                <a:effectLst>
                  <a:outerShdw blurRad="38100" dist="38100" dir="2700000" algn="tl">
                    <a:srgbClr val="000000">
                      <a:alpha val="43137"/>
                    </a:srgbClr>
                  </a:outerShdw>
                </a:effectLst>
                <a:latin typeface="+mn-lt"/>
              </a:rPr>
              <a:t>S</a:t>
            </a:r>
            <a:r>
              <a:rPr lang="en-US" sz="1400" b="1" dirty="0" err="1">
                <a:solidFill>
                  <a:schemeClr val="tx2"/>
                </a:solidFill>
                <a:effectLst>
                  <a:outerShdw blurRad="38100" dist="38100" dir="2700000" algn="tl">
                    <a:srgbClr val="000000">
                      <a:alpha val="43137"/>
                    </a:srgbClr>
                  </a:outerShdw>
                </a:effectLst>
                <a:latin typeface="+mn-lt"/>
              </a:rPr>
              <a:t>ourcing</a:t>
            </a:r>
            <a:endParaRPr lang="en-GB" sz="1400" dirty="0">
              <a:solidFill>
                <a:schemeClr val="tx2"/>
              </a:solidFill>
              <a:effectLst>
                <a:outerShdw blurRad="38100" dist="38100" dir="2700000" algn="tl">
                  <a:srgbClr val="000000">
                    <a:alpha val="43137"/>
                  </a:srgbClr>
                </a:outerShdw>
              </a:effectLst>
              <a:latin typeface="+mn-lt"/>
            </a:endParaRPr>
          </a:p>
        </p:txBody>
      </p:sp>
      <p:sp>
        <p:nvSpPr>
          <p:cNvPr id="3" name="TextBox 2">
            <a:extLst>
              <a:ext uri="{FF2B5EF4-FFF2-40B4-BE49-F238E27FC236}">
                <a16:creationId xmlns:a16="http://schemas.microsoft.com/office/drawing/2014/main" xmlns="" id="{988B5116-FCE5-9E74-BCA9-07837CFEFB6D}"/>
              </a:ext>
            </a:extLst>
          </p:cNvPr>
          <p:cNvSpPr txBox="1"/>
          <p:nvPr/>
        </p:nvSpPr>
        <p:spPr>
          <a:xfrm>
            <a:off x="3622608" y="154597"/>
            <a:ext cx="9372600" cy="83099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mn-cs"/>
              </a:rPr>
              <a:t>Performed Analysis MISH: 10.01.2023 </a:t>
            </a:r>
            <a:r>
              <a:rPr lang="el-GR" sz="2400" b="1" dirty="0">
                <a:solidFill>
                  <a:srgbClr val="002060"/>
                </a:solidFill>
                <a:effectLst>
                  <a:outerShdw blurRad="38100" dist="38100" dir="2700000" algn="tl">
                    <a:srgbClr val="000000">
                      <a:alpha val="43137"/>
                    </a:srgbClr>
                  </a:outerShdw>
                </a:effectLst>
                <a:latin typeface="Calibri" panose="020F0502020204030204"/>
              </a:rPr>
              <a:t>06</a:t>
            </a:r>
            <a:r>
              <a:rPr lang="en-US" sz="2400" b="1" dirty="0">
                <a:solidFill>
                  <a:srgbClr val="002060"/>
                </a:solidFill>
                <a:effectLst>
                  <a:outerShdw blurRad="38100" dist="38100" dir="2700000" algn="tl">
                    <a:srgbClr val="000000">
                      <a:alpha val="43137"/>
                    </a:srgbClr>
                  </a:outerShdw>
                </a:effectLst>
                <a:latin typeface="Calibri" panose="020F0502020204030204"/>
              </a:rPr>
              <a:t>UTC</a:t>
            </a: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Εικόνα 4">
            <a:extLst>
              <a:ext uri="{FF2B5EF4-FFF2-40B4-BE49-F238E27FC236}">
                <a16:creationId xmlns:a16="http://schemas.microsoft.com/office/drawing/2014/main" xmlns="" id="{DD330BC6-E7FC-CB6C-C545-A12CC46E4996}"/>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23265" y="566409"/>
            <a:ext cx="3759829" cy="3225846"/>
          </a:xfrm>
          <a:prstGeom prst="rect">
            <a:avLst/>
          </a:prstGeom>
        </p:spPr>
      </p:pic>
      <p:pic>
        <p:nvPicPr>
          <p:cNvPr id="11" name="Εικόνα 10">
            <a:extLst>
              <a:ext uri="{FF2B5EF4-FFF2-40B4-BE49-F238E27FC236}">
                <a16:creationId xmlns:a16="http://schemas.microsoft.com/office/drawing/2014/main" xmlns="" id="{13304D23-FC09-8BFC-3259-AA33E62D49D9}"/>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8063399" y="553533"/>
            <a:ext cx="3802255" cy="3228772"/>
          </a:xfrm>
          <a:prstGeom prst="rect">
            <a:avLst/>
          </a:prstGeom>
        </p:spPr>
      </p:pic>
      <p:pic>
        <p:nvPicPr>
          <p:cNvPr id="13" name="Εικόνα 12">
            <a:extLst>
              <a:ext uri="{FF2B5EF4-FFF2-40B4-BE49-F238E27FC236}">
                <a16:creationId xmlns:a16="http://schemas.microsoft.com/office/drawing/2014/main" xmlns="" id="{2807EE3A-95F0-DAE4-48DD-27CE7B59511E}"/>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3977526" y="584154"/>
            <a:ext cx="3759829" cy="3225846"/>
          </a:xfrm>
          <a:prstGeom prst="rect">
            <a:avLst/>
          </a:prstGeom>
        </p:spPr>
      </p:pic>
      <p:pic>
        <p:nvPicPr>
          <p:cNvPr id="22" name="Εικόνα 21">
            <a:extLst>
              <a:ext uri="{FF2B5EF4-FFF2-40B4-BE49-F238E27FC236}">
                <a16:creationId xmlns:a16="http://schemas.microsoft.com/office/drawing/2014/main" xmlns="" id="{B5F1E5AA-1AB1-C56E-00EA-40177C11E885}"/>
              </a:ext>
            </a:extLst>
          </p:cNvPr>
          <p:cNvPicPr>
            <a:picLocks noChangeAspect="1"/>
          </p:cNvPicPr>
          <p:nvPr/>
        </p:nvPicPr>
        <p:blipFill>
          <a:blip r:embed="rId9" cstate="print"/>
          <a:stretch>
            <a:fillRect/>
          </a:stretch>
        </p:blipFill>
        <p:spPr>
          <a:xfrm>
            <a:off x="123265" y="3827709"/>
            <a:ext cx="3396106" cy="2940031"/>
          </a:xfrm>
          <a:prstGeom prst="rect">
            <a:avLst/>
          </a:prstGeom>
        </p:spPr>
      </p:pic>
      <p:pic>
        <p:nvPicPr>
          <p:cNvPr id="36" name="Εικόνα 35">
            <a:extLst>
              <a:ext uri="{FF2B5EF4-FFF2-40B4-BE49-F238E27FC236}">
                <a16:creationId xmlns:a16="http://schemas.microsoft.com/office/drawing/2014/main" xmlns="" id="{59365E45-F2C5-4478-F024-CB4FDF63D296}"/>
              </a:ext>
            </a:extLst>
          </p:cNvPr>
          <p:cNvPicPr>
            <a:picLocks noChangeAspect="1"/>
          </p:cNvPicPr>
          <p:nvPr/>
        </p:nvPicPr>
        <p:blipFill>
          <a:blip r:embed="rId10" cstate="print"/>
          <a:stretch>
            <a:fillRect/>
          </a:stretch>
        </p:blipFill>
        <p:spPr>
          <a:xfrm>
            <a:off x="5706960" y="3841769"/>
            <a:ext cx="3396106" cy="2940031"/>
          </a:xfrm>
          <a:prstGeom prst="rect">
            <a:avLst/>
          </a:prstGeom>
        </p:spPr>
      </p:pic>
      <p:pic>
        <p:nvPicPr>
          <p:cNvPr id="38" name="Εικόνα 37">
            <a:extLst>
              <a:ext uri="{FF2B5EF4-FFF2-40B4-BE49-F238E27FC236}">
                <a16:creationId xmlns:a16="http://schemas.microsoft.com/office/drawing/2014/main" xmlns="" id="{DAC82693-D40E-B067-F729-6D173DD5BCA5}"/>
              </a:ext>
            </a:extLst>
          </p:cNvPr>
          <p:cNvPicPr>
            <a:picLocks noChangeAspect="1"/>
          </p:cNvPicPr>
          <p:nvPr/>
        </p:nvPicPr>
        <p:blipFill>
          <a:blip r:embed="rId11" cstate="print"/>
          <a:stretch>
            <a:fillRect/>
          </a:stretch>
        </p:blipFill>
        <p:spPr>
          <a:xfrm>
            <a:off x="3496785" y="4643987"/>
            <a:ext cx="2200274" cy="1110454"/>
          </a:xfrm>
          <a:prstGeom prst="rect">
            <a:avLst/>
          </a:prstGeom>
        </p:spPr>
      </p:pic>
    </p:spTree>
    <p:extLst>
      <p:ext uri="{BB962C8B-B14F-4D97-AF65-F5344CB8AC3E}">
        <p14:creationId xmlns:p14="http://schemas.microsoft.com/office/powerpoint/2010/main" xmlns="" val="168510265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fill="hold"/>
                                        <p:tgtEl>
                                          <p:spTgt spid="38"/>
                                        </p:tgtEl>
                                        <p:attrNameLst>
                                          <p:attrName>ppt_x</p:attrName>
                                        </p:attrNameLst>
                                      </p:cBhvr>
                                      <p:tavLst>
                                        <p:tav tm="0">
                                          <p:val>
                                            <p:strVal val="#ppt_x"/>
                                          </p:val>
                                        </p:tav>
                                        <p:tav tm="100000">
                                          <p:val>
                                            <p:strVal val="#ppt_x"/>
                                          </p:val>
                                        </p:tav>
                                      </p:tavLst>
                                    </p:anim>
                                    <p:anim calcmode="lin" valueType="num">
                                      <p:cBhvr additive="base">
                                        <p:cTn id="18" dur="500" fill="hold"/>
                                        <p:tgtEl>
                                          <p:spTgt spid="3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additive="base">
                                        <p:cTn id="21" dur="500" fill="hold"/>
                                        <p:tgtEl>
                                          <p:spTgt spid="36"/>
                                        </p:tgtEl>
                                        <p:attrNameLst>
                                          <p:attrName>ppt_x</p:attrName>
                                        </p:attrNameLst>
                                      </p:cBhvr>
                                      <p:tavLst>
                                        <p:tav tm="0">
                                          <p:val>
                                            <p:strVal val="#ppt_x"/>
                                          </p:val>
                                        </p:tav>
                                        <p:tav tm="100000">
                                          <p:val>
                                            <p:strVal val="#ppt_x"/>
                                          </p:val>
                                        </p:tav>
                                      </p:tavLst>
                                    </p:anim>
                                    <p:anim calcmode="lin" valueType="num">
                                      <p:cBhvr additive="base">
                                        <p:cTn id="2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xmlns="" id="{29E0C2AB-BBE0-07AE-37D5-1ED9B4F03D3E}"/>
            </a:ext>
          </a:extLst>
        </p:cNvPr>
        <p:cNvGrpSpPr/>
        <p:nvPr/>
      </p:nvGrpSpPr>
      <p:grpSpPr>
        <a:xfrm>
          <a:off x="0" y="0"/>
          <a:ext cx="0" cy="0"/>
          <a:chOff x="0" y="0"/>
          <a:chExt cx="0" cy="0"/>
        </a:xfrm>
      </p:grpSpPr>
      <p:sp useBgFill="1">
        <p:nvSpPr>
          <p:cNvPr id="25" name="Rectangle 7">
            <a:extLst>
              <a:ext uri="{FF2B5EF4-FFF2-40B4-BE49-F238E27FC236}">
                <a16:creationId xmlns:a16="http://schemas.microsoft.com/office/drawing/2014/main" xmlns="" id="{94F297FC-5D31-544E-E2C2-0C4D1A60CC5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9">
            <a:extLst>
              <a:ext uri="{FF2B5EF4-FFF2-40B4-BE49-F238E27FC236}">
                <a16:creationId xmlns:a16="http://schemas.microsoft.com/office/drawing/2014/main" xmlns="" id="{5F2F871A-818F-B5E6-5873-3A3EE1512B5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10"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11">
            <a:extLst>
              <a:ext uri="{FF2B5EF4-FFF2-40B4-BE49-F238E27FC236}">
                <a16:creationId xmlns:a16="http://schemas.microsoft.com/office/drawing/2014/main" xmlns="" id="{85CBC313-B4C9-76E7-8FAC-72FAD78D9D7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8" name="Group 13">
            <a:extLst>
              <a:ext uri="{FF2B5EF4-FFF2-40B4-BE49-F238E27FC236}">
                <a16:creationId xmlns:a16="http://schemas.microsoft.com/office/drawing/2014/main" xmlns="" id="{0109C9CF-403E-F888-D2F5-2788F26C102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flipH="1">
            <a:off x="-18230" y="-43336"/>
            <a:ext cx="5163047" cy="2657478"/>
            <a:chOff x="6867015" y="-1"/>
            <a:chExt cx="5324985" cy="3251912"/>
          </a:xfrm>
          <a:solidFill>
            <a:schemeClr val="bg1">
              <a:alpha val="30000"/>
            </a:schemeClr>
          </a:solidFill>
        </p:grpSpPr>
        <p:sp>
          <p:nvSpPr>
            <p:cNvPr id="29" name="Freeform: Shape 14">
              <a:extLst>
                <a:ext uri="{FF2B5EF4-FFF2-40B4-BE49-F238E27FC236}">
                  <a16:creationId xmlns:a16="http://schemas.microsoft.com/office/drawing/2014/main" xmlns="" id="{A36E7463-AC80-6A36-DFD9-80CEAEFF1E6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Freeform: Shape 15">
              <a:extLst>
                <a:ext uri="{FF2B5EF4-FFF2-40B4-BE49-F238E27FC236}">
                  <a16:creationId xmlns:a16="http://schemas.microsoft.com/office/drawing/2014/main" xmlns="" id="{7A7B0990-40C1-A4F0-7FF3-B3A2E7573D1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xmlns="" id="{4FFEE18E-8B32-429C-BCE9-B8E22FE4061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Freeform: Shape 17">
              <a:extLst>
                <a:ext uri="{FF2B5EF4-FFF2-40B4-BE49-F238E27FC236}">
                  <a16:creationId xmlns:a16="http://schemas.microsoft.com/office/drawing/2014/main" xmlns="" id="{FB23E731-E5BA-A0FE-E569-C79F58890F4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2" name="Group 19">
            <a:extLst>
              <a:ext uri="{FF2B5EF4-FFF2-40B4-BE49-F238E27FC236}">
                <a16:creationId xmlns:a16="http://schemas.microsoft.com/office/drawing/2014/main" xmlns="" id="{AB48C3F2-A908-4B60-31B4-4425AD15805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rot="10800000">
            <a:off x="9058275" y="4146315"/>
            <a:ext cx="3142400" cy="2716805"/>
            <a:chOff x="-305" y="-4155"/>
            <a:chExt cx="2514948" cy="2174333"/>
          </a:xfrm>
          <a:solidFill>
            <a:schemeClr val="bg1">
              <a:alpha val="30000"/>
            </a:schemeClr>
          </a:solidFill>
        </p:grpSpPr>
        <p:sp>
          <p:nvSpPr>
            <p:cNvPr id="33" name="Freeform: Shape 20">
              <a:extLst>
                <a:ext uri="{FF2B5EF4-FFF2-40B4-BE49-F238E27FC236}">
                  <a16:creationId xmlns:a16="http://schemas.microsoft.com/office/drawing/2014/main" xmlns="" id="{935BC928-4352-C930-9BF1-0B374028172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Freeform: Shape 21">
              <a:extLst>
                <a:ext uri="{FF2B5EF4-FFF2-40B4-BE49-F238E27FC236}">
                  <a16:creationId xmlns:a16="http://schemas.microsoft.com/office/drawing/2014/main" xmlns="" id="{787FA4D4-6185-8197-B203-EAF2EB38655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xmlns="" id="{E9AA8DD0-D7AB-B700-FAB8-8D579CB38EB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xmlns="" id="{9615D976-CE5C-F8AC-FE36-7F54DB292B9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6" name="Picture 4" descr="Ε.Μ.Υ.">
            <a:hlinkClick r:id="rId3"/>
            <a:extLst>
              <a:ext uri="{FF2B5EF4-FFF2-40B4-BE49-F238E27FC236}">
                <a16:creationId xmlns:a16="http://schemas.microsoft.com/office/drawing/2014/main" xmlns="" id="{B2D21F7A-5512-C518-98E8-6CC7154F40DA}"/>
              </a:ext>
            </a:extLst>
          </p:cNvPr>
          <p:cNvPicPr>
            <a:picLocks noChangeAspect="1" noChangeArrowheads="1"/>
          </p:cNvPicPr>
          <p:nvPr/>
        </p:nvPicPr>
        <p:blipFill>
          <a:blip r:embed="rId4" cstate="print"/>
          <a:srcRect/>
          <a:stretch>
            <a:fillRect/>
          </a:stretch>
        </p:blipFill>
        <p:spPr bwMode="auto">
          <a:xfrm>
            <a:off x="1" y="2755"/>
            <a:ext cx="2057399" cy="388312"/>
          </a:xfrm>
          <a:prstGeom prst="rect">
            <a:avLst/>
          </a:prstGeom>
          <a:noFill/>
          <a:ln w="9525">
            <a:noFill/>
            <a:miter lim="800000"/>
            <a:headEnd/>
            <a:tailEnd/>
          </a:ln>
        </p:spPr>
      </p:pic>
      <p:pic>
        <p:nvPicPr>
          <p:cNvPr id="9" name="Picture 5" descr="logo2nd">
            <a:extLst>
              <a:ext uri="{FF2B5EF4-FFF2-40B4-BE49-F238E27FC236}">
                <a16:creationId xmlns:a16="http://schemas.microsoft.com/office/drawing/2014/main" xmlns="" id="{5C58B8E0-001D-3A63-28F2-104AF82F0EDD}"/>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0912558" y="40374"/>
            <a:ext cx="1269515" cy="3181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a:extLst>
              <a:ext uri="{FF2B5EF4-FFF2-40B4-BE49-F238E27FC236}">
                <a16:creationId xmlns:a16="http://schemas.microsoft.com/office/drawing/2014/main" xmlns="" id="{C4EC66CA-2F50-6ECF-A89F-07B3B0D44357}"/>
              </a:ext>
            </a:extLst>
          </p:cNvPr>
          <p:cNvSpPr>
            <a:spLocks noGrp="1"/>
          </p:cNvSpPr>
          <p:nvPr>
            <p:ph type="ctrTitle"/>
          </p:nvPr>
        </p:nvSpPr>
        <p:spPr>
          <a:xfrm>
            <a:off x="2112621" y="-648210"/>
            <a:ext cx="8424631" cy="963005"/>
          </a:xfrm>
        </p:spPr>
        <p:txBody>
          <a:bodyPr anchor="b">
            <a:normAutofit/>
          </a:bodyPr>
          <a:lstStyle/>
          <a:p>
            <a:r>
              <a:rPr lang="en-US" sz="1400" b="1" dirty="0">
                <a:solidFill>
                  <a:schemeClr val="tx2"/>
                </a:solidFill>
                <a:effectLst>
                  <a:outerShdw blurRad="38100" dist="38100" dir="2700000" algn="tl">
                    <a:srgbClr val="000000">
                      <a:alpha val="43137"/>
                    </a:srgbClr>
                  </a:outerShdw>
                </a:effectLst>
                <a:latin typeface="+mn-lt"/>
              </a:rPr>
              <a:t>Priority Project: </a:t>
            </a:r>
            <a:r>
              <a:rPr lang="en-US" sz="1400" b="1" dirty="0">
                <a:solidFill>
                  <a:srgbClr val="FF0000"/>
                </a:solidFill>
                <a:effectLst>
                  <a:outerShdw blurRad="38100" dist="38100" dir="2700000" algn="tl">
                    <a:srgbClr val="000000">
                      <a:alpha val="43137"/>
                    </a:srgbClr>
                  </a:outerShdw>
                </a:effectLst>
                <a:latin typeface="+mn-lt"/>
              </a:rPr>
              <a:t>APOCS</a:t>
            </a:r>
            <a:r>
              <a:rPr lang="en-US" sz="1400" b="1" dirty="0">
                <a:solidFill>
                  <a:schemeClr val="tx2"/>
                </a:solidFill>
                <a:effectLst>
                  <a:outerShdw blurRad="38100" dist="38100" dir="2700000" algn="tl">
                    <a:srgbClr val="000000">
                      <a:alpha val="43137"/>
                    </a:srgbClr>
                  </a:outerShdw>
                </a:effectLst>
                <a:latin typeface="+mn-lt"/>
              </a:rPr>
              <a:t> </a:t>
            </a:r>
            <a:r>
              <a:rPr lang="en-US" sz="1400" b="1" dirty="0">
                <a:solidFill>
                  <a:srgbClr val="FF0000"/>
                </a:solidFill>
                <a:effectLst>
                  <a:outerShdw blurRad="38100" dist="38100" dir="2700000" algn="tl">
                    <a:srgbClr val="000000">
                      <a:alpha val="43137"/>
                    </a:srgbClr>
                  </a:outerShdw>
                </a:effectLst>
                <a:latin typeface="+mn-lt"/>
              </a:rPr>
              <a:t>A</a:t>
            </a:r>
            <a:r>
              <a:rPr lang="en-US" sz="1400" b="1" dirty="0">
                <a:solidFill>
                  <a:schemeClr val="tx2"/>
                </a:solidFill>
                <a:effectLst>
                  <a:outerShdw blurRad="38100" dist="38100" dir="2700000" algn="tl">
                    <a:srgbClr val="000000">
                      <a:alpha val="43137"/>
                    </a:srgbClr>
                  </a:outerShdw>
                </a:effectLst>
                <a:latin typeface="+mn-lt"/>
              </a:rPr>
              <a:t>pplication of </a:t>
            </a:r>
            <a:r>
              <a:rPr lang="en-US" sz="1400" b="1" dirty="0">
                <a:solidFill>
                  <a:srgbClr val="FF0000"/>
                </a:solidFill>
                <a:effectLst>
                  <a:outerShdw blurRad="38100" dist="38100" dir="2700000" algn="tl">
                    <a:srgbClr val="000000">
                      <a:alpha val="43137"/>
                    </a:srgbClr>
                  </a:outerShdw>
                </a:effectLst>
                <a:latin typeface="+mn-lt"/>
              </a:rPr>
              <a:t>P</a:t>
            </a:r>
            <a:r>
              <a:rPr lang="en-US" sz="1400" b="1" dirty="0">
                <a:solidFill>
                  <a:schemeClr val="tx2"/>
                </a:solidFill>
                <a:effectLst>
                  <a:outerShdw blurRad="38100" dist="38100" dir="2700000" algn="tl">
                    <a:srgbClr val="000000">
                      <a:alpha val="43137"/>
                    </a:srgbClr>
                  </a:outerShdw>
                </a:effectLst>
                <a:latin typeface="+mn-lt"/>
              </a:rPr>
              <a:t>ersonal Weather Station and </a:t>
            </a:r>
            <a:r>
              <a:rPr lang="en-US" sz="1400" b="1" dirty="0">
                <a:solidFill>
                  <a:srgbClr val="FF0000"/>
                </a:solidFill>
                <a:effectLst>
                  <a:outerShdw blurRad="38100" dist="38100" dir="2700000" algn="tl">
                    <a:srgbClr val="000000">
                      <a:alpha val="43137"/>
                    </a:srgbClr>
                  </a:outerShdw>
                </a:effectLst>
                <a:latin typeface="+mn-lt"/>
              </a:rPr>
              <a:t>O</a:t>
            </a:r>
            <a:r>
              <a:rPr lang="en-US" sz="1400" b="1" dirty="0">
                <a:solidFill>
                  <a:schemeClr val="tx2"/>
                </a:solidFill>
                <a:effectLst>
                  <a:outerShdw blurRad="38100" dist="38100" dir="2700000" algn="tl">
                    <a:srgbClr val="000000">
                      <a:alpha val="43137"/>
                    </a:srgbClr>
                  </a:outerShdw>
                </a:effectLst>
                <a:latin typeface="+mn-lt"/>
              </a:rPr>
              <a:t>pportunistic Sensor Data </a:t>
            </a:r>
            <a:r>
              <a:rPr lang="en-US" sz="1400" b="1" dirty="0" err="1">
                <a:solidFill>
                  <a:srgbClr val="FF0000"/>
                </a:solidFill>
                <a:effectLst>
                  <a:outerShdw blurRad="38100" dist="38100" dir="2700000" algn="tl">
                    <a:srgbClr val="000000">
                      <a:alpha val="43137"/>
                    </a:srgbClr>
                  </a:outerShdw>
                </a:effectLst>
                <a:latin typeface="+mn-lt"/>
              </a:rPr>
              <a:t>C</a:t>
            </a:r>
            <a:r>
              <a:rPr lang="en-US" sz="1400" b="1" dirty="0" err="1">
                <a:solidFill>
                  <a:schemeClr val="tx2"/>
                </a:solidFill>
                <a:effectLst>
                  <a:outerShdw blurRad="38100" dist="38100" dir="2700000" algn="tl">
                    <a:srgbClr val="000000">
                      <a:alpha val="43137"/>
                    </a:srgbClr>
                  </a:outerShdw>
                </a:effectLst>
                <a:latin typeface="+mn-lt"/>
              </a:rPr>
              <a:t>rowd</a:t>
            </a:r>
            <a:r>
              <a:rPr lang="en-US" sz="1400" b="1" dirty="0" err="1">
                <a:solidFill>
                  <a:srgbClr val="FF0000"/>
                </a:solidFill>
                <a:effectLst>
                  <a:outerShdw blurRad="38100" dist="38100" dir="2700000" algn="tl">
                    <a:srgbClr val="000000">
                      <a:alpha val="43137"/>
                    </a:srgbClr>
                  </a:outerShdw>
                </a:effectLst>
                <a:latin typeface="+mn-lt"/>
              </a:rPr>
              <a:t>S</a:t>
            </a:r>
            <a:r>
              <a:rPr lang="en-US" sz="1400" b="1" dirty="0" err="1">
                <a:solidFill>
                  <a:schemeClr val="tx2"/>
                </a:solidFill>
                <a:effectLst>
                  <a:outerShdw blurRad="38100" dist="38100" dir="2700000" algn="tl">
                    <a:srgbClr val="000000">
                      <a:alpha val="43137"/>
                    </a:srgbClr>
                  </a:outerShdw>
                </a:effectLst>
                <a:latin typeface="+mn-lt"/>
              </a:rPr>
              <a:t>ourcing</a:t>
            </a:r>
            <a:endParaRPr lang="en-GB" sz="1400" dirty="0">
              <a:solidFill>
                <a:schemeClr val="tx2"/>
              </a:solidFill>
              <a:effectLst>
                <a:outerShdw blurRad="38100" dist="38100" dir="2700000" algn="tl">
                  <a:srgbClr val="000000">
                    <a:alpha val="43137"/>
                  </a:srgbClr>
                </a:outerShdw>
              </a:effectLst>
              <a:latin typeface="+mn-lt"/>
            </a:endParaRPr>
          </a:p>
        </p:txBody>
      </p:sp>
      <p:sp>
        <p:nvSpPr>
          <p:cNvPr id="3" name="TextBox 2">
            <a:extLst>
              <a:ext uri="{FF2B5EF4-FFF2-40B4-BE49-F238E27FC236}">
                <a16:creationId xmlns:a16="http://schemas.microsoft.com/office/drawing/2014/main" xmlns="" id="{2DB935F9-93E4-FF26-B9DC-1D3D955FC9BA}"/>
              </a:ext>
            </a:extLst>
          </p:cNvPr>
          <p:cNvSpPr txBox="1"/>
          <p:nvPr/>
        </p:nvSpPr>
        <p:spPr>
          <a:xfrm>
            <a:off x="3622608" y="154597"/>
            <a:ext cx="9372600" cy="83099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mn-cs"/>
              </a:rPr>
              <a:t>Performed Analysis MISH: 20.01.2023 00UTC </a:t>
            </a:r>
            <a:r>
              <a:rPr kumimoji="0" lang="el-GR"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mn-cs"/>
              </a:rPr>
              <a:t> </a:t>
            </a:r>
            <a:r>
              <a:rPr kumimoji="0" lang="en-US"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mn-cs"/>
              </a:rPr>
              <a:t> </a:t>
            </a: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Εικόνα 6">
            <a:extLst>
              <a:ext uri="{FF2B5EF4-FFF2-40B4-BE49-F238E27FC236}">
                <a16:creationId xmlns:a16="http://schemas.microsoft.com/office/drawing/2014/main" xmlns="" id="{65C05026-5C8F-0205-BCB8-91FFD3EDACCC}"/>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8023879" y="664713"/>
            <a:ext cx="3850533" cy="3228772"/>
          </a:xfrm>
          <a:prstGeom prst="rect">
            <a:avLst/>
          </a:prstGeom>
        </p:spPr>
      </p:pic>
      <p:pic>
        <p:nvPicPr>
          <p:cNvPr id="10" name="Εικόνα 9">
            <a:extLst>
              <a:ext uri="{FF2B5EF4-FFF2-40B4-BE49-F238E27FC236}">
                <a16:creationId xmlns:a16="http://schemas.microsoft.com/office/drawing/2014/main" xmlns="" id="{F8B64FE7-2774-733A-68F4-08F40CF3C7C1}"/>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87254" y="671836"/>
            <a:ext cx="3761292" cy="3228772"/>
          </a:xfrm>
          <a:prstGeom prst="rect">
            <a:avLst/>
          </a:prstGeom>
        </p:spPr>
      </p:pic>
      <p:pic>
        <p:nvPicPr>
          <p:cNvPr id="19" name="Εικόνα 18">
            <a:extLst>
              <a:ext uri="{FF2B5EF4-FFF2-40B4-BE49-F238E27FC236}">
                <a16:creationId xmlns:a16="http://schemas.microsoft.com/office/drawing/2014/main" xmlns="" id="{18AB35E2-D002-5BF3-D697-51A73100242F}"/>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3945301" y="671836"/>
            <a:ext cx="3761292" cy="3228772"/>
          </a:xfrm>
          <a:prstGeom prst="rect">
            <a:avLst/>
          </a:prstGeom>
        </p:spPr>
      </p:pic>
      <p:pic>
        <p:nvPicPr>
          <p:cNvPr id="21" name="Εικόνα 20">
            <a:extLst>
              <a:ext uri="{FF2B5EF4-FFF2-40B4-BE49-F238E27FC236}">
                <a16:creationId xmlns:a16="http://schemas.microsoft.com/office/drawing/2014/main" xmlns="" id="{4D3B9FC4-5933-9C3D-B4EC-43D0D805D269}"/>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2259371" y="3950385"/>
            <a:ext cx="2726473" cy="2857838"/>
          </a:xfrm>
          <a:prstGeom prst="rect">
            <a:avLst/>
          </a:prstGeom>
        </p:spPr>
      </p:pic>
      <p:pic>
        <p:nvPicPr>
          <p:cNvPr id="37" name="Εικόνα 36">
            <a:extLst>
              <a:ext uri="{FF2B5EF4-FFF2-40B4-BE49-F238E27FC236}">
                <a16:creationId xmlns:a16="http://schemas.microsoft.com/office/drawing/2014/main" xmlns="" id="{79D31719-F813-B013-FDB0-3C6D267CD8FF}"/>
              </a:ext>
            </a:extLst>
          </p:cNvPr>
          <p:cNvPicPr>
            <a:picLocks noChangeAspect="1"/>
          </p:cNvPicPr>
          <p:nvPr/>
        </p:nvPicPr>
        <p:blipFill>
          <a:blip r:embed="rId10" cstate="print"/>
          <a:stretch>
            <a:fillRect/>
          </a:stretch>
        </p:blipFill>
        <p:spPr>
          <a:xfrm>
            <a:off x="5144817" y="4760425"/>
            <a:ext cx="2944876" cy="1581647"/>
          </a:xfrm>
          <a:prstGeom prst="rect">
            <a:avLst/>
          </a:prstGeom>
        </p:spPr>
      </p:pic>
    </p:spTree>
    <p:extLst>
      <p:ext uri="{BB962C8B-B14F-4D97-AF65-F5344CB8AC3E}">
        <p14:creationId xmlns:p14="http://schemas.microsoft.com/office/powerpoint/2010/main" xmlns="" val="755955458"/>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xmlns="" id="{A4D7B10B-0D7A-B798-38D3-8DF241974A41}"/>
            </a:ext>
          </a:extLst>
        </p:cNvPr>
        <p:cNvGrpSpPr/>
        <p:nvPr/>
      </p:nvGrpSpPr>
      <p:grpSpPr>
        <a:xfrm>
          <a:off x="0" y="0"/>
          <a:ext cx="0" cy="0"/>
          <a:chOff x="0" y="0"/>
          <a:chExt cx="0" cy="0"/>
        </a:xfrm>
      </p:grpSpPr>
      <p:sp useBgFill="1">
        <p:nvSpPr>
          <p:cNvPr id="25" name="Rectangle 7">
            <a:extLst>
              <a:ext uri="{FF2B5EF4-FFF2-40B4-BE49-F238E27FC236}">
                <a16:creationId xmlns:a16="http://schemas.microsoft.com/office/drawing/2014/main" xmlns="" id="{5F39DCDF-A800-2F72-2511-ED7091490C0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9">
            <a:extLst>
              <a:ext uri="{FF2B5EF4-FFF2-40B4-BE49-F238E27FC236}">
                <a16:creationId xmlns:a16="http://schemas.microsoft.com/office/drawing/2014/main" xmlns="" id="{763EC34C-1949-CB8B-1DAC-5D8D8C23064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10"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11">
            <a:extLst>
              <a:ext uri="{FF2B5EF4-FFF2-40B4-BE49-F238E27FC236}">
                <a16:creationId xmlns:a16="http://schemas.microsoft.com/office/drawing/2014/main" xmlns="" id="{36A97A8B-C8EB-5A73-228E-7666672183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8" name="Group 13">
            <a:extLst>
              <a:ext uri="{FF2B5EF4-FFF2-40B4-BE49-F238E27FC236}">
                <a16:creationId xmlns:a16="http://schemas.microsoft.com/office/drawing/2014/main" xmlns="" id="{8FE613BD-4F39-D497-8065-9EC42050309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flipH="1">
            <a:off x="-18230" y="-43336"/>
            <a:ext cx="5163047" cy="2657478"/>
            <a:chOff x="6867015" y="-1"/>
            <a:chExt cx="5324985" cy="3251912"/>
          </a:xfrm>
          <a:solidFill>
            <a:schemeClr val="bg1">
              <a:alpha val="30000"/>
            </a:schemeClr>
          </a:solidFill>
        </p:grpSpPr>
        <p:sp>
          <p:nvSpPr>
            <p:cNvPr id="29" name="Freeform: Shape 14">
              <a:extLst>
                <a:ext uri="{FF2B5EF4-FFF2-40B4-BE49-F238E27FC236}">
                  <a16:creationId xmlns:a16="http://schemas.microsoft.com/office/drawing/2014/main" xmlns="" id="{460A2FC3-C99E-A067-3B01-65B85709F2C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Freeform: Shape 15">
              <a:extLst>
                <a:ext uri="{FF2B5EF4-FFF2-40B4-BE49-F238E27FC236}">
                  <a16:creationId xmlns:a16="http://schemas.microsoft.com/office/drawing/2014/main" xmlns="" id="{77584950-2F69-4832-0937-B76030BED29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xmlns="" id="{58776870-78EC-5A4B-9AB7-33D509B24CC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Freeform: Shape 17">
              <a:extLst>
                <a:ext uri="{FF2B5EF4-FFF2-40B4-BE49-F238E27FC236}">
                  <a16:creationId xmlns:a16="http://schemas.microsoft.com/office/drawing/2014/main" xmlns="" id="{1304F224-5E9D-6440-8E8D-79BF41EC8C9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2" name="Group 19">
            <a:extLst>
              <a:ext uri="{FF2B5EF4-FFF2-40B4-BE49-F238E27FC236}">
                <a16:creationId xmlns:a16="http://schemas.microsoft.com/office/drawing/2014/main" xmlns="" id="{DFCBFDAD-53D1-82C0-497F-C1AD8F6FA3C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rot="10800000">
            <a:off x="9058275" y="4146315"/>
            <a:ext cx="3142400" cy="2716805"/>
            <a:chOff x="-305" y="-4155"/>
            <a:chExt cx="2514948" cy="2174333"/>
          </a:xfrm>
          <a:solidFill>
            <a:schemeClr val="bg1">
              <a:alpha val="30000"/>
            </a:schemeClr>
          </a:solidFill>
        </p:grpSpPr>
        <p:sp>
          <p:nvSpPr>
            <p:cNvPr id="33" name="Freeform: Shape 20">
              <a:extLst>
                <a:ext uri="{FF2B5EF4-FFF2-40B4-BE49-F238E27FC236}">
                  <a16:creationId xmlns:a16="http://schemas.microsoft.com/office/drawing/2014/main" xmlns="" id="{F650E47E-AEB7-334B-EAF3-7EF53810BF2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Freeform: Shape 21">
              <a:extLst>
                <a:ext uri="{FF2B5EF4-FFF2-40B4-BE49-F238E27FC236}">
                  <a16:creationId xmlns:a16="http://schemas.microsoft.com/office/drawing/2014/main" xmlns="" id="{6BBB3F8E-4067-73F7-4414-9E7D19F4658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xmlns="" id="{3810CC05-E833-C013-8F41-FCF4240269B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xmlns="" id="{A432C68D-A145-43D4-A3CE-BBDE05AED91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6" name="Picture 4" descr="Ε.Μ.Υ.">
            <a:hlinkClick r:id="rId3"/>
            <a:extLst>
              <a:ext uri="{FF2B5EF4-FFF2-40B4-BE49-F238E27FC236}">
                <a16:creationId xmlns:a16="http://schemas.microsoft.com/office/drawing/2014/main" xmlns="" id="{AFEF6625-CD4A-35D7-C8C6-F85184EC6E9D}"/>
              </a:ext>
            </a:extLst>
          </p:cNvPr>
          <p:cNvPicPr>
            <a:picLocks noChangeAspect="1" noChangeArrowheads="1"/>
          </p:cNvPicPr>
          <p:nvPr/>
        </p:nvPicPr>
        <p:blipFill>
          <a:blip r:embed="rId4" cstate="print"/>
          <a:srcRect/>
          <a:stretch>
            <a:fillRect/>
          </a:stretch>
        </p:blipFill>
        <p:spPr bwMode="auto">
          <a:xfrm>
            <a:off x="1" y="2755"/>
            <a:ext cx="2057399" cy="388312"/>
          </a:xfrm>
          <a:prstGeom prst="rect">
            <a:avLst/>
          </a:prstGeom>
          <a:noFill/>
          <a:ln w="9525">
            <a:noFill/>
            <a:miter lim="800000"/>
            <a:headEnd/>
            <a:tailEnd/>
          </a:ln>
        </p:spPr>
      </p:pic>
      <p:pic>
        <p:nvPicPr>
          <p:cNvPr id="9" name="Picture 5" descr="logo2nd">
            <a:extLst>
              <a:ext uri="{FF2B5EF4-FFF2-40B4-BE49-F238E27FC236}">
                <a16:creationId xmlns:a16="http://schemas.microsoft.com/office/drawing/2014/main" xmlns="" id="{8A2BB089-CE23-7BAD-292E-41431C32FCFF}"/>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0912558" y="40374"/>
            <a:ext cx="1269515" cy="3181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a:extLst>
              <a:ext uri="{FF2B5EF4-FFF2-40B4-BE49-F238E27FC236}">
                <a16:creationId xmlns:a16="http://schemas.microsoft.com/office/drawing/2014/main" xmlns="" id="{3C175A20-BAF9-AA5B-C453-0726CCAE7EEB}"/>
              </a:ext>
            </a:extLst>
          </p:cNvPr>
          <p:cNvSpPr>
            <a:spLocks noGrp="1"/>
          </p:cNvSpPr>
          <p:nvPr>
            <p:ph type="ctrTitle"/>
          </p:nvPr>
        </p:nvSpPr>
        <p:spPr>
          <a:xfrm>
            <a:off x="2112621" y="-648210"/>
            <a:ext cx="8424631" cy="963005"/>
          </a:xfrm>
        </p:spPr>
        <p:txBody>
          <a:bodyPr anchor="b">
            <a:normAutofit/>
          </a:bodyPr>
          <a:lstStyle/>
          <a:p>
            <a:r>
              <a:rPr lang="en-US" sz="1400" b="1" dirty="0">
                <a:solidFill>
                  <a:schemeClr val="tx2"/>
                </a:solidFill>
                <a:effectLst>
                  <a:outerShdw blurRad="38100" dist="38100" dir="2700000" algn="tl">
                    <a:srgbClr val="000000">
                      <a:alpha val="43137"/>
                    </a:srgbClr>
                  </a:outerShdw>
                </a:effectLst>
                <a:latin typeface="+mn-lt"/>
              </a:rPr>
              <a:t>Priority Project: </a:t>
            </a:r>
            <a:r>
              <a:rPr lang="en-US" sz="1400" b="1" dirty="0">
                <a:solidFill>
                  <a:srgbClr val="FF0000"/>
                </a:solidFill>
                <a:effectLst>
                  <a:outerShdw blurRad="38100" dist="38100" dir="2700000" algn="tl">
                    <a:srgbClr val="000000">
                      <a:alpha val="43137"/>
                    </a:srgbClr>
                  </a:outerShdw>
                </a:effectLst>
                <a:latin typeface="+mn-lt"/>
              </a:rPr>
              <a:t>APOCS</a:t>
            </a:r>
            <a:r>
              <a:rPr lang="en-US" sz="1400" b="1" dirty="0">
                <a:solidFill>
                  <a:schemeClr val="tx2"/>
                </a:solidFill>
                <a:effectLst>
                  <a:outerShdw blurRad="38100" dist="38100" dir="2700000" algn="tl">
                    <a:srgbClr val="000000">
                      <a:alpha val="43137"/>
                    </a:srgbClr>
                  </a:outerShdw>
                </a:effectLst>
                <a:latin typeface="+mn-lt"/>
              </a:rPr>
              <a:t> </a:t>
            </a:r>
            <a:r>
              <a:rPr lang="en-US" sz="1400" b="1" dirty="0">
                <a:solidFill>
                  <a:srgbClr val="FF0000"/>
                </a:solidFill>
                <a:effectLst>
                  <a:outerShdw blurRad="38100" dist="38100" dir="2700000" algn="tl">
                    <a:srgbClr val="000000">
                      <a:alpha val="43137"/>
                    </a:srgbClr>
                  </a:outerShdw>
                </a:effectLst>
                <a:latin typeface="+mn-lt"/>
              </a:rPr>
              <a:t>A</a:t>
            </a:r>
            <a:r>
              <a:rPr lang="en-US" sz="1400" b="1" dirty="0">
                <a:solidFill>
                  <a:schemeClr val="tx2"/>
                </a:solidFill>
                <a:effectLst>
                  <a:outerShdw blurRad="38100" dist="38100" dir="2700000" algn="tl">
                    <a:srgbClr val="000000">
                      <a:alpha val="43137"/>
                    </a:srgbClr>
                  </a:outerShdw>
                </a:effectLst>
                <a:latin typeface="+mn-lt"/>
              </a:rPr>
              <a:t>pplication of </a:t>
            </a:r>
            <a:r>
              <a:rPr lang="en-US" sz="1400" b="1" dirty="0">
                <a:solidFill>
                  <a:srgbClr val="FF0000"/>
                </a:solidFill>
                <a:effectLst>
                  <a:outerShdw blurRad="38100" dist="38100" dir="2700000" algn="tl">
                    <a:srgbClr val="000000">
                      <a:alpha val="43137"/>
                    </a:srgbClr>
                  </a:outerShdw>
                </a:effectLst>
                <a:latin typeface="+mn-lt"/>
              </a:rPr>
              <a:t>P</a:t>
            </a:r>
            <a:r>
              <a:rPr lang="en-US" sz="1400" b="1" dirty="0">
                <a:solidFill>
                  <a:schemeClr val="tx2"/>
                </a:solidFill>
                <a:effectLst>
                  <a:outerShdw blurRad="38100" dist="38100" dir="2700000" algn="tl">
                    <a:srgbClr val="000000">
                      <a:alpha val="43137"/>
                    </a:srgbClr>
                  </a:outerShdw>
                </a:effectLst>
                <a:latin typeface="+mn-lt"/>
              </a:rPr>
              <a:t>ersonal Weather Station and </a:t>
            </a:r>
            <a:r>
              <a:rPr lang="en-US" sz="1400" b="1" dirty="0">
                <a:solidFill>
                  <a:srgbClr val="FF0000"/>
                </a:solidFill>
                <a:effectLst>
                  <a:outerShdw blurRad="38100" dist="38100" dir="2700000" algn="tl">
                    <a:srgbClr val="000000">
                      <a:alpha val="43137"/>
                    </a:srgbClr>
                  </a:outerShdw>
                </a:effectLst>
                <a:latin typeface="+mn-lt"/>
              </a:rPr>
              <a:t>O</a:t>
            </a:r>
            <a:r>
              <a:rPr lang="en-US" sz="1400" b="1" dirty="0">
                <a:solidFill>
                  <a:schemeClr val="tx2"/>
                </a:solidFill>
                <a:effectLst>
                  <a:outerShdw blurRad="38100" dist="38100" dir="2700000" algn="tl">
                    <a:srgbClr val="000000">
                      <a:alpha val="43137"/>
                    </a:srgbClr>
                  </a:outerShdw>
                </a:effectLst>
                <a:latin typeface="+mn-lt"/>
              </a:rPr>
              <a:t>pportunistic Sensor Data </a:t>
            </a:r>
            <a:r>
              <a:rPr lang="en-US" sz="1400" b="1" dirty="0" err="1">
                <a:solidFill>
                  <a:srgbClr val="FF0000"/>
                </a:solidFill>
                <a:effectLst>
                  <a:outerShdw blurRad="38100" dist="38100" dir="2700000" algn="tl">
                    <a:srgbClr val="000000">
                      <a:alpha val="43137"/>
                    </a:srgbClr>
                  </a:outerShdw>
                </a:effectLst>
                <a:latin typeface="+mn-lt"/>
              </a:rPr>
              <a:t>C</a:t>
            </a:r>
            <a:r>
              <a:rPr lang="en-US" sz="1400" b="1" dirty="0" err="1">
                <a:solidFill>
                  <a:schemeClr val="tx2"/>
                </a:solidFill>
                <a:effectLst>
                  <a:outerShdw blurRad="38100" dist="38100" dir="2700000" algn="tl">
                    <a:srgbClr val="000000">
                      <a:alpha val="43137"/>
                    </a:srgbClr>
                  </a:outerShdw>
                </a:effectLst>
                <a:latin typeface="+mn-lt"/>
              </a:rPr>
              <a:t>rowd</a:t>
            </a:r>
            <a:r>
              <a:rPr lang="en-US" sz="1400" b="1" dirty="0" err="1">
                <a:solidFill>
                  <a:srgbClr val="FF0000"/>
                </a:solidFill>
                <a:effectLst>
                  <a:outerShdw blurRad="38100" dist="38100" dir="2700000" algn="tl">
                    <a:srgbClr val="000000">
                      <a:alpha val="43137"/>
                    </a:srgbClr>
                  </a:outerShdw>
                </a:effectLst>
                <a:latin typeface="+mn-lt"/>
              </a:rPr>
              <a:t>S</a:t>
            </a:r>
            <a:r>
              <a:rPr lang="en-US" sz="1400" b="1" dirty="0" err="1">
                <a:solidFill>
                  <a:schemeClr val="tx2"/>
                </a:solidFill>
                <a:effectLst>
                  <a:outerShdw blurRad="38100" dist="38100" dir="2700000" algn="tl">
                    <a:srgbClr val="000000">
                      <a:alpha val="43137"/>
                    </a:srgbClr>
                  </a:outerShdw>
                </a:effectLst>
                <a:latin typeface="+mn-lt"/>
              </a:rPr>
              <a:t>ourcing</a:t>
            </a:r>
            <a:endParaRPr lang="en-GB" sz="1400" dirty="0">
              <a:solidFill>
                <a:schemeClr val="tx2"/>
              </a:solidFill>
              <a:effectLst>
                <a:outerShdw blurRad="38100" dist="38100" dir="2700000" algn="tl">
                  <a:srgbClr val="000000">
                    <a:alpha val="43137"/>
                  </a:srgbClr>
                </a:outerShdw>
              </a:effectLst>
              <a:latin typeface="+mn-lt"/>
            </a:endParaRPr>
          </a:p>
        </p:txBody>
      </p:sp>
      <p:sp>
        <p:nvSpPr>
          <p:cNvPr id="3" name="TextBox 2">
            <a:extLst>
              <a:ext uri="{FF2B5EF4-FFF2-40B4-BE49-F238E27FC236}">
                <a16:creationId xmlns:a16="http://schemas.microsoft.com/office/drawing/2014/main" xmlns="" id="{B105ACAE-5E16-667D-309B-5CC244873F12}"/>
              </a:ext>
            </a:extLst>
          </p:cNvPr>
          <p:cNvSpPr txBox="1"/>
          <p:nvPr/>
        </p:nvSpPr>
        <p:spPr>
          <a:xfrm>
            <a:off x="3622608" y="154597"/>
            <a:ext cx="9372600" cy="83099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mn-cs"/>
              </a:rPr>
              <a:t>Performed Analysis MISH: 2</a:t>
            </a:r>
            <a:r>
              <a:rPr kumimoji="0" lang="el-GR"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mn-cs"/>
              </a:rPr>
              <a:t>6</a:t>
            </a:r>
            <a:r>
              <a:rPr kumimoji="0" lang="en-US"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mn-cs"/>
              </a:rPr>
              <a:t>.01.2023 </a:t>
            </a:r>
            <a:r>
              <a:rPr kumimoji="0" lang="el-GR"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mn-cs"/>
              </a:rPr>
              <a:t>12</a:t>
            </a:r>
            <a:r>
              <a:rPr kumimoji="0" lang="en-US"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mn-cs"/>
              </a:rPr>
              <a:t>UTC </a:t>
            </a:r>
            <a:r>
              <a:rPr kumimoji="0" lang="el-GR"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mn-cs"/>
              </a:rPr>
              <a:t> </a:t>
            </a:r>
            <a:r>
              <a:rPr kumimoji="0" lang="en-US" sz="24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panose="020F0502020204030204"/>
                <a:ea typeface="+mn-ea"/>
                <a:cs typeface="+mn-cs"/>
              </a:rPr>
              <a:t> </a:t>
            </a:r>
            <a:endParaRPr kumimoji="0" lang="en-US"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Εικόνα 4">
            <a:extLst>
              <a:ext uri="{FF2B5EF4-FFF2-40B4-BE49-F238E27FC236}">
                <a16:creationId xmlns:a16="http://schemas.microsoft.com/office/drawing/2014/main" xmlns="" id="{CDF611CC-2E07-3212-4E86-B0B9A6AD61AE}"/>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88222" y="658964"/>
            <a:ext cx="3761292" cy="3228772"/>
          </a:xfrm>
          <a:prstGeom prst="rect">
            <a:avLst/>
          </a:prstGeom>
        </p:spPr>
      </p:pic>
      <p:pic>
        <p:nvPicPr>
          <p:cNvPr id="11" name="Εικόνα 10">
            <a:extLst>
              <a:ext uri="{FF2B5EF4-FFF2-40B4-BE49-F238E27FC236}">
                <a16:creationId xmlns:a16="http://schemas.microsoft.com/office/drawing/2014/main" xmlns="" id="{9A13761D-1A2F-8C5A-CD3C-F2A5E768A98C}"/>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3937426" y="657428"/>
            <a:ext cx="3761292" cy="3228772"/>
          </a:xfrm>
          <a:prstGeom prst="rect">
            <a:avLst/>
          </a:prstGeom>
        </p:spPr>
      </p:pic>
      <p:pic>
        <p:nvPicPr>
          <p:cNvPr id="13" name="Εικόνα 12">
            <a:extLst>
              <a:ext uri="{FF2B5EF4-FFF2-40B4-BE49-F238E27FC236}">
                <a16:creationId xmlns:a16="http://schemas.microsoft.com/office/drawing/2014/main" xmlns="" id="{9DB132A4-7930-AD46-73A5-8FCE5A33FA6E}"/>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8044080" y="658964"/>
            <a:ext cx="3802255" cy="3228772"/>
          </a:xfrm>
          <a:prstGeom prst="rect">
            <a:avLst/>
          </a:prstGeom>
        </p:spPr>
      </p:pic>
      <p:pic>
        <p:nvPicPr>
          <p:cNvPr id="15" name="Εικόνα 14">
            <a:extLst>
              <a:ext uri="{FF2B5EF4-FFF2-40B4-BE49-F238E27FC236}">
                <a16:creationId xmlns:a16="http://schemas.microsoft.com/office/drawing/2014/main" xmlns="" id="{815169BF-2C6A-FD49-25D3-CB2690AA63C5}"/>
              </a:ext>
            </a:extLst>
          </p:cNvPr>
          <p:cNvPicPr>
            <a:picLocks noChangeAspect="1"/>
          </p:cNvPicPr>
          <p:nvPr/>
        </p:nvPicPr>
        <p:blipFill>
          <a:blip r:embed="rId9" cstate="print"/>
          <a:stretch>
            <a:fillRect/>
          </a:stretch>
        </p:blipFill>
        <p:spPr>
          <a:xfrm>
            <a:off x="159011" y="3871283"/>
            <a:ext cx="3433052" cy="2931818"/>
          </a:xfrm>
          <a:prstGeom prst="rect">
            <a:avLst/>
          </a:prstGeom>
        </p:spPr>
      </p:pic>
      <p:pic>
        <p:nvPicPr>
          <p:cNvPr id="18" name="Εικόνα 17">
            <a:extLst>
              <a:ext uri="{FF2B5EF4-FFF2-40B4-BE49-F238E27FC236}">
                <a16:creationId xmlns:a16="http://schemas.microsoft.com/office/drawing/2014/main" xmlns="" id="{69A10166-6DE5-0AD4-FF2F-1B5F0F43C3FC}"/>
              </a:ext>
            </a:extLst>
          </p:cNvPr>
          <p:cNvPicPr>
            <a:picLocks noChangeAspect="1"/>
          </p:cNvPicPr>
          <p:nvPr/>
        </p:nvPicPr>
        <p:blipFill>
          <a:blip r:embed="rId10" cstate="print"/>
          <a:stretch>
            <a:fillRect/>
          </a:stretch>
        </p:blipFill>
        <p:spPr>
          <a:xfrm>
            <a:off x="6501276" y="3886200"/>
            <a:ext cx="3443931" cy="2956118"/>
          </a:xfrm>
          <a:prstGeom prst="rect">
            <a:avLst/>
          </a:prstGeom>
        </p:spPr>
      </p:pic>
      <p:pic>
        <p:nvPicPr>
          <p:cNvPr id="22" name="Εικόνα 21">
            <a:extLst>
              <a:ext uri="{FF2B5EF4-FFF2-40B4-BE49-F238E27FC236}">
                <a16:creationId xmlns:a16="http://schemas.microsoft.com/office/drawing/2014/main" xmlns="" id="{BE4DF14A-67F6-3D83-840B-959DB53A224D}"/>
              </a:ext>
            </a:extLst>
          </p:cNvPr>
          <p:cNvPicPr>
            <a:picLocks noChangeAspect="1"/>
          </p:cNvPicPr>
          <p:nvPr/>
        </p:nvPicPr>
        <p:blipFill>
          <a:blip r:embed="rId11" cstate="print"/>
          <a:srcRect l="4919" r="4216"/>
          <a:stretch>
            <a:fillRect/>
          </a:stretch>
        </p:blipFill>
        <p:spPr>
          <a:xfrm>
            <a:off x="3622607" y="4396164"/>
            <a:ext cx="2830485" cy="2132471"/>
          </a:xfrm>
          <a:prstGeom prst="rect">
            <a:avLst/>
          </a:prstGeom>
        </p:spPr>
      </p:pic>
    </p:spTree>
    <p:extLst>
      <p:ext uri="{BB962C8B-B14F-4D97-AF65-F5344CB8AC3E}">
        <p14:creationId xmlns:p14="http://schemas.microsoft.com/office/powerpoint/2010/main" xmlns="" val="2644470721"/>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xmlns="" id="{9E763BD3-5FAA-1604-8AA4-F23C280EE394}"/>
            </a:ext>
          </a:extLst>
        </p:cNvPr>
        <p:cNvGrpSpPr/>
        <p:nvPr/>
      </p:nvGrpSpPr>
      <p:grpSpPr>
        <a:xfrm>
          <a:off x="0" y="0"/>
          <a:ext cx="0" cy="0"/>
          <a:chOff x="0" y="0"/>
          <a:chExt cx="0" cy="0"/>
        </a:xfrm>
      </p:grpSpPr>
      <p:sp useBgFill="1">
        <p:nvSpPr>
          <p:cNvPr id="25" name="Rectangle 7">
            <a:extLst>
              <a:ext uri="{FF2B5EF4-FFF2-40B4-BE49-F238E27FC236}">
                <a16:creationId xmlns:a16="http://schemas.microsoft.com/office/drawing/2014/main" xmlns="" id="{F6EA5C02-F729-D7D8-5C88-3FCD87D36AA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9">
            <a:extLst>
              <a:ext uri="{FF2B5EF4-FFF2-40B4-BE49-F238E27FC236}">
                <a16:creationId xmlns:a16="http://schemas.microsoft.com/office/drawing/2014/main" xmlns="" id="{EDCBD5FF-E7E7-27A1-1B64-D566DC75BB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10"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11">
            <a:extLst>
              <a:ext uri="{FF2B5EF4-FFF2-40B4-BE49-F238E27FC236}">
                <a16:creationId xmlns:a16="http://schemas.microsoft.com/office/drawing/2014/main" xmlns="" id="{2AE9048F-9086-A9CF-F485-F694A769F3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8" name="Group 13">
            <a:extLst>
              <a:ext uri="{FF2B5EF4-FFF2-40B4-BE49-F238E27FC236}">
                <a16:creationId xmlns:a16="http://schemas.microsoft.com/office/drawing/2014/main" xmlns="" id="{29372D9F-4F12-E28D-0809-7869D1518B2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flipH="1">
            <a:off x="-18230" y="-43336"/>
            <a:ext cx="5163047" cy="2657478"/>
            <a:chOff x="6867015" y="-1"/>
            <a:chExt cx="5324985" cy="3251912"/>
          </a:xfrm>
          <a:solidFill>
            <a:schemeClr val="bg1">
              <a:alpha val="30000"/>
            </a:schemeClr>
          </a:solidFill>
        </p:grpSpPr>
        <p:sp>
          <p:nvSpPr>
            <p:cNvPr id="29" name="Freeform: Shape 14">
              <a:extLst>
                <a:ext uri="{FF2B5EF4-FFF2-40B4-BE49-F238E27FC236}">
                  <a16:creationId xmlns:a16="http://schemas.microsoft.com/office/drawing/2014/main" xmlns="" id="{D639B019-67C4-1BA6-BD1E-6CA5C0DF6C1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Freeform: Shape 15">
              <a:extLst>
                <a:ext uri="{FF2B5EF4-FFF2-40B4-BE49-F238E27FC236}">
                  <a16:creationId xmlns:a16="http://schemas.microsoft.com/office/drawing/2014/main" xmlns="" id="{D12D9640-A641-643A-B9EC-DEEDA1B04F0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xmlns="" id="{7A7B66DD-65CC-7495-8CC7-95ED9E5DFB3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Freeform: Shape 17">
              <a:extLst>
                <a:ext uri="{FF2B5EF4-FFF2-40B4-BE49-F238E27FC236}">
                  <a16:creationId xmlns:a16="http://schemas.microsoft.com/office/drawing/2014/main" xmlns="" id="{49228031-64E5-F02B-ABA6-038BDA82C7B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2" name="Group 19">
            <a:extLst>
              <a:ext uri="{FF2B5EF4-FFF2-40B4-BE49-F238E27FC236}">
                <a16:creationId xmlns:a16="http://schemas.microsoft.com/office/drawing/2014/main" xmlns="" id="{E8CFD525-0FDA-629F-7ECF-46A2E032667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rot="10800000">
            <a:off x="9058275" y="4146315"/>
            <a:ext cx="3142400" cy="2716805"/>
            <a:chOff x="-305" y="-4155"/>
            <a:chExt cx="2514948" cy="2174333"/>
          </a:xfrm>
          <a:solidFill>
            <a:schemeClr val="bg1">
              <a:alpha val="30000"/>
            </a:schemeClr>
          </a:solidFill>
        </p:grpSpPr>
        <p:sp>
          <p:nvSpPr>
            <p:cNvPr id="33" name="Freeform: Shape 20">
              <a:extLst>
                <a:ext uri="{FF2B5EF4-FFF2-40B4-BE49-F238E27FC236}">
                  <a16:creationId xmlns:a16="http://schemas.microsoft.com/office/drawing/2014/main" xmlns="" id="{6DEE3AEE-40A0-53C7-EC5E-8294EF2A06D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Freeform: Shape 21">
              <a:extLst>
                <a:ext uri="{FF2B5EF4-FFF2-40B4-BE49-F238E27FC236}">
                  <a16:creationId xmlns:a16="http://schemas.microsoft.com/office/drawing/2014/main" xmlns="" id="{8542B2E7-E3DE-8549-3742-8A7A28A2FF3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xmlns="" id="{4567C617-0C2C-955E-F226-6AB312FD1C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xmlns="" id="{94369A93-90C3-23D0-4FCE-CAF0B3F5C9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6" name="Picture 4" descr="Ε.Μ.Υ.">
            <a:hlinkClick r:id="rId3"/>
            <a:extLst>
              <a:ext uri="{FF2B5EF4-FFF2-40B4-BE49-F238E27FC236}">
                <a16:creationId xmlns:a16="http://schemas.microsoft.com/office/drawing/2014/main" xmlns="" id="{B185CC8B-5284-412F-8C27-8F1147D88CAD}"/>
              </a:ext>
            </a:extLst>
          </p:cNvPr>
          <p:cNvPicPr>
            <a:picLocks noChangeAspect="1" noChangeArrowheads="1"/>
          </p:cNvPicPr>
          <p:nvPr/>
        </p:nvPicPr>
        <p:blipFill>
          <a:blip r:embed="rId4" cstate="print"/>
          <a:srcRect/>
          <a:stretch>
            <a:fillRect/>
          </a:stretch>
        </p:blipFill>
        <p:spPr bwMode="auto">
          <a:xfrm>
            <a:off x="1" y="2754"/>
            <a:ext cx="3048000" cy="575277"/>
          </a:xfrm>
          <a:prstGeom prst="rect">
            <a:avLst/>
          </a:prstGeom>
          <a:noFill/>
          <a:ln w="9525">
            <a:noFill/>
            <a:miter lim="800000"/>
            <a:headEnd/>
            <a:tailEnd/>
          </a:ln>
        </p:spPr>
      </p:pic>
      <p:pic>
        <p:nvPicPr>
          <p:cNvPr id="9" name="Picture 5" descr="logo2nd">
            <a:extLst>
              <a:ext uri="{FF2B5EF4-FFF2-40B4-BE49-F238E27FC236}">
                <a16:creationId xmlns:a16="http://schemas.microsoft.com/office/drawing/2014/main" xmlns="" id="{D268DF5F-CF49-78EF-D505-9443C721C253}"/>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0210799" y="-13318"/>
            <a:ext cx="1933139" cy="4844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TextBox 9">
            <a:extLst>
              <a:ext uri="{FF2B5EF4-FFF2-40B4-BE49-F238E27FC236}">
                <a16:creationId xmlns:a16="http://schemas.microsoft.com/office/drawing/2014/main" xmlns="" id="{39FAD3A6-42E5-612F-2290-C274475EDCF0}"/>
              </a:ext>
            </a:extLst>
          </p:cNvPr>
          <p:cNvSpPr txBox="1"/>
          <p:nvPr/>
        </p:nvSpPr>
        <p:spPr>
          <a:xfrm>
            <a:off x="156588" y="891630"/>
            <a:ext cx="12080013" cy="358816"/>
          </a:xfrm>
          <a:prstGeom prst="rect">
            <a:avLst/>
          </a:prstGeom>
          <a:noFill/>
        </p:spPr>
        <p:txBody>
          <a:bodyPr wrap="square">
            <a:spAutoFit/>
          </a:bodyPr>
          <a:lstStyle/>
          <a:p>
            <a:pPr marL="0" marR="0" lvl="0" indent="0" algn="just" defTabSz="914400" rtl="0" eaLnBrk="0" fontAlgn="base" latinLnBrk="0" hangingPunct="0">
              <a:lnSpc>
                <a:spcPct val="115000"/>
              </a:lnSpc>
              <a:spcBef>
                <a:spcPct val="0"/>
              </a:spcBef>
              <a:spcAft>
                <a:spcPts val="1000"/>
              </a:spcAft>
              <a:buClrTx/>
              <a:buSzTx/>
              <a:buFontTx/>
              <a:buNone/>
              <a:tabLst/>
              <a:defRPr/>
            </a:pPr>
            <a:r>
              <a:rPr kumimoji="0" lang="en-GB" sz="1600" b="1" i="0" u="none" strike="noStrike" kern="5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Times New Roman" panose="02020603050405020304" pitchFamily="18" charset="0"/>
                <a:cs typeface="+mn-cs"/>
              </a:rPr>
              <a:t>TASK 3: Adaptation of private/citizen datasets for verification purposes over Greece </a:t>
            </a:r>
            <a:endParaRPr kumimoji="0" lang="el-GR" sz="1600" b="0" i="0" u="none" strike="noStrike" kern="5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a:ea typeface="Times New Roman" panose="02020603050405020304" pitchFamily="18" charset="0"/>
              <a:cs typeface="+mn-cs"/>
            </a:endParaRPr>
          </a:p>
        </p:txBody>
      </p:sp>
      <p:sp>
        <p:nvSpPr>
          <p:cNvPr id="14" name="TextBox 13">
            <a:extLst>
              <a:ext uri="{FF2B5EF4-FFF2-40B4-BE49-F238E27FC236}">
                <a16:creationId xmlns:a16="http://schemas.microsoft.com/office/drawing/2014/main" xmlns="" id="{3F422D89-6DDE-1CE5-B991-E82E0BCD4869}"/>
              </a:ext>
            </a:extLst>
          </p:cNvPr>
          <p:cNvSpPr txBox="1"/>
          <p:nvPr/>
        </p:nvSpPr>
        <p:spPr>
          <a:xfrm>
            <a:off x="150594" y="1798019"/>
            <a:ext cx="10746005" cy="2954655"/>
          </a:xfrm>
          <a:prstGeom prst="rect">
            <a:avLst/>
          </a:prstGeom>
          <a:noFill/>
        </p:spPr>
        <p:txBody>
          <a:bodyPr wrap="square" rtlCol="0">
            <a:spAutoFit/>
          </a:bodyPr>
          <a:lstStyle/>
          <a:p>
            <a:pPr marL="0" marR="0" lvl="0" indent="0" algn="just" defTabSz="914400" rtl="0" eaLnBrk="0" fontAlgn="base" latinLnBrk="0" hangingPunct="0">
              <a:lnSpc>
                <a:spcPct val="100000"/>
              </a:lnSpc>
              <a:spcBef>
                <a:spcPct val="0"/>
              </a:spcBef>
              <a:spcAft>
                <a:spcPts val="0"/>
              </a:spcAft>
              <a:buClrTx/>
              <a:buSzTx/>
              <a:buFontTx/>
              <a:buNone/>
              <a:tabLst/>
              <a:defRPr/>
            </a:pPr>
            <a:r>
              <a:rPr kumimoji="0" lang="en-GB" sz="1800" b="1" i="0" u="none" strike="noStrike" kern="50" cap="none" spc="0" normalizeH="0" baseline="0" noProof="0" dirty="0" err="1">
                <a:ln>
                  <a:noFill/>
                </a:ln>
                <a:solidFill>
                  <a:srgbClr val="000000"/>
                </a:solidFill>
                <a:effectLst/>
                <a:uLnTx/>
                <a:uFillTx/>
                <a:latin typeface="Calibri" panose="020F0502020204030204"/>
                <a:ea typeface="Times New Roman" panose="02020603050405020304" pitchFamily="18" charset="0"/>
                <a:cs typeface="+mn-cs"/>
              </a:rPr>
              <a:t>SubTask</a:t>
            </a:r>
            <a:r>
              <a:rPr kumimoji="0" lang="en-GB" sz="1800" b="1" i="0" u="none" strike="noStrike" kern="5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t> 4.2: Spatial verification techniques based on gridded precipitation </a:t>
            </a:r>
            <a:r>
              <a:rPr kumimoji="0" lang="en-GB" sz="1800" b="1" i="0" u="none" strike="noStrike" kern="50" cap="none" spc="0" normalizeH="0" baseline="0" noProof="0" dirty="0" err="1">
                <a:ln>
                  <a:noFill/>
                </a:ln>
                <a:solidFill>
                  <a:srgbClr val="000000"/>
                </a:solidFill>
                <a:effectLst/>
                <a:uLnTx/>
                <a:uFillTx/>
                <a:latin typeface="Calibri" panose="020F0502020204030204"/>
                <a:ea typeface="Times New Roman" panose="02020603050405020304" pitchFamily="18" charset="0"/>
                <a:cs typeface="+mn-cs"/>
              </a:rPr>
              <a:t>obs</a:t>
            </a:r>
            <a:r>
              <a:rPr kumimoji="0" lang="en-GB" sz="1800" b="1" i="0" u="none" strike="noStrike" kern="5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t> enhanced with crowdsource data </a:t>
            </a:r>
            <a:endParaRPr kumimoji="0" lang="el-GR" sz="1800" b="0" i="0" u="none" strike="noStrike" kern="5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endParaRPr>
          </a:p>
          <a:p>
            <a:pPr marL="0" marR="0" lvl="0" indent="0" algn="just" defTabSz="914400" rtl="0" eaLnBrk="0" fontAlgn="base" latinLnBrk="0" hangingPunct="0">
              <a:lnSpc>
                <a:spcPct val="100000"/>
              </a:lnSpc>
              <a:spcBef>
                <a:spcPct val="0"/>
              </a:spcBef>
              <a:spcAft>
                <a:spcPts val="0"/>
              </a:spcAft>
              <a:buClrTx/>
              <a:buSzTx/>
              <a:buFontTx/>
              <a:buNone/>
              <a:tabLst/>
              <a:defRPr/>
            </a:pPr>
            <a:r>
              <a:rPr kumimoji="0" lang="en-GB" sz="1800" b="0" i="0" u="none" strike="noStrike" kern="5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t>Spatial verification methodologies are subsequently applied to certain convective events that accentuate the relative skill of high resolution forecasts in revealing characteristics in the precipitation patterns such as structure and intensity that can be applied with equally detailed gridded observation fields.</a:t>
            </a:r>
            <a:r>
              <a:rPr kumimoji="0" lang="en-GB" sz="1800" b="0" i="0" u="sng" strike="noStrike" kern="5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t> </a:t>
            </a:r>
            <a:endParaRPr kumimoji="0" lang="el-GR" sz="1800" b="0" i="0" u="none" strike="noStrike" kern="5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endParaRPr>
          </a:p>
          <a:p>
            <a:pPr marL="0" marR="0" lvl="0" indent="0" algn="just" defTabSz="914400" rtl="0" eaLnBrk="0" fontAlgn="base" latinLnBrk="0" hangingPunct="0">
              <a:lnSpc>
                <a:spcPct val="100000"/>
              </a:lnSpc>
              <a:spcBef>
                <a:spcPct val="0"/>
              </a:spcBef>
              <a:spcAft>
                <a:spcPts val="0"/>
              </a:spcAft>
              <a:buClrTx/>
              <a:buSzTx/>
              <a:buFontTx/>
              <a:buNone/>
              <a:tabLst/>
              <a:defRPr/>
            </a:pPr>
            <a:r>
              <a:rPr kumimoji="0" lang="it-IT" sz="1800" b="0" i="1" u="none" strike="noStrike" kern="5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t>Participants: Flora Gofa, Dimitra Boucouvala, HNMS</a:t>
            </a:r>
            <a:endParaRPr lang="el-GR" sz="1800" i="1" kern="50" dirty="0">
              <a:solidFill>
                <a:srgbClr val="000000"/>
              </a:solidFill>
              <a:latin typeface="Calibri" panose="020F0502020204030204"/>
              <a:ea typeface="Times New Roman" panose="02020603050405020304" pitchFamily="18" charset="0"/>
            </a:endParaRPr>
          </a:p>
          <a:p>
            <a:pPr marL="0" marR="0" lvl="0" indent="0" algn="just" defTabSz="914400" rtl="0" eaLnBrk="0" fontAlgn="base" latinLnBrk="0" hangingPunct="0">
              <a:lnSpc>
                <a:spcPct val="100000"/>
              </a:lnSpc>
              <a:spcBef>
                <a:spcPct val="0"/>
              </a:spcBef>
              <a:spcAft>
                <a:spcPts val="0"/>
              </a:spcAft>
              <a:buClrTx/>
              <a:buSzTx/>
              <a:buFontTx/>
              <a:buNone/>
              <a:tabLst/>
              <a:defRPr/>
            </a:pPr>
            <a:endParaRPr kumimoji="0" lang="el-GR" sz="1800" b="0" i="1" u="none" strike="noStrike" kern="5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endParaRPr>
          </a:p>
          <a:p>
            <a:pPr marL="0" marR="0" lvl="0" indent="0" algn="just" defTabSz="914400" rtl="0" eaLnBrk="0" fontAlgn="base" latinLnBrk="0" hangingPunct="0">
              <a:lnSpc>
                <a:spcPct val="100000"/>
              </a:lnSpc>
              <a:spcBef>
                <a:spcPct val="0"/>
              </a:spcBef>
              <a:spcAft>
                <a:spcPts val="0"/>
              </a:spcAft>
              <a:buClrTx/>
              <a:buSzTx/>
              <a:buFontTx/>
              <a:buNone/>
              <a:tabLst/>
              <a:defRPr/>
            </a:pPr>
            <a:r>
              <a:rPr kumimoji="0" lang="en-US" sz="1800" b="1" i="1" u="none" strike="noStrike" kern="50" cap="none" spc="0" normalizeH="0" baseline="0" noProof="0" dirty="0">
                <a:ln>
                  <a:noFill/>
                </a:ln>
                <a:solidFill>
                  <a:srgbClr val="FF0000"/>
                </a:solidFill>
                <a:effectLst/>
                <a:uLnTx/>
                <a:uFillTx/>
                <a:latin typeface="Calibri" panose="020F0502020204030204"/>
                <a:ea typeface="Times New Roman" panose="02020603050405020304" pitchFamily="18" charset="0"/>
                <a:cs typeface="+mn-cs"/>
              </a:rPr>
              <a:t>DELAYED – To be completed </a:t>
            </a:r>
            <a:r>
              <a:rPr lang="en-US" sz="1800" b="1" i="1" kern="50" dirty="0">
                <a:solidFill>
                  <a:srgbClr val="FF0000"/>
                </a:solidFill>
                <a:latin typeface="Calibri" panose="020F0502020204030204"/>
                <a:ea typeface="Times New Roman" panose="02020603050405020304" pitchFamily="18" charset="0"/>
              </a:rPr>
              <a:t>by Feb 2027</a:t>
            </a:r>
            <a:endParaRPr kumimoji="0" lang="el-GR" sz="1800" b="1" i="1" u="none" strike="noStrike" kern="50" cap="none" spc="0" normalizeH="0" baseline="0" noProof="0" dirty="0">
              <a:ln>
                <a:noFill/>
              </a:ln>
              <a:solidFill>
                <a:srgbClr val="FF0000"/>
              </a:solidFill>
              <a:effectLst/>
              <a:uLnTx/>
              <a:uFillTx/>
              <a:latin typeface="Calibri" panose="020F0502020204030204"/>
              <a:ea typeface="Times New Roman" panose="02020603050405020304" pitchFamily="18" charset="0"/>
              <a:cs typeface="+mn-cs"/>
            </a:endParaRPr>
          </a:p>
          <a:p>
            <a:pPr marL="0" marR="0" lvl="0" indent="0" algn="l" defTabSz="914400" rtl="0" eaLnBrk="0" fontAlgn="base" latinLnBrk="0" hangingPunct="0">
              <a:lnSpc>
                <a:spcPct val="100000"/>
              </a:lnSpc>
              <a:spcBef>
                <a:spcPct val="0"/>
              </a:spcBef>
              <a:spcAft>
                <a:spcPts val="0"/>
              </a:spcAft>
              <a:buClrTx/>
              <a:buSzTx/>
              <a:buFontTx/>
              <a:buNone/>
              <a:tabLst/>
              <a:defRPr/>
            </a:pPr>
            <a:endParaRPr kumimoji="0" lang="el-GR" sz="1400" b="0" i="0" u="none" strike="noStrike" kern="100" cap="none" spc="0" normalizeH="0" baseline="0" noProof="0" dirty="0">
              <a:ln>
                <a:noFill/>
              </a:ln>
              <a:solidFill>
                <a:prstClr val="black"/>
              </a:solidFill>
              <a:effectLst/>
              <a:uLnTx/>
              <a:uFillTx/>
              <a:latin typeface="Calibri" panose="020F0502020204030204"/>
              <a:ea typeface="Noto Sans" panose="020B0502040204020203" pitchFamily="34" charset="0"/>
              <a:cs typeface="Noto Sans" panose="020B0502040204020203" pitchFamily="34" charset="0"/>
            </a:endParaRPr>
          </a:p>
          <a:p>
            <a:pPr marL="0" marR="0" lvl="0" indent="0" algn="l" defTabSz="914400" rtl="0" eaLnBrk="0" fontAlgn="base" latinLnBrk="0" hangingPunct="0">
              <a:lnSpc>
                <a:spcPct val="100000"/>
              </a:lnSpc>
              <a:spcBef>
                <a:spcPct val="0"/>
              </a:spcBef>
              <a:spcAft>
                <a:spcPts val="0"/>
              </a:spcAft>
              <a:buClrTx/>
              <a:buSzTx/>
              <a:buFontTx/>
              <a:buNone/>
              <a:tabLst/>
              <a:defRPr/>
            </a:pPr>
            <a:r>
              <a:rPr kumimoji="0" lang="en-GB" sz="1400" b="0" i="0" u="none" strike="noStrike" kern="100" cap="none" spc="0" normalizeH="0" baseline="0" noProof="0" dirty="0">
                <a:ln>
                  <a:noFill/>
                </a:ln>
                <a:solidFill>
                  <a:srgbClr val="000000"/>
                </a:solidFill>
                <a:effectLst/>
                <a:uLnTx/>
                <a:uFillTx/>
                <a:latin typeface="Calibri" panose="020F0502020204030204"/>
                <a:ea typeface="Noto Sans" panose="020B0502040204020203" pitchFamily="34" charset="0"/>
                <a:cs typeface="Noto Sans" panose="020B0502040204020203" pitchFamily="34" charset="0"/>
              </a:rPr>
              <a:t> </a:t>
            </a:r>
            <a:endParaRPr kumimoji="0" lang="el-GR" sz="1400" b="0" i="0" u="none" strike="noStrike" kern="100" cap="none" spc="0" normalizeH="0" baseline="0" noProof="0" dirty="0">
              <a:ln>
                <a:noFill/>
              </a:ln>
              <a:solidFill>
                <a:prstClr val="black"/>
              </a:solidFill>
              <a:effectLst/>
              <a:uLnTx/>
              <a:uFillTx/>
              <a:latin typeface="Calibri" panose="020F0502020204030204"/>
              <a:ea typeface="Noto Sans" panose="020B0502040204020203" pitchFamily="34" charset="0"/>
              <a:cs typeface="Noto Sans"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l-GR" sz="1400" b="0" i="0" u="none" strike="noStrike" kern="1200" cap="none" spc="0" normalizeH="0" baseline="0" noProof="0" dirty="0">
              <a:ln>
                <a:noFill/>
              </a:ln>
              <a:solidFill>
                <a:prstClr val="black"/>
              </a:solidFill>
              <a:effectLst/>
              <a:uLnTx/>
              <a:uFillTx/>
              <a:latin typeface="Tahoma" pitchFamily="34" charset="0"/>
              <a:ea typeface="+mn-ea"/>
              <a:cs typeface="+mn-cs"/>
            </a:endParaRPr>
          </a:p>
        </p:txBody>
      </p:sp>
      <p:sp>
        <p:nvSpPr>
          <p:cNvPr id="5" name="Title 1">
            <a:extLst>
              <a:ext uri="{FF2B5EF4-FFF2-40B4-BE49-F238E27FC236}">
                <a16:creationId xmlns:a16="http://schemas.microsoft.com/office/drawing/2014/main" xmlns="" id="{8300B3DD-9BA8-E7F9-7E1A-67CDFD86427F}"/>
              </a:ext>
            </a:extLst>
          </p:cNvPr>
          <p:cNvSpPr>
            <a:spLocks noGrp="1"/>
          </p:cNvSpPr>
          <p:nvPr>
            <p:ph type="ctrTitle"/>
          </p:nvPr>
        </p:nvSpPr>
        <p:spPr>
          <a:xfrm>
            <a:off x="150595" y="-56615"/>
            <a:ext cx="11189887" cy="963005"/>
          </a:xfrm>
        </p:spPr>
        <p:txBody>
          <a:bodyPr anchor="b">
            <a:normAutofit/>
          </a:bodyPr>
          <a:lstStyle/>
          <a:p>
            <a:r>
              <a:rPr lang="en-US" sz="3200" b="1" dirty="0">
                <a:solidFill>
                  <a:schemeClr val="tx2"/>
                </a:solidFill>
                <a:effectLst>
                  <a:outerShdw blurRad="38100" dist="38100" dir="2700000" algn="tl">
                    <a:srgbClr val="000000">
                      <a:alpha val="43137"/>
                    </a:srgbClr>
                  </a:outerShdw>
                </a:effectLst>
                <a:latin typeface="+mn-lt"/>
              </a:rPr>
              <a:t>Priority Project: </a:t>
            </a:r>
            <a:r>
              <a:rPr lang="en-US" sz="3200" b="1" dirty="0">
                <a:solidFill>
                  <a:srgbClr val="FF0000"/>
                </a:solidFill>
                <a:effectLst>
                  <a:outerShdw blurRad="38100" dist="38100" dir="2700000" algn="tl">
                    <a:srgbClr val="000000">
                      <a:alpha val="43137"/>
                    </a:srgbClr>
                  </a:outerShdw>
                </a:effectLst>
                <a:latin typeface="+mn-lt"/>
              </a:rPr>
              <a:t>APOCS</a:t>
            </a:r>
            <a:r>
              <a:rPr lang="en-US" sz="3200" b="1" dirty="0">
                <a:solidFill>
                  <a:schemeClr val="tx2"/>
                </a:solidFill>
                <a:effectLst>
                  <a:outerShdw blurRad="38100" dist="38100" dir="2700000" algn="tl">
                    <a:srgbClr val="000000">
                      <a:alpha val="43137"/>
                    </a:srgbClr>
                  </a:outerShdw>
                </a:effectLst>
                <a:latin typeface="+mn-lt"/>
              </a:rPr>
              <a:t> </a:t>
            </a:r>
            <a:br>
              <a:rPr lang="en-US" sz="3200" b="1" dirty="0">
                <a:solidFill>
                  <a:schemeClr val="tx2"/>
                </a:solidFill>
                <a:effectLst>
                  <a:outerShdw blurRad="38100" dist="38100" dir="2700000" algn="tl">
                    <a:srgbClr val="000000">
                      <a:alpha val="43137"/>
                    </a:srgbClr>
                  </a:outerShdw>
                </a:effectLst>
                <a:latin typeface="+mn-lt"/>
              </a:rPr>
            </a:br>
            <a:r>
              <a:rPr lang="en-US" sz="2400" b="1" dirty="0">
                <a:solidFill>
                  <a:srgbClr val="FF0000"/>
                </a:solidFill>
                <a:effectLst>
                  <a:outerShdw blurRad="38100" dist="38100" dir="2700000" algn="tl">
                    <a:srgbClr val="000000">
                      <a:alpha val="43137"/>
                    </a:srgbClr>
                  </a:outerShdw>
                </a:effectLst>
                <a:latin typeface="+mn-lt"/>
              </a:rPr>
              <a:t>A</a:t>
            </a:r>
            <a:r>
              <a:rPr lang="en-US" sz="2400" b="1" dirty="0">
                <a:solidFill>
                  <a:schemeClr val="tx2"/>
                </a:solidFill>
                <a:effectLst>
                  <a:outerShdw blurRad="38100" dist="38100" dir="2700000" algn="tl">
                    <a:srgbClr val="000000">
                      <a:alpha val="43137"/>
                    </a:srgbClr>
                  </a:outerShdw>
                </a:effectLst>
                <a:latin typeface="+mn-lt"/>
              </a:rPr>
              <a:t>pplication of </a:t>
            </a:r>
            <a:r>
              <a:rPr lang="en-US" sz="2400" b="1" dirty="0">
                <a:solidFill>
                  <a:srgbClr val="FF0000"/>
                </a:solidFill>
                <a:effectLst>
                  <a:outerShdw blurRad="38100" dist="38100" dir="2700000" algn="tl">
                    <a:srgbClr val="000000">
                      <a:alpha val="43137"/>
                    </a:srgbClr>
                  </a:outerShdw>
                </a:effectLst>
                <a:latin typeface="+mn-lt"/>
              </a:rPr>
              <a:t>P</a:t>
            </a:r>
            <a:r>
              <a:rPr lang="en-US" sz="2400" b="1" dirty="0">
                <a:solidFill>
                  <a:schemeClr val="tx2"/>
                </a:solidFill>
                <a:effectLst>
                  <a:outerShdw blurRad="38100" dist="38100" dir="2700000" algn="tl">
                    <a:srgbClr val="000000">
                      <a:alpha val="43137"/>
                    </a:srgbClr>
                  </a:outerShdw>
                </a:effectLst>
                <a:latin typeface="+mn-lt"/>
              </a:rPr>
              <a:t>ersonal Weather Station and </a:t>
            </a:r>
            <a:r>
              <a:rPr lang="en-US" sz="2400" b="1" dirty="0">
                <a:solidFill>
                  <a:srgbClr val="FF0000"/>
                </a:solidFill>
                <a:effectLst>
                  <a:outerShdw blurRad="38100" dist="38100" dir="2700000" algn="tl">
                    <a:srgbClr val="000000">
                      <a:alpha val="43137"/>
                    </a:srgbClr>
                  </a:outerShdw>
                </a:effectLst>
                <a:latin typeface="+mn-lt"/>
              </a:rPr>
              <a:t>O</a:t>
            </a:r>
            <a:r>
              <a:rPr lang="en-US" sz="2400" b="1" dirty="0">
                <a:solidFill>
                  <a:schemeClr val="tx2"/>
                </a:solidFill>
                <a:effectLst>
                  <a:outerShdw blurRad="38100" dist="38100" dir="2700000" algn="tl">
                    <a:srgbClr val="000000">
                      <a:alpha val="43137"/>
                    </a:srgbClr>
                  </a:outerShdw>
                </a:effectLst>
                <a:latin typeface="+mn-lt"/>
              </a:rPr>
              <a:t>pportunistic Sensor Data </a:t>
            </a:r>
            <a:r>
              <a:rPr lang="en-US" sz="2400" b="1" dirty="0" err="1">
                <a:solidFill>
                  <a:srgbClr val="FF0000"/>
                </a:solidFill>
                <a:effectLst>
                  <a:outerShdw blurRad="38100" dist="38100" dir="2700000" algn="tl">
                    <a:srgbClr val="000000">
                      <a:alpha val="43137"/>
                    </a:srgbClr>
                  </a:outerShdw>
                </a:effectLst>
                <a:latin typeface="+mn-lt"/>
              </a:rPr>
              <a:t>C</a:t>
            </a:r>
            <a:r>
              <a:rPr lang="en-US" sz="2400" b="1" dirty="0" err="1">
                <a:solidFill>
                  <a:schemeClr val="tx2"/>
                </a:solidFill>
                <a:effectLst>
                  <a:outerShdw blurRad="38100" dist="38100" dir="2700000" algn="tl">
                    <a:srgbClr val="000000">
                      <a:alpha val="43137"/>
                    </a:srgbClr>
                  </a:outerShdw>
                </a:effectLst>
                <a:latin typeface="+mn-lt"/>
              </a:rPr>
              <a:t>rowd</a:t>
            </a:r>
            <a:r>
              <a:rPr lang="en-US" sz="2400" b="1" dirty="0" err="1">
                <a:solidFill>
                  <a:srgbClr val="FF0000"/>
                </a:solidFill>
                <a:effectLst>
                  <a:outerShdw blurRad="38100" dist="38100" dir="2700000" algn="tl">
                    <a:srgbClr val="000000">
                      <a:alpha val="43137"/>
                    </a:srgbClr>
                  </a:outerShdw>
                </a:effectLst>
                <a:latin typeface="+mn-lt"/>
              </a:rPr>
              <a:t>S</a:t>
            </a:r>
            <a:r>
              <a:rPr lang="en-US" sz="2400" b="1" dirty="0" err="1">
                <a:solidFill>
                  <a:schemeClr val="tx2"/>
                </a:solidFill>
                <a:effectLst>
                  <a:outerShdw blurRad="38100" dist="38100" dir="2700000" algn="tl">
                    <a:srgbClr val="000000">
                      <a:alpha val="43137"/>
                    </a:srgbClr>
                  </a:outerShdw>
                </a:effectLst>
                <a:latin typeface="+mn-lt"/>
              </a:rPr>
              <a:t>ourcing</a:t>
            </a:r>
            <a:endParaRPr lang="en-GB" sz="2400" dirty="0">
              <a:solidFill>
                <a:schemeClr val="tx2"/>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xmlns="" val="3732982012"/>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7679</TotalTime>
  <Words>1127</Words>
  <Application>Microsoft Office PowerPoint</Application>
  <PresentationFormat>Προσαρμογή</PresentationFormat>
  <Paragraphs>124</Paragraphs>
  <Slides>9</Slides>
  <Notes>9</Notes>
  <HiddenSlides>0</HiddenSlides>
  <MMClips>0</MMClips>
  <ScaleCrop>false</ScaleCrop>
  <HeadingPairs>
    <vt:vector size="4" baseType="variant">
      <vt:variant>
        <vt:lpstr>Θέμα</vt:lpstr>
      </vt:variant>
      <vt:variant>
        <vt:i4>1</vt:i4>
      </vt:variant>
      <vt:variant>
        <vt:lpstr>Τίτλοι διαφανειών</vt:lpstr>
      </vt:variant>
      <vt:variant>
        <vt:i4>9</vt:i4>
      </vt:variant>
    </vt:vector>
  </HeadingPairs>
  <TitlesOfParts>
    <vt:vector size="10" baseType="lpstr">
      <vt:lpstr>1_Office Theme</vt:lpstr>
      <vt:lpstr>Priority Project: APOCS  Application of Personal Weather Station and Opportunistic Sensor Data CrowdSourcing</vt:lpstr>
      <vt:lpstr>Διαφάνεια 2</vt:lpstr>
      <vt:lpstr>Διαφάνεια 3</vt:lpstr>
      <vt:lpstr>Διαφάνεια 4</vt:lpstr>
      <vt:lpstr>Priority Project: APOCS Application of Personal Weather Station and Opportunistic Sensor Data CrowdSourcing</vt:lpstr>
      <vt:lpstr>Priority Project: APOCS Application of Personal Weather Station and Opportunistic Sensor Data CrowdSourcing</vt:lpstr>
      <vt:lpstr>Priority Project: APOCS Application of Personal Weather Station and Opportunistic Sensor Data CrowdSourcing</vt:lpstr>
      <vt:lpstr>Priority Project: APOCS Application of Personal Weather Station and Opportunistic Sensor Data CrowdSourcing</vt:lpstr>
      <vt:lpstr>Priority Project: APOCS  Application of Personal Weather Station and Opportunistic Sensor Data CrowdSourcing</vt:lpstr>
    </vt:vector>
  </TitlesOfParts>
  <Company>Dept Of Environment - Canada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armngr7</dc:creator>
  <cp:lastModifiedBy>Dimitra.Boukouvala</cp:lastModifiedBy>
  <cp:revision>241</cp:revision>
  <dcterms:created xsi:type="dcterms:W3CDTF">2007-02-15T18:08:51Z</dcterms:created>
  <dcterms:modified xsi:type="dcterms:W3CDTF">2026-09-11T10:29:50Z</dcterms:modified>
</cp:coreProperties>
</file>