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1"/>
  </p:notesMasterIdLst>
  <p:sldIdLst>
    <p:sldId id="466" r:id="rId2"/>
    <p:sldId id="467" r:id="rId3"/>
    <p:sldId id="468" r:id="rId4"/>
    <p:sldId id="476" r:id="rId5"/>
    <p:sldId id="452" r:id="rId6"/>
    <p:sldId id="475" r:id="rId7"/>
    <p:sldId id="451" r:id="rId8"/>
    <p:sldId id="463" r:id="rId9"/>
    <p:sldId id="462" r:id="rId10"/>
    <p:sldId id="464" r:id="rId11"/>
    <p:sldId id="456" r:id="rId12"/>
    <p:sldId id="465" r:id="rId13"/>
    <p:sldId id="472" r:id="rId14"/>
    <p:sldId id="469" r:id="rId15"/>
    <p:sldId id="303" r:id="rId16"/>
    <p:sldId id="470" r:id="rId17"/>
    <p:sldId id="471" r:id="rId18"/>
    <p:sldId id="473" r:id="rId19"/>
    <p:sldId id="474" r:id="rId2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94638" autoAdjust="0"/>
  </p:normalViewPr>
  <p:slideViewPr>
    <p:cSldViewPr>
      <p:cViewPr varScale="1">
        <p:scale>
          <a:sx n="82" d="100"/>
          <a:sy n="82"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E27EB0EB-3D5C-4221-AC74-48DC48F79045}" type="datetimeFigureOut">
              <a:rPr lang="el-GR"/>
              <a:pPr>
                <a:defRPr/>
              </a:pPr>
              <a:t>02/09/2024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04579F4F-063A-41DE-AE9E-08DBC89B2609}" type="slidenum">
              <a:rPr lang="el-GR"/>
              <a:pPr>
                <a:defRPr/>
              </a:pPr>
              <a:t>‹#›</a:t>
            </a:fld>
            <a:endParaRPr lang="el-GR"/>
          </a:p>
        </p:txBody>
      </p:sp>
    </p:spTree>
    <p:extLst>
      <p:ext uri="{BB962C8B-B14F-4D97-AF65-F5344CB8AC3E}">
        <p14:creationId xmlns:p14="http://schemas.microsoft.com/office/powerpoint/2010/main" val="2921507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4</a:t>
            </a:r>
            <a:r>
              <a:rPr lang="el-GR" b="1" u="sng" dirty="0">
                <a:ea typeface="ＭＳ Ｐゴシック" pitchFamily="34" charset="-128"/>
              </a:rPr>
              <a:t>)</a:t>
            </a:r>
            <a:endParaRPr lang="el-GR" dirty="0">
              <a:ea typeface="ＭＳ Ｐゴシック" pitchFamily="34" charset="-128"/>
            </a:endParaRPr>
          </a:p>
          <a:p>
            <a:r>
              <a:rPr lang="en-US" dirty="0"/>
              <a:t>In more details….</a:t>
            </a:r>
          </a:p>
          <a:p>
            <a:endParaRPr lang="en-US" dirty="0"/>
          </a:p>
          <a:p>
            <a:r>
              <a:rPr lang="en-US" dirty="0"/>
              <a:t>The first part with the surface observation network upgrade includes the installation of 5</a:t>
            </a:r>
            <a:r>
              <a:rPr lang="en-US" sz="1200" baseline="0" dirty="0">
                <a:latin typeface="Calibri" pitchFamily="34" charset="0"/>
              </a:rPr>
              <a:t>0 Automatic Weather Stations systems consisted of the most essential sensors, 30 Environmental AWS consisted of some more peculiar sensors, 10 shipboard AWS (S-AWS), 10 portable (P-AWS) and 3 fully automatic sounding systems (ARS).</a:t>
            </a:r>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5</a:t>
            </a:fld>
            <a:endParaRPr lang="el-GR"/>
          </a:p>
        </p:txBody>
      </p:sp>
    </p:spTree>
    <p:extLst>
      <p:ext uri="{BB962C8B-B14F-4D97-AF65-F5344CB8AC3E}">
        <p14:creationId xmlns:p14="http://schemas.microsoft.com/office/powerpoint/2010/main" val="183506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4</a:t>
            </a:r>
            <a:r>
              <a:rPr lang="el-GR" b="1" u="sng" dirty="0">
                <a:ea typeface="ＭＳ Ｐゴシック" pitchFamily="34" charset="-128"/>
              </a:rPr>
              <a:t>)</a:t>
            </a:r>
            <a:endParaRPr lang="el-GR" dirty="0">
              <a:ea typeface="ＭＳ Ｐゴシック" pitchFamily="34" charset="-128"/>
            </a:endParaRPr>
          </a:p>
          <a:p>
            <a:r>
              <a:rPr lang="en-US" dirty="0"/>
              <a:t>In more details….</a:t>
            </a:r>
          </a:p>
          <a:p>
            <a:endParaRPr lang="en-US" dirty="0"/>
          </a:p>
          <a:p>
            <a:r>
              <a:rPr lang="en-US" dirty="0"/>
              <a:t>The first part with the surface observation network upgrade includes the installation of 5</a:t>
            </a:r>
            <a:r>
              <a:rPr lang="en-US" sz="1200" baseline="0" dirty="0">
                <a:latin typeface="Calibri" pitchFamily="34" charset="0"/>
              </a:rPr>
              <a:t>0 Automatic Weather Stations systems consisted of the most essential sensors, 30 Environmental AWS consisted of some more peculiar sensors, 10 shipboard AWS (S-AWS), 10 portable (P-AWS) and 3 fully automatic sounding systems (ARS).</a:t>
            </a:r>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6</a:t>
            </a:fld>
            <a:endParaRPr lang="el-GR"/>
          </a:p>
        </p:txBody>
      </p:sp>
    </p:spTree>
    <p:extLst>
      <p:ext uri="{BB962C8B-B14F-4D97-AF65-F5344CB8AC3E}">
        <p14:creationId xmlns:p14="http://schemas.microsoft.com/office/powerpoint/2010/main" val="212459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7</a:t>
            </a:fld>
            <a:endParaRPr lang="el-GR"/>
          </a:p>
        </p:txBody>
      </p:sp>
    </p:spTree>
    <p:extLst>
      <p:ext uri="{BB962C8B-B14F-4D97-AF65-F5344CB8AC3E}">
        <p14:creationId xmlns:p14="http://schemas.microsoft.com/office/powerpoint/2010/main" val="276923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8</a:t>
            </a:fld>
            <a:endParaRPr lang="el-GR"/>
          </a:p>
        </p:txBody>
      </p:sp>
    </p:spTree>
    <p:extLst>
      <p:ext uri="{BB962C8B-B14F-4D97-AF65-F5344CB8AC3E}">
        <p14:creationId xmlns:p14="http://schemas.microsoft.com/office/powerpoint/2010/main" val="25036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9</a:t>
            </a:fld>
            <a:endParaRPr lang="el-GR"/>
          </a:p>
        </p:txBody>
      </p:sp>
    </p:spTree>
    <p:extLst>
      <p:ext uri="{BB962C8B-B14F-4D97-AF65-F5344CB8AC3E}">
        <p14:creationId xmlns:p14="http://schemas.microsoft.com/office/powerpoint/2010/main" val="285707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10</a:t>
            </a:fld>
            <a:endParaRPr lang="el-GR"/>
          </a:p>
        </p:txBody>
      </p:sp>
    </p:spTree>
    <p:extLst>
      <p:ext uri="{BB962C8B-B14F-4D97-AF65-F5344CB8AC3E}">
        <p14:creationId xmlns:p14="http://schemas.microsoft.com/office/powerpoint/2010/main" val="7411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11</a:t>
            </a:fld>
            <a:endParaRPr lang="el-GR"/>
          </a:p>
        </p:txBody>
      </p:sp>
    </p:spTree>
    <p:extLst>
      <p:ext uri="{BB962C8B-B14F-4D97-AF65-F5344CB8AC3E}">
        <p14:creationId xmlns:p14="http://schemas.microsoft.com/office/powerpoint/2010/main" val="308157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12</a:t>
            </a:fld>
            <a:endParaRPr lang="el-GR"/>
          </a:p>
        </p:txBody>
      </p:sp>
    </p:spTree>
    <p:extLst>
      <p:ext uri="{BB962C8B-B14F-4D97-AF65-F5344CB8AC3E}">
        <p14:creationId xmlns:p14="http://schemas.microsoft.com/office/powerpoint/2010/main" val="305295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FE6F0-8AC2-4218-B112-72233D4827EB}" type="slidenum">
              <a:rPr lang="en-GB" smtClean="0"/>
              <a:t>15</a:t>
            </a:fld>
            <a:endParaRPr lang="en-GB"/>
          </a:p>
        </p:txBody>
      </p:sp>
    </p:spTree>
    <p:extLst>
      <p:ext uri="{BB962C8B-B14F-4D97-AF65-F5344CB8AC3E}">
        <p14:creationId xmlns:p14="http://schemas.microsoft.com/office/powerpoint/2010/main" val="2979626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628800"/>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7" name="Εικόνα 6"/>
          <p:cNvPicPr>
            <a:picLocks noChangeAspect="1"/>
          </p:cNvPicPr>
          <p:nvPr userDrawn="1"/>
        </p:nvPicPr>
        <p:blipFill rotWithShape="1">
          <a:blip r:embed="rId2" cstate="print"/>
          <a:srcRect r="5804"/>
          <a:stretch/>
        </p:blipFill>
        <p:spPr>
          <a:xfrm>
            <a:off x="6444208" y="355251"/>
            <a:ext cx="2175661" cy="52825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199366"/>
            <a:ext cx="2894868" cy="840029"/>
          </a:xfrm>
          <a:prstGeom prst="rect">
            <a:avLst/>
          </a:prstGeom>
        </p:spPr>
      </p:pic>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Τίτλος και Αντικείμενο">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412776"/>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sp>
        <p:nvSpPr>
          <p:cNvPr id="6" name="AutoShape 12"/>
          <p:cNvSpPr>
            <a:spLocks noChangeArrowheads="1"/>
          </p:cNvSpPr>
          <p:nvPr userDrawn="1"/>
        </p:nvSpPr>
        <p:spPr bwMode="auto">
          <a:xfrm>
            <a:off x="471487" y="5949279"/>
            <a:ext cx="8493001" cy="72008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noFill/>
          <a:ln w="9525">
            <a:no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grpSp>
        <p:nvGrpSpPr>
          <p:cNvPr id="12" name="Ομάδα 11"/>
          <p:cNvGrpSpPr/>
          <p:nvPr userDrawn="1"/>
        </p:nvGrpSpPr>
        <p:grpSpPr>
          <a:xfrm>
            <a:off x="251520" y="6623097"/>
            <a:ext cx="8712968" cy="246221"/>
            <a:chOff x="251520" y="6392360"/>
            <a:chExt cx="8712968" cy="246221"/>
          </a:xfrm>
        </p:grpSpPr>
        <p:sp>
          <p:nvSpPr>
            <p:cNvPr id="2" name="Ορθογώνιο 1"/>
            <p:cNvSpPr/>
            <p:nvPr userDrawn="1"/>
          </p:nvSpPr>
          <p:spPr>
            <a:xfrm>
              <a:off x="251520" y="6392360"/>
              <a:ext cx="8712968" cy="246221"/>
            </a:xfrm>
            <a:prstGeom prst="rect">
              <a:avLst/>
            </a:prstGeom>
            <a:ln>
              <a:noFill/>
            </a:ln>
          </p:spPr>
          <p:txBody>
            <a:bodyPr wrap="square">
              <a:spAutoFit/>
            </a:bodyPr>
            <a:lstStyle/>
            <a:p>
              <a:pPr marL="0" marR="0" indent="0" algn="ctr" defTabSz="914400" rtl="0" eaLnBrk="1" fontAlgn="base" latinLnBrk="0" hangingPunct="1">
                <a:lnSpc>
                  <a:spcPct val="100000"/>
                </a:lnSpc>
                <a:spcBef>
                  <a:spcPct val="0"/>
                </a:spcBef>
                <a:spcAft>
                  <a:spcPts val="0"/>
                </a:spcAft>
                <a:buClrTx/>
                <a:buSzTx/>
                <a:buFontTx/>
                <a:buNone/>
                <a:tabLst/>
                <a:defRPr/>
              </a:pPr>
              <a:r>
                <a:rPr lang="en-GB" sz="1000" b="0" dirty="0">
                  <a:solidFill>
                    <a:srgbClr val="002060"/>
                  </a:solidFill>
                  <a:latin typeface="Calibri" panose="020F0502020204030204" pitchFamily="34" charset="0"/>
                </a:rPr>
                <a:t>25</a:t>
              </a:r>
              <a:r>
                <a:rPr lang="en-GB" sz="1000" b="0" baseline="30000" dirty="0">
                  <a:solidFill>
                    <a:srgbClr val="002060"/>
                  </a:solidFill>
                  <a:latin typeface="Calibri" panose="020F0502020204030204" pitchFamily="34" charset="0"/>
                </a:rPr>
                <a:t>th</a:t>
              </a:r>
              <a:r>
                <a:rPr lang="en-GB" sz="1000" b="0" dirty="0">
                  <a:solidFill>
                    <a:srgbClr val="002060"/>
                  </a:solidFill>
                  <a:latin typeface="Calibri" panose="020F0502020204030204" pitchFamily="34" charset="0"/>
                </a:rPr>
                <a:t> COSMO General Meeting</a:t>
              </a:r>
              <a:r>
                <a:rPr lang="en-GB" sz="1000" b="0" baseline="0" dirty="0">
                  <a:solidFill>
                    <a:srgbClr val="002060"/>
                  </a:solidFill>
                  <a:latin typeface="Calibri" panose="020F0502020204030204" pitchFamily="34" charset="0"/>
                </a:rPr>
                <a:t> , </a:t>
              </a:r>
              <a:r>
                <a:rPr lang="en-GB" sz="1000" b="0" dirty="0">
                  <a:solidFill>
                    <a:srgbClr val="002060"/>
                  </a:solidFill>
                  <a:latin typeface="Calibri" panose="020F0502020204030204" pitchFamily="34" charset="0"/>
                </a:rPr>
                <a:t>02- 06</a:t>
              </a:r>
              <a:r>
                <a:rPr lang="en-GB" sz="1000" b="0" kern="1200" dirty="0">
                  <a:solidFill>
                    <a:srgbClr val="002060"/>
                  </a:solidFill>
                  <a:latin typeface="Calibri" panose="020F0502020204030204" pitchFamily="34" charset="0"/>
                  <a:ea typeface="+mn-ea"/>
                  <a:cs typeface="Arial" charset="0"/>
                </a:rPr>
                <a:t> September 2024 – Offenbach </a:t>
              </a:r>
              <a:endParaRPr lang="el-GR" sz="1000" b="0" kern="1200" dirty="0">
                <a:solidFill>
                  <a:srgbClr val="002060"/>
                </a:solidFill>
                <a:latin typeface="Calibri" panose="020F0502020204030204" pitchFamily="34" charset="0"/>
                <a:ea typeface="+mn-ea"/>
                <a:cs typeface="Arial" charset="0"/>
              </a:endParaRPr>
            </a:p>
          </p:txBody>
        </p:sp>
        <p:cxnSp>
          <p:nvCxnSpPr>
            <p:cNvPr id="4" name="Ευθεία γραμμή σύνδεσης 3"/>
            <p:cNvCxnSpPr/>
            <p:nvPr userDrawn="1"/>
          </p:nvCxnSpPr>
          <p:spPr bwMode="auto">
            <a:xfrm>
              <a:off x="251520" y="6400906"/>
              <a:ext cx="8712968" cy="0"/>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grpSp>
      <p:pic>
        <p:nvPicPr>
          <p:cNvPr id="10" name="Εικόνα 6"/>
          <p:cNvPicPr>
            <a:picLocks noChangeAspect="1"/>
          </p:cNvPicPr>
          <p:nvPr userDrawn="1"/>
        </p:nvPicPr>
        <p:blipFill rotWithShape="1">
          <a:blip r:embed="rId2" cstate="print"/>
          <a:srcRect r="5804"/>
          <a:stretch/>
        </p:blipFill>
        <p:spPr>
          <a:xfrm>
            <a:off x="6804247" y="199781"/>
            <a:ext cx="2022583" cy="49108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207831"/>
            <a:ext cx="1939016" cy="562661"/>
          </a:xfrm>
          <a:prstGeom prst="rect">
            <a:avLst/>
          </a:prstGeom>
        </p:spPr>
      </p:pic>
    </p:spTree>
    <p:extLst>
      <p:ext uri="{BB962C8B-B14F-4D97-AF65-F5344CB8AC3E}">
        <p14:creationId xmlns:p14="http://schemas.microsoft.com/office/powerpoint/2010/main" val="2148948248"/>
      </p:ext>
    </p:extLst>
  </p:cSld>
  <p:clrMapOvr>
    <a:masterClrMapping/>
  </p:clrMapOvr>
  <p:transition spd="slow">
    <p:zoom/>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Τίτλος και Αντικείμενο">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412776"/>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sp>
        <p:nvSpPr>
          <p:cNvPr id="6" name="AutoShape 12"/>
          <p:cNvSpPr>
            <a:spLocks noChangeArrowheads="1"/>
          </p:cNvSpPr>
          <p:nvPr userDrawn="1"/>
        </p:nvSpPr>
        <p:spPr bwMode="auto">
          <a:xfrm>
            <a:off x="471487" y="5949279"/>
            <a:ext cx="8493001" cy="72008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noFill/>
          <a:ln w="9525">
            <a:no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10" name="Εικόνα 6"/>
          <p:cNvPicPr>
            <a:picLocks noChangeAspect="1"/>
          </p:cNvPicPr>
          <p:nvPr userDrawn="1"/>
        </p:nvPicPr>
        <p:blipFill rotWithShape="1">
          <a:blip r:embed="rId2" cstate="print"/>
          <a:srcRect r="5804"/>
          <a:stretch/>
        </p:blipFill>
        <p:spPr>
          <a:xfrm>
            <a:off x="6804247" y="199781"/>
            <a:ext cx="2022583" cy="49108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207831"/>
            <a:ext cx="1939016" cy="562661"/>
          </a:xfrm>
          <a:prstGeom prst="rect">
            <a:avLst/>
          </a:prstGeom>
        </p:spPr>
      </p:pic>
    </p:spTree>
    <p:extLst>
      <p:ext uri="{BB962C8B-B14F-4D97-AF65-F5344CB8AC3E}">
        <p14:creationId xmlns:p14="http://schemas.microsoft.com/office/powerpoint/2010/main" val="3899614894"/>
      </p:ext>
    </p:extLst>
  </p:cSld>
  <p:clrMapOvr>
    <a:masterClrMapping/>
  </p:clrMapOvr>
  <p:transition spd="slow">
    <p:zoom/>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90133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5">
                    <a:lumMod val="25000"/>
                  </a:schemeClr>
                </a:solidFill>
                <a:latin typeface="Century Gothic"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baseline="0">
                <a:latin typeface="Century Gothic" pitchFamily="34" charset="0"/>
                <a:cs typeface="+mn-cs"/>
              </a:defRPr>
            </a:lvl1pPr>
          </a:lstStyle>
          <a:p>
            <a:pPr>
              <a:defRPr/>
            </a:pPr>
            <a:fld id="{45C54174-AE51-4A84-80B2-26CB85B640B0}" type="datetimeFigureOut">
              <a:rPr lang="el-GR"/>
              <a:pPr>
                <a:defRPr/>
              </a:pPr>
              <a:t>02/09/2024</a:t>
            </a:fld>
            <a:endParaRPr lang="el-GR"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5A9E0963-B061-43ED-8A19-CD49C84D8718}" type="slidenum">
              <a:rPr lang="el-GR"/>
              <a:pPr>
                <a:defRPr/>
              </a:pPr>
              <a:t>‹#›</a:t>
            </a:fld>
            <a:endParaRPr lang="el-GR" dirty="0"/>
          </a:p>
        </p:txBody>
      </p:sp>
    </p:spTree>
    <p:extLst>
      <p:ext uri="{BB962C8B-B14F-4D97-AF65-F5344CB8AC3E}">
        <p14:creationId xmlns:p14="http://schemas.microsoft.com/office/powerpoint/2010/main" val="3878563934"/>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79935688-90C2-4A10-B00E-74554D0163E7}" type="datetimeFigureOut">
              <a:rPr lang="el-GR" smtClean="0"/>
              <a:pPr/>
              <a:t>02/09/2024</a:t>
            </a:fld>
            <a:endParaRPr lang="el-GR"/>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6B4CA4D4-7414-4CA6-A16E-33CAA5CC7A2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6" r:id="rId1"/>
    <p:sldLayoutId id="2147483858" r:id="rId2"/>
    <p:sldLayoutId id="2147483862" r:id="rId3"/>
    <p:sldLayoutId id="2147483859" r:id="rId4"/>
    <p:sldLayoutId id="2147483860" r:id="rId5"/>
    <p:sldLayoutId id="2147483861" r:id="rId6"/>
  </p:sldLayoutIdLst>
  <p:transition spd="slow">
    <p:zoom/>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eumetsat.int/eps-aeolus" TargetMode="External"/><Relationship Id="rId1" Type="http://schemas.openxmlformats.org/officeDocument/2006/relationships/slideLayout" Target="../slideLayouts/slideLayout2.xml"/><Relationship Id="rId5" Type="http://schemas.openxmlformats.org/officeDocument/2006/relationships/hyperlink" Target="https://www.mdpi.com/2073-4441/15/21/3820" TargetMode="External"/><Relationship Id="rId4" Type="http://schemas.openxmlformats.org/officeDocument/2006/relationships/hyperlink" Target="https://en.wikipedia.org/wiki/Cyclone_Iano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714375" y="3294633"/>
            <a:ext cx="7772400" cy="2063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6" name="Εικόνα 5"/>
          <p:cNvPicPr>
            <a:picLocks noChangeAspect="1"/>
          </p:cNvPicPr>
          <p:nvPr/>
        </p:nvPicPr>
        <p:blipFill rotWithShape="1">
          <a:blip r:embed="rId2" cstate="print"/>
          <a:srcRect r="5804"/>
          <a:stretch/>
        </p:blipFill>
        <p:spPr>
          <a:xfrm>
            <a:off x="4788024" y="408558"/>
            <a:ext cx="2913160" cy="707327"/>
          </a:xfrm>
          <a:prstGeom prst="rect">
            <a:avLst/>
          </a:prstGeom>
        </p:spPr>
      </p:pic>
      <p:sp>
        <p:nvSpPr>
          <p:cNvPr id="17" name="Rectangle 2"/>
          <p:cNvSpPr>
            <a:spLocks noChangeArrowheads="1"/>
          </p:cNvSpPr>
          <p:nvPr/>
        </p:nvSpPr>
        <p:spPr bwMode="auto">
          <a:xfrm>
            <a:off x="611558" y="3199692"/>
            <a:ext cx="7875215" cy="677937"/>
          </a:xfrm>
          <a:prstGeom prst="rect">
            <a:avLst/>
          </a:prstGeom>
          <a:noFill/>
          <a:ln w="9525">
            <a:noFill/>
            <a:miter lim="800000"/>
            <a:headEnd/>
            <a:tailEnd/>
          </a:ln>
          <a:effectLst/>
        </p:spPr>
        <p:txBody>
          <a:bodyPr anchor="ctr"/>
          <a:lstStyle/>
          <a:p>
            <a:pPr>
              <a:defRPr/>
            </a:pPr>
            <a:r>
              <a:rPr lang="en-US" sz="2400" b="1" dirty="0">
                <a:solidFill>
                  <a:srgbClr val="002060"/>
                </a:solidFill>
                <a:latin typeface="+mn-lt"/>
                <a:cs typeface="+mn-cs"/>
              </a:rPr>
              <a:t>Hellenic National Meteorological Service</a:t>
            </a:r>
          </a:p>
          <a:p>
            <a:pPr>
              <a:defRPr/>
            </a:pPr>
            <a:endParaRPr lang="en-US" sz="2400" b="1" dirty="0">
              <a:solidFill>
                <a:srgbClr val="002060"/>
              </a:solidFill>
              <a:latin typeface="+mn-lt"/>
              <a:cs typeface="+mn-cs"/>
            </a:endParaRPr>
          </a:p>
          <a:p>
            <a:pPr>
              <a:defRPr/>
            </a:pPr>
            <a:r>
              <a:rPr lang="en-US" sz="2400" b="1" dirty="0">
                <a:solidFill>
                  <a:srgbClr val="002060"/>
                </a:solidFill>
                <a:latin typeface="+mn-lt"/>
                <a:cs typeface="+mn-cs"/>
              </a:rPr>
              <a:t>Current Status and Future Plans</a:t>
            </a:r>
          </a:p>
          <a:p>
            <a:pPr>
              <a:defRPr/>
            </a:pPr>
            <a:endParaRPr lang="el-GR" sz="2400" b="1" dirty="0">
              <a:solidFill>
                <a:srgbClr val="002060"/>
              </a:solidFill>
              <a:latin typeface="+mn-lt"/>
              <a:cs typeface="+mn-cs"/>
            </a:endParaRPr>
          </a:p>
        </p:txBody>
      </p:sp>
      <p:sp>
        <p:nvSpPr>
          <p:cNvPr id="10" name="Ορθογώνιο 9"/>
          <p:cNvSpPr/>
          <p:nvPr/>
        </p:nvSpPr>
        <p:spPr>
          <a:xfrm>
            <a:off x="492356" y="4005064"/>
            <a:ext cx="8113632" cy="646331"/>
          </a:xfrm>
          <a:prstGeom prst="rect">
            <a:avLst/>
          </a:prstGeom>
        </p:spPr>
        <p:txBody>
          <a:bodyPr wrap="none">
            <a:spAutoFit/>
          </a:bodyPr>
          <a:lstStyle/>
          <a:p>
            <a:pPr algn="ctr">
              <a:defRPr/>
            </a:pPr>
            <a:r>
              <a:rPr lang="en-US" dirty="0">
                <a:solidFill>
                  <a:srgbClr val="002060"/>
                </a:solidFill>
                <a:latin typeface="Calibri" panose="020F0502020204030204" pitchFamily="34" charset="0"/>
              </a:rPr>
              <a:t>Panagiotis Skrimizeas – Euripides </a:t>
            </a:r>
            <a:r>
              <a:rPr lang="en-US" dirty="0" err="1">
                <a:solidFill>
                  <a:srgbClr val="002060"/>
                </a:solidFill>
                <a:latin typeface="Calibri" panose="020F0502020204030204" pitchFamily="34" charset="0"/>
              </a:rPr>
              <a:t>Avgoustoglou</a:t>
            </a:r>
            <a:r>
              <a:rPr lang="en-US" dirty="0">
                <a:solidFill>
                  <a:srgbClr val="002060"/>
                </a:solidFill>
                <a:latin typeface="Calibri" panose="020F0502020204030204" pitchFamily="34" charset="0"/>
              </a:rPr>
              <a:t> </a:t>
            </a:r>
          </a:p>
          <a:p>
            <a:pPr algn="ctr">
              <a:defRPr/>
            </a:pPr>
            <a:r>
              <a:rPr lang="en-US" dirty="0">
                <a:solidFill>
                  <a:srgbClr val="002060"/>
                </a:solidFill>
                <a:latin typeface="Calibri" panose="020F0502020204030204" pitchFamily="34" charset="0"/>
              </a:rPr>
              <a:t>Additional contributions by Theodore </a:t>
            </a:r>
            <a:r>
              <a:rPr lang="en-US" dirty="0" err="1">
                <a:solidFill>
                  <a:srgbClr val="002060"/>
                </a:solidFill>
                <a:latin typeface="Calibri" panose="020F0502020204030204" pitchFamily="34" charset="0"/>
              </a:rPr>
              <a:t>Andreadis</a:t>
            </a:r>
            <a:r>
              <a:rPr lang="en-US" dirty="0">
                <a:solidFill>
                  <a:srgbClr val="002060"/>
                </a:solidFill>
                <a:latin typeface="Calibri" panose="020F0502020204030204" pitchFamily="34" charset="0"/>
              </a:rPr>
              <a:t>, Dimitra </a:t>
            </a:r>
            <a:r>
              <a:rPr lang="en-US" dirty="0" err="1">
                <a:solidFill>
                  <a:srgbClr val="002060"/>
                </a:solidFill>
                <a:latin typeface="Calibri" panose="020F0502020204030204" pitchFamily="34" charset="0"/>
              </a:rPr>
              <a:t>Boukouvala</a:t>
            </a:r>
            <a:r>
              <a:rPr lang="en-US" dirty="0">
                <a:solidFill>
                  <a:srgbClr val="002060"/>
                </a:solidFill>
                <a:latin typeface="Calibri" panose="020F0502020204030204" pitchFamily="34" charset="0"/>
              </a:rPr>
              <a:t> and Flora Gofa</a:t>
            </a:r>
            <a:endParaRPr lang="el-GR" dirty="0">
              <a:latin typeface="Calibri" panose="020F0502020204030204" pitchFamily="34" charset="0"/>
            </a:endParaRPr>
          </a:p>
        </p:txBody>
      </p:sp>
      <p:sp>
        <p:nvSpPr>
          <p:cNvPr id="2" name="Rectangle 1"/>
          <p:cNvSpPr/>
          <p:nvPr/>
        </p:nvSpPr>
        <p:spPr>
          <a:xfrm>
            <a:off x="4139952" y="1244691"/>
            <a:ext cx="4752528" cy="646331"/>
          </a:xfrm>
          <a:prstGeom prst="rect">
            <a:avLst/>
          </a:prstGeom>
        </p:spPr>
        <p:txBody>
          <a:bodyPr wrap="square">
            <a:spAutoFit/>
          </a:bodyPr>
          <a:lstStyle/>
          <a:p>
            <a:pPr marL="0" marR="0" algn="ctr">
              <a:spcBef>
                <a:spcPts val="0"/>
              </a:spcBef>
              <a:spcAft>
                <a:spcPts val="0"/>
              </a:spcAft>
            </a:pPr>
            <a:r>
              <a:rPr lang="en-GB" dirty="0">
                <a:solidFill>
                  <a:srgbClr val="002060"/>
                </a:solidFill>
                <a:latin typeface="Calibri" panose="020F0502020204030204" pitchFamily="34" charset="0"/>
              </a:rPr>
              <a:t>25</a:t>
            </a:r>
            <a:r>
              <a:rPr lang="en-GB" baseline="30000" dirty="0">
                <a:solidFill>
                  <a:srgbClr val="002060"/>
                </a:solidFill>
                <a:latin typeface="Calibri" panose="020F0502020204030204" pitchFamily="34" charset="0"/>
              </a:rPr>
              <a:t>th</a:t>
            </a:r>
            <a:r>
              <a:rPr lang="en-GB" dirty="0">
                <a:solidFill>
                  <a:srgbClr val="002060"/>
                </a:solidFill>
                <a:latin typeface="Calibri" panose="020F0502020204030204" pitchFamily="34" charset="0"/>
              </a:rPr>
              <a:t> COSMO GM </a:t>
            </a:r>
          </a:p>
          <a:p>
            <a:pPr marL="0" marR="0" algn="ctr">
              <a:spcBef>
                <a:spcPts val="0"/>
              </a:spcBef>
              <a:spcAft>
                <a:spcPts val="0"/>
              </a:spcAft>
            </a:pPr>
            <a:r>
              <a:rPr lang="en-GB" dirty="0">
                <a:solidFill>
                  <a:srgbClr val="002060"/>
                </a:solidFill>
                <a:latin typeface="Calibri" panose="020F0502020204030204" pitchFamily="34" charset="0"/>
              </a:rPr>
              <a:t>2-5 September 2024 Offenbach - Germany</a:t>
            </a:r>
            <a:endParaRPr lang="en-US" dirty="0">
              <a:solidFill>
                <a:srgbClr val="002060"/>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2"/>
            <a:ext cx="2894868" cy="840029"/>
          </a:xfrm>
          <a:prstGeom prst="rect">
            <a:avLst/>
          </a:prstGeom>
        </p:spPr>
      </p:pic>
    </p:spTree>
    <p:extLst>
      <p:ext uri="{BB962C8B-B14F-4D97-AF65-F5344CB8AC3E}">
        <p14:creationId xmlns:p14="http://schemas.microsoft.com/office/powerpoint/2010/main" val="785429724"/>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556792"/>
            <a:ext cx="7992888" cy="2808461"/>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marL="1793875" lvl="0" indent="-1793875" algn="just"/>
            <a:endParaRPr lang="en-US" sz="2400" dirty="0">
              <a:latin typeface="Calibri" pitchFamily="34" charset="0"/>
            </a:endParaRPr>
          </a:p>
          <a:p>
            <a:pPr lvl="0" algn="just"/>
            <a:r>
              <a:rPr lang="en-US" sz="2400" u="sng" dirty="0">
                <a:latin typeface="Calibri" pitchFamily="34" charset="0"/>
              </a:rPr>
              <a:t>2</a:t>
            </a:r>
            <a:r>
              <a:rPr lang="en-US" sz="2400" u="sng" baseline="30000" dirty="0">
                <a:latin typeface="Calibri" pitchFamily="34" charset="0"/>
              </a:rPr>
              <a:t>nd</a:t>
            </a:r>
            <a:r>
              <a:rPr lang="en-US" sz="2400" u="sng" dirty="0">
                <a:latin typeface="Calibri" pitchFamily="34" charset="0"/>
              </a:rPr>
              <a:t> phase includes</a:t>
            </a:r>
            <a:r>
              <a:rPr lang="en-US" sz="2400" dirty="0">
                <a:latin typeface="Calibri" pitchFamily="34" charset="0"/>
              </a:rPr>
              <a:t>:    </a:t>
            </a:r>
          </a:p>
          <a:p>
            <a:pPr marL="285750" lvl="0" indent="-285750" algn="just">
              <a:buFont typeface="Arial" panose="020B0604020202020204" pitchFamily="34" charset="0"/>
              <a:buChar char="•"/>
            </a:pPr>
            <a:r>
              <a:rPr lang="en-US" dirty="0">
                <a:latin typeface="Calibri" pitchFamily="34" charset="0"/>
              </a:rPr>
              <a:t>New network of 7 – 10 Radar C-band Dual Pol Magnetron, and</a:t>
            </a:r>
          </a:p>
          <a:p>
            <a:pPr marL="285750" indent="-285750" algn="just">
              <a:buFont typeface="Arial" panose="020B0604020202020204" pitchFamily="34" charset="0"/>
              <a:buChar char="•"/>
            </a:pPr>
            <a:r>
              <a:rPr lang="en-US" dirty="0">
                <a:latin typeface="Calibri" pitchFamily="34" charset="0"/>
              </a:rPr>
              <a:t>The infrastructure for a </a:t>
            </a:r>
            <a:r>
              <a:rPr lang="en-US" dirty="0" err="1">
                <a:latin typeface="Calibri" pitchFamily="34" charset="0"/>
              </a:rPr>
              <a:t>Nowcasting</a:t>
            </a:r>
            <a:r>
              <a:rPr lang="en-US" dirty="0">
                <a:latin typeface="Calibri" pitchFamily="34" charset="0"/>
              </a:rPr>
              <a:t> System</a:t>
            </a:r>
            <a:endParaRPr lang="el-GR" dirty="0">
              <a:latin typeface="Calibri" pitchFamily="34" charset="0"/>
            </a:endParaRPr>
          </a:p>
          <a:p>
            <a:pPr lvl="0" algn="just"/>
            <a:endParaRPr lang="en-US" dirty="0">
              <a:latin typeface="Calibri" pitchFamily="34" charset="0"/>
            </a:endParaRPr>
          </a:p>
        </p:txBody>
      </p:sp>
      <p:grpSp>
        <p:nvGrpSpPr>
          <p:cNvPr id="3" name="Ομάδα 2">
            <a:extLst>
              <a:ext uri="{FF2B5EF4-FFF2-40B4-BE49-F238E27FC236}">
                <a16:creationId xmlns:a16="http://schemas.microsoft.com/office/drawing/2014/main" id="{BAC30C16-60FB-ED41-69D4-648B67D3C5FE}"/>
              </a:ext>
            </a:extLst>
          </p:cNvPr>
          <p:cNvGrpSpPr/>
          <p:nvPr/>
        </p:nvGrpSpPr>
        <p:grpSpPr>
          <a:xfrm>
            <a:off x="202757" y="4257134"/>
            <a:ext cx="8768310" cy="2311307"/>
            <a:chOff x="202757" y="4362641"/>
            <a:chExt cx="8768310" cy="2311307"/>
          </a:xfrm>
        </p:grpSpPr>
        <p:pic>
          <p:nvPicPr>
            <p:cNvPr id="9" name="Picture 4" descr="stroke and gps antenna">
              <a:extLst>
                <a:ext uri="{FF2B5EF4-FFF2-40B4-BE49-F238E27FC236}">
                  <a16:creationId xmlns:a16="http://schemas.microsoft.com/office/drawing/2014/main" id="{750E1F90-07A6-4B27-9426-5BCB8E3F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10">
              <a:extLst>
                <a:ext uri="{FF2B5EF4-FFF2-40B4-BE49-F238E27FC236}">
                  <a16:creationId xmlns:a16="http://schemas.microsoft.com/office/drawing/2014/main" id="{4F9F3281-CCBB-432E-9064-B87C888062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13" name="Εικόνα 12">
              <a:extLst>
                <a:ext uri="{FF2B5EF4-FFF2-40B4-BE49-F238E27FC236}">
                  <a16:creationId xmlns:a16="http://schemas.microsoft.com/office/drawing/2014/main" id="{D6F867AB-0DDF-431B-AEF4-DB9E78D00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
        <p:nvSpPr>
          <p:cNvPr id="2" name="3 - TextBox">
            <a:extLst>
              <a:ext uri="{FF2B5EF4-FFF2-40B4-BE49-F238E27FC236}">
                <a16:creationId xmlns:a16="http://schemas.microsoft.com/office/drawing/2014/main" id="{D93E7E48-5FEB-E42C-7C15-56E17EB2E55F}"/>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sp>
        <p:nvSpPr>
          <p:cNvPr id="7" name="TextBox 6">
            <a:extLst>
              <a:ext uri="{FF2B5EF4-FFF2-40B4-BE49-F238E27FC236}">
                <a16:creationId xmlns:a16="http://schemas.microsoft.com/office/drawing/2014/main" id="{47A3C9F6-37FF-5017-EAA2-25E76C51FEE4}"/>
              </a:ext>
            </a:extLst>
          </p:cNvPr>
          <p:cNvSpPr txBox="1"/>
          <p:nvPr/>
        </p:nvSpPr>
        <p:spPr>
          <a:xfrm rot="19181391">
            <a:off x="129364" y="3323470"/>
            <a:ext cx="8525231" cy="461665"/>
          </a:xfrm>
          <a:prstGeom prst="rect">
            <a:avLst/>
          </a:prstGeom>
          <a:solidFill>
            <a:schemeClr val="bg1"/>
          </a:solidFill>
        </p:spPr>
        <p:txBody>
          <a:bodyPr wrap="square">
            <a:spAutoFit/>
          </a:bodyPr>
          <a:lstStyle/>
          <a:p>
            <a:r>
              <a:rPr lang="el-GR" sz="2400" dirty="0">
                <a:solidFill>
                  <a:srgbClr val="FF0000"/>
                </a:solidFill>
              </a:rPr>
              <a:t>The </a:t>
            </a:r>
            <a:r>
              <a:rPr lang="en-US" sz="2400" dirty="0">
                <a:solidFill>
                  <a:srgbClr val="FF0000"/>
                </a:solidFill>
              </a:rPr>
              <a:t>implementation is expected to start in the 1</a:t>
            </a:r>
            <a:r>
              <a:rPr lang="en-US" sz="2400" baseline="30000" dirty="0">
                <a:solidFill>
                  <a:srgbClr val="FF0000"/>
                </a:solidFill>
              </a:rPr>
              <a:t>st</a:t>
            </a:r>
            <a:r>
              <a:rPr lang="en-US" sz="2400" dirty="0">
                <a:solidFill>
                  <a:srgbClr val="FF0000"/>
                </a:solidFill>
              </a:rPr>
              <a:t> half of 2025.</a:t>
            </a:r>
            <a:endParaRPr lang="el-GR" sz="2400" dirty="0">
              <a:solidFill>
                <a:srgbClr val="FF0000"/>
              </a:solidFill>
            </a:endParaRPr>
          </a:p>
        </p:txBody>
      </p:sp>
    </p:spTree>
    <p:extLst>
      <p:ext uri="{BB962C8B-B14F-4D97-AF65-F5344CB8AC3E}">
        <p14:creationId xmlns:p14="http://schemas.microsoft.com/office/powerpoint/2010/main" val="10015757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607876"/>
            <a:ext cx="7992888" cy="1107996"/>
          </a:xfrm>
          <a:prstGeom prst="rect">
            <a:avLst/>
          </a:prstGeom>
          <a:noFill/>
        </p:spPr>
        <p:txBody>
          <a:bodyPr wrap="square" rtlCol="0">
            <a:spAutoFit/>
          </a:bodyPr>
          <a:lstStyle/>
          <a:p>
            <a:pPr marL="1793875" lvl="0" indent="-1793875" algn="just"/>
            <a:r>
              <a:rPr lang="en-US" sz="2400" b="1" dirty="0">
                <a:latin typeface="Calibri" pitchFamily="34" charset="0"/>
              </a:rPr>
              <a:t>3</a:t>
            </a:r>
            <a:r>
              <a:rPr lang="en-US" sz="2400" b="1" baseline="30000" dirty="0">
                <a:latin typeface="Calibri" pitchFamily="34" charset="0"/>
              </a:rPr>
              <a:t>rd</a:t>
            </a:r>
            <a:r>
              <a:rPr lang="en-US" sz="2400" b="1" dirty="0">
                <a:latin typeface="Calibri" pitchFamily="34" charset="0"/>
              </a:rPr>
              <a:t> Project:</a:t>
            </a:r>
            <a:r>
              <a:rPr lang="en-US" sz="2400" dirty="0">
                <a:latin typeface="Calibri" pitchFamily="34" charset="0"/>
              </a:rPr>
              <a:t>	Procurement of a new HPC, and</a:t>
            </a:r>
          </a:p>
          <a:p>
            <a:pPr marL="1793875" lvl="0" indent="-1793875" algn="just"/>
            <a:r>
              <a:rPr lang="en-US" sz="2400" dirty="0">
                <a:latin typeface="Calibri" pitchFamily="34" charset="0"/>
              </a:rPr>
              <a:t>	Data Center upgrade. </a:t>
            </a:r>
          </a:p>
          <a:p>
            <a:pPr marL="1346200" lvl="0" indent="-1346200"/>
            <a:endParaRPr lang="en-US" dirty="0">
              <a:latin typeface="Calibri" pitchFamily="34" charset="0"/>
            </a:endParaRP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87833"/>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3rd PROJECT</a:t>
            </a:r>
            <a:endParaRPr lang="el-GR" sz="2400" b="1" dirty="0">
              <a:solidFill>
                <a:srgbClr val="002060"/>
              </a:solidFill>
              <a:latin typeface="Calibri" pitchFamily="34" charset="0"/>
            </a:endParaRPr>
          </a:p>
        </p:txBody>
      </p:sp>
      <p:pic>
        <p:nvPicPr>
          <p:cNvPr id="4" name="Εικόνα 3">
            <a:extLst>
              <a:ext uri="{FF2B5EF4-FFF2-40B4-BE49-F238E27FC236}">
                <a16:creationId xmlns:a16="http://schemas.microsoft.com/office/drawing/2014/main" id="{FAE5AE17-AE83-7A63-E446-072554E12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92" y="3127082"/>
            <a:ext cx="8879015" cy="3314510"/>
          </a:xfrm>
          <a:prstGeom prst="rect">
            <a:avLst/>
          </a:prstGeom>
        </p:spPr>
      </p:pic>
    </p:spTree>
    <p:extLst>
      <p:ext uri="{BB962C8B-B14F-4D97-AF65-F5344CB8AC3E}">
        <p14:creationId xmlns:p14="http://schemas.microsoft.com/office/powerpoint/2010/main" val="32415830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607876"/>
            <a:ext cx="7992888" cy="1107996"/>
          </a:xfrm>
          <a:prstGeom prst="rect">
            <a:avLst/>
          </a:prstGeom>
          <a:noFill/>
        </p:spPr>
        <p:txBody>
          <a:bodyPr wrap="square" rtlCol="0">
            <a:spAutoFit/>
          </a:bodyPr>
          <a:lstStyle/>
          <a:p>
            <a:pPr marL="1793875" lvl="0" indent="-1793875" algn="just"/>
            <a:r>
              <a:rPr lang="en-US" sz="2400" b="1" dirty="0">
                <a:latin typeface="Calibri" pitchFamily="34" charset="0"/>
              </a:rPr>
              <a:t>3</a:t>
            </a:r>
            <a:r>
              <a:rPr lang="en-US" sz="2400" b="1" baseline="30000" dirty="0">
                <a:latin typeface="Calibri" pitchFamily="34" charset="0"/>
              </a:rPr>
              <a:t>rd</a:t>
            </a:r>
            <a:r>
              <a:rPr lang="en-US" sz="2400" b="1" dirty="0">
                <a:latin typeface="Calibri" pitchFamily="34" charset="0"/>
              </a:rPr>
              <a:t> Project:</a:t>
            </a:r>
            <a:r>
              <a:rPr lang="en-US" sz="2400" dirty="0">
                <a:latin typeface="Calibri" pitchFamily="34" charset="0"/>
              </a:rPr>
              <a:t>	Procurement of a new HPC, and</a:t>
            </a:r>
          </a:p>
          <a:p>
            <a:pPr marL="1793875" lvl="0" indent="-1793875" algn="just"/>
            <a:r>
              <a:rPr lang="en-US" sz="2400" dirty="0">
                <a:latin typeface="Calibri" pitchFamily="34" charset="0"/>
              </a:rPr>
              <a:t>	Data Center upgrade. </a:t>
            </a:r>
          </a:p>
          <a:p>
            <a:pPr marL="1346200" lvl="0" indent="-1346200"/>
            <a:endParaRPr lang="en-US" dirty="0">
              <a:latin typeface="Calibri" pitchFamily="34" charset="0"/>
            </a:endParaRP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87833"/>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3rd PROJECT</a:t>
            </a:r>
            <a:endParaRPr lang="el-GR" sz="2400" b="1" dirty="0">
              <a:solidFill>
                <a:srgbClr val="002060"/>
              </a:solidFill>
              <a:latin typeface="Calibri" pitchFamily="34" charset="0"/>
            </a:endParaRPr>
          </a:p>
        </p:txBody>
      </p:sp>
      <p:pic>
        <p:nvPicPr>
          <p:cNvPr id="4" name="Εικόνα 3">
            <a:extLst>
              <a:ext uri="{FF2B5EF4-FFF2-40B4-BE49-F238E27FC236}">
                <a16:creationId xmlns:a16="http://schemas.microsoft.com/office/drawing/2014/main" id="{FAE5AE17-AE83-7A63-E446-072554E12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92" y="3127082"/>
            <a:ext cx="8879015" cy="3314510"/>
          </a:xfrm>
          <a:prstGeom prst="rect">
            <a:avLst/>
          </a:prstGeom>
        </p:spPr>
      </p:pic>
      <p:sp>
        <p:nvSpPr>
          <p:cNvPr id="5" name="TextBox 4">
            <a:extLst>
              <a:ext uri="{FF2B5EF4-FFF2-40B4-BE49-F238E27FC236}">
                <a16:creationId xmlns:a16="http://schemas.microsoft.com/office/drawing/2014/main" id="{47A3C9F6-37FF-5017-EAA2-25E76C51FEE4}"/>
              </a:ext>
            </a:extLst>
          </p:cNvPr>
          <p:cNvSpPr txBox="1"/>
          <p:nvPr/>
        </p:nvSpPr>
        <p:spPr>
          <a:xfrm rot="19181391">
            <a:off x="22228" y="3396295"/>
            <a:ext cx="8169915" cy="461665"/>
          </a:xfrm>
          <a:prstGeom prst="rect">
            <a:avLst/>
          </a:prstGeom>
          <a:solidFill>
            <a:schemeClr val="bg1"/>
          </a:solidFill>
        </p:spPr>
        <p:txBody>
          <a:bodyPr wrap="square">
            <a:spAutoFit/>
          </a:bodyPr>
          <a:lstStyle/>
          <a:p>
            <a:pPr algn="ctr"/>
            <a:r>
              <a:rPr lang="en-US" sz="2400" dirty="0">
                <a:solidFill>
                  <a:srgbClr val="FF0000"/>
                </a:solidFill>
              </a:rPr>
              <a:t>The procurement process will start in 2025</a:t>
            </a:r>
            <a:endParaRPr lang="el-GR" sz="2400" dirty="0">
              <a:solidFill>
                <a:srgbClr val="FF0000"/>
              </a:solidFill>
            </a:endParaRPr>
          </a:p>
        </p:txBody>
      </p:sp>
    </p:spTree>
    <p:extLst>
      <p:ext uri="{BB962C8B-B14F-4D97-AF65-F5344CB8AC3E}">
        <p14:creationId xmlns:p14="http://schemas.microsoft.com/office/powerpoint/2010/main" val="1919001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sz="3200" kern="0" dirty="0">
                <a:effectLst>
                  <a:outerShdw blurRad="38100" dist="38100" dir="2700000" algn="tl">
                    <a:srgbClr val="000000">
                      <a:alpha val="43137"/>
                    </a:srgbClr>
                  </a:outerShdw>
                </a:effectLst>
              </a:rPr>
              <a:t>Ongoing activities</a:t>
            </a:r>
            <a:endParaRPr lang="el-GR" sz="3200" kern="0" dirty="0">
              <a:effectLst>
                <a:outerShdw blurRad="38100" dist="38100" dir="2700000" algn="tl">
                  <a:srgbClr val="000000">
                    <a:alpha val="43137"/>
                  </a:srgbClr>
                </a:outerShdw>
              </a:effectLst>
            </a:endParaRPr>
          </a:p>
        </p:txBody>
      </p:sp>
      <p:sp>
        <p:nvSpPr>
          <p:cNvPr id="2" name="TextBox 1"/>
          <p:cNvSpPr txBox="1"/>
          <p:nvPr/>
        </p:nvSpPr>
        <p:spPr>
          <a:xfrm>
            <a:off x="400692" y="2204864"/>
            <a:ext cx="8347771" cy="2031325"/>
          </a:xfrm>
          <a:prstGeom prst="rect">
            <a:avLst/>
          </a:prstGeom>
          <a:noFill/>
        </p:spPr>
        <p:txBody>
          <a:bodyPr wrap="square" rtlCol="0">
            <a:spAutoFit/>
          </a:bodyPr>
          <a:lstStyle/>
          <a:p>
            <a:endParaRPr lang="el-GR" dirty="0"/>
          </a:p>
          <a:p>
            <a:pPr marL="285750" indent="-285750">
              <a:buFont typeface="Arial" panose="020B0604020202020204" pitchFamily="34" charset="0"/>
              <a:buChar char="•"/>
            </a:pPr>
            <a:r>
              <a:rPr lang="en-US" dirty="0"/>
              <a:t>Increase the model run to 4 times a day.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Implementation of Data Assimilation.</a:t>
            </a:r>
          </a:p>
          <a:p>
            <a:pPr marL="285750" indent="-285750"/>
            <a:endParaRPr lang="en-US" dirty="0"/>
          </a:p>
          <a:p>
            <a:pPr marL="285750" indent="-285750">
              <a:buFont typeface="Arial" panose="020B0604020202020204" pitchFamily="34" charset="0"/>
              <a:buChar char="•"/>
            </a:pPr>
            <a:r>
              <a:rPr lang="en-US" dirty="0"/>
              <a:t>Implementation of nesting technique over Greece on a resolution of  ~1 km.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74787751"/>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sz="3200" kern="0" dirty="0">
                <a:effectLst>
                  <a:outerShdw blurRad="38100" dist="38100" dir="2700000" algn="tl">
                    <a:srgbClr val="000000">
                      <a:alpha val="43137"/>
                    </a:srgbClr>
                  </a:outerShdw>
                </a:effectLst>
              </a:rPr>
              <a:t>Support activities</a:t>
            </a:r>
            <a:endParaRPr lang="el-GR" sz="3200" kern="0" dirty="0">
              <a:effectLst>
                <a:outerShdw blurRad="38100" dist="38100" dir="2700000" algn="tl">
                  <a:srgbClr val="000000">
                    <a:alpha val="43137"/>
                  </a:srgbClr>
                </a:outerShdw>
              </a:effectLst>
            </a:endParaRPr>
          </a:p>
        </p:txBody>
      </p:sp>
      <p:sp>
        <p:nvSpPr>
          <p:cNvPr id="2" name="TextBox 1"/>
          <p:cNvSpPr txBox="1"/>
          <p:nvPr/>
        </p:nvSpPr>
        <p:spPr>
          <a:xfrm>
            <a:off x="400692" y="2204864"/>
            <a:ext cx="8347771" cy="2308324"/>
          </a:xfrm>
          <a:prstGeom prst="rect">
            <a:avLst/>
          </a:prstGeom>
          <a:noFill/>
        </p:spPr>
        <p:txBody>
          <a:bodyPr wrap="square" rtlCol="0">
            <a:spAutoFit/>
          </a:bodyPr>
          <a:lstStyle/>
          <a:p>
            <a:endParaRPr lang="el-GR" dirty="0"/>
          </a:p>
          <a:p>
            <a:pPr marL="285750" indent="-285750">
              <a:buFont typeface="Arial" panose="020B0604020202020204" pitchFamily="34" charset="0"/>
              <a:buChar char="•"/>
            </a:pPr>
            <a:r>
              <a:rPr lang="en-US" dirty="0"/>
              <a:t>ICON model output is used operationally by Civil Protection to produce the Fire Risk Assessment Map.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predictive maps of the WBGT (Wet Bulb Globe Temperature) index produced by the ICON model are used by the Ministry of </a:t>
            </a:r>
            <a:r>
              <a:rPr lang="en-US" dirty="0" err="1"/>
              <a:t>Labour</a:t>
            </a:r>
            <a:r>
              <a:rPr lang="en-US" dirty="0"/>
              <a:t> and Social Affairs to implement measures to protect workers, especially during heat waves. </a:t>
            </a:r>
          </a:p>
        </p:txBody>
      </p:sp>
    </p:spTree>
    <p:extLst>
      <p:ext uri="{BB962C8B-B14F-4D97-AF65-F5344CB8AC3E}">
        <p14:creationId xmlns:p14="http://schemas.microsoft.com/office/powerpoint/2010/main" val="2874787751"/>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8520" y="742810"/>
            <a:ext cx="9144000" cy="461665"/>
          </a:xfrm>
          <a:prstGeom prst="rect">
            <a:avLst/>
          </a:prstGeom>
        </p:spPr>
        <p:txBody>
          <a:bodyPr wrap="square" rtlCol="0">
            <a:spAutoFit/>
          </a:bodyPr>
          <a:lstStyle/>
          <a:p>
            <a:pPr algn="ctr"/>
            <a:r>
              <a:rPr lang="el-GR" sz="2400" b="1" dirty="0">
                <a:effectLst>
                  <a:outerShdw blurRad="38100" dist="38100" dir="2700000" algn="tl">
                    <a:srgbClr val="000000">
                      <a:alpha val="43137"/>
                    </a:srgbClr>
                  </a:outerShdw>
                </a:effectLst>
                <a:latin typeface="Century Gothic" pitchFamily="34" charset="0"/>
              </a:rPr>
              <a:t>Β</a:t>
            </a:r>
            <a:r>
              <a:rPr lang="en-US" sz="2400" b="1" dirty="0" err="1">
                <a:effectLst>
                  <a:outerShdw blurRad="38100" dist="38100" dir="2700000" algn="tl">
                    <a:srgbClr val="000000">
                      <a:alpha val="43137"/>
                    </a:srgbClr>
                  </a:outerShdw>
                </a:effectLst>
                <a:latin typeface="Century Gothic" pitchFamily="34" charset="0"/>
              </a:rPr>
              <a:t>ioclimatic</a:t>
            </a:r>
            <a:r>
              <a:rPr lang="en-US" sz="2400" b="1" dirty="0">
                <a:effectLst>
                  <a:outerShdw blurRad="38100" dist="38100" dir="2700000" algn="tl">
                    <a:srgbClr val="000000">
                      <a:alpha val="43137"/>
                    </a:srgbClr>
                  </a:outerShdw>
                </a:effectLst>
                <a:latin typeface="Century Gothic" pitchFamily="34" charset="0"/>
              </a:rPr>
              <a:t> indices forecasts at HNMS</a:t>
            </a:r>
          </a:p>
        </p:txBody>
      </p:sp>
      <p:sp>
        <p:nvSpPr>
          <p:cNvPr id="5" name="TextBox 4">
            <a:extLst>
              <a:ext uri="{FF2B5EF4-FFF2-40B4-BE49-F238E27FC236}">
                <a16:creationId xmlns:a16="http://schemas.microsoft.com/office/drawing/2014/main" id="{1C062261-B64C-926E-D994-EF7B17539648}"/>
              </a:ext>
            </a:extLst>
          </p:cNvPr>
          <p:cNvSpPr txBox="1"/>
          <p:nvPr/>
        </p:nvSpPr>
        <p:spPr>
          <a:xfrm>
            <a:off x="-108520" y="1065976"/>
            <a:ext cx="9144000" cy="369332"/>
          </a:xfrm>
          <a:prstGeom prst="rect">
            <a:avLst/>
          </a:prstGeom>
          <a:noFill/>
        </p:spPr>
        <p:txBody>
          <a:bodyPr wrap="square">
            <a:spAutoFit/>
          </a:bodyPr>
          <a:lstStyle/>
          <a:p>
            <a:pPr algn="ctr"/>
            <a:r>
              <a:rPr lang="en-GB" sz="1800" dirty="0">
                <a:effectLst>
                  <a:outerShdw blurRad="38100" dist="38100" dir="2700000" algn="tl">
                    <a:srgbClr val="000000">
                      <a:alpha val="43137"/>
                    </a:srgbClr>
                  </a:outerShdw>
                </a:effectLst>
                <a:latin typeface="+mn-lt"/>
              </a:rPr>
              <a:t>Human response to</a:t>
            </a:r>
            <a:r>
              <a:rPr lang="el-GR" sz="1800" dirty="0">
                <a:effectLst>
                  <a:outerShdw blurRad="38100" dist="38100" dir="2700000" algn="tl">
                    <a:srgbClr val="000000">
                      <a:alpha val="43137"/>
                    </a:srgbClr>
                  </a:outerShdw>
                </a:effectLst>
                <a:latin typeface="+mn-lt"/>
              </a:rPr>
              <a:t> </a:t>
            </a:r>
            <a:r>
              <a:rPr lang="en-GB" sz="1800" dirty="0">
                <a:effectLst>
                  <a:outerShdw blurRad="38100" dist="38100" dir="2700000" algn="tl">
                    <a:srgbClr val="000000">
                      <a:alpha val="43137"/>
                    </a:srgbClr>
                  </a:outerShdw>
                </a:effectLst>
                <a:latin typeface="+mn-lt"/>
              </a:rPr>
              <a:t>thermal environment</a:t>
            </a:r>
          </a:p>
        </p:txBody>
      </p:sp>
      <p:grpSp>
        <p:nvGrpSpPr>
          <p:cNvPr id="3" name="Ομάδα 2">
            <a:extLst>
              <a:ext uri="{FF2B5EF4-FFF2-40B4-BE49-F238E27FC236}">
                <a16:creationId xmlns:a16="http://schemas.microsoft.com/office/drawing/2014/main" id="{93D4FA5E-90FF-F225-0796-6ED8D63916BB}"/>
              </a:ext>
            </a:extLst>
          </p:cNvPr>
          <p:cNvGrpSpPr/>
          <p:nvPr/>
        </p:nvGrpSpPr>
        <p:grpSpPr>
          <a:xfrm>
            <a:off x="48961" y="1543168"/>
            <a:ext cx="8829038" cy="5669968"/>
            <a:chOff x="33232" y="905031"/>
            <a:chExt cx="9307461" cy="5669968"/>
          </a:xfrm>
        </p:grpSpPr>
        <p:sp>
          <p:nvSpPr>
            <p:cNvPr id="4" name="TextBox 3">
              <a:extLst>
                <a:ext uri="{FF2B5EF4-FFF2-40B4-BE49-F238E27FC236}">
                  <a16:creationId xmlns:a16="http://schemas.microsoft.com/office/drawing/2014/main" id="{C9B06B5C-2569-29A5-175F-8F1820D6491B}"/>
                </a:ext>
              </a:extLst>
            </p:cNvPr>
            <p:cNvSpPr txBox="1"/>
            <p:nvPr/>
          </p:nvSpPr>
          <p:spPr>
            <a:xfrm>
              <a:off x="84152" y="905031"/>
              <a:ext cx="9256541" cy="1323439"/>
            </a:xfrm>
            <a:prstGeom prst="rect">
              <a:avLst/>
            </a:prstGeom>
            <a:noFill/>
          </p:spPr>
          <p:txBody>
            <a:bodyPr wrap="square" rtlCol="0">
              <a:spAutoFit/>
            </a:bodyPr>
            <a:lstStyle/>
            <a:p>
              <a:r>
                <a:rPr lang="en-GB" sz="1600" b="1" dirty="0">
                  <a:solidFill>
                    <a:srgbClr val="FF0000"/>
                  </a:solidFill>
                </a:rPr>
                <a:t>Indices: </a:t>
              </a:r>
              <a:r>
                <a:rPr lang="en-GB" sz="1600" dirty="0"/>
                <a:t>Wind Chill (UTCI), Heat Stress (WBGT)</a:t>
              </a:r>
            </a:p>
            <a:p>
              <a:r>
                <a:rPr lang="en-GB" sz="1600" b="1" dirty="0">
                  <a:solidFill>
                    <a:srgbClr val="FF0000"/>
                  </a:solidFill>
                </a:rPr>
                <a:t>Methods:  </a:t>
              </a:r>
              <a:r>
                <a:rPr lang="en-GB" sz="1600" dirty="0"/>
                <a:t>Dedicated software based on ICON-GR forecasts utilizing 2mT, RH, radiation, </a:t>
              </a:r>
              <a:r>
                <a:rPr lang="en-GB" sz="1600" dirty="0" err="1"/>
                <a:t>Windsp</a:t>
              </a:r>
              <a:r>
                <a:rPr lang="en-GB" sz="1600" dirty="0"/>
                <a:t>, etc. </a:t>
              </a:r>
            </a:p>
            <a:p>
              <a:r>
                <a:rPr lang="en-GB" sz="1600" b="1" dirty="0">
                  <a:solidFill>
                    <a:srgbClr val="FF0000"/>
                  </a:solidFill>
                </a:rPr>
                <a:t>Operations: </a:t>
              </a:r>
              <a:r>
                <a:rPr lang="en-GB" sz="1600" dirty="0"/>
                <a:t>Daily hourly forecasts for certain periods of the year that determining weather parameters can affect human activities and health</a:t>
              </a:r>
            </a:p>
          </p:txBody>
        </p:sp>
        <p:pic>
          <p:nvPicPr>
            <p:cNvPr id="6" name="Picture 13" descr="A map of the mediterranean&#10;&#10;Description automatically generated">
              <a:extLst>
                <a:ext uri="{FF2B5EF4-FFF2-40B4-BE49-F238E27FC236}">
                  <a16:creationId xmlns:a16="http://schemas.microsoft.com/office/drawing/2014/main" id="{54685F11-9D99-D790-0932-6C27A54EF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3" y="2442074"/>
              <a:ext cx="3099991" cy="2356775"/>
            </a:xfrm>
            <a:prstGeom prst="rect">
              <a:avLst/>
            </a:prstGeom>
          </p:spPr>
        </p:pic>
        <p:pic>
          <p:nvPicPr>
            <p:cNvPr id="7" name="Picture 15" descr="A graph with numbers and a line&#10;&#10;Description automatically generated">
              <a:extLst>
                <a:ext uri="{FF2B5EF4-FFF2-40B4-BE49-F238E27FC236}">
                  <a16:creationId xmlns:a16="http://schemas.microsoft.com/office/drawing/2014/main" id="{AC37383A-1837-8C03-7D47-39AD0AD292C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61356" y="3564189"/>
              <a:ext cx="5814000" cy="1008000"/>
            </a:xfrm>
            <a:prstGeom prst="rect">
              <a:avLst/>
            </a:prstGeom>
          </p:spPr>
        </p:pic>
        <p:pic>
          <p:nvPicPr>
            <p:cNvPr id="8" name="Picture 16">
              <a:extLst>
                <a:ext uri="{FF2B5EF4-FFF2-40B4-BE49-F238E27FC236}">
                  <a16:creationId xmlns:a16="http://schemas.microsoft.com/office/drawing/2014/main" id="{E841E403-AF4E-9CAF-C1B2-E3B46E98BB6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2" y="4114799"/>
              <a:ext cx="735695" cy="624335"/>
            </a:xfrm>
            <a:prstGeom prst="rect">
              <a:avLst/>
            </a:prstGeom>
            <a:noFill/>
          </p:spPr>
        </p:pic>
        <p:pic>
          <p:nvPicPr>
            <p:cNvPr id="10" name="Picture 18" descr="A graph with numbers and a line&#10;&#10;Description automatically generated">
              <a:extLst>
                <a:ext uri="{FF2B5EF4-FFF2-40B4-BE49-F238E27FC236}">
                  <a16:creationId xmlns:a16="http://schemas.microsoft.com/office/drawing/2014/main" id="{A25C0179-DEF2-E597-693A-58552C967F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3225" y="2509425"/>
              <a:ext cx="5813828" cy="1007855"/>
            </a:xfrm>
            <a:prstGeom prst="rect">
              <a:avLst/>
            </a:prstGeom>
          </p:spPr>
        </p:pic>
        <p:sp>
          <p:nvSpPr>
            <p:cNvPr id="11" name="TextBox 10">
              <a:extLst>
                <a:ext uri="{FF2B5EF4-FFF2-40B4-BE49-F238E27FC236}">
                  <a16:creationId xmlns:a16="http://schemas.microsoft.com/office/drawing/2014/main" id="{624CF443-0FE0-0654-EBFB-D221A8E32883}"/>
                </a:ext>
              </a:extLst>
            </p:cNvPr>
            <p:cNvSpPr txBox="1"/>
            <p:nvPr/>
          </p:nvSpPr>
          <p:spPr>
            <a:xfrm>
              <a:off x="33232" y="5005339"/>
              <a:ext cx="9256541" cy="1569660"/>
            </a:xfrm>
            <a:prstGeom prst="rect">
              <a:avLst/>
            </a:prstGeom>
            <a:noFill/>
          </p:spPr>
          <p:txBody>
            <a:bodyPr wrap="square" rtlCol="0">
              <a:spAutoFit/>
            </a:bodyPr>
            <a:lstStyle/>
            <a:p>
              <a:r>
                <a:rPr lang="en-GB" sz="1600" b="1" dirty="0">
                  <a:solidFill>
                    <a:srgbClr val="FF0000"/>
                  </a:solidFill>
                </a:rPr>
                <a:t>End-Users: </a:t>
              </a:r>
              <a:r>
                <a:rPr lang="en-GB" sz="1600" dirty="0"/>
                <a:t>Municipalities of most populated areas, Ministry of Labor, Port Authorities, Industrial Zones, Ministry of Tourism, etc.</a:t>
              </a:r>
            </a:p>
            <a:p>
              <a:r>
                <a:rPr lang="en-GB" sz="1600" b="1" dirty="0">
                  <a:solidFill>
                    <a:srgbClr val="FF0000"/>
                  </a:solidFill>
                </a:rPr>
                <a:t>Perspectives: </a:t>
              </a:r>
              <a:r>
                <a:rPr lang="en-GB" sz="1600" dirty="0"/>
                <a:t>In preparation of first </a:t>
              </a:r>
              <a:r>
                <a:rPr lang="en-GB" sz="1600" dirty="0" err="1"/>
                <a:t>european</a:t>
              </a:r>
              <a:r>
                <a:rPr lang="en-GB" sz="1600" dirty="0"/>
                <a:t> legislation for occupation in heat stress conditions based on WBGT forecasts, to protect the health and productivity of workers.</a:t>
              </a:r>
            </a:p>
            <a:p>
              <a:endParaRPr lang="en-GB" sz="1600" dirty="0"/>
            </a:p>
            <a:p>
              <a:endParaRPr lang="en-GB" sz="1600" dirty="0"/>
            </a:p>
          </p:txBody>
        </p:sp>
      </p:grpSp>
    </p:spTree>
    <p:extLst>
      <p:ext uri="{BB962C8B-B14F-4D97-AF65-F5344CB8AC3E}">
        <p14:creationId xmlns:p14="http://schemas.microsoft.com/office/powerpoint/2010/main" val="3872740814"/>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3761" y="864813"/>
            <a:ext cx="4250523" cy="461665"/>
          </a:xfrm>
          <a:prstGeom prst="rect">
            <a:avLst/>
          </a:prstGeom>
          <a:noFill/>
        </p:spPr>
        <p:txBody>
          <a:bodyPr wrap="none" rtlCol="0">
            <a:spAutoFit/>
          </a:bodyPr>
          <a:lstStyle/>
          <a:p>
            <a:r>
              <a:rPr lang="en-US" sz="2400" b="1" dirty="0"/>
              <a:t>HNMS Verification Highlight</a:t>
            </a:r>
            <a:endParaRPr lang="el-GR" sz="2400" b="1" dirty="0"/>
          </a:p>
        </p:txBody>
      </p:sp>
      <p:sp>
        <p:nvSpPr>
          <p:cNvPr id="10" name="9 - TextBox"/>
          <p:cNvSpPr txBox="1"/>
          <p:nvPr/>
        </p:nvSpPr>
        <p:spPr>
          <a:xfrm>
            <a:off x="1396808" y="1700186"/>
            <a:ext cx="5884431" cy="369332"/>
          </a:xfrm>
          <a:prstGeom prst="rect">
            <a:avLst/>
          </a:prstGeom>
          <a:noFill/>
        </p:spPr>
        <p:txBody>
          <a:bodyPr wrap="none" rtlCol="0">
            <a:spAutoFit/>
          </a:bodyPr>
          <a:lstStyle/>
          <a:p>
            <a:r>
              <a:rPr lang="en-US" dirty="0"/>
              <a:t>Scores for  continuous parameters  for Greek domain SON23 </a:t>
            </a:r>
            <a:endParaRPr lang="el-GR" dirty="0"/>
          </a:p>
        </p:txBody>
      </p:sp>
      <p:grpSp>
        <p:nvGrpSpPr>
          <p:cNvPr id="5" name="Ομάδα 4">
            <a:extLst>
              <a:ext uri="{FF2B5EF4-FFF2-40B4-BE49-F238E27FC236}">
                <a16:creationId xmlns:a16="http://schemas.microsoft.com/office/drawing/2014/main" id="{D3650A4D-EEEA-251D-4DFD-26907D0E1ED0}"/>
              </a:ext>
            </a:extLst>
          </p:cNvPr>
          <p:cNvGrpSpPr/>
          <p:nvPr/>
        </p:nvGrpSpPr>
        <p:grpSpPr>
          <a:xfrm>
            <a:off x="539552" y="2143116"/>
            <a:ext cx="7929618" cy="4357718"/>
            <a:chOff x="500034" y="1428736"/>
            <a:chExt cx="7929618" cy="4357718"/>
          </a:xfrm>
        </p:grpSpPr>
        <p:grpSp>
          <p:nvGrpSpPr>
            <p:cNvPr id="2" name="15 - Ομάδα"/>
            <p:cNvGrpSpPr/>
            <p:nvPr/>
          </p:nvGrpSpPr>
          <p:grpSpPr>
            <a:xfrm>
              <a:off x="1357290" y="1428736"/>
              <a:ext cx="3143272" cy="3357586"/>
              <a:chOff x="4266991" y="556502"/>
              <a:chExt cx="2284587" cy="2284587"/>
            </a:xfrm>
          </p:grpSpPr>
          <p:sp>
            <p:nvSpPr>
              <p:cNvPr id="17" name="16 - Στρογγυλεμένο ορθογώνιο"/>
              <p:cNvSpPr/>
              <p:nvPr/>
            </p:nvSpPr>
            <p:spPr>
              <a:xfrm>
                <a:off x="4266991" y="556502"/>
                <a:ext cx="2284587" cy="2284587"/>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Στρογγυλεμένο ορθογώνιο 4"/>
              <p:cNvSpPr/>
              <p:nvPr/>
            </p:nvSpPr>
            <p:spPr>
              <a:xfrm>
                <a:off x="4378515" y="668026"/>
                <a:ext cx="2061539" cy="206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l-GR" sz="6500" kern="1200" dirty="0"/>
              </a:p>
            </p:txBody>
          </p:sp>
        </p:grpSp>
        <p:sp>
          <p:nvSpPr>
            <p:cNvPr id="19" name="18 - TextBox"/>
            <p:cNvSpPr txBox="1"/>
            <p:nvPr/>
          </p:nvSpPr>
          <p:spPr>
            <a:xfrm>
              <a:off x="1285852" y="5068685"/>
              <a:ext cx="2605585" cy="646331"/>
            </a:xfrm>
            <a:prstGeom prst="rect">
              <a:avLst/>
            </a:prstGeom>
            <a:noFill/>
          </p:spPr>
          <p:txBody>
            <a:bodyPr wrap="none" rtlCol="0">
              <a:spAutoFit/>
            </a:bodyPr>
            <a:lstStyle/>
            <a:p>
              <a:pPr algn="ctr"/>
              <a:r>
                <a:rPr lang="en-US" dirty="0"/>
                <a:t>Wind speed </a:t>
              </a:r>
            </a:p>
            <a:p>
              <a:pPr algn="ctr"/>
              <a:r>
                <a:rPr lang="en-US" dirty="0"/>
                <a:t>Better scores for ICON-GR</a:t>
              </a:r>
              <a:endParaRPr lang="el-GR" dirty="0"/>
            </a:p>
          </p:txBody>
        </p:sp>
        <p:sp>
          <p:nvSpPr>
            <p:cNvPr id="20" name="19 - TextBox"/>
            <p:cNvSpPr txBox="1"/>
            <p:nvPr/>
          </p:nvSpPr>
          <p:spPr>
            <a:xfrm>
              <a:off x="500034" y="2263967"/>
              <a:ext cx="606256" cy="307777"/>
            </a:xfrm>
            <a:prstGeom prst="rect">
              <a:avLst/>
            </a:prstGeom>
            <a:noFill/>
          </p:spPr>
          <p:txBody>
            <a:bodyPr wrap="none" rtlCol="0">
              <a:spAutoFit/>
            </a:bodyPr>
            <a:lstStyle/>
            <a:p>
              <a:r>
                <a:rPr lang="en-US" sz="1400" dirty="0"/>
                <a:t>RMSE</a:t>
              </a:r>
              <a:endParaRPr lang="el-GR" sz="1400" dirty="0"/>
            </a:p>
          </p:txBody>
        </p:sp>
        <p:sp>
          <p:nvSpPr>
            <p:cNvPr id="21" name="20 - TextBox"/>
            <p:cNvSpPr txBox="1"/>
            <p:nvPr/>
          </p:nvSpPr>
          <p:spPr>
            <a:xfrm>
              <a:off x="571472" y="3571876"/>
              <a:ext cx="426720" cy="307777"/>
            </a:xfrm>
            <a:prstGeom prst="rect">
              <a:avLst/>
            </a:prstGeom>
            <a:noFill/>
          </p:spPr>
          <p:txBody>
            <a:bodyPr wrap="none" rtlCol="0">
              <a:spAutoFit/>
            </a:bodyPr>
            <a:lstStyle/>
            <a:p>
              <a:r>
                <a:rPr lang="en-US" sz="1400" dirty="0"/>
                <a:t>ME</a:t>
              </a:r>
              <a:endParaRPr lang="el-GR" sz="1400" dirty="0"/>
            </a:p>
          </p:txBody>
        </p:sp>
        <p:grpSp>
          <p:nvGrpSpPr>
            <p:cNvPr id="3" name="22 - Ομάδα"/>
            <p:cNvGrpSpPr/>
            <p:nvPr/>
          </p:nvGrpSpPr>
          <p:grpSpPr>
            <a:xfrm>
              <a:off x="5357818" y="1571612"/>
              <a:ext cx="3071834" cy="3143272"/>
              <a:chOff x="4612497" y="425619"/>
              <a:chExt cx="2228865" cy="2237370"/>
            </a:xfrm>
          </p:grpSpPr>
          <p:sp>
            <p:nvSpPr>
              <p:cNvPr id="24" name="23 - Στρογγυλεμένο ορθογώνιο"/>
              <p:cNvSpPr/>
              <p:nvPr/>
            </p:nvSpPr>
            <p:spPr>
              <a:xfrm>
                <a:off x="4612497" y="425619"/>
                <a:ext cx="2228865" cy="2228865"/>
              </a:xfrm>
              <a:prstGeom prst="round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Στρογγυλεμένο ορθογώνιο 4"/>
              <p:cNvSpPr/>
              <p:nvPr/>
            </p:nvSpPr>
            <p:spPr>
              <a:xfrm>
                <a:off x="4659388" y="651732"/>
                <a:ext cx="2011257" cy="2011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l-GR" sz="3500" kern="1200" dirty="0"/>
              </a:p>
            </p:txBody>
          </p:sp>
        </p:grpSp>
        <p:sp>
          <p:nvSpPr>
            <p:cNvPr id="26" name="25 - TextBox"/>
            <p:cNvSpPr txBox="1"/>
            <p:nvPr/>
          </p:nvSpPr>
          <p:spPr>
            <a:xfrm>
              <a:off x="5541521" y="4863124"/>
              <a:ext cx="2609945" cy="923330"/>
            </a:xfrm>
            <a:prstGeom prst="rect">
              <a:avLst/>
            </a:prstGeom>
            <a:noFill/>
          </p:spPr>
          <p:txBody>
            <a:bodyPr wrap="none" rtlCol="0">
              <a:spAutoFit/>
            </a:bodyPr>
            <a:lstStyle/>
            <a:p>
              <a:pPr algn="ctr"/>
              <a:r>
                <a:rPr lang="en-US" dirty="0"/>
                <a:t>2m Temperature </a:t>
              </a:r>
            </a:p>
            <a:p>
              <a:pPr algn="ctr"/>
              <a:r>
                <a:rPr lang="en-US" dirty="0"/>
                <a:t> is overestimated at night </a:t>
              </a:r>
            </a:p>
            <a:p>
              <a:pPr algn="ctr"/>
              <a:r>
                <a:rPr lang="en-US" dirty="0"/>
                <a:t> by ICON-GR</a:t>
              </a:r>
              <a:endParaRPr lang="el-GR" dirty="0"/>
            </a:p>
          </p:txBody>
        </p:sp>
        <p:sp>
          <p:nvSpPr>
            <p:cNvPr id="22" name="2 - Υπότιτλος"/>
            <p:cNvSpPr txBox="1">
              <a:spLocks/>
            </p:cNvSpPr>
            <p:nvPr/>
          </p:nvSpPr>
          <p:spPr>
            <a:xfrm>
              <a:off x="3657616" y="1857364"/>
              <a:ext cx="2486020" cy="82868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ICON-GR2.5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mn-lt"/>
                  <a:ea typeface="+mn-ea"/>
                  <a:cs typeface="+mn-cs"/>
                </a:rPr>
                <a:t>I</a:t>
              </a:r>
              <a:r>
                <a:rPr kumimoji="0" lang="en-US" sz="1600" b="1" i="0" u="none" strike="noStrike" kern="1200" cap="none" spc="0" normalizeH="0" baseline="0" noProof="0" dirty="0">
                  <a:ln>
                    <a:noFill/>
                  </a:ln>
                  <a:solidFill>
                    <a:srgbClr val="FF0000"/>
                  </a:solidFill>
                  <a:effectLst/>
                  <a:uLnTx/>
                  <a:uFillTx/>
                  <a:latin typeface="+mn-lt"/>
                  <a:ea typeface="+mn-ea"/>
                  <a:cs typeface="+mn-cs"/>
                </a:rPr>
                <a:t>FS-ECMWF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908720"/>
            <a:ext cx="5990358" cy="461665"/>
          </a:xfrm>
          <a:prstGeom prst="rect">
            <a:avLst/>
          </a:prstGeom>
          <a:noFill/>
        </p:spPr>
        <p:txBody>
          <a:bodyPr wrap="none" rtlCol="0">
            <a:spAutoFit/>
          </a:bodyPr>
          <a:lstStyle/>
          <a:p>
            <a:r>
              <a:rPr lang="en-US" sz="2400" b="1" dirty="0"/>
              <a:t>TAF verification software  development </a:t>
            </a:r>
            <a:endParaRPr lang="el-GR" sz="2400" b="1" dirty="0"/>
          </a:p>
        </p:txBody>
      </p:sp>
      <p:sp>
        <p:nvSpPr>
          <p:cNvPr id="3" name="2 - TextBox"/>
          <p:cNvSpPr txBox="1"/>
          <p:nvPr/>
        </p:nvSpPr>
        <p:spPr>
          <a:xfrm>
            <a:off x="178563" y="1628800"/>
            <a:ext cx="8786874" cy="5016758"/>
          </a:xfrm>
          <a:prstGeom prst="rect">
            <a:avLst/>
          </a:prstGeom>
          <a:noFill/>
        </p:spPr>
        <p:txBody>
          <a:bodyPr wrap="square" rtlCol="0">
            <a:spAutoFit/>
          </a:bodyPr>
          <a:lstStyle/>
          <a:p>
            <a:endParaRPr lang="en-US" sz="1600" dirty="0"/>
          </a:p>
          <a:p>
            <a:pPr>
              <a:buFont typeface="Arial" pitchFamily="34" charset="0"/>
              <a:buChar char="•"/>
            </a:pPr>
            <a:r>
              <a:rPr lang="en-US" sz="1600" dirty="0"/>
              <a:t>Can be applied to a dataset of TAFs and METARs  of all available airports within a time window (month or season) and gives an indication on  the forecast quality of  wind , visibility and events such as RA/TSRA </a:t>
            </a:r>
          </a:p>
          <a:p>
            <a:pPr>
              <a:buFont typeface="Arial" pitchFamily="34" charset="0"/>
              <a:buChar char="•"/>
            </a:pPr>
            <a:endParaRPr lang="en-US" sz="1600" dirty="0"/>
          </a:p>
          <a:p>
            <a:pPr>
              <a:buFont typeface="Arial" pitchFamily="34" charset="0"/>
              <a:buChar char="•"/>
            </a:pPr>
            <a:r>
              <a:rPr lang="en-US" sz="1600" dirty="0"/>
              <a:t>Compares </a:t>
            </a:r>
            <a:r>
              <a:rPr lang="en-US" sz="1600" dirty="0" err="1"/>
              <a:t>metar</a:t>
            </a:r>
            <a:r>
              <a:rPr lang="en-US" sz="1600" dirty="0"/>
              <a:t> and TAF wind speed and direction for every forecast hour according to</a:t>
            </a:r>
          </a:p>
          <a:p>
            <a:r>
              <a:rPr lang="en-US" sz="1600" dirty="0"/>
              <a:t> user specified thresholds .</a:t>
            </a:r>
          </a:p>
          <a:p>
            <a:endParaRPr lang="en-US" sz="1600" dirty="0"/>
          </a:p>
          <a:p>
            <a:pPr>
              <a:buFont typeface="Arial" pitchFamily="34" charset="0"/>
              <a:buChar char="•"/>
            </a:pPr>
            <a:r>
              <a:rPr lang="en-US" sz="1600" dirty="0"/>
              <a:t>The output gives the percentage of  correct and incorrect  wind forecasts  for  all TAFs included in the Verification.</a:t>
            </a:r>
          </a:p>
          <a:p>
            <a:endParaRPr lang="en-US" sz="1600" dirty="0"/>
          </a:p>
          <a:p>
            <a:pPr>
              <a:buFont typeface="Arial" pitchFamily="34" charset="0"/>
              <a:buChar char="•"/>
            </a:pPr>
            <a:r>
              <a:rPr lang="en-US" sz="1600" dirty="0"/>
              <a:t> Every PROB40/PROB30 TEMPO  for events such as  RA /TSRA /SN  is verified according to the events occurrence  within the time window of the  forecast period and it is considered as HIT, MISS or FALSE  ALARM.</a:t>
            </a:r>
          </a:p>
          <a:p>
            <a:endParaRPr lang="en-US" sz="1600" dirty="0"/>
          </a:p>
          <a:p>
            <a:pPr>
              <a:buFont typeface="Arial" pitchFamily="34" charset="0"/>
              <a:buChar char="•"/>
            </a:pPr>
            <a:r>
              <a:rPr lang="en-US" sz="1600" dirty="0"/>
              <a:t>Categorical scores are given for all the TEMPO RA/TSRA etc  predictions  for  all TAFS included in the verification.</a:t>
            </a:r>
          </a:p>
          <a:p>
            <a:endParaRPr lang="en-US" sz="1600" dirty="0"/>
          </a:p>
          <a:p>
            <a:pPr>
              <a:buFont typeface="Arial" pitchFamily="34" charset="0"/>
              <a:buChar char="•"/>
            </a:pPr>
            <a:r>
              <a:rPr lang="en-US" sz="1600" dirty="0"/>
              <a:t>The software is being now tested with data and will be used for monitoring the aeronautical forecasts quality </a:t>
            </a:r>
          </a:p>
        </p:txBody>
      </p:sp>
    </p:spTree>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71800" y="887974"/>
            <a:ext cx="3073277" cy="461665"/>
          </a:xfrm>
          <a:prstGeom prst="rect">
            <a:avLst/>
          </a:prstGeom>
          <a:noFill/>
        </p:spPr>
        <p:txBody>
          <a:bodyPr wrap="none" rtlCol="0">
            <a:spAutoFit/>
          </a:bodyPr>
          <a:lstStyle/>
          <a:p>
            <a:r>
              <a:rPr lang="en-US" sz="2400" b="1" dirty="0"/>
              <a:t>Research Highlight</a:t>
            </a:r>
            <a:endParaRPr lang="el-GR" sz="2400" b="1" dirty="0"/>
          </a:p>
        </p:txBody>
      </p:sp>
      <p:sp>
        <p:nvSpPr>
          <p:cNvPr id="10" name="9 - TextBox"/>
          <p:cNvSpPr txBox="1"/>
          <p:nvPr/>
        </p:nvSpPr>
        <p:spPr>
          <a:xfrm>
            <a:off x="359532" y="1746427"/>
            <a:ext cx="8424935" cy="369332"/>
          </a:xfrm>
          <a:prstGeom prst="rect">
            <a:avLst/>
          </a:prstGeom>
          <a:noFill/>
        </p:spPr>
        <p:txBody>
          <a:bodyPr wrap="square" rtlCol="0">
            <a:spAutoFit/>
          </a:bodyPr>
          <a:lstStyle/>
          <a:p>
            <a:pPr algn="ctr"/>
            <a:r>
              <a:rPr lang="en-US" dirty="0"/>
              <a:t>Implementation of COSMO model in the Evaluation of </a:t>
            </a:r>
            <a:r>
              <a:rPr lang="en-US" dirty="0" err="1">
                <a:hlinkClick r:id="rId2"/>
              </a:rPr>
              <a:t>Eumetsat</a:t>
            </a:r>
            <a:r>
              <a:rPr lang="en-US" dirty="0">
                <a:hlinkClick r:id="rId2"/>
              </a:rPr>
              <a:t> Aeolus Project</a:t>
            </a:r>
            <a:endParaRPr lang="en-US" dirty="0"/>
          </a:p>
        </p:txBody>
      </p:sp>
      <p:sp>
        <p:nvSpPr>
          <p:cNvPr id="15" name="14 - TextBox"/>
          <p:cNvSpPr txBox="1"/>
          <p:nvPr/>
        </p:nvSpPr>
        <p:spPr>
          <a:xfrm>
            <a:off x="611560" y="2400142"/>
            <a:ext cx="8424935" cy="2585323"/>
          </a:xfrm>
          <a:prstGeom prst="rect">
            <a:avLst/>
          </a:prstGeom>
          <a:noFill/>
        </p:spPr>
        <p:txBody>
          <a:bodyPr wrap="square" rtlCol="0">
            <a:spAutoFit/>
          </a:bodyPr>
          <a:lstStyle/>
          <a:p>
            <a:pPr marL="268288" indent="-268288">
              <a:buBlip>
                <a:blip r:embed="rId3"/>
              </a:buBlip>
            </a:pPr>
            <a:r>
              <a:rPr lang="en-US" dirty="0"/>
              <a:t>COSMO Model was used in </a:t>
            </a:r>
            <a:r>
              <a:rPr lang="en-US" dirty="0" err="1"/>
              <a:t>hindcast</a:t>
            </a:r>
            <a:r>
              <a:rPr lang="en-US" dirty="0"/>
              <a:t> mode forced with IFS Analysis with and without  Aeolus assimilated data for the case of </a:t>
            </a:r>
            <a:r>
              <a:rPr lang="en-US" dirty="0" err="1">
                <a:hlinkClick r:id="rId4"/>
              </a:rPr>
              <a:t>Medicane</a:t>
            </a:r>
            <a:r>
              <a:rPr lang="en-US" dirty="0">
                <a:hlinkClick r:id="rId4"/>
              </a:rPr>
              <a:t> “</a:t>
            </a:r>
            <a:r>
              <a:rPr lang="en-US" dirty="0" err="1">
                <a:hlinkClick r:id="rId4"/>
              </a:rPr>
              <a:t>Ianos</a:t>
            </a:r>
            <a:r>
              <a:rPr lang="en-US" dirty="0">
                <a:hlinkClick r:id="rId4"/>
              </a:rPr>
              <a:t>”</a:t>
            </a:r>
            <a:r>
              <a:rPr lang="en-US" dirty="0"/>
              <a:t>.    </a:t>
            </a:r>
          </a:p>
          <a:p>
            <a:pPr marL="179388" indent="-179388"/>
            <a:endParaRPr lang="en-US" dirty="0"/>
          </a:p>
          <a:p>
            <a:pPr marL="268288" indent="-268288">
              <a:buBlip>
                <a:blip r:embed="rId3"/>
              </a:buBlip>
            </a:pPr>
            <a:r>
              <a:rPr lang="en-US" dirty="0"/>
              <a:t>The results regarding precipitation threat scores over Greek synoptic stations    displayed a preponderance of the forcing with Aeolus assimilated data.</a:t>
            </a:r>
          </a:p>
          <a:p>
            <a:pPr marL="179388" indent="-179388">
              <a:buBlip>
                <a:blip r:embed="rId3"/>
              </a:buBlip>
            </a:pPr>
            <a:endParaRPr lang="en-US" dirty="0"/>
          </a:p>
          <a:p>
            <a:pPr marL="268288" indent="-268288">
              <a:buBlip>
                <a:blip r:embed="rId3"/>
              </a:buBlip>
            </a:pPr>
            <a:r>
              <a:rPr lang="en-US" dirty="0"/>
              <a:t> A relevant peer reviewed </a:t>
            </a:r>
            <a:r>
              <a:rPr lang="en-US" dirty="0">
                <a:hlinkClick r:id="rId5"/>
              </a:rPr>
              <a:t>publication</a:t>
            </a:r>
            <a:r>
              <a:rPr lang="en-US" dirty="0"/>
              <a:t> is available in open access from MDPI </a:t>
            </a:r>
            <a:r>
              <a:rPr lang="en-US" i="1" dirty="0"/>
              <a:t>Water</a:t>
            </a:r>
            <a:r>
              <a:rPr lang="en-US" dirty="0"/>
              <a:t> journal and further investigation for eleven more test cases spanned over 2020 fairly supports this trend. </a:t>
            </a:r>
            <a:endParaRPr lang="el-GR" dirty="0"/>
          </a:p>
        </p:txBody>
      </p:sp>
      <p:sp>
        <p:nvSpPr>
          <p:cNvPr id="23" name="22 - Ορθογώνιο"/>
          <p:cNvSpPr/>
          <p:nvPr/>
        </p:nvSpPr>
        <p:spPr>
          <a:xfrm>
            <a:off x="827584" y="5295926"/>
            <a:ext cx="3263586" cy="830997"/>
          </a:xfrm>
          <a:prstGeom prst="rect">
            <a:avLst/>
          </a:prstGeom>
        </p:spPr>
        <p:txBody>
          <a:bodyPr wrap="none">
            <a:spAutoFit/>
          </a:bodyPr>
          <a:lstStyle/>
          <a:p>
            <a:r>
              <a:rPr lang="en-US" sz="1200" dirty="0"/>
              <a:t>Associated links:</a:t>
            </a:r>
            <a:endParaRPr lang="en-US" sz="1200" dirty="0">
              <a:hlinkClick r:id="rId2"/>
            </a:endParaRPr>
          </a:p>
          <a:p>
            <a:r>
              <a:rPr lang="en-US" sz="1200" dirty="0">
                <a:hlinkClick r:id="rId2"/>
              </a:rPr>
              <a:t>https://www.eumetsat.int/eps-aeolus</a:t>
            </a:r>
            <a:endParaRPr lang="en-US" sz="1200" dirty="0"/>
          </a:p>
          <a:p>
            <a:r>
              <a:rPr lang="en-US" sz="1200" dirty="0">
                <a:hlinkClick r:id="rId4"/>
              </a:rPr>
              <a:t>https://en.wikipedia.org/wiki/Cyclone_Ianos</a:t>
            </a:r>
            <a:endParaRPr lang="en-US" sz="1200" dirty="0"/>
          </a:p>
          <a:p>
            <a:r>
              <a:rPr lang="en-US" sz="1200" dirty="0">
                <a:hlinkClick r:id="rId5"/>
              </a:rPr>
              <a:t>https://www.mdpi.com/2073-4441/15/21/3820</a:t>
            </a:r>
            <a:endParaRPr lang="el-GR" sz="1200" dirty="0"/>
          </a:p>
        </p:txBody>
      </p:sp>
    </p:spTree>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714375" y="3294633"/>
            <a:ext cx="7772400" cy="2063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6" name="Εικόνα 5"/>
          <p:cNvPicPr>
            <a:picLocks noChangeAspect="1"/>
          </p:cNvPicPr>
          <p:nvPr/>
        </p:nvPicPr>
        <p:blipFill rotWithShape="1">
          <a:blip r:embed="rId2" cstate="print"/>
          <a:srcRect r="5804"/>
          <a:stretch/>
        </p:blipFill>
        <p:spPr>
          <a:xfrm>
            <a:off x="4788024" y="408558"/>
            <a:ext cx="2913160" cy="707327"/>
          </a:xfrm>
          <a:prstGeom prst="rect">
            <a:avLst/>
          </a:prstGeom>
        </p:spPr>
      </p:pic>
      <p:sp>
        <p:nvSpPr>
          <p:cNvPr id="17" name="Rectangle 2"/>
          <p:cNvSpPr>
            <a:spLocks noChangeArrowheads="1"/>
          </p:cNvSpPr>
          <p:nvPr/>
        </p:nvSpPr>
        <p:spPr bwMode="auto">
          <a:xfrm>
            <a:off x="611558" y="3199692"/>
            <a:ext cx="7875215" cy="677937"/>
          </a:xfrm>
          <a:prstGeom prst="rect">
            <a:avLst/>
          </a:prstGeom>
          <a:noFill/>
          <a:ln w="9525">
            <a:noFill/>
            <a:miter lim="800000"/>
            <a:headEnd/>
            <a:tailEnd/>
          </a:ln>
          <a:effectLst/>
        </p:spPr>
        <p:txBody>
          <a:bodyPr anchor="ctr"/>
          <a:lstStyle/>
          <a:p>
            <a:pPr>
              <a:defRPr/>
            </a:pPr>
            <a:r>
              <a:rPr lang="en-US" sz="2400" b="1" dirty="0">
                <a:solidFill>
                  <a:srgbClr val="002060"/>
                </a:solidFill>
                <a:latin typeface="+mn-lt"/>
                <a:cs typeface="+mn-cs"/>
              </a:rPr>
              <a:t>Hellenic National Meteorological Service</a:t>
            </a:r>
          </a:p>
          <a:p>
            <a:pPr>
              <a:defRPr/>
            </a:pPr>
            <a:endParaRPr lang="en-US" sz="2400" b="1" dirty="0">
              <a:solidFill>
                <a:srgbClr val="002060"/>
              </a:solidFill>
              <a:latin typeface="+mn-lt"/>
              <a:cs typeface="+mn-cs"/>
            </a:endParaRPr>
          </a:p>
          <a:p>
            <a:pPr>
              <a:defRPr/>
            </a:pPr>
            <a:r>
              <a:rPr lang="en-US" sz="2400" b="1" dirty="0">
                <a:solidFill>
                  <a:srgbClr val="002060"/>
                </a:solidFill>
                <a:latin typeface="+mn-lt"/>
                <a:cs typeface="+mn-cs"/>
              </a:rPr>
              <a:t>Current Status and Future Plans</a:t>
            </a:r>
          </a:p>
          <a:p>
            <a:pPr>
              <a:defRPr/>
            </a:pPr>
            <a:endParaRPr lang="el-GR" sz="2400" b="1" dirty="0">
              <a:solidFill>
                <a:srgbClr val="002060"/>
              </a:solidFill>
              <a:latin typeface="+mn-lt"/>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2"/>
            <a:ext cx="2894868" cy="840029"/>
          </a:xfrm>
          <a:prstGeom prst="rect">
            <a:avLst/>
          </a:prstGeom>
        </p:spPr>
      </p:pic>
      <p:sp>
        <p:nvSpPr>
          <p:cNvPr id="8" name="Ορθογώνιο 8"/>
          <p:cNvSpPr/>
          <p:nvPr/>
        </p:nvSpPr>
        <p:spPr>
          <a:xfrm>
            <a:off x="2263166" y="4364548"/>
            <a:ext cx="4572000" cy="830997"/>
          </a:xfrm>
          <a:prstGeom prst="rect">
            <a:avLst/>
          </a:prstGeom>
        </p:spPr>
        <p:txBody>
          <a:bodyPr>
            <a:spAutoFit/>
          </a:bodyPr>
          <a:lstStyle/>
          <a:p>
            <a:pPr algn="ctr">
              <a:defRPr/>
            </a:pPr>
            <a:r>
              <a:rPr lang="en-US" sz="2400" dirty="0">
                <a:solidFill>
                  <a:srgbClr val="002060"/>
                </a:solidFill>
                <a:latin typeface="Calibri" panose="020F0502020204030204" pitchFamily="34" charset="0"/>
              </a:rPr>
              <a:t>Thank you for your attention </a:t>
            </a:r>
          </a:p>
          <a:p>
            <a:pPr algn="ctr">
              <a:defRPr/>
            </a:pPr>
            <a:endParaRPr lang="en-US" sz="2400" dirty="0">
              <a:solidFill>
                <a:srgbClr val="002060"/>
              </a:solidFill>
              <a:latin typeface="Calibri" panose="020F0502020204030204" pitchFamily="34" charset="0"/>
            </a:endParaRPr>
          </a:p>
        </p:txBody>
      </p:sp>
      <p:sp>
        <p:nvSpPr>
          <p:cNvPr id="5" name="Rectangle 1">
            <a:extLst>
              <a:ext uri="{FF2B5EF4-FFF2-40B4-BE49-F238E27FC236}">
                <a16:creationId xmlns:a16="http://schemas.microsoft.com/office/drawing/2014/main" id="{E3C68241-F7AD-95BF-42E7-889E475865D4}"/>
              </a:ext>
            </a:extLst>
          </p:cNvPr>
          <p:cNvSpPr/>
          <p:nvPr/>
        </p:nvSpPr>
        <p:spPr>
          <a:xfrm>
            <a:off x="4139952" y="1244691"/>
            <a:ext cx="4752528" cy="646331"/>
          </a:xfrm>
          <a:prstGeom prst="rect">
            <a:avLst/>
          </a:prstGeom>
        </p:spPr>
        <p:txBody>
          <a:bodyPr wrap="square">
            <a:spAutoFit/>
          </a:bodyPr>
          <a:lstStyle/>
          <a:p>
            <a:pPr marL="0" marR="0" algn="ctr">
              <a:spcBef>
                <a:spcPts val="0"/>
              </a:spcBef>
              <a:spcAft>
                <a:spcPts val="0"/>
              </a:spcAft>
            </a:pPr>
            <a:r>
              <a:rPr lang="en-GB" dirty="0">
                <a:solidFill>
                  <a:srgbClr val="002060"/>
                </a:solidFill>
                <a:latin typeface="Calibri" panose="020F0502020204030204" pitchFamily="34" charset="0"/>
              </a:rPr>
              <a:t>25</a:t>
            </a:r>
            <a:r>
              <a:rPr lang="en-GB" baseline="30000" dirty="0">
                <a:solidFill>
                  <a:srgbClr val="002060"/>
                </a:solidFill>
                <a:latin typeface="Calibri" panose="020F0502020204030204" pitchFamily="34" charset="0"/>
              </a:rPr>
              <a:t>th</a:t>
            </a:r>
            <a:r>
              <a:rPr lang="en-GB" dirty="0">
                <a:solidFill>
                  <a:srgbClr val="002060"/>
                </a:solidFill>
                <a:latin typeface="Calibri" panose="020F0502020204030204" pitchFamily="34" charset="0"/>
              </a:rPr>
              <a:t> COSMO GM </a:t>
            </a:r>
          </a:p>
          <a:p>
            <a:pPr marL="0" marR="0" algn="ctr">
              <a:spcBef>
                <a:spcPts val="0"/>
              </a:spcBef>
              <a:spcAft>
                <a:spcPts val="0"/>
              </a:spcAft>
            </a:pPr>
            <a:r>
              <a:rPr lang="en-GB" dirty="0">
                <a:solidFill>
                  <a:srgbClr val="002060"/>
                </a:solidFill>
                <a:latin typeface="Calibri" panose="020F0502020204030204" pitchFamily="34" charset="0"/>
              </a:rPr>
              <a:t>2-5 September 2024 Offenbach - Germany</a:t>
            </a:r>
            <a:endParaRPr lang="en-US" dirty="0">
              <a:solidFill>
                <a:srgbClr val="002060"/>
              </a:solidFill>
              <a:latin typeface="Calibri" panose="020F0502020204030204" pitchFamily="34" charset="0"/>
            </a:endParaRPr>
          </a:p>
        </p:txBody>
      </p:sp>
    </p:spTree>
    <p:extLst>
      <p:ext uri="{BB962C8B-B14F-4D97-AF65-F5344CB8AC3E}">
        <p14:creationId xmlns:p14="http://schemas.microsoft.com/office/powerpoint/2010/main" val="969132572"/>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212360"/>
            <a:ext cx="8316416" cy="707886"/>
          </a:xfrm>
          <a:prstGeom prst="rect">
            <a:avLst/>
          </a:prstGeom>
          <a:noFill/>
        </p:spPr>
        <p:txBody>
          <a:bodyPr wrap="square" rtlCol="0">
            <a:spAutoFit/>
          </a:bodyPr>
          <a:lstStyle/>
          <a:p>
            <a:pPr marL="0" lvl="8"/>
            <a:r>
              <a:rPr lang="en-US" altLang="zh-CN" sz="2000" b="1" dirty="0">
                <a:solidFill>
                  <a:srgbClr val="002060"/>
                </a:solidFill>
                <a:latin typeface="Calibri" pitchFamily="34" charset="0"/>
                <a:cs typeface="Arial" pitchFamily="34" charset="0"/>
              </a:rPr>
              <a:t>The model setup</a:t>
            </a:r>
          </a:p>
          <a:p>
            <a:pPr eaLnBrk="1">
              <a:buClrTx/>
              <a:buFontTx/>
              <a:buNone/>
            </a:pPr>
            <a:r>
              <a:rPr lang="en-US" altLang="en-US" sz="2000" dirty="0">
                <a:solidFill>
                  <a:srgbClr val="002060"/>
                </a:solidFill>
                <a:latin typeface="Calibri" pitchFamily="34" charset="0"/>
                <a:cs typeface="Arial" pitchFamily="34" charset="0"/>
              </a:rPr>
              <a:t>ICON runs twice a day (00 and 12UTC)</a:t>
            </a:r>
            <a:endParaRPr lang="el-GR" dirty="0"/>
          </a:p>
        </p:txBody>
      </p:sp>
      <p:sp>
        <p:nvSpPr>
          <p:cNvPr id="2" name="Rectangle 1"/>
          <p:cNvSpPr/>
          <p:nvPr/>
        </p:nvSpPr>
        <p:spPr>
          <a:xfrm>
            <a:off x="404594" y="3060578"/>
            <a:ext cx="5098268" cy="2913618"/>
          </a:xfrm>
          <a:prstGeom prst="rect">
            <a:avLst/>
          </a:prstGeom>
        </p:spPr>
        <p:txBody>
          <a:bodyPr wrap="square">
            <a:spAutoFit/>
          </a:bodyPr>
          <a:lstStyle/>
          <a:p>
            <a:pPr marL="342900" indent="-342900" eaLnBrk="1">
              <a:spcBef>
                <a:spcPts val="150"/>
              </a:spcBef>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Runs performed at ECMWF</a:t>
            </a:r>
          </a:p>
          <a:p>
            <a:pPr marL="342900" indent="-342900" eaLnBrk="1">
              <a:spcBef>
                <a:spcPts val="150"/>
              </a:spcBef>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Analysis and boundary conditions from IFS </a:t>
            </a:r>
          </a:p>
          <a:p>
            <a:pPr marL="342900" indent="-342900">
              <a:spcBef>
                <a:spcPts val="150"/>
              </a:spcBef>
              <a:buFont typeface="Wingdings" panose="05000000000000000000" pitchFamily="2" charset="2"/>
              <a:buChar char="§"/>
            </a:pPr>
            <a:r>
              <a:rPr lang="en-US" altLang="en-US" sz="2000" dirty="0">
                <a:solidFill>
                  <a:srgbClr val="002060"/>
                </a:solidFill>
                <a:latin typeface="Calibri" pitchFamily="34" charset="0"/>
                <a:cs typeface="Arial" pitchFamily="34" charset="0"/>
              </a:rPr>
              <a:t>Resolution:  </a:t>
            </a:r>
            <a:r>
              <a:rPr lang="en-US" sz="2000" dirty="0">
                <a:solidFill>
                  <a:srgbClr val="002060"/>
                </a:solidFill>
                <a:latin typeface="Calibri" pitchFamily="34" charset="0"/>
                <a:cs typeface="Arial" pitchFamily="34" charset="0"/>
              </a:rPr>
              <a:t>≈ 2.4Km </a:t>
            </a:r>
          </a:p>
          <a:p>
            <a:pPr marL="342900" indent="-342900">
              <a:spcBef>
                <a:spcPts val="150"/>
              </a:spcBef>
              <a:buFont typeface="Wingdings" panose="05000000000000000000" pitchFamily="2" charset="2"/>
              <a:buChar char="§"/>
            </a:pPr>
            <a:r>
              <a:rPr lang="en-US" altLang="en-US" sz="2000" dirty="0">
                <a:solidFill>
                  <a:srgbClr val="002060"/>
                </a:solidFill>
                <a:latin typeface="Calibri" pitchFamily="34" charset="0"/>
                <a:cs typeface="Arial" pitchFamily="34" charset="0"/>
              </a:rPr>
              <a:t>Forecast range: 72 hours</a:t>
            </a:r>
            <a:endParaRPr lang="el-GR" altLang="en-US" sz="2000" dirty="0">
              <a:solidFill>
                <a:srgbClr val="002060"/>
              </a:solidFill>
              <a:latin typeface="Calibri" pitchFamily="34" charset="0"/>
              <a:cs typeface="Arial" pitchFamily="34" charset="0"/>
            </a:endParaRP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Area covered is south Europe, Black Sea, </a:t>
            </a:r>
          </a:p>
          <a:p>
            <a:pPr eaLnBrk="1">
              <a:buClrTx/>
            </a:pPr>
            <a:r>
              <a:rPr lang="en-US" altLang="en-US" sz="2000" dirty="0">
                <a:solidFill>
                  <a:srgbClr val="002060"/>
                </a:solidFill>
                <a:latin typeface="Calibri" pitchFamily="34" charset="0"/>
                <a:cs typeface="Arial" pitchFamily="34" charset="0"/>
              </a:rPr>
              <a:t>      Mediterranean and north African coast </a:t>
            </a: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Hourly output of three types (model, pressure and height levels)</a:t>
            </a: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No assimilation or any </a:t>
            </a:r>
            <a:r>
              <a:rPr lang="en-US" altLang="en-US" sz="2000" dirty="0" err="1">
                <a:solidFill>
                  <a:srgbClr val="002060"/>
                </a:solidFill>
                <a:latin typeface="Calibri" pitchFamily="34" charset="0"/>
                <a:cs typeface="Arial" pitchFamily="34" charset="0"/>
              </a:rPr>
              <a:t>preproc</a:t>
            </a:r>
            <a:r>
              <a:rPr lang="en-US" altLang="en-US" sz="2000" dirty="0">
                <a:solidFill>
                  <a:srgbClr val="002060"/>
                </a:solidFill>
                <a:latin typeface="Calibri" pitchFamily="34" charset="0"/>
                <a:cs typeface="Arial" pitchFamily="34" charset="0"/>
              </a:rPr>
              <a:t> performed </a:t>
            </a:r>
          </a:p>
        </p:txBody>
      </p:sp>
      <p:pic>
        <p:nvPicPr>
          <p:cNvPr id="12" name="Image1"/>
          <p:cNvPicPr>
            <a:picLocks noChangeAspect="1"/>
          </p:cNvPicPr>
          <p:nvPr/>
        </p:nvPicPr>
        <p:blipFill>
          <a:blip r:embed="rId2" cstate="print">
            <a:alphaModFix/>
            <a:lum/>
          </a:blip>
          <a:srcRect/>
          <a:stretch>
            <a:fillRect/>
          </a:stretch>
        </p:blipFill>
        <p:spPr>
          <a:xfrm>
            <a:off x="6011665" y="2010650"/>
            <a:ext cx="2713395" cy="2713395"/>
          </a:xfrm>
          <a:prstGeom prst="rect">
            <a:avLst/>
          </a:prstGeom>
        </p:spPr>
      </p:pic>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kern="0" dirty="0">
                <a:effectLst>
                  <a:outerShdw blurRad="38100" dist="38100" dir="2700000" algn="tl">
                    <a:srgbClr val="000000">
                      <a:alpha val="43137"/>
                    </a:srgbClr>
                  </a:outerShdw>
                </a:effectLst>
              </a:rPr>
              <a:t>Current status</a:t>
            </a:r>
          </a:p>
          <a:p>
            <a:endParaRPr lang="en-US" sz="1400" kern="0" dirty="0">
              <a:effectLst>
                <a:outerShdw blurRad="38100" dist="38100" dir="2700000" algn="tl">
                  <a:srgbClr val="000000">
                    <a:alpha val="43137"/>
                  </a:srgbClr>
                </a:outerShdw>
              </a:effectLst>
            </a:endParaRPr>
          </a:p>
          <a:p>
            <a:r>
              <a:rPr lang="en-US" sz="3200" kern="0" dirty="0">
                <a:effectLst>
                  <a:outerShdw blurRad="38100" dist="38100" dir="2700000" algn="tl">
                    <a:srgbClr val="000000">
                      <a:alpha val="43137"/>
                    </a:srgbClr>
                  </a:outerShdw>
                </a:effectLst>
              </a:rPr>
              <a:t>ICON operational</a:t>
            </a:r>
            <a:endParaRPr lang="el-GR" sz="32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750363"/>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kern="0" dirty="0">
                <a:effectLst>
                  <a:outerShdw blurRad="38100" dist="38100" dir="2700000" algn="tl">
                    <a:srgbClr val="000000">
                      <a:alpha val="43137"/>
                    </a:srgbClr>
                  </a:outerShdw>
                </a:effectLst>
              </a:rPr>
              <a:t>Current status</a:t>
            </a:r>
          </a:p>
          <a:p>
            <a:endParaRPr lang="en-US" sz="1400" kern="0" dirty="0">
              <a:effectLst>
                <a:outerShdw blurRad="38100" dist="38100" dir="2700000" algn="tl">
                  <a:srgbClr val="000000">
                    <a:alpha val="43137"/>
                  </a:srgbClr>
                </a:outerShdw>
              </a:effectLst>
            </a:endParaRPr>
          </a:p>
          <a:p>
            <a:r>
              <a:rPr lang="en-US" sz="3200" kern="0" dirty="0">
                <a:effectLst>
                  <a:outerShdw blurRad="38100" dist="38100" dir="2700000" algn="tl">
                    <a:srgbClr val="000000">
                      <a:alpha val="43137"/>
                    </a:srgbClr>
                  </a:outerShdw>
                </a:effectLst>
              </a:rPr>
              <a:t>ICON operational</a:t>
            </a:r>
            <a:endParaRPr lang="el-GR" sz="3200" kern="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stretch>
            <a:fillRect/>
          </a:stretch>
        </p:blipFill>
        <p:spPr>
          <a:xfrm>
            <a:off x="1115616" y="2132856"/>
            <a:ext cx="7111746" cy="4187381"/>
          </a:xfrm>
          <a:prstGeom prst="rect">
            <a:avLst/>
          </a:prstGeom>
        </p:spPr>
      </p:pic>
    </p:spTree>
    <p:extLst>
      <p:ext uri="{BB962C8B-B14F-4D97-AF65-F5344CB8AC3E}">
        <p14:creationId xmlns:p14="http://schemas.microsoft.com/office/powerpoint/2010/main" val="496025110"/>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sz="3200" kern="0" dirty="0">
                <a:effectLst>
                  <a:outerShdw blurRad="38100" dist="38100" dir="2700000" algn="tl">
                    <a:srgbClr val="000000">
                      <a:alpha val="43137"/>
                    </a:srgbClr>
                  </a:outerShdw>
                </a:effectLst>
              </a:rPr>
              <a:t>Ongoing projects</a:t>
            </a:r>
            <a:endParaRPr lang="el-GR" sz="32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754585"/>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23528" y="1603968"/>
            <a:ext cx="7992888" cy="2685351"/>
          </a:xfrm>
          <a:prstGeom prst="rect">
            <a:avLst/>
          </a:prstGeom>
          <a:noFill/>
        </p:spPr>
        <p:txBody>
          <a:bodyPr wrap="square" rtlCol="0">
            <a:spAutoFit/>
          </a:bodyPr>
          <a:lstStyle/>
          <a:p>
            <a:pPr marL="1430338" indent="-1430338"/>
            <a:r>
              <a:rPr lang="en-US" sz="2400" b="1" dirty="0">
                <a:latin typeface="Calibri" pitchFamily="34" charset="0"/>
              </a:rPr>
              <a:t>1</a:t>
            </a:r>
            <a:r>
              <a:rPr lang="en-US" sz="2400" b="1" baseline="30000" dirty="0">
                <a:latin typeface="Calibri" pitchFamily="34" charset="0"/>
              </a:rPr>
              <a:t>st</a:t>
            </a:r>
            <a:r>
              <a:rPr lang="en-US" sz="2400" b="1" dirty="0">
                <a:latin typeface="Calibri" pitchFamily="34" charset="0"/>
              </a:rPr>
              <a:t> Project: </a:t>
            </a:r>
            <a:r>
              <a:rPr lang="en-US" sz="2400" dirty="0">
                <a:latin typeface="Calibri" pitchFamily="34" charset="0"/>
              </a:rPr>
              <a:t>Upgrade and Extension of Surface &amp; Upper Air Observation network</a:t>
            </a:r>
          </a:p>
          <a:p>
            <a:pPr marL="1430338" indent="-1430338"/>
            <a:endParaRPr lang="en-US" sz="800" dirty="0">
              <a:latin typeface="Calibri" pitchFamily="34" charset="0"/>
            </a:endParaRPr>
          </a:p>
          <a:p>
            <a:pPr marL="444500" indent="187325">
              <a:spcBef>
                <a:spcPts val="300"/>
              </a:spcBef>
              <a:buFont typeface="Arial" pitchFamily="34" charset="0"/>
              <a:buChar char="•"/>
            </a:pPr>
            <a:r>
              <a:rPr lang="en-US" sz="2000" b="1" dirty="0">
                <a:latin typeface="Calibri" pitchFamily="34" charset="0"/>
              </a:rPr>
              <a:t>50 Automatic Weather Stations (AWS)</a:t>
            </a:r>
          </a:p>
          <a:p>
            <a:pPr marL="444500" indent="187325">
              <a:spcBef>
                <a:spcPts val="300"/>
              </a:spcBef>
              <a:buFont typeface="Arial" pitchFamily="34" charset="0"/>
              <a:buChar char="•"/>
            </a:pPr>
            <a:r>
              <a:rPr lang="en-US" sz="2000" b="1" dirty="0">
                <a:latin typeface="Calibri" pitchFamily="34" charset="0"/>
              </a:rPr>
              <a:t>30 Environmental AWS (E-AWS)</a:t>
            </a:r>
          </a:p>
          <a:p>
            <a:pPr marL="444500" indent="187325">
              <a:spcBef>
                <a:spcPts val="300"/>
              </a:spcBef>
              <a:buFont typeface="Arial" pitchFamily="34" charset="0"/>
              <a:buChar char="•"/>
            </a:pPr>
            <a:r>
              <a:rPr lang="en-US" sz="2000" b="1" dirty="0">
                <a:latin typeface="Calibri" pitchFamily="34" charset="0"/>
              </a:rPr>
              <a:t>10 Portable AWS (P-AWS) </a:t>
            </a:r>
          </a:p>
          <a:p>
            <a:pPr marL="444500" indent="187325">
              <a:spcBef>
                <a:spcPts val="300"/>
              </a:spcBef>
              <a:buFont typeface="Arial" pitchFamily="34" charset="0"/>
              <a:buChar char="•"/>
            </a:pPr>
            <a:r>
              <a:rPr lang="en-US" sz="2000" b="1" dirty="0">
                <a:latin typeface="Calibri" pitchFamily="34" charset="0"/>
              </a:rPr>
              <a:t>10 Shipboard AWS (S-AWS)</a:t>
            </a:r>
          </a:p>
          <a:p>
            <a:pPr marL="444500" indent="187325">
              <a:spcBef>
                <a:spcPts val="300"/>
              </a:spcBef>
              <a:buFont typeface="Arial" pitchFamily="34" charset="0"/>
              <a:buChar char="•"/>
            </a:pPr>
            <a:r>
              <a:rPr lang="en-US" sz="2000" b="1" dirty="0">
                <a:latin typeface="Calibri" pitchFamily="34" charset="0"/>
              </a:rPr>
              <a:t>3 Automatic Radiosonde Systems (ARS)</a:t>
            </a:r>
            <a:endParaRPr lang="el-GR" sz="2000" b="1" dirty="0">
              <a:latin typeface="Calibri" pitchFamily="34" charset="0"/>
            </a:endParaRPr>
          </a:p>
        </p:txBody>
      </p:sp>
      <p:pic>
        <p:nvPicPr>
          <p:cNvPr id="16" name="Picture 2" descr="C:\MAKIS\Τεχνικά Δελτία ΕΣΠΑ\ΑΜΣ\Φωτογραφίες προτεινόμενων θέσεων\Οθωνοί\2011-09-13 18.43.48.jpg">
            <a:extLst>
              <a:ext uri="{FF2B5EF4-FFF2-40B4-BE49-F238E27FC236}">
                <a16:creationId xmlns:a16="http://schemas.microsoft.com/office/drawing/2014/main" id="{E93C123F-0938-F49A-5F0C-426EE6239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5" r="4505" b="7800"/>
          <a:stretch/>
        </p:blipFill>
        <p:spPr bwMode="auto">
          <a:xfrm>
            <a:off x="395536" y="4656151"/>
            <a:ext cx="2554266"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7" name="Εικόνα 16">
            <a:extLst>
              <a:ext uri="{FF2B5EF4-FFF2-40B4-BE49-F238E27FC236}">
                <a16:creationId xmlns:a16="http://schemas.microsoft.com/office/drawing/2014/main" id="{51BD16A7-90E5-A191-B2A9-BF72739D5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715" y="4656151"/>
            <a:ext cx="2829943"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1040" name="Picture 16">
            <a:extLst>
              <a:ext uri="{FF2B5EF4-FFF2-40B4-BE49-F238E27FC236}">
                <a16:creationId xmlns:a16="http://schemas.microsoft.com/office/drawing/2014/main" id="{A7D4AEEA-49E3-7566-2FA0-375AACBF78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344" y="4618008"/>
            <a:ext cx="2639125" cy="1979344"/>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 name="Εικόνα 19">
            <a:extLst>
              <a:ext uri="{FF2B5EF4-FFF2-40B4-BE49-F238E27FC236}">
                <a16:creationId xmlns:a16="http://schemas.microsoft.com/office/drawing/2014/main" id="{ACFC8C99-2DF1-47B8-F95C-8EDB84DB8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1744814"/>
            <a:ext cx="1806565" cy="2509118"/>
          </a:xfrm>
          <a:prstGeom prst="rect">
            <a:avLst/>
          </a:prstGeom>
        </p:spPr>
      </p:pic>
      <p:sp>
        <p:nvSpPr>
          <p:cNvPr id="8" name="3 - TextBox">
            <a:extLst>
              <a:ext uri="{FF2B5EF4-FFF2-40B4-BE49-F238E27FC236}">
                <a16:creationId xmlns:a16="http://schemas.microsoft.com/office/drawing/2014/main" id="{F7BC41F7-2020-7FF6-E22E-003F8562BD6E}"/>
              </a:ext>
            </a:extLst>
          </p:cNvPr>
          <p:cNvSpPr txBox="1"/>
          <p:nvPr/>
        </p:nvSpPr>
        <p:spPr>
          <a:xfrm>
            <a:off x="1500816" y="847944"/>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1st PROJECT</a:t>
            </a:r>
            <a:endParaRPr lang="el-GR" sz="2400" b="1" dirty="0">
              <a:solidFill>
                <a:srgbClr val="002060"/>
              </a:solidFill>
              <a:latin typeface="Calibri" pitchFamily="34" charset="0"/>
            </a:endParaRPr>
          </a:p>
        </p:txBody>
      </p:sp>
    </p:spTree>
    <p:extLst>
      <p:ext uri="{BB962C8B-B14F-4D97-AF65-F5344CB8AC3E}">
        <p14:creationId xmlns:p14="http://schemas.microsoft.com/office/powerpoint/2010/main" val="31853808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23528" y="1603968"/>
            <a:ext cx="7992888" cy="2685351"/>
          </a:xfrm>
          <a:prstGeom prst="rect">
            <a:avLst/>
          </a:prstGeom>
          <a:noFill/>
        </p:spPr>
        <p:txBody>
          <a:bodyPr wrap="square" rtlCol="0">
            <a:spAutoFit/>
          </a:bodyPr>
          <a:lstStyle/>
          <a:p>
            <a:pPr marL="1430338" indent="-1430338"/>
            <a:r>
              <a:rPr lang="en-US" sz="2400" b="1" dirty="0">
                <a:latin typeface="Calibri" pitchFamily="34" charset="0"/>
              </a:rPr>
              <a:t>1</a:t>
            </a:r>
            <a:r>
              <a:rPr lang="en-US" sz="2400" b="1" baseline="30000" dirty="0">
                <a:latin typeface="Calibri" pitchFamily="34" charset="0"/>
              </a:rPr>
              <a:t>st</a:t>
            </a:r>
            <a:r>
              <a:rPr lang="en-US" sz="2400" b="1" dirty="0">
                <a:latin typeface="Calibri" pitchFamily="34" charset="0"/>
              </a:rPr>
              <a:t> Project: </a:t>
            </a:r>
            <a:r>
              <a:rPr lang="en-US" sz="2400" dirty="0">
                <a:latin typeface="Calibri" pitchFamily="34" charset="0"/>
              </a:rPr>
              <a:t>Upgrade and Extension of Surface &amp; Upper Air Observation network</a:t>
            </a:r>
          </a:p>
          <a:p>
            <a:pPr marL="1430338" indent="-1430338"/>
            <a:endParaRPr lang="en-US" sz="800" dirty="0">
              <a:latin typeface="Calibri" pitchFamily="34" charset="0"/>
            </a:endParaRPr>
          </a:p>
          <a:p>
            <a:pPr marL="444500" indent="187325">
              <a:spcBef>
                <a:spcPts val="300"/>
              </a:spcBef>
              <a:buFont typeface="Arial" pitchFamily="34" charset="0"/>
              <a:buChar char="•"/>
            </a:pPr>
            <a:r>
              <a:rPr lang="en-US" sz="2000" b="1" dirty="0">
                <a:latin typeface="Calibri" pitchFamily="34" charset="0"/>
              </a:rPr>
              <a:t>50 Automatic Weather Stations (AWS)</a:t>
            </a:r>
          </a:p>
          <a:p>
            <a:pPr marL="444500" indent="187325">
              <a:spcBef>
                <a:spcPts val="300"/>
              </a:spcBef>
              <a:buFont typeface="Arial" pitchFamily="34" charset="0"/>
              <a:buChar char="•"/>
            </a:pPr>
            <a:r>
              <a:rPr lang="en-US" sz="2000" b="1" dirty="0">
                <a:latin typeface="Calibri" pitchFamily="34" charset="0"/>
              </a:rPr>
              <a:t>30 Environmental AWS (E-AWS)</a:t>
            </a:r>
          </a:p>
          <a:p>
            <a:pPr marL="444500" indent="187325">
              <a:spcBef>
                <a:spcPts val="300"/>
              </a:spcBef>
              <a:buFont typeface="Arial" pitchFamily="34" charset="0"/>
              <a:buChar char="•"/>
            </a:pPr>
            <a:r>
              <a:rPr lang="en-US" sz="2000" b="1" dirty="0">
                <a:latin typeface="Calibri" pitchFamily="34" charset="0"/>
              </a:rPr>
              <a:t>10 Portable AWS (P-AWS) </a:t>
            </a:r>
          </a:p>
          <a:p>
            <a:pPr marL="444500" indent="187325">
              <a:spcBef>
                <a:spcPts val="300"/>
              </a:spcBef>
              <a:buFont typeface="Arial" pitchFamily="34" charset="0"/>
              <a:buChar char="•"/>
            </a:pPr>
            <a:r>
              <a:rPr lang="en-US" sz="2000" b="1" dirty="0">
                <a:latin typeface="Calibri" pitchFamily="34" charset="0"/>
              </a:rPr>
              <a:t>10 Shipboard AWS (S-AWS)</a:t>
            </a:r>
          </a:p>
          <a:p>
            <a:pPr marL="444500" indent="187325">
              <a:spcBef>
                <a:spcPts val="300"/>
              </a:spcBef>
              <a:buFont typeface="Arial" pitchFamily="34" charset="0"/>
              <a:buChar char="•"/>
            </a:pPr>
            <a:r>
              <a:rPr lang="en-US" sz="2000" b="1" dirty="0">
                <a:latin typeface="Calibri" pitchFamily="34" charset="0"/>
              </a:rPr>
              <a:t>3 Automatic Radiosonde Systems (ARS)</a:t>
            </a:r>
            <a:endParaRPr lang="el-GR" sz="2000" b="1" dirty="0">
              <a:latin typeface="Calibri" pitchFamily="34" charset="0"/>
            </a:endParaRPr>
          </a:p>
        </p:txBody>
      </p:sp>
      <p:pic>
        <p:nvPicPr>
          <p:cNvPr id="16" name="Picture 2" descr="C:\MAKIS\Τεχνικά Δελτία ΕΣΠΑ\ΑΜΣ\Φωτογραφίες προτεινόμενων θέσεων\Οθωνοί\2011-09-13 18.43.48.jpg">
            <a:extLst>
              <a:ext uri="{FF2B5EF4-FFF2-40B4-BE49-F238E27FC236}">
                <a16:creationId xmlns:a16="http://schemas.microsoft.com/office/drawing/2014/main" id="{E93C123F-0938-F49A-5F0C-426EE6239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5" r="4505" b="7800"/>
          <a:stretch/>
        </p:blipFill>
        <p:spPr bwMode="auto">
          <a:xfrm>
            <a:off x="395536" y="4656151"/>
            <a:ext cx="2554266"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7" name="Εικόνα 16">
            <a:extLst>
              <a:ext uri="{FF2B5EF4-FFF2-40B4-BE49-F238E27FC236}">
                <a16:creationId xmlns:a16="http://schemas.microsoft.com/office/drawing/2014/main" id="{51BD16A7-90E5-A191-B2A9-BF72739D5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715" y="4656151"/>
            <a:ext cx="2829943"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1040" name="Picture 16">
            <a:extLst>
              <a:ext uri="{FF2B5EF4-FFF2-40B4-BE49-F238E27FC236}">
                <a16:creationId xmlns:a16="http://schemas.microsoft.com/office/drawing/2014/main" id="{A7D4AEEA-49E3-7566-2FA0-375AACBF78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344" y="4618008"/>
            <a:ext cx="2639125" cy="1979344"/>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 name="Εικόνα 19">
            <a:extLst>
              <a:ext uri="{FF2B5EF4-FFF2-40B4-BE49-F238E27FC236}">
                <a16:creationId xmlns:a16="http://schemas.microsoft.com/office/drawing/2014/main" id="{ACFC8C99-2DF1-47B8-F95C-8EDB84DB8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1744814"/>
            <a:ext cx="1806565" cy="2509118"/>
          </a:xfrm>
          <a:prstGeom prst="rect">
            <a:avLst/>
          </a:prstGeom>
        </p:spPr>
      </p:pic>
      <p:sp>
        <p:nvSpPr>
          <p:cNvPr id="8" name="3 - TextBox">
            <a:extLst>
              <a:ext uri="{FF2B5EF4-FFF2-40B4-BE49-F238E27FC236}">
                <a16:creationId xmlns:a16="http://schemas.microsoft.com/office/drawing/2014/main" id="{F7BC41F7-2020-7FF6-E22E-003F8562BD6E}"/>
              </a:ext>
            </a:extLst>
          </p:cNvPr>
          <p:cNvSpPr txBox="1"/>
          <p:nvPr/>
        </p:nvSpPr>
        <p:spPr>
          <a:xfrm>
            <a:off x="1500816" y="847944"/>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1st PROJECT</a:t>
            </a:r>
            <a:endParaRPr lang="el-GR" sz="2400" b="1" dirty="0">
              <a:solidFill>
                <a:srgbClr val="002060"/>
              </a:solidFill>
              <a:latin typeface="Calibri" pitchFamily="34" charset="0"/>
            </a:endParaRPr>
          </a:p>
        </p:txBody>
      </p:sp>
      <p:sp>
        <p:nvSpPr>
          <p:cNvPr id="2" name="TextBox 1">
            <a:extLst>
              <a:ext uri="{FF2B5EF4-FFF2-40B4-BE49-F238E27FC236}">
                <a16:creationId xmlns:a16="http://schemas.microsoft.com/office/drawing/2014/main" id="{A75A7629-92FC-8626-AFDB-59BFE26540A4}"/>
              </a:ext>
            </a:extLst>
          </p:cNvPr>
          <p:cNvSpPr txBox="1"/>
          <p:nvPr/>
        </p:nvSpPr>
        <p:spPr>
          <a:xfrm rot="19338111">
            <a:off x="120162" y="2773146"/>
            <a:ext cx="9232670" cy="1200329"/>
          </a:xfrm>
          <a:prstGeom prst="rect">
            <a:avLst/>
          </a:prstGeom>
          <a:solidFill>
            <a:schemeClr val="bg1"/>
          </a:solidFill>
        </p:spPr>
        <p:txBody>
          <a:bodyPr wrap="square" rtlCol="0">
            <a:spAutoFit/>
          </a:bodyPr>
          <a:lstStyle/>
          <a:p>
            <a:pPr algn="ctr"/>
            <a:r>
              <a:rPr lang="en-US" sz="2400" dirty="0">
                <a:solidFill>
                  <a:srgbClr val="FF0000"/>
                </a:solidFill>
              </a:rPr>
              <a:t>The implementation of the network with the installation of the new met stations is in progress. </a:t>
            </a:r>
          </a:p>
          <a:p>
            <a:pPr algn="ctr"/>
            <a:r>
              <a:rPr lang="en-US" sz="2400" dirty="0">
                <a:solidFill>
                  <a:srgbClr val="FF0000"/>
                </a:solidFill>
              </a:rPr>
              <a:t>Fully operational by the end of the year.</a:t>
            </a:r>
            <a:endParaRPr lang="el-GR" sz="2400" dirty="0">
              <a:solidFill>
                <a:srgbClr val="FF0000"/>
              </a:solidFill>
            </a:endParaRPr>
          </a:p>
        </p:txBody>
      </p:sp>
    </p:spTree>
    <p:extLst>
      <p:ext uri="{BB962C8B-B14F-4D97-AF65-F5344CB8AC3E}">
        <p14:creationId xmlns:p14="http://schemas.microsoft.com/office/powerpoint/2010/main" val="25022067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556792"/>
            <a:ext cx="7992888" cy="2677656"/>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lvl="0"/>
            <a:r>
              <a:rPr lang="en-US" sz="2400" u="sng" dirty="0">
                <a:latin typeface="Calibri" pitchFamily="34" charset="0"/>
              </a:rPr>
              <a:t>1</a:t>
            </a:r>
            <a:r>
              <a:rPr lang="en-US" sz="2400" u="sng" baseline="30000" dirty="0">
                <a:latin typeface="Calibri" pitchFamily="34" charset="0"/>
              </a:rPr>
              <a:t>st</a:t>
            </a:r>
            <a:r>
              <a:rPr lang="en-US" sz="2400" u="sng" dirty="0">
                <a:latin typeface="Calibri" pitchFamily="34" charset="0"/>
              </a:rPr>
              <a:t> phase includes</a:t>
            </a:r>
            <a:r>
              <a:rPr lang="en-US" sz="2400" dirty="0">
                <a:latin typeface="Calibri" pitchFamily="34" charset="0"/>
              </a:rPr>
              <a:t>:    </a:t>
            </a:r>
          </a:p>
          <a:p>
            <a:pPr marL="1792288" lvl="0" indent="274638">
              <a:buFont typeface="Arial" panose="020B0604020202020204" pitchFamily="34" charset="0"/>
              <a:buChar char="•"/>
            </a:pPr>
            <a:r>
              <a:rPr lang="en-US" dirty="0">
                <a:latin typeface="Calibri" pitchFamily="34" charset="0"/>
              </a:rPr>
              <a:t>30 automatic stations for Radar calibration,</a:t>
            </a:r>
          </a:p>
          <a:p>
            <a:pPr marL="1792288" lvl="0" indent="274638">
              <a:buFont typeface="Arial" panose="020B0604020202020204" pitchFamily="34" charset="0"/>
              <a:buChar char="•"/>
            </a:pPr>
            <a:r>
              <a:rPr lang="en-US" dirty="0">
                <a:latin typeface="Calibri" pitchFamily="34" charset="0"/>
              </a:rPr>
              <a:t> two MTG-compatible satellite data acquisition and processing stations, and </a:t>
            </a:r>
          </a:p>
          <a:p>
            <a:pPr marL="1792288" lvl="0" indent="274638">
              <a:buFont typeface="Arial" panose="020B0604020202020204" pitchFamily="34" charset="0"/>
              <a:buChar char="•"/>
            </a:pPr>
            <a:r>
              <a:rPr lang="en-US" dirty="0">
                <a:latin typeface="Calibri" pitchFamily="34" charset="0"/>
              </a:rPr>
              <a:t>a network of 12 lightning sensors. </a:t>
            </a: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grpSp>
        <p:nvGrpSpPr>
          <p:cNvPr id="3" name="Ομάδα 2">
            <a:extLst>
              <a:ext uri="{FF2B5EF4-FFF2-40B4-BE49-F238E27FC236}">
                <a16:creationId xmlns:a16="http://schemas.microsoft.com/office/drawing/2014/main" id="{153223BE-DEFD-58EA-8496-59B65E673D74}"/>
              </a:ext>
            </a:extLst>
          </p:cNvPr>
          <p:cNvGrpSpPr/>
          <p:nvPr/>
        </p:nvGrpSpPr>
        <p:grpSpPr>
          <a:xfrm>
            <a:off x="202757" y="4257134"/>
            <a:ext cx="8768310" cy="2311307"/>
            <a:chOff x="202757" y="4362641"/>
            <a:chExt cx="8768310" cy="2311307"/>
          </a:xfrm>
        </p:grpSpPr>
        <p:pic>
          <p:nvPicPr>
            <p:cNvPr id="4" name="Picture 4" descr="stroke and gps antenna">
              <a:extLst>
                <a:ext uri="{FF2B5EF4-FFF2-40B4-BE49-F238E27FC236}">
                  <a16:creationId xmlns:a16="http://schemas.microsoft.com/office/drawing/2014/main" id="{4EC811CE-5127-95C7-E122-2AF56F1C86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346F421B-BF94-1F0D-BFF2-89D7C7F2E6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6" name="Εικόνα 5">
              <a:extLst>
                <a:ext uri="{FF2B5EF4-FFF2-40B4-BE49-F238E27FC236}">
                  <a16:creationId xmlns:a16="http://schemas.microsoft.com/office/drawing/2014/main" id="{61C5DDAF-7F11-24D3-6D2B-2CC42E9B0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Tree>
    <p:extLst>
      <p:ext uri="{BB962C8B-B14F-4D97-AF65-F5344CB8AC3E}">
        <p14:creationId xmlns:p14="http://schemas.microsoft.com/office/powerpoint/2010/main" val="29809164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556792"/>
            <a:ext cx="7992888" cy="2677656"/>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lvl="0" algn="just"/>
            <a:r>
              <a:rPr lang="en-US" sz="2400" u="sng" dirty="0">
                <a:latin typeface="Calibri" pitchFamily="34" charset="0"/>
              </a:rPr>
              <a:t>1</a:t>
            </a:r>
            <a:r>
              <a:rPr lang="en-US" sz="2400" u="sng" baseline="30000" dirty="0">
                <a:latin typeface="Calibri" pitchFamily="34" charset="0"/>
              </a:rPr>
              <a:t>st</a:t>
            </a:r>
            <a:r>
              <a:rPr lang="en-US" sz="2400" u="sng" dirty="0">
                <a:latin typeface="Calibri" pitchFamily="34" charset="0"/>
              </a:rPr>
              <a:t> phase includes</a:t>
            </a:r>
            <a:r>
              <a:rPr lang="en-US" sz="2400" dirty="0">
                <a:latin typeface="Calibri" pitchFamily="34" charset="0"/>
              </a:rPr>
              <a:t>:    </a:t>
            </a:r>
          </a:p>
          <a:p>
            <a:pPr marL="1792288" lvl="0" indent="274638" algn="just">
              <a:buFont typeface="Arial" panose="020B0604020202020204" pitchFamily="34" charset="0"/>
              <a:buChar char="•"/>
            </a:pPr>
            <a:r>
              <a:rPr lang="en-US" dirty="0">
                <a:latin typeface="Calibri" pitchFamily="34" charset="0"/>
              </a:rPr>
              <a:t>30automatic stations for Radar calibration,</a:t>
            </a:r>
          </a:p>
          <a:p>
            <a:pPr marL="1792288" lvl="0" indent="274638" algn="just">
              <a:buFont typeface="Arial" panose="020B0604020202020204" pitchFamily="34" charset="0"/>
              <a:buChar char="•"/>
            </a:pPr>
            <a:r>
              <a:rPr lang="en-US" dirty="0">
                <a:latin typeface="Calibri" pitchFamily="34" charset="0"/>
              </a:rPr>
              <a:t> two MTG-compatible satellite data acquisition and processing stations, and </a:t>
            </a:r>
          </a:p>
          <a:p>
            <a:pPr marL="1792288" lvl="0" indent="274638" algn="just">
              <a:buFont typeface="Arial" panose="020B0604020202020204" pitchFamily="34" charset="0"/>
              <a:buChar char="•"/>
            </a:pPr>
            <a:r>
              <a:rPr lang="en-US" dirty="0">
                <a:latin typeface="Calibri" pitchFamily="34" charset="0"/>
              </a:rPr>
              <a:t>a network of  12 lightning sensors. </a:t>
            </a: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grpSp>
        <p:nvGrpSpPr>
          <p:cNvPr id="3" name="Ομάδα 2">
            <a:extLst>
              <a:ext uri="{FF2B5EF4-FFF2-40B4-BE49-F238E27FC236}">
                <a16:creationId xmlns:a16="http://schemas.microsoft.com/office/drawing/2014/main" id="{56B556E8-30CE-C68A-1FA1-303DF3FEE2A7}"/>
              </a:ext>
            </a:extLst>
          </p:cNvPr>
          <p:cNvGrpSpPr/>
          <p:nvPr/>
        </p:nvGrpSpPr>
        <p:grpSpPr>
          <a:xfrm>
            <a:off x="202757" y="4257134"/>
            <a:ext cx="8768310" cy="2311307"/>
            <a:chOff x="202757" y="4362641"/>
            <a:chExt cx="8768310" cy="2311307"/>
          </a:xfrm>
        </p:grpSpPr>
        <p:pic>
          <p:nvPicPr>
            <p:cNvPr id="4" name="Picture 4" descr="stroke and gps antenna">
              <a:extLst>
                <a:ext uri="{FF2B5EF4-FFF2-40B4-BE49-F238E27FC236}">
                  <a16:creationId xmlns:a16="http://schemas.microsoft.com/office/drawing/2014/main" id="{E2E26E5F-CE2A-693A-30BD-82B697E9DC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0E4811E7-A143-869C-6CA3-55099D9B8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6" name="Εικόνα 5">
              <a:extLst>
                <a:ext uri="{FF2B5EF4-FFF2-40B4-BE49-F238E27FC236}">
                  <a16:creationId xmlns:a16="http://schemas.microsoft.com/office/drawing/2014/main" id="{F67FE98D-AB67-A0B8-820C-45ECB3E492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
        <p:nvSpPr>
          <p:cNvPr id="7" name="TextBox 6">
            <a:extLst>
              <a:ext uri="{FF2B5EF4-FFF2-40B4-BE49-F238E27FC236}">
                <a16:creationId xmlns:a16="http://schemas.microsoft.com/office/drawing/2014/main" id="{47A3C9F6-37FF-5017-EAA2-25E76C51FEE4}"/>
              </a:ext>
            </a:extLst>
          </p:cNvPr>
          <p:cNvSpPr txBox="1"/>
          <p:nvPr/>
        </p:nvSpPr>
        <p:spPr>
          <a:xfrm rot="19181391">
            <a:off x="-44083" y="3464885"/>
            <a:ext cx="9232167" cy="461665"/>
          </a:xfrm>
          <a:prstGeom prst="rect">
            <a:avLst/>
          </a:prstGeom>
          <a:solidFill>
            <a:schemeClr val="bg1"/>
          </a:solidFill>
        </p:spPr>
        <p:txBody>
          <a:bodyPr wrap="square">
            <a:spAutoFit/>
          </a:bodyPr>
          <a:lstStyle/>
          <a:p>
            <a:r>
              <a:rPr lang="el-GR" sz="2400" dirty="0">
                <a:solidFill>
                  <a:srgbClr val="FF0000"/>
                </a:solidFill>
              </a:rPr>
              <a:t>The </a:t>
            </a:r>
            <a:r>
              <a:rPr lang="en-US" sz="2400" dirty="0">
                <a:solidFill>
                  <a:srgbClr val="FF0000"/>
                </a:solidFill>
              </a:rPr>
              <a:t>implementation is expected to start before the end of this year.</a:t>
            </a:r>
            <a:endParaRPr lang="el-GR" sz="2400" dirty="0">
              <a:solidFill>
                <a:srgbClr val="FF0000"/>
              </a:solidFill>
            </a:endParaRPr>
          </a:p>
        </p:txBody>
      </p:sp>
    </p:spTree>
    <p:extLst>
      <p:ext uri="{BB962C8B-B14F-4D97-AF65-F5344CB8AC3E}">
        <p14:creationId xmlns:p14="http://schemas.microsoft.com/office/powerpoint/2010/main" val="30028940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556792"/>
            <a:ext cx="7992888" cy="2808461"/>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marL="1793875" lvl="0" indent="-1793875" algn="just"/>
            <a:endParaRPr lang="en-US" sz="2400" dirty="0">
              <a:latin typeface="Calibri" pitchFamily="34" charset="0"/>
            </a:endParaRPr>
          </a:p>
          <a:p>
            <a:pPr lvl="0" algn="just"/>
            <a:r>
              <a:rPr lang="en-US" sz="2400" u="sng" dirty="0">
                <a:latin typeface="Calibri" pitchFamily="34" charset="0"/>
              </a:rPr>
              <a:t>2</a:t>
            </a:r>
            <a:r>
              <a:rPr lang="en-US" sz="2400" u="sng" baseline="30000" dirty="0">
                <a:latin typeface="Calibri" pitchFamily="34" charset="0"/>
              </a:rPr>
              <a:t>nd</a:t>
            </a:r>
            <a:r>
              <a:rPr lang="en-US" sz="2400" u="sng" dirty="0">
                <a:latin typeface="Calibri" pitchFamily="34" charset="0"/>
              </a:rPr>
              <a:t> phase includes</a:t>
            </a:r>
            <a:r>
              <a:rPr lang="en-US" sz="2400" dirty="0">
                <a:latin typeface="Calibri" pitchFamily="34" charset="0"/>
              </a:rPr>
              <a:t>:    </a:t>
            </a:r>
          </a:p>
          <a:p>
            <a:pPr marL="285750" lvl="0" indent="-285750" algn="just">
              <a:buFont typeface="Arial" panose="020B0604020202020204" pitchFamily="34" charset="0"/>
              <a:buChar char="•"/>
            </a:pPr>
            <a:r>
              <a:rPr lang="en-US" dirty="0">
                <a:latin typeface="Calibri" pitchFamily="34" charset="0"/>
              </a:rPr>
              <a:t>New network of 7 – 10 Radar C-band Dual Pol Magnetron, and</a:t>
            </a:r>
          </a:p>
          <a:p>
            <a:pPr marL="285750" indent="-285750" algn="just">
              <a:buFont typeface="Arial" panose="020B0604020202020204" pitchFamily="34" charset="0"/>
              <a:buChar char="•"/>
            </a:pPr>
            <a:r>
              <a:rPr lang="en-US" dirty="0">
                <a:latin typeface="Calibri" pitchFamily="34" charset="0"/>
              </a:rPr>
              <a:t>The infrastructure for a </a:t>
            </a:r>
            <a:r>
              <a:rPr lang="en-US" dirty="0" err="1">
                <a:latin typeface="Calibri" pitchFamily="34" charset="0"/>
              </a:rPr>
              <a:t>Nowcasting</a:t>
            </a:r>
            <a:r>
              <a:rPr lang="en-US" dirty="0">
                <a:latin typeface="Calibri" pitchFamily="34" charset="0"/>
              </a:rPr>
              <a:t> System</a:t>
            </a:r>
            <a:endParaRPr lang="el-GR" dirty="0">
              <a:latin typeface="Calibri" pitchFamily="34" charset="0"/>
            </a:endParaRPr>
          </a:p>
          <a:p>
            <a:pPr lvl="0" algn="just"/>
            <a:endParaRPr lang="en-US" dirty="0">
              <a:latin typeface="Calibri" pitchFamily="34" charset="0"/>
            </a:endParaRP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grpSp>
        <p:nvGrpSpPr>
          <p:cNvPr id="3" name="Ομάδα 2">
            <a:extLst>
              <a:ext uri="{FF2B5EF4-FFF2-40B4-BE49-F238E27FC236}">
                <a16:creationId xmlns:a16="http://schemas.microsoft.com/office/drawing/2014/main" id="{B7EBF646-2C4B-3D7A-2B5D-C14D5BE9DCC6}"/>
              </a:ext>
            </a:extLst>
          </p:cNvPr>
          <p:cNvGrpSpPr/>
          <p:nvPr/>
        </p:nvGrpSpPr>
        <p:grpSpPr>
          <a:xfrm>
            <a:off x="202757" y="4257134"/>
            <a:ext cx="8768310" cy="2311307"/>
            <a:chOff x="202757" y="4362641"/>
            <a:chExt cx="8768310" cy="2311307"/>
          </a:xfrm>
        </p:grpSpPr>
        <p:pic>
          <p:nvPicPr>
            <p:cNvPr id="4" name="Picture 4" descr="stroke and gps antenna">
              <a:extLst>
                <a:ext uri="{FF2B5EF4-FFF2-40B4-BE49-F238E27FC236}">
                  <a16:creationId xmlns:a16="http://schemas.microsoft.com/office/drawing/2014/main" id="{60C28BF0-0CC0-35DC-6FA7-CACD5E96B6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745DE106-05A3-D270-C594-D33C27E8F4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6" name="Εικόνα 5">
              <a:extLst>
                <a:ext uri="{FF2B5EF4-FFF2-40B4-BE49-F238E27FC236}">
                  <a16:creationId xmlns:a16="http://schemas.microsoft.com/office/drawing/2014/main" id="{89AA9386-F9FC-903D-2021-C5F9C68E0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Tree>
    <p:extLst>
      <p:ext uri="{BB962C8B-B14F-4D97-AF65-F5344CB8AC3E}">
        <p14:creationId xmlns:p14="http://schemas.microsoft.com/office/powerpoint/2010/main" val="2323374456"/>
      </p:ext>
    </p:extLst>
  </p:cSld>
  <p:clrMapOvr>
    <a:masterClrMapping/>
  </p:clrMapOvr>
  <p:transition/>
</p:sld>
</file>

<file path=ppt/theme/theme1.xml><?xml version="1.0" encoding="utf-8"?>
<a:theme xmlns:a="http://schemas.openxmlformats.org/drawingml/2006/main" name="Καιρος - Κλίμα Παν. Σκριμιζέας">
  <a:themeElements>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Προφίλ">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Προφίλ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Προφίλ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Προφίλ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Προφίλ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Προφίλ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Προφίλ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Προφίλ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Προφίλ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3127</TotalTime>
  <Words>2049</Words>
  <Application>Microsoft Office PowerPoint</Application>
  <PresentationFormat>Προβολή στην οθόνη (4:3)</PresentationFormat>
  <Paragraphs>165</Paragraphs>
  <Slides>19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ＭＳ Ｐゴシック</vt:lpstr>
      <vt:lpstr>Arial</vt:lpstr>
      <vt:lpstr>Calibri</vt:lpstr>
      <vt:lpstr>Century Gothic</vt:lpstr>
      <vt:lpstr>Verdana</vt:lpstr>
      <vt:lpstr>Wingdings</vt:lpstr>
      <vt:lpstr>Καιρος - Κλίμα Παν. Σκριμιζέας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Ekdda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COSMO_032020_pskrim</dc:title>
  <dc:creator>313user</dc:creator>
  <cp:lastModifiedBy>Panagiotis Skrimizeas</cp:lastModifiedBy>
  <cp:revision>319</cp:revision>
  <cp:lastPrinted>1601-01-01T00:00:00Z</cp:lastPrinted>
  <dcterms:created xsi:type="dcterms:W3CDTF">2010-12-07T18:02:14Z</dcterms:created>
  <dcterms:modified xsi:type="dcterms:W3CDTF">2024-09-02T17:01:55Z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