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54" r:id="rId2"/>
    <p:sldId id="402" r:id="rId3"/>
    <p:sldId id="558" r:id="rId4"/>
    <p:sldId id="545" r:id="rId5"/>
    <p:sldId id="546" r:id="rId6"/>
    <p:sldId id="547" r:id="rId7"/>
    <p:sldId id="554" r:id="rId8"/>
    <p:sldId id="553" r:id="rId9"/>
    <p:sldId id="505" r:id="rId10"/>
    <p:sldId id="564" r:id="rId11"/>
    <p:sldId id="572" r:id="rId12"/>
    <p:sldId id="571" r:id="rId13"/>
    <p:sldId id="507" r:id="rId14"/>
    <p:sldId id="527" r:id="rId15"/>
    <p:sldId id="526" r:id="rId16"/>
    <p:sldId id="552" r:id="rId17"/>
    <p:sldId id="567" r:id="rId18"/>
    <p:sldId id="568" r:id="rId19"/>
    <p:sldId id="569" r:id="rId20"/>
    <p:sldId id="566" r:id="rId21"/>
    <p:sldId id="574" r:id="rId22"/>
    <p:sldId id="363" r:id="rId23"/>
  </p:sldIdLst>
  <p:sldSz cx="12192000" cy="6858000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6" userDrawn="1">
          <p15:clr>
            <a:srgbClr val="A4A3A4"/>
          </p15:clr>
        </p15:guide>
        <p15:guide id="2" orient="horz" pos="1344" userDrawn="1">
          <p15:clr>
            <a:srgbClr val="A4A3A4"/>
          </p15:clr>
        </p15:guide>
        <p15:guide id="3" orient="horz" pos="890" userDrawn="1">
          <p15:clr>
            <a:srgbClr val="A4A3A4"/>
          </p15:clr>
        </p15:guide>
        <p15:guide id="4" orient="horz" pos="3929" userDrawn="1">
          <p15:clr>
            <a:srgbClr val="A4A3A4"/>
          </p15:clr>
        </p15:guide>
        <p15:guide id="5" orient="horz" pos="4294" userDrawn="1">
          <p15:clr>
            <a:srgbClr val="A4A3A4"/>
          </p15:clr>
        </p15:guide>
        <p15:guide id="6" orient="horz" pos="959" userDrawn="1">
          <p15:clr>
            <a:srgbClr val="A4A3A4"/>
          </p15:clr>
        </p15:guide>
        <p15:guide id="7" orient="horz" pos="3347" userDrawn="1">
          <p15:clr>
            <a:srgbClr val="A4A3A4"/>
          </p15:clr>
        </p15:guide>
        <p15:guide id="8" orient="horz" pos="4087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393" userDrawn="1">
          <p15:clr>
            <a:srgbClr val="A4A3A4"/>
          </p15:clr>
        </p15:guide>
        <p15:guide id="11" pos="7315" userDrawn="1">
          <p15:clr>
            <a:srgbClr val="A4A3A4"/>
          </p15:clr>
        </p15:guide>
        <p15:guide id="12" pos="7019" userDrawn="1">
          <p15:clr>
            <a:srgbClr val="A4A3A4"/>
          </p15:clr>
        </p15:guide>
        <p15:guide id="13" pos="7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62A04"/>
    <a:srgbClr val="FC684A"/>
    <a:srgbClr val="030509"/>
    <a:srgbClr val="0000FF"/>
    <a:srgbClr val="0099FF"/>
    <a:srgbClr val="00FF00"/>
    <a:srgbClr val="0066FF"/>
    <a:srgbClr val="6666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Dunkle Formatvorlage 1 - Akz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3" autoAdjust="0"/>
    <p:restoredTop sz="96404" autoAdjust="0"/>
  </p:normalViewPr>
  <p:slideViewPr>
    <p:cSldViewPr>
      <p:cViewPr varScale="1">
        <p:scale>
          <a:sx n="107" d="100"/>
          <a:sy n="107" d="100"/>
        </p:scale>
        <p:origin x="56" y="184"/>
      </p:cViewPr>
      <p:guideLst>
        <p:guide orient="horz" pos="686"/>
        <p:guide orient="horz" pos="1344"/>
        <p:guide orient="horz" pos="890"/>
        <p:guide orient="horz" pos="3929"/>
        <p:guide orient="horz" pos="4294"/>
        <p:guide orient="horz" pos="959"/>
        <p:guide orient="horz" pos="3347"/>
        <p:guide orient="horz" pos="4087"/>
        <p:guide pos="3840"/>
        <p:guide pos="393"/>
        <p:guide pos="7315"/>
        <p:guide pos="7019"/>
        <p:guide pos="7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136" y="-9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8902" cy="494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98" tIns="45500" rIns="90998" bIns="45500" numCol="1" anchor="t" anchorCtr="0" compatLnSpc="1">
            <a:prstTxWarp prst="textNoShape">
              <a:avLst/>
            </a:prstTxWarp>
          </a:bodyPr>
          <a:lstStyle>
            <a:lvl1pPr defTabSz="908251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7253" y="0"/>
            <a:ext cx="2948902" cy="494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98" tIns="45500" rIns="90998" bIns="45500" numCol="1" anchor="t" anchorCtr="0" compatLnSpc="1">
            <a:prstTxWarp prst="textNoShape">
              <a:avLst/>
            </a:prstTxWarp>
          </a:bodyPr>
          <a:lstStyle>
            <a:lvl1pPr algn="r" defTabSz="908251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845"/>
            <a:ext cx="2948902" cy="49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98" tIns="45500" rIns="90998" bIns="45500" numCol="1" anchor="b" anchorCtr="0" compatLnSpc="1">
            <a:prstTxWarp prst="textNoShape">
              <a:avLst/>
            </a:prstTxWarp>
          </a:bodyPr>
          <a:lstStyle>
            <a:lvl1pPr defTabSz="908251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7253" y="9430845"/>
            <a:ext cx="2948902" cy="49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98" tIns="45500" rIns="90998" bIns="45500" numCol="1" anchor="b" anchorCtr="0" compatLnSpc="1">
            <a:prstTxWarp prst="textNoShape">
              <a:avLst/>
            </a:prstTxWarp>
          </a:bodyPr>
          <a:lstStyle>
            <a:lvl1pPr algn="r" defTabSz="908251">
              <a:defRPr sz="1200"/>
            </a:lvl1pPr>
          </a:lstStyle>
          <a:p>
            <a:pPr>
              <a:defRPr/>
            </a:pPr>
            <a:fld id="{EEBADD61-593A-4B18-B1AC-C75BC558340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572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8902" cy="46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98" tIns="45500" rIns="90998" bIns="45500" numCol="1" anchor="t" anchorCtr="0" compatLnSpc="1">
            <a:prstTxWarp prst="textNoShape">
              <a:avLst/>
            </a:prstTxWarp>
          </a:bodyPr>
          <a:lstStyle>
            <a:lvl1pPr defTabSz="90825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773" y="0"/>
            <a:ext cx="2948902" cy="46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98" tIns="45500" rIns="90998" bIns="45500" numCol="1" anchor="t" anchorCtr="0" compatLnSpc="1">
            <a:prstTxWarp prst="textNoShape">
              <a:avLst/>
            </a:prstTxWarp>
          </a:bodyPr>
          <a:lstStyle>
            <a:lvl1pPr algn="r" defTabSz="90825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3988" y="779463"/>
            <a:ext cx="6492875" cy="36528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992" y="4746988"/>
            <a:ext cx="4979692" cy="4429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98" tIns="45500" rIns="90998" bIns="45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2369"/>
            <a:ext cx="2948902" cy="54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98" tIns="45500" rIns="90998" bIns="45500" numCol="1" anchor="b" anchorCtr="0" compatLnSpc="1">
            <a:prstTxWarp prst="textNoShape">
              <a:avLst/>
            </a:prstTxWarp>
          </a:bodyPr>
          <a:lstStyle>
            <a:lvl1pPr defTabSz="90825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773" y="9412369"/>
            <a:ext cx="2948902" cy="54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98" tIns="45500" rIns="90998" bIns="45500" numCol="1" anchor="b" anchorCtr="0" compatLnSpc="1">
            <a:prstTxWarp prst="textNoShape">
              <a:avLst/>
            </a:prstTxWarp>
          </a:bodyPr>
          <a:lstStyle>
            <a:lvl1pPr algn="r" defTabSz="90825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2632AB7-3175-4400-B513-A1A1ECAB1F8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6774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A5321F-F3E0-4F24-9A10-AF41344EC5D5}" type="slidenum">
              <a:rPr lang="de-DE" altLang="de-DE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de-DE" altLang="de-DE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894263"/>
            <a:ext cx="5200650" cy="4568825"/>
          </a:xfrm>
          <a:noFill/>
        </p:spPr>
        <p:txBody>
          <a:bodyPr/>
          <a:lstStyle/>
          <a:p>
            <a:pPr eaLnBrk="1" hangingPunct="1"/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119460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0" y="908050"/>
            <a:ext cx="12192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31801" y="2492376"/>
            <a:ext cx="10943167" cy="1871663"/>
          </a:xfrm>
        </p:spPr>
        <p:txBody>
          <a:bodyPr anchor="t"/>
          <a:lstStyle>
            <a:lvl1pPr algn="ctr">
              <a:defRPr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de-DE" noProof="0"/>
              <a:t>Titelmasterformat bearbeiten</a:t>
            </a:r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31801" y="4797426"/>
            <a:ext cx="10943167" cy="519113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de-DE" noProof="0"/>
              <a:t>Formatvorlage des Untertitelmasters durch Klicken bearbeiten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60000" y="144000"/>
            <a:ext cx="2592000" cy="63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8744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2644461" y="357966"/>
            <a:ext cx="6988001" cy="480132"/>
          </a:xfrm>
        </p:spPr>
        <p:txBody>
          <a:bodyPr lIns="0" rIns="0"/>
          <a:lstStyle>
            <a:lvl1pPr>
              <a:defRPr sz="3467"/>
            </a:lvl1pPr>
          </a:lstStyle>
          <a:p>
            <a:r>
              <a:rPr lang="de-DE" dirty="0"/>
              <a:t>Title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EDEADF70-4E7F-44AD-8B0E-DB27ABF8A8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184" y="1284919"/>
            <a:ext cx="11695816" cy="4734984"/>
          </a:xfrm>
          <a:prstGeom prst="rect">
            <a:avLst/>
          </a:prstGeom>
        </p:spPr>
        <p:txBody>
          <a:bodyPr lIns="0" tIns="0"/>
          <a:lstStyle>
            <a:lvl1pPr marL="304792" indent="-304792">
              <a:lnSpc>
                <a:spcPct val="100000"/>
              </a:lnSpc>
              <a:spcBef>
                <a:spcPts val="800"/>
              </a:spcBef>
              <a:buClr>
                <a:srgbClr val="2D4B9B"/>
              </a:buClr>
              <a:buFont typeface="Arial" panose="020B0604020202020204" pitchFamily="34" charset="0"/>
              <a:buChar char="■"/>
              <a:defRPr sz="21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377" indent="-304792">
              <a:lnSpc>
                <a:spcPct val="100000"/>
              </a:lnSpc>
              <a:spcBef>
                <a:spcPts val="800"/>
              </a:spcBef>
              <a:buClr>
                <a:srgbClr val="2D4B9B"/>
              </a:buClr>
              <a:buFont typeface="Arial" panose="020B0604020202020204" pitchFamily="34" charset="0"/>
              <a:buChar char="■"/>
              <a:defRPr sz="21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962" indent="-304792">
              <a:lnSpc>
                <a:spcPct val="100000"/>
              </a:lnSpc>
              <a:spcBef>
                <a:spcPts val="800"/>
              </a:spcBef>
              <a:buClr>
                <a:srgbClr val="2D4B9B"/>
              </a:buClr>
              <a:buFont typeface="Arial" panose="020B0604020202020204" pitchFamily="34" charset="0"/>
              <a:buChar char="■"/>
              <a:defRPr sz="21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3547" indent="-304792">
              <a:lnSpc>
                <a:spcPct val="100000"/>
              </a:lnSpc>
              <a:spcBef>
                <a:spcPts val="800"/>
              </a:spcBef>
              <a:buClr>
                <a:srgbClr val="2D4B9B"/>
              </a:buClr>
              <a:buFont typeface="Arial" panose="020B0604020202020204" pitchFamily="34" charset="0"/>
              <a:buChar char="■"/>
              <a:defRPr sz="21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3131" indent="-304792">
              <a:lnSpc>
                <a:spcPct val="100000"/>
              </a:lnSpc>
              <a:spcBef>
                <a:spcPts val="800"/>
              </a:spcBef>
              <a:buClr>
                <a:srgbClr val="2D4B9B"/>
              </a:buClr>
              <a:buFont typeface="Arial" panose="020B0604020202020204" pitchFamily="34" charset="0"/>
              <a:buChar char="■"/>
              <a:defRPr sz="21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1" name="Fußzeilenplatzhalter">
            <a:extLst>
              <a:ext uri="{FF2B5EF4-FFF2-40B4-BE49-F238E27FC236}">
                <a16:creationId xmlns:a16="http://schemas.microsoft.com/office/drawing/2014/main" id="{5A2FDF6C-2083-4008-9051-FD66E28615EF}"/>
              </a:ext>
            </a:extLst>
          </p:cNvPr>
          <p:cNvSpPr txBox="1">
            <a:spLocks/>
          </p:cNvSpPr>
          <p:nvPr userDrawn="1"/>
        </p:nvSpPr>
        <p:spPr>
          <a:xfrm>
            <a:off x="4056334" y="6283633"/>
            <a:ext cx="7385751" cy="366183"/>
          </a:xfrm>
          <a:prstGeom prst="rect">
            <a:avLst/>
          </a:prstGeom>
        </p:spPr>
        <p:txBody>
          <a:bodyPr vert="horz" lIns="121920" tIns="19200" rIns="12192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333" dirty="0">
                <a:solidFill>
                  <a:srgbClr val="2D4B9B"/>
                </a:solidFill>
                <a:latin typeface="Arial"/>
              </a:rPr>
              <a:t>Daniel Rieger :: DWD –</a:t>
            </a:r>
            <a:r>
              <a:rPr lang="de-DE" sz="1333" baseline="0" dirty="0">
                <a:solidFill>
                  <a:srgbClr val="2D4B9B"/>
                </a:solidFill>
                <a:latin typeface="Arial"/>
              </a:rPr>
              <a:t> 09</a:t>
            </a:r>
            <a:r>
              <a:rPr lang="de-DE" sz="1333" dirty="0">
                <a:solidFill>
                  <a:srgbClr val="2D4B9B"/>
                </a:solidFill>
                <a:latin typeface="Arial"/>
              </a:rPr>
              <a:t>/2023</a:t>
            </a:r>
          </a:p>
        </p:txBody>
      </p:sp>
      <p:sp>
        <p:nvSpPr>
          <p:cNvPr id="12" name="Foliennummernplatzhalter">
            <a:extLst>
              <a:ext uri="{FF2B5EF4-FFF2-40B4-BE49-F238E27FC236}">
                <a16:creationId xmlns:a16="http://schemas.microsoft.com/office/drawing/2014/main" id="{2824AA63-4A9A-4856-A4B5-9CA69AC6966D}"/>
              </a:ext>
            </a:extLst>
          </p:cNvPr>
          <p:cNvSpPr txBox="1">
            <a:spLocks/>
          </p:cNvSpPr>
          <p:nvPr userDrawn="1"/>
        </p:nvSpPr>
        <p:spPr>
          <a:xfrm>
            <a:off x="11302200" y="6283633"/>
            <a:ext cx="697800" cy="366183"/>
          </a:xfrm>
          <a:prstGeom prst="rect">
            <a:avLst/>
          </a:prstGeom>
        </p:spPr>
        <p:txBody>
          <a:bodyPr vert="horz" lIns="121920" tIns="1920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8FC84-22FA-4F5E-86B7-A7761BE44B02}" type="slidenum">
              <a:rPr lang="de-DE" sz="1333" smtClean="0">
                <a:solidFill>
                  <a:srgbClr val="2D4B9B"/>
                </a:solidFill>
                <a:latin typeface="Arial"/>
              </a:rPr>
              <a:pPr/>
              <a:t>‹Nr.›</a:t>
            </a:fld>
            <a:endParaRPr lang="de-DE" sz="1333" dirty="0">
              <a:solidFill>
                <a:srgbClr val="2D4B9B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572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2644461" y="357966"/>
            <a:ext cx="6988001" cy="480132"/>
          </a:xfrm>
        </p:spPr>
        <p:txBody>
          <a:bodyPr lIns="0" rIns="0"/>
          <a:lstStyle>
            <a:lvl1pPr>
              <a:defRPr sz="3467"/>
            </a:lvl1pPr>
          </a:lstStyle>
          <a:p>
            <a:r>
              <a:rPr lang="de-DE" dirty="0"/>
              <a:t>Title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EDEADF70-4E7F-44AD-8B0E-DB27ABF8A8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184" y="1284919"/>
            <a:ext cx="11695816" cy="4734984"/>
          </a:xfrm>
          <a:prstGeom prst="rect">
            <a:avLst/>
          </a:prstGeom>
        </p:spPr>
        <p:txBody>
          <a:bodyPr lIns="0" tIns="0"/>
          <a:lstStyle>
            <a:lvl1pPr marL="304792" indent="-304792">
              <a:lnSpc>
                <a:spcPct val="100000"/>
              </a:lnSpc>
              <a:spcBef>
                <a:spcPts val="800"/>
              </a:spcBef>
              <a:buClr>
                <a:srgbClr val="2D4B9B"/>
              </a:buClr>
              <a:buFont typeface="Arial" panose="020B0604020202020204" pitchFamily="34" charset="0"/>
              <a:buChar char="■"/>
              <a:defRPr sz="21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377" indent="-304792">
              <a:lnSpc>
                <a:spcPct val="100000"/>
              </a:lnSpc>
              <a:spcBef>
                <a:spcPts val="800"/>
              </a:spcBef>
              <a:buClr>
                <a:srgbClr val="2D4B9B"/>
              </a:buClr>
              <a:buFont typeface="Arial" panose="020B0604020202020204" pitchFamily="34" charset="0"/>
              <a:buChar char="■"/>
              <a:defRPr sz="21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962" indent="-304792">
              <a:lnSpc>
                <a:spcPct val="100000"/>
              </a:lnSpc>
              <a:spcBef>
                <a:spcPts val="800"/>
              </a:spcBef>
              <a:buClr>
                <a:srgbClr val="2D4B9B"/>
              </a:buClr>
              <a:buFont typeface="Arial" panose="020B0604020202020204" pitchFamily="34" charset="0"/>
              <a:buChar char="■"/>
              <a:defRPr sz="21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3547" indent="-304792">
              <a:lnSpc>
                <a:spcPct val="100000"/>
              </a:lnSpc>
              <a:spcBef>
                <a:spcPts val="800"/>
              </a:spcBef>
              <a:buClr>
                <a:srgbClr val="2D4B9B"/>
              </a:buClr>
              <a:buFont typeface="Arial" panose="020B0604020202020204" pitchFamily="34" charset="0"/>
              <a:buChar char="■"/>
              <a:defRPr sz="21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3131" indent="-304792">
              <a:lnSpc>
                <a:spcPct val="100000"/>
              </a:lnSpc>
              <a:spcBef>
                <a:spcPts val="800"/>
              </a:spcBef>
              <a:buClr>
                <a:srgbClr val="2D4B9B"/>
              </a:buClr>
              <a:buFont typeface="Arial" panose="020B0604020202020204" pitchFamily="34" charset="0"/>
              <a:buChar char="■"/>
              <a:defRPr sz="21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1" name="Fußzeilenplatzhalter">
            <a:extLst>
              <a:ext uri="{FF2B5EF4-FFF2-40B4-BE49-F238E27FC236}">
                <a16:creationId xmlns:a16="http://schemas.microsoft.com/office/drawing/2014/main" id="{5A2FDF6C-2083-4008-9051-FD66E28615EF}"/>
              </a:ext>
            </a:extLst>
          </p:cNvPr>
          <p:cNvSpPr txBox="1">
            <a:spLocks/>
          </p:cNvSpPr>
          <p:nvPr userDrawn="1"/>
        </p:nvSpPr>
        <p:spPr>
          <a:xfrm>
            <a:off x="4056334" y="6283633"/>
            <a:ext cx="7385751" cy="366183"/>
          </a:xfrm>
          <a:prstGeom prst="rect">
            <a:avLst/>
          </a:prstGeom>
        </p:spPr>
        <p:txBody>
          <a:bodyPr vert="horz" lIns="121920" tIns="19200" rIns="12192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333" dirty="0">
                <a:solidFill>
                  <a:srgbClr val="2D4B9B"/>
                </a:solidFill>
                <a:latin typeface="Arial"/>
              </a:rPr>
              <a:t>Daniel Rieger :: DWD –</a:t>
            </a:r>
            <a:r>
              <a:rPr lang="de-DE" sz="1333" baseline="0" dirty="0">
                <a:solidFill>
                  <a:srgbClr val="2D4B9B"/>
                </a:solidFill>
                <a:latin typeface="Arial"/>
              </a:rPr>
              <a:t> 09</a:t>
            </a:r>
            <a:r>
              <a:rPr lang="de-DE" sz="1333" dirty="0">
                <a:solidFill>
                  <a:srgbClr val="2D4B9B"/>
                </a:solidFill>
                <a:latin typeface="Arial"/>
              </a:rPr>
              <a:t>/2023</a:t>
            </a:r>
          </a:p>
        </p:txBody>
      </p:sp>
      <p:sp>
        <p:nvSpPr>
          <p:cNvPr id="12" name="Foliennummernplatzhalter">
            <a:extLst>
              <a:ext uri="{FF2B5EF4-FFF2-40B4-BE49-F238E27FC236}">
                <a16:creationId xmlns:a16="http://schemas.microsoft.com/office/drawing/2014/main" id="{2824AA63-4A9A-4856-A4B5-9CA69AC6966D}"/>
              </a:ext>
            </a:extLst>
          </p:cNvPr>
          <p:cNvSpPr txBox="1">
            <a:spLocks/>
          </p:cNvSpPr>
          <p:nvPr userDrawn="1"/>
        </p:nvSpPr>
        <p:spPr>
          <a:xfrm>
            <a:off x="11302200" y="6283633"/>
            <a:ext cx="697800" cy="366183"/>
          </a:xfrm>
          <a:prstGeom prst="rect">
            <a:avLst/>
          </a:prstGeom>
        </p:spPr>
        <p:txBody>
          <a:bodyPr vert="horz" lIns="121920" tIns="1920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8FC84-22FA-4F5E-86B7-A7761BE44B02}" type="slidenum">
              <a:rPr lang="de-DE" sz="1333" smtClean="0">
                <a:solidFill>
                  <a:srgbClr val="2D4B9B"/>
                </a:solidFill>
                <a:latin typeface="Arial"/>
              </a:rPr>
              <a:pPr/>
              <a:t>‹Nr.›</a:t>
            </a:fld>
            <a:endParaRPr lang="de-DE" sz="1333" dirty="0">
              <a:solidFill>
                <a:srgbClr val="2D4B9B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1154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9999" y="1080000"/>
            <a:ext cx="11628000" cy="53975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626684" cy="4464000"/>
          </a:xfrm>
        </p:spPr>
        <p:txBody>
          <a:bodyPr/>
          <a:lstStyle>
            <a:lvl1pPr>
              <a:defRPr>
                <a:solidFill>
                  <a:srgbClr val="030509"/>
                </a:solidFill>
              </a:defRPr>
            </a:lvl1pPr>
            <a:lvl2pPr>
              <a:defRPr>
                <a:solidFill>
                  <a:srgbClr val="030509"/>
                </a:solidFill>
              </a:defRPr>
            </a:lvl2pPr>
            <a:lvl3pPr>
              <a:defRPr>
                <a:solidFill>
                  <a:srgbClr val="030509"/>
                </a:solidFill>
              </a:defRPr>
            </a:lvl3pPr>
            <a:lvl4pPr>
              <a:defRPr>
                <a:solidFill>
                  <a:srgbClr val="030509"/>
                </a:solidFill>
              </a:defRPr>
            </a:lvl4pPr>
            <a:lvl5pPr>
              <a:defRPr>
                <a:solidFill>
                  <a:srgbClr val="030509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30509"/>
                </a:solidFill>
              </a:defRPr>
            </a:lvl1pPr>
          </a:lstStyle>
          <a:p>
            <a:pPr>
              <a:defRPr/>
            </a:pPr>
            <a:fld id="{EC9E4393-BB32-4E09-8257-BA51AD62D86F}" type="datetime1">
              <a:rPr lang="de-DE" smtClean="0"/>
              <a:t>03.09.2024</a:t>
            </a:fld>
            <a:endParaRPr lang="de-DE" dirty="0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xfrm>
            <a:off x="3790951" y="6524625"/>
            <a:ext cx="4993216" cy="217488"/>
          </a:xfrm>
        </p:spPr>
        <p:txBody>
          <a:bodyPr/>
          <a:lstStyle>
            <a:lvl1pPr>
              <a:defRPr>
                <a:solidFill>
                  <a:srgbClr val="030509"/>
                </a:solidFill>
              </a:defRPr>
            </a:lvl1pPr>
          </a:lstStyle>
          <a:p>
            <a:pPr>
              <a:defRPr/>
            </a:pPr>
            <a:r>
              <a:rPr lang="en-US"/>
              <a:t>26th COSMO General Meeting - Offenbach</a:t>
            </a:r>
            <a:endParaRPr lang="de-DE" dirty="0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56364-53DE-4AAA-9875-A3ADB6FED9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8387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11424" y="2564905"/>
            <a:ext cx="103632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1424" y="4149081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782E1-F7D5-4E51-8EBF-623F47F108D8}" type="datetime1">
              <a:rPr lang="de-DE" smtClean="0"/>
              <a:t>03.09.2024</a:t>
            </a:fld>
            <a:endParaRPr lang="de-DE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6AE8C-F7FB-4C6A-AB05-02B99ABF673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ftr" sz="quarter" idx="11"/>
          </p:nvPr>
        </p:nvSpPr>
        <p:spPr>
          <a:xfrm>
            <a:off x="3790951" y="6524625"/>
            <a:ext cx="4993216" cy="217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26th COSMO General Meeting - Offenbach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422968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724000" cy="446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64000" y="1800000"/>
            <a:ext cx="5724000" cy="446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1E1B5-6950-44AE-8743-29AD37C77A53}" type="datetime1">
              <a:rPr lang="de-DE" smtClean="0"/>
              <a:t>03.09.2024</a:t>
            </a:fld>
            <a:endParaRPr lang="de-DE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26th COSMO General Meeting - Offenbach</a:t>
            </a:r>
            <a:endParaRPr lang="de-DE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35466-972B-4128-9B6D-50345330DAA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59999" y="1080000"/>
            <a:ext cx="11628000" cy="53975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9886400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1080000"/>
            <a:ext cx="11628000" cy="53975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87CB4-8F33-45D3-A267-E8BE4E4E349D}" type="datetime1">
              <a:rPr lang="de-DE" smtClean="0"/>
              <a:t>03.09.2024</a:t>
            </a:fld>
            <a:endParaRPr lang="de-DE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26th COSMO General Meeting - Offenbach</a:t>
            </a:r>
            <a:endParaRPr lang="de-DE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4B7E5-BA3B-4448-84E9-D31765EC0C7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113114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E7B5C-E6FA-48E3-9335-562EDF926A3A}" type="datetime1">
              <a:rPr lang="de-DE" smtClean="0"/>
              <a:t>03.09.2024</a:t>
            </a:fld>
            <a:endParaRPr lang="de-DE"/>
          </a:p>
        </p:txBody>
      </p:sp>
      <p:sp>
        <p:nvSpPr>
          <p:cNvPr id="3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26th COSMO General Meeting - Offenbach</a:t>
            </a:r>
            <a:endParaRPr lang="de-DE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9C80B-2E7A-4594-9D86-EE4C076EF64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389786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1044000"/>
            <a:ext cx="4032000" cy="1116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52000" y="1080000"/>
            <a:ext cx="6815667" cy="5148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60000" y="2304000"/>
            <a:ext cx="4032000" cy="385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B2029-CB2F-4EDF-BE98-3D7B5D52EAE0}" type="datetime1">
              <a:rPr lang="de-DE" smtClean="0"/>
              <a:t>03.09.2024</a:t>
            </a:fld>
            <a:endParaRPr lang="de-DE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26th COSMO General Meeting - Offenbach</a:t>
            </a:r>
            <a:endParaRPr lang="de-DE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1D2CF-EF55-4637-B435-08334844D8A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890115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7435" y="2924945"/>
            <a:ext cx="10363200" cy="1362075"/>
          </a:xfrm>
        </p:spPr>
        <p:txBody>
          <a:bodyPr anchor="t"/>
          <a:lstStyle>
            <a:lvl1pPr algn="ctr">
              <a:defRPr sz="4000" b="1" cap="none" baseline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1390651" y="6516000"/>
            <a:ext cx="2015067" cy="2079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93803-B770-444B-8F66-204860305652}" type="datetime1">
              <a:rPr lang="de-DE" smtClean="0"/>
              <a:t>03.09.2024</a:t>
            </a:fld>
            <a:endParaRPr lang="de-DE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4000" y="6516000"/>
            <a:ext cx="5280000" cy="216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26th COSMO General Meeting - Offenbach</a:t>
            </a:r>
            <a:endParaRPr lang="de-DE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4B63A-957D-45FF-9F4F-33D8948D54D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723860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2644461" y="357966"/>
            <a:ext cx="6988001" cy="480132"/>
          </a:xfrm>
        </p:spPr>
        <p:txBody>
          <a:bodyPr lIns="0" rIns="0"/>
          <a:lstStyle>
            <a:lvl1pPr>
              <a:defRPr sz="3467"/>
            </a:lvl1pPr>
          </a:lstStyle>
          <a:p>
            <a:r>
              <a:rPr lang="de-DE" dirty="0"/>
              <a:t>Title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EDEADF70-4E7F-44AD-8B0E-DB27ABF8A8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184" y="1284919"/>
            <a:ext cx="11695816" cy="4734984"/>
          </a:xfrm>
          <a:prstGeom prst="rect">
            <a:avLst/>
          </a:prstGeom>
        </p:spPr>
        <p:txBody>
          <a:bodyPr lIns="0" tIns="0"/>
          <a:lstStyle>
            <a:lvl1pPr marL="304792" indent="-304792">
              <a:lnSpc>
                <a:spcPct val="100000"/>
              </a:lnSpc>
              <a:spcBef>
                <a:spcPts val="800"/>
              </a:spcBef>
              <a:buClr>
                <a:srgbClr val="2D4B9B"/>
              </a:buClr>
              <a:buFont typeface="Arial" panose="020B0604020202020204" pitchFamily="34" charset="0"/>
              <a:buChar char="■"/>
              <a:defRPr sz="21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377" indent="-304792">
              <a:lnSpc>
                <a:spcPct val="100000"/>
              </a:lnSpc>
              <a:spcBef>
                <a:spcPts val="800"/>
              </a:spcBef>
              <a:buClr>
                <a:srgbClr val="2D4B9B"/>
              </a:buClr>
              <a:buFont typeface="Arial" panose="020B0604020202020204" pitchFamily="34" charset="0"/>
              <a:buChar char="■"/>
              <a:defRPr sz="21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962" indent="-304792">
              <a:lnSpc>
                <a:spcPct val="100000"/>
              </a:lnSpc>
              <a:spcBef>
                <a:spcPts val="800"/>
              </a:spcBef>
              <a:buClr>
                <a:srgbClr val="2D4B9B"/>
              </a:buClr>
              <a:buFont typeface="Arial" panose="020B0604020202020204" pitchFamily="34" charset="0"/>
              <a:buChar char="■"/>
              <a:defRPr sz="21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3547" indent="-304792">
              <a:lnSpc>
                <a:spcPct val="100000"/>
              </a:lnSpc>
              <a:spcBef>
                <a:spcPts val="800"/>
              </a:spcBef>
              <a:buClr>
                <a:srgbClr val="2D4B9B"/>
              </a:buClr>
              <a:buFont typeface="Arial" panose="020B0604020202020204" pitchFamily="34" charset="0"/>
              <a:buChar char="■"/>
              <a:defRPr sz="21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3131" indent="-304792">
              <a:lnSpc>
                <a:spcPct val="100000"/>
              </a:lnSpc>
              <a:spcBef>
                <a:spcPts val="800"/>
              </a:spcBef>
              <a:buClr>
                <a:srgbClr val="2D4B9B"/>
              </a:buClr>
              <a:buFont typeface="Arial" panose="020B0604020202020204" pitchFamily="34" charset="0"/>
              <a:buChar char="■"/>
              <a:defRPr sz="21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1" name="Fußzeilenplatzhalter">
            <a:extLst>
              <a:ext uri="{FF2B5EF4-FFF2-40B4-BE49-F238E27FC236}">
                <a16:creationId xmlns:a16="http://schemas.microsoft.com/office/drawing/2014/main" id="{5A2FDF6C-2083-4008-9051-FD66E28615EF}"/>
              </a:ext>
            </a:extLst>
          </p:cNvPr>
          <p:cNvSpPr txBox="1">
            <a:spLocks/>
          </p:cNvSpPr>
          <p:nvPr userDrawn="1"/>
        </p:nvSpPr>
        <p:spPr>
          <a:xfrm>
            <a:off x="4056334" y="6283633"/>
            <a:ext cx="7385751" cy="366183"/>
          </a:xfrm>
          <a:prstGeom prst="rect">
            <a:avLst/>
          </a:prstGeom>
        </p:spPr>
        <p:txBody>
          <a:bodyPr vert="horz" lIns="121920" tIns="19200" rIns="12192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333" dirty="0">
                <a:solidFill>
                  <a:srgbClr val="2D4B9B"/>
                </a:solidFill>
                <a:latin typeface="Arial"/>
              </a:rPr>
              <a:t>Daniel Rieger :: DWD –</a:t>
            </a:r>
            <a:r>
              <a:rPr lang="de-DE" sz="1333" baseline="0" dirty="0">
                <a:solidFill>
                  <a:srgbClr val="2D4B9B"/>
                </a:solidFill>
                <a:latin typeface="Arial"/>
              </a:rPr>
              <a:t> 09</a:t>
            </a:r>
            <a:r>
              <a:rPr lang="de-DE" sz="1333" dirty="0">
                <a:solidFill>
                  <a:srgbClr val="2D4B9B"/>
                </a:solidFill>
                <a:latin typeface="Arial"/>
              </a:rPr>
              <a:t>/2023</a:t>
            </a:r>
          </a:p>
        </p:txBody>
      </p:sp>
      <p:sp>
        <p:nvSpPr>
          <p:cNvPr id="12" name="Foliennummernplatzhalter">
            <a:extLst>
              <a:ext uri="{FF2B5EF4-FFF2-40B4-BE49-F238E27FC236}">
                <a16:creationId xmlns:a16="http://schemas.microsoft.com/office/drawing/2014/main" id="{2824AA63-4A9A-4856-A4B5-9CA69AC6966D}"/>
              </a:ext>
            </a:extLst>
          </p:cNvPr>
          <p:cNvSpPr txBox="1">
            <a:spLocks/>
          </p:cNvSpPr>
          <p:nvPr userDrawn="1"/>
        </p:nvSpPr>
        <p:spPr>
          <a:xfrm>
            <a:off x="11302200" y="6283633"/>
            <a:ext cx="697800" cy="366183"/>
          </a:xfrm>
          <a:prstGeom prst="rect">
            <a:avLst/>
          </a:prstGeom>
        </p:spPr>
        <p:txBody>
          <a:bodyPr vert="horz" lIns="121920" tIns="1920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8FC84-22FA-4F5E-86B7-A7761BE44B02}" type="slidenum">
              <a:rPr lang="de-DE" sz="1333" smtClean="0">
                <a:solidFill>
                  <a:srgbClr val="2D4B9B"/>
                </a:solidFill>
                <a:latin typeface="Arial"/>
              </a:rPr>
              <a:pPr/>
              <a:t>‹Nr.›</a:t>
            </a:fld>
            <a:endParaRPr lang="de-DE" sz="1333" dirty="0">
              <a:solidFill>
                <a:srgbClr val="2D4B9B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1874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 userDrawn="1"/>
        </p:nvSpPr>
        <p:spPr bwMode="auto">
          <a:xfrm>
            <a:off x="11169651" y="6381751"/>
            <a:ext cx="412749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1027" name="Line 23"/>
          <p:cNvSpPr>
            <a:spLocks noChangeShapeType="1"/>
          </p:cNvSpPr>
          <p:nvPr userDrawn="1"/>
        </p:nvSpPr>
        <p:spPr bwMode="auto">
          <a:xfrm>
            <a:off x="0" y="6453188"/>
            <a:ext cx="12192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59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90651" y="6513513"/>
            <a:ext cx="2015067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774D2386-C6AF-4AE9-A956-219FDDC1C23E}" type="datetime1">
              <a:rPr lang="de-DE" smtClean="0"/>
              <a:t>03.09.2024</a:t>
            </a:fld>
            <a:endParaRPr lang="de-DE"/>
          </a:p>
        </p:txBody>
      </p:sp>
      <p:sp>
        <p:nvSpPr>
          <p:cNvPr id="1029" name="Rectangle 36"/>
          <p:cNvSpPr>
            <a:spLocks noChangeArrowheads="1"/>
          </p:cNvSpPr>
          <p:nvPr/>
        </p:nvSpPr>
        <p:spPr bwMode="auto">
          <a:xfrm>
            <a:off x="6479117" y="6650038"/>
            <a:ext cx="2015067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1062" name="Rectangle 3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68800" y="6513514"/>
            <a:ext cx="3657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lang="en-US"/>
              <a:t>26th COSMO General Meeting - Offenbach</a:t>
            </a:r>
            <a:endParaRPr lang="de-DE"/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7084" y="6513514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30509"/>
                </a:solidFill>
              </a:defRPr>
            </a:lvl1pPr>
          </a:lstStyle>
          <a:p>
            <a:pPr>
              <a:defRPr/>
            </a:pPr>
            <a:fld id="{5259AE7D-B394-4481-8309-A574D55D12C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32" name="Rectangle 40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1080000"/>
            <a:ext cx="109728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33" name="Rectangle 4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1800000"/>
            <a:ext cx="109728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34" name="Text Box 42"/>
          <p:cNvSpPr txBox="1">
            <a:spLocks noChangeArrowheads="1"/>
          </p:cNvSpPr>
          <p:nvPr userDrawn="1"/>
        </p:nvSpPr>
        <p:spPr bwMode="auto">
          <a:xfrm>
            <a:off x="1" y="339726"/>
            <a:ext cx="89281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sz="3000">
                <a:solidFill>
                  <a:schemeClr val="bg1"/>
                </a:solidFill>
                <a:latin typeface="Arial Black" pitchFamily="34" charset="0"/>
              </a:rPr>
              <a:t>Deutscher Wetterdienst</a:t>
            </a:r>
          </a:p>
        </p:txBody>
      </p:sp>
      <p:sp>
        <p:nvSpPr>
          <p:cNvPr id="1035" name="Line 43"/>
          <p:cNvSpPr>
            <a:spLocks noChangeShapeType="1"/>
          </p:cNvSpPr>
          <p:nvPr userDrawn="1"/>
        </p:nvSpPr>
        <p:spPr bwMode="auto">
          <a:xfrm>
            <a:off x="0" y="908050"/>
            <a:ext cx="12192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37" name="Picture 38" descr="Wortbildmarke-und-Claim-positiv-transparent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00" y="142875"/>
            <a:ext cx="2592000" cy="628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46" descr="Bundesadler_kleine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477000"/>
            <a:ext cx="465667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288542C9-2BE2-4151-B6EB-3AA9B35F4B3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80000" y="288000"/>
            <a:ext cx="2017951" cy="46333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36ACA34-DF7A-4CBB-AFAF-9F13A6093FE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643296" y="324000"/>
            <a:ext cx="1292464" cy="4267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15" r:id="rId3"/>
    <p:sldLayoutId id="2147484016" r:id="rId4"/>
    <p:sldLayoutId id="2147484018" r:id="rId5"/>
    <p:sldLayoutId id="2147484019" r:id="rId6"/>
    <p:sldLayoutId id="2147484020" r:id="rId7"/>
    <p:sldLayoutId id="2147484039" r:id="rId8"/>
    <p:sldLayoutId id="2147484040" r:id="rId9"/>
    <p:sldLayoutId id="2147484041" r:id="rId10"/>
    <p:sldLayoutId id="2147484042" r:id="rId11"/>
  </p:sldLayoutIdLst>
  <p:transition>
    <p:fade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dkrz.de/icon/icon-nwp/-/merge_requests/783" TargetMode="External"/><Relationship Id="rId2" Type="http://schemas.openxmlformats.org/officeDocument/2006/relationships/hyperlink" Target="https://gitlab.dkrz.de/icon/wiki/-/wikis/Protocol-of-Release-Commit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.worldbank.org/indicator/NY.GDP.PCAP.CD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dkrz.de/icon/icon-model" TargetMode="External"/><Relationship Id="rId2" Type="http://schemas.openxmlformats.org/officeDocument/2006/relationships/hyperlink" Target="https://icon-model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icon-model.org/" TargetMode="External"/><Relationship Id="rId5" Type="http://schemas.openxmlformats.org/officeDocument/2006/relationships/hyperlink" Target="https://gitlab.dkrz.de/icon/icon-model.git" TargetMode="External"/><Relationship Id="rId4" Type="http://schemas.openxmlformats.org/officeDocument/2006/relationships/hyperlink" Target="mailto:git@gitlab.dkrz.de:icon/icon-model.gi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wiftbrowser.dkrz.de/public/dkrz_4d992e1b-f237-4258-a2bc-138ca6a1cf59/icon-model-use-case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74825" y="1916114"/>
            <a:ext cx="8281988" cy="2376487"/>
          </a:xfrm>
          <a:noFill/>
        </p:spPr>
        <p:txBody>
          <a:bodyPr/>
          <a:lstStyle/>
          <a:p>
            <a:pPr eaLnBrk="1" hangingPunct="1"/>
            <a:r>
              <a:rPr lang="de-DE" altLang="de-DE" dirty="0"/>
              <a:t>SCA Report </a:t>
            </a:r>
            <a:r>
              <a:rPr lang="de-DE" altLang="de-DE" dirty="0" err="1"/>
              <a:t>for</a:t>
            </a:r>
            <a:r>
              <a:rPr lang="de-DE" altLang="de-DE" dirty="0"/>
              <a:t> ICON-NWP</a:t>
            </a:r>
            <a:br>
              <a:rPr lang="de-DE" altLang="de-DE" dirty="0"/>
            </a:br>
            <a:br>
              <a:rPr lang="de-DE" altLang="de-DE" dirty="0"/>
            </a:br>
            <a:endParaRPr lang="de-DE" altLang="de-DE" sz="20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47851" y="4652963"/>
            <a:ext cx="8207375" cy="1223962"/>
          </a:xfrm>
          <a:noFill/>
        </p:spPr>
        <p:txBody>
          <a:bodyPr/>
          <a:lstStyle/>
          <a:p>
            <a:pPr eaLnBrk="1" hangingPunct="1"/>
            <a:r>
              <a:rPr lang="de-DE" altLang="de-DE" dirty="0"/>
              <a:t>Ulrich Schättler</a:t>
            </a:r>
          </a:p>
          <a:p>
            <a:pPr eaLnBrk="1" hangingPunct="1"/>
            <a:r>
              <a:rPr lang="de-DE" altLang="de-DE" dirty="0"/>
              <a:t>ICON Gatekeeper (in </a:t>
            </a:r>
            <a:r>
              <a:rPr lang="de-DE" altLang="de-DE" dirty="0" err="1"/>
              <a:t>charge</a:t>
            </a:r>
            <a:r>
              <a:rPr lang="de-DE" altLang="de-DE" dirty="0"/>
              <a:t> </a:t>
            </a:r>
            <a:r>
              <a:rPr lang="de-DE" altLang="de-DE" dirty="0" err="1"/>
              <a:t>for</a:t>
            </a:r>
            <a:r>
              <a:rPr lang="de-DE" altLang="de-DE" dirty="0"/>
              <a:t> COSMO)</a:t>
            </a:r>
          </a:p>
        </p:txBody>
      </p:sp>
    </p:spTree>
    <p:extLst>
      <p:ext uri="{BB962C8B-B14F-4D97-AF65-F5344CB8AC3E}">
        <p14:creationId xmlns:p14="http://schemas.microsoft.com/office/powerpoint/2010/main" val="326291393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D22DA0-E5A0-416A-B36B-83EBA3CDB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Two</a:t>
            </a:r>
            <a:r>
              <a:rPr lang="de-DE" dirty="0"/>
              <a:t> Releases </a:t>
            </a:r>
            <a:r>
              <a:rPr lang="de-DE" dirty="0" err="1"/>
              <a:t>Since</a:t>
            </a:r>
            <a:r>
              <a:rPr lang="de-DE" dirty="0"/>
              <a:t> Last COSMO GM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02F58E-DD67-48A5-9EB9-52C4D3F62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release-2024.01</a:t>
            </a:r>
            <a:r>
              <a:rPr lang="de-DE" dirty="0"/>
              <a:t> (</a:t>
            </a:r>
            <a:r>
              <a:rPr lang="de-DE" dirty="0" err="1"/>
              <a:t>formerly</a:t>
            </a:r>
            <a:r>
              <a:rPr lang="de-DE" dirty="0"/>
              <a:t> </a:t>
            </a:r>
            <a:r>
              <a:rPr lang="de-DE" dirty="0" err="1"/>
              <a:t>known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Release </a:t>
            </a:r>
            <a:r>
              <a:rPr lang="de-DE" dirty="0" err="1"/>
              <a:t>Candidate</a:t>
            </a:r>
            <a:r>
              <a:rPr lang="de-DE" dirty="0"/>
              <a:t> 2.6.7)</a:t>
            </a:r>
          </a:p>
          <a:p>
            <a:r>
              <a:rPr lang="de-DE" dirty="0"/>
              <a:t>Work on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release</a:t>
            </a:r>
            <a:r>
              <a:rPr lang="de-DE" dirty="0"/>
              <a:t> </a:t>
            </a:r>
            <a:r>
              <a:rPr lang="de-DE" dirty="0" err="1"/>
              <a:t>candidate</a:t>
            </a:r>
            <a:r>
              <a:rPr lang="de-DE" dirty="0"/>
              <a:t> </a:t>
            </a:r>
            <a:r>
              <a:rPr lang="de-DE" dirty="0" err="1"/>
              <a:t>started</a:t>
            </a:r>
            <a:r>
              <a:rPr lang="de-DE" dirty="0"/>
              <a:t> on 09.02.2023!</a:t>
            </a:r>
          </a:p>
          <a:p>
            <a:r>
              <a:rPr lang="de-DE" dirty="0" err="1"/>
              <a:t>It</a:t>
            </a:r>
            <a:r>
              <a:rPr lang="de-DE" dirty="0"/>
              <a:t> was </a:t>
            </a:r>
            <a:r>
              <a:rPr lang="de-DE" dirty="0" err="1"/>
              <a:t>released</a:t>
            </a:r>
            <a:r>
              <a:rPr lang="de-DE" dirty="0"/>
              <a:t> on 15.01.2024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ICON Open Source </a:t>
            </a:r>
            <a:r>
              <a:rPr lang="de-DE" dirty="0" err="1"/>
              <a:t>version</a:t>
            </a:r>
            <a:r>
              <a:rPr lang="de-DE" dirty="0"/>
              <a:t>, </a:t>
            </a:r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named</a:t>
            </a:r>
            <a:r>
              <a:rPr lang="de-DE" dirty="0"/>
              <a:t> release-2024.01.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b="1" dirty="0"/>
              <a:t>release-2024.07</a:t>
            </a:r>
          </a:p>
          <a:p>
            <a:r>
              <a:rPr lang="de-DE" dirty="0"/>
              <a:t>This </a:t>
            </a:r>
            <a:r>
              <a:rPr lang="de-DE" dirty="0" err="1"/>
              <a:t>release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tested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NWP Testsuite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months</a:t>
            </a:r>
            <a:r>
              <a:rPr lang="de-DE" dirty="0"/>
              <a:t>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ICON </a:t>
            </a:r>
            <a:r>
              <a:rPr lang="de-DE" dirty="0" err="1"/>
              <a:t>changes</a:t>
            </a:r>
            <a:r>
              <a:rPr lang="de-DE" dirty="0"/>
              <a:t> relevant </a:t>
            </a:r>
            <a:r>
              <a:rPr lang="de-DE" dirty="0" err="1"/>
              <a:t>for</a:t>
            </a:r>
            <a:r>
              <a:rPr lang="de-DE" dirty="0"/>
              <a:t> ICON-NWP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shown</a:t>
            </a:r>
            <a:r>
              <a:rPr lang="de-DE" dirty="0"/>
              <a:t> </a:t>
            </a:r>
            <a:r>
              <a:rPr lang="de-DE" dirty="0" err="1"/>
              <a:t>yesterday</a:t>
            </a:r>
            <a:r>
              <a:rPr lang="de-DE" dirty="0"/>
              <a:t> </a:t>
            </a:r>
            <a:r>
              <a:rPr lang="de-DE" dirty="0" err="1"/>
              <a:t>already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Günther.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 err="1"/>
              <a:t>Upcoming</a:t>
            </a:r>
            <a:r>
              <a:rPr lang="de-DE" b="1" dirty="0"/>
              <a:t> </a:t>
            </a:r>
            <a:r>
              <a:rPr lang="de-DE" b="1" dirty="0" err="1"/>
              <a:t>release</a:t>
            </a:r>
            <a:r>
              <a:rPr lang="de-DE" dirty="0"/>
              <a:t>: release-2024.10</a:t>
            </a:r>
          </a:p>
          <a:p>
            <a:pPr marL="400050" lvl="1" indent="0">
              <a:buNone/>
            </a:pPr>
            <a:r>
              <a:rPr lang="de-DE" dirty="0"/>
              <a:t>Feature </a:t>
            </a:r>
            <a:r>
              <a:rPr lang="de-DE" dirty="0" err="1"/>
              <a:t>freeze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release</a:t>
            </a:r>
            <a:r>
              <a:rPr lang="de-DE" dirty="0"/>
              <a:t> </a:t>
            </a:r>
            <a:r>
              <a:rPr lang="de-DE" dirty="0" err="1"/>
              <a:t>starts</a:t>
            </a:r>
            <a:r>
              <a:rPr lang="de-DE" dirty="0"/>
              <a:t> at 25. September!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DDDBB1-459C-4F56-8597-0F59C2892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9E4393-BB32-4E09-8257-BA51AD62D86F}" type="datetime1">
              <a:rPr lang="de-DE" smtClean="0"/>
              <a:t>03.09.2024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12C471-657A-4853-B0B2-C37FD2CFD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26th COSMO General Meeting - Offenbach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C31B2B-0C43-459B-9A43-94E7421D7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56364-53DE-4AAA-9875-A3ADB6FED984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814820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D22DA0-E5A0-416A-B36B-83EBA3CDB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(</a:t>
            </a:r>
            <a:r>
              <a:rPr lang="de-DE" dirty="0" err="1"/>
              <a:t>Detailed</a:t>
            </a:r>
            <a:r>
              <a:rPr lang="de-DE" dirty="0"/>
              <a:t>) </a:t>
            </a:r>
            <a:r>
              <a:rPr lang="de-DE" dirty="0" err="1"/>
              <a:t>Informations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Content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Releases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02F58E-DD67-48A5-9EB9-52C4D3F62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/>
              <a:t>Informations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found</a:t>
            </a:r>
            <a:r>
              <a:rPr lang="de-DE" dirty="0"/>
              <a:t> in</a:t>
            </a:r>
          </a:p>
          <a:p>
            <a:r>
              <a:rPr lang="de-DE" dirty="0"/>
              <a:t>The </a:t>
            </a:r>
            <a:r>
              <a:rPr lang="de-DE" dirty="0" err="1"/>
              <a:t>file</a:t>
            </a:r>
            <a:r>
              <a:rPr lang="de-DE" dirty="0"/>
              <a:t> RELEASE_NOTES.md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open source </a:t>
            </a:r>
            <a:r>
              <a:rPr lang="de-DE" dirty="0" err="1"/>
              <a:t>releases</a:t>
            </a:r>
            <a:r>
              <a:rPr lang="de-DE" dirty="0"/>
              <a:t>.</a:t>
            </a:r>
          </a:p>
          <a:p>
            <a:pPr marL="400050" lvl="1" indent="0">
              <a:buNone/>
            </a:pPr>
            <a:r>
              <a:rPr lang="de-DE" b="1" dirty="0"/>
              <a:t>CAMS </a:t>
            </a:r>
            <a:r>
              <a:rPr lang="de-DE" b="1" dirty="0" err="1"/>
              <a:t>climatological</a:t>
            </a:r>
            <a:r>
              <a:rPr lang="de-DE" b="1" dirty="0"/>
              <a:t> </a:t>
            </a:r>
            <a:r>
              <a:rPr lang="de-DE" b="1" dirty="0" err="1"/>
              <a:t>aerosol</a:t>
            </a:r>
            <a:r>
              <a:rPr lang="de-DE" b="1" dirty="0"/>
              <a:t> </a:t>
            </a:r>
            <a:r>
              <a:rPr lang="de-DE" b="1" dirty="0" err="1"/>
              <a:t>as</a:t>
            </a:r>
            <a:r>
              <a:rPr lang="de-DE" b="1" dirty="0"/>
              <a:t> an </a:t>
            </a:r>
            <a:r>
              <a:rPr lang="de-DE" b="1" dirty="0" err="1"/>
              <a:t>option</a:t>
            </a:r>
            <a:r>
              <a:rPr lang="de-DE" b="1" dirty="0"/>
              <a:t>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 err="1"/>
              <a:t>ecRad</a:t>
            </a:r>
            <a:r>
              <a:rPr lang="de-DE" b="1" dirty="0"/>
              <a:t> </a:t>
            </a:r>
            <a:r>
              <a:rPr lang="de-DE" b="1" dirty="0" err="1"/>
              <a:t>radiation</a:t>
            </a:r>
            <a:endParaRPr lang="de-DE" b="1" dirty="0"/>
          </a:p>
          <a:p>
            <a:pPr lvl="1"/>
            <a:r>
              <a:rPr lang="de-DE" dirty="0" err="1"/>
              <a:t>Disadvantage</a:t>
            </a:r>
            <a:r>
              <a:rPr lang="de-DE" dirty="0"/>
              <a:t>: Just </a:t>
            </a:r>
            <a:r>
              <a:rPr lang="de-DE" dirty="0" err="1"/>
              <a:t>the</a:t>
            </a:r>
            <a:r>
              <a:rPr lang="de-DE" dirty="0"/>
              <a:t> title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given</a:t>
            </a:r>
            <a:r>
              <a:rPr lang="de-DE" dirty="0"/>
              <a:t>.</a:t>
            </a:r>
          </a:p>
          <a:p>
            <a:pPr marL="400050" lvl="1" indent="0">
              <a:buNone/>
            </a:pPr>
            <a:endParaRPr lang="de-DE" dirty="0"/>
          </a:p>
          <a:p>
            <a:endParaRPr lang="de-DE" dirty="0"/>
          </a:p>
          <a:p>
            <a:r>
              <a:rPr lang="de-DE" dirty="0"/>
              <a:t>The Protocol </a:t>
            </a:r>
            <a:r>
              <a:rPr lang="de-DE" dirty="0" err="1"/>
              <a:t>of</a:t>
            </a:r>
            <a:r>
              <a:rPr lang="de-DE" dirty="0"/>
              <a:t> Release </a:t>
            </a:r>
            <a:r>
              <a:rPr lang="de-DE" dirty="0" err="1"/>
              <a:t>Commits</a:t>
            </a:r>
            <a:r>
              <a:rPr lang="de-DE" dirty="0"/>
              <a:t>: </a:t>
            </a:r>
            <a:r>
              <a:rPr lang="de-DE" dirty="0">
                <a:hlinkClick r:id="rId2"/>
              </a:rPr>
              <a:t>https://gitlab.dkrz.de/icon/wiki/-/wikis/Protocol-of-Release-Commits</a:t>
            </a:r>
            <a:r>
              <a:rPr lang="de-DE" dirty="0"/>
              <a:t> (and </a:t>
            </a:r>
            <a:r>
              <a:rPr lang="de-DE" dirty="0" err="1"/>
              <a:t>subpages</a:t>
            </a:r>
            <a:r>
              <a:rPr lang="de-DE" dirty="0"/>
              <a:t>).</a:t>
            </a:r>
          </a:p>
          <a:p>
            <a:pPr marL="457200" lvl="1" indent="0">
              <a:buNone/>
            </a:pPr>
            <a:r>
              <a:rPr lang="de-DE" b="1" dirty="0"/>
              <a:t>CAMS </a:t>
            </a:r>
            <a:r>
              <a:rPr lang="de-DE" b="1" dirty="0" err="1"/>
              <a:t>climatological</a:t>
            </a:r>
            <a:r>
              <a:rPr lang="de-DE" b="1" dirty="0"/>
              <a:t> </a:t>
            </a:r>
            <a:r>
              <a:rPr lang="de-DE" b="1" dirty="0" err="1"/>
              <a:t>aerosol</a:t>
            </a:r>
            <a:r>
              <a:rPr lang="de-DE" b="1" dirty="0"/>
              <a:t> </a:t>
            </a:r>
            <a:r>
              <a:rPr lang="de-DE" b="1" dirty="0" err="1"/>
              <a:t>as</a:t>
            </a:r>
            <a:r>
              <a:rPr lang="de-DE" b="1" dirty="0"/>
              <a:t> an </a:t>
            </a:r>
            <a:r>
              <a:rPr lang="de-DE" b="1" dirty="0" err="1"/>
              <a:t>option</a:t>
            </a:r>
            <a:r>
              <a:rPr lang="de-DE" b="1" dirty="0"/>
              <a:t>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 err="1"/>
              <a:t>ecRad</a:t>
            </a:r>
            <a:r>
              <a:rPr lang="de-DE" b="1" dirty="0"/>
              <a:t> </a:t>
            </a:r>
            <a:r>
              <a:rPr lang="de-DE" b="1" dirty="0" err="1"/>
              <a:t>radiation</a:t>
            </a:r>
            <a:r>
              <a:rPr lang="de-DE" b="1" dirty="0"/>
              <a:t> (</a:t>
            </a:r>
            <a:r>
              <a:rPr lang="de-DE" b="1" dirty="0">
                <a:hlinkClick r:id="rId3"/>
              </a:rPr>
              <a:t>icon!783</a:t>
            </a:r>
            <a:r>
              <a:rPr lang="de-DE" b="1" dirty="0"/>
              <a:t>)</a:t>
            </a:r>
          </a:p>
          <a:p>
            <a:pPr lvl="1"/>
            <a:r>
              <a:rPr lang="de-DE" dirty="0"/>
              <a:t>Advantage: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protocol</a:t>
            </a:r>
            <a:r>
              <a:rPr lang="de-DE" dirty="0"/>
              <a:t> </a:t>
            </a:r>
            <a:r>
              <a:rPr lang="de-DE" dirty="0" err="1"/>
              <a:t>contains</a:t>
            </a:r>
            <a:r>
              <a:rPr lang="de-DE" dirty="0"/>
              <a:t> links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corresponding</a:t>
            </a:r>
            <a:r>
              <a:rPr lang="de-DE" dirty="0"/>
              <a:t> </a:t>
            </a:r>
            <a:r>
              <a:rPr lang="de-DE" dirty="0" err="1"/>
              <a:t>merge</a:t>
            </a:r>
            <a:r>
              <a:rPr lang="de-DE" dirty="0"/>
              <a:t> </a:t>
            </a:r>
            <a:r>
              <a:rPr lang="de-DE" dirty="0" err="1"/>
              <a:t>requests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informations</a:t>
            </a:r>
            <a:r>
              <a:rPr lang="de-DE" dirty="0"/>
              <a:t>.</a:t>
            </a:r>
          </a:p>
          <a:p>
            <a:pPr lvl="1"/>
            <a:r>
              <a:rPr lang="de-DE" dirty="0" err="1"/>
              <a:t>Disadvantage</a:t>
            </a:r>
            <a:r>
              <a:rPr lang="de-DE" dirty="0"/>
              <a:t>: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accessible</a:t>
            </a:r>
            <a:r>
              <a:rPr lang="de-DE" dirty="0"/>
              <a:t>,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a DKRZ </a:t>
            </a:r>
            <a:r>
              <a:rPr lang="de-DE" dirty="0" err="1"/>
              <a:t>account</a:t>
            </a:r>
            <a:r>
              <a:rPr lang="de-DE" dirty="0"/>
              <a:t>. Very </a:t>
            </a:r>
            <a:r>
              <a:rPr lang="de-DE" dirty="0" err="1"/>
              <a:t>often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go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sub</a:t>
            </a:r>
            <a:r>
              <a:rPr lang="de-DE" dirty="0"/>
              <a:t> </a:t>
            </a:r>
            <a:r>
              <a:rPr lang="de-DE" dirty="0" err="1"/>
              <a:t>pages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DDDBB1-459C-4F56-8597-0F59C2892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9E4393-BB32-4E09-8257-BA51AD62D86F}" type="datetime1">
              <a:rPr lang="de-DE" smtClean="0"/>
              <a:t>03.09.2024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12C471-657A-4853-B0B2-C37FD2CFD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26th COSMO General Meeting - Offenbach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C31B2B-0C43-459B-9A43-94E7421D7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56364-53DE-4AAA-9875-A3ADB6FED984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899654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B0FEFC-73B8-B865-0335-0C51DF5B6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DWD ICON Tools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D320F7-5F08-89DB-AA53-786A12359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Version 2.6.0 </a:t>
            </a:r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/>
              <a:t>since</a:t>
            </a:r>
            <a:r>
              <a:rPr lang="de-DE" dirty="0"/>
              <a:t> 15 May 2024.</a:t>
            </a:r>
          </a:p>
          <a:p>
            <a:r>
              <a:rPr lang="de-DE" dirty="0"/>
              <a:t>Many fixes and </a:t>
            </a:r>
            <a:r>
              <a:rPr lang="de-DE" dirty="0" err="1"/>
              <a:t>consolidations</a:t>
            </a:r>
            <a:endParaRPr lang="de-DE" dirty="0"/>
          </a:p>
          <a:p>
            <a:r>
              <a:rPr lang="de-DE" dirty="0"/>
              <a:t>Support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lat-lon</a:t>
            </a:r>
            <a:r>
              <a:rPr lang="de-DE" dirty="0"/>
              <a:t> </a:t>
            </a:r>
            <a:r>
              <a:rPr lang="de-DE" dirty="0" err="1"/>
              <a:t>grids</a:t>
            </a:r>
            <a:r>
              <a:rPr lang="de-DE" dirty="0"/>
              <a:t> in </a:t>
            </a:r>
            <a:r>
              <a:rPr lang="de-DE" dirty="0" err="1"/>
              <a:t>python</a:t>
            </a:r>
            <a:r>
              <a:rPr lang="de-DE" dirty="0"/>
              <a:t> </a:t>
            </a:r>
            <a:r>
              <a:rPr lang="de-DE" dirty="0" err="1"/>
              <a:t>bindings</a:t>
            </a:r>
            <a:endParaRPr lang="de-DE" dirty="0"/>
          </a:p>
          <a:p>
            <a:r>
              <a:rPr lang="de-DE" dirty="0"/>
              <a:t>Bug fix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spherical</a:t>
            </a:r>
            <a:r>
              <a:rPr lang="de-DE" dirty="0"/>
              <a:t> </a:t>
            </a:r>
            <a:r>
              <a:rPr lang="de-DE" dirty="0" err="1"/>
              <a:t>area</a:t>
            </a:r>
            <a:endParaRPr lang="de-DE" dirty="0"/>
          </a:p>
          <a:p>
            <a:r>
              <a:rPr lang="de-DE" dirty="0" err="1"/>
              <a:t>icondelaunay</a:t>
            </a:r>
            <a:r>
              <a:rPr lang="de-DE" dirty="0"/>
              <a:t>: </a:t>
            </a:r>
            <a:r>
              <a:rPr lang="de-DE" dirty="0" err="1"/>
              <a:t>close</a:t>
            </a:r>
            <a:r>
              <a:rPr lang="de-DE" dirty="0"/>
              <a:t> </a:t>
            </a:r>
            <a:r>
              <a:rPr lang="de-DE" dirty="0" err="1"/>
              <a:t>grid</a:t>
            </a:r>
            <a:r>
              <a:rPr lang="de-DE" dirty="0"/>
              <a:t> </a:t>
            </a:r>
            <a:r>
              <a:rPr lang="de-DE" dirty="0" err="1"/>
              <a:t>file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soon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longer</a:t>
            </a:r>
            <a:r>
              <a:rPr lang="de-DE" dirty="0"/>
              <a:t> </a:t>
            </a:r>
            <a:r>
              <a:rPr lang="de-DE" dirty="0" err="1"/>
              <a:t>needed</a:t>
            </a:r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Use at </a:t>
            </a:r>
            <a:r>
              <a:rPr lang="de-DE" dirty="0" err="1"/>
              <a:t>your</a:t>
            </a:r>
            <a:r>
              <a:rPr lang="de-DE" dirty="0"/>
              <a:t> own </a:t>
            </a:r>
            <a:r>
              <a:rPr lang="de-DE" dirty="0" err="1"/>
              <a:t>risk</a:t>
            </a:r>
            <a:r>
              <a:rPr lang="de-DE" dirty="0"/>
              <a:t>!</a:t>
            </a:r>
          </a:p>
          <a:p>
            <a:r>
              <a:rPr lang="de-DE" dirty="0"/>
              <a:t>DWD </a:t>
            </a:r>
            <a:r>
              <a:rPr lang="de-DE" dirty="0" err="1"/>
              <a:t>does</a:t>
            </a:r>
            <a:r>
              <a:rPr lang="de-DE" dirty="0"/>
              <a:t> not support </a:t>
            </a:r>
            <a:r>
              <a:rPr lang="de-DE" dirty="0" err="1"/>
              <a:t>the</a:t>
            </a:r>
            <a:r>
              <a:rPr lang="de-DE" dirty="0"/>
              <a:t> ICON Tools </a:t>
            </a:r>
            <a:r>
              <a:rPr lang="de-DE" dirty="0" err="1"/>
              <a:t>officially</a:t>
            </a:r>
            <a:endParaRPr lang="de-DE" dirty="0"/>
          </a:p>
          <a:p>
            <a:r>
              <a:rPr lang="de-DE" dirty="0" err="1"/>
              <a:t>Colleagues</a:t>
            </a:r>
            <a:r>
              <a:rPr lang="de-DE" dirty="0"/>
              <a:t> in Romania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willing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take</a:t>
            </a:r>
            <a:r>
              <a:rPr lang="de-DE" dirty="0"/>
              <a:t> a </a:t>
            </a:r>
            <a:r>
              <a:rPr lang="de-DE" dirty="0" err="1"/>
              <a:t>look</a:t>
            </a:r>
            <a:r>
              <a:rPr lang="de-DE" dirty="0"/>
              <a:t>,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something</a:t>
            </a:r>
            <a:r>
              <a:rPr lang="de-DE" dirty="0"/>
              <a:t> </a:t>
            </a:r>
            <a:r>
              <a:rPr lang="de-DE" dirty="0" err="1"/>
              <a:t>goes</a:t>
            </a:r>
            <a:r>
              <a:rPr lang="de-DE" dirty="0"/>
              <a:t> </a:t>
            </a:r>
            <a:r>
              <a:rPr lang="de-DE" dirty="0" err="1"/>
              <a:t>wrong</a:t>
            </a:r>
            <a:r>
              <a:rPr lang="de-DE" dirty="0"/>
              <a:t>.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F6C07A-ADC9-ADD1-5CC1-442022121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9E4393-BB32-4E09-8257-BA51AD62D86F}" type="datetime1">
              <a:rPr lang="de-DE" smtClean="0"/>
              <a:t>03.09.2024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EBE80C-3EDF-1408-C5B8-B5CE7352E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26th COSMO General Meeting - Offenbach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B81575-9477-2814-4A65-ADEE49BBE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56364-53DE-4AAA-9875-A3ADB6FED984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358900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C38C0CF4-45C3-B897-F83B-1EE2E14AA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License and Support </a:t>
            </a:r>
            <a:r>
              <a:rPr lang="de-DE" dirty="0" err="1"/>
              <a:t>Issues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645640-3F7D-4ED0-A411-CAE12AFC1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537628-CF1A-4BC6-8781-3C89979CD40A}" type="datetime1">
              <a:rPr lang="de-DE" smtClean="0"/>
              <a:t>03.09.2024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0C75244-4801-7DC2-4CF2-17F66074D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26th COSMO General Meeting - Offenbach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0E8A84-D8D2-4BE3-67A5-F0AAACAD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56364-53DE-4AAA-9875-A3ADB6FED984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258944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 descr="Ein Bild, das Text, Karte enthält.">
            <a:extLst>
              <a:ext uri="{FF2B5EF4-FFF2-40B4-BE49-F238E27FC236}">
                <a16:creationId xmlns:a16="http://schemas.microsoft.com/office/drawing/2014/main" id="{68AD3964-9DEB-1F22-2ECE-16B2BB1974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9" t="25195" r="8157" b="25231"/>
          <a:stretch/>
        </p:blipFill>
        <p:spPr>
          <a:xfrm>
            <a:off x="4298282" y="1772816"/>
            <a:ext cx="7702374" cy="3528392"/>
          </a:xfrm>
        </p:spPr>
      </p:pic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E547B5F-7DDB-5C21-0208-4DF9A9C9C8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0" y="1977264"/>
            <a:ext cx="4008800" cy="4286736"/>
          </a:xfrm>
        </p:spPr>
        <p:txBody>
          <a:bodyPr/>
          <a:lstStyle/>
          <a:p>
            <a:r>
              <a:rPr lang="de-DE" dirty="0"/>
              <a:t>Running ICON: UAE, Oman (</a:t>
            </a:r>
            <a:r>
              <a:rPr lang="de-DE" dirty="0" err="1"/>
              <a:t>preoperational</a:t>
            </a:r>
            <a:r>
              <a:rPr lang="de-DE" dirty="0"/>
              <a:t>), Brazil (Navy)</a:t>
            </a:r>
          </a:p>
          <a:p>
            <a:r>
              <a:rPr lang="de-DE" dirty="0" err="1"/>
              <a:t>Contracts</a:t>
            </a:r>
            <a:r>
              <a:rPr lang="de-DE" dirty="0"/>
              <a:t> also </a:t>
            </a:r>
            <a:r>
              <a:rPr lang="de-DE" dirty="0" err="1"/>
              <a:t>signed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: Kirgistan, Lesotho, </a:t>
            </a:r>
            <a:r>
              <a:rPr lang="de-DE" dirty="0" err="1"/>
              <a:t>Nigeria,Turkmenistan</a:t>
            </a:r>
            <a:r>
              <a:rPr lang="de-DE" dirty="0"/>
              <a:t>, </a:t>
            </a:r>
            <a:r>
              <a:rPr lang="de-DE" dirty="0" err="1"/>
              <a:t>Yemen</a:t>
            </a:r>
            <a:r>
              <a:rPr lang="de-DE" dirty="0"/>
              <a:t>, Zimbabwe</a:t>
            </a:r>
          </a:p>
          <a:p>
            <a:r>
              <a:rPr lang="de-DE" dirty="0" err="1"/>
              <a:t>Contracts</a:t>
            </a:r>
            <a:r>
              <a:rPr lang="de-DE" dirty="0"/>
              <a:t> </a:t>
            </a:r>
            <a:r>
              <a:rPr lang="de-DE" dirty="0" err="1"/>
              <a:t>already</a:t>
            </a:r>
            <a:r>
              <a:rPr lang="de-DE" dirty="0"/>
              <a:t> </a:t>
            </a:r>
            <a:r>
              <a:rPr lang="de-DE" dirty="0" err="1"/>
              <a:t>sent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: Botswana, Brazil (INMET), </a:t>
            </a:r>
            <a:r>
              <a:rPr lang="de-DE" dirty="0" err="1"/>
              <a:t>Tanzania</a:t>
            </a:r>
            <a:r>
              <a:rPr lang="de-DE" dirty="0"/>
              <a:t>.</a:t>
            </a:r>
          </a:p>
          <a:p>
            <a:r>
              <a:rPr lang="de-DE" dirty="0"/>
              <a:t>Possible </a:t>
            </a:r>
            <a:r>
              <a:rPr lang="de-DE" dirty="0" err="1"/>
              <a:t>paying</a:t>
            </a:r>
            <a:r>
              <a:rPr lang="de-DE" dirty="0"/>
              <a:t> countries (still in </a:t>
            </a:r>
            <a:r>
              <a:rPr lang="de-DE" dirty="0" err="1"/>
              <a:t>negotiation</a:t>
            </a:r>
            <a:r>
              <a:rPr lang="de-DE" dirty="0"/>
              <a:t>): Bahrain, Colombia, Panama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D061DAA-2B18-9BEC-ACD9-E22841AE6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5BC840-4CE6-4545-B727-FD2BAFB9CEB4}" type="datetime1">
              <a:rPr lang="de-DE" smtClean="0"/>
              <a:t>03.09.2024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2DE4FE-6B50-0B49-4A73-B11AECE9F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26th COSMO General Meeting - Offenbach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AFA582-DDB5-AB0F-66A1-059CCC4B9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56364-53DE-4AAA-9875-A3ADB6FED984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4F2A27-C614-1E27-4A5F-35A5D4453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Status </a:t>
            </a:r>
            <a:r>
              <a:rPr lang="de-DE" dirty="0" err="1"/>
              <a:t>of</a:t>
            </a:r>
            <a:r>
              <a:rPr lang="de-DE" dirty="0"/>
              <a:t> ICON </a:t>
            </a:r>
            <a:r>
              <a:rPr lang="de-DE" dirty="0" err="1"/>
              <a:t>Licensees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898559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82198-60F3-DE8B-65B0-D2A329E58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COSMO Money 2024 and </a:t>
            </a:r>
            <a:r>
              <a:rPr lang="de-DE" dirty="0" err="1"/>
              <a:t>Beyond</a:t>
            </a:r>
            <a:r>
              <a:rPr lang="de-DE" dirty="0"/>
              <a:t> (</a:t>
            </a:r>
            <a:r>
              <a:rPr lang="de-DE" dirty="0" err="1"/>
              <a:t>Using</a:t>
            </a:r>
            <a:r>
              <a:rPr lang="de-DE" dirty="0"/>
              <a:t> World Bank Data)</a:t>
            </a:r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77362F57-CC54-9ACE-B70A-462CF03024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4473791"/>
              </p:ext>
            </p:extLst>
          </p:nvPr>
        </p:nvGraphicFramePr>
        <p:xfrm>
          <a:off x="1487488" y="1844824"/>
          <a:ext cx="9197801" cy="33551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4993">
                  <a:extLst>
                    <a:ext uri="{9D8B030D-6E8A-4147-A177-3AD203B41FA5}">
                      <a16:colId xmlns:a16="http://schemas.microsoft.com/office/drawing/2014/main" val="12932516"/>
                    </a:ext>
                  </a:extLst>
                </a:gridCol>
                <a:gridCol w="1818202">
                  <a:extLst>
                    <a:ext uri="{9D8B030D-6E8A-4147-A177-3AD203B41FA5}">
                      <a16:colId xmlns:a16="http://schemas.microsoft.com/office/drawing/2014/main" val="1441537666"/>
                    </a:ext>
                  </a:extLst>
                </a:gridCol>
                <a:gridCol w="1818202">
                  <a:extLst>
                    <a:ext uri="{9D8B030D-6E8A-4147-A177-3AD203B41FA5}">
                      <a16:colId xmlns:a16="http://schemas.microsoft.com/office/drawing/2014/main" val="3636182999"/>
                    </a:ext>
                  </a:extLst>
                </a:gridCol>
                <a:gridCol w="1818202">
                  <a:extLst>
                    <a:ext uri="{9D8B030D-6E8A-4147-A177-3AD203B41FA5}">
                      <a16:colId xmlns:a16="http://schemas.microsoft.com/office/drawing/2014/main" val="1030257928"/>
                    </a:ext>
                  </a:extLst>
                </a:gridCol>
                <a:gridCol w="1818202">
                  <a:extLst>
                    <a:ext uri="{9D8B030D-6E8A-4147-A177-3AD203B41FA5}">
                      <a16:colId xmlns:a16="http://schemas.microsoft.com/office/drawing/2014/main" val="2185270484"/>
                    </a:ext>
                  </a:extLst>
                </a:gridCol>
              </a:tblGrid>
              <a:tr h="324036">
                <a:tc rowSpan="2">
                  <a:txBody>
                    <a:bodyPr/>
                    <a:lstStyle/>
                    <a:p>
                      <a:r>
                        <a:rPr lang="de-DE" b="1" dirty="0"/>
                        <a:t>Country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2024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de-DE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b="1" baseline="0" dirty="0"/>
                        <a:t>2025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de-DE" b="0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373680"/>
                  </a:ext>
                </a:extLst>
              </a:tr>
              <a:tr h="3240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/>
                        <a:t>GDPpc</a:t>
                      </a:r>
                      <a:r>
                        <a:rPr lang="de-DE" b="0" baseline="30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/>
                        <a:t>GDPpc</a:t>
                      </a:r>
                      <a:r>
                        <a:rPr lang="de-DE" b="1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baseline="0" dirty="0"/>
                        <a:t>Fee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571955"/>
                  </a:ext>
                </a:extLst>
              </a:tr>
              <a:tr h="374801">
                <a:tc>
                  <a:txBody>
                    <a:bodyPr/>
                    <a:lstStyle/>
                    <a:p>
                      <a:r>
                        <a:rPr lang="de-DE" dirty="0"/>
                        <a:t>Botswana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Still COSMO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7,249.8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10,300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351834"/>
                  </a:ext>
                </a:extLst>
              </a:tr>
              <a:tr h="374801">
                <a:tc>
                  <a:txBody>
                    <a:bodyPr/>
                    <a:lstStyle/>
                    <a:p>
                      <a:r>
                        <a:rPr lang="de-DE" dirty="0"/>
                        <a:t>Brazil (INMET)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Still COSMO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20,000</a:t>
                      </a:r>
                      <a:endParaRPr lang="de-DE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10,043.6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15,900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231290"/>
                  </a:ext>
                </a:extLst>
              </a:tr>
              <a:tr h="374801">
                <a:tc>
                  <a:txBody>
                    <a:bodyPr/>
                    <a:lstStyle/>
                    <a:p>
                      <a:r>
                        <a:rPr lang="de-DE" dirty="0"/>
                        <a:t>Brazil (Navy)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8,917.7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13,700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10,043.6</a:t>
                      </a:r>
                      <a:r>
                        <a:rPr lang="de-DE" baseline="300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15,900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12278"/>
                  </a:ext>
                </a:extLst>
              </a:tr>
              <a:tr h="374801">
                <a:tc>
                  <a:txBody>
                    <a:bodyPr/>
                    <a:lstStyle/>
                    <a:p>
                      <a:r>
                        <a:rPr lang="de-DE" dirty="0"/>
                        <a:t>Oman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16,439.3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23,295.3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55174"/>
                  </a:ext>
                </a:extLst>
              </a:tr>
              <a:tr h="374801">
                <a:tc>
                  <a:txBody>
                    <a:bodyPr/>
                    <a:lstStyle/>
                    <a:p>
                      <a:r>
                        <a:rPr lang="de-DE" dirty="0"/>
                        <a:t>Turkmenistan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8,792.5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aseline="0" dirty="0">
                          <a:solidFill>
                            <a:schemeClr val="tx1"/>
                          </a:solidFill>
                        </a:rPr>
                        <a:t>13,400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8,792.5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13,400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922993"/>
                  </a:ext>
                </a:extLst>
              </a:tr>
              <a:tr h="374801">
                <a:tc>
                  <a:txBody>
                    <a:bodyPr/>
                    <a:lstStyle/>
                    <a:p>
                      <a:r>
                        <a:rPr lang="de-DE" dirty="0"/>
                        <a:t>UAE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36,284.6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52,976.8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661934"/>
                  </a:ext>
                </a:extLst>
              </a:tr>
              <a:tr h="374801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107,100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95,500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284140"/>
                  </a:ext>
                </a:extLst>
              </a:tr>
            </a:tbl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B23917-0C67-7D99-03CF-9C67667B9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E6BC32-EEB3-4279-92FC-4A6A3ED0352F}" type="datetime1">
              <a:rPr lang="de-DE" smtClean="0"/>
              <a:t>03.09.2024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43DB4F-9235-9BB4-27A4-6F5BACEB8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26th COSMO General Meeting - Offenbach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C1175E-2B82-2A4B-9E96-399604B7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B4686-4644-471E-9375-12B57D8E2B20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12073FD-AF13-4AB4-FD13-F9522321170A}"/>
              </a:ext>
            </a:extLst>
          </p:cNvPr>
          <p:cNvSpPr txBox="1"/>
          <p:nvPr/>
        </p:nvSpPr>
        <p:spPr>
          <a:xfrm>
            <a:off x="1847528" y="5301208"/>
            <a:ext cx="7603363" cy="1021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de-DE" sz="1400" dirty="0" err="1"/>
              <a:t>GDPpc</a:t>
            </a:r>
            <a:r>
              <a:rPr lang="de-DE" sz="1400" dirty="0"/>
              <a:t> </a:t>
            </a:r>
            <a:r>
              <a:rPr lang="de-DE" sz="1400" dirty="0" err="1"/>
              <a:t>taken</a:t>
            </a:r>
            <a:r>
              <a:rPr lang="de-DE" sz="1400" dirty="0"/>
              <a:t> </a:t>
            </a:r>
            <a:r>
              <a:rPr lang="de-DE" sz="1400" dirty="0" err="1"/>
              <a:t>from</a:t>
            </a:r>
            <a:r>
              <a:rPr lang="de-DE" sz="1400" dirty="0"/>
              <a:t> </a:t>
            </a:r>
            <a:r>
              <a:rPr lang="de-DE" sz="1400" dirty="0">
                <a:hlinkClick r:id="rId2"/>
              </a:rPr>
              <a:t>https://data.worldbank.org/indicator/NY.GDP.PCAP.CD</a:t>
            </a:r>
            <a:r>
              <a:rPr lang="de-DE" sz="1400" dirty="0"/>
              <a:t> (August 2023)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de-DE" sz="1400" dirty="0" err="1"/>
              <a:t>GDPpc</a:t>
            </a:r>
            <a:r>
              <a:rPr lang="de-DE" sz="1400" dirty="0"/>
              <a:t> </a:t>
            </a:r>
            <a:r>
              <a:rPr lang="de-DE" sz="1400" dirty="0" err="1"/>
              <a:t>taken</a:t>
            </a:r>
            <a:r>
              <a:rPr lang="de-DE" sz="1400" dirty="0"/>
              <a:t> </a:t>
            </a:r>
            <a:r>
              <a:rPr lang="de-DE" sz="1400" dirty="0" err="1"/>
              <a:t>from</a:t>
            </a:r>
            <a:r>
              <a:rPr lang="de-DE" sz="1400" dirty="0"/>
              <a:t> </a:t>
            </a:r>
            <a:r>
              <a:rPr lang="de-DE" sz="1400" dirty="0">
                <a:hlinkClick r:id="rId2"/>
              </a:rPr>
              <a:t>https://data.worldbank.org/indicator/NY.GDP.PCAP.CD</a:t>
            </a:r>
            <a:r>
              <a:rPr lang="de-DE" sz="1400" dirty="0"/>
              <a:t> (26.08.2024)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de-DE" sz="1400" dirty="0" err="1">
                <a:solidFill>
                  <a:srgbClr val="FF0000"/>
                </a:solidFill>
              </a:rPr>
              <a:t>If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we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really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want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to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raise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the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fee</a:t>
            </a:r>
            <a:r>
              <a:rPr lang="de-DE" sz="1400" dirty="0">
                <a:solidFill>
                  <a:srgbClr val="FF0000"/>
                </a:solidFill>
              </a:rPr>
              <a:t>, </a:t>
            </a:r>
            <a:r>
              <a:rPr lang="de-DE" sz="1400" dirty="0" err="1">
                <a:solidFill>
                  <a:srgbClr val="FF0000"/>
                </a:solidFill>
              </a:rPr>
              <a:t>we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have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to</a:t>
            </a:r>
            <a:r>
              <a:rPr lang="de-DE" sz="1400" dirty="0">
                <a:solidFill>
                  <a:srgbClr val="FF0000"/>
                </a:solidFill>
              </a:rPr>
              <a:t> send a </a:t>
            </a:r>
            <a:r>
              <a:rPr lang="de-DE" sz="1400" dirty="0" err="1">
                <a:solidFill>
                  <a:srgbClr val="FF0000"/>
                </a:solidFill>
              </a:rPr>
              <a:t>written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notice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until</a:t>
            </a:r>
            <a:r>
              <a:rPr lang="de-DE" sz="1400" dirty="0">
                <a:solidFill>
                  <a:srgbClr val="FF0000"/>
                </a:solidFill>
              </a:rPr>
              <a:t> end </a:t>
            </a:r>
            <a:r>
              <a:rPr lang="de-DE" sz="1400" dirty="0" err="1">
                <a:solidFill>
                  <a:srgbClr val="FF0000"/>
                </a:solidFill>
              </a:rPr>
              <a:t>of</a:t>
            </a:r>
            <a:r>
              <a:rPr lang="de-DE" sz="1400" dirty="0">
                <a:solidFill>
                  <a:srgbClr val="FF0000"/>
                </a:solidFill>
              </a:rPr>
              <a:t> September!</a:t>
            </a:r>
          </a:p>
        </p:txBody>
      </p:sp>
    </p:spTree>
    <p:extLst>
      <p:ext uri="{BB962C8B-B14F-4D97-AF65-F5344CB8AC3E}">
        <p14:creationId xmlns:p14="http://schemas.microsoft.com/office/powerpoint/2010/main" val="199021707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D012C8-9DCC-9242-7D75-28FA04AD2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NWP Model Training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E945E5-BDD3-7F12-2B0F-14B06C0C6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800000"/>
            <a:ext cx="5303952" cy="4464000"/>
          </a:xfrm>
        </p:spPr>
        <p:txBody>
          <a:bodyPr/>
          <a:lstStyle/>
          <a:p>
            <a:r>
              <a:rPr lang="de-DE" dirty="0" err="1"/>
              <a:t>Took</a:t>
            </a:r>
            <a:r>
              <a:rPr lang="de-DE" dirty="0"/>
              <a:t> </a:t>
            </a:r>
            <a:r>
              <a:rPr lang="de-DE" dirty="0" err="1"/>
              <a:t>place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10.-14. June at DWD Headquarters (</a:t>
            </a:r>
            <a:r>
              <a:rPr lang="de-DE" dirty="0" err="1"/>
              <a:t>conference</a:t>
            </a:r>
            <a:r>
              <a:rPr lang="de-DE" dirty="0"/>
              <a:t> </a:t>
            </a:r>
            <a:r>
              <a:rPr lang="de-DE" dirty="0" err="1"/>
              <a:t>area</a:t>
            </a:r>
            <a:r>
              <a:rPr lang="de-DE" dirty="0"/>
              <a:t>) in 3 different </a:t>
            </a:r>
            <a:r>
              <a:rPr lang="de-DE" dirty="0" err="1"/>
              <a:t>groups</a:t>
            </a:r>
            <a:r>
              <a:rPr lang="de-DE" dirty="0"/>
              <a:t>.</a:t>
            </a:r>
          </a:p>
          <a:p>
            <a:r>
              <a:rPr lang="de-DE" dirty="0"/>
              <a:t>85 registered </a:t>
            </a:r>
            <a:r>
              <a:rPr lang="de-DE" dirty="0" err="1"/>
              <a:t>participants</a:t>
            </a:r>
            <a:r>
              <a:rPr lang="de-DE" dirty="0"/>
              <a:t>, 5 </a:t>
            </a:r>
            <a:r>
              <a:rPr lang="de-DE" dirty="0" err="1"/>
              <a:t>excused</a:t>
            </a:r>
            <a:r>
              <a:rPr lang="de-DE" dirty="0"/>
              <a:t> </a:t>
            </a:r>
            <a:r>
              <a:rPr lang="de-DE" dirty="0" err="1"/>
              <a:t>before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Training </a:t>
            </a:r>
            <a:r>
              <a:rPr lang="de-DE" dirty="0" err="1"/>
              <a:t>started</a:t>
            </a:r>
            <a:r>
              <a:rPr lang="de-DE" dirty="0"/>
              <a:t>. But </a:t>
            </a:r>
            <a:r>
              <a:rPr lang="de-DE" dirty="0" err="1"/>
              <a:t>only</a:t>
            </a:r>
            <a:r>
              <a:rPr lang="de-DE" dirty="0"/>
              <a:t> 60 </a:t>
            </a:r>
            <a:r>
              <a:rPr lang="de-DE" dirty="0" err="1"/>
              <a:t>participants</a:t>
            </a:r>
            <a:r>
              <a:rPr lang="de-DE" dirty="0"/>
              <a:t> </a:t>
            </a:r>
            <a:r>
              <a:rPr lang="de-DE" dirty="0" err="1"/>
              <a:t>present</a:t>
            </a:r>
            <a:r>
              <a:rPr lang="de-DE" dirty="0"/>
              <a:t>!</a:t>
            </a:r>
          </a:p>
          <a:p>
            <a:pPr lvl="1"/>
            <a:r>
              <a:rPr lang="de-DE" dirty="0" err="1"/>
              <a:t>MetServices</a:t>
            </a:r>
            <a:r>
              <a:rPr lang="de-DE" dirty="0"/>
              <a:t>: 	19 </a:t>
            </a:r>
            <a:r>
              <a:rPr lang="de-DE" dirty="0" err="1"/>
              <a:t>participants</a:t>
            </a:r>
            <a:r>
              <a:rPr lang="de-DE" dirty="0"/>
              <a:t> (+ 2 </a:t>
            </a:r>
            <a:r>
              <a:rPr lang="de-DE" dirty="0" err="1"/>
              <a:t>from</a:t>
            </a:r>
            <a:r>
              <a:rPr lang="de-DE" dirty="0"/>
              <a:t> DWD </a:t>
            </a:r>
            <a:r>
              <a:rPr lang="de-DE" dirty="0" err="1"/>
              <a:t>accepted</a:t>
            </a:r>
            <a:r>
              <a:rPr lang="de-DE" dirty="0"/>
              <a:t> at </a:t>
            </a:r>
            <a:r>
              <a:rPr lang="de-DE" dirty="0" err="1"/>
              <a:t>short</a:t>
            </a:r>
            <a:r>
              <a:rPr lang="de-DE" dirty="0"/>
              <a:t> </a:t>
            </a:r>
            <a:r>
              <a:rPr lang="de-DE" dirty="0" err="1"/>
              <a:t>notice</a:t>
            </a:r>
            <a:r>
              <a:rPr lang="de-DE" dirty="0"/>
              <a:t>): but 31 </a:t>
            </a:r>
            <a:r>
              <a:rPr lang="de-DE" dirty="0" err="1"/>
              <a:t>registrations</a:t>
            </a:r>
            <a:r>
              <a:rPr lang="de-DE" dirty="0"/>
              <a:t>!</a:t>
            </a:r>
          </a:p>
          <a:p>
            <a:r>
              <a:rPr lang="de-DE" dirty="0" err="1"/>
              <a:t>Theoretical</a:t>
            </a:r>
            <a:r>
              <a:rPr lang="de-DE" dirty="0"/>
              <a:t> </a:t>
            </a:r>
            <a:r>
              <a:rPr lang="de-DE" dirty="0" err="1"/>
              <a:t>lessons</a:t>
            </a:r>
            <a:r>
              <a:rPr lang="de-DE" dirty="0"/>
              <a:t> (</a:t>
            </a:r>
            <a:r>
              <a:rPr lang="de-DE" dirty="0" err="1"/>
              <a:t>morning</a:t>
            </a:r>
            <a:r>
              <a:rPr lang="de-DE" dirty="0"/>
              <a:t>) and </a:t>
            </a:r>
            <a:r>
              <a:rPr lang="de-DE" dirty="0" err="1"/>
              <a:t>practical</a:t>
            </a:r>
            <a:r>
              <a:rPr lang="de-DE" dirty="0"/>
              <a:t> </a:t>
            </a:r>
            <a:r>
              <a:rPr lang="de-DE" dirty="0" err="1"/>
              <a:t>exercises</a:t>
            </a:r>
            <a:r>
              <a:rPr lang="de-DE" dirty="0"/>
              <a:t> (</a:t>
            </a:r>
            <a:r>
              <a:rPr lang="de-DE" dirty="0" err="1"/>
              <a:t>afternoon</a:t>
            </a:r>
            <a:r>
              <a:rPr lang="de-DE" dirty="0"/>
              <a:t>).</a:t>
            </a:r>
          </a:p>
          <a:p>
            <a:r>
              <a:rPr lang="de-DE" dirty="0" err="1"/>
              <a:t>Practical</a:t>
            </a:r>
            <a:r>
              <a:rPr lang="de-DE" dirty="0"/>
              <a:t> </a:t>
            </a:r>
            <a:r>
              <a:rPr lang="de-DE" dirty="0" err="1"/>
              <a:t>exercises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MetServices</a:t>
            </a:r>
            <a:r>
              <a:rPr lang="de-DE" dirty="0"/>
              <a:t> </a:t>
            </a:r>
            <a:r>
              <a:rPr lang="de-DE" dirty="0" err="1"/>
              <a:t>again</a:t>
            </a:r>
            <a:r>
              <a:rPr lang="de-DE" dirty="0"/>
              <a:t> on </a:t>
            </a:r>
            <a:r>
              <a:rPr lang="de-DE" dirty="0" err="1"/>
              <a:t>ECMWF‘s</a:t>
            </a:r>
            <a:r>
              <a:rPr lang="de-DE" dirty="0"/>
              <a:t> HPC in Bologna.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42429C-F734-F062-AF9B-926AEC8D3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B7DB29-CA63-455D-9FA1-B1B25B7E2944}" type="datetime1">
              <a:rPr lang="de-DE" smtClean="0"/>
              <a:t>03.09.2024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FD69F7C-4883-73C3-DAFD-7590D83DF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COSMO SMC Meeting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D2BD6B-7963-C50A-BAE5-DBD21798E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56364-53DE-4AAA-9875-A3ADB6FED984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pic>
        <p:nvPicPr>
          <p:cNvPr id="8" name="Grafik 7" descr="Ein Bild, das Kleidung, draußen, Himmel, Person enthält.">
            <a:extLst>
              <a:ext uri="{FF2B5EF4-FFF2-40B4-BE49-F238E27FC236}">
                <a16:creationId xmlns:a16="http://schemas.microsoft.com/office/drawing/2014/main" id="{4D8200FD-F291-2DC7-FFC6-E4F75B3F48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88" y="1197000"/>
            <a:ext cx="5952000" cy="44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1572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FDAAC9-611D-191D-9397-34C078760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Time Table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MetServices</a:t>
            </a:r>
            <a:endParaRPr lang="en-US" dirty="0"/>
          </a:p>
        </p:txBody>
      </p:sp>
      <p:pic>
        <p:nvPicPr>
          <p:cNvPr id="12" name="Inhaltsplatzhalter 11" descr="Ein Bild, das Text, Screenshot, parallel, Zahl enthält.">
            <a:extLst>
              <a:ext uri="{FF2B5EF4-FFF2-40B4-BE49-F238E27FC236}">
                <a16:creationId xmlns:a16="http://schemas.microsoft.com/office/drawing/2014/main" id="{DD74D98F-8552-0316-F4EB-128D48DFA5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889" y="1700808"/>
            <a:ext cx="6860751" cy="4324954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F58A42-7F20-D9AB-B89D-A72549C3C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FB04AA-87C8-4EC2-B37A-D71073BFC4A6}" type="datetime1">
              <a:rPr lang="de-DE" smtClean="0"/>
              <a:t>03.09.2024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EE7546-A63C-10C9-DF3A-8BED6C69F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COSMO SMC Meeting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6FAF65-28A5-B579-A860-0068F3CFC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56364-53DE-4AAA-9875-A3ADB6FED984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42DC326F-B22C-CC72-E533-19B05B2CE1A0}"/>
              </a:ext>
            </a:extLst>
          </p:cNvPr>
          <p:cNvSpPr txBox="1">
            <a:spLocks/>
          </p:cNvSpPr>
          <p:nvPr/>
        </p:nvSpPr>
        <p:spPr bwMode="auto">
          <a:xfrm>
            <a:off x="360000" y="1800000"/>
            <a:ext cx="4635889" cy="44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rgbClr val="03050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rgbClr val="03050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rgbClr val="03050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rgbClr val="03050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rgbClr val="030509"/>
                </a:solidFill>
                <a:latin typeface="+mn-lt"/>
              </a:defRPr>
            </a:lvl5pPr>
            <a:lvl6pPr marL="25146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kern="0" dirty="0" err="1"/>
              <a:t>Slighly</a:t>
            </a:r>
            <a:r>
              <a:rPr lang="de-DE" kern="0" dirty="0"/>
              <a:t> </a:t>
            </a:r>
            <a:r>
              <a:rPr lang="de-DE" kern="0" dirty="0" err="1"/>
              <a:t>modified</a:t>
            </a:r>
            <a:r>
              <a:rPr lang="de-DE" kern="0" dirty="0"/>
              <a:t> </a:t>
            </a:r>
            <a:r>
              <a:rPr lang="de-DE" kern="0" dirty="0" err="1"/>
              <a:t>timetable</a:t>
            </a:r>
            <a:r>
              <a:rPr lang="de-DE" kern="0" dirty="0"/>
              <a:t>:</a:t>
            </a:r>
          </a:p>
          <a:p>
            <a:r>
              <a:rPr lang="de-DE" kern="0" dirty="0" err="1"/>
              <a:t>Added</a:t>
            </a:r>
            <a:r>
              <a:rPr lang="de-DE" kern="0" dirty="0"/>
              <a:t> </a:t>
            </a:r>
            <a:r>
              <a:rPr lang="de-DE" kern="0" dirty="0" err="1"/>
              <a:t>presentation</a:t>
            </a:r>
            <a:r>
              <a:rPr lang="de-DE" kern="0" dirty="0"/>
              <a:t> on </a:t>
            </a:r>
            <a:r>
              <a:rPr lang="de-DE" kern="0" dirty="0" err="1"/>
              <a:t>verification</a:t>
            </a:r>
            <a:r>
              <a:rPr lang="de-DE" kern="0" dirty="0"/>
              <a:t>.</a:t>
            </a:r>
          </a:p>
          <a:p>
            <a:r>
              <a:rPr lang="de-DE" kern="0" dirty="0" err="1"/>
              <a:t>Added</a:t>
            </a:r>
            <a:r>
              <a:rPr lang="de-DE" kern="0" dirty="0"/>
              <a:t> </a:t>
            </a:r>
            <a:r>
              <a:rPr lang="de-DE" kern="0" dirty="0" err="1"/>
              <a:t>presentation</a:t>
            </a:r>
            <a:r>
              <a:rPr lang="de-DE" kern="0" dirty="0"/>
              <a:t> and </a:t>
            </a:r>
            <a:r>
              <a:rPr lang="de-DE" kern="0" dirty="0" err="1"/>
              <a:t>exercise</a:t>
            </a:r>
            <a:r>
              <a:rPr lang="de-DE" kern="0" dirty="0"/>
              <a:t> </a:t>
            </a:r>
            <a:r>
              <a:rPr lang="de-DE" kern="0" dirty="0" err="1"/>
              <a:t>for</a:t>
            </a:r>
            <a:r>
              <a:rPr lang="de-DE" kern="0" dirty="0"/>
              <a:t> </a:t>
            </a:r>
            <a:r>
              <a:rPr lang="de-DE" kern="0" dirty="0" err="1"/>
              <a:t>scheduler</a:t>
            </a:r>
            <a:r>
              <a:rPr lang="de-DE" kern="0" dirty="0"/>
              <a:t> </a:t>
            </a:r>
            <a:r>
              <a:rPr lang="de-DE" kern="0" dirty="0" err="1"/>
              <a:t>ecFlow</a:t>
            </a:r>
            <a:r>
              <a:rPr lang="de-DE" kern="0" dirty="0"/>
              <a:t>. But time was </a:t>
            </a:r>
            <a:r>
              <a:rPr lang="de-DE" kern="0" dirty="0" err="1"/>
              <a:t>too</a:t>
            </a:r>
            <a:r>
              <a:rPr lang="de-DE" kern="0" dirty="0"/>
              <a:t> </a:t>
            </a:r>
            <a:r>
              <a:rPr lang="de-DE" kern="0" dirty="0" err="1"/>
              <a:t>short</a:t>
            </a:r>
            <a:r>
              <a:rPr lang="de-DE" kern="0" dirty="0"/>
              <a:t>.</a:t>
            </a:r>
          </a:p>
          <a:p>
            <a:endParaRPr lang="de-DE" kern="0" dirty="0"/>
          </a:p>
          <a:p>
            <a:pPr marL="0" indent="0">
              <a:buNone/>
            </a:pPr>
            <a:r>
              <a:rPr lang="de-DE" kern="0" dirty="0"/>
              <a:t>Challenges:</a:t>
            </a:r>
          </a:p>
          <a:p>
            <a:r>
              <a:rPr lang="de-DE" kern="0" dirty="0" err="1"/>
              <a:t>How</a:t>
            </a:r>
            <a:r>
              <a:rPr lang="de-DE" kern="0" dirty="0"/>
              <a:t> </a:t>
            </a:r>
            <a:r>
              <a:rPr lang="de-DE" kern="0" dirty="0" err="1"/>
              <a:t>to</a:t>
            </a:r>
            <a:r>
              <a:rPr lang="de-DE" kern="0" dirty="0"/>
              <a:t> fit all material in </a:t>
            </a:r>
            <a:r>
              <a:rPr lang="de-DE" kern="0" dirty="0" err="1"/>
              <a:t>one</a:t>
            </a:r>
            <a:r>
              <a:rPr lang="de-DE" kern="0" dirty="0"/>
              <a:t> </a:t>
            </a:r>
            <a:r>
              <a:rPr lang="de-DE" kern="0" dirty="0" err="1"/>
              <a:t>week</a:t>
            </a:r>
            <a:r>
              <a:rPr lang="de-DE" kern="0" dirty="0"/>
              <a:t>?</a:t>
            </a:r>
          </a:p>
          <a:p>
            <a:r>
              <a:rPr lang="de-DE" kern="0" dirty="0"/>
              <a:t>More </a:t>
            </a:r>
            <a:r>
              <a:rPr lang="de-DE" kern="0" dirty="0" err="1"/>
              <a:t>participants</a:t>
            </a:r>
            <a:r>
              <a:rPr lang="de-DE" kern="0" dirty="0"/>
              <a:t> </a:t>
            </a:r>
            <a:r>
              <a:rPr lang="de-DE" kern="0" dirty="0" err="1"/>
              <a:t>have</a:t>
            </a:r>
            <a:r>
              <a:rPr lang="de-DE" kern="0" dirty="0"/>
              <a:t> </a:t>
            </a:r>
            <a:r>
              <a:rPr lang="de-DE" kern="0" dirty="0" err="1"/>
              <a:t>no</a:t>
            </a:r>
            <a:r>
              <a:rPr lang="de-DE" kern="0" dirty="0"/>
              <a:t> (</a:t>
            </a:r>
            <a:r>
              <a:rPr lang="de-DE" kern="0" dirty="0" err="1"/>
              <a:t>good</a:t>
            </a:r>
            <a:r>
              <a:rPr lang="de-DE" kern="0" dirty="0"/>
              <a:t>) </a:t>
            </a:r>
            <a:r>
              <a:rPr lang="de-DE" kern="0" dirty="0" err="1"/>
              <a:t>knowledge</a:t>
            </a:r>
            <a:r>
              <a:rPr lang="de-DE" kern="0" dirty="0"/>
              <a:t> in Linux and </a:t>
            </a:r>
            <a:r>
              <a:rPr lang="de-DE" kern="0" dirty="0" err="1"/>
              <a:t>shell</a:t>
            </a:r>
            <a:r>
              <a:rPr lang="de-DE" kern="0" dirty="0"/>
              <a:t> </a:t>
            </a:r>
            <a:r>
              <a:rPr lang="de-DE" kern="0" dirty="0" err="1"/>
              <a:t>scripts</a:t>
            </a:r>
            <a:r>
              <a:rPr lang="de-DE" kern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295791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8CCC76-DBE7-DF8B-99A6-34ED42911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Tutor Team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4C483D-8FD0-F022-1BA9-52094D39A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FB04AA-87C8-4EC2-B37A-D71073BFC4A6}" type="datetime1">
              <a:rPr lang="de-DE" smtClean="0"/>
              <a:t>03.09.2024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93C061-F650-14EE-87FB-740DCFFA8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COSMO SMC Meeting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4B4C03-984E-B66F-B266-889D8FCBC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56364-53DE-4AAA-9875-A3ADB6FED984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pic>
        <p:nvPicPr>
          <p:cNvPr id="12" name="Grafik 11" descr="Ein Bild, das Kleidung, Mann, Person, Jeans enthält.">
            <a:extLst>
              <a:ext uri="{FF2B5EF4-FFF2-40B4-BE49-F238E27FC236}">
                <a16:creationId xmlns:a16="http://schemas.microsoft.com/office/drawing/2014/main" id="{F5FCA01C-8BB2-73B8-CAAC-FB1A0A8460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664" y="2016224"/>
            <a:ext cx="5244075" cy="3933056"/>
          </a:xfrm>
          <a:prstGeom prst="rect">
            <a:avLst/>
          </a:prstGeom>
        </p:spPr>
      </p:pic>
      <p:pic>
        <p:nvPicPr>
          <p:cNvPr id="8" name="Grafik 7" descr="Ein Bild, das Kleidung, Person, draußen, Schuhwerk enthält.&#10;&#10;Automatisch generierte Beschreibung">
            <a:extLst>
              <a:ext uri="{FF2B5EF4-FFF2-40B4-BE49-F238E27FC236}">
                <a16:creationId xmlns:a16="http://schemas.microsoft.com/office/drawing/2014/main" id="{2AE34152-7F19-23F2-384C-111805EDFE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145" y="2503830"/>
            <a:ext cx="1648055" cy="3229426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4EEE0E-4C68-BE52-0FE6-8B74F03A2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800000"/>
            <a:ext cx="6168048" cy="4464000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Preparation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exercises</a:t>
            </a:r>
            <a:r>
              <a:rPr lang="de-DE" dirty="0"/>
              <a:t> </a:t>
            </a:r>
            <a:r>
              <a:rPr lang="de-DE" dirty="0" err="1"/>
              <a:t>again</a:t>
            </a:r>
            <a:r>
              <a:rPr lang="de-DE" dirty="0"/>
              <a:t> was a </a:t>
            </a:r>
            <a:r>
              <a:rPr lang="de-DE" dirty="0" err="1"/>
              <a:t>joint</a:t>
            </a:r>
            <a:r>
              <a:rPr lang="de-DE" dirty="0"/>
              <a:t> COSMO </a:t>
            </a:r>
            <a:r>
              <a:rPr lang="de-DE" dirty="0" err="1"/>
              <a:t>development</a:t>
            </a:r>
            <a:r>
              <a:rPr lang="de-DE" dirty="0"/>
              <a:t>!</a:t>
            </a:r>
          </a:p>
          <a:p>
            <a:pPr marL="0" indent="0">
              <a:buNone/>
            </a:pPr>
            <a:endParaRPr lang="de-DE" sz="1000" dirty="0"/>
          </a:p>
          <a:p>
            <a:r>
              <a:rPr lang="de-DE" dirty="0"/>
              <a:t>4 </a:t>
            </a:r>
            <a:r>
              <a:rPr lang="de-DE" dirty="0" err="1"/>
              <a:t>Videoconferences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January</a:t>
            </a:r>
            <a:r>
              <a:rPr lang="de-DE" dirty="0"/>
              <a:t> and May.</a:t>
            </a:r>
          </a:p>
          <a:p>
            <a:pPr marL="0" indent="0">
              <a:buNone/>
            </a:pPr>
            <a:endParaRPr lang="de-DE" sz="1000" dirty="0"/>
          </a:p>
          <a:p>
            <a:r>
              <a:rPr lang="de-DE" dirty="0" err="1"/>
              <a:t>Colleagues</a:t>
            </a:r>
            <a:r>
              <a:rPr lang="de-DE" dirty="0"/>
              <a:t> </a:t>
            </a:r>
            <a:r>
              <a:rPr lang="de-DE" dirty="0" err="1"/>
              <a:t>involved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DWD: Daniel Rieger, Uli Schättler (General Info, Installation)</a:t>
            </a:r>
          </a:p>
          <a:p>
            <a:pPr lvl="1"/>
            <a:r>
              <a:rPr lang="de-DE" dirty="0"/>
              <a:t>IMGW: Witold </a:t>
            </a:r>
            <a:r>
              <a:rPr lang="de-DE" dirty="0" err="1"/>
              <a:t>Interewicz</a:t>
            </a:r>
            <a:r>
              <a:rPr lang="de-DE" dirty="0"/>
              <a:t> (</a:t>
            </a:r>
            <a:r>
              <a:rPr lang="de-DE" dirty="0" err="1"/>
              <a:t>Preprocessing</a:t>
            </a:r>
            <a:r>
              <a:rPr lang="de-DE" dirty="0"/>
              <a:t>, </a:t>
            </a:r>
            <a:r>
              <a:rPr lang="de-DE" dirty="0" err="1"/>
              <a:t>Grid</a:t>
            </a:r>
            <a:r>
              <a:rPr lang="de-DE" dirty="0"/>
              <a:t> Generator Web Interface)</a:t>
            </a:r>
          </a:p>
          <a:p>
            <a:pPr lvl="1"/>
            <a:r>
              <a:rPr lang="de-DE" dirty="0"/>
              <a:t>NMA: Stefan </a:t>
            </a:r>
            <a:r>
              <a:rPr lang="de-DE" dirty="0" err="1"/>
              <a:t>Dinicila</a:t>
            </a:r>
            <a:r>
              <a:rPr lang="de-DE" dirty="0"/>
              <a:t>, Stefan </a:t>
            </a:r>
            <a:r>
              <a:rPr lang="de-DE" dirty="0" err="1"/>
              <a:t>Gabrian</a:t>
            </a:r>
            <a:r>
              <a:rPr lang="de-DE" dirty="0"/>
              <a:t> (ICON-LAM; </a:t>
            </a:r>
            <a:r>
              <a:rPr lang="de-DE" dirty="0" err="1"/>
              <a:t>Visualization</a:t>
            </a:r>
            <a:r>
              <a:rPr lang="de-DE" dirty="0"/>
              <a:t>, </a:t>
            </a:r>
            <a:r>
              <a:rPr lang="de-DE" dirty="0" err="1"/>
              <a:t>Verification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DWD: Sascha Brand (</a:t>
            </a:r>
            <a:r>
              <a:rPr lang="de-DE" dirty="0" err="1"/>
              <a:t>ecFlow</a:t>
            </a:r>
            <a:r>
              <a:rPr lang="de-DE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24139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DD3820-608B-4ECC-8FCF-1A88F04FD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NWP Model Training: Summary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A04328-E924-4FFB-B6C0-0A76A1B73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Joint COSMO </a:t>
            </a:r>
            <a:r>
              <a:rPr lang="de-DE" dirty="0" err="1"/>
              <a:t>development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exercises</a:t>
            </a:r>
            <a:r>
              <a:rPr lang="de-DE" dirty="0"/>
              <a:t>: 				</a:t>
            </a:r>
            <a:r>
              <a:rPr lang="de-DE" dirty="0">
                <a:solidFill>
                  <a:srgbClr val="00B050"/>
                </a:solidFill>
              </a:rPr>
              <a:t>GREAT SUCCESS!</a:t>
            </a:r>
          </a:p>
          <a:p>
            <a:r>
              <a:rPr lang="de-DE" dirty="0"/>
              <a:t>Material </a:t>
            </a:r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everybody</a:t>
            </a:r>
            <a:r>
              <a:rPr lang="de-DE" dirty="0"/>
              <a:t>, </a:t>
            </a:r>
            <a:r>
              <a:rPr lang="de-DE" dirty="0" err="1"/>
              <a:t>who</a:t>
            </a:r>
            <a:r>
              <a:rPr lang="de-DE" dirty="0"/>
              <a:t> </a:t>
            </a:r>
            <a:r>
              <a:rPr lang="de-DE" dirty="0" err="1"/>
              <a:t>wants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do a Training.</a:t>
            </a:r>
          </a:p>
          <a:p>
            <a:r>
              <a:rPr lang="de-DE" dirty="0"/>
              <a:t>Scheduler and </a:t>
            </a:r>
            <a:r>
              <a:rPr lang="de-DE" dirty="0" err="1"/>
              <a:t>Verification</a:t>
            </a:r>
            <a:r>
              <a:rPr lang="de-DE" dirty="0"/>
              <a:t> </a:t>
            </a:r>
            <a:r>
              <a:rPr lang="de-DE" dirty="0" err="1"/>
              <a:t>included</a:t>
            </a:r>
            <a:r>
              <a:rPr lang="de-DE" dirty="0"/>
              <a:t> </a:t>
            </a:r>
            <a:r>
              <a:rPr lang="de-DE" dirty="0" err="1"/>
              <a:t>now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At least in a „</a:t>
            </a:r>
            <a:r>
              <a:rPr lang="de-DE" dirty="0" err="1"/>
              <a:t>basic</a:t>
            </a:r>
            <a:r>
              <a:rPr lang="de-DE" dirty="0"/>
              <a:t> </a:t>
            </a:r>
            <a:r>
              <a:rPr lang="de-DE" dirty="0" err="1"/>
              <a:t>state</a:t>
            </a:r>
            <a:r>
              <a:rPr lang="de-DE" dirty="0"/>
              <a:t>“.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elaborated</a:t>
            </a:r>
            <a:r>
              <a:rPr lang="de-DE" dirty="0"/>
              <a:t>.</a:t>
            </a:r>
          </a:p>
          <a:p>
            <a:pPr lvl="1"/>
            <a:r>
              <a:rPr lang="de-DE" dirty="0" err="1"/>
              <a:t>Perhaps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time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Training?</a:t>
            </a:r>
          </a:p>
          <a:p>
            <a:pPr lvl="1"/>
            <a:r>
              <a:rPr lang="de-DE" dirty="0"/>
              <a:t>Sascha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working</a:t>
            </a:r>
            <a:r>
              <a:rPr lang="de-DE" dirty="0"/>
              <a:t> on an </a:t>
            </a:r>
            <a:r>
              <a:rPr lang="de-DE" dirty="0" err="1"/>
              <a:t>ecFlow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operational </a:t>
            </a:r>
            <a:r>
              <a:rPr lang="de-DE" dirty="0" err="1"/>
              <a:t>setup</a:t>
            </a:r>
            <a:r>
              <a:rPr lang="de-DE" dirty="0"/>
              <a:t>.</a:t>
            </a:r>
          </a:p>
          <a:p>
            <a:pPr lvl="1"/>
            <a:endParaRPr lang="de-DE" dirty="0"/>
          </a:p>
          <a:p>
            <a:pPr marL="57150" indent="0">
              <a:buNone/>
            </a:pPr>
            <a:r>
              <a:rPr lang="de-DE" dirty="0"/>
              <a:t>Next </a:t>
            </a:r>
            <a:r>
              <a:rPr lang="de-DE" dirty="0" err="1"/>
              <a:t>Step</a:t>
            </a:r>
            <a:r>
              <a:rPr lang="de-DE" dirty="0"/>
              <a:t>: </a:t>
            </a:r>
            <a:r>
              <a:rPr lang="de-DE" dirty="0" err="1"/>
              <a:t>Encourage</a:t>
            </a:r>
            <a:r>
              <a:rPr lang="de-DE" dirty="0"/>
              <a:t> </a:t>
            </a:r>
            <a:r>
              <a:rPr lang="de-DE" dirty="0" err="1"/>
              <a:t>partners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install</a:t>
            </a:r>
            <a:r>
              <a:rPr lang="de-DE" dirty="0"/>
              <a:t> and </a:t>
            </a:r>
            <a:r>
              <a:rPr lang="de-DE" dirty="0" err="1"/>
              <a:t>test</a:t>
            </a:r>
            <a:r>
              <a:rPr lang="de-DE" dirty="0"/>
              <a:t> ICON.</a:t>
            </a:r>
          </a:p>
          <a:p>
            <a:pPr indent="-285750"/>
            <a:r>
              <a:rPr lang="de-DE" dirty="0"/>
              <a:t>I </a:t>
            </a:r>
            <a:r>
              <a:rPr lang="de-DE" dirty="0" err="1"/>
              <a:t>think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push </a:t>
            </a:r>
            <a:r>
              <a:rPr lang="de-DE" dirty="0" err="1"/>
              <a:t>them</a:t>
            </a:r>
            <a:r>
              <a:rPr lang="de-DE" dirty="0"/>
              <a:t>!</a:t>
            </a:r>
          </a:p>
          <a:p>
            <a:pPr indent="-285750"/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,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support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necessary</a:t>
            </a:r>
            <a:r>
              <a:rPr lang="de-DE" dirty="0"/>
              <a:t>.</a:t>
            </a:r>
          </a:p>
          <a:p>
            <a:pPr lvl="1"/>
            <a:endParaRPr lang="de-DE" dirty="0"/>
          </a:p>
          <a:p>
            <a:pPr marL="457200" lvl="1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CC5C0E-CF7F-4524-B32F-8E1CA283B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5E6F51-9B0B-4F0D-842D-DEE93C4E3B9F}" type="datetime1">
              <a:rPr lang="de-DE" smtClean="0"/>
              <a:t>03.09.2024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2C3BE3-FB4F-4D89-9C52-10EB209AE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NWP Model Training 2023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5948FB-D5CF-4068-A515-4C73883D5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59AE7D-B394-4481-8309-A574D55D12C9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795654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/>
              <a:t>ICON </a:t>
            </a:r>
            <a:r>
              <a:rPr lang="de-DE" altLang="en-US" dirty="0" err="1"/>
              <a:t>now</a:t>
            </a:r>
            <a:r>
              <a:rPr lang="de-DE" altLang="en-US" dirty="0"/>
              <a:t> </a:t>
            </a:r>
            <a:r>
              <a:rPr lang="de-DE" altLang="en-US" dirty="0" err="1"/>
              <a:t>is</a:t>
            </a:r>
            <a:r>
              <a:rPr lang="de-DE" altLang="en-US" dirty="0"/>
              <a:t> Open Source</a:t>
            </a:r>
            <a:endParaRPr lang="en-US" altLang="en-US" dirty="0"/>
          </a:p>
        </p:txBody>
      </p:sp>
      <p:sp>
        <p:nvSpPr>
          <p:cNvPr id="18435" name="Datumsplatzhalt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5D041A-16C2-44BF-B066-5DC359BB6C14}" type="datetime1">
              <a:rPr lang="de-DE" altLang="en-US" smtClean="0"/>
              <a:t>03.09.2024</a:t>
            </a:fld>
            <a:endParaRPr lang="de-DE" altLang="en-US"/>
          </a:p>
        </p:txBody>
      </p:sp>
      <p:sp>
        <p:nvSpPr>
          <p:cNvPr id="1843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26th COSMO General Meeting - Offenbach</a:t>
            </a:r>
            <a:endParaRPr lang="de-DE" altLang="en-US"/>
          </a:p>
        </p:txBody>
      </p:sp>
      <p:sp>
        <p:nvSpPr>
          <p:cNvPr id="1843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CB2853-D08A-4A64-8647-71380ADD6EA6}" type="slidenum">
              <a:rPr lang="de-DE" altLang="en-US" smtClean="0"/>
              <a:pPr eaLnBrk="1" hangingPunct="1"/>
              <a:t>2</a:t>
            </a:fld>
            <a:endParaRPr lang="de-DE" altLang="en-US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EFA8FA2-BFFD-490C-B047-4FBC463C1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768" y="4192456"/>
            <a:ext cx="4442413" cy="168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82189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F79B1E-D9D7-CDD2-16AC-578E81B8D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Other Support </a:t>
            </a:r>
            <a:r>
              <a:rPr lang="de-DE" dirty="0" err="1"/>
              <a:t>Activities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506719-05E2-2527-EF0A-4FE36575F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Organized</a:t>
            </a:r>
            <a:r>
              <a:rPr lang="de-DE" dirty="0"/>
              <a:t> an online </a:t>
            </a:r>
            <a:r>
              <a:rPr lang="de-DE" dirty="0" err="1"/>
              <a:t>workshop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Central Asia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give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on ICON-LAM and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migration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COSMO </a:t>
            </a:r>
            <a:r>
              <a:rPr lang="de-DE" dirty="0" err="1"/>
              <a:t>to</a:t>
            </a:r>
            <a:r>
              <a:rPr lang="de-DE" dirty="0"/>
              <a:t> ICON-LAM. Held on 01.12.24</a:t>
            </a:r>
          </a:p>
          <a:p>
            <a:pPr lvl="1"/>
            <a:r>
              <a:rPr lang="de-DE" dirty="0"/>
              <a:t>Turkmenistan </a:t>
            </a:r>
            <a:r>
              <a:rPr lang="de-DE" dirty="0" err="1"/>
              <a:t>is</a:t>
            </a:r>
            <a:r>
              <a:rPr lang="de-DE" dirty="0"/>
              <a:t> back in </a:t>
            </a:r>
            <a:r>
              <a:rPr lang="de-DE" dirty="0" err="1"/>
              <a:t>business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COSMO-Model. 3 </a:t>
            </a:r>
            <a:r>
              <a:rPr lang="de-DE" dirty="0" err="1"/>
              <a:t>colleagues</a:t>
            </a:r>
            <a:r>
              <a:rPr lang="de-DE" dirty="0"/>
              <a:t> </a:t>
            </a:r>
            <a:r>
              <a:rPr lang="de-DE" dirty="0" err="1"/>
              <a:t>participated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NWP Training.</a:t>
            </a:r>
          </a:p>
          <a:p>
            <a:pPr lvl="1"/>
            <a:r>
              <a:rPr lang="de-DE" dirty="0"/>
              <a:t>Kirgistan </a:t>
            </a:r>
            <a:r>
              <a:rPr lang="de-DE" dirty="0" err="1"/>
              <a:t>signed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ICON </a:t>
            </a:r>
            <a:r>
              <a:rPr lang="de-DE" dirty="0" err="1"/>
              <a:t>license</a:t>
            </a:r>
            <a:r>
              <a:rPr lang="de-DE" dirty="0"/>
              <a:t> (</a:t>
            </a:r>
            <a:r>
              <a:rPr lang="de-DE" dirty="0" err="1"/>
              <a:t>already</a:t>
            </a:r>
            <a:r>
              <a:rPr lang="de-DE" dirty="0"/>
              <a:t> </a:t>
            </a:r>
            <a:r>
              <a:rPr lang="de-DE" dirty="0" err="1"/>
              <a:t>before</a:t>
            </a:r>
            <a:r>
              <a:rPr lang="de-DE" dirty="0"/>
              <a:t> 01.12.24); 2 </a:t>
            </a:r>
            <a:r>
              <a:rPr lang="de-DE" dirty="0" err="1"/>
              <a:t>colleagues</a:t>
            </a:r>
            <a:r>
              <a:rPr lang="de-DE" dirty="0"/>
              <a:t> </a:t>
            </a:r>
            <a:r>
              <a:rPr lang="de-DE" dirty="0" err="1"/>
              <a:t>participated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NWP Training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The Request Tracker </a:t>
            </a:r>
            <a:r>
              <a:rPr lang="de-DE" dirty="0" err="1"/>
              <a:t>is</a:t>
            </a:r>
            <a:r>
              <a:rPr lang="de-DE" dirty="0"/>
              <a:t> online and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already</a:t>
            </a:r>
            <a:r>
              <a:rPr lang="de-DE" dirty="0"/>
              <a:t> </a:t>
            </a:r>
            <a:r>
              <a:rPr lang="de-DE" dirty="0" err="1"/>
              <a:t>got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ticket </a:t>
            </a:r>
            <a:r>
              <a:rPr lang="de-DE" dirty="0" err="1"/>
              <a:t>from</a:t>
            </a:r>
            <a:r>
              <a:rPr lang="de-DE" dirty="0"/>
              <a:t> UAE:</a:t>
            </a:r>
          </a:p>
          <a:p>
            <a:pPr lvl="1"/>
            <a:r>
              <a:rPr lang="de-DE" dirty="0"/>
              <a:t>ICON </a:t>
            </a:r>
            <a:r>
              <a:rPr lang="de-DE" dirty="0" err="1"/>
              <a:t>consistently</a:t>
            </a:r>
            <a:r>
              <a:rPr lang="de-DE" dirty="0"/>
              <a:t> </a:t>
            </a:r>
            <a:r>
              <a:rPr lang="de-DE" dirty="0" err="1"/>
              <a:t>overestimates</a:t>
            </a:r>
            <a:r>
              <a:rPr lang="de-DE" dirty="0"/>
              <a:t> </a:t>
            </a:r>
            <a:r>
              <a:rPr lang="de-DE" dirty="0" err="1"/>
              <a:t>forecasted</a:t>
            </a:r>
            <a:r>
              <a:rPr lang="de-DE" dirty="0"/>
              <a:t> </a:t>
            </a:r>
            <a:r>
              <a:rPr lang="de-DE" dirty="0" err="1"/>
              <a:t>rainfall</a:t>
            </a:r>
            <a:r>
              <a:rPr lang="de-DE" dirty="0"/>
              <a:t> </a:t>
            </a:r>
            <a:r>
              <a:rPr lang="de-DE" dirty="0" err="1"/>
              <a:t>amounts</a:t>
            </a:r>
            <a:r>
              <a:rPr lang="de-DE" dirty="0"/>
              <a:t>.</a:t>
            </a:r>
          </a:p>
          <a:p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33AADE-DCB1-6438-9F0B-CF6835097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9E4393-BB32-4E09-8257-BA51AD62D86F}" type="datetime1">
              <a:rPr lang="de-DE" smtClean="0"/>
              <a:t>03.09.2024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ED5DF3C-784A-B8E3-1917-CAFF8BF9A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26th COSMO General Meeting - Offenbach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D280B2-8890-9724-A8F7-36E7ED8DE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56364-53DE-4AAA-9875-A3ADB6FED984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005709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0CEEAE70-08D8-427D-BAAC-B89291656B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0363" y="2504993"/>
            <a:ext cx="5722937" cy="3054513"/>
          </a:xfrm>
          <a:prstGeom prst="rect">
            <a:avLst/>
          </a:prstGeom>
        </p:spPr>
      </p:pic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3162093-B958-4747-9215-14B285632E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Forecast </a:t>
            </a:r>
            <a:r>
              <a:rPr lang="de-DE" dirty="0" err="1"/>
              <a:t>from</a:t>
            </a:r>
            <a:r>
              <a:rPr lang="de-DE" dirty="0"/>
              <a:t> 16.07.2024 00 UTC </a:t>
            </a:r>
            <a:r>
              <a:rPr lang="de-DE" dirty="0" err="1"/>
              <a:t>for</a:t>
            </a:r>
            <a:r>
              <a:rPr lang="de-DE" dirty="0"/>
              <a:t> 15 UTC</a:t>
            </a:r>
          </a:p>
          <a:p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events</a:t>
            </a:r>
            <a:r>
              <a:rPr lang="de-DE" dirty="0"/>
              <a:t> in </a:t>
            </a:r>
            <a:r>
              <a:rPr lang="de-DE" dirty="0" err="1"/>
              <a:t>early</a:t>
            </a:r>
            <a:r>
              <a:rPr lang="de-DE" dirty="0"/>
              <a:t> Summer.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After </a:t>
            </a:r>
            <a:r>
              <a:rPr lang="de-DE" dirty="0" err="1"/>
              <a:t>reporting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in WG 6 Meeting on Monday, </a:t>
            </a:r>
            <a:r>
              <a:rPr lang="de-DE" dirty="0" err="1"/>
              <a:t>several</a:t>
            </a:r>
            <a:r>
              <a:rPr lang="de-DE" dirty="0"/>
              <a:t> </a:t>
            </a:r>
            <a:r>
              <a:rPr lang="de-DE" dirty="0" err="1"/>
              <a:t>partners</a:t>
            </a:r>
            <a:r>
              <a:rPr lang="de-DE" dirty="0"/>
              <a:t> </a:t>
            </a:r>
            <a:r>
              <a:rPr lang="de-DE" dirty="0" err="1"/>
              <a:t>said</a:t>
            </a:r>
            <a:r>
              <a:rPr lang="de-DE" dirty="0"/>
              <a:t>,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also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domain</a:t>
            </a:r>
            <a:r>
              <a:rPr lang="de-DE" dirty="0"/>
              <a:t>.</a:t>
            </a:r>
          </a:p>
          <a:p>
            <a:r>
              <a:rPr lang="de-DE" dirty="0"/>
              <a:t>See also National Reports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yesterday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time </a:t>
            </a: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task</a:t>
            </a:r>
            <a:r>
              <a:rPr lang="de-DE" dirty="0"/>
              <a:t> </a:t>
            </a:r>
            <a:r>
              <a:rPr lang="de-DE" dirty="0" err="1"/>
              <a:t>force</a:t>
            </a:r>
            <a:r>
              <a:rPr lang="de-DE" dirty="0"/>
              <a:t>?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37190C-B412-488B-A91A-929F2A19C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9E4393-BB32-4E09-8257-BA51AD62D86F}" type="datetime1">
              <a:rPr lang="de-DE" smtClean="0"/>
              <a:t>03.09.2024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289AFD-6AC2-4FBE-A7DA-0F941063D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26th COSMO General Meeting - Offenbach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28F4A1C-89C6-41BD-A6A8-92CC936BE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56364-53DE-4AAA-9875-A3ADB6FED984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E1209C2-3605-4442-88B7-919DC1479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„ICON </a:t>
            </a:r>
            <a:r>
              <a:rPr lang="de-DE" dirty="0" err="1"/>
              <a:t>Consistently</a:t>
            </a:r>
            <a:r>
              <a:rPr lang="de-DE" dirty="0"/>
              <a:t> </a:t>
            </a:r>
            <a:r>
              <a:rPr lang="de-DE" dirty="0" err="1"/>
              <a:t>Overestimates</a:t>
            </a:r>
            <a:r>
              <a:rPr lang="de-DE" dirty="0"/>
              <a:t> </a:t>
            </a:r>
            <a:r>
              <a:rPr lang="de-DE" dirty="0" err="1"/>
              <a:t>Forecasted</a:t>
            </a:r>
            <a:r>
              <a:rPr lang="de-DE" dirty="0"/>
              <a:t> </a:t>
            </a:r>
            <a:r>
              <a:rPr lang="de-DE" dirty="0" err="1"/>
              <a:t>Rainfall</a:t>
            </a:r>
            <a:r>
              <a:rPr lang="de-DE" dirty="0"/>
              <a:t> </a:t>
            </a:r>
            <a:r>
              <a:rPr lang="de-DE" dirty="0" err="1"/>
              <a:t>Amounts</a:t>
            </a:r>
            <a:r>
              <a:rPr lang="de-DE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077632729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Wetterhüt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8859466" y="1196752"/>
            <a:ext cx="2565126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dirty="0" err="1"/>
              <a:t>It</a:t>
            </a:r>
            <a:r>
              <a:rPr lang="de-DE" altLang="de-DE" sz="2400" dirty="0"/>
              <a:t> </a:t>
            </a:r>
            <a:r>
              <a:rPr lang="de-DE" altLang="de-DE" sz="2400" dirty="0" err="1"/>
              <a:t>is</a:t>
            </a:r>
            <a:r>
              <a:rPr lang="de-DE" altLang="de-DE" sz="2400" dirty="0"/>
              <a:t> </a:t>
            </a:r>
            <a:r>
              <a:rPr lang="de-DE" altLang="de-DE" sz="2400" dirty="0" err="1"/>
              <a:t>difficult</a:t>
            </a:r>
            <a:r>
              <a:rPr lang="de-DE" altLang="de-DE" sz="2400" dirty="0"/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dirty="0" err="1"/>
              <a:t>to</a:t>
            </a:r>
            <a:r>
              <a:rPr lang="de-DE" altLang="de-DE" sz="2400" dirty="0"/>
              <a:t> </a:t>
            </a:r>
            <a:r>
              <a:rPr lang="de-DE" altLang="de-DE" sz="2400" dirty="0" err="1"/>
              <a:t>predict</a:t>
            </a:r>
            <a:endParaRPr lang="de-DE" altLang="de-DE" sz="2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2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dirty="0" err="1"/>
              <a:t>especially</a:t>
            </a:r>
            <a:endParaRPr lang="de-DE" altLang="de-DE" sz="2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dirty="0" err="1"/>
              <a:t>the</a:t>
            </a:r>
            <a:r>
              <a:rPr lang="de-DE" altLang="de-DE" sz="2400" dirty="0"/>
              <a:t> </a:t>
            </a:r>
            <a:r>
              <a:rPr lang="de-DE" altLang="de-DE" sz="2400" dirty="0" err="1"/>
              <a:t>future</a:t>
            </a:r>
            <a:r>
              <a:rPr lang="de-DE" altLang="de-DE" sz="2400" dirty="0"/>
              <a:t>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2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2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dirty="0" err="1"/>
              <a:t>And</a:t>
            </a:r>
            <a:r>
              <a:rPr lang="de-DE" altLang="de-DE" sz="2400" dirty="0"/>
              <a:t> </a:t>
            </a:r>
            <a:r>
              <a:rPr lang="de-DE" altLang="de-DE" sz="2400" dirty="0" err="1"/>
              <a:t>we</a:t>
            </a:r>
            <a:r>
              <a:rPr lang="de-DE" altLang="de-DE" sz="2400" dirty="0"/>
              <a:t> </a:t>
            </a:r>
            <a:r>
              <a:rPr lang="de-DE" altLang="de-DE" sz="2400" dirty="0" err="1"/>
              <a:t>have</a:t>
            </a:r>
            <a:r>
              <a:rPr lang="de-DE" altLang="de-DE" sz="2400" dirty="0"/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dirty="0" err="1"/>
              <a:t>only</a:t>
            </a:r>
            <a:r>
              <a:rPr lang="de-DE" altLang="de-DE" sz="2400" dirty="0"/>
              <a:t> just </a:t>
            </a:r>
            <a:r>
              <a:rPr lang="de-DE" altLang="de-DE" sz="2400" dirty="0" err="1"/>
              <a:t>begun</a:t>
            </a:r>
            <a:r>
              <a:rPr lang="de-DE" altLang="de-DE" sz="2400" dirty="0"/>
              <a:t>…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00765DB-F04C-C5B7-7809-6204E8748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F1E3B8-DBDF-4416-868D-16C5F842D27F}" type="datetime1">
              <a:rPr lang="de-DE" smtClean="0"/>
              <a:t>03.09.2024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D2E7CD7-3797-AADB-D5B2-65E4D60A5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26th COSMO General Meeting - Offenbach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67CAE3C-AB38-E498-E61E-58C9A0DA6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59C80B-2E7A-4594-9D86-EE4C076EF646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3D6CDD-6C35-4B54-A9CC-74266D90B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find ICON and </a:t>
            </a:r>
            <a:r>
              <a:rPr lang="de-DE" dirty="0" err="1"/>
              <a:t>Related</a:t>
            </a:r>
            <a:r>
              <a:rPr lang="de-DE" dirty="0"/>
              <a:t> </a:t>
            </a:r>
            <a:r>
              <a:rPr lang="de-DE" dirty="0" err="1"/>
              <a:t>Informations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2BF2CB-372F-4CE7-BA77-275232E1D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https://icon-model.org</a:t>
            </a:r>
            <a:r>
              <a:rPr lang="de-DE" dirty="0"/>
              <a:t> New </a:t>
            </a:r>
            <a:r>
              <a:rPr lang="de-DE" dirty="0" err="1"/>
              <a:t>webpage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basic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on ICON and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download</a:t>
            </a:r>
            <a:r>
              <a:rPr lang="de-DE" dirty="0"/>
              <a:t> link:</a:t>
            </a:r>
          </a:p>
          <a:p>
            <a:pPr lvl="1"/>
            <a:r>
              <a:rPr lang="de-DE" dirty="0" err="1"/>
              <a:t>Going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„ICON-Model </a:t>
            </a:r>
            <a:r>
              <a:rPr lang="de-DE" dirty="0">
                <a:sym typeface="Symbol" panose="05050102010706020507" pitchFamily="18" charset="2"/>
              </a:rPr>
              <a:t> Release Download“, </a:t>
            </a:r>
            <a:r>
              <a:rPr lang="de-DE" dirty="0" err="1">
                <a:sym typeface="Symbol" panose="05050102010706020507" pitchFamily="18" charset="2"/>
              </a:rPr>
              <a:t>which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is</a:t>
            </a:r>
            <a:r>
              <a:rPr lang="de-DE" dirty="0">
                <a:sym typeface="Symbol" panose="05050102010706020507" pitchFamily="18" charset="2"/>
              </a:rPr>
              <a:t> a </a:t>
            </a:r>
            <a:r>
              <a:rPr lang="de-DE" dirty="0" err="1">
                <a:sym typeface="Symbol" panose="05050102010706020507" pitchFamily="18" charset="2"/>
              </a:rPr>
              <a:t>publicly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availabe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gitlab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page</a:t>
            </a:r>
            <a:endParaRPr lang="de-DE" dirty="0">
              <a:sym typeface="Symbol" panose="05050102010706020507" pitchFamily="18" charset="2"/>
            </a:endParaRPr>
          </a:p>
          <a:p>
            <a:pPr lvl="1"/>
            <a:endParaRPr lang="de-DE" dirty="0">
              <a:sym typeface="Symbol" panose="05050102010706020507" pitchFamily="18" charset="2"/>
            </a:endParaRPr>
          </a:p>
          <a:p>
            <a:r>
              <a:rPr lang="de-DE" dirty="0">
                <a:sym typeface="Symbol" panose="05050102010706020507" pitchFamily="18" charset="2"/>
                <a:hlinkClick r:id="rId3"/>
              </a:rPr>
              <a:t>https://gitlab.dkrz.de/icon/icon-model</a:t>
            </a:r>
            <a:endParaRPr lang="de-DE" dirty="0">
              <a:sym typeface="Symbol" panose="05050102010706020507" pitchFamily="18" charset="2"/>
            </a:endParaRPr>
          </a:p>
          <a:p>
            <a:pPr lvl="1"/>
            <a:r>
              <a:rPr lang="de-DE" dirty="0" err="1">
                <a:sym typeface="Symbol" panose="05050102010706020507" pitchFamily="18" charset="2"/>
              </a:rPr>
              <a:t>From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here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you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can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download</a:t>
            </a:r>
            <a:r>
              <a:rPr lang="de-DE" dirty="0">
                <a:sym typeface="Symbol" panose="05050102010706020507" pitchFamily="18" charset="2"/>
              </a:rPr>
              <a:t> a </a:t>
            </a:r>
            <a:r>
              <a:rPr lang="de-DE" dirty="0" err="1">
                <a:sym typeface="Symbol" panose="05050102010706020507" pitchFamily="18" charset="2"/>
              </a:rPr>
              <a:t>tar</a:t>
            </a:r>
            <a:r>
              <a:rPr lang="de-DE" dirty="0">
                <a:sym typeface="Symbol" panose="05050102010706020507" pitchFamily="18" charset="2"/>
              </a:rPr>
              <a:t>-ball (</a:t>
            </a:r>
            <a:r>
              <a:rPr lang="de-DE" dirty="0" err="1">
                <a:sym typeface="Symbol" panose="05050102010706020507" pitchFamily="18" charset="2"/>
              </a:rPr>
              <a:t>go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to</a:t>
            </a:r>
            <a:r>
              <a:rPr lang="de-DE" dirty="0">
                <a:sym typeface="Symbol" panose="05050102010706020507" pitchFamily="18" charset="2"/>
              </a:rPr>
              <a:t> „Code“  „Download source code“)</a:t>
            </a:r>
          </a:p>
          <a:p>
            <a:pPr lvl="1"/>
            <a:r>
              <a:rPr lang="de-DE" dirty="0" err="1">
                <a:sym typeface="Symbol" panose="05050102010706020507" pitchFamily="18" charset="2"/>
              </a:rPr>
              <a:t>You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can</a:t>
            </a:r>
            <a:r>
              <a:rPr lang="de-DE" dirty="0">
                <a:sym typeface="Symbol" panose="05050102010706020507" pitchFamily="18" charset="2"/>
              </a:rPr>
              <a:t> also </a:t>
            </a:r>
            <a:r>
              <a:rPr lang="de-DE" dirty="0" err="1">
                <a:sym typeface="Symbol" panose="05050102010706020507" pitchFamily="18" charset="2"/>
              </a:rPr>
              <a:t>download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directly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with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git</a:t>
            </a:r>
            <a:r>
              <a:rPr lang="de-DE" dirty="0">
                <a:sym typeface="Symbol" panose="05050102010706020507" pitchFamily="18" charset="2"/>
              </a:rPr>
              <a:t>:</a:t>
            </a:r>
          </a:p>
          <a:p>
            <a:pPr lvl="2"/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git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clone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  <a:hlinkClick r:id="rId4"/>
              </a:rPr>
              <a:t>git@gitlab.dkrz.de:icon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  <a:hlinkClick r:id="rId4"/>
              </a:rPr>
              <a:t>/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  <a:hlinkClick r:id="rId4"/>
              </a:rPr>
              <a:t>icon-model.git</a:t>
            </a:r>
            <a:endParaRPr lang="de-DE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lvl="2"/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git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clone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  <a:hlinkClick r:id="rId5"/>
              </a:rPr>
              <a:t>https://gitlab.dkrz.de/icon/icon-model.git</a:t>
            </a:r>
            <a:endParaRPr lang="de-DE" dirty="0"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endParaRPr lang="de-DE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r>
              <a:rPr lang="de-DE" dirty="0">
                <a:cs typeface="Courier New" panose="02070309020205020404" pitchFamily="49" charset="0"/>
                <a:sym typeface="Symbol" panose="05050102010706020507" pitchFamily="18" charset="2"/>
                <a:hlinkClick r:id="rId6"/>
              </a:rPr>
              <a:t>https://docs.icon-model.org/</a:t>
            </a:r>
            <a:endParaRPr lang="de-DE" dirty="0"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lvl="1"/>
            <a:r>
              <a:rPr lang="de-DE" dirty="0">
                <a:cs typeface="Courier New" panose="02070309020205020404" pitchFamily="49" charset="0"/>
                <a:sym typeface="Symbol" panose="05050102010706020507" pitchFamily="18" charset="2"/>
              </a:rPr>
              <a:t>Still </a:t>
            </a:r>
            <a:r>
              <a:rPr lang="de-DE" dirty="0" err="1">
                <a:cs typeface="Courier New" panose="02070309020205020404" pitchFamily="49" charset="0"/>
                <a:sym typeface="Symbol" panose="05050102010706020507" pitchFamily="18" charset="2"/>
              </a:rPr>
              <a:t>under</a:t>
            </a:r>
            <a:r>
              <a:rPr lang="de-DE" dirty="0">
                <a:cs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de-DE" dirty="0" err="1">
                <a:cs typeface="Courier New" panose="02070309020205020404" pitchFamily="49" charset="0"/>
                <a:sym typeface="Symbol" panose="05050102010706020507" pitchFamily="18" charset="2"/>
              </a:rPr>
              <a:t>construction</a:t>
            </a:r>
            <a:r>
              <a:rPr lang="de-DE" dirty="0">
                <a:cs typeface="Courier New" panose="02070309020205020404" pitchFamily="49" charset="0"/>
                <a:sym typeface="Symbol" panose="05050102010706020507" pitchFamily="18" charset="2"/>
              </a:rPr>
              <a:t>, </a:t>
            </a:r>
            <a:r>
              <a:rPr lang="de-DE" dirty="0" err="1">
                <a:cs typeface="Courier New" panose="02070309020205020404" pitchFamily="49" charset="0"/>
                <a:sym typeface="Symbol" panose="05050102010706020507" pitchFamily="18" charset="2"/>
              </a:rPr>
              <a:t>should</a:t>
            </a:r>
            <a:r>
              <a:rPr lang="de-DE" dirty="0">
                <a:cs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de-DE" dirty="0" err="1">
                <a:cs typeface="Courier New" panose="02070309020205020404" pitchFamily="49" charset="0"/>
                <a:sym typeface="Symbol" panose="05050102010706020507" pitchFamily="18" charset="2"/>
              </a:rPr>
              <a:t>be</a:t>
            </a:r>
            <a:r>
              <a:rPr lang="de-DE" dirty="0">
                <a:cs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de-DE" dirty="0" err="1">
                <a:cs typeface="Courier New" panose="02070309020205020404" pitchFamily="49" charset="0"/>
                <a:sym typeface="Symbol" panose="05050102010706020507" pitchFamily="18" charset="2"/>
              </a:rPr>
              <a:t>publicly</a:t>
            </a:r>
            <a:r>
              <a:rPr lang="de-DE" dirty="0">
                <a:cs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de-DE" dirty="0" err="1">
                <a:cs typeface="Courier New" panose="02070309020205020404" pitchFamily="49" charset="0"/>
                <a:sym typeface="Symbol" panose="05050102010706020507" pitchFamily="18" charset="2"/>
              </a:rPr>
              <a:t>available</a:t>
            </a:r>
            <a:r>
              <a:rPr lang="de-DE" dirty="0">
                <a:cs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de-DE" dirty="0" err="1">
                <a:cs typeface="Courier New" panose="02070309020205020404" pitchFamily="49" charset="0"/>
                <a:sym typeface="Symbol" panose="05050102010706020507" pitchFamily="18" charset="2"/>
              </a:rPr>
              <a:t>soon</a:t>
            </a:r>
            <a:r>
              <a:rPr lang="de-DE" dirty="0">
                <a:cs typeface="Courier New" panose="02070309020205020404" pitchFamily="49" charset="0"/>
                <a:sym typeface="Symbol" panose="05050102010706020507" pitchFamily="18" charset="2"/>
              </a:rPr>
              <a:t>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2FBA99-D470-421D-9A48-CC432E853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9E4393-BB32-4E09-8257-BA51AD62D86F}" type="datetime1">
              <a:rPr lang="de-DE" smtClean="0"/>
              <a:t>03.09.2024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EACE9F-F2DD-4D1B-A7C7-8A4701879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26th COSMO General Meeting - Offenbach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6A6CCF-7891-4320-8C4A-F7938A881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56364-53DE-4AAA-9875-A3ADB6FED984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766659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002105-BD82-4561-87B0-D3E3A8059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W-Questions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A1BC0F-926D-4540-9EF0-CED1EA5EF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800000"/>
            <a:ext cx="7176160" cy="4464000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Open Source?</a:t>
            </a:r>
          </a:p>
          <a:p>
            <a:r>
              <a:rPr lang="de-DE" dirty="0"/>
              <a:t>Open Source </a:t>
            </a:r>
            <a:r>
              <a:rPr lang="de-DE" dirty="0" err="1"/>
              <a:t>software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, </a:t>
            </a:r>
            <a:r>
              <a:rPr lang="de-DE" dirty="0" err="1"/>
              <a:t>investigated</a:t>
            </a:r>
            <a:r>
              <a:rPr lang="de-DE" dirty="0"/>
              <a:t>, </a:t>
            </a:r>
            <a:r>
              <a:rPr lang="de-DE" dirty="0" err="1"/>
              <a:t>modified</a:t>
            </a:r>
            <a:r>
              <a:rPr lang="de-DE" dirty="0"/>
              <a:t>, and </a:t>
            </a:r>
            <a:r>
              <a:rPr lang="de-DE" dirty="0" err="1"/>
              <a:t>enhanced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everybody</a:t>
            </a:r>
            <a:r>
              <a:rPr lang="de-DE" dirty="0"/>
              <a:t>.</a:t>
            </a:r>
          </a:p>
          <a:p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downloaded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free</a:t>
            </a:r>
            <a:r>
              <a:rPr lang="de-DE" dirty="0"/>
              <a:t>.</a:t>
            </a:r>
          </a:p>
          <a:p>
            <a:endParaRPr lang="de-DE" sz="800" dirty="0"/>
          </a:p>
          <a:p>
            <a:pPr marL="0" indent="0">
              <a:buNone/>
            </a:pPr>
            <a:r>
              <a:rPr lang="de-DE" dirty="0" err="1"/>
              <a:t>Why</a:t>
            </a:r>
            <a:r>
              <a:rPr lang="de-DE" dirty="0"/>
              <a:t> Open Source?</a:t>
            </a:r>
          </a:p>
          <a:p>
            <a:r>
              <a:rPr lang="de-DE" dirty="0" err="1"/>
              <a:t>Enables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greatest</a:t>
            </a:r>
            <a:r>
              <a:rPr lang="de-DE" dirty="0"/>
              <a:t> possible </a:t>
            </a:r>
            <a:r>
              <a:rPr lang="de-DE" dirty="0" err="1"/>
              <a:t>scientific</a:t>
            </a:r>
            <a:r>
              <a:rPr lang="de-DE" dirty="0"/>
              <a:t> </a:t>
            </a:r>
            <a:r>
              <a:rPr lang="de-DE" dirty="0" err="1"/>
              <a:t>dissemination</a:t>
            </a:r>
            <a:r>
              <a:rPr lang="de-DE" dirty="0"/>
              <a:t>.</a:t>
            </a:r>
          </a:p>
          <a:p>
            <a:r>
              <a:rPr lang="de-DE" dirty="0"/>
              <a:t>Project </a:t>
            </a:r>
            <a:r>
              <a:rPr lang="de-DE" dirty="0" err="1"/>
              <a:t>funding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EU (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) </a:t>
            </a:r>
            <a:r>
              <a:rPr lang="de-DE" dirty="0" err="1"/>
              <a:t>requires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software</a:t>
            </a:r>
            <a:r>
              <a:rPr lang="de-DE" dirty="0"/>
              <a:t> </a:t>
            </a:r>
            <a:r>
              <a:rPr lang="de-DE" dirty="0" err="1"/>
              <a:t>developed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Open Source.</a:t>
            </a:r>
          </a:p>
          <a:p>
            <a:r>
              <a:rPr lang="de-DE" dirty="0" err="1"/>
              <a:t>Reduces</a:t>
            </a:r>
            <a:r>
              <a:rPr lang="de-DE" dirty="0"/>
              <a:t> </a:t>
            </a:r>
            <a:r>
              <a:rPr lang="de-DE" dirty="0" err="1"/>
              <a:t>amount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administrative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issue</a:t>
            </a:r>
            <a:r>
              <a:rPr lang="de-DE" dirty="0"/>
              <a:t> </a:t>
            </a:r>
            <a:r>
              <a:rPr lang="de-DE" dirty="0" err="1"/>
              <a:t>special</a:t>
            </a:r>
            <a:r>
              <a:rPr lang="de-DE" dirty="0"/>
              <a:t> </a:t>
            </a:r>
            <a:r>
              <a:rPr lang="de-DE" dirty="0" err="1"/>
              <a:t>licenses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partners</a:t>
            </a:r>
            <a:r>
              <a:rPr lang="de-DE" dirty="0"/>
              <a:t>.</a:t>
            </a:r>
          </a:p>
          <a:p>
            <a:endParaRPr lang="de-DE" sz="800" dirty="0"/>
          </a:p>
          <a:p>
            <a:pPr marL="0" indent="0">
              <a:buNone/>
            </a:pPr>
            <a:r>
              <a:rPr lang="de-DE" dirty="0" err="1"/>
              <a:t>Which</a:t>
            </a:r>
            <a:r>
              <a:rPr lang="de-DE" dirty="0"/>
              <a:t> Open Source?</a:t>
            </a:r>
          </a:p>
          <a:p>
            <a:r>
              <a:rPr lang="de-DE" dirty="0"/>
              <a:t>ICON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licensed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BSD-3C permissive </a:t>
            </a:r>
            <a:r>
              <a:rPr lang="de-DE" dirty="0" err="1"/>
              <a:t>license</a:t>
            </a:r>
            <a:r>
              <a:rPr lang="de-DE" dirty="0"/>
              <a:t>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2B03E9-2F50-4F5F-A422-D11D350FD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D9AD36-DDB8-4D6A-BB17-9909B9F19E7C}" type="datetime1">
              <a:rPr lang="de-DE" smtClean="0"/>
              <a:t>03.09.2024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6422F6-809F-4662-87E9-1584A8484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COSMO SMC Meeting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7F270B-F165-47D5-914F-14A4E2AF7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56364-53DE-4AAA-9875-A3ADB6FED984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8ECC58E-6EC4-438E-BC49-3B0D7A659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536" y="1080000"/>
            <a:ext cx="4230346" cy="512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7202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002105-BD82-4561-87B0-D3E3A8059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HowTo</a:t>
            </a:r>
            <a:r>
              <a:rPr lang="de-DE" dirty="0"/>
              <a:t> Open Source?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A1BC0F-926D-4540-9EF0-CED1EA5EF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/>
              <a:t>Preliminary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:</a:t>
            </a:r>
          </a:p>
          <a:p>
            <a:r>
              <a:rPr lang="de-DE" dirty="0"/>
              <a:t>A </a:t>
            </a:r>
            <a:r>
              <a:rPr lang="de-DE" dirty="0" err="1"/>
              <a:t>working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 AGIL (Arbeitsgruppe ICON Lizenz) </a:t>
            </a:r>
            <a:r>
              <a:rPr lang="de-DE" dirty="0" err="1"/>
              <a:t>elaborated</a:t>
            </a:r>
            <a:r>
              <a:rPr lang="de-DE" dirty="0"/>
              <a:t> 10 </a:t>
            </a:r>
            <a:r>
              <a:rPr lang="de-DE" dirty="0" err="1"/>
              <a:t>recommendations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an Open Source License (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a </a:t>
            </a:r>
            <a:r>
              <a:rPr lang="de-DE" dirty="0" err="1"/>
              <a:t>year</a:t>
            </a:r>
            <a:r>
              <a:rPr lang="de-DE" dirty="0"/>
              <a:t>).</a:t>
            </a:r>
          </a:p>
          <a:p>
            <a:r>
              <a:rPr lang="de-DE" dirty="0"/>
              <a:t>Florian Prill and Daniel Reinert </a:t>
            </a:r>
            <a:r>
              <a:rPr lang="de-DE" dirty="0" err="1"/>
              <a:t>inspected</a:t>
            </a:r>
            <a:r>
              <a:rPr lang="de-DE" dirty="0"/>
              <a:t> ICON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identify</a:t>
            </a:r>
            <a:r>
              <a:rPr lang="de-DE" dirty="0"/>
              <a:t> </a:t>
            </a:r>
            <a:r>
              <a:rPr lang="de-DE" dirty="0" err="1"/>
              <a:t>parts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code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not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written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ICON </a:t>
            </a:r>
            <a:r>
              <a:rPr lang="de-DE" dirty="0" err="1"/>
              <a:t>developers</a:t>
            </a:r>
            <a:r>
              <a:rPr lang="de-DE" dirty="0"/>
              <a:t>. E.g. Tiedtke-Bechtold </a:t>
            </a:r>
            <a:r>
              <a:rPr lang="de-DE" dirty="0" err="1"/>
              <a:t>Convection</a:t>
            </a:r>
            <a:r>
              <a:rPr lang="de-DE" dirty="0"/>
              <a:t> (ECMWF), RRTM in all </a:t>
            </a:r>
            <a:r>
              <a:rPr lang="de-DE" dirty="0" err="1"/>
              <a:t>flavors</a:t>
            </a:r>
            <a:r>
              <a:rPr lang="de-DE" dirty="0"/>
              <a:t> (AER), etc.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Work on </a:t>
            </a:r>
            <a:r>
              <a:rPr lang="de-DE" dirty="0" err="1"/>
              <a:t>the</a:t>
            </a:r>
            <a:r>
              <a:rPr lang="de-DE" dirty="0"/>
              <a:t> ICON </a:t>
            </a:r>
            <a:r>
              <a:rPr lang="de-DE" dirty="0" err="1"/>
              <a:t>repository</a:t>
            </a:r>
            <a:r>
              <a:rPr lang="de-DE" dirty="0"/>
              <a:t>: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October</a:t>
            </a:r>
            <a:r>
              <a:rPr lang="de-DE" dirty="0"/>
              <a:t> on </a:t>
            </a:r>
            <a:r>
              <a:rPr lang="de-DE" dirty="0" err="1"/>
              <a:t>colleagues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all ICON </a:t>
            </a:r>
            <a:r>
              <a:rPr lang="de-DE" dirty="0" err="1"/>
              <a:t>partners</a:t>
            </a:r>
            <a:r>
              <a:rPr lang="de-DE" dirty="0"/>
              <a:t> </a:t>
            </a:r>
            <a:r>
              <a:rPr lang="de-DE" dirty="0" err="1"/>
              <a:t>took</a:t>
            </a:r>
            <a:r>
              <a:rPr lang="de-DE" dirty="0"/>
              <a:t> care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necessary</a:t>
            </a:r>
            <a:r>
              <a:rPr lang="de-DE" dirty="0"/>
              <a:t> </a:t>
            </a:r>
            <a:r>
              <a:rPr lang="de-DE" dirty="0" err="1"/>
              <a:t>modifications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repository</a:t>
            </a:r>
            <a:r>
              <a:rPr lang="de-DE" dirty="0"/>
              <a:t>. This </a:t>
            </a:r>
            <a:r>
              <a:rPr lang="de-DE" dirty="0" err="1"/>
              <a:t>work</a:t>
            </a:r>
            <a:r>
              <a:rPr lang="de-DE" dirty="0"/>
              <a:t> was </a:t>
            </a:r>
            <a:r>
              <a:rPr lang="de-DE" dirty="0" err="1"/>
              <a:t>organized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Florian Prill and Uli Schättler.</a:t>
            </a:r>
          </a:p>
          <a:p>
            <a:r>
              <a:rPr lang="de-DE" dirty="0"/>
              <a:t>Every </a:t>
            </a:r>
            <a:r>
              <a:rPr lang="de-DE" dirty="0" err="1"/>
              <a:t>file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source code </a:t>
            </a:r>
            <a:r>
              <a:rPr lang="de-DE" dirty="0" err="1"/>
              <a:t>directories</a:t>
            </a:r>
            <a:r>
              <a:rPr lang="de-DE" dirty="0"/>
              <a:t> was </a:t>
            </a:r>
            <a:r>
              <a:rPr lang="de-DE" dirty="0" err="1"/>
              <a:t>modified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old</a:t>
            </a:r>
            <a:r>
              <a:rPr lang="de-DE" dirty="0"/>
              <a:t> </a:t>
            </a:r>
            <a:r>
              <a:rPr lang="de-DE" dirty="0" err="1"/>
              <a:t>license</a:t>
            </a:r>
            <a:r>
              <a:rPr lang="de-DE" dirty="0"/>
              <a:t> </a:t>
            </a:r>
            <a:r>
              <a:rPr lang="de-DE" dirty="0" err="1"/>
              <a:t>header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a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.</a:t>
            </a:r>
          </a:p>
          <a:p>
            <a:r>
              <a:rPr lang="de-DE" dirty="0" err="1"/>
              <a:t>For</a:t>
            </a:r>
            <a:r>
              <a:rPr lang="de-DE" dirty="0"/>
              <a:t> external code </a:t>
            </a:r>
            <a:r>
              <a:rPr lang="de-DE" dirty="0" err="1"/>
              <a:t>it</a:t>
            </a:r>
            <a:r>
              <a:rPr lang="de-DE" dirty="0"/>
              <a:t> was </a:t>
            </a:r>
            <a:r>
              <a:rPr lang="de-DE" dirty="0" err="1"/>
              <a:t>ensured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proper permissive open source </a:t>
            </a:r>
            <a:r>
              <a:rPr lang="de-DE" dirty="0" err="1"/>
              <a:t>licences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available</a:t>
            </a:r>
            <a:r>
              <a:rPr lang="de-DE" dirty="0"/>
              <a:t>. </a:t>
            </a:r>
          </a:p>
          <a:p>
            <a:r>
              <a:rPr lang="de-DE" dirty="0"/>
              <a:t>Also </a:t>
            </a:r>
            <a:r>
              <a:rPr lang="de-DE" dirty="0" err="1"/>
              <a:t>files</a:t>
            </a:r>
            <a:r>
              <a:rPr lang="de-DE" dirty="0"/>
              <a:t> in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parts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repository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a proper </a:t>
            </a:r>
            <a:r>
              <a:rPr lang="de-DE" dirty="0" err="1"/>
              <a:t>license</a:t>
            </a:r>
            <a:r>
              <a:rPr lang="de-DE" dirty="0"/>
              <a:t>: </a:t>
            </a:r>
            <a:r>
              <a:rPr lang="de-DE" dirty="0" err="1"/>
              <a:t>run-scripts</a:t>
            </a:r>
            <a:r>
              <a:rPr lang="de-DE" dirty="0"/>
              <a:t>, </a:t>
            </a:r>
            <a:r>
              <a:rPr lang="de-DE" dirty="0" err="1"/>
              <a:t>pictures</a:t>
            </a:r>
            <a:r>
              <a:rPr lang="de-DE" dirty="0"/>
              <a:t>, </a:t>
            </a:r>
            <a:r>
              <a:rPr lang="de-DE" dirty="0" err="1"/>
              <a:t>pdf</a:t>
            </a:r>
            <a:r>
              <a:rPr lang="de-DE" dirty="0"/>
              <a:t>-files, </a:t>
            </a:r>
            <a:r>
              <a:rPr lang="de-DE" dirty="0" err="1"/>
              <a:t>data</a:t>
            </a:r>
            <a:r>
              <a:rPr lang="de-DE" dirty="0"/>
              <a:t>,…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2B03E9-2F50-4F5F-A422-D11D350FD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838045-B698-413E-BDBC-10DF7F957615}" type="datetime1">
              <a:rPr lang="de-DE" smtClean="0"/>
              <a:t>03.09.2024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6422F6-809F-4662-87E9-1584A8484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COSMO SMC Meeting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7F270B-F165-47D5-914F-14A4E2AF7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56364-53DE-4AAA-9875-A3ADB6FED984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879056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EBFED6-E717-4AFC-ACA5-5CD0EDDAF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Consequences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Developers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30CC51-BF44-4F6E-9683-E91D21598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contribute</a:t>
            </a:r>
            <a:r>
              <a:rPr lang="de-DE" dirty="0"/>
              <a:t> code </a:t>
            </a:r>
            <a:r>
              <a:rPr lang="de-DE" dirty="0" err="1"/>
              <a:t>to</a:t>
            </a:r>
            <a:r>
              <a:rPr lang="de-DE" dirty="0"/>
              <a:t> ICON,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agree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published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BSD-3C </a:t>
            </a:r>
            <a:r>
              <a:rPr lang="de-DE" dirty="0" err="1"/>
              <a:t>license</a:t>
            </a:r>
            <a:r>
              <a:rPr lang="de-DE" dirty="0"/>
              <a:t>.</a:t>
            </a:r>
          </a:p>
          <a:p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colleagues</a:t>
            </a:r>
            <a:r>
              <a:rPr lang="de-DE" dirty="0"/>
              <a:t> </a:t>
            </a:r>
            <a:r>
              <a:rPr lang="de-DE" dirty="0" err="1"/>
              <a:t>working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ICON </a:t>
            </a:r>
            <a:r>
              <a:rPr lang="de-DE" dirty="0" err="1"/>
              <a:t>partners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guaranteed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ICON </a:t>
            </a:r>
            <a:r>
              <a:rPr lang="de-DE" dirty="0" err="1"/>
              <a:t>partner</a:t>
            </a:r>
            <a:r>
              <a:rPr lang="de-DE" dirty="0"/>
              <a:t>.</a:t>
            </a:r>
          </a:p>
          <a:p>
            <a:r>
              <a:rPr lang="de-DE" dirty="0"/>
              <a:t>Also </a:t>
            </a:r>
            <a:r>
              <a:rPr lang="de-DE" dirty="0" err="1"/>
              <a:t>the</a:t>
            </a:r>
            <a:r>
              <a:rPr lang="de-DE" dirty="0"/>
              <a:t> COSMO STC </a:t>
            </a:r>
            <a:r>
              <a:rPr lang="de-DE" dirty="0" err="1"/>
              <a:t>agreed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code </a:t>
            </a:r>
            <a:r>
              <a:rPr lang="de-DE" dirty="0" err="1"/>
              <a:t>contributed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COSMO </a:t>
            </a:r>
            <a:r>
              <a:rPr lang="de-DE" dirty="0" err="1"/>
              <a:t>colleagues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published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BSD-3C.</a:t>
            </a:r>
          </a:p>
          <a:p>
            <a:endParaRPr lang="de-DE" dirty="0"/>
          </a:p>
          <a:p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cannot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code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permissive open source </a:t>
            </a:r>
            <a:r>
              <a:rPr lang="de-DE" dirty="0" err="1"/>
              <a:t>license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708AC0-3AE7-48AE-BA03-D9FCDDC0F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21D914-960D-4678-B4BB-B0A93EFAAF89}" type="datetime1">
              <a:rPr lang="de-DE" smtClean="0"/>
              <a:t>03.09.2024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F046AD-2A3D-4596-8198-14EAA8CA9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COSMO SMC Meeting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DD91DC-BA74-46B9-B2CB-86B7F866A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56364-53DE-4AAA-9875-A3ADB6FED984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63952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BD311-C45E-1261-A69A-CC1D065F7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6905D2-E602-DEA6-DACE-7BCC608B0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Release </a:t>
            </a:r>
            <a:r>
              <a:rPr lang="de-DE" dirty="0" err="1"/>
              <a:t>Names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D7F3E3-1C23-BC09-F298-FD1113C46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700808"/>
            <a:ext cx="11626684" cy="132440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Old:	icon-2.6.7		also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patch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icon-x.y.z.n</a:t>
            </a:r>
            <a:r>
              <a:rPr lang="de-DE" dirty="0"/>
              <a:t>, e.g. icon-2.6.5.1</a:t>
            </a:r>
          </a:p>
          <a:p>
            <a:pPr marL="0" indent="0">
              <a:buNone/>
            </a:pPr>
            <a:r>
              <a:rPr lang="de-DE" dirty="0"/>
              <a:t>New:	icon-2024.01		also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patch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icon-yyyy.mm-n, e.g. icon-2024.01-1</a:t>
            </a:r>
          </a:p>
          <a:p>
            <a:pPr marL="0" indent="0">
              <a:buNone/>
            </a:pPr>
            <a:endParaRPr lang="de-DE" sz="800" dirty="0"/>
          </a:p>
          <a:p>
            <a:pPr marL="0" indent="0">
              <a:buNone/>
            </a:pPr>
            <a:r>
              <a:rPr lang="de-DE" dirty="0"/>
              <a:t>On </a:t>
            </a:r>
            <a:r>
              <a:rPr lang="de-DE" dirty="0" err="1"/>
              <a:t>icon</a:t>
            </a:r>
            <a:r>
              <a:rPr lang="de-DE" dirty="0"/>
              <a:t>/</a:t>
            </a:r>
            <a:r>
              <a:rPr lang="de-DE" dirty="0" err="1"/>
              <a:t>icon.git</a:t>
            </a:r>
            <a:r>
              <a:rPr lang="de-DE" dirty="0"/>
              <a:t>:			Note: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icon-x.y.z-rc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!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059064-E2AA-4B36-EDCC-C63B8848F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1017ED-F63E-48C2-B34E-1CCC1EF300C3}" type="datetime1">
              <a:rPr lang="de-DE" smtClean="0"/>
              <a:t>03.09.2024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6B8D4D-6B95-ECEC-839F-31A85A8F5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COSMO SMC Meeting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741EDB-BADD-A2D0-7299-207C0D5AA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56364-53DE-4AAA-9875-A3ADB6FED984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pic>
        <p:nvPicPr>
          <p:cNvPr id="8" name="Grafik 7" descr="Ein Bild, das Diagramm, Screenshot, Reihe, Text enthält.">
            <a:extLst>
              <a:ext uri="{FF2B5EF4-FFF2-40B4-BE49-F238E27FC236}">
                <a16:creationId xmlns:a16="http://schemas.microsoft.com/office/drawing/2014/main" id="{7CBF0852-2BF2-AC17-4732-CC448E751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2917403"/>
            <a:ext cx="8572431" cy="317589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8DEB867-3B27-71D6-FE68-E3A0AD25D0A0}"/>
              </a:ext>
            </a:extLst>
          </p:cNvPr>
          <p:cNvSpPr txBox="1"/>
          <p:nvPr/>
        </p:nvSpPr>
        <p:spPr>
          <a:xfrm>
            <a:off x="360012" y="5795972"/>
            <a:ext cx="5002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Branch                                                          Tag</a:t>
            </a:r>
            <a:endParaRPr lang="en-US" dirty="0"/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54267731-0888-FED9-6F9E-E04F3F2CA6D3}"/>
              </a:ext>
            </a:extLst>
          </p:cNvPr>
          <p:cNvCxnSpPr>
            <a:cxnSpLocks/>
          </p:cNvCxnSpPr>
          <p:nvPr/>
        </p:nvCxnSpPr>
        <p:spPr>
          <a:xfrm flipV="1">
            <a:off x="839416" y="4238956"/>
            <a:ext cx="551235" cy="149430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8F2EBD43-0C80-C27C-AB02-64295BD86CA9}"/>
              </a:ext>
            </a:extLst>
          </p:cNvPr>
          <p:cNvCxnSpPr/>
          <p:nvPr/>
        </p:nvCxnSpPr>
        <p:spPr>
          <a:xfrm flipH="1" flipV="1">
            <a:off x="3647728" y="4390514"/>
            <a:ext cx="1368152" cy="141475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727AC2DD-ACC5-C5CC-76CA-426D5B809039}"/>
              </a:ext>
            </a:extLst>
          </p:cNvPr>
          <p:cNvSpPr txBox="1"/>
          <p:nvPr/>
        </p:nvSpPr>
        <p:spPr>
          <a:xfrm>
            <a:off x="8784167" y="5157192"/>
            <a:ext cx="1116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ym typeface="Symbol" panose="05050102010706020507" pitchFamily="18" charset="2"/>
              </a:rPr>
              <a:t> </a:t>
            </a:r>
            <a:r>
              <a:rPr lang="de-DE" sz="1200" dirty="0"/>
              <a:t>Florian Prill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790464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A8A291-3A8E-A77B-CBFE-B36879C30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Use Cases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B1BC6B-C2A4-ED46-6017-15D3E373C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These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publicly</a:t>
            </a:r>
            <a:r>
              <a:rPr lang="de-DE" dirty="0"/>
              <a:t> </a:t>
            </a:r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cases</a:t>
            </a:r>
            <a:r>
              <a:rPr lang="de-DE" dirty="0"/>
              <a:t>:</a:t>
            </a:r>
          </a:p>
          <a:p>
            <a:r>
              <a:rPr lang="de-DE" dirty="0" err="1"/>
              <a:t>Whoever</a:t>
            </a:r>
            <a:r>
              <a:rPr lang="de-DE" dirty="0"/>
              <a:t> </a:t>
            </a:r>
            <a:r>
              <a:rPr lang="de-DE" dirty="0" err="1"/>
              <a:t>downloads</a:t>
            </a:r>
            <a:r>
              <a:rPr lang="de-DE" dirty="0"/>
              <a:t> and </a:t>
            </a:r>
            <a:r>
              <a:rPr lang="de-DE" dirty="0" err="1"/>
              <a:t>installs</a:t>
            </a:r>
            <a:r>
              <a:rPr lang="de-DE" dirty="0"/>
              <a:t> ICON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able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special</a:t>
            </a:r>
            <a:r>
              <a:rPr lang="de-DE" dirty="0"/>
              <a:t> (</a:t>
            </a:r>
            <a:r>
              <a:rPr lang="de-DE" dirty="0" err="1"/>
              <a:t>recommended</a:t>
            </a:r>
            <a:r>
              <a:rPr lang="de-DE" dirty="0"/>
              <a:t>) </a:t>
            </a:r>
            <a:r>
              <a:rPr lang="de-DE" dirty="0" err="1"/>
              <a:t>configurations</a:t>
            </a:r>
            <a:r>
              <a:rPr lang="de-DE" dirty="0"/>
              <a:t>.</a:t>
            </a:r>
          </a:p>
          <a:p>
            <a:r>
              <a:rPr lang="de-DE" dirty="0"/>
              <a:t>Recommended </a:t>
            </a:r>
            <a:r>
              <a:rPr lang="de-DE" dirty="0" err="1"/>
              <a:t>means</a:t>
            </a:r>
            <a:r>
              <a:rPr lang="de-DE" dirty="0"/>
              <a:t>: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support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configurations</a:t>
            </a:r>
            <a:r>
              <a:rPr lang="de-DE" dirty="0"/>
              <a:t>!</a:t>
            </a:r>
          </a:p>
          <a:p>
            <a:r>
              <a:rPr lang="de-DE" dirty="0" err="1"/>
              <a:t>For</a:t>
            </a:r>
            <a:r>
              <a:rPr lang="de-DE" dirty="0"/>
              <a:t> NWP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provide</a:t>
            </a:r>
            <a:r>
              <a:rPr lang="de-DE" dirty="0"/>
              <a:t> a global (R02B06, 40 km) and a </a:t>
            </a:r>
            <a:r>
              <a:rPr lang="de-DE" dirty="0" err="1"/>
              <a:t>local</a:t>
            </a:r>
            <a:r>
              <a:rPr lang="de-DE" dirty="0"/>
              <a:t> (R19B07, ICON-D2) </a:t>
            </a:r>
            <a:r>
              <a:rPr lang="de-DE" dirty="0" err="1"/>
              <a:t>case</a:t>
            </a:r>
            <a:r>
              <a:rPr lang="de-DE" dirty="0"/>
              <a:t>.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(</a:t>
            </a:r>
            <a:r>
              <a:rPr lang="de-DE" dirty="0" err="1"/>
              <a:t>once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docs</a:t>
            </a:r>
            <a:r>
              <a:rPr lang="de-DE" dirty="0"/>
              <a:t>-pages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available</a:t>
            </a:r>
            <a:r>
              <a:rPr lang="de-DE" dirty="0"/>
              <a:t>)</a:t>
            </a:r>
          </a:p>
          <a:p>
            <a:r>
              <a:rPr lang="de-DE" dirty="0"/>
              <a:t>https://docs.icon-model.org/how_to_run/recommended_config/recommended_config.html</a:t>
            </a:r>
          </a:p>
          <a:p>
            <a:r>
              <a:rPr lang="en-US" dirty="0"/>
              <a:t>These pages lead you to the DKRZ </a:t>
            </a:r>
            <a:r>
              <a:rPr lang="en-US" dirty="0" err="1"/>
              <a:t>Swiftbrowser</a:t>
            </a:r>
            <a:r>
              <a:rPr lang="en-US" dirty="0"/>
              <a:t>, from where you can download the tar-balls:</a:t>
            </a:r>
          </a:p>
          <a:p>
            <a:pPr marL="457200" lvl="1" indent="0">
              <a:buNone/>
            </a:pPr>
            <a:r>
              <a:rPr lang="de-DE" dirty="0">
                <a:hlinkClick r:id="rId2"/>
              </a:rPr>
              <a:t>https://swiftbrowser.dkrz.de/public/dkrz_4d992e1b-f237-4258-a2bc-138ca6a1cf59/icon-model-use-cases/</a:t>
            </a:r>
            <a:endParaRPr lang="de-DE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7CB196-FD9D-2909-E246-C26B695BE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A1D8D3-35D8-4D19-A4D2-E7791100802B}" type="datetime1">
              <a:rPr lang="de-DE" smtClean="0"/>
              <a:t>03.09.2024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2D5AC8-4291-3045-CE15-6E7D1DAD9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COSMO SMC Meeting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39365F6-CB46-4A5F-06F3-62BB83906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56364-53DE-4AAA-9875-A3ADB6FED984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515598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3BEA4F-E31F-497F-930A-017A48D65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Latest</a:t>
            </a:r>
            <a:r>
              <a:rPr lang="de-DE" dirty="0"/>
              <a:t> ICON Releases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7EAEEE-5084-42FD-8B1C-24086496B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7BD399-334B-434B-A692-C2D7506D40C1}" type="datetime1">
              <a:rPr lang="de-DE" smtClean="0"/>
              <a:t>03.09.2024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61E67D3-3E4B-46FB-8B84-6311031F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26th COSMO General Meeting - Offenbach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47698B7-12C6-48CA-8C8E-746326D58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AE8C-F7FB-4C6A-AB05-02B99ABF6732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265686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tandarddesign">
  <a:themeElements>
    <a:clrScheme name="Warmes Blau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1725</Words>
  <Application>Microsoft Office PowerPoint</Application>
  <PresentationFormat>Breitbild</PresentationFormat>
  <Paragraphs>267</Paragraphs>
  <Slides>22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9" baseType="lpstr">
      <vt:lpstr>Arial</vt:lpstr>
      <vt:lpstr>Arial Black</vt:lpstr>
      <vt:lpstr>Courier New</vt:lpstr>
      <vt:lpstr>Symbol</vt:lpstr>
      <vt:lpstr>Times New Roman</vt:lpstr>
      <vt:lpstr>Wingdings</vt:lpstr>
      <vt:lpstr>Standarddesign</vt:lpstr>
      <vt:lpstr>SCA Report for ICON-NWP  </vt:lpstr>
      <vt:lpstr>ICON now is Open Source</vt:lpstr>
      <vt:lpstr>Where to find ICON and Related Informations</vt:lpstr>
      <vt:lpstr>The W-Questions</vt:lpstr>
      <vt:lpstr>HowTo Open Source?</vt:lpstr>
      <vt:lpstr>Consequences for Developers</vt:lpstr>
      <vt:lpstr>Release Names</vt:lpstr>
      <vt:lpstr>Use Cases</vt:lpstr>
      <vt:lpstr>Latest ICON Releases</vt:lpstr>
      <vt:lpstr>Two Releases Since Last COSMO GM</vt:lpstr>
      <vt:lpstr>(Detailed) Informations on the Content of the Releases</vt:lpstr>
      <vt:lpstr>DWD ICON Tools</vt:lpstr>
      <vt:lpstr>License and Support Issues</vt:lpstr>
      <vt:lpstr>Status of ICON Licensees</vt:lpstr>
      <vt:lpstr>COSMO Money 2024 and Beyond (Using World Bank Data)</vt:lpstr>
      <vt:lpstr>NWP Model Training</vt:lpstr>
      <vt:lpstr>Time Table for MetServices</vt:lpstr>
      <vt:lpstr>The Tutor Team</vt:lpstr>
      <vt:lpstr>NWP Model Training: Summary</vt:lpstr>
      <vt:lpstr>Other Support Activities</vt:lpstr>
      <vt:lpstr>„ICON Consistently Overestimates Forecasted Rainfall Amounts“</vt:lpstr>
      <vt:lpstr>PowerPoint-Präsentation</vt:lpstr>
    </vt:vector>
  </TitlesOfParts>
  <Company>mpm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Ulrich Schättler</dc:creator>
  <cp:lastModifiedBy>Schättler Ulrich</cp:lastModifiedBy>
  <cp:revision>775</cp:revision>
  <cp:lastPrinted>2021-09-14T13:07:35Z</cp:lastPrinted>
  <dcterms:created xsi:type="dcterms:W3CDTF">2006-12-01T09:57:45Z</dcterms:created>
  <dcterms:modified xsi:type="dcterms:W3CDTF">2024-09-03T15:13:40Z</dcterms:modified>
</cp:coreProperties>
</file>