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56" r:id="rId3"/>
    <p:sldId id="280" r:id="rId4"/>
    <p:sldId id="272" r:id="rId5"/>
    <p:sldId id="273" r:id="rId6"/>
    <p:sldId id="277" r:id="rId7"/>
    <p:sldId id="278" r:id="rId8"/>
    <p:sldId id="279" r:id="rId9"/>
    <p:sldId id="510" r:id="rId10"/>
    <p:sldId id="515" r:id="rId11"/>
    <p:sldId id="514" r:id="rId12"/>
    <p:sldId id="270" r:id="rId13"/>
    <p:sldId id="260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3926" autoAdjust="0"/>
  </p:normalViewPr>
  <p:slideViewPr>
    <p:cSldViewPr snapToGrid="0">
      <p:cViewPr varScale="1">
        <p:scale>
          <a:sx n="63" d="100"/>
          <a:sy n="63" d="100"/>
        </p:scale>
        <p:origin x="15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62F10-0D4A-4EF5-82E7-A4E09751742D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EE4BC-1EA6-4F45-9C67-EB0967C937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9157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E4BC-1EA6-4F45-9C67-EB0967C937A3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60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E4BC-1EA6-4F45-9C67-EB0967C937A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129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EE4BC-1EA6-4F45-9C67-EB0967C937A3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78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65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CE97-3467-4F02-BC7B-2D037223EC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17FDACF-25A2-CD9D-BBE6-A58FEED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7A3232E-8189-2BD5-4272-DB1FF5E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E9C1BE3-0AFD-C711-ADAD-A477C614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7B018AB-796C-C6E9-C7D0-1FF0F83DFE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40DCA6F-A21D-BC2F-E4DB-04C975123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931A4A66-E235-80D6-9788-8EE3C1EFDFB7}"/>
              </a:ext>
            </a:extLst>
          </p:cNvPr>
          <p:cNvGrpSpPr/>
          <p:nvPr userDrawn="1"/>
        </p:nvGrpSpPr>
        <p:grpSpPr>
          <a:xfrm>
            <a:off x="143380" y="87772"/>
            <a:ext cx="11896944" cy="977359"/>
            <a:chOff x="143380" y="87772"/>
            <a:chExt cx="11896944" cy="977359"/>
          </a:xfrm>
        </p:grpSpPr>
        <p:grpSp>
          <p:nvGrpSpPr>
            <p:cNvPr id="20" name="Ομάδα 19">
              <a:extLst>
                <a:ext uri="{FF2B5EF4-FFF2-40B4-BE49-F238E27FC236}">
                  <a16:creationId xmlns:a16="http://schemas.microsoft.com/office/drawing/2014/main" id="{62185838-284F-C305-6BB2-FBF19D50FBA4}"/>
                </a:ext>
              </a:extLst>
            </p:cNvPr>
            <p:cNvGrpSpPr/>
            <p:nvPr userDrawn="1"/>
          </p:nvGrpSpPr>
          <p:grpSpPr>
            <a:xfrm>
              <a:off x="7245934" y="117790"/>
              <a:ext cx="4794390" cy="685610"/>
              <a:chOff x="7245934" y="117790"/>
              <a:chExt cx="4794390" cy="685610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218C207E-D6FB-7473-0A22-DEF0084C35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5934" y="129792"/>
                <a:ext cx="2321357" cy="67360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16" name="Εικόνα 15">
                <a:extLst>
                  <a:ext uri="{FF2B5EF4-FFF2-40B4-BE49-F238E27FC236}">
                    <a16:creationId xmlns:a16="http://schemas.microsoft.com/office/drawing/2014/main" id="{7220240A-209E-D109-2382-363541F37E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9718967" y="117790"/>
                <a:ext cx="2321357" cy="6856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grpSp>
          <p:nvGrpSpPr>
            <p:cNvPr id="17" name="Ομάδα 16">
              <a:extLst>
                <a:ext uri="{FF2B5EF4-FFF2-40B4-BE49-F238E27FC236}">
                  <a16:creationId xmlns:a16="http://schemas.microsoft.com/office/drawing/2014/main" id="{0BF6689C-3933-77A4-8401-CAC29FCFFE6E}"/>
                </a:ext>
              </a:extLst>
            </p:cNvPr>
            <p:cNvGrpSpPr/>
            <p:nvPr userDrawn="1"/>
          </p:nvGrpSpPr>
          <p:grpSpPr>
            <a:xfrm>
              <a:off x="143380" y="87772"/>
              <a:ext cx="3229212" cy="977359"/>
              <a:chOff x="143380" y="0"/>
              <a:chExt cx="3229212" cy="977359"/>
            </a:xfrm>
          </p:grpSpPr>
          <p:sp>
            <p:nvSpPr>
              <p:cNvPr id="18" name="Ορθογώνιο 17">
                <a:extLst>
                  <a:ext uri="{FF2B5EF4-FFF2-40B4-BE49-F238E27FC236}">
                    <a16:creationId xmlns:a16="http://schemas.microsoft.com/office/drawing/2014/main" id="{EBE30062-9703-AB81-D6DD-5545F0892181}"/>
                  </a:ext>
                </a:extLst>
              </p:cNvPr>
              <p:cNvSpPr/>
              <p:nvPr/>
            </p:nvSpPr>
            <p:spPr>
              <a:xfrm>
                <a:off x="143380" y="0"/>
                <a:ext cx="3229212" cy="977359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05CBA914-CB61-1C8A-870A-B08A535E6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89" y="111511"/>
                <a:ext cx="3006193" cy="68841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2066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E31CE9-9C47-4723-ACC7-7007387D0A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69109" y="6319071"/>
            <a:ext cx="10363200" cy="30764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67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17FDACF-25A2-CD9D-BBE6-A58FEED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7A3232E-8189-2BD5-4272-DB1FF5E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E9C1BE3-0AFD-C711-ADAD-A477C614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7B018AB-796C-C6E9-C7D0-1FF0F83DFE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40DCA6F-A21D-BC2F-E4DB-04C975123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14821" r="-237" b="14964"/>
          <a:stretch/>
        </p:blipFill>
        <p:spPr>
          <a:xfrm>
            <a:off x="28844" y="1262604"/>
            <a:ext cx="12192000" cy="4815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6A1010-3E7C-7CFF-5825-6F1BEF47C411}"/>
              </a:ext>
            </a:extLst>
          </p:cNvPr>
          <p:cNvSpPr txBox="1"/>
          <p:nvPr userDrawn="1"/>
        </p:nvSpPr>
        <p:spPr>
          <a:xfrm>
            <a:off x="250329" y="6452748"/>
            <a:ext cx="1174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26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COSMO General Meeting  2- 5 September 2024 Offenbach – STC report</a:t>
            </a: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CF23ACEB-AB4F-7709-99A9-8B9D660FB6C6}"/>
              </a:ext>
            </a:extLst>
          </p:cNvPr>
          <p:cNvGrpSpPr/>
          <p:nvPr userDrawn="1"/>
        </p:nvGrpSpPr>
        <p:grpSpPr>
          <a:xfrm>
            <a:off x="0" y="137778"/>
            <a:ext cx="12192000" cy="942882"/>
            <a:chOff x="0" y="137778"/>
            <a:chExt cx="12192000" cy="942882"/>
          </a:xfrm>
        </p:grpSpPr>
        <p:cxnSp>
          <p:nvCxnSpPr>
            <p:cNvPr id="24" name="Ευθεία γραμμή σύνδεσης 23">
              <a:extLst>
                <a:ext uri="{FF2B5EF4-FFF2-40B4-BE49-F238E27FC236}">
                  <a16:creationId xmlns:a16="http://schemas.microsoft.com/office/drawing/2014/main" id="{17531684-9C65-9CCA-7C31-3EE92E6D33C7}"/>
                </a:ext>
              </a:extLst>
            </p:cNvPr>
            <p:cNvCxnSpPr/>
            <p:nvPr userDrawn="1"/>
          </p:nvCxnSpPr>
          <p:spPr>
            <a:xfrm>
              <a:off x="0" y="1080660"/>
              <a:ext cx="12192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Ομάδα 24">
              <a:extLst>
                <a:ext uri="{FF2B5EF4-FFF2-40B4-BE49-F238E27FC236}">
                  <a16:creationId xmlns:a16="http://schemas.microsoft.com/office/drawing/2014/main" id="{ED7AB45D-BF3D-13CF-3F3E-84BFEFFDE3A1}"/>
                </a:ext>
              </a:extLst>
            </p:cNvPr>
            <p:cNvGrpSpPr/>
            <p:nvPr userDrawn="1"/>
          </p:nvGrpSpPr>
          <p:grpSpPr>
            <a:xfrm>
              <a:off x="7204970" y="173498"/>
              <a:ext cx="4794390" cy="685610"/>
              <a:chOff x="7245934" y="117790"/>
              <a:chExt cx="4794390" cy="685610"/>
            </a:xfrm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CA384E93-FBBC-C7B0-22C9-98FDD88D1F2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5934" y="129792"/>
                <a:ext cx="2321357" cy="67360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0" name="Εικόνα 29">
                <a:extLst>
                  <a:ext uri="{FF2B5EF4-FFF2-40B4-BE49-F238E27FC236}">
                    <a16:creationId xmlns:a16="http://schemas.microsoft.com/office/drawing/2014/main" id="{0D0ADD61-C35B-C308-4A27-ADBB4C8761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9718967" y="117790"/>
                <a:ext cx="2321357" cy="6856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grpSp>
          <p:nvGrpSpPr>
            <p:cNvPr id="26" name="Ομάδα 25">
              <a:extLst>
                <a:ext uri="{FF2B5EF4-FFF2-40B4-BE49-F238E27FC236}">
                  <a16:creationId xmlns:a16="http://schemas.microsoft.com/office/drawing/2014/main" id="{6CCA10C4-9129-644D-9E74-6D5F2D73DAC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92640" y="137778"/>
              <a:ext cx="2682240" cy="811811"/>
              <a:chOff x="143380" y="0"/>
              <a:chExt cx="3229212" cy="977359"/>
            </a:xfrm>
          </p:grpSpPr>
          <p:sp>
            <p:nvSpPr>
              <p:cNvPr id="27" name="Ορθογώνιο 26">
                <a:extLst>
                  <a:ext uri="{FF2B5EF4-FFF2-40B4-BE49-F238E27FC236}">
                    <a16:creationId xmlns:a16="http://schemas.microsoft.com/office/drawing/2014/main" id="{10401376-BC4A-2EC6-69AB-61DC3F79F888}"/>
                  </a:ext>
                </a:extLst>
              </p:cNvPr>
              <p:cNvSpPr/>
              <p:nvPr/>
            </p:nvSpPr>
            <p:spPr>
              <a:xfrm>
                <a:off x="143380" y="0"/>
                <a:ext cx="3229212" cy="977359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412FF34E-E705-6881-2DFC-EC32793BD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89" y="111511"/>
                <a:ext cx="3006193" cy="68841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49573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17FDACF-25A2-CD9D-BBE6-A58FEED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7A3232E-8189-2BD5-4272-DB1FF5E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E9C1BE3-0AFD-C711-ADAD-A477C614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7B018AB-796C-C6E9-C7D0-1FF0F83DFE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40DCA6F-A21D-BC2F-E4DB-04C975123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14821" r="-237" b="14964"/>
          <a:stretch/>
        </p:blipFill>
        <p:spPr>
          <a:xfrm>
            <a:off x="28844" y="1262489"/>
            <a:ext cx="12192000" cy="4815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6A1010-3E7C-7CFF-5825-6F1BEF47C411}"/>
              </a:ext>
            </a:extLst>
          </p:cNvPr>
          <p:cNvSpPr txBox="1"/>
          <p:nvPr userDrawn="1"/>
        </p:nvSpPr>
        <p:spPr>
          <a:xfrm>
            <a:off x="250329" y="6452748"/>
            <a:ext cx="1174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26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COSMO General Meeting  2- 5 September 2024 Offenbach – STC report</a:t>
            </a:r>
          </a:p>
        </p:txBody>
      </p: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FFE04310-6C26-40DC-99F2-96BDFCC16978}"/>
              </a:ext>
            </a:extLst>
          </p:cNvPr>
          <p:cNvGrpSpPr/>
          <p:nvPr userDrawn="1"/>
        </p:nvGrpSpPr>
        <p:grpSpPr>
          <a:xfrm>
            <a:off x="0" y="137778"/>
            <a:ext cx="12192000" cy="942882"/>
            <a:chOff x="0" y="137778"/>
            <a:chExt cx="12192000" cy="942882"/>
          </a:xfrm>
        </p:grpSpPr>
        <p:cxnSp>
          <p:nvCxnSpPr>
            <p:cNvPr id="8" name="Ευθεία γραμμή σύνδεσης 7">
              <a:extLst>
                <a:ext uri="{FF2B5EF4-FFF2-40B4-BE49-F238E27FC236}">
                  <a16:creationId xmlns:a16="http://schemas.microsoft.com/office/drawing/2014/main" id="{ED1E3B85-4051-CC7B-F223-4CF91D9774CC}"/>
                </a:ext>
              </a:extLst>
            </p:cNvPr>
            <p:cNvCxnSpPr/>
            <p:nvPr userDrawn="1"/>
          </p:nvCxnSpPr>
          <p:spPr>
            <a:xfrm>
              <a:off x="0" y="1080660"/>
              <a:ext cx="12192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A4914571-6CE6-06D1-97B2-683E2E53DBE9}"/>
                </a:ext>
              </a:extLst>
            </p:cNvPr>
            <p:cNvGrpSpPr/>
            <p:nvPr userDrawn="1"/>
          </p:nvGrpSpPr>
          <p:grpSpPr>
            <a:xfrm>
              <a:off x="7204970" y="173498"/>
              <a:ext cx="4794390" cy="685610"/>
              <a:chOff x="7245934" y="117790"/>
              <a:chExt cx="4794390" cy="685610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07AA4679-A913-628F-2107-2CB12D3C30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5934" y="129792"/>
                <a:ext cx="2321357" cy="67360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0" name="Εικόνα 19">
                <a:extLst>
                  <a:ext uri="{FF2B5EF4-FFF2-40B4-BE49-F238E27FC236}">
                    <a16:creationId xmlns:a16="http://schemas.microsoft.com/office/drawing/2014/main" id="{14FA8AE6-5B1A-079A-D4C8-B8C3EFEB0D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9718967" y="117790"/>
                <a:ext cx="2321357" cy="6856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grpSp>
          <p:nvGrpSpPr>
            <p:cNvPr id="10" name="Ομάδα 9">
              <a:extLst>
                <a:ext uri="{FF2B5EF4-FFF2-40B4-BE49-F238E27FC236}">
                  <a16:creationId xmlns:a16="http://schemas.microsoft.com/office/drawing/2014/main" id="{6722E773-5656-E1FC-3094-1204FF24143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92640" y="137778"/>
              <a:ext cx="2682240" cy="811811"/>
              <a:chOff x="143380" y="0"/>
              <a:chExt cx="3229212" cy="977359"/>
            </a:xfrm>
          </p:grpSpPr>
          <p:sp>
            <p:nvSpPr>
              <p:cNvPr id="11" name="Ορθογώνιο 10">
                <a:extLst>
                  <a:ext uri="{FF2B5EF4-FFF2-40B4-BE49-F238E27FC236}">
                    <a16:creationId xmlns:a16="http://schemas.microsoft.com/office/drawing/2014/main" id="{E6984217-086F-8679-5FFD-E4555047FCA5}"/>
                  </a:ext>
                </a:extLst>
              </p:cNvPr>
              <p:cNvSpPr/>
              <p:nvPr/>
            </p:nvSpPr>
            <p:spPr>
              <a:xfrm>
                <a:off x="143380" y="0"/>
                <a:ext cx="3229212" cy="977359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0F50CB0A-188D-ACFA-10D6-15AFCB335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89" y="111511"/>
                <a:ext cx="3006193" cy="68841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0991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7B018AB-796C-C6E9-C7D0-1FF0F83DFE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A1010-3E7C-7CFF-5825-6F1BEF47C411}"/>
              </a:ext>
            </a:extLst>
          </p:cNvPr>
          <p:cNvSpPr txBox="1"/>
          <p:nvPr userDrawn="1"/>
        </p:nvSpPr>
        <p:spPr>
          <a:xfrm>
            <a:off x="250329" y="6550223"/>
            <a:ext cx="1174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26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COSMO General Meeting  2- 5 September 2024 Offenbach – STC report</a:t>
            </a:r>
          </a:p>
        </p:txBody>
      </p: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4E78D6FD-24FE-989C-A368-649692C89C72}"/>
              </a:ext>
            </a:extLst>
          </p:cNvPr>
          <p:cNvGrpSpPr/>
          <p:nvPr userDrawn="1"/>
        </p:nvGrpSpPr>
        <p:grpSpPr>
          <a:xfrm>
            <a:off x="28844" y="137778"/>
            <a:ext cx="12192000" cy="942882"/>
            <a:chOff x="28844" y="137778"/>
            <a:chExt cx="12192000" cy="942882"/>
          </a:xfrm>
        </p:grpSpPr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BE500A7C-39F7-D211-47A4-868028C6C2AC}"/>
                </a:ext>
              </a:extLst>
            </p:cNvPr>
            <p:cNvCxnSpPr/>
            <p:nvPr userDrawn="1"/>
          </p:nvCxnSpPr>
          <p:spPr>
            <a:xfrm>
              <a:off x="28844" y="1080660"/>
              <a:ext cx="12192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F2DE3FCF-C278-23DF-CDFF-30E35417E047}"/>
                </a:ext>
              </a:extLst>
            </p:cNvPr>
            <p:cNvGrpSpPr/>
            <p:nvPr userDrawn="1"/>
          </p:nvGrpSpPr>
          <p:grpSpPr>
            <a:xfrm>
              <a:off x="7204970" y="173498"/>
              <a:ext cx="4794390" cy="685610"/>
              <a:chOff x="7245934" y="117790"/>
              <a:chExt cx="4794390" cy="685610"/>
            </a:xfrm>
          </p:grpSpPr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565DB9DF-C51A-8D0A-4BFF-88626005CC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5934" y="129792"/>
                <a:ext cx="2321357" cy="67360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8" name="Εικόνα 27">
                <a:extLst>
                  <a:ext uri="{FF2B5EF4-FFF2-40B4-BE49-F238E27FC236}">
                    <a16:creationId xmlns:a16="http://schemas.microsoft.com/office/drawing/2014/main" id="{AC31E0C0-C98F-9798-CEE1-2E4BE7ABC1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9718967" y="117790"/>
                <a:ext cx="2321357" cy="6856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grpSp>
          <p:nvGrpSpPr>
            <p:cNvPr id="24" name="Ομάδα 23">
              <a:extLst>
                <a:ext uri="{FF2B5EF4-FFF2-40B4-BE49-F238E27FC236}">
                  <a16:creationId xmlns:a16="http://schemas.microsoft.com/office/drawing/2014/main" id="{4716CBC1-0BC3-5D5A-4836-5A8FA45614A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92640" y="137778"/>
              <a:ext cx="2682240" cy="811811"/>
              <a:chOff x="143380" y="0"/>
              <a:chExt cx="3229212" cy="977359"/>
            </a:xfrm>
          </p:grpSpPr>
          <p:sp>
            <p:nvSpPr>
              <p:cNvPr id="25" name="Ορθογώνιο 24">
                <a:extLst>
                  <a:ext uri="{FF2B5EF4-FFF2-40B4-BE49-F238E27FC236}">
                    <a16:creationId xmlns:a16="http://schemas.microsoft.com/office/drawing/2014/main" id="{A84A516F-B016-8089-840A-4D04D876B6DD}"/>
                  </a:ext>
                </a:extLst>
              </p:cNvPr>
              <p:cNvSpPr/>
              <p:nvPr/>
            </p:nvSpPr>
            <p:spPr>
              <a:xfrm>
                <a:off x="143380" y="0"/>
                <a:ext cx="3229212" cy="977359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721E97B5-820D-C314-CC3E-F16705FC1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889" y="111511"/>
                <a:ext cx="3006193" cy="68841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C9CC7D4E-3EA6-CE81-EC1E-38B6B9CAAB40}"/>
              </a:ext>
            </a:extLst>
          </p:cNvPr>
          <p:cNvCxnSpPr/>
          <p:nvPr userDrawn="1"/>
        </p:nvCxnSpPr>
        <p:spPr>
          <a:xfrm>
            <a:off x="28844" y="649382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49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011B50-BAB8-6589-C90A-E4D1A337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D2A60E-484D-0FC7-BEA3-A8D68A500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55BA489-7B34-4377-DC8D-FC32F20E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894E00E-16EB-FD1E-8901-1223E6CD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7ECD6CE-07E9-FB34-386B-8D8A7A0F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251D3F9-2986-EBA1-155A-C0012DF4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51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58908E-ACF2-DF82-80B2-2496B691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7B37A01-68D0-EA4E-5D3F-B2C4A6852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4DFFD8-0F8E-814F-883C-D4A72B95E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FF0A83-7CDB-DA2B-B9C8-7C850F5C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393108F-F313-4BC0-2D43-420842E1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11196D2-3039-D64A-C744-497F1782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010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9E63BB-5355-D4B6-DDAA-47094E97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884C376-F6B1-EA69-A3BF-1D945C110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02C174E-FA7F-8537-E504-A792CC45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78E4869-979F-9DCF-FDEB-C6DBDFF8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381D4BC-E17B-8875-1649-CCE60386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771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DABC4EB-A934-4244-F131-22656E90F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CC45490-955B-394A-1CBC-381807E2F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05D7DD9-63E6-2D28-4779-57DD414E6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00899CC-DBA6-8072-EF31-595FDA38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76C16B-BDB3-8709-C0C8-4157C83B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940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8">
            <a:extLst>
              <a:ext uri="{FF2B5EF4-FFF2-40B4-BE49-F238E27FC236}">
                <a16:creationId xmlns:a16="http://schemas.microsoft.com/office/drawing/2014/main" id="{0723DD4B-5F1D-4A50-B991-DAB7B861CC0D}"/>
              </a:ext>
            </a:extLst>
          </p:cNvPr>
          <p:cNvSpPr/>
          <p:nvPr userDrawn="1"/>
        </p:nvSpPr>
        <p:spPr>
          <a:xfrm>
            <a:off x="0" y="1048311"/>
            <a:ext cx="9144000" cy="56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D3292-05F9-453A-B63F-3F428E45C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0" y="219247"/>
            <a:ext cx="3006193" cy="688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67" y="220586"/>
            <a:ext cx="2594458" cy="752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a 7">
            <a:extLst>
              <a:ext uri="{FF2B5EF4-FFF2-40B4-BE49-F238E27FC236}">
                <a16:creationId xmlns:a16="http://schemas.microsoft.com/office/drawing/2014/main" id="{2E4D46C5-0F67-4575-B06F-CA24D8E79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0126" y="219247"/>
            <a:ext cx="2139235" cy="754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685CD-9CA5-44A5-CB41-A64F1FE85678}"/>
              </a:ext>
            </a:extLst>
          </p:cNvPr>
          <p:cNvSpPr txBox="1"/>
          <p:nvPr userDrawn="1"/>
        </p:nvSpPr>
        <p:spPr>
          <a:xfrm>
            <a:off x="250329" y="6452748"/>
            <a:ext cx="11749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2060"/>
                </a:solidFill>
              </a:rPr>
              <a:t>25</a:t>
            </a:r>
            <a:r>
              <a:rPr lang="en-GB" sz="1400" baseline="30000" dirty="0">
                <a:solidFill>
                  <a:srgbClr val="002060"/>
                </a:solidFill>
              </a:rPr>
              <a:t>th</a:t>
            </a:r>
            <a:r>
              <a:rPr lang="en-GB" sz="1400" dirty="0">
                <a:solidFill>
                  <a:srgbClr val="002060"/>
                </a:solidFill>
              </a:rPr>
              <a:t> COSMO General Meeting 11-15 September 2023 Gdansk – STC report</a:t>
            </a:r>
          </a:p>
        </p:txBody>
      </p:sp>
    </p:spTree>
    <p:extLst>
      <p:ext uri="{BB962C8B-B14F-4D97-AF65-F5344CB8AC3E}">
        <p14:creationId xmlns:p14="http://schemas.microsoft.com/office/powerpoint/2010/main" val="148305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10CED34-31AF-5780-F2F8-823FFF69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273E974-A116-3C2B-0B2E-25FEBEB1F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A846FF-8DC4-8EFF-D14A-548B4FB80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7F56E-1A9E-46B2-AFFB-5F72DD31CF66}" type="datetimeFigureOut">
              <a:rPr lang="el-GR" smtClean="0"/>
              <a:t>05/09/2024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4563C92-2C31-E752-D738-10E2B90CE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C356D9-78E2-0770-4435-5A407CA4B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B68BA-32A9-414D-93B4-79658024FF6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295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2" r:id="rId3"/>
    <p:sldLayoutId id="2147483661" r:id="rId4"/>
    <p:sldLayoutId id="2147483656" r:id="rId5"/>
    <p:sldLayoutId id="2147483657" r:id="rId6"/>
    <p:sldLayoutId id="2147483658" r:id="rId7"/>
    <p:sldLayoutId id="2147483659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325091" y="2351782"/>
            <a:ext cx="65076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en-GB" sz="3200" b="1" baseline="30000" dirty="0" err="1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COSMO General Meeting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-5 September 202</a:t>
            </a:r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8847" y="4698052"/>
            <a:ext cx="65076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STC report</a:t>
            </a:r>
          </a:p>
          <a:p>
            <a:pPr algn="ctr"/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Panagiotis Skrimizeas</a:t>
            </a:r>
          </a:p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Chairman of COSMO Steering Committee (STC)</a:t>
            </a:r>
          </a:p>
        </p:txBody>
      </p:sp>
    </p:spTree>
    <p:extLst>
      <p:ext uri="{BB962C8B-B14F-4D97-AF65-F5344CB8AC3E}">
        <p14:creationId xmlns:p14="http://schemas.microsoft.com/office/powerpoint/2010/main" val="338529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6">
            <a:extLst>
              <a:ext uri="{FF2B5EF4-FFF2-40B4-BE49-F238E27FC236}">
                <a16:creationId xmlns:a16="http://schemas.microsoft.com/office/drawing/2014/main" id="{6DFFE641-BEED-29A8-E6CE-5E793FE05A3C}"/>
              </a:ext>
            </a:extLst>
          </p:cNvPr>
          <p:cNvSpPr/>
          <p:nvPr/>
        </p:nvSpPr>
        <p:spPr>
          <a:xfrm>
            <a:off x="2842161" y="2731792"/>
            <a:ext cx="65076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en-GB" sz="3200" b="1" baseline="30000" dirty="0" err="1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COSMO General Meeting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September 202</a:t>
            </a:r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3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075903-BA9A-FABB-6A54-0B4D4C8B017D}"/>
              </a:ext>
            </a:extLst>
          </p:cNvPr>
          <p:cNvSpPr txBox="1"/>
          <p:nvPr/>
        </p:nvSpPr>
        <p:spPr>
          <a:xfrm>
            <a:off x="0" y="1343462"/>
            <a:ext cx="121920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</a:rPr>
              <a:t>52</a:t>
            </a:r>
            <a:r>
              <a:rPr lang="en-US" sz="3200" baseline="30000" dirty="0">
                <a:solidFill>
                  <a:srgbClr val="002060"/>
                </a:solidFill>
              </a:rPr>
              <a:t>nd</a:t>
            </a:r>
            <a:r>
              <a:rPr lang="en-US" sz="3200" dirty="0">
                <a:solidFill>
                  <a:srgbClr val="002060"/>
                </a:solidFill>
              </a:rPr>
              <a:t> STC meeting (11-12 September 2023, Gdansk)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7D160-54AC-074B-2E1F-428D9B97E52F}"/>
              </a:ext>
            </a:extLst>
          </p:cNvPr>
          <p:cNvSpPr txBox="1"/>
          <p:nvPr/>
        </p:nvSpPr>
        <p:spPr>
          <a:xfrm>
            <a:off x="191069" y="2125555"/>
            <a:ext cx="117780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The STC re-emphasized its position to continue to build and strengthen the COSMO Consortium as the consortium of NHMS’ employing ICON for operational NWP.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The STC recognize </a:t>
            </a:r>
            <a:r>
              <a:rPr lang="el-GR" sz="3200" dirty="0">
                <a:solidFill>
                  <a:srgbClr val="002060"/>
                </a:solidFill>
              </a:rPr>
              <a:t>the </a:t>
            </a:r>
            <a:r>
              <a:rPr lang="el-GR" sz="3200" dirty="0" err="1">
                <a:solidFill>
                  <a:srgbClr val="002060"/>
                </a:solidFill>
              </a:rPr>
              <a:t>need</a:t>
            </a:r>
            <a:r>
              <a:rPr lang="el-GR" sz="3200" dirty="0">
                <a:solidFill>
                  <a:srgbClr val="002060"/>
                </a:solidFill>
              </a:rPr>
              <a:t> for </a:t>
            </a:r>
            <a:r>
              <a:rPr lang="el-GR" sz="3200" dirty="0" err="1">
                <a:solidFill>
                  <a:srgbClr val="002060"/>
                </a:solidFill>
              </a:rPr>
              <a:t>change</a:t>
            </a:r>
            <a:r>
              <a:rPr lang="el-GR" sz="3200" dirty="0">
                <a:solidFill>
                  <a:srgbClr val="002060"/>
                </a:solidFill>
              </a:rPr>
              <a:t> of COSMO and </a:t>
            </a:r>
            <a:r>
              <a:rPr lang="el-GR" sz="3200" dirty="0" err="1">
                <a:solidFill>
                  <a:srgbClr val="002060"/>
                </a:solidFill>
              </a:rPr>
              <a:t>to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strengthen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its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relationship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with</a:t>
            </a:r>
            <a:r>
              <a:rPr lang="el-GR" sz="3200" dirty="0">
                <a:solidFill>
                  <a:srgbClr val="002060"/>
                </a:solidFill>
              </a:rPr>
              <a:t> ICON, </a:t>
            </a:r>
            <a:r>
              <a:rPr lang="el-GR" sz="3200" dirty="0" err="1">
                <a:solidFill>
                  <a:srgbClr val="002060"/>
                </a:solidFill>
              </a:rPr>
              <a:t>since</a:t>
            </a:r>
            <a:r>
              <a:rPr lang="el-GR" sz="3200" dirty="0">
                <a:solidFill>
                  <a:srgbClr val="002060"/>
                </a:solidFill>
              </a:rPr>
              <a:t> the </a:t>
            </a:r>
            <a:r>
              <a:rPr lang="el-GR" sz="3200" dirty="0" err="1">
                <a:solidFill>
                  <a:srgbClr val="002060"/>
                </a:solidFill>
              </a:rPr>
              <a:t>landscape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has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changed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significantly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since</a:t>
            </a:r>
            <a:r>
              <a:rPr lang="el-GR" sz="3200" dirty="0">
                <a:solidFill>
                  <a:srgbClr val="002060"/>
                </a:solidFill>
              </a:rPr>
              <a:t> the </a:t>
            </a:r>
            <a:r>
              <a:rPr lang="el-GR" sz="3200" dirty="0" err="1">
                <a:solidFill>
                  <a:srgbClr val="002060"/>
                </a:solidFill>
              </a:rPr>
              <a:t>definition</a:t>
            </a:r>
            <a:r>
              <a:rPr lang="el-GR" sz="3200" dirty="0">
                <a:solidFill>
                  <a:srgbClr val="002060"/>
                </a:solidFill>
              </a:rPr>
              <a:t> of </a:t>
            </a:r>
            <a:r>
              <a:rPr lang="el-GR" sz="3200" dirty="0" err="1">
                <a:solidFill>
                  <a:srgbClr val="002060"/>
                </a:solidFill>
              </a:rPr>
              <a:t>COSMO’s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governance</a:t>
            </a:r>
            <a:r>
              <a:rPr lang="el-GR" sz="3200" dirty="0">
                <a:solidFill>
                  <a:srgbClr val="002060"/>
                </a:solidFill>
              </a:rPr>
              <a:t> and </a:t>
            </a:r>
            <a:r>
              <a:rPr lang="el-GR" sz="3200" dirty="0" err="1">
                <a:solidFill>
                  <a:srgbClr val="002060"/>
                </a:solidFill>
              </a:rPr>
              <a:t>organizational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err="1">
                <a:solidFill>
                  <a:srgbClr val="002060"/>
                </a:solidFill>
              </a:rPr>
              <a:t>structure</a:t>
            </a:r>
            <a:r>
              <a:rPr lang="el-GR" sz="3200" dirty="0">
                <a:solidFill>
                  <a:srgbClr val="002060"/>
                </a:solidFill>
              </a:rPr>
              <a:t>. </a:t>
            </a: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623E3340-F4F1-B527-AA1F-75CFCAFFFFCC}"/>
              </a:ext>
            </a:extLst>
          </p:cNvPr>
          <p:cNvCxnSpPr>
            <a:cxnSpLocks/>
          </p:cNvCxnSpPr>
          <p:nvPr/>
        </p:nvCxnSpPr>
        <p:spPr>
          <a:xfrm>
            <a:off x="1840675" y="1968890"/>
            <a:ext cx="846710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16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2">
            <a:extLst>
              <a:ext uri="{FF2B5EF4-FFF2-40B4-BE49-F238E27FC236}">
                <a16:creationId xmlns:a16="http://schemas.microsoft.com/office/drawing/2014/main" id="{58D1DC6F-DB70-4E11-8E65-A74F178DC34B}"/>
              </a:ext>
            </a:extLst>
          </p:cNvPr>
          <p:cNvSpPr/>
          <p:nvPr/>
        </p:nvSpPr>
        <p:spPr>
          <a:xfrm>
            <a:off x="725978" y="1994674"/>
            <a:ext cx="10740044" cy="41286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 anchorCtr="0">
            <a:spAutoFit/>
          </a:bodyPr>
          <a:lstStyle/>
          <a:p>
            <a:pPr marL="457189" lvl="1" defTabSz="914377">
              <a:defRPr/>
            </a:pPr>
            <a:endParaRPr lang="en-US" sz="2133" spc="-1" dirty="0">
              <a:solidFill>
                <a:srgbClr val="2D4B9B"/>
              </a:solidFill>
              <a:latin typeface="Arial"/>
              <a:ea typeface="FandolFang R"/>
              <a:cs typeface="DejaVu Sans"/>
            </a:endParaRPr>
          </a:p>
          <a:p>
            <a:pPr marL="342891" indent="-342891" defTabSz="914377">
              <a:spcAft>
                <a:spcPts val="1067"/>
              </a:spcAft>
              <a:buFont typeface="Wingdings" panose="05000000000000000000" pitchFamily="2" charset="2"/>
              <a:buChar char="Ø"/>
              <a:defRPr/>
            </a:pPr>
            <a:r>
              <a:rPr lang="de-DE" sz="2133" spc="-1" dirty="0">
                <a:solidFill>
                  <a:srgbClr val="1F497D"/>
                </a:solidFill>
                <a:latin typeface="Arial"/>
                <a:ea typeface="FandolFang R"/>
                <a:cs typeface="DejaVu Sans"/>
              </a:rPr>
              <a:t>WG DA ‚Data Assimilation‘ (WG1)  			Christoph Schraff (DWD)</a:t>
            </a:r>
          </a:p>
          <a:p>
            <a:pPr marL="342891" indent="-342891" defTabSz="914377">
              <a:spcAft>
                <a:spcPts val="1067"/>
              </a:spcAft>
              <a:buFont typeface="Wingdings" panose="05000000000000000000" pitchFamily="2" charset="2"/>
              <a:buChar char="Ø"/>
              <a:defRPr/>
            </a:pPr>
            <a:r>
              <a:rPr lang="de-DE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WG DYN</a:t>
            </a: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 ‘Dynamics and </a:t>
            </a:r>
            <a:r>
              <a:rPr lang="en-GB" sz="2133" spc="-1" dirty="0" err="1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Numerics</a:t>
            </a: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’ (WG2) 	Michael Baldauf (DWD)</a:t>
            </a:r>
          </a:p>
          <a:p>
            <a:pPr marL="342891" indent="-342891" defTabSz="914377">
              <a:spcAft>
                <a:spcPts val="1067"/>
              </a:spcAft>
              <a:buFont typeface="Wingdings" panose="05000000000000000000" pitchFamily="2" charset="2"/>
              <a:buChar char="Ø"/>
              <a:defRPr/>
            </a:pP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WG PHY ‘Physics’ (WG3a &amp; 3b)			Jean-Marie </a:t>
            </a:r>
            <a:r>
              <a:rPr lang="en-GB" sz="2133" spc="-1" dirty="0" err="1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Bettems</a:t>
            </a: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en-GB" sz="2133" spc="-1" dirty="0" err="1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MeteoSwiss</a:t>
            </a: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)</a:t>
            </a:r>
            <a:b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</a:b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							Harel Muskatel (IMS)</a:t>
            </a:r>
          </a:p>
          <a:p>
            <a:pPr marL="342891" indent="-342891" defTabSz="914377">
              <a:spcAft>
                <a:spcPts val="1067"/>
              </a:spcAft>
              <a:buFont typeface="Wingdings" panose="05000000000000000000" pitchFamily="2" charset="2"/>
              <a:buChar char="Ø"/>
              <a:defRPr/>
            </a:pP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WG V/A ‘Verification and Applications’ (WG4 &amp; 5) 	Flora Gofa (HNMS)</a:t>
            </a:r>
            <a:b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</a:br>
            <a:r>
              <a:rPr lang="en-GB" sz="2133" spc="-1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							Andrzej Mazur (IMGW-PIB)</a:t>
            </a:r>
            <a:endParaRPr lang="de-DE" sz="2133" dirty="0">
              <a:solidFill>
                <a:srgbClr val="1F497D"/>
              </a:solidFill>
              <a:latin typeface="Arial"/>
              <a:ea typeface="DejaVu Sans"/>
              <a:cs typeface="DejaVu Sans"/>
            </a:endParaRPr>
          </a:p>
          <a:p>
            <a:pPr marL="342891" indent="-342891" defTabSz="914377">
              <a:spcAft>
                <a:spcPts val="1067"/>
              </a:spcAft>
              <a:buFont typeface="Wingdings" panose="05000000000000000000" pitchFamily="2" charset="2"/>
              <a:buChar char="Ø"/>
              <a:defRPr/>
            </a:pPr>
            <a:r>
              <a:rPr lang="de-DE" sz="2133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WG S/I ‚Support and Infrastructure (WG6)		Massimo Milelli (CIMA)</a:t>
            </a:r>
          </a:p>
          <a:p>
            <a:pPr marL="342891" indent="-342891" defTabSz="914377">
              <a:spcAft>
                <a:spcPts val="1067"/>
              </a:spcAft>
              <a:buFont typeface="Wingdings" panose="05000000000000000000" pitchFamily="2" charset="2"/>
              <a:buChar char="Ø"/>
              <a:defRPr/>
            </a:pPr>
            <a:r>
              <a:rPr lang="de-DE" sz="2133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WG EPS ‚</a:t>
            </a:r>
            <a:r>
              <a:rPr lang="de-DE" sz="2133" dirty="0" err="1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Predict</a:t>
            </a:r>
            <a:r>
              <a:rPr lang="de-DE" sz="2133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. and Ensemble Meth.‘ (WG7)	Chiara Marsigli (DWD, </a:t>
            </a:r>
            <a:r>
              <a:rPr lang="de-DE" sz="2133" dirty="0" err="1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APRPAe</a:t>
            </a:r>
            <a:r>
              <a:rPr lang="de-DE" sz="2133" dirty="0">
                <a:solidFill>
                  <a:srgbClr val="1F497D"/>
                </a:solidFill>
                <a:latin typeface="Arial"/>
                <a:ea typeface="DejaVu Sans"/>
                <a:cs typeface="DejaVu Sans"/>
              </a:rPr>
              <a:t>)</a:t>
            </a:r>
            <a:endParaRPr lang="de-DE" sz="2133" b="1" spc="-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FandolFang R"/>
              <a:cs typeface="DejaVu Sans"/>
            </a:endParaRPr>
          </a:p>
          <a:p>
            <a:pPr marL="342891" indent="-342891" defTabSz="914377">
              <a:buFont typeface="Wingdings" panose="05000000000000000000" pitchFamily="2" charset="2"/>
              <a:buChar char="Ø"/>
              <a:defRPr/>
            </a:pPr>
            <a:endParaRPr lang="de-DE" sz="2133" b="1" spc="-1" dirty="0">
              <a:solidFill>
                <a:srgbClr val="2D4B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FandolFang R"/>
              <a:cs typeface="DejaVu Sans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FF1A57E-2C4F-7184-842E-5D9A3879E0F8}"/>
              </a:ext>
            </a:extLst>
          </p:cNvPr>
          <p:cNvSpPr/>
          <p:nvPr/>
        </p:nvSpPr>
        <p:spPr>
          <a:xfrm>
            <a:off x="8538704" y="1276269"/>
            <a:ext cx="3378580" cy="830997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STC meeting </a:t>
            </a:r>
          </a:p>
          <a:p>
            <a:pPr algn="ctr"/>
            <a:r>
              <a:rPr lang="el-GR" sz="2400" dirty="0">
                <a:solidFill>
                  <a:srgbClr val="002060"/>
                </a:solidFill>
              </a:rPr>
              <a:t>2-3</a:t>
            </a:r>
            <a:r>
              <a:rPr lang="en-US" sz="2400" dirty="0">
                <a:solidFill>
                  <a:srgbClr val="002060"/>
                </a:solidFill>
              </a:rPr>
              <a:t> September</a:t>
            </a:r>
            <a:r>
              <a:rPr lang="en-GB" sz="2400" dirty="0">
                <a:solidFill>
                  <a:srgbClr val="002060"/>
                </a:solidFill>
              </a:rPr>
              <a:t> 202</a:t>
            </a:r>
            <a:r>
              <a:rPr lang="el-GR" sz="2400" dirty="0">
                <a:solidFill>
                  <a:srgbClr val="002060"/>
                </a:solidFill>
              </a:rPr>
              <a:t>4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51F815-BA61-C5B2-D69D-AAF31BB23F0A}"/>
              </a:ext>
            </a:extLst>
          </p:cNvPr>
          <p:cNvSpPr/>
          <p:nvPr/>
        </p:nvSpPr>
        <p:spPr>
          <a:xfrm>
            <a:off x="3899757" y="1399379"/>
            <a:ext cx="4104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New WG structure</a:t>
            </a:r>
            <a:endParaRPr lang="en-GB" sz="3200" dirty="0">
              <a:solidFill>
                <a:srgbClr val="002060"/>
              </a:solidFill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59FF974E-7592-D9B8-4138-7E389935C2FB}"/>
              </a:ext>
            </a:extLst>
          </p:cNvPr>
          <p:cNvCxnSpPr>
            <a:cxnSpLocks/>
          </p:cNvCxnSpPr>
          <p:nvPr/>
        </p:nvCxnSpPr>
        <p:spPr>
          <a:xfrm>
            <a:off x="4239491" y="1951630"/>
            <a:ext cx="33725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899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50227E-77B9-9D1B-E77F-327C5A64E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5295" r="-768" b="17887"/>
          <a:stretch/>
        </p:blipFill>
        <p:spPr>
          <a:xfrm>
            <a:off x="236358" y="1213104"/>
            <a:ext cx="11719283" cy="521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7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2B97540-DBB8-38AE-7784-3C8AFED14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7"/>
          <a:stretch/>
        </p:blipFill>
        <p:spPr>
          <a:xfrm>
            <a:off x="6096000" y="1286167"/>
            <a:ext cx="5304709" cy="4224528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913996D2-6D5B-95EC-5D78-37124743C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09" y="3899421"/>
            <a:ext cx="5334000" cy="2464308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2E05012-9499-49F0-A670-95A2F4F83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2" y="1286167"/>
            <a:ext cx="7048500" cy="3256407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96C08C1A-F959-36AB-D440-F7549DF14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6"/>
          <a:stretch/>
        </p:blipFill>
        <p:spPr>
          <a:xfrm>
            <a:off x="647532" y="3547377"/>
            <a:ext cx="4750843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8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124D55B7-95B8-CCB4-9B49-9B2CDD70E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88" y="1523332"/>
            <a:ext cx="4966335" cy="331612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7EF4C3C-3924-D009-61C0-EAB3E8110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17" y="3635244"/>
            <a:ext cx="4219575" cy="278844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583E55-3224-9ED5-5783-F02D16ED0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" y="1707998"/>
            <a:ext cx="48006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D3BB3-3290-D3FB-EBAA-4A722C2B1A18}"/>
              </a:ext>
            </a:extLst>
          </p:cNvPr>
          <p:cNvSpPr txBox="1"/>
          <p:nvPr/>
        </p:nvSpPr>
        <p:spPr>
          <a:xfrm>
            <a:off x="1291441" y="1338666"/>
            <a:ext cx="2283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Historical Museum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73C67-B05B-12D1-5283-77EEDD147ED5}"/>
              </a:ext>
            </a:extLst>
          </p:cNvPr>
          <p:cNvSpPr txBox="1"/>
          <p:nvPr/>
        </p:nvSpPr>
        <p:spPr>
          <a:xfrm>
            <a:off x="8121318" y="1154000"/>
            <a:ext cx="2346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Senckenberg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Museum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51F28-A269-DEF6-2211-411DDD617B51}"/>
              </a:ext>
            </a:extLst>
          </p:cNvPr>
          <p:cNvSpPr txBox="1"/>
          <p:nvPr/>
        </p:nvSpPr>
        <p:spPr>
          <a:xfrm>
            <a:off x="8604718" y="5519334"/>
            <a:ext cx="2937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Museum of Communication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508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1FB5DC-C423-42B7-82B7-5FC650F05EFB}"/>
              </a:ext>
            </a:extLst>
          </p:cNvPr>
          <p:cNvSpPr txBox="1"/>
          <p:nvPr/>
        </p:nvSpPr>
        <p:spPr>
          <a:xfrm>
            <a:off x="2745633" y="1175323"/>
            <a:ext cx="5216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Apfelweinwirtschaft Dauth-Schneider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E2BBC4-7A0D-406D-188F-DDDDC9F33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76" y="3842387"/>
            <a:ext cx="1783056" cy="166704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02F926-3CA2-80A0-1D64-80694E577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" y="1772818"/>
            <a:ext cx="9448800" cy="436416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8DC86FA-C530-ED24-CC97-839A27056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8" y="1772818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62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1FB5DC-C423-42B7-82B7-5FC650F05EFB}"/>
              </a:ext>
            </a:extLst>
          </p:cNvPr>
          <p:cNvSpPr txBox="1"/>
          <p:nvPr/>
        </p:nvSpPr>
        <p:spPr>
          <a:xfrm>
            <a:off x="2745633" y="1175323"/>
            <a:ext cx="5216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Apfelweinwirtschaft Dauth-Schneider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E2BBC4-7A0D-406D-188F-DDDDC9F33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76" y="3842387"/>
            <a:ext cx="1783056" cy="166704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02F926-3CA2-80A0-1D64-80694E577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" y="1772818"/>
            <a:ext cx="9448800" cy="436416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8DC86FA-C530-ED24-CC97-839A27056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8" y="1772818"/>
            <a:ext cx="2438400" cy="18288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AF9B4F-8978-5A6E-D091-01E0FA15E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336">
            <a:off x="152400" y="1726386"/>
            <a:ext cx="8077200" cy="37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4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1FB5DC-C423-42B7-82B7-5FC650F05EFB}"/>
              </a:ext>
            </a:extLst>
          </p:cNvPr>
          <p:cNvSpPr txBox="1"/>
          <p:nvPr/>
        </p:nvSpPr>
        <p:spPr>
          <a:xfrm>
            <a:off x="2745633" y="1175323"/>
            <a:ext cx="5216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Apfelweinwirtschaft Dauth-Schneider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02F926-3CA2-80A0-1D64-80694E577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" y="1772820"/>
            <a:ext cx="6705600" cy="3097149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AF9B4F-8978-5A6E-D091-01E0FA15E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16" y="1772820"/>
            <a:ext cx="4876800" cy="225247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1B748C2-F385-8491-BB15-DC903A658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933">
            <a:off x="2903816" y="2089575"/>
            <a:ext cx="8382000" cy="38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4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1FB5DC-C423-42B7-82B7-5FC650F05EFB}"/>
              </a:ext>
            </a:extLst>
          </p:cNvPr>
          <p:cNvSpPr txBox="1"/>
          <p:nvPr/>
        </p:nvSpPr>
        <p:spPr>
          <a:xfrm>
            <a:off x="2745633" y="1175323"/>
            <a:ext cx="5216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Apfelweinwirtschaft Dauth-Schneider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02F926-3CA2-80A0-1D64-80694E577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2" y="1636989"/>
            <a:ext cx="5029200" cy="2322862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AF9B4F-8978-5A6E-D091-01E0FA15E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0" y="4100630"/>
            <a:ext cx="5029200" cy="232286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54B7F5-84E2-88BA-B43D-ECE82CAA6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18" y="1707378"/>
            <a:ext cx="5029200" cy="232286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E37A97-664C-242F-3A60-589525500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724">
            <a:off x="2875852" y="2270496"/>
            <a:ext cx="7924800" cy="36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2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1FB5DC-C423-42B7-82B7-5FC650F05EFB}"/>
              </a:ext>
            </a:extLst>
          </p:cNvPr>
          <p:cNvSpPr txBox="1"/>
          <p:nvPr/>
        </p:nvSpPr>
        <p:spPr>
          <a:xfrm>
            <a:off x="3150364" y="1175323"/>
            <a:ext cx="5216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Apfelweinwirtschaft Dauth-Schneider</a:t>
            </a:r>
            <a:endParaRPr lang="el-GR" sz="2400" dirty="0">
              <a:solidFill>
                <a:schemeClr val="accent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602F926-3CA2-80A0-1D64-80694E577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2" y="1636988"/>
            <a:ext cx="5029200" cy="2322862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AF9B4F-8978-5A6E-D091-01E0FA15E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2" y="4059581"/>
            <a:ext cx="5029200" cy="232286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54B7F5-84E2-88BA-B43D-ECE82CAA6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55" y="1636988"/>
            <a:ext cx="5029200" cy="232286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BE37A97-664C-242F-3A60-589525500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55" y="4059581"/>
            <a:ext cx="5029200" cy="23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6">
            <a:extLst>
              <a:ext uri="{FF2B5EF4-FFF2-40B4-BE49-F238E27FC236}">
                <a16:creationId xmlns:a16="http://schemas.microsoft.com/office/drawing/2014/main" id="{6DFFE641-BEED-29A8-E6CE-5E793FE05A3C}"/>
              </a:ext>
            </a:extLst>
          </p:cNvPr>
          <p:cNvSpPr/>
          <p:nvPr/>
        </p:nvSpPr>
        <p:spPr>
          <a:xfrm>
            <a:off x="2644041" y="2890391"/>
            <a:ext cx="65076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Topics from 54</a:t>
            </a:r>
            <a:r>
              <a:rPr lang="en-GB" sz="3200" b="1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STC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2 – 3 September 202</a:t>
            </a:r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3578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280</Words>
  <Application>Microsoft Office PowerPoint</Application>
  <PresentationFormat>Ευρεία οθόνη</PresentationFormat>
  <Paragraphs>39</Paragraphs>
  <Slides>13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Panagiotis Skrimizeas</dc:creator>
  <cp:lastModifiedBy>Panagiotis Skrimizeas</cp:lastModifiedBy>
  <cp:revision>15</cp:revision>
  <dcterms:created xsi:type="dcterms:W3CDTF">2024-09-04T11:28:55Z</dcterms:created>
  <dcterms:modified xsi:type="dcterms:W3CDTF">2024-09-05T07:52:55Z</dcterms:modified>
</cp:coreProperties>
</file>