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1" r:id="rId5"/>
    <p:sldMasterId id="2147483743" r:id="rId6"/>
    <p:sldMasterId id="2147483794" r:id="rId7"/>
    <p:sldMasterId id="2147483851" r:id="rId8"/>
    <p:sldMasterId id="2147483864" r:id="rId9"/>
    <p:sldMasterId id="2147483878" r:id="rId10"/>
  </p:sldMasterIdLst>
  <p:notesMasterIdLst>
    <p:notesMasterId r:id="rId30"/>
  </p:notesMasterIdLst>
  <p:handoutMasterIdLst>
    <p:handoutMasterId r:id="rId31"/>
  </p:handoutMasterIdLst>
  <p:sldIdLst>
    <p:sldId id="1107" r:id="rId11"/>
    <p:sldId id="2089" r:id="rId12"/>
    <p:sldId id="257" r:id="rId13"/>
    <p:sldId id="2088" r:id="rId14"/>
    <p:sldId id="2094" r:id="rId15"/>
    <p:sldId id="259" r:id="rId16"/>
    <p:sldId id="2091" r:id="rId17"/>
    <p:sldId id="2090" r:id="rId18"/>
    <p:sldId id="258" r:id="rId19"/>
    <p:sldId id="256" r:id="rId20"/>
    <p:sldId id="1392" r:id="rId21"/>
    <p:sldId id="1375" r:id="rId22"/>
    <p:sldId id="1376" r:id="rId23"/>
    <p:sldId id="1378" r:id="rId24"/>
    <p:sldId id="1383" r:id="rId25"/>
    <p:sldId id="1379" r:id="rId26"/>
    <p:sldId id="1393" r:id="rId27"/>
    <p:sldId id="1133" r:id="rId28"/>
    <p:sldId id="2095" r:id="rId29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AF4D07-927A-D065-B064-68E4288CA9B0}" name="Osuna Carlos" initials="OC" userId="S::carlos.osuna@meteoswiss.ch::8b5f977f-a44c-42dc-958c-d912b29a2fb0" providerId="AD"/>
  <p188:author id="{43830CB3-6A46-6DE0-FD13-79D1585493C9}" name="Kanesan Christian" initials="KC" userId="S::christian.kanesan@meteoswiss.ch::b6723c65-2f59-4961-89b2-dd71b66150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1DB"/>
    <a:srgbClr val="08CDE8"/>
    <a:srgbClr val="FF0000"/>
    <a:srgbClr val="1160D4"/>
    <a:srgbClr val="640000"/>
    <a:srgbClr val="60B4B2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2" autoAdjust="0"/>
    <p:restoredTop sz="96327" autoAdjust="0"/>
  </p:normalViewPr>
  <p:slideViewPr>
    <p:cSldViewPr snapToGrid="0" showGuides="1">
      <p:cViewPr varScale="1">
        <p:scale>
          <a:sx n="157" d="100"/>
          <a:sy n="157" d="100"/>
        </p:scale>
        <p:origin x="184" y="192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67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A81A7005-2854-814D-B0F0-A27C7B21C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75050"/>
            <a:ext cx="1798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41598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9546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57418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8462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9095110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7066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908387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58313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82087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911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33329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485218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979599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850134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089853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2948800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7519611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044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66719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1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3C38-651B-42F0-A3CD-2FB32E2873D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741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F3E1-94F9-4178-8778-7DA956D104B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429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06BA-45A0-4F02-B0AC-9E1F6B846D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4783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0378-3FBE-47AF-B5AF-E486D6E9741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567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6C0A-0823-4C15-A976-4015FB167E5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23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6778-7527-4EDB-95BC-AB571C4EF83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8728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D347-5B59-4E56-9965-046F2F6398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020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9F18-459E-428C-BA7F-8DAED57D26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793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1CDA-6790-4479-B5EE-6CB9E4B91BC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542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D3189-D822-4812-AF25-9E0EF0DF31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70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3829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3829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F629-A050-43E2-A9FC-CCD0C1431FC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089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2024-09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578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081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563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524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11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256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516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44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58ACE-DD50-4DDA-8FFC-4EF3353B0C6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76770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074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01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597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037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128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63279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7625"/>
            <a:ext cx="7772400" cy="1102519"/>
          </a:xfrm>
        </p:spPr>
        <p:txBody>
          <a:bodyPr/>
          <a:lstStyle>
            <a:lvl1pPr>
              <a:defRPr sz="36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445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246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0C53CEB4-7CD6-8F4A-B369-0FD8AC5BC7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25730"/>
            <a:ext cx="1835150" cy="437198"/>
            <a:chOff x="7430611" y="6274242"/>
            <a:chExt cx="1835696" cy="583758"/>
          </a:xfrm>
        </p:grpSpPr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84A69E5C-EA45-4041-BEF1-8D99F60E0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620">
                <a:solidFill>
                  <a:prstClr val="black"/>
                </a:solidFill>
              </a:endParaRPr>
            </a:p>
          </p:txBody>
        </p:sp>
        <p:grpSp>
          <p:nvGrpSpPr>
            <p:cNvPr id="5" name="Gruppieren 6">
              <a:extLst>
                <a:ext uri="{FF2B5EF4-FFF2-40B4-BE49-F238E27FC236}">
                  <a16:creationId xmlns:a16="http://schemas.microsoft.com/office/drawing/2014/main" id="{5933B6DC-A289-634A-9BCB-30A5EC2CC2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8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B8DE3AD9-F9DB-DA40-BB69-2632384D70C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hteck 9">
                <a:extLst>
                  <a:ext uri="{FF2B5EF4-FFF2-40B4-BE49-F238E27FC236}">
                    <a16:creationId xmlns:a16="http://schemas.microsoft.com/office/drawing/2014/main" id="{D5CC3481-25DE-2147-BBF9-50C9DB622375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62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hteck 10">
              <a:extLst>
                <a:ext uri="{FF2B5EF4-FFF2-40B4-BE49-F238E27FC236}">
                  <a16:creationId xmlns:a16="http://schemas.microsoft.com/office/drawing/2014/main" id="{A3A47CC5-BDD3-414B-BD38-B66FAD085011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620">
                <a:solidFill>
                  <a:prstClr val="white"/>
                </a:solidFill>
              </a:endParaRPr>
            </a:p>
          </p:txBody>
        </p:sp>
        <p:sp>
          <p:nvSpPr>
            <p:cNvPr id="7" name="Textfeld 14">
              <a:extLst>
                <a:ext uri="{FF2B5EF4-FFF2-40B4-BE49-F238E27FC236}">
                  <a16:creationId xmlns:a16="http://schemas.microsoft.com/office/drawing/2014/main" id="{034C7B66-6020-824B-9726-1CEF6164895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9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900">
                <a:solidFill>
                  <a:srgbClr val="7F7F7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72" y="60471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66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09FF90C-2FA8-FC4D-BA92-5C81403F23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25730"/>
            <a:ext cx="1835150" cy="437198"/>
            <a:chOff x="7430611" y="6274242"/>
            <a:chExt cx="1835696" cy="583758"/>
          </a:xfrm>
        </p:grpSpPr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423516B8-C845-D742-92A9-EF54DDA60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620">
                <a:solidFill>
                  <a:prstClr val="black"/>
                </a:solidFill>
              </a:endParaRPr>
            </a:p>
          </p:txBody>
        </p:sp>
        <p:grpSp>
          <p:nvGrpSpPr>
            <p:cNvPr id="6" name="Gruppieren 6">
              <a:extLst>
                <a:ext uri="{FF2B5EF4-FFF2-40B4-BE49-F238E27FC236}">
                  <a16:creationId xmlns:a16="http://schemas.microsoft.com/office/drawing/2014/main" id="{9FAEB01D-0D64-8B49-A97B-1E3424EFCC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9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99FD49D1-ACF0-0841-A25D-7285C71F26B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11">
                <a:extLst>
                  <a:ext uri="{FF2B5EF4-FFF2-40B4-BE49-F238E27FC236}">
                    <a16:creationId xmlns:a16="http://schemas.microsoft.com/office/drawing/2014/main" id="{70F8CD2D-0E28-814B-B574-BC4130016D2E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62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hteck 10">
              <a:extLst>
                <a:ext uri="{FF2B5EF4-FFF2-40B4-BE49-F238E27FC236}">
                  <a16:creationId xmlns:a16="http://schemas.microsoft.com/office/drawing/2014/main" id="{748171DE-C7F3-554C-B5EC-8018503454C0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620">
                <a:solidFill>
                  <a:prstClr val="white"/>
                </a:solidFill>
              </a:endParaRPr>
            </a:p>
          </p:txBody>
        </p:sp>
        <p:sp>
          <p:nvSpPr>
            <p:cNvPr id="8" name="Textfeld 14">
              <a:extLst>
                <a:ext uri="{FF2B5EF4-FFF2-40B4-BE49-F238E27FC236}">
                  <a16:creationId xmlns:a16="http://schemas.microsoft.com/office/drawing/2014/main" id="{7510B299-6AB4-E941-9CB1-4280BA1AE63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9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900">
                <a:solidFill>
                  <a:srgbClr val="7F7F7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37672" y="60471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65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9984AF17-6A7D-2544-851F-C2E7249A9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258604"/>
            <a:ext cx="17049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EA3B52D-3E8F-F648-A31D-2A31717F3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91440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1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83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9D65EE37-F076-1141-8801-68A255285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317183"/>
            <a:ext cx="1374775" cy="24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69" y="60471"/>
            <a:ext cx="6877768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79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4354" y="87474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053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E6BB48-EB27-C547-8363-570C1731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4318"/>
            <a:ext cx="6696075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7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12E8218-21C3-9241-957F-3F3232E7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90099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6B2EFC9-6C26-6140-801B-166812A5F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41447"/>
            <a:ext cx="1584325" cy="5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55096ED9-A193-9945-9BAC-C9140990DF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4175" y="1260158"/>
            <a:ext cx="9023136" cy="2199239"/>
            <a:chOff x="668710" y="2874422"/>
            <a:chExt cx="9023346" cy="2933238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D98F5109-CA29-C846-A748-D9584870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7D4D2ECE-BF0C-F04E-BA45-03EE34818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4624194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9CABAE40-ACD8-9746-885D-1B394114E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4074993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A04F2E67-B0AE-A349-88E5-669DC93C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63407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68726DA5-D121-334C-9230-814D23DAE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621869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0A1256A1-A317-244E-9EE9-57AE011F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632088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EAC8FAE-5EC5-C747-8510-1A42958CE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4"/>
              <a:ext cx="1561746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BA9EC41-930A-3A44-9FD1-263A68B0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85343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039298C3-8E43-C84E-B2C5-46D07ED00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742826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3F02D008-57BA-634F-880B-F0D644AD4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5"/>
              <a:ext cx="1550460" cy="3817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CBC5300-05A2-D643-BACF-57BDB1B8B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1168937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9D14F097-44E8-D044-A5BA-77D56E864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2205911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362C6186-2A6F-2749-882F-9657788F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9"/>
              <a:ext cx="1627150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30701090-2304-6E43-B147-1F57D6768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5"/>
              <a:ext cx="171076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5F715A96-0D05-5A4B-94D6-F0B7FAD2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787711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C60D4A5E-C178-8343-8EC8-DD71E843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2409690" cy="52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9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B30EAEB4-DD59-854F-8736-D3D0BFEDC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50557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696CFF68-89AB-1343-8F6E-729758A07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556872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801E5563-80C2-394F-9915-995039124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7"/>
              <a:ext cx="2733505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A7D7CDCE-1FFC-0F48-BAB8-8CD5D776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909541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1BD25CF7-AA35-AD4E-8496-57E4D3ED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3"/>
              <a:ext cx="2236562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031597CA-5BEF-E64B-82F0-6A942446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873955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8872B2D7-84D3-B142-8AEB-295A34EC9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364573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2BA0A1EB-7713-6941-8258-38178C19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428629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0E2E282C-58CD-624B-9054-04F25C1B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2481828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C68E4E88-1F04-9E4C-A9BF-B3D68BB9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723589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22E2193-30EC-6D45-979E-4E9075BA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262905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2805DEB0-339D-BF41-8090-E31279287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44466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071BEC77-535D-C74D-9558-F7DE611D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120901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D6A5DBAE-7CDA-4949-9CD5-8CC45523B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2"/>
              <a:ext cx="1826184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36DB3118-C434-424D-B80E-4E623F294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343669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3A595DD2-3963-234E-91AB-FCACC23E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58207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FEF43EE0-54A5-B24B-B096-74B2FB3C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2018548" cy="3817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72061905-2973-5B45-90BA-89293834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938396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9C256957-49A9-944F-8223-94C4F1B9D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32443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7B56ADDE-5ABF-EA44-B050-74FA8C7D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990697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216C0AAC-4BEA-4949-8BC0-21258F63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114649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B8376483-D89C-F544-B654-5678D0152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837918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1665D663-4C53-7549-8CFA-FA54DD76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4"/>
              <a:ext cx="137964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71B152DD-8323-584E-87ED-C87C969B3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3"/>
              <a:ext cx="461997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739B5214-CB30-EC44-B969-CDDDE6715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59"/>
              <a:ext cx="785811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44315A1E-3D46-4347-BF84-70617B7AE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3"/>
              <a:ext cx="1956031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6F8666BF-C14A-8046-A9C6-E21D3F540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646346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FBEEA192-9BDA-1941-92ED-ABFD0FACB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758536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96A39676-FC8E-6648-B573-6C12625A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919247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69CE9336-7EBF-044D-B200-CF1649E3F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1087182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58DDADA6-8CCC-6045-BD18-70EF67AD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2"/>
              <a:ext cx="1617789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CAB5318F-C500-5E44-B1BA-17310B03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2"/>
              <a:ext cx="103588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A6FD415D-F619-FB46-AF88-8CC5850B8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5"/>
              <a:ext cx="1454278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9854A3B2-A821-1D4A-92AF-AF019B41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5664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B19C1A90-D754-264B-89C2-A9C6C63D7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85153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CB439FC-56CC-7844-98ED-E2F516F45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41447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6D471944-69C3-844A-A84D-308B6CBE9B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6" y="4763453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5BFBADCD-92A0-C64B-9023-2B3126056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04887"/>
            <a:ext cx="446088" cy="3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33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C8C3F8CF-1202-6D48-B1E9-5CD0F83AFF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254318"/>
            <a:ext cx="6696075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700">
                <a:solidFill>
                  <a:prstClr val="white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E945DD11-5777-1642-9830-7C3CC3D2A3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0866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22" descr="DWD-BiWoCl-22-rgb_kleiner">
            <a:extLst>
              <a:ext uri="{FF2B5EF4-FFF2-40B4-BE49-F238E27FC236}">
                <a16:creationId xmlns:a16="http://schemas.microsoft.com/office/drawing/2014/main" id="{2C95E7C3-67C7-4E4B-BCFA-38E6C4CA1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2"/>
          <a:stretch>
            <a:fillRect/>
          </a:stretch>
        </p:blipFill>
        <p:spPr bwMode="auto">
          <a:xfrm>
            <a:off x="8243889" y="75724"/>
            <a:ext cx="7207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99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D6004A5-883A-2E48-AD55-24ED2F6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94298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82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1EEC-1F3D-496F-80FE-60C0313105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56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553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77"/>
              </a:spcBef>
              <a:tabLst>
                <a:tab pos="121500" algn="l"/>
                <a:tab pos="243000" algn="l"/>
                <a:tab pos="388800" algn="l"/>
              </a:tabLst>
              <a:defRPr/>
            </a:lvl1pPr>
            <a:lvl2pPr>
              <a:tabLst>
                <a:tab pos="121500" algn="l"/>
                <a:tab pos="243000" algn="l"/>
                <a:tab pos="388800" algn="l"/>
              </a:tabLst>
              <a:defRPr kern="600" spc="27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27" baseline="0">
                <a:solidFill>
                  <a:schemeClr val="tx2"/>
                </a:solidFill>
              </a:defRPr>
            </a:lvl4pPr>
            <a:lvl5pPr>
              <a:lnSpc>
                <a:spcPts val="1553"/>
              </a:lnSpc>
              <a:defRPr kern="600" spc="27" baseline="0"/>
            </a:lvl5pPr>
            <a:lvl7pPr>
              <a:defRPr/>
            </a:lvl7pPr>
            <a:lvl8pPr>
              <a:defRPr spc="81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6598682" algn="r"/>
                <a:tab pos="6903005" algn="r"/>
              </a:tabLst>
            </a:pPr>
            <a:r>
              <a:rPr lang="de-DE"/>
              <a:t>Max-Planck-Institut für Meteorologie | Vorname Nachname	Kurztitel | TT.MM.JJJJ	</a:t>
            </a:r>
            <a:fld id="{4BB1897F-A1AE-4EDF-9F2D-8730C9693DB7}" type="slidenum">
              <a:rPr lang="de-DE" smtClean="0"/>
              <a:pPr>
                <a:tabLst>
                  <a:tab pos="6598682" algn="r"/>
                  <a:tab pos="690300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4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3688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54895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419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  <p:sldLayoutId id="2147483863" r:id="rId5"/>
    <p:sldLayoutId id="2147483891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7064615" y="4825304"/>
            <a:ext cx="1688283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99" dirty="0"/>
              <a:t>J.</a:t>
            </a:r>
            <a:r>
              <a:rPr lang="de-DE" sz="1199" baseline="0" dirty="0"/>
              <a:t> </a:t>
            </a:r>
            <a:r>
              <a:rPr lang="de-DE" sz="1199" dirty="0"/>
              <a:t>Helmert et al.,</a:t>
            </a:r>
            <a:r>
              <a:rPr lang="de-DE" sz="1199" baseline="0" dirty="0"/>
              <a:t> 2020</a:t>
            </a:r>
            <a:endParaRPr lang="de-DE" sz="1199" dirty="0"/>
          </a:p>
        </p:txBody>
      </p:sp>
    </p:spTree>
    <p:extLst>
      <p:ext uri="{BB962C8B-B14F-4D97-AF65-F5344CB8AC3E}">
        <p14:creationId xmlns:p14="http://schemas.microsoft.com/office/powerpoint/2010/main" val="10913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5795537" y="4809746"/>
            <a:ext cx="3360215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73" dirty="0"/>
              <a:t>J.</a:t>
            </a:r>
            <a:r>
              <a:rPr lang="de-DE" sz="1573" baseline="0" dirty="0"/>
              <a:t> </a:t>
            </a:r>
            <a:r>
              <a:rPr lang="de-DE" sz="1573" dirty="0"/>
              <a:t>Helmert et al.,</a:t>
            </a:r>
            <a:r>
              <a:rPr lang="de-DE" sz="1573" baseline="0" dirty="0"/>
              <a:t> COSMO GM 2020</a:t>
            </a:r>
            <a:endParaRPr lang="de-DE" sz="1573" dirty="0"/>
          </a:p>
        </p:txBody>
      </p:sp>
    </p:spTree>
    <p:extLst>
      <p:ext uri="{BB962C8B-B14F-4D97-AF65-F5344CB8AC3E}">
        <p14:creationId xmlns:p14="http://schemas.microsoft.com/office/powerpoint/2010/main" val="13267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7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5F8B10-97D9-4AFC-9728-25867B7F0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12CD323-4599-460E-9AC9-86BFC36A1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4933950"/>
            <a:ext cx="29527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33950"/>
            <a:ext cx="2895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5A9006-A473-4C54-92BC-4E8C5E4F03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7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2024-09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COSMO-GM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90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577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5465">
          <p15:clr>
            <a:srgbClr val="F26B43"/>
          </p15:clr>
        </p15:guide>
        <p15:guide id="7" pos="29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4B652124-00A7-B144-BEBC-86D0528D49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2862"/>
            <a:ext cx="7804150" cy="5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4E539224-86AB-9C4B-9907-9F8E70D8E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3076" name="Line 20">
            <a:extLst>
              <a:ext uri="{FF2B5EF4-FFF2-40B4-BE49-F238E27FC236}">
                <a16:creationId xmlns:a16="http://schemas.microsoft.com/office/drawing/2014/main" id="{6516E601-6029-1042-8C35-022B523A46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4363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843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05A040CD-C067-BE42-93B9-92071C5FC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8593139" y="87154"/>
            <a:ext cx="395287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6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2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9" Type="http://schemas.openxmlformats.org/officeDocument/2006/relationships/oleObject" Target="../embeddings/oleObject20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50.wmf"/><Relationship Id="rId42" Type="http://schemas.openxmlformats.org/officeDocument/2006/relationships/image" Target="../media/image54.emf"/><Relationship Id="rId47" Type="http://schemas.openxmlformats.org/officeDocument/2006/relationships/image" Target="../media/image32.jpeg"/><Relationship Id="rId50" Type="http://schemas.openxmlformats.org/officeDocument/2006/relationships/image" Target="../media/image57.wmf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wmf"/><Relationship Id="rId29" Type="http://schemas.openxmlformats.org/officeDocument/2006/relationships/oleObject" Target="../embeddings/oleObject15.bin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45.wmf"/><Relationship Id="rId32" Type="http://schemas.openxmlformats.org/officeDocument/2006/relationships/image" Target="../media/image49.wmf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53.wmf"/><Relationship Id="rId45" Type="http://schemas.openxmlformats.org/officeDocument/2006/relationships/oleObject" Target="../embeddings/oleObject23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47.wmf"/><Relationship Id="rId36" Type="http://schemas.openxmlformats.org/officeDocument/2006/relationships/image" Target="../media/image51.wmf"/><Relationship Id="rId49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55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18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23.jpeg"/><Relationship Id="rId8" Type="http://schemas.openxmlformats.org/officeDocument/2006/relationships/image" Target="../media/image37.wmf"/><Relationship Id="rId51" Type="http://schemas.openxmlformats.org/officeDocument/2006/relationships/image" Target="../media/image58.png"/><Relationship Id="rId3" Type="http://schemas.openxmlformats.org/officeDocument/2006/relationships/oleObject" Target="../embeddings/oleObject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52.wmf"/><Relationship Id="rId46" Type="http://schemas.openxmlformats.org/officeDocument/2006/relationships/image" Target="../media/image56.wmf"/><Relationship Id="rId20" Type="http://schemas.openxmlformats.org/officeDocument/2006/relationships/image" Target="../media/image43.wmf"/><Relationship Id="rId41" Type="http://schemas.openxmlformats.org/officeDocument/2006/relationships/oleObject" Target="../embeddings/oleObject21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turewater.eu/projects/hihydrosoil/" TargetMode="Externa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lab.dkrz.de/icon/icon-nwp/-/merge_requests/1487" TargetMode="Externa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/>
              <a:t>WG PHYS : soil &amp; surface (WG3b) </a:t>
            </a:r>
            <a:r>
              <a:rPr lang="en-US" sz="1600" b="1" i="1" spc="3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b="1" i="1" spc="300" dirty="0">
                <a:solidFill>
                  <a:schemeClr val="tx1"/>
                </a:solidFill>
              </a:rPr>
              <a:t>Terra developments</a:t>
            </a:r>
            <a:br>
              <a:rPr lang="en-US" sz="1600" b="1" i="1" spc="300" dirty="0">
                <a:solidFill>
                  <a:schemeClr val="tx1"/>
                </a:solidFill>
              </a:rPr>
            </a:br>
            <a:r>
              <a:rPr lang="en-US" sz="1600" b="1" i="1" spc="300" dirty="0">
                <a:solidFill>
                  <a:schemeClr val="tx1"/>
                </a:solidFill>
              </a:rPr>
              <a:t>ICON-LAND and </a:t>
            </a:r>
            <a:r>
              <a:rPr lang="en-US" sz="1600" b="1" i="1" spc="300" dirty="0" err="1">
                <a:solidFill>
                  <a:schemeClr val="tx1"/>
                </a:solidFill>
              </a:rPr>
              <a:t>JSBach</a:t>
            </a:r>
            <a:r>
              <a:rPr lang="en-US" sz="1600" b="1" i="1" spc="300" dirty="0">
                <a:solidFill>
                  <a:schemeClr val="tx1"/>
                </a:solidFill>
              </a:rPr>
              <a:t> (ICON seamless)</a:t>
            </a:r>
            <a:br>
              <a:rPr lang="en-US" sz="1600" b="1" i="1" spc="300" dirty="0">
                <a:solidFill>
                  <a:schemeClr val="tx1"/>
                </a:solidFill>
              </a:rPr>
            </a:br>
            <a:r>
              <a:rPr lang="en-US" sz="1600" b="1" i="1" spc="300" dirty="0">
                <a:solidFill>
                  <a:schemeClr val="tx1"/>
                </a:solidFill>
              </a:rPr>
              <a:t>Consolidation of surface-atmosphere transfer (</a:t>
            </a:r>
            <a:r>
              <a:rPr lang="en-US" sz="1600" b="1" i="1" spc="300" dirty="0" err="1">
                <a:solidFill>
                  <a:schemeClr val="tx1"/>
                </a:solidFill>
              </a:rPr>
              <a:t>ConSAT</a:t>
            </a:r>
            <a:r>
              <a:rPr lang="en-US" sz="1600" b="1" i="1" spc="300" dirty="0">
                <a:solidFill>
                  <a:schemeClr val="tx1"/>
                </a:solidFill>
              </a:rPr>
              <a:t>)</a:t>
            </a:r>
            <a:br>
              <a:rPr lang="en-US" sz="16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</a:br>
            <a:br>
              <a:rPr lang="en-US" sz="16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sz="1600" b="1" i="1" spc="300" dirty="0">
                <a:solidFill>
                  <a:schemeClr val="tx1"/>
                </a:solidFill>
              </a:rPr>
              <a:t>Snow model (NIX)</a:t>
            </a:r>
            <a:r>
              <a:rPr lang="en-US" sz="16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 Sascha</a:t>
            </a:r>
            <a:r>
              <a:rPr lang="en-US" sz="1600" b="1" i="1" spc="300" dirty="0">
                <a:solidFill>
                  <a:schemeClr val="tx1"/>
                </a:solidFill>
              </a:rPr>
              <a:t> </a:t>
            </a:r>
            <a:br>
              <a:rPr lang="en-US" sz="1600" b="1" i="1" spc="300" dirty="0">
                <a:solidFill>
                  <a:schemeClr val="tx1"/>
                </a:solidFill>
              </a:rPr>
            </a:br>
            <a:r>
              <a:rPr lang="en-US" sz="1600" b="1" i="1" spc="300" dirty="0">
                <a:solidFill>
                  <a:schemeClr val="tx1"/>
                </a:solidFill>
              </a:rPr>
              <a:t>Urban model (PP CITTA’) </a:t>
            </a:r>
            <a:r>
              <a:rPr lang="en-US" sz="16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Jan-Peter</a:t>
            </a:r>
            <a:r>
              <a:rPr lang="en-US" sz="1600" b="1" i="1" spc="300" dirty="0">
                <a:solidFill>
                  <a:schemeClr val="tx1"/>
                </a:solidFill>
              </a:rPr>
              <a:t> </a:t>
            </a:r>
            <a:br>
              <a:rPr lang="en-US" sz="1600" b="1" i="1" spc="300" dirty="0">
                <a:solidFill>
                  <a:schemeClr val="tx1"/>
                </a:solidFill>
              </a:rPr>
            </a:br>
            <a:endParaRPr lang="en-US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0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34D40DD-72A7-4033-92FD-A6C146E2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6963"/>
            <a:ext cx="8353425" cy="360099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ICON-LAND (ICON-XPP </a:t>
            </a:r>
            <a:r>
              <a:rPr lang="de-DE" b="1" dirty="0" err="1">
                <a:solidFill>
                  <a:srgbClr val="0070C0"/>
                </a:solidFill>
              </a:rPr>
              <a:t>configuration</a:t>
            </a:r>
            <a:r>
              <a:rPr lang="de-DE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1A2E956-078A-4195-AC61-012A8F77D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109572"/>
            <a:ext cx="8353426" cy="3147219"/>
          </a:xfrm>
        </p:spPr>
        <p:txBody>
          <a:bodyPr/>
          <a:lstStyle/>
          <a:p>
            <a:pPr marL="377825" indent="-285750"/>
            <a:r>
              <a:rPr lang="de-DE" dirty="0"/>
              <a:t>CERISE (ICON-LAND)</a:t>
            </a:r>
          </a:p>
          <a:p>
            <a:pPr marL="717550" lvl="1" indent="-285750"/>
            <a:r>
              <a:rPr lang="de-DE" dirty="0"/>
              <a:t>New </a:t>
            </a:r>
            <a:r>
              <a:rPr lang="de-DE" b="1" i="1" dirty="0" err="1"/>
              <a:t>snow</a:t>
            </a:r>
            <a:r>
              <a:rPr lang="de-DE" b="1" i="1" dirty="0"/>
              <a:t> </a:t>
            </a:r>
            <a:r>
              <a:rPr lang="de-DE" b="1" i="1" dirty="0" err="1"/>
              <a:t>analysis</a:t>
            </a:r>
            <a:r>
              <a:rPr lang="de-DE" b="1" i="1" dirty="0"/>
              <a:t> </a:t>
            </a:r>
            <a:r>
              <a:rPr lang="de-DE" dirty="0" err="1"/>
              <a:t>applied</a:t>
            </a:r>
            <a:endParaRPr lang="de-DE" dirty="0"/>
          </a:p>
          <a:p>
            <a:pPr marL="717550" lvl="1" indent="-285750"/>
            <a:r>
              <a:rPr lang="de-DE" dirty="0"/>
              <a:t>Time-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b="1" i="1" dirty="0"/>
              <a:t>ESA-CCI </a:t>
            </a:r>
            <a:r>
              <a:rPr lang="de-DE" b="1" i="1" dirty="0" err="1"/>
              <a:t>land</a:t>
            </a:r>
            <a:r>
              <a:rPr lang="de-DE" b="1" i="1" dirty="0"/>
              <a:t> </a:t>
            </a:r>
            <a:r>
              <a:rPr lang="de-DE" b="1" i="1" dirty="0" err="1"/>
              <a:t>cover</a:t>
            </a:r>
            <a:r>
              <a:rPr lang="de-DE" b="1" i="1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F7F20-26C7-466D-A460-4F34C82A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22D46-A9D4-469F-BAB6-64501AC3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</a:p>
        </p:txBody>
      </p:sp>
    </p:spTree>
    <p:extLst>
      <p:ext uri="{BB962C8B-B14F-4D97-AF65-F5344CB8AC3E}">
        <p14:creationId xmlns:p14="http://schemas.microsoft.com/office/powerpoint/2010/main" val="163150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 err="1"/>
              <a:t>ConSAT</a:t>
            </a:r>
            <a:endParaRPr lang="en-US" sz="2800" b="1" spc="3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i="1" spc="3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8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49" y="122897"/>
            <a:ext cx="1721644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Line 23"/>
          <p:cNvSpPr>
            <a:spLocks noChangeShapeType="1"/>
          </p:cNvSpPr>
          <p:nvPr/>
        </p:nvSpPr>
        <p:spPr bwMode="auto">
          <a:xfrm>
            <a:off x="0" y="632648"/>
            <a:ext cx="9108504" cy="17508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592466" y="240607"/>
            <a:ext cx="6858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  <a:defRPr/>
            </a:pPr>
            <a:r>
              <a:rPr lang="en-US" altLang="en-US" sz="13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alt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solidation of the 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urface-to-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tmosphere 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ransfer 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ConSAT</a:t>
            </a:r>
            <a:r>
              <a:rPr lang="en-US" alt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8" name="Rectangle 73"/>
          <p:cNvSpPr>
            <a:spLocks noChangeArrowheads="1"/>
          </p:cNvSpPr>
          <p:nvPr/>
        </p:nvSpPr>
        <p:spPr bwMode="auto">
          <a:xfrm>
            <a:off x="753891" y="3537055"/>
            <a:ext cx="6978587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Principal contributor:	 		Matthias Raschendorfer</a:t>
            </a:r>
          </a:p>
          <a:p>
            <a:pPr>
              <a:spcBef>
                <a:spcPts val="225"/>
              </a:spcBef>
              <a:buNone/>
              <a:tabLst>
                <a:tab pos="1409700" algn="l"/>
              </a:tabLst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Other thematically involved people: 	Jürgen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Helmert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Jan-Peter Schulz, </a:t>
            </a:r>
            <a:b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			Ekaterina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Maschulskaja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Günther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Zängl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Martin Köhler,</a:t>
            </a:r>
            <a:b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			Roland Wirth, Moritz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Waldmann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</a:t>
            </a:r>
            <a:b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			Contributors to the COSMO PP/PTs: CITTA, SAINT and</a:t>
            </a:r>
            <a:b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			ICON-projects: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ICON_land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/seamless/c</a:t>
            </a:r>
          </a:p>
        </p:txBody>
      </p:sp>
      <p:sp>
        <p:nvSpPr>
          <p:cNvPr id="50189" name="Rectangle 73"/>
          <p:cNvSpPr>
            <a:spLocks noChangeArrowheads="1"/>
          </p:cNvSpPr>
          <p:nvPr/>
        </p:nvSpPr>
        <p:spPr bwMode="auto">
          <a:xfrm>
            <a:off x="791580" y="1571040"/>
            <a:ext cx="584968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ts val="900"/>
              </a:spcBef>
              <a:buNone/>
              <a:defRPr/>
            </a:pPr>
            <a:r>
              <a:rPr lang="en-GB" altLang="de-DE" sz="1350" b="1" dirty="0">
                <a:solidFill>
                  <a:srgbClr val="3333FF"/>
                </a:solidFill>
                <a:latin typeface="Arial" charset="0"/>
              </a:rPr>
              <a:t>Implicit equilibrium treatment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surface processes</a:t>
            </a:r>
            <a:endParaRPr lang="en-GB" altLang="de-DE" sz="135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735949" y="2607677"/>
            <a:ext cx="68587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de-DE" sz="1350" dirty="0">
                <a:latin typeface="Arial Narrow" pitchFamily="34" charset="0"/>
              </a:rPr>
              <a:t>According to the concept:</a:t>
            </a:r>
            <a:r>
              <a:rPr lang="en-GB" altLang="de-DE" sz="1350" b="1" dirty="0">
                <a:latin typeface="Arial Narrow" pitchFamily="34" charset="0"/>
              </a:rPr>
              <a:t>  ISUP (in combination with a GBLA)</a:t>
            </a:r>
          </a:p>
        </p:txBody>
      </p:sp>
      <p:pic>
        <p:nvPicPr>
          <p:cNvPr id="22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" y="4731990"/>
            <a:ext cx="334566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1342" y="829496"/>
            <a:ext cx="8437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  <a:defRPr/>
            </a:pPr>
            <a:r>
              <a:rPr lang="en-US" altLang="en-US" sz="16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2 to 5:  </a:t>
            </a:r>
            <a:r>
              <a:rPr lang="en-US" altLang="en-US" sz="1600" b="1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Terra-related development</a:t>
            </a:r>
            <a:endParaRPr lang="en-US" altLang="en-US" sz="1800" b="1" cap="sm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8C23E9C5-A7BB-4F2C-9518-1FA6869C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49" y="2308630"/>
            <a:ext cx="78225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de-DE" sz="1350" dirty="0">
                <a:latin typeface="Arial Narrow" pitchFamily="34" charset="0"/>
              </a:rPr>
              <a:t>Facing the challenges of </a:t>
            </a:r>
            <a:r>
              <a:rPr lang="en-GB" altLang="de-DE" sz="1350" b="1" dirty="0">
                <a:latin typeface="Arial Narrow" pitchFamily="34" charset="0"/>
              </a:rPr>
              <a:t>increased time steps</a:t>
            </a:r>
            <a:r>
              <a:rPr lang="en-GB" altLang="de-DE" sz="1350" dirty="0">
                <a:latin typeface="Arial Narrow" pitchFamily="34" charset="0"/>
              </a:rPr>
              <a:t> and a </a:t>
            </a:r>
            <a:r>
              <a:rPr lang="en-GB" altLang="de-DE" sz="1350" b="1" dirty="0">
                <a:latin typeface="Arial Narrow" pitchFamily="34" charset="0"/>
              </a:rPr>
              <a:t>more complete physical representation</a:t>
            </a:r>
            <a:r>
              <a:rPr lang="en-GB" altLang="de-DE" sz="1350" dirty="0">
                <a:latin typeface="Arial Narrow" pitchFamily="34" charset="0"/>
              </a:rPr>
              <a:t> of surface-processes</a:t>
            </a:r>
          </a:p>
        </p:txBody>
      </p:sp>
      <p:sp>
        <p:nvSpPr>
          <p:cNvPr id="27" name="Rectangle 73"/>
          <p:cNvSpPr>
            <a:spLocks noChangeArrowheads="1"/>
          </p:cNvSpPr>
          <p:nvPr/>
        </p:nvSpPr>
        <p:spPr bwMode="auto">
          <a:xfrm>
            <a:off x="791581" y="1272642"/>
            <a:ext cx="777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ts val="900"/>
              </a:spcBef>
              <a:buNone/>
              <a:defRPr/>
            </a:pPr>
            <a:r>
              <a:rPr lang="en-GB" altLang="de-DE" sz="1350" dirty="0">
                <a:latin typeface="Arial" charset="0"/>
              </a:rPr>
              <a:t>Better</a:t>
            </a:r>
            <a:r>
              <a:rPr lang="en-GB" altLang="de-DE" sz="1350" b="1" dirty="0">
                <a:latin typeface="Arial" charset="0"/>
              </a:rPr>
              <a:t> </a:t>
            </a:r>
            <a:r>
              <a:rPr lang="en-GB" altLang="de-DE" sz="1350" b="1" dirty="0">
                <a:solidFill>
                  <a:srgbClr val="3333FF"/>
                </a:solidFill>
                <a:latin typeface="Arial" charset="0"/>
              </a:rPr>
              <a:t>physical representation</a:t>
            </a:r>
            <a:r>
              <a:rPr lang="en-GB" altLang="de-DE" sz="1350" b="1" dirty="0">
                <a:latin typeface="Arial" charset="0"/>
              </a:rPr>
              <a:t> </a:t>
            </a:r>
            <a:r>
              <a:rPr lang="en-GB" altLang="de-DE" sz="1350" dirty="0">
                <a:latin typeface="Arial" charset="0"/>
              </a:rPr>
              <a:t>of  the </a:t>
            </a:r>
            <a:r>
              <a:rPr lang="en-GB" altLang="de-DE" sz="1350" b="1" dirty="0">
                <a:latin typeface="Arial" charset="0"/>
              </a:rPr>
              <a:t>roughness cover 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(canopy) </a:t>
            </a: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in the tiled model</a:t>
            </a:r>
            <a:endParaRPr lang="en-GB" altLang="de-DE" sz="1350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777531" y="1869438"/>
            <a:ext cx="83664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ts val="900"/>
              </a:spcBef>
              <a:buNone/>
              <a:defRPr/>
            </a:pP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Related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350" b="1" dirty="0">
                <a:solidFill>
                  <a:srgbClr val="3333FF"/>
                </a:solidFill>
                <a:latin typeface="Arial" charset="0"/>
              </a:rPr>
              <a:t>overall revision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TERRA, </a:t>
            </a: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 coupling of snow </a:t>
            </a:r>
            <a:r>
              <a:rPr lang="en-GB" altLang="de-DE" sz="135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GB" altLang="de-DE" sz="1350" b="1" dirty="0">
                <a:solidFill>
                  <a:srgbClr val="000000"/>
                </a:solidFill>
                <a:latin typeface="Arial" charset="0"/>
              </a:rPr>
              <a:t>dynamical snow-tiling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6DA2237-F97F-4012-B574-72EE5B09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66" y="4948238"/>
            <a:ext cx="1016304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Matthias Raschendorfer</a:t>
            </a:r>
            <a:endParaRPr lang="en-GB" altLang="de-DE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E368F08D-C6E0-477C-AD4C-4B718193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26" y="4893468"/>
            <a:ext cx="8838474" cy="1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4" descr="logo">
            <a:extLst>
              <a:ext uri="{FF2B5EF4-FFF2-40B4-BE49-F238E27FC236}">
                <a16:creationId xmlns:a16="http://schemas.microsoft.com/office/drawing/2014/main" id="{B9D4FE61-9EA5-4097-A4BE-2420A78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4915766"/>
            <a:ext cx="73739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3">
            <a:extLst>
              <a:ext uri="{FF2B5EF4-FFF2-40B4-BE49-F238E27FC236}">
                <a16:creationId xmlns:a16="http://schemas.microsoft.com/office/drawing/2014/main" id="{0EDBEE19-A879-4DAF-83F7-07F1FF64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65" y="4948014"/>
            <a:ext cx="221434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COSMO-GM WG3ab Offenbach  2024</a:t>
            </a:r>
          </a:p>
        </p:txBody>
      </p:sp>
      <p:sp>
        <p:nvSpPr>
          <p:cNvPr id="2" name="Rectangle 73">
            <a:extLst>
              <a:ext uri="{FF2B5EF4-FFF2-40B4-BE49-F238E27FC236}">
                <a16:creationId xmlns:a16="http://schemas.microsoft.com/office/drawing/2014/main" id="{09988FCA-9FE9-FE21-F28F-526CF371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49" y="2913905"/>
            <a:ext cx="76721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de-DE" sz="1350" dirty="0">
                <a:latin typeface="Arial Narrow" pitchFamily="34" charset="0"/>
              </a:rPr>
              <a:t>Concern modules </a:t>
            </a:r>
            <a:r>
              <a:rPr lang="en-GB" altLang="de-DE" sz="1350" b="1" dirty="0" err="1">
                <a:latin typeface="Arial Narrow" pitchFamily="34" charset="0"/>
              </a:rPr>
              <a:t>sfc_terra</a:t>
            </a:r>
            <a:r>
              <a:rPr lang="en-GB" altLang="de-DE" sz="1350" dirty="0">
                <a:latin typeface="Arial Narrow" pitchFamily="34" charset="0"/>
              </a:rPr>
              <a:t>, </a:t>
            </a:r>
            <a:r>
              <a:rPr lang="en-GB" altLang="de-DE" sz="1350" b="1" dirty="0" err="1">
                <a:latin typeface="Arial Narrow" pitchFamily="34" charset="0"/>
              </a:rPr>
              <a:t>turb_transfer</a:t>
            </a:r>
            <a:r>
              <a:rPr lang="en-GB" altLang="de-DE" sz="1350" b="1" dirty="0">
                <a:latin typeface="Arial Narrow" pitchFamily="34" charset="0"/>
              </a:rPr>
              <a:t> </a:t>
            </a:r>
            <a:r>
              <a:rPr lang="en-GB" altLang="de-DE" sz="1350" dirty="0">
                <a:latin typeface="Arial Narrow" pitchFamily="34" charset="0"/>
              </a:rPr>
              <a:t>(</a:t>
            </a:r>
            <a:r>
              <a:rPr lang="en-GB" altLang="de-DE" sz="1350" dirty="0" err="1">
                <a:latin typeface="Arial Narrow" pitchFamily="34" charset="0"/>
              </a:rPr>
              <a:t>turbtran</a:t>
            </a:r>
            <a:r>
              <a:rPr lang="en-GB" altLang="de-DE" sz="1350" dirty="0">
                <a:latin typeface="Arial Narrow" pitchFamily="34" charset="0"/>
              </a:rPr>
              <a:t>), and including </a:t>
            </a:r>
            <a:r>
              <a:rPr lang="en-GB" altLang="de-DE" sz="1350" b="1" dirty="0">
                <a:latin typeface="Arial Narrow" pitchFamily="34" charset="0"/>
              </a:rPr>
              <a:t>ICON interfaces </a:t>
            </a:r>
            <a:r>
              <a:rPr lang="en-GB" altLang="de-DE" sz="1350" dirty="0">
                <a:latin typeface="Arial Narrow" pitchFamily="34" charset="0"/>
              </a:rPr>
              <a:t>and </a:t>
            </a:r>
            <a:r>
              <a:rPr lang="en-GB" altLang="de-DE" sz="1350" b="1" dirty="0">
                <a:latin typeface="Arial Narrow" pitchFamily="34" charset="0"/>
              </a:rPr>
              <a:t>utility routines</a:t>
            </a:r>
          </a:p>
        </p:txBody>
      </p:sp>
    </p:spTree>
    <p:extLst>
      <p:ext uri="{BB962C8B-B14F-4D97-AF65-F5344CB8AC3E}">
        <p14:creationId xmlns:p14="http://schemas.microsoft.com/office/powerpoint/2010/main" val="36588744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712912"/>
            <a:ext cx="8532948" cy="805349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Task 2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:  Major revision of surface-layer processes towards an 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implicit treatment of surface temperature </a:t>
            </a:r>
          </a:p>
          <a:p>
            <a:pPr marL="539354" lvl="1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To facilitate the implicit coupling of a </a:t>
            </a:r>
            <a:r>
              <a:rPr lang="en-GB" altLang="de-DE" sz="1200" b="1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fractional snow-cover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and of a </a:t>
            </a:r>
            <a:r>
              <a:rPr lang="en-GB" altLang="de-DE" sz="1200" b="1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land-use roughness (canopy)</a:t>
            </a:r>
            <a:endParaRPr lang="en-GB" altLang="de-DE" sz="1200" i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marL="539354" lvl="1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To remove the current </a:t>
            </a:r>
            <a:r>
              <a:rPr lang="en-GB" altLang="de-DE" sz="1200" b="1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numerical instability</a:t>
            </a:r>
            <a:r>
              <a:rPr lang="en-GB" altLang="de-DE" sz="12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at </a:t>
            </a:r>
            <a:r>
              <a:rPr lang="en-GB" altLang="de-DE" sz="1200" b="1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large time steps</a:t>
            </a:r>
          </a:p>
        </p:txBody>
      </p:sp>
      <p:sp>
        <p:nvSpPr>
          <p:cNvPr id="3" name="Rectangle 73">
            <a:extLst>
              <a:ext uri="{FF2B5EF4-FFF2-40B4-BE49-F238E27FC236}">
                <a16:creationId xmlns:a16="http://schemas.microsoft.com/office/drawing/2014/main" id="{E1F99094-9A2F-42CD-9699-0B4EBD57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34" y="110100"/>
            <a:ext cx="6191315" cy="4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algn="ctr" defTabSz="685800">
              <a:lnSpc>
                <a:spcPct val="150000"/>
              </a:lnSpc>
              <a:spcBef>
                <a:spcPts val="450"/>
              </a:spcBef>
              <a:buNone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Status of  </a:t>
            </a:r>
            <a:r>
              <a:rPr lang="en-GB" altLang="de-DE" sz="1600" b="1" dirty="0" err="1">
                <a:solidFill>
                  <a:srgbClr val="0070C0"/>
                </a:solidFill>
                <a:latin typeface="Arial Narrow" pitchFamily="34" charset="0"/>
              </a:rPr>
              <a:t>ConSAT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-development related to TERRA (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ICON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branch </a:t>
            </a:r>
            <a:r>
              <a:rPr lang="en-GB" altLang="de-DE" sz="1600" b="1" i="1" dirty="0" err="1">
                <a:solidFill>
                  <a:srgbClr val="0070C0"/>
                </a:solidFill>
                <a:latin typeface="Arial Narrow" pitchFamily="34" charset="0"/>
              </a:rPr>
              <a:t>mrsurf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5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97" y="1597026"/>
            <a:ext cx="6413334" cy="276999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Task 2.1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:  New set-up of implicitly coupled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heat equations</a:t>
            </a:r>
            <a:endParaRPr lang="en-GB" altLang="de-DE" sz="12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6DA2237-F97F-4012-B574-72EE5B09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66" y="4948238"/>
            <a:ext cx="1016304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Matthias Raschendorfer</a:t>
            </a:r>
            <a:endParaRPr lang="en-GB" altLang="de-DE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E368F08D-C6E0-477C-AD4C-4B718193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26" y="4893468"/>
            <a:ext cx="8838474" cy="1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4" descr="logo">
            <a:extLst>
              <a:ext uri="{FF2B5EF4-FFF2-40B4-BE49-F238E27FC236}">
                <a16:creationId xmlns:a16="http://schemas.microsoft.com/office/drawing/2014/main" id="{B9D4FE61-9EA5-4097-A4BE-2420A78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4915766"/>
            <a:ext cx="73739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Bundesadler_kleiner">
            <a:extLst>
              <a:ext uri="{FF2B5EF4-FFF2-40B4-BE49-F238E27FC236}">
                <a16:creationId xmlns:a16="http://schemas.microsoft.com/office/drawing/2014/main" id="{F5E929A3-8EAE-4DFF-A53C-70891A3D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" y="4731990"/>
            <a:ext cx="334566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0EDBEE19-A879-4DAF-83F7-07F1FF64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65" y="4948014"/>
            <a:ext cx="221434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COSMO-GM WG3ab Offenbach  2024</a:t>
            </a:r>
          </a:p>
        </p:txBody>
      </p:sp>
      <p:sp>
        <p:nvSpPr>
          <p:cNvPr id="12" name="Rectangle 73">
            <a:extLst>
              <a:ext uri="{FF2B5EF4-FFF2-40B4-BE49-F238E27FC236}">
                <a16:creationId xmlns:a16="http://schemas.microsoft.com/office/drawing/2014/main" id="{A2D6B49F-DC4D-3D82-99EF-7CF61332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97" y="1930017"/>
            <a:ext cx="6413334" cy="276999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Task 2.2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: 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Adaptations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to an implicit treatment </a:t>
            </a:r>
            <a:endParaRPr lang="en-GB" altLang="de-DE" sz="1200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Rectangle 73">
            <a:extLst>
              <a:ext uri="{FF2B5EF4-FFF2-40B4-BE49-F238E27FC236}">
                <a16:creationId xmlns:a16="http://schemas.microsoft.com/office/drawing/2014/main" id="{45840476-8D09-04EA-698B-81F404F0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7" y="2203840"/>
            <a:ext cx="6203993" cy="1520929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Forming of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dew/rime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and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water-phase transitions of precipitation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at the surface</a:t>
            </a:r>
          </a:p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Evaporation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of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interception water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or of the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snow-cover</a:t>
            </a:r>
          </a:p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Calculation of </a:t>
            </a:r>
            <a:r>
              <a:rPr lang="en-GB" altLang="de-DE" sz="1200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sn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-fraction and of updates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dynamical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sn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-tiles</a:t>
            </a:r>
          </a:p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Snow-smoothing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of surface roughness</a:t>
            </a:r>
          </a:p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Various now detrimental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limitations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related to the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former explicit treatment</a:t>
            </a:r>
          </a:p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Other model parts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which are so far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based on the assumption </a:t>
            </a:r>
            <a:r>
              <a:rPr lang="en-GB" altLang="de-DE" sz="1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Tg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= T_B1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1274DD41-6ED8-167D-8B6A-DF67DF09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7" y="3725345"/>
            <a:ext cx="6203993" cy="276999"/>
          </a:xfrm>
          <a:prstGeom prst="rect">
            <a:avLst/>
          </a:prstGeom>
          <a:solidFill>
            <a:srgbClr val="FF7C80">
              <a:alpha val="61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SL snow-melting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2F58748B-6D2D-CA87-4C1E-CD8A6AAB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4" y="4175633"/>
            <a:ext cx="8540492" cy="52578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No significant impact in most cases, but no oscillations of NS variables at large time steps: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artificial flux-limiter is not needed anymore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!</a:t>
            </a:r>
          </a:p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 Previous e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xtra-code for a multi-layer snow treatment removed: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preparation for a new multi-layer snow implementation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(task 3)</a:t>
            </a:r>
            <a:endParaRPr lang="en-GB" altLang="de-DE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" name="Text Box 56">
            <a:extLst>
              <a:ext uri="{FF2B5EF4-FFF2-40B4-BE49-F238E27FC236}">
                <a16:creationId xmlns:a16="http://schemas.microsoft.com/office/drawing/2014/main" id="{C025B497-FDA8-1912-073D-0B93BB61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032" y="3710699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pending</a:t>
            </a:r>
            <a:endParaRPr kumimoji="0" lang="en-US" altLang="de-DE" sz="11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6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111490"/>
            <a:ext cx="6966774" cy="774571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Task 3.1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:  Extension of the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single coupled linear system of heat equations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in Terra by </a:t>
            </a:r>
          </a:p>
          <a:p>
            <a:pPr marL="470297"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ML approach 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 the snow-cover</a:t>
            </a:r>
          </a:p>
          <a:p>
            <a:pPr marL="470297"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Being </a:t>
            </a:r>
            <a:r>
              <a:rPr lang="en-GB" altLang="de-DE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reducible</a:t>
            </a:r>
            <a:r>
              <a:rPr lang="en-GB" altLang="de-DE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to the SL approach</a:t>
            </a:r>
            <a:endParaRPr lang="en-GB" altLang="de-DE" sz="1200" u="sng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2869947"/>
            <a:ext cx="8532948" cy="307777"/>
          </a:xfrm>
          <a:prstGeom prst="rect">
            <a:avLst/>
          </a:prstGeom>
          <a:solidFill>
            <a:srgbClr val="FF7C8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Task 4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: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 Include all 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water-phase transitions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 into the 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implicit temperature treatment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584DBCDD-ABBA-46AC-A082-F389FE01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438" y="3538509"/>
            <a:ext cx="7020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de-DE" sz="1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pending</a:t>
            </a:r>
            <a:endParaRPr lang="en-US" altLang="de-DE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6DA2237-F97F-4012-B574-72EE5B09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66" y="4948238"/>
            <a:ext cx="1016304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Matthias Raschendorfer</a:t>
            </a:r>
            <a:endParaRPr lang="en-GB" altLang="de-DE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id="{E368F08D-C6E0-477C-AD4C-4B718193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26" y="4893468"/>
            <a:ext cx="8838474" cy="1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B9D4FE61-9EA5-4097-A4BE-2420A78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4915766"/>
            <a:ext cx="73739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Bundesadler_kleiner">
            <a:extLst>
              <a:ext uri="{FF2B5EF4-FFF2-40B4-BE49-F238E27FC236}">
                <a16:creationId xmlns:a16="http://schemas.microsoft.com/office/drawing/2014/main" id="{F5E929A3-8EAE-4DFF-A53C-70891A3D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" y="4731990"/>
            <a:ext cx="334566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0EDBEE19-A879-4DAF-83F7-07F1FF64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65" y="4948014"/>
            <a:ext cx="221434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COSMO-GM WG3ab Offenbach  2024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B1CCE175-8F5A-1C41-465C-022A3089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34" y="110100"/>
            <a:ext cx="6084583" cy="4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algn="ctr" defTabSz="685800">
              <a:lnSpc>
                <a:spcPct val="150000"/>
              </a:lnSpc>
              <a:spcBef>
                <a:spcPts val="450"/>
              </a:spcBef>
              <a:buNone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Status of  </a:t>
            </a:r>
            <a:r>
              <a:rPr lang="en-GB" altLang="de-DE" sz="1600" b="1" dirty="0" err="1">
                <a:solidFill>
                  <a:srgbClr val="0070C0"/>
                </a:solidFill>
                <a:latin typeface="Arial Narrow" pitchFamily="34" charset="0"/>
              </a:rPr>
              <a:t>ConSAT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-development related to TERRA (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ICON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branch </a:t>
            </a:r>
            <a:r>
              <a:rPr lang="en-GB" altLang="de-DE" sz="1600" b="1" i="1" dirty="0" err="1">
                <a:solidFill>
                  <a:srgbClr val="0070C0"/>
                </a:solidFill>
                <a:latin typeface="Arial Narrow" pitchFamily="34" charset="0"/>
              </a:rPr>
              <a:t>mrsurf</a:t>
            </a:r>
            <a:r>
              <a:rPr lang="en-GB" altLang="de-DE" sz="1600" b="1" i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altLang="de-DE" sz="1600" b="1" dirty="0">
                <a:solidFill>
                  <a:srgbClr val="0070C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6FD0F22B-950C-22F8-2D23-17DC7763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765144"/>
            <a:ext cx="8532948" cy="307777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Task 3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: Add a correctly coupled 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multi-layers (ML) snow-treatment</a:t>
            </a: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10717C0B-F948-63CA-512C-BFC67BF3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922588"/>
            <a:ext cx="696677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5485" lvl="1" indent="0" defTabSz="685800">
              <a:spcBef>
                <a:spcPts val="450"/>
              </a:spcBef>
              <a:buNone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Task 3.2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: Implementation of a particular ML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 snow-hydrology</a:t>
            </a:r>
            <a:r>
              <a:rPr kumimoji="0" lang="en-GB" altLang="de-DE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lang="en-GB" altLang="de-DE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Text Box 56">
            <a:extLst>
              <a:ext uri="{FF2B5EF4-FFF2-40B4-BE49-F238E27FC236}">
                <a16:creationId xmlns:a16="http://schemas.microsoft.com/office/drawing/2014/main" id="{B7C54BFA-FC5D-B1BB-3188-49B7F8E1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438" y="2909611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pending</a:t>
            </a:r>
            <a:endParaRPr kumimoji="0" lang="en-US" altLang="de-DE" sz="11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Text Box 56">
            <a:extLst>
              <a:ext uri="{FF2B5EF4-FFF2-40B4-BE49-F238E27FC236}">
                <a16:creationId xmlns:a16="http://schemas.microsoft.com/office/drawing/2014/main" id="{DEAE2A3D-4A0E-1F78-139E-0909E2D6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13" y="1958815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pending</a:t>
            </a:r>
            <a:endParaRPr kumimoji="0" lang="en-US" altLang="de-DE" sz="11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A3D44-7F17-97F6-1E6E-1C7C6E2DDFD2}"/>
              </a:ext>
            </a:extLst>
          </p:cNvPr>
          <p:cNvSpPr txBox="1"/>
          <p:nvPr/>
        </p:nvSpPr>
        <p:spPr>
          <a:xfrm>
            <a:off x="5530467" y="3778786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id="{56159CB0-9B7D-B5C5-BE86-D7974BD3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3870405"/>
            <a:ext cx="8532948" cy="307777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7313" lvl="1" indent="0" defTabSz="685800">
              <a:spcBef>
                <a:spcPts val="450"/>
              </a:spcBef>
              <a:buNone/>
              <a:defRPr/>
            </a:pP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Task 5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:  Implementation of a sophisticated </a:t>
            </a:r>
            <a:r>
              <a:rPr lang="en-GB" altLang="de-DE" sz="1400" b="1" dirty="0">
                <a:solidFill>
                  <a:srgbClr val="000000"/>
                </a:solidFill>
                <a:latin typeface="Arial Narrow" pitchFamily="34" charset="0"/>
              </a:rPr>
              <a:t>canopy treatment</a:t>
            </a:r>
            <a:r>
              <a:rPr lang="en-GB" altLang="de-DE" sz="1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Text Box 56">
            <a:extLst>
              <a:ext uri="{FF2B5EF4-FFF2-40B4-BE49-F238E27FC236}">
                <a16:creationId xmlns:a16="http://schemas.microsoft.com/office/drawing/2014/main" id="{A0EC4D56-561F-0EF7-B721-D51BC45F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478" y="3882524"/>
            <a:ext cx="1947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Not yet transferred in ICON</a:t>
            </a:r>
            <a:endParaRPr kumimoji="0" lang="en-US" altLang="de-DE" sz="11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6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29907"/>
          <a:stretch/>
        </p:blipFill>
        <p:spPr bwMode="auto">
          <a:xfrm>
            <a:off x="1309218" y="1113588"/>
            <a:ext cx="3715842" cy="30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19" b="29421"/>
          <a:stretch/>
        </p:blipFill>
        <p:spPr bwMode="auto">
          <a:xfrm>
            <a:off x="4490123" y="1116057"/>
            <a:ext cx="3754286" cy="30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000" y="33468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de-DE" sz="135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350" b="1" u="sng" dirty="0">
                <a:solidFill>
                  <a:srgbClr val="000000"/>
                </a:solidFill>
                <a:latin typeface="Arial Narrow" pitchFamily="34" charset="0"/>
              </a:rPr>
              <a:t>Test-grid-point Kenia (+33.71_+7.89) :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23628" y="4238694"/>
            <a:ext cx="64388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de-DE" sz="1050" b="1" dirty="0">
                <a:solidFill>
                  <a:srgbClr val="000099"/>
                </a:solidFill>
                <a:latin typeface="Arial" charset="0"/>
              </a:rPr>
              <a:t>Oscillations almost completely eliminated</a:t>
            </a:r>
            <a:r>
              <a:rPr lang="en-GB" altLang="de-DE" sz="1050" b="1" dirty="0">
                <a:solidFill>
                  <a:srgbClr val="4F81BD"/>
                </a:solidFill>
                <a:latin typeface="Arial" charset="0"/>
              </a:rPr>
              <a:t>, </a:t>
            </a: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even </a:t>
            </a:r>
            <a:r>
              <a:rPr lang="en-GB" altLang="de-DE" sz="1050" b="1" u="sng" dirty="0">
                <a:solidFill>
                  <a:prstClr val="black"/>
                </a:solidFill>
                <a:latin typeface="Arial" charset="0"/>
              </a:rPr>
              <a:t>without the operational </a:t>
            </a:r>
            <a:r>
              <a:rPr lang="en-GB" altLang="de-DE" sz="1050" b="1" u="sng" dirty="0">
                <a:solidFill>
                  <a:srgbClr val="FF0000"/>
                </a:solidFill>
                <a:latin typeface="Arial" charset="0"/>
              </a:rPr>
              <a:t>flux-limiter</a:t>
            </a: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 in TERRA!</a:t>
            </a:r>
            <a:r>
              <a:rPr lang="en-GB" altLang="de-DE" sz="1050" b="1" dirty="0">
                <a:solidFill>
                  <a:srgbClr val="4F81BD"/>
                </a:solidFill>
                <a:latin typeface="Arial" charset="0"/>
              </a:rPr>
              <a:t>	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823903" y="1357269"/>
            <a:ext cx="829996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de-DE" sz="1050" dirty="0" err="1">
                <a:solidFill>
                  <a:prstClr val="black"/>
                </a:solidFill>
                <a:latin typeface="Arial" charset="0"/>
              </a:rPr>
              <a:t>T_sf</a:t>
            </a:r>
            <a:endParaRPr lang="en-GB" altLang="de-DE" sz="1050" b="1" dirty="0">
              <a:solidFill>
                <a:srgbClr val="4F81BD"/>
              </a:solidFill>
              <a:latin typeface="Arial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064263" y="1357269"/>
            <a:ext cx="829996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de-DE" sz="1050" dirty="0" err="1">
                <a:solidFill>
                  <a:prstClr val="black"/>
                </a:solidFill>
                <a:latin typeface="Arial" charset="0"/>
              </a:rPr>
              <a:t>LHF_sf</a:t>
            </a:r>
            <a:endParaRPr lang="en-GB" altLang="de-DE" sz="1050" b="1" dirty="0">
              <a:solidFill>
                <a:srgbClr val="4F81BD"/>
              </a:solidFill>
              <a:latin typeface="Arial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77634" y="386466"/>
            <a:ext cx="64388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After-noon situation; tropical hot with strong radiation forcing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3 hour ICON-global test-run (R2B6, </a:t>
            </a:r>
            <a:r>
              <a:rPr lang="en-GB" altLang="de-DE" sz="1050" b="1" dirty="0" err="1">
                <a:solidFill>
                  <a:srgbClr val="FF0000"/>
                </a:solidFill>
                <a:latin typeface="Arial" charset="0"/>
              </a:rPr>
              <a:t>dt</a:t>
            </a:r>
            <a:r>
              <a:rPr lang="en-GB" altLang="de-DE" sz="1050" b="1" dirty="0">
                <a:solidFill>
                  <a:srgbClr val="FF0000"/>
                </a:solidFill>
                <a:latin typeface="Arial" charset="0"/>
              </a:rPr>
              <a:t>=6min</a:t>
            </a: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) with 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de-DE" sz="1050" b="1" dirty="0">
                <a:solidFill>
                  <a:srgbClr val="0000FF"/>
                </a:solidFill>
                <a:latin typeface="Arial" charset="0"/>
              </a:rPr>
              <a:t>implicit defaults</a:t>
            </a: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 of the new development version of SAT-formulation (mainly TERRA)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de-DE" sz="1050" b="1" dirty="0">
                <a:solidFill>
                  <a:prstClr val="black"/>
                </a:solidFill>
                <a:latin typeface="Arial" charset="0"/>
              </a:rPr>
              <a:t>emulation of so far operational</a:t>
            </a:r>
            <a:r>
              <a:rPr lang="en-GB" altLang="de-DE" sz="1050" b="1" dirty="0">
                <a:solidFill>
                  <a:srgbClr val="C00000"/>
                </a:solidFill>
                <a:latin typeface="Arial" charset="0"/>
              </a:rPr>
              <a:t> explicit surface coupling </a:t>
            </a:r>
            <a:r>
              <a:rPr lang="en-GB" altLang="de-DE" sz="1050" b="1" u="sng" dirty="0">
                <a:solidFill>
                  <a:prstClr val="black"/>
                </a:solidFill>
                <a:latin typeface="Arial" charset="0"/>
              </a:rPr>
              <a:t>only for a special grid-point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DA2237-F97F-4012-B574-72EE5B09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66" y="4948238"/>
            <a:ext cx="1016304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Matthias Raschendorfer</a:t>
            </a:r>
            <a:endParaRPr lang="en-GB" altLang="de-DE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E368F08D-C6E0-477C-AD4C-4B718193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26" y="4893468"/>
            <a:ext cx="8838474" cy="1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4" descr="logo">
            <a:extLst>
              <a:ext uri="{FF2B5EF4-FFF2-40B4-BE49-F238E27FC236}">
                <a16:creationId xmlns:a16="http://schemas.microsoft.com/office/drawing/2014/main" id="{B9D4FE61-9EA5-4097-A4BE-2420A78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4915766"/>
            <a:ext cx="73739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Bundesadler_kleiner">
            <a:extLst>
              <a:ext uri="{FF2B5EF4-FFF2-40B4-BE49-F238E27FC236}">
                <a16:creationId xmlns:a16="http://schemas.microsoft.com/office/drawing/2014/main" id="{F5E929A3-8EAE-4DFF-A53C-70891A3D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" y="4731990"/>
            <a:ext cx="334566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0EDBEE19-A879-4DAF-83F7-07F1FF64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65" y="4948014"/>
            <a:ext cx="221434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COSMO-GM WG3ab Offenbach  2024</a:t>
            </a:r>
          </a:p>
        </p:txBody>
      </p:sp>
      <p:sp>
        <p:nvSpPr>
          <p:cNvPr id="2" name="Rechteck 1"/>
          <p:cNvSpPr/>
          <p:nvPr/>
        </p:nvSpPr>
        <p:spPr>
          <a:xfrm>
            <a:off x="2627784" y="3837837"/>
            <a:ext cx="1620180" cy="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5"/>
          </a:p>
        </p:txBody>
      </p:sp>
      <p:sp>
        <p:nvSpPr>
          <p:cNvPr id="26" name="Rechteck 25"/>
          <p:cNvSpPr/>
          <p:nvPr/>
        </p:nvSpPr>
        <p:spPr>
          <a:xfrm>
            <a:off x="6161003" y="3837836"/>
            <a:ext cx="1620180" cy="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5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563826" y="3769231"/>
            <a:ext cx="1684138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de-DE" sz="825" dirty="0">
                <a:solidFill>
                  <a:prstClr val="black"/>
                </a:solidFill>
                <a:latin typeface="Arial" charset="0"/>
              </a:rPr>
              <a:t>new-</a:t>
            </a:r>
            <a:r>
              <a:rPr lang="en-GB" altLang="de-DE" sz="825" dirty="0" err="1">
                <a:solidFill>
                  <a:prstClr val="black"/>
                </a:solidFill>
                <a:latin typeface="Arial" charset="0"/>
              </a:rPr>
              <a:t>sx</a:t>
            </a:r>
            <a:r>
              <a:rPr lang="en-GB" altLang="de-DE" sz="825" dirty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en-GB" altLang="de-DE" sz="825" dirty="0" err="1">
                <a:solidFill>
                  <a:prstClr val="black"/>
                </a:solidFill>
                <a:latin typeface="Arial" charset="0"/>
              </a:rPr>
              <a:t>cpl</a:t>
            </a:r>
            <a:r>
              <a:rPr lang="en-GB" altLang="de-DE" sz="825" dirty="0">
                <a:solidFill>
                  <a:prstClr val="black"/>
                </a:solidFill>
                <a:latin typeface="Arial" charset="0"/>
              </a:rPr>
              <a:t>  (</a:t>
            </a:r>
            <a:r>
              <a:rPr lang="en-GB" altLang="de-DE" sz="825" b="1" dirty="0" err="1">
                <a:solidFill>
                  <a:srgbClr val="4F81BD"/>
                </a:solidFill>
                <a:latin typeface="Arial" charset="0"/>
              </a:rPr>
              <a:t>Ifb</a:t>
            </a:r>
            <a:r>
              <a:rPr lang="en-GB" altLang="de-DE" sz="825" b="1" dirty="0">
                <a:solidFill>
                  <a:srgbClr val="4F81BD"/>
                </a:solidFill>
                <a:latin typeface="Arial" charset="0"/>
              </a:rPr>
              <a:t>=1 ; </a:t>
            </a:r>
            <a:r>
              <a:rPr lang="en-GB" altLang="de-DE" sz="825" b="1" dirty="0" err="1">
                <a:solidFill>
                  <a:srgbClr val="4F81BD"/>
                </a:solidFill>
                <a:latin typeface="Arial" charset="0"/>
              </a:rPr>
              <a:t>itv</a:t>
            </a:r>
            <a:r>
              <a:rPr lang="en-GB" altLang="de-DE" sz="825" b="1" dirty="0">
                <a:solidFill>
                  <a:srgbClr val="4F81BD"/>
                </a:solidFill>
                <a:latin typeface="Arial" charset="0"/>
              </a:rPr>
              <a:t>=1)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084168" y="3769231"/>
            <a:ext cx="1750614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de-DE" sz="825" dirty="0">
                <a:solidFill>
                  <a:prstClr val="black"/>
                </a:solidFill>
                <a:latin typeface="Arial" charset="0"/>
              </a:rPr>
              <a:t>new-</a:t>
            </a:r>
            <a:r>
              <a:rPr lang="en-GB" altLang="de-DE" sz="825" dirty="0" err="1">
                <a:solidFill>
                  <a:prstClr val="black"/>
                </a:solidFill>
                <a:latin typeface="Arial" charset="0"/>
              </a:rPr>
              <a:t>sx-cpl</a:t>
            </a:r>
            <a:r>
              <a:rPr lang="en-GB" altLang="de-DE" sz="825" dirty="0">
                <a:solidFill>
                  <a:prstClr val="black"/>
                </a:solidFill>
                <a:latin typeface="Arial" charset="0"/>
              </a:rPr>
              <a:t> (</a:t>
            </a:r>
            <a:r>
              <a:rPr lang="en-GB" altLang="de-DE" sz="825" b="1" dirty="0" err="1">
                <a:solidFill>
                  <a:srgbClr val="4F81BD"/>
                </a:solidFill>
                <a:latin typeface="Arial" charset="0"/>
              </a:rPr>
              <a:t>Ifb</a:t>
            </a:r>
            <a:r>
              <a:rPr lang="en-GB" altLang="de-DE" sz="825" b="1" dirty="0">
                <a:solidFill>
                  <a:srgbClr val="4F81BD"/>
                </a:solidFill>
                <a:latin typeface="Arial" charset="0"/>
              </a:rPr>
              <a:t>=1 ;  </a:t>
            </a:r>
            <a:r>
              <a:rPr lang="en-GB" altLang="de-DE" sz="825" b="1" dirty="0" err="1">
                <a:solidFill>
                  <a:srgbClr val="4F81BD"/>
                </a:solidFill>
                <a:latin typeface="Arial" charset="0"/>
              </a:rPr>
              <a:t>itv</a:t>
            </a:r>
            <a:r>
              <a:rPr lang="en-GB" altLang="de-DE" sz="825" b="1" dirty="0">
                <a:solidFill>
                  <a:srgbClr val="4F81BD"/>
                </a:solidFill>
                <a:latin typeface="Arial" charset="0"/>
              </a:rPr>
              <a:t>=1)</a:t>
            </a:r>
          </a:p>
        </p:txBody>
      </p:sp>
    </p:spTree>
    <p:extLst>
      <p:ext uri="{BB962C8B-B14F-4D97-AF65-F5344CB8AC3E}">
        <p14:creationId xmlns:p14="http://schemas.microsoft.com/office/powerpoint/2010/main" val="303644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66" y="129938"/>
            <a:ext cx="8291345" cy="276999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685800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Task 5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:  Implementation of a sophisticated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canopy treatment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1505044"/>
            <a:ext cx="8291345" cy="525785"/>
          </a:xfrm>
          <a:prstGeom prst="rect">
            <a:avLst/>
          </a:prstGeom>
          <a:solidFill>
            <a:srgbClr val="FF7C80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70297" lvl="1" indent="-214313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Through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adopting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an existing prototype in a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COSMO test-version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as an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extension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of the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‘</a:t>
            </a:r>
            <a:r>
              <a:rPr lang="en-GB" altLang="de-DE" sz="1200" b="1" dirty="0" err="1">
                <a:solidFill>
                  <a:srgbClr val="000000"/>
                </a:solidFill>
                <a:latin typeface="Arial Narrow" pitchFamily="34" charset="0"/>
              </a:rPr>
              <a:t>mrsurf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’ development</a:t>
            </a:r>
          </a:p>
          <a:p>
            <a:pPr marL="602456" lvl="1" indent="-214313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Skin-layer equilibrium =&gt; heat budget of cover layer</a:t>
            </a:r>
            <a:endParaRPr lang="en-GB" altLang="de-DE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444357"/>
            <a:ext cx="8291345" cy="1023357"/>
          </a:xfrm>
          <a:prstGeom prst="rect">
            <a:avLst/>
          </a:prstGeom>
          <a:solidFill>
            <a:srgbClr val="33CC33">
              <a:alpha val="42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70297" lvl="1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by a treating an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additional heat budget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of a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cover-layer above the sf soil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(consisting of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R-elements from land-use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), which is</a:t>
            </a:r>
          </a:p>
          <a:p>
            <a:pPr marL="607219" lvl="1" indent="-214313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Mass-carrying</a:t>
            </a:r>
          </a:p>
          <a:p>
            <a:pPr marL="607219" lvl="1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Semi-transparent</a:t>
            </a:r>
          </a:p>
          <a:p>
            <a:pPr marL="607219" lvl="1" indent="-214313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Layered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with, a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profile of surface temperature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s and an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adapted resistance coupling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 for 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sensible </a:t>
            </a:r>
            <a:r>
              <a:rPr lang="en-GB" altLang="de-DE" sz="1200" dirty="0">
                <a:solidFill>
                  <a:srgbClr val="000000"/>
                </a:solidFill>
                <a:latin typeface="Arial Narrow" pitchFamily="34" charset="0"/>
              </a:rPr>
              <a:t>and</a:t>
            </a:r>
            <a:r>
              <a:rPr lang="en-GB" altLang="de-DE" sz="1200" b="1" dirty="0">
                <a:solidFill>
                  <a:srgbClr val="000000"/>
                </a:solidFill>
                <a:latin typeface="Arial Narrow" pitchFamily="34" charset="0"/>
              </a:rPr>
              <a:t> latent heat transfer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7379" y="2326591"/>
            <a:ext cx="2591991" cy="1517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de-DE" altLang="de-DE" sz="1800">
              <a:solidFill>
                <a:srgbClr val="000000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9" name="Freihandform 40"/>
          <p:cNvSpPr>
            <a:spLocks/>
          </p:cNvSpPr>
          <p:nvPr/>
        </p:nvSpPr>
        <p:spPr bwMode="auto">
          <a:xfrm>
            <a:off x="1007379" y="3337322"/>
            <a:ext cx="2581275" cy="525066"/>
          </a:xfrm>
          <a:custGeom>
            <a:avLst/>
            <a:gdLst>
              <a:gd name="T0" fmla="*/ 177961 w 3000054"/>
              <a:gd name="T1" fmla="*/ 586727 h 700235"/>
              <a:gd name="T2" fmla="*/ 533880 w 3000054"/>
              <a:gd name="T3" fmla="*/ 617522 h 700235"/>
              <a:gd name="T4" fmla="*/ 818617 w 3000054"/>
              <a:gd name="T5" fmla="*/ 627788 h 700235"/>
              <a:gd name="T6" fmla="*/ 1067760 w 3000054"/>
              <a:gd name="T7" fmla="*/ 484070 h 700235"/>
              <a:gd name="T8" fmla="*/ 1014371 w 3000054"/>
              <a:gd name="T9" fmla="*/ 371150 h 700235"/>
              <a:gd name="T10" fmla="*/ 462696 w 3000054"/>
              <a:gd name="T11" fmla="*/ 340354 h 700235"/>
              <a:gd name="T12" fmla="*/ 124571 w 3000054"/>
              <a:gd name="T13" fmla="*/ 309557 h 700235"/>
              <a:gd name="T14" fmla="*/ 498288 w 3000054"/>
              <a:gd name="T15" fmla="*/ 309557 h 700235"/>
              <a:gd name="T16" fmla="*/ 1014371 w 3000054"/>
              <a:gd name="T17" fmla="*/ 104246 h 700235"/>
              <a:gd name="T18" fmla="*/ 800819 w 3000054"/>
              <a:gd name="T19" fmla="*/ 52919 h 700235"/>
              <a:gd name="T20" fmla="*/ 106777 w 3000054"/>
              <a:gd name="T21" fmla="*/ 11858 h 700235"/>
              <a:gd name="T22" fmla="*/ 1245718 w 3000054"/>
              <a:gd name="T23" fmla="*/ 32387 h 700235"/>
              <a:gd name="T24" fmla="*/ 2064336 w 3000054"/>
              <a:gd name="T25" fmla="*/ 52919 h 700235"/>
              <a:gd name="T26" fmla="*/ 1744008 w 3000054"/>
              <a:gd name="T27" fmla="*/ 52919 h 700235"/>
              <a:gd name="T28" fmla="*/ 1263515 w 3000054"/>
              <a:gd name="T29" fmla="*/ 73451 h 700235"/>
              <a:gd name="T30" fmla="*/ 1174536 w 3000054"/>
              <a:gd name="T31" fmla="*/ 217165 h 700235"/>
              <a:gd name="T32" fmla="*/ 1477066 w 3000054"/>
              <a:gd name="T33" fmla="*/ 278758 h 700235"/>
              <a:gd name="T34" fmla="*/ 2064336 w 3000054"/>
              <a:gd name="T35" fmla="*/ 299291 h 700235"/>
              <a:gd name="T36" fmla="*/ 2277885 w 3000054"/>
              <a:gd name="T37" fmla="*/ 340354 h 700235"/>
              <a:gd name="T38" fmla="*/ 1815191 w 3000054"/>
              <a:gd name="T39" fmla="*/ 350618 h 700235"/>
              <a:gd name="T40" fmla="*/ 1352495 w 3000054"/>
              <a:gd name="T41" fmla="*/ 350618 h 700235"/>
              <a:gd name="T42" fmla="*/ 1281312 w 3000054"/>
              <a:gd name="T43" fmla="*/ 586727 h 700235"/>
              <a:gd name="T44" fmla="*/ 1744008 w 3000054"/>
              <a:gd name="T45" fmla="*/ 648320 h 700235"/>
              <a:gd name="T46" fmla="*/ 2402460 w 3000054"/>
              <a:gd name="T47" fmla="*/ 679115 h 700235"/>
              <a:gd name="T48" fmla="*/ 2954133 w 3000054"/>
              <a:gd name="T49" fmla="*/ 668851 h 700235"/>
              <a:gd name="T50" fmla="*/ 3399032 w 3000054"/>
              <a:gd name="T51" fmla="*/ 638054 h 700235"/>
              <a:gd name="T52" fmla="*/ 3363441 w 3000054"/>
              <a:gd name="T53" fmla="*/ 350618 h 700235"/>
              <a:gd name="T54" fmla="*/ 2865153 w 3000054"/>
              <a:gd name="T55" fmla="*/ 319823 h 700235"/>
              <a:gd name="T56" fmla="*/ 3576993 w 3000054"/>
              <a:gd name="T57" fmla="*/ 268496 h 700235"/>
              <a:gd name="T58" fmla="*/ 3559198 w 3000054"/>
              <a:gd name="T59" fmla="*/ 145306 h 700235"/>
              <a:gd name="T60" fmla="*/ 2954133 w 3000054"/>
              <a:gd name="T61" fmla="*/ 73451 h 700235"/>
              <a:gd name="T62" fmla="*/ 4787121 w 3000054"/>
              <a:gd name="T63" fmla="*/ 52919 h 700235"/>
              <a:gd name="T64" fmla="*/ 4591364 w 3000054"/>
              <a:gd name="T65" fmla="*/ 73451 h 700235"/>
              <a:gd name="T66" fmla="*/ 4324425 w 3000054"/>
              <a:gd name="T67" fmla="*/ 104246 h 700235"/>
              <a:gd name="T68" fmla="*/ 3719361 w 3000054"/>
              <a:gd name="T69" fmla="*/ 217165 h 700235"/>
              <a:gd name="T70" fmla="*/ 3915117 w 3000054"/>
              <a:gd name="T71" fmla="*/ 278758 h 700235"/>
              <a:gd name="T72" fmla="*/ 5000671 w 3000054"/>
              <a:gd name="T73" fmla="*/ 299291 h 700235"/>
              <a:gd name="T74" fmla="*/ 4751527 w 3000054"/>
              <a:gd name="T75" fmla="*/ 371150 h 700235"/>
              <a:gd name="T76" fmla="*/ 4093076 w 3000054"/>
              <a:gd name="T77" fmla="*/ 360884 h 700235"/>
              <a:gd name="T78" fmla="*/ 3843932 w 3000054"/>
              <a:gd name="T79" fmla="*/ 391682 h 700235"/>
              <a:gd name="T80" fmla="*/ 3754952 w 3000054"/>
              <a:gd name="T81" fmla="*/ 535400 h 700235"/>
              <a:gd name="T82" fmla="*/ 3897322 w 3000054"/>
              <a:gd name="T83" fmla="*/ 627788 h 700235"/>
              <a:gd name="T84" fmla="*/ 4360016 w 3000054"/>
              <a:gd name="T85" fmla="*/ 658586 h 700235"/>
              <a:gd name="T86" fmla="*/ 4769322 w 3000054"/>
              <a:gd name="T87" fmla="*/ 668851 h 700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00054" h="700235">
                <a:moveTo>
                  <a:pt x="0" y="618042"/>
                </a:moveTo>
                <a:lnTo>
                  <a:pt x="71919" y="597493"/>
                </a:lnTo>
                <a:cubicBezTo>
                  <a:pt x="82292" y="594381"/>
                  <a:pt x="91912" y="587219"/>
                  <a:pt x="102742" y="587219"/>
                </a:cubicBezTo>
                <a:cubicBezTo>
                  <a:pt x="147395" y="587219"/>
                  <a:pt x="191785" y="594068"/>
                  <a:pt x="236306" y="597493"/>
                </a:cubicBezTo>
                <a:cubicBezTo>
                  <a:pt x="250005" y="600918"/>
                  <a:pt x="263826" y="603888"/>
                  <a:pt x="277403" y="607767"/>
                </a:cubicBezTo>
                <a:cubicBezTo>
                  <a:pt x="287816" y="610742"/>
                  <a:pt x="297395" y="618042"/>
                  <a:pt x="308225" y="618042"/>
                </a:cubicBezTo>
                <a:cubicBezTo>
                  <a:pt x="329057" y="618042"/>
                  <a:pt x="349322" y="611192"/>
                  <a:pt x="369870" y="607767"/>
                </a:cubicBezTo>
                <a:cubicBezTo>
                  <a:pt x="393843" y="611192"/>
                  <a:pt x="418043" y="613293"/>
                  <a:pt x="441789" y="618042"/>
                </a:cubicBezTo>
                <a:cubicBezTo>
                  <a:pt x="452409" y="620166"/>
                  <a:pt x="461782" y="628316"/>
                  <a:pt x="472612" y="628316"/>
                </a:cubicBezTo>
                <a:cubicBezTo>
                  <a:pt x="497410" y="628316"/>
                  <a:pt x="530482" y="615875"/>
                  <a:pt x="554805" y="607767"/>
                </a:cubicBezTo>
                <a:cubicBezTo>
                  <a:pt x="625640" y="631379"/>
                  <a:pt x="601134" y="643632"/>
                  <a:pt x="636998" y="607767"/>
                </a:cubicBezTo>
                <a:cubicBezTo>
                  <a:pt x="631199" y="567171"/>
                  <a:pt x="626466" y="524542"/>
                  <a:pt x="616450" y="484478"/>
                </a:cubicBezTo>
                <a:cubicBezTo>
                  <a:pt x="613823" y="473971"/>
                  <a:pt x="608803" y="464162"/>
                  <a:pt x="606176" y="453655"/>
                </a:cubicBezTo>
                <a:cubicBezTo>
                  <a:pt x="601941" y="436714"/>
                  <a:pt x="600137" y="419225"/>
                  <a:pt x="595901" y="402284"/>
                </a:cubicBezTo>
                <a:cubicBezTo>
                  <a:pt x="593274" y="391778"/>
                  <a:pt x="594440" y="377757"/>
                  <a:pt x="585627" y="371462"/>
                </a:cubicBezTo>
                <a:cubicBezTo>
                  <a:pt x="568002" y="358873"/>
                  <a:pt x="523982" y="350914"/>
                  <a:pt x="523982" y="350914"/>
                </a:cubicBezTo>
                <a:cubicBezTo>
                  <a:pt x="500009" y="354339"/>
                  <a:pt x="476279" y="361188"/>
                  <a:pt x="452063" y="361188"/>
                </a:cubicBezTo>
                <a:cubicBezTo>
                  <a:pt x="401784" y="361188"/>
                  <a:pt x="322083" y="351630"/>
                  <a:pt x="267128" y="340639"/>
                </a:cubicBezTo>
                <a:cubicBezTo>
                  <a:pt x="253282" y="337870"/>
                  <a:pt x="240043" y="332116"/>
                  <a:pt x="226032" y="330365"/>
                </a:cubicBezTo>
                <a:cubicBezTo>
                  <a:pt x="185111" y="325250"/>
                  <a:pt x="143839" y="323516"/>
                  <a:pt x="102742" y="320091"/>
                </a:cubicBezTo>
                <a:cubicBezTo>
                  <a:pt x="92468" y="316666"/>
                  <a:pt x="80930" y="315824"/>
                  <a:pt x="71919" y="309817"/>
                </a:cubicBezTo>
                <a:cubicBezTo>
                  <a:pt x="59829" y="301757"/>
                  <a:pt x="26695" y="280914"/>
                  <a:pt x="41097" y="278994"/>
                </a:cubicBezTo>
                <a:cubicBezTo>
                  <a:pt x="102296" y="270834"/>
                  <a:pt x="164387" y="285844"/>
                  <a:pt x="226032" y="289269"/>
                </a:cubicBezTo>
                <a:cubicBezTo>
                  <a:pt x="246580" y="296118"/>
                  <a:pt x="266059" y="311168"/>
                  <a:pt x="287677" y="309817"/>
                </a:cubicBezTo>
                <a:lnTo>
                  <a:pt x="616450" y="289269"/>
                </a:lnTo>
                <a:cubicBezTo>
                  <a:pt x="613025" y="248172"/>
                  <a:pt x="612956" y="206657"/>
                  <a:pt x="606176" y="165979"/>
                </a:cubicBezTo>
                <a:cubicBezTo>
                  <a:pt x="602615" y="144614"/>
                  <a:pt x="600943" y="119650"/>
                  <a:pt x="585627" y="104334"/>
                </a:cubicBezTo>
                <a:cubicBezTo>
                  <a:pt x="578778" y="97484"/>
                  <a:pt x="573385" y="88769"/>
                  <a:pt x="565079" y="83785"/>
                </a:cubicBezTo>
                <a:cubicBezTo>
                  <a:pt x="555792" y="78213"/>
                  <a:pt x="544669" y="76486"/>
                  <a:pt x="534256" y="73511"/>
                </a:cubicBezTo>
                <a:cubicBezTo>
                  <a:pt x="443950" y="47710"/>
                  <a:pt x="536241" y="77597"/>
                  <a:pt x="462337" y="52963"/>
                </a:cubicBezTo>
                <a:cubicBezTo>
                  <a:pt x="380390" y="60413"/>
                  <a:pt x="249635" y="73511"/>
                  <a:pt x="174661" y="73511"/>
                </a:cubicBezTo>
                <a:cubicBezTo>
                  <a:pt x="133422" y="73511"/>
                  <a:pt x="92468" y="66662"/>
                  <a:pt x="51371" y="63237"/>
                </a:cubicBezTo>
                <a:cubicBezTo>
                  <a:pt x="54796" y="46113"/>
                  <a:pt x="44954" y="17002"/>
                  <a:pt x="61645" y="11866"/>
                </a:cubicBezTo>
                <a:cubicBezTo>
                  <a:pt x="172748" y="-22320"/>
                  <a:pt x="153919" y="27762"/>
                  <a:pt x="226032" y="32415"/>
                </a:cubicBezTo>
                <a:cubicBezTo>
                  <a:pt x="318371" y="38373"/>
                  <a:pt x="410967" y="39264"/>
                  <a:pt x="503434" y="42689"/>
                </a:cubicBezTo>
                <a:lnTo>
                  <a:pt x="719191" y="32415"/>
                </a:lnTo>
                <a:cubicBezTo>
                  <a:pt x="780850" y="29253"/>
                  <a:pt x="842386" y="22140"/>
                  <a:pt x="904126" y="22140"/>
                </a:cubicBezTo>
                <a:cubicBezTo>
                  <a:pt x="993235" y="22140"/>
                  <a:pt x="1082211" y="28990"/>
                  <a:pt x="1171254" y="32415"/>
                </a:cubicBezTo>
                <a:cubicBezTo>
                  <a:pt x="1178104" y="39264"/>
                  <a:pt x="1183497" y="47979"/>
                  <a:pt x="1191803" y="52963"/>
                </a:cubicBezTo>
                <a:cubicBezTo>
                  <a:pt x="1221158" y="70575"/>
                  <a:pt x="1244640" y="55899"/>
                  <a:pt x="1191803" y="73511"/>
                </a:cubicBezTo>
                <a:cubicBezTo>
                  <a:pt x="1140432" y="70086"/>
                  <a:pt x="1088860" y="68922"/>
                  <a:pt x="1037690" y="63237"/>
                </a:cubicBezTo>
                <a:cubicBezTo>
                  <a:pt x="1026926" y="62041"/>
                  <a:pt x="1017281" y="55938"/>
                  <a:pt x="1006868" y="52963"/>
                </a:cubicBezTo>
                <a:cubicBezTo>
                  <a:pt x="916563" y="27162"/>
                  <a:pt x="1008849" y="57048"/>
                  <a:pt x="934949" y="32415"/>
                </a:cubicBezTo>
                <a:cubicBezTo>
                  <a:pt x="800361" y="44650"/>
                  <a:pt x="857820" y="30727"/>
                  <a:pt x="760288" y="63237"/>
                </a:cubicBezTo>
                <a:lnTo>
                  <a:pt x="729465" y="73511"/>
                </a:lnTo>
                <a:lnTo>
                  <a:pt x="698643" y="83785"/>
                </a:lnTo>
                <a:cubicBezTo>
                  <a:pt x="684944" y="97484"/>
                  <a:pt x="653746" y="105885"/>
                  <a:pt x="657546" y="124882"/>
                </a:cubicBezTo>
                <a:cubicBezTo>
                  <a:pt x="658626" y="130283"/>
                  <a:pt x="673260" y="207678"/>
                  <a:pt x="678095" y="217349"/>
                </a:cubicBezTo>
                <a:cubicBezTo>
                  <a:pt x="689139" y="239438"/>
                  <a:pt x="695763" y="271184"/>
                  <a:pt x="719191" y="278994"/>
                </a:cubicBezTo>
                <a:lnTo>
                  <a:pt x="750014" y="289269"/>
                </a:lnTo>
                <a:cubicBezTo>
                  <a:pt x="784261" y="285844"/>
                  <a:pt x="818337" y="278994"/>
                  <a:pt x="852755" y="278994"/>
                </a:cubicBezTo>
                <a:cubicBezTo>
                  <a:pt x="988653" y="278994"/>
                  <a:pt x="841724" y="291437"/>
                  <a:pt x="934949" y="299543"/>
                </a:cubicBezTo>
                <a:cubicBezTo>
                  <a:pt x="1003271" y="305484"/>
                  <a:pt x="1071938" y="306392"/>
                  <a:pt x="1140432" y="309817"/>
                </a:cubicBezTo>
                <a:cubicBezTo>
                  <a:pt x="1157556" y="306392"/>
                  <a:pt x="1174862" y="303778"/>
                  <a:pt x="1191803" y="299543"/>
                </a:cubicBezTo>
                <a:cubicBezTo>
                  <a:pt x="1202309" y="296916"/>
                  <a:pt x="1211795" y="289269"/>
                  <a:pt x="1222625" y="289269"/>
                </a:cubicBezTo>
                <a:cubicBezTo>
                  <a:pt x="1248669" y="289269"/>
                  <a:pt x="1374783" y="305720"/>
                  <a:pt x="1407560" y="309817"/>
                </a:cubicBezTo>
                <a:lnTo>
                  <a:pt x="1315092" y="340639"/>
                </a:lnTo>
                <a:cubicBezTo>
                  <a:pt x="1304818" y="344064"/>
                  <a:pt x="1295046" y="349836"/>
                  <a:pt x="1284270" y="350914"/>
                </a:cubicBezTo>
                <a:lnTo>
                  <a:pt x="1181528" y="361188"/>
                </a:lnTo>
                <a:cubicBezTo>
                  <a:pt x="1137007" y="357763"/>
                  <a:pt x="1092311" y="356131"/>
                  <a:pt x="1047964" y="350914"/>
                </a:cubicBezTo>
                <a:cubicBezTo>
                  <a:pt x="1033940" y="349264"/>
                  <a:pt x="1020918" y="342044"/>
                  <a:pt x="1006868" y="340639"/>
                </a:cubicBezTo>
                <a:cubicBezTo>
                  <a:pt x="952238" y="335176"/>
                  <a:pt x="897277" y="333790"/>
                  <a:pt x="842481" y="330365"/>
                </a:cubicBezTo>
                <a:cubicBezTo>
                  <a:pt x="821933" y="337215"/>
                  <a:pt x="799770" y="340395"/>
                  <a:pt x="780836" y="350914"/>
                </a:cubicBezTo>
                <a:cubicBezTo>
                  <a:pt x="759897" y="362547"/>
                  <a:pt x="742254" y="393375"/>
                  <a:pt x="729465" y="412558"/>
                </a:cubicBezTo>
                <a:cubicBezTo>
                  <a:pt x="710186" y="470398"/>
                  <a:pt x="715701" y="439501"/>
                  <a:pt x="729465" y="535848"/>
                </a:cubicBezTo>
                <a:cubicBezTo>
                  <a:pt x="731935" y="553135"/>
                  <a:pt x="733608" y="570868"/>
                  <a:pt x="739740" y="587219"/>
                </a:cubicBezTo>
                <a:cubicBezTo>
                  <a:pt x="744076" y="598781"/>
                  <a:pt x="748357" y="614860"/>
                  <a:pt x="760288" y="618042"/>
                </a:cubicBezTo>
                <a:cubicBezTo>
                  <a:pt x="803433" y="629547"/>
                  <a:pt x="849331" y="624891"/>
                  <a:pt x="893852" y="628316"/>
                </a:cubicBezTo>
                <a:cubicBezTo>
                  <a:pt x="938102" y="637166"/>
                  <a:pt x="960861" y="642292"/>
                  <a:pt x="1006868" y="648864"/>
                </a:cubicBezTo>
                <a:cubicBezTo>
                  <a:pt x="1034201" y="652769"/>
                  <a:pt x="1061498" y="657517"/>
                  <a:pt x="1089061" y="659138"/>
                </a:cubicBezTo>
                <a:cubicBezTo>
                  <a:pt x="1178016" y="664371"/>
                  <a:pt x="1267146" y="665987"/>
                  <a:pt x="1356189" y="669412"/>
                </a:cubicBezTo>
                <a:cubicBezTo>
                  <a:pt x="1366463" y="672837"/>
                  <a:pt x="1376392" y="677563"/>
                  <a:pt x="1387012" y="679687"/>
                </a:cubicBezTo>
                <a:cubicBezTo>
                  <a:pt x="1444530" y="691191"/>
                  <a:pt x="1528844" y="695787"/>
                  <a:pt x="1582221" y="700235"/>
                </a:cubicBezTo>
                <a:cubicBezTo>
                  <a:pt x="1602769" y="696810"/>
                  <a:pt x="1623656" y="695013"/>
                  <a:pt x="1643865" y="689961"/>
                </a:cubicBezTo>
                <a:cubicBezTo>
                  <a:pt x="1664878" y="684708"/>
                  <a:pt x="1683898" y="670853"/>
                  <a:pt x="1705510" y="669412"/>
                </a:cubicBezTo>
                <a:lnTo>
                  <a:pt x="1859623" y="659138"/>
                </a:lnTo>
                <a:cubicBezTo>
                  <a:pt x="1873322" y="655713"/>
                  <a:pt x="1886873" y="651633"/>
                  <a:pt x="1900719" y="648864"/>
                </a:cubicBezTo>
                <a:cubicBezTo>
                  <a:pt x="1921146" y="644779"/>
                  <a:pt x="1946097" y="651604"/>
                  <a:pt x="1962364" y="638590"/>
                </a:cubicBezTo>
                <a:cubicBezTo>
                  <a:pt x="1970821" y="631824"/>
                  <a:pt x="1955515" y="618041"/>
                  <a:pt x="1952090" y="607767"/>
                </a:cubicBezTo>
                <a:cubicBezTo>
                  <a:pt x="1955515" y="597493"/>
                  <a:pt x="1962797" y="587766"/>
                  <a:pt x="1962364" y="576945"/>
                </a:cubicBezTo>
                <a:cubicBezTo>
                  <a:pt x="1959340" y="501351"/>
                  <a:pt x="1976811" y="417988"/>
                  <a:pt x="1941816" y="350914"/>
                </a:cubicBezTo>
                <a:cubicBezTo>
                  <a:pt x="1925895" y="320399"/>
                  <a:pt x="1873190" y="345188"/>
                  <a:pt x="1839074" y="340639"/>
                </a:cubicBezTo>
                <a:cubicBezTo>
                  <a:pt x="1821765" y="338331"/>
                  <a:pt x="1805060" y="332293"/>
                  <a:pt x="1787704" y="330365"/>
                </a:cubicBezTo>
                <a:cubicBezTo>
                  <a:pt x="1743324" y="325434"/>
                  <a:pt x="1698661" y="323516"/>
                  <a:pt x="1654140" y="320091"/>
                </a:cubicBezTo>
                <a:cubicBezTo>
                  <a:pt x="1585182" y="297106"/>
                  <a:pt x="1579377" y="299543"/>
                  <a:pt x="1767155" y="299543"/>
                </a:cubicBezTo>
                <a:cubicBezTo>
                  <a:pt x="1791371" y="299543"/>
                  <a:pt x="1815101" y="306392"/>
                  <a:pt x="1839074" y="309817"/>
                </a:cubicBezTo>
                <a:cubicBezTo>
                  <a:pt x="2033839" y="300543"/>
                  <a:pt x="2036849" y="367621"/>
                  <a:pt x="2065106" y="268720"/>
                </a:cubicBezTo>
                <a:cubicBezTo>
                  <a:pt x="2068985" y="255143"/>
                  <a:pt x="2071955" y="241323"/>
                  <a:pt x="2075380" y="227624"/>
                </a:cubicBezTo>
                <a:cubicBezTo>
                  <a:pt x="2071955" y="217350"/>
                  <a:pt x="2067733" y="207308"/>
                  <a:pt x="2065106" y="196801"/>
                </a:cubicBezTo>
                <a:cubicBezTo>
                  <a:pt x="2060871" y="179860"/>
                  <a:pt x="2062058" y="161328"/>
                  <a:pt x="2054832" y="145430"/>
                </a:cubicBezTo>
                <a:cubicBezTo>
                  <a:pt x="2044613" y="122948"/>
                  <a:pt x="2013735" y="83785"/>
                  <a:pt x="2013735" y="83785"/>
                </a:cubicBezTo>
                <a:cubicBezTo>
                  <a:pt x="1950215" y="104960"/>
                  <a:pt x="2003062" y="92127"/>
                  <a:pt x="1890445" y="83785"/>
                </a:cubicBezTo>
                <a:cubicBezTo>
                  <a:pt x="1828874" y="79224"/>
                  <a:pt x="1767155" y="76936"/>
                  <a:pt x="1705510" y="73511"/>
                </a:cubicBezTo>
                <a:cubicBezTo>
                  <a:pt x="1695236" y="63237"/>
                  <a:pt x="1660415" y="45408"/>
                  <a:pt x="1674688" y="42689"/>
                </a:cubicBezTo>
                <a:cubicBezTo>
                  <a:pt x="1792397" y="20269"/>
                  <a:pt x="2062474" y="38063"/>
                  <a:pt x="2178122" y="42689"/>
                </a:cubicBezTo>
                <a:cubicBezTo>
                  <a:pt x="2433177" y="27686"/>
                  <a:pt x="2427478" y="21682"/>
                  <a:pt x="2763749" y="52963"/>
                </a:cubicBezTo>
                <a:cubicBezTo>
                  <a:pt x="2776044" y="54107"/>
                  <a:pt x="2794571" y="61163"/>
                  <a:pt x="2794571" y="73511"/>
                </a:cubicBezTo>
                <a:cubicBezTo>
                  <a:pt x="2794571" y="84341"/>
                  <a:pt x="2774023" y="66662"/>
                  <a:pt x="2763749" y="63237"/>
                </a:cubicBezTo>
                <a:cubicBezTo>
                  <a:pt x="2726077" y="66662"/>
                  <a:pt x="2688229" y="68512"/>
                  <a:pt x="2650733" y="73511"/>
                </a:cubicBezTo>
                <a:cubicBezTo>
                  <a:pt x="2636736" y="75377"/>
                  <a:pt x="2623529" y="81259"/>
                  <a:pt x="2609636" y="83785"/>
                </a:cubicBezTo>
                <a:cubicBezTo>
                  <a:pt x="2585810" y="88117"/>
                  <a:pt x="2561543" y="89728"/>
                  <a:pt x="2537717" y="94060"/>
                </a:cubicBezTo>
                <a:cubicBezTo>
                  <a:pt x="2523825" y="96586"/>
                  <a:pt x="2510720" y="103551"/>
                  <a:pt x="2496621" y="104334"/>
                </a:cubicBezTo>
                <a:cubicBezTo>
                  <a:pt x="2387145" y="110416"/>
                  <a:pt x="2277438" y="111183"/>
                  <a:pt x="2167847" y="114608"/>
                </a:cubicBezTo>
                <a:cubicBezTo>
                  <a:pt x="2157457" y="130193"/>
                  <a:pt x="2137025" y="154984"/>
                  <a:pt x="2137025" y="176253"/>
                </a:cubicBezTo>
                <a:cubicBezTo>
                  <a:pt x="2137025" y="190373"/>
                  <a:pt x="2140984" y="204719"/>
                  <a:pt x="2147299" y="217349"/>
                </a:cubicBezTo>
                <a:cubicBezTo>
                  <a:pt x="2151631" y="226013"/>
                  <a:pt x="2159541" y="232914"/>
                  <a:pt x="2167847" y="237898"/>
                </a:cubicBezTo>
                <a:cubicBezTo>
                  <a:pt x="2177134" y="243470"/>
                  <a:pt x="2188396" y="244747"/>
                  <a:pt x="2198670" y="248172"/>
                </a:cubicBezTo>
                <a:cubicBezTo>
                  <a:pt x="2214255" y="258562"/>
                  <a:pt x="2239046" y="278994"/>
                  <a:pt x="2260315" y="278994"/>
                </a:cubicBezTo>
                <a:cubicBezTo>
                  <a:pt x="2281147" y="278994"/>
                  <a:pt x="2301412" y="272145"/>
                  <a:pt x="2321960" y="268720"/>
                </a:cubicBezTo>
                <a:cubicBezTo>
                  <a:pt x="2349180" y="269325"/>
                  <a:pt x="2703855" y="258796"/>
                  <a:pt x="2856216" y="289269"/>
                </a:cubicBezTo>
                <a:cubicBezTo>
                  <a:pt x="2866835" y="291393"/>
                  <a:pt x="2876764" y="296118"/>
                  <a:pt x="2887038" y="299543"/>
                </a:cubicBezTo>
                <a:cubicBezTo>
                  <a:pt x="2873339" y="306392"/>
                  <a:pt x="2859240" y="312492"/>
                  <a:pt x="2845942" y="320091"/>
                </a:cubicBezTo>
                <a:cubicBezTo>
                  <a:pt x="2794358" y="349567"/>
                  <a:pt x="2836108" y="334580"/>
                  <a:pt x="2774023" y="361188"/>
                </a:cubicBezTo>
                <a:cubicBezTo>
                  <a:pt x="2764069" y="365454"/>
                  <a:pt x="2753474" y="368037"/>
                  <a:pt x="2743200" y="371462"/>
                </a:cubicBezTo>
                <a:cubicBezTo>
                  <a:pt x="2722652" y="368037"/>
                  <a:pt x="2701891" y="365707"/>
                  <a:pt x="2681555" y="361188"/>
                </a:cubicBezTo>
                <a:cubicBezTo>
                  <a:pt x="2670983" y="358839"/>
                  <a:pt x="2661563" y="350914"/>
                  <a:pt x="2650733" y="350914"/>
                </a:cubicBezTo>
                <a:cubicBezTo>
                  <a:pt x="2554780" y="350914"/>
                  <a:pt x="2458948" y="357763"/>
                  <a:pt x="2363056" y="361188"/>
                </a:cubicBezTo>
                <a:cubicBezTo>
                  <a:pt x="2345933" y="364613"/>
                  <a:pt x="2328627" y="367227"/>
                  <a:pt x="2311686" y="371462"/>
                </a:cubicBezTo>
                <a:cubicBezTo>
                  <a:pt x="2301179" y="374089"/>
                  <a:pt x="2291435" y="379387"/>
                  <a:pt x="2280863" y="381736"/>
                </a:cubicBezTo>
                <a:cubicBezTo>
                  <a:pt x="2260527" y="386255"/>
                  <a:pt x="2239766" y="388585"/>
                  <a:pt x="2219218" y="392010"/>
                </a:cubicBezTo>
                <a:cubicBezTo>
                  <a:pt x="2194973" y="400092"/>
                  <a:pt x="2181951" y="399327"/>
                  <a:pt x="2167847" y="422833"/>
                </a:cubicBezTo>
                <a:cubicBezTo>
                  <a:pt x="2162275" y="432119"/>
                  <a:pt x="2160998" y="443381"/>
                  <a:pt x="2157573" y="453655"/>
                </a:cubicBezTo>
                <a:cubicBezTo>
                  <a:pt x="2160998" y="481053"/>
                  <a:pt x="2162908" y="508683"/>
                  <a:pt x="2167847" y="535848"/>
                </a:cubicBezTo>
                <a:cubicBezTo>
                  <a:pt x="2172315" y="560423"/>
                  <a:pt x="2183187" y="578139"/>
                  <a:pt x="2198670" y="597493"/>
                </a:cubicBezTo>
                <a:cubicBezTo>
                  <a:pt x="2204721" y="605057"/>
                  <a:pt x="2210912" y="613058"/>
                  <a:pt x="2219218" y="618042"/>
                </a:cubicBezTo>
                <a:cubicBezTo>
                  <a:pt x="2228505" y="623614"/>
                  <a:pt x="2239628" y="625341"/>
                  <a:pt x="2250041" y="628316"/>
                </a:cubicBezTo>
                <a:cubicBezTo>
                  <a:pt x="2340347" y="654117"/>
                  <a:pt x="2248056" y="624230"/>
                  <a:pt x="2321960" y="648864"/>
                </a:cubicBezTo>
                <a:cubicBezTo>
                  <a:pt x="2359632" y="645439"/>
                  <a:pt x="2397149" y="638590"/>
                  <a:pt x="2434976" y="638590"/>
                </a:cubicBezTo>
                <a:cubicBezTo>
                  <a:pt x="2459771" y="638590"/>
                  <a:pt x="2492848" y="651031"/>
                  <a:pt x="2517169" y="659138"/>
                </a:cubicBezTo>
                <a:cubicBezTo>
                  <a:pt x="2544567" y="652289"/>
                  <a:pt x="2571505" y="633947"/>
                  <a:pt x="2599362" y="638590"/>
                </a:cubicBezTo>
                <a:cubicBezTo>
                  <a:pt x="2619910" y="642015"/>
                  <a:pt x="2640671" y="644345"/>
                  <a:pt x="2661007" y="648864"/>
                </a:cubicBezTo>
                <a:cubicBezTo>
                  <a:pt x="2714804" y="660819"/>
                  <a:pt x="2674969" y="666795"/>
                  <a:pt x="2753474" y="669412"/>
                </a:cubicBezTo>
                <a:cubicBezTo>
                  <a:pt x="2835622" y="672150"/>
                  <a:pt x="2917861" y="669412"/>
                  <a:pt x="3000054" y="669412"/>
                </a:cubicBezTo>
              </a:path>
            </a:pathLst>
          </a:custGeom>
          <a:pattFill prst="sphere">
            <a:fgClr>
              <a:srgbClr val="996633"/>
            </a:fgClr>
            <a:bgClr>
              <a:srgbClr val="008000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" name="Freihandform 41"/>
          <p:cNvSpPr>
            <a:spLocks/>
          </p:cNvSpPr>
          <p:nvPr/>
        </p:nvSpPr>
        <p:spPr bwMode="auto">
          <a:xfrm>
            <a:off x="1007380" y="3423049"/>
            <a:ext cx="354806" cy="69056"/>
          </a:xfrm>
          <a:custGeom>
            <a:avLst/>
            <a:gdLst>
              <a:gd name="T0" fmla="*/ 51046 w 473674"/>
              <a:gd name="T1" fmla="*/ 9984 h 92621"/>
              <a:gd name="T2" fmla="*/ 204186 w 473674"/>
              <a:gd name="T3" fmla="*/ 10 h 92621"/>
              <a:gd name="T4" fmla="*/ 367537 w 473674"/>
              <a:gd name="T5" fmla="*/ 19960 h 92621"/>
              <a:gd name="T6" fmla="*/ 449211 w 473674"/>
              <a:gd name="T7" fmla="*/ 39910 h 92621"/>
              <a:gd name="T8" fmla="*/ 418584 w 473674"/>
              <a:gd name="T9" fmla="*/ 69833 h 92621"/>
              <a:gd name="T10" fmla="*/ 51046 w 473674"/>
              <a:gd name="T11" fmla="*/ 79808 h 92621"/>
              <a:gd name="T12" fmla="*/ 0 w 473674"/>
              <a:gd name="T13" fmla="*/ 89783 h 92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3674" h="92621">
                <a:moveTo>
                  <a:pt x="51371" y="10284"/>
                </a:moveTo>
                <a:cubicBezTo>
                  <a:pt x="102742" y="6859"/>
                  <a:pt x="153998" y="10"/>
                  <a:pt x="205483" y="10"/>
                </a:cubicBezTo>
                <a:cubicBezTo>
                  <a:pt x="406003" y="10"/>
                  <a:pt x="283065" y="-1143"/>
                  <a:pt x="369870" y="20558"/>
                </a:cubicBezTo>
                <a:lnTo>
                  <a:pt x="452063" y="41107"/>
                </a:lnTo>
                <a:cubicBezTo>
                  <a:pt x="480092" y="69134"/>
                  <a:pt x="490887" y="68532"/>
                  <a:pt x="421241" y="71929"/>
                </a:cubicBezTo>
                <a:cubicBezTo>
                  <a:pt x="298050" y="77938"/>
                  <a:pt x="174661" y="78778"/>
                  <a:pt x="51371" y="82203"/>
                </a:cubicBezTo>
                <a:cubicBezTo>
                  <a:pt x="14051" y="94643"/>
                  <a:pt x="31379" y="92477"/>
                  <a:pt x="0" y="92477"/>
                </a:cubicBezTo>
              </a:path>
            </a:pathLst>
          </a:cu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" name="Freihandform 42"/>
          <p:cNvSpPr>
            <a:spLocks/>
          </p:cNvSpPr>
          <p:nvPr/>
        </p:nvSpPr>
        <p:spPr bwMode="auto">
          <a:xfrm>
            <a:off x="1050243" y="3668317"/>
            <a:ext cx="354806" cy="69056"/>
          </a:xfrm>
          <a:custGeom>
            <a:avLst/>
            <a:gdLst>
              <a:gd name="T0" fmla="*/ 51046 w 473674"/>
              <a:gd name="T1" fmla="*/ 9984 h 92621"/>
              <a:gd name="T2" fmla="*/ 204186 w 473674"/>
              <a:gd name="T3" fmla="*/ 10 h 92621"/>
              <a:gd name="T4" fmla="*/ 367537 w 473674"/>
              <a:gd name="T5" fmla="*/ 19960 h 92621"/>
              <a:gd name="T6" fmla="*/ 449211 w 473674"/>
              <a:gd name="T7" fmla="*/ 39910 h 92621"/>
              <a:gd name="T8" fmla="*/ 418584 w 473674"/>
              <a:gd name="T9" fmla="*/ 69833 h 92621"/>
              <a:gd name="T10" fmla="*/ 51046 w 473674"/>
              <a:gd name="T11" fmla="*/ 79808 h 92621"/>
              <a:gd name="T12" fmla="*/ 0 w 473674"/>
              <a:gd name="T13" fmla="*/ 89783 h 92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3674" h="92621">
                <a:moveTo>
                  <a:pt x="51371" y="10284"/>
                </a:moveTo>
                <a:cubicBezTo>
                  <a:pt x="102742" y="6859"/>
                  <a:pt x="153998" y="10"/>
                  <a:pt x="205483" y="10"/>
                </a:cubicBezTo>
                <a:cubicBezTo>
                  <a:pt x="406003" y="10"/>
                  <a:pt x="283065" y="-1143"/>
                  <a:pt x="369870" y="20558"/>
                </a:cubicBezTo>
                <a:lnTo>
                  <a:pt x="452063" y="41107"/>
                </a:lnTo>
                <a:cubicBezTo>
                  <a:pt x="480092" y="69134"/>
                  <a:pt x="490887" y="68532"/>
                  <a:pt x="421241" y="71929"/>
                </a:cubicBezTo>
                <a:cubicBezTo>
                  <a:pt x="298050" y="77938"/>
                  <a:pt x="174661" y="78778"/>
                  <a:pt x="51371" y="82203"/>
                </a:cubicBezTo>
                <a:cubicBezTo>
                  <a:pt x="14051" y="94643"/>
                  <a:pt x="31379" y="92477"/>
                  <a:pt x="0" y="92477"/>
                </a:cubicBezTo>
              </a:path>
            </a:pathLst>
          </a:cu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" name="Freihandform 43"/>
          <p:cNvSpPr>
            <a:spLocks/>
          </p:cNvSpPr>
          <p:nvPr/>
        </p:nvSpPr>
        <p:spPr bwMode="auto">
          <a:xfrm>
            <a:off x="1045479" y="3245644"/>
            <a:ext cx="2566988" cy="556022"/>
          </a:xfrm>
          <a:custGeom>
            <a:avLst/>
            <a:gdLst>
              <a:gd name="T0" fmla="*/ 82221 w 3422366"/>
              <a:gd name="T1" fmla="*/ 30823 h 741371"/>
              <a:gd name="T2" fmla="*/ 483045 w 3422366"/>
              <a:gd name="T3" fmla="*/ 0 h 741371"/>
              <a:gd name="T4" fmla="*/ 678318 w 3422366"/>
              <a:gd name="T5" fmla="*/ 20549 h 741371"/>
              <a:gd name="T6" fmla="*/ 894148 w 3422366"/>
              <a:gd name="T7" fmla="*/ 30823 h 741371"/>
              <a:gd name="T8" fmla="*/ 1027756 w 3422366"/>
              <a:gd name="T9" fmla="*/ 10274 h 741371"/>
              <a:gd name="T10" fmla="*/ 1181920 w 3422366"/>
              <a:gd name="T11" fmla="*/ 51367 h 741371"/>
              <a:gd name="T12" fmla="*/ 1366915 w 3422366"/>
              <a:gd name="T13" fmla="*/ 61641 h 741371"/>
              <a:gd name="T14" fmla="*/ 1469693 w 3422366"/>
              <a:gd name="T15" fmla="*/ 143830 h 741371"/>
              <a:gd name="T16" fmla="*/ 1449136 w 3422366"/>
              <a:gd name="T17" fmla="*/ 226020 h 741371"/>
              <a:gd name="T18" fmla="*/ 1397749 w 3422366"/>
              <a:gd name="T19" fmla="*/ 256842 h 741371"/>
              <a:gd name="T20" fmla="*/ 1161364 w 3422366"/>
              <a:gd name="T21" fmla="*/ 267116 h 741371"/>
              <a:gd name="T22" fmla="*/ 1058590 w 3422366"/>
              <a:gd name="T23" fmla="*/ 277391 h 741371"/>
              <a:gd name="T24" fmla="*/ 1140812 w 3422366"/>
              <a:gd name="T25" fmla="*/ 369854 h 741371"/>
              <a:gd name="T26" fmla="*/ 1346363 w 3422366"/>
              <a:gd name="T27" fmla="*/ 349306 h 741371"/>
              <a:gd name="T28" fmla="*/ 1613579 w 3422366"/>
              <a:gd name="T29" fmla="*/ 369854 h 741371"/>
              <a:gd name="T30" fmla="*/ 1377193 w 3422366"/>
              <a:gd name="T31" fmla="*/ 565051 h 741371"/>
              <a:gd name="T32" fmla="*/ 1171642 w 3422366"/>
              <a:gd name="T33" fmla="*/ 595873 h 741371"/>
              <a:gd name="T34" fmla="*/ 1192198 w 3422366"/>
              <a:gd name="T35" fmla="*/ 647240 h 741371"/>
              <a:gd name="T36" fmla="*/ 1356641 w 3422366"/>
              <a:gd name="T37" fmla="*/ 688337 h 741371"/>
              <a:gd name="T38" fmla="*/ 1613579 w 3422366"/>
              <a:gd name="T39" fmla="*/ 719155 h 741371"/>
              <a:gd name="T40" fmla="*/ 2004125 w 3422366"/>
              <a:gd name="T41" fmla="*/ 729429 h 741371"/>
              <a:gd name="T42" fmla="*/ 1973294 w 3422366"/>
              <a:gd name="T43" fmla="*/ 554777 h 741371"/>
              <a:gd name="T44" fmla="*/ 1860239 w 3422366"/>
              <a:gd name="T45" fmla="*/ 523958 h 741371"/>
              <a:gd name="T46" fmla="*/ 1747187 w 3422366"/>
              <a:gd name="T47" fmla="*/ 503410 h 741371"/>
              <a:gd name="T48" fmla="*/ 1736909 w 3422366"/>
              <a:gd name="T49" fmla="*/ 390398 h 741371"/>
              <a:gd name="T50" fmla="*/ 1860239 w 3422366"/>
              <a:gd name="T51" fmla="*/ 369854 h 741371"/>
              <a:gd name="T52" fmla="*/ 1952738 w 3422366"/>
              <a:gd name="T53" fmla="*/ 400672 h 741371"/>
              <a:gd name="T54" fmla="*/ 2086346 w 3422366"/>
              <a:gd name="T55" fmla="*/ 400672 h 741371"/>
              <a:gd name="T56" fmla="*/ 2219954 w 3422366"/>
              <a:gd name="T57" fmla="*/ 359580 h 741371"/>
              <a:gd name="T58" fmla="*/ 2178845 w 3422366"/>
              <a:gd name="T59" fmla="*/ 318483 h 741371"/>
              <a:gd name="T60" fmla="*/ 2024681 w 3422366"/>
              <a:gd name="T61" fmla="*/ 267116 h 741371"/>
              <a:gd name="T62" fmla="*/ 1963016 w 3422366"/>
              <a:gd name="T63" fmla="*/ 236294 h 741371"/>
              <a:gd name="T64" fmla="*/ 1778020 w 3422366"/>
              <a:gd name="T65" fmla="*/ 174653 h 741371"/>
              <a:gd name="T66" fmla="*/ 2076068 w 3422366"/>
              <a:gd name="T67" fmla="*/ 82190 h 741371"/>
              <a:gd name="T68" fmla="*/ 2435783 w 3422366"/>
              <a:gd name="T69" fmla="*/ 51367 h 741371"/>
              <a:gd name="T70" fmla="*/ 2528283 w 3422366"/>
              <a:gd name="T71" fmla="*/ 71915 h 741371"/>
              <a:gd name="T72" fmla="*/ 2908551 w 3422366"/>
              <a:gd name="T73" fmla="*/ 71915 h 741371"/>
              <a:gd name="T74" fmla="*/ 3196323 w 3422366"/>
              <a:gd name="T75" fmla="*/ 92464 h 741371"/>
              <a:gd name="T76" fmla="*/ 3247710 w 3422366"/>
              <a:gd name="T77" fmla="*/ 123286 h 741371"/>
              <a:gd name="T78" fmla="*/ 3278544 w 3422366"/>
              <a:gd name="T79" fmla="*/ 236294 h 741371"/>
              <a:gd name="T80" fmla="*/ 3196323 w 3422366"/>
              <a:gd name="T81" fmla="*/ 297935 h 741371"/>
              <a:gd name="T82" fmla="*/ 3062715 w 3422366"/>
              <a:gd name="T83" fmla="*/ 267116 h 741371"/>
              <a:gd name="T84" fmla="*/ 2918829 w 3422366"/>
              <a:gd name="T85" fmla="*/ 308209 h 741371"/>
              <a:gd name="T86" fmla="*/ 3103827 w 3422366"/>
              <a:gd name="T87" fmla="*/ 359580 h 741371"/>
              <a:gd name="T88" fmla="*/ 3268266 w 3422366"/>
              <a:gd name="T89" fmla="*/ 369854 h 741371"/>
              <a:gd name="T90" fmla="*/ 3329931 w 3422366"/>
              <a:gd name="T91" fmla="*/ 441769 h 741371"/>
              <a:gd name="T92" fmla="*/ 3268266 w 3422366"/>
              <a:gd name="T93" fmla="*/ 565051 h 741371"/>
              <a:gd name="T94" fmla="*/ 2990772 w 3422366"/>
              <a:gd name="T95" fmla="*/ 575325 h 741371"/>
              <a:gd name="T96" fmla="*/ 3011328 w 3422366"/>
              <a:gd name="T97" fmla="*/ 698611 h 741371"/>
              <a:gd name="T98" fmla="*/ 3103827 w 3422366"/>
              <a:gd name="T99" fmla="*/ 729429 h 741371"/>
              <a:gd name="T100" fmla="*/ 3186045 w 3422366"/>
              <a:gd name="T101" fmla="*/ 729429 h 741371"/>
              <a:gd name="T102" fmla="*/ 3309379 w 3422366"/>
              <a:gd name="T103" fmla="*/ 729429 h 741371"/>
              <a:gd name="T104" fmla="*/ 3412152 w 3422366"/>
              <a:gd name="T105" fmla="*/ 719155 h 7413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22366" h="741371">
                <a:moveTo>
                  <a:pt x="0" y="61645"/>
                </a:moveTo>
                <a:cubicBezTo>
                  <a:pt x="15709" y="55361"/>
                  <a:pt x="60720" y="36191"/>
                  <a:pt x="82193" y="30823"/>
                </a:cubicBezTo>
                <a:cubicBezTo>
                  <a:pt x="190933" y="3638"/>
                  <a:pt x="292907" y="14647"/>
                  <a:pt x="410966" y="10274"/>
                </a:cubicBezTo>
                <a:cubicBezTo>
                  <a:pt x="434939" y="6849"/>
                  <a:pt x="458669" y="0"/>
                  <a:pt x="482885" y="0"/>
                </a:cubicBezTo>
                <a:cubicBezTo>
                  <a:pt x="527538" y="0"/>
                  <a:pt x="572042" y="5599"/>
                  <a:pt x="616450" y="10274"/>
                </a:cubicBezTo>
                <a:cubicBezTo>
                  <a:pt x="637167" y="12455"/>
                  <a:pt x="657599" y="16822"/>
                  <a:pt x="678094" y="20549"/>
                </a:cubicBezTo>
                <a:cubicBezTo>
                  <a:pt x="732650" y="30469"/>
                  <a:pt x="717509" y="26838"/>
                  <a:pt x="760288" y="41097"/>
                </a:cubicBezTo>
                <a:cubicBezTo>
                  <a:pt x="804809" y="37672"/>
                  <a:pt x="849544" y="36361"/>
                  <a:pt x="893852" y="30823"/>
                </a:cubicBezTo>
                <a:cubicBezTo>
                  <a:pt x="904598" y="29480"/>
                  <a:pt x="913970" y="22196"/>
                  <a:pt x="924674" y="20549"/>
                </a:cubicBezTo>
                <a:cubicBezTo>
                  <a:pt x="958692" y="15315"/>
                  <a:pt x="993169" y="13699"/>
                  <a:pt x="1027416" y="10274"/>
                </a:cubicBezTo>
                <a:cubicBezTo>
                  <a:pt x="1110425" y="24110"/>
                  <a:pt x="1069299" y="13962"/>
                  <a:pt x="1150706" y="41097"/>
                </a:cubicBezTo>
                <a:lnTo>
                  <a:pt x="1181528" y="51371"/>
                </a:lnTo>
                <a:lnTo>
                  <a:pt x="1212351" y="61645"/>
                </a:lnTo>
                <a:cubicBezTo>
                  <a:pt x="1277156" y="48684"/>
                  <a:pt x="1286386" y="41625"/>
                  <a:pt x="1366463" y="61645"/>
                </a:cubicBezTo>
                <a:cubicBezTo>
                  <a:pt x="1375860" y="63994"/>
                  <a:pt x="1379262" y="76382"/>
                  <a:pt x="1387011" y="82194"/>
                </a:cubicBezTo>
                <a:cubicBezTo>
                  <a:pt x="1479959" y="151906"/>
                  <a:pt x="1422076" y="96711"/>
                  <a:pt x="1469205" y="143838"/>
                </a:cubicBezTo>
                <a:cubicBezTo>
                  <a:pt x="1472630" y="154112"/>
                  <a:pt x="1479479" y="163831"/>
                  <a:pt x="1479479" y="174661"/>
                </a:cubicBezTo>
                <a:cubicBezTo>
                  <a:pt x="1479479" y="194057"/>
                  <a:pt x="1464933" y="216266"/>
                  <a:pt x="1448656" y="226032"/>
                </a:cubicBezTo>
                <a:cubicBezTo>
                  <a:pt x="1439370" y="231604"/>
                  <a:pt x="1428108" y="232881"/>
                  <a:pt x="1417834" y="236306"/>
                </a:cubicBezTo>
                <a:cubicBezTo>
                  <a:pt x="1410984" y="243155"/>
                  <a:pt x="1405591" y="251870"/>
                  <a:pt x="1397285" y="256854"/>
                </a:cubicBezTo>
                <a:cubicBezTo>
                  <a:pt x="1386758" y="263170"/>
                  <a:pt x="1333040" y="275484"/>
                  <a:pt x="1325366" y="277403"/>
                </a:cubicBezTo>
                <a:lnTo>
                  <a:pt x="1160980" y="267128"/>
                </a:lnTo>
                <a:cubicBezTo>
                  <a:pt x="1119846" y="264190"/>
                  <a:pt x="1078724" y="252750"/>
                  <a:pt x="1037690" y="256854"/>
                </a:cubicBezTo>
                <a:cubicBezTo>
                  <a:pt x="1028051" y="257818"/>
                  <a:pt x="1051389" y="270553"/>
                  <a:pt x="1058238" y="277403"/>
                </a:cubicBezTo>
                <a:cubicBezTo>
                  <a:pt x="1061663" y="291102"/>
                  <a:pt x="1061028" y="306525"/>
                  <a:pt x="1068512" y="318499"/>
                </a:cubicBezTo>
                <a:cubicBezTo>
                  <a:pt x="1094173" y="359556"/>
                  <a:pt x="1104140" y="357773"/>
                  <a:pt x="1140432" y="369870"/>
                </a:cubicBezTo>
                <a:cubicBezTo>
                  <a:pt x="1195227" y="366445"/>
                  <a:pt x="1250188" y="365059"/>
                  <a:pt x="1304818" y="359596"/>
                </a:cubicBezTo>
                <a:cubicBezTo>
                  <a:pt x="1318869" y="358191"/>
                  <a:pt x="1331794" y="349322"/>
                  <a:pt x="1345915" y="349322"/>
                </a:cubicBezTo>
                <a:cubicBezTo>
                  <a:pt x="1424758" y="349322"/>
                  <a:pt x="1503452" y="356171"/>
                  <a:pt x="1582220" y="359596"/>
                </a:cubicBezTo>
                <a:cubicBezTo>
                  <a:pt x="1592494" y="363021"/>
                  <a:pt x="1611106" y="359215"/>
                  <a:pt x="1613043" y="369870"/>
                </a:cubicBezTo>
                <a:cubicBezTo>
                  <a:pt x="1620978" y="413509"/>
                  <a:pt x="1607033" y="504014"/>
                  <a:pt x="1561672" y="534256"/>
                </a:cubicBezTo>
                <a:cubicBezTo>
                  <a:pt x="1488013" y="583365"/>
                  <a:pt x="1543171" y="553984"/>
                  <a:pt x="1376737" y="565079"/>
                </a:cubicBezTo>
                <a:cubicBezTo>
                  <a:pt x="1366463" y="568504"/>
                  <a:pt x="1356671" y="574088"/>
                  <a:pt x="1345915" y="575353"/>
                </a:cubicBezTo>
                <a:cubicBezTo>
                  <a:pt x="1158137" y="597444"/>
                  <a:pt x="1255143" y="567938"/>
                  <a:pt x="1171254" y="595901"/>
                </a:cubicBezTo>
                <a:cubicBezTo>
                  <a:pt x="1167829" y="606175"/>
                  <a:pt x="1156958" y="616669"/>
                  <a:pt x="1160980" y="626724"/>
                </a:cubicBezTo>
                <a:cubicBezTo>
                  <a:pt x="1165566" y="638189"/>
                  <a:pt x="1182160" y="639558"/>
                  <a:pt x="1191802" y="647272"/>
                </a:cubicBezTo>
                <a:cubicBezTo>
                  <a:pt x="1199366" y="653323"/>
                  <a:pt x="1204045" y="662837"/>
                  <a:pt x="1212351" y="667821"/>
                </a:cubicBezTo>
                <a:cubicBezTo>
                  <a:pt x="1244116" y="686880"/>
                  <a:pt x="1354440" y="688210"/>
                  <a:pt x="1356189" y="688369"/>
                </a:cubicBezTo>
                <a:cubicBezTo>
                  <a:pt x="1446130" y="710854"/>
                  <a:pt x="1365734" y="693192"/>
                  <a:pt x="1530850" y="708917"/>
                </a:cubicBezTo>
                <a:cubicBezTo>
                  <a:pt x="1558337" y="711535"/>
                  <a:pt x="1585645" y="715766"/>
                  <a:pt x="1613043" y="719191"/>
                </a:cubicBezTo>
                <a:cubicBezTo>
                  <a:pt x="1623317" y="722616"/>
                  <a:pt x="1633109" y="728200"/>
                  <a:pt x="1643865" y="729465"/>
                </a:cubicBezTo>
                <a:cubicBezTo>
                  <a:pt x="1799215" y="747742"/>
                  <a:pt x="1830020" y="737725"/>
                  <a:pt x="2003461" y="729465"/>
                </a:cubicBezTo>
                <a:cubicBezTo>
                  <a:pt x="2066504" y="687436"/>
                  <a:pt x="2067711" y="700019"/>
                  <a:pt x="2013735" y="565079"/>
                </a:cubicBezTo>
                <a:cubicBezTo>
                  <a:pt x="2008491" y="551968"/>
                  <a:pt x="1986422" y="557868"/>
                  <a:pt x="1972638" y="554805"/>
                </a:cubicBezTo>
                <a:cubicBezTo>
                  <a:pt x="1955591" y="551017"/>
                  <a:pt x="1938114" y="549126"/>
                  <a:pt x="1921267" y="544531"/>
                </a:cubicBezTo>
                <a:cubicBezTo>
                  <a:pt x="1900371" y="538832"/>
                  <a:pt x="1880171" y="530831"/>
                  <a:pt x="1859623" y="523982"/>
                </a:cubicBezTo>
                <a:cubicBezTo>
                  <a:pt x="1849349" y="520557"/>
                  <a:pt x="1839546" y="515051"/>
                  <a:pt x="1828800" y="513708"/>
                </a:cubicBezTo>
                <a:lnTo>
                  <a:pt x="1746607" y="503434"/>
                </a:lnTo>
                <a:cubicBezTo>
                  <a:pt x="1687578" y="444405"/>
                  <a:pt x="1702894" y="475037"/>
                  <a:pt x="1684962" y="421241"/>
                </a:cubicBezTo>
                <a:cubicBezTo>
                  <a:pt x="1725096" y="381105"/>
                  <a:pt x="1682984" y="417092"/>
                  <a:pt x="1736333" y="390418"/>
                </a:cubicBezTo>
                <a:cubicBezTo>
                  <a:pt x="1816001" y="350585"/>
                  <a:pt x="1720503" y="385420"/>
                  <a:pt x="1797978" y="359596"/>
                </a:cubicBezTo>
                <a:cubicBezTo>
                  <a:pt x="1818526" y="363021"/>
                  <a:pt x="1839413" y="364818"/>
                  <a:pt x="1859623" y="369870"/>
                </a:cubicBezTo>
                <a:cubicBezTo>
                  <a:pt x="1880636" y="375123"/>
                  <a:pt x="1900719" y="383569"/>
                  <a:pt x="1921267" y="390418"/>
                </a:cubicBezTo>
                <a:cubicBezTo>
                  <a:pt x="1931541" y="393843"/>
                  <a:pt x="1941407" y="398911"/>
                  <a:pt x="1952090" y="400692"/>
                </a:cubicBezTo>
                <a:lnTo>
                  <a:pt x="2013735" y="410967"/>
                </a:lnTo>
                <a:cubicBezTo>
                  <a:pt x="2037708" y="407542"/>
                  <a:pt x="2062058" y="406137"/>
                  <a:pt x="2085654" y="400692"/>
                </a:cubicBezTo>
                <a:cubicBezTo>
                  <a:pt x="2106759" y="395822"/>
                  <a:pt x="2126751" y="386993"/>
                  <a:pt x="2147299" y="380144"/>
                </a:cubicBezTo>
                <a:cubicBezTo>
                  <a:pt x="2191519" y="365404"/>
                  <a:pt x="2167612" y="372497"/>
                  <a:pt x="2219218" y="359596"/>
                </a:cubicBezTo>
                <a:cubicBezTo>
                  <a:pt x="2215793" y="349322"/>
                  <a:pt x="2216602" y="336431"/>
                  <a:pt x="2208944" y="328773"/>
                </a:cubicBezTo>
                <a:cubicBezTo>
                  <a:pt x="2201286" y="321115"/>
                  <a:pt x="2188693" y="320848"/>
                  <a:pt x="2178121" y="318499"/>
                </a:cubicBezTo>
                <a:cubicBezTo>
                  <a:pt x="2157785" y="313980"/>
                  <a:pt x="2137024" y="311650"/>
                  <a:pt x="2116476" y="308225"/>
                </a:cubicBezTo>
                <a:cubicBezTo>
                  <a:pt x="1957444" y="255214"/>
                  <a:pt x="2121697" y="315973"/>
                  <a:pt x="2024009" y="267128"/>
                </a:cubicBezTo>
                <a:cubicBezTo>
                  <a:pt x="2014323" y="262285"/>
                  <a:pt x="2002873" y="261697"/>
                  <a:pt x="1993187" y="256854"/>
                </a:cubicBezTo>
                <a:cubicBezTo>
                  <a:pt x="1982142" y="251332"/>
                  <a:pt x="1973648" y="241321"/>
                  <a:pt x="1962364" y="236306"/>
                </a:cubicBezTo>
                <a:cubicBezTo>
                  <a:pt x="1908922" y="212554"/>
                  <a:pt x="1887305" y="213842"/>
                  <a:pt x="1828800" y="205483"/>
                </a:cubicBezTo>
                <a:cubicBezTo>
                  <a:pt x="1807711" y="198453"/>
                  <a:pt x="1788711" y="197225"/>
                  <a:pt x="1777429" y="174661"/>
                </a:cubicBezTo>
                <a:cubicBezTo>
                  <a:pt x="1767742" y="155288"/>
                  <a:pt x="1756881" y="113016"/>
                  <a:pt x="1756881" y="113016"/>
                </a:cubicBezTo>
                <a:cubicBezTo>
                  <a:pt x="1868605" y="38533"/>
                  <a:pt x="1767096" y="98420"/>
                  <a:pt x="2075380" y="82194"/>
                </a:cubicBezTo>
                <a:cubicBezTo>
                  <a:pt x="2135614" y="79024"/>
                  <a:pt x="2190912" y="70092"/>
                  <a:pt x="2250041" y="61645"/>
                </a:cubicBezTo>
                <a:cubicBezTo>
                  <a:pt x="2350808" y="28056"/>
                  <a:pt x="2290100" y="39298"/>
                  <a:pt x="2434975" y="51371"/>
                </a:cubicBezTo>
                <a:cubicBezTo>
                  <a:pt x="2452099" y="54796"/>
                  <a:pt x="2469299" y="57857"/>
                  <a:pt x="2486346" y="61645"/>
                </a:cubicBezTo>
                <a:cubicBezTo>
                  <a:pt x="2500130" y="64708"/>
                  <a:pt x="2513322" y="71919"/>
                  <a:pt x="2527443" y="71919"/>
                </a:cubicBezTo>
                <a:cubicBezTo>
                  <a:pt x="2578928" y="71919"/>
                  <a:pt x="2630184" y="65070"/>
                  <a:pt x="2681555" y="61645"/>
                </a:cubicBezTo>
                <a:cubicBezTo>
                  <a:pt x="2756899" y="65070"/>
                  <a:pt x="2832387" y="66134"/>
                  <a:pt x="2907587" y="71919"/>
                </a:cubicBezTo>
                <a:cubicBezTo>
                  <a:pt x="2921666" y="73002"/>
                  <a:pt x="2934599" y="81188"/>
                  <a:pt x="2948683" y="82194"/>
                </a:cubicBezTo>
                <a:cubicBezTo>
                  <a:pt x="3030739" y="88055"/>
                  <a:pt x="3113070" y="89043"/>
                  <a:pt x="3195263" y="92468"/>
                </a:cubicBezTo>
                <a:cubicBezTo>
                  <a:pt x="3205537" y="95893"/>
                  <a:pt x="3216799" y="97170"/>
                  <a:pt x="3226085" y="102742"/>
                </a:cubicBezTo>
                <a:cubicBezTo>
                  <a:pt x="3234391" y="107726"/>
                  <a:pt x="3240822" y="115541"/>
                  <a:pt x="3246634" y="123290"/>
                </a:cubicBezTo>
                <a:cubicBezTo>
                  <a:pt x="3289026" y="179812"/>
                  <a:pt x="3281986" y="167705"/>
                  <a:pt x="3298005" y="215758"/>
                </a:cubicBezTo>
                <a:cubicBezTo>
                  <a:pt x="3291155" y="222607"/>
                  <a:pt x="3285020" y="230255"/>
                  <a:pt x="3277456" y="236306"/>
                </a:cubicBezTo>
                <a:cubicBezTo>
                  <a:pt x="3267814" y="244020"/>
                  <a:pt x="3254348" y="247212"/>
                  <a:pt x="3246634" y="256854"/>
                </a:cubicBezTo>
                <a:cubicBezTo>
                  <a:pt x="3206101" y="307521"/>
                  <a:pt x="3280498" y="276643"/>
                  <a:pt x="3195263" y="297951"/>
                </a:cubicBezTo>
                <a:cubicBezTo>
                  <a:pt x="3174715" y="294526"/>
                  <a:pt x="3154045" y="291762"/>
                  <a:pt x="3133618" y="287677"/>
                </a:cubicBezTo>
                <a:cubicBezTo>
                  <a:pt x="3101360" y="281225"/>
                  <a:pt x="3091080" y="276923"/>
                  <a:pt x="3061699" y="267128"/>
                </a:cubicBezTo>
                <a:cubicBezTo>
                  <a:pt x="3045038" y="269508"/>
                  <a:pt x="2972902" y="277298"/>
                  <a:pt x="2948683" y="287677"/>
                </a:cubicBezTo>
                <a:cubicBezTo>
                  <a:pt x="2937334" y="292541"/>
                  <a:pt x="2928135" y="301376"/>
                  <a:pt x="2917861" y="308225"/>
                </a:cubicBezTo>
                <a:cubicBezTo>
                  <a:pt x="3000536" y="349563"/>
                  <a:pt x="2913323" y="311655"/>
                  <a:pt x="3041151" y="339047"/>
                </a:cubicBezTo>
                <a:cubicBezTo>
                  <a:pt x="3062330" y="343585"/>
                  <a:pt x="3102796" y="359596"/>
                  <a:pt x="3102796" y="359596"/>
                </a:cubicBezTo>
                <a:cubicBezTo>
                  <a:pt x="3113070" y="356171"/>
                  <a:pt x="3122788" y="349322"/>
                  <a:pt x="3133618" y="349322"/>
                </a:cubicBezTo>
                <a:cubicBezTo>
                  <a:pt x="3146838" y="349322"/>
                  <a:pt x="3249885" y="366987"/>
                  <a:pt x="3267182" y="369870"/>
                </a:cubicBezTo>
                <a:cubicBezTo>
                  <a:pt x="3281184" y="379205"/>
                  <a:pt x="3308792" y="394698"/>
                  <a:pt x="3318553" y="410967"/>
                </a:cubicBezTo>
                <a:cubicBezTo>
                  <a:pt x="3324125" y="420253"/>
                  <a:pt x="3325402" y="431515"/>
                  <a:pt x="3328827" y="441789"/>
                </a:cubicBezTo>
                <a:cubicBezTo>
                  <a:pt x="3325402" y="479461"/>
                  <a:pt x="3335470" y="520971"/>
                  <a:pt x="3318553" y="554805"/>
                </a:cubicBezTo>
                <a:cubicBezTo>
                  <a:pt x="3310743" y="570424"/>
                  <a:pt x="3284229" y="561291"/>
                  <a:pt x="3267182" y="565079"/>
                </a:cubicBezTo>
                <a:cubicBezTo>
                  <a:pt x="3228478" y="573680"/>
                  <a:pt x="3229588" y="574185"/>
                  <a:pt x="3195263" y="585627"/>
                </a:cubicBezTo>
                <a:cubicBezTo>
                  <a:pt x="3126769" y="582202"/>
                  <a:pt x="3058078" y="569144"/>
                  <a:pt x="2989780" y="575353"/>
                </a:cubicBezTo>
                <a:cubicBezTo>
                  <a:pt x="2977483" y="576471"/>
                  <a:pt x="2969232" y="593828"/>
                  <a:pt x="2969232" y="606176"/>
                </a:cubicBezTo>
                <a:cubicBezTo>
                  <a:pt x="2969232" y="614272"/>
                  <a:pt x="2991705" y="687004"/>
                  <a:pt x="3010328" y="698643"/>
                </a:cubicBezTo>
                <a:cubicBezTo>
                  <a:pt x="3028696" y="710123"/>
                  <a:pt x="3051425" y="712342"/>
                  <a:pt x="3071973" y="719191"/>
                </a:cubicBezTo>
                <a:lnTo>
                  <a:pt x="3102796" y="729465"/>
                </a:lnTo>
                <a:lnTo>
                  <a:pt x="3133618" y="739740"/>
                </a:lnTo>
                <a:cubicBezTo>
                  <a:pt x="3150742" y="736315"/>
                  <a:pt x="3168048" y="733701"/>
                  <a:pt x="3184989" y="729465"/>
                </a:cubicBezTo>
                <a:cubicBezTo>
                  <a:pt x="3195495" y="726838"/>
                  <a:pt x="3204981" y="719191"/>
                  <a:pt x="3215811" y="719191"/>
                </a:cubicBezTo>
                <a:cubicBezTo>
                  <a:pt x="3246823" y="719191"/>
                  <a:pt x="3277456" y="726040"/>
                  <a:pt x="3308279" y="729465"/>
                </a:cubicBezTo>
                <a:cubicBezTo>
                  <a:pt x="3356515" y="741525"/>
                  <a:pt x="3363443" y="748749"/>
                  <a:pt x="3421294" y="729465"/>
                </a:cubicBezTo>
                <a:cubicBezTo>
                  <a:pt x="3425889" y="727933"/>
                  <a:pt x="3414445" y="722616"/>
                  <a:pt x="3411020" y="719191"/>
                </a:cubicBezTo>
              </a:path>
            </a:pathLst>
          </a:cu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13" name="Gerade Verbindung 50"/>
          <p:cNvCxnSpPr>
            <a:cxnSpLocks noChangeShapeType="1"/>
          </p:cNvCxnSpPr>
          <p:nvPr/>
        </p:nvCxnSpPr>
        <p:spPr bwMode="auto">
          <a:xfrm>
            <a:off x="1007379" y="2725341"/>
            <a:ext cx="2905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Objekt 53"/>
          <p:cNvGraphicFramePr>
            <a:graphicFrameLocks noChangeAspect="1"/>
          </p:cNvGraphicFramePr>
          <p:nvPr/>
        </p:nvGraphicFramePr>
        <p:xfrm>
          <a:off x="3977748" y="3715756"/>
          <a:ext cx="508397" cy="2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508000" imgH="228600" progId="Equation.3">
                  <p:embed/>
                </p:oleObj>
              </mc:Choice>
              <mc:Fallback>
                <p:oleObj name="Formel" r:id="rId3" imgW="508000" imgH="228600" progId="Equation.3">
                  <p:embed/>
                  <p:pic>
                    <p:nvPicPr>
                      <p:cNvPr id="14" name="Objek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748" y="3715756"/>
                        <a:ext cx="508397" cy="226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54"/>
          <p:cNvGraphicFramePr>
            <a:graphicFrameLocks noChangeAspect="1"/>
          </p:cNvGraphicFramePr>
          <p:nvPr/>
        </p:nvGraphicFramePr>
        <p:xfrm>
          <a:off x="3964891" y="3337714"/>
          <a:ext cx="1281113" cy="38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282700" imgH="393700" progId="Equation.3">
                  <p:embed/>
                </p:oleObj>
              </mc:Choice>
              <mc:Fallback>
                <p:oleObj name="Formel" r:id="rId5" imgW="1282700" imgH="393700" progId="Equation.3">
                  <p:embed/>
                  <p:pic>
                    <p:nvPicPr>
                      <p:cNvPr id="15" name="Objek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891" y="3337714"/>
                        <a:ext cx="1281113" cy="389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55"/>
          <p:cNvGraphicFramePr>
            <a:graphicFrameLocks noChangeAspect="1"/>
          </p:cNvGraphicFramePr>
          <p:nvPr/>
        </p:nvGraphicFramePr>
        <p:xfrm>
          <a:off x="3977989" y="3067683"/>
          <a:ext cx="1318022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1320227" imgH="241195" progId="Equation.3">
                  <p:embed/>
                </p:oleObj>
              </mc:Choice>
              <mc:Fallback>
                <p:oleObj name="Formel" r:id="rId7" imgW="1320227" imgH="241195" progId="Equation.3">
                  <p:embed/>
                  <p:pic>
                    <p:nvPicPr>
                      <p:cNvPr id="16" name="Objek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989" y="3067683"/>
                        <a:ext cx="1318022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Gerade Verbindung 58"/>
          <p:cNvCxnSpPr>
            <a:cxnSpLocks noChangeShapeType="1"/>
          </p:cNvCxnSpPr>
          <p:nvPr/>
        </p:nvCxnSpPr>
        <p:spPr bwMode="auto">
          <a:xfrm>
            <a:off x="3667236" y="3553737"/>
            <a:ext cx="24526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59"/>
          <p:cNvCxnSpPr>
            <a:cxnSpLocks noChangeShapeType="1"/>
          </p:cNvCxnSpPr>
          <p:nvPr/>
        </p:nvCxnSpPr>
        <p:spPr bwMode="auto">
          <a:xfrm>
            <a:off x="3695811" y="3792141"/>
            <a:ext cx="24526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" name="Objekt 64"/>
          <p:cNvGraphicFramePr>
            <a:graphicFrameLocks noChangeAspect="1"/>
          </p:cNvGraphicFramePr>
          <p:nvPr/>
        </p:nvGraphicFramePr>
        <p:xfrm>
          <a:off x="5459126" y="3327834"/>
          <a:ext cx="165497" cy="22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165028" imgH="228501" progId="Equation.3">
                  <p:embed/>
                </p:oleObj>
              </mc:Choice>
              <mc:Fallback>
                <p:oleObj name="Formel" r:id="rId9" imgW="165028" imgH="228501" progId="Equation.3">
                  <p:embed/>
                  <p:pic>
                    <p:nvPicPr>
                      <p:cNvPr id="19" name="Objek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126" y="3327834"/>
                        <a:ext cx="165497" cy="2250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eschweifte Klammer rechts 67"/>
          <p:cNvSpPr>
            <a:spLocks/>
          </p:cNvSpPr>
          <p:nvPr/>
        </p:nvSpPr>
        <p:spPr bwMode="auto">
          <a:xfrm>
            <a:off x="5297200" y="3063873"/>
            <a:ext cx="131918" cy="643251"/>
          </a:xfrm>
          <a:prstGeom prst="rightBrace">
            <a:avLst>
              <a:gd name="adj1" fmla="val 840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" name="Geschweifte Klammer rechts 68"/>
          <p:cNvSpPr>
            <a:spLocks/>
          </p:cNvSpPr>
          <p:nvPr/>
        </p:nvSpPr>
        <p:spPr bwMode="auto">
          <a:xfrm>
            <a:off x="5611285" y="3277829"/>
            <a:ext cx="137163" cy="714338"/>
          </a:xfrm>
          <a:prstGeom prst="rightBrace">
            <a:avLst>
              <a:gd name="adj1" fmla="val 831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graphicFrame>
        <p:nvGraphicFramePr>
          <p:cNvPr id="22" name="Objekt 70"/>
          <p:cNvGraphicFramePr>
            <a:graphicFrameLocks noChangeAspect="1"/>
          </p:cNvGraphicFramePr>
          <p:nvPr/>
        </p:nvGraphicFramePr>
        <p:xfrm>
          <a:off x="5865130" y="3543302"/>
          <a:ext cx="975122" cy="22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1" imgW="977900" imgH="228600" progId="Equation.3">
                  <p:embed/>
                </p:oleObj>
              </mc:Choice>
              <mc:Fallback>
                <p:oleObj name="Formel" r:id="rId11" imgW="977900" imgH="228600" progId="Equation.3">
                  <p:embed/>
                  <p:pic>
                    <p:nvPicPr>
                      <p:cNvPr id="22" name="Objek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130" y="3543302"/>
                        <a:ext cx="975122" cy="2250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Gerade Verbindung mit Pfeil 72"/>
          <p:cNvCxnSpPr>
            <a:cxnSpLocks noChangeShapeType="1"/>
          </p:cNvCxnSpPr>
          <p:nvPr/>
        </p:nvCxnSpPr>
        <p:spPr bwMode="auto">
          <a:xfrm>
            <a:off x="1763426" y="3376614"/>
            <a:ext cx="0" cy="1774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ihandform 78"/>
          <p:cNvSpPr>
            <a:spLocks/>
          </p:cNvSpPr>
          <p:nvPr/>
        </p:nvSpPr>
        <p:spPr bwMode="auto">
          <a:xfrm>
            <a:off x="953801" y="3777853"/>
            <a:ext cx="2657475" cy="261938"/>
          </a:xfrm>
          <a:custGeom>
            <a:avLst/>
            <a:gdLst>
              <a:gd name="T0" fmla="*/ 92303 w 3544584"/>
              <a:gd name="T1" fmla="*/ 10330 h 349397"/>
              <a:gd name="T2" fmla="*/ 92303 w 3544584"/>
              <a:gd name="T3" fmla="*/ 10330 h 349397"/>
              <a:gd name="T4" fmla="*/ 61535 w 3544584"/>
              <a:gd name="T5" fmla="*/ 92349 h 349397"/>
              <a:gd name="T6" fmla="*/ 51276 w 3544584"/>
              <a:gd name="T7" fmla="*/ 123106 h 349397"/>
              <a:gd name="T8" fmla="*/ 61535 w 3544584"/>
              <a:gd name="T9" fmla="*/ 153863 h 349397"/>
              <a:gd name="T10" fmla="*/ 71789 w 3544584"/>
              <a:gd name="T11" fmla="*/ 246136 h 349397"/>
              <a:gd name="T12" fmla="*/ 102557 w 3544584"/>
              <a:gd name="T13" fmla="*/ 256390 h 349397"/>
              <a:gd name="T14" fmla="*/ 133324 w 3544584"/>
              <a:gd name="T15" fmla="*/ 276893 h 349397"/>
              <a:gd name="T16" fmla="*/ 205113 w 3544584"/>
              <a:gd name="T17" fmla="*/ 297402 h 349397"/>
              <a:gd name="T18" fmla="*/ 297411 w 3544584"/>
              <a:gd name="T19" fmla="*/ 328159 h 349397"/>
              <a:gd name="T20" fmla="*/ 430735 w 3544584"/>
              <a:gd name="T21" fmla="*/ 307652 h 349397"/>
              <a:gd name="T22" fmla="*/ 512778 w 3544584"/>
              <a:gd name="T23" fmla="*/ 317905 h 349397"/>
              <a:gd name="T24" fmla="*/ 574313 w 3544584"/>
              <a:gd name="T25" fmla="*/ 338410 h 349397"/>
              <a:gd name="T26" fmla="*/ 605078 w 3544584"/>
              <a:gd name="T27" fmla="*/ 348662 h 349397"/>
              <a:gd name="T28" fmla="*/ 789679 w 3544584"/>
              <a:gd name="T29" fmla="*/ 338410 h 349397"/>
              <a:gd name="T30" fmla="*/ 892234 w 3544584"/>
              <a:gd name="T31" fmla="*/ 317905 h 349397"/>
              <a:gd name="T32" fmla="*/ 1066578 w 3544584"/>
              <a:gd name="T33" fmla="*/ 297402 h 349397"/>
              <a:gd name="T34" fmla="*/ 1456291 w 3544584"/>
              <a:gd name="T35" fmla="*/ 307652 h 349397"/>
              <a:gd name="T36" fmla="*/ 1958812 w 3544584"/>
              <a:gd name="T37" fmla="*/ 317905 h 349397"/>
              <a:gd name="T38" fmla="*/ 2225457 w 3544584"/>
              <a:gd name="T39" fmla="*/ 328159 h 349397"/>
              <a:gd name="T40" fmla="*/ 3004880 w 3544584"/>
              <a:gd name="T41" fmla="*/ 348662 h 349397"/>
              <a:gd name="T42" fmla="*/ 3292036 w 3544584"/>
              <a:gd name="T43" fmla="*/ 338410 h 349397"/>
              <a:gd name="T44" fmla="*/ 3353569 w 3544584"/>
              <a:gd name="T45" fmla="*/ 307652 h 349397"/>
              <a:gd name="T46" fmla="*/ 3435614 w 3544584"/>
              <a:gd name="T47" fmla="*/ 297402 h 349397"/>
              <a:gd name="T48" fmla="*/ 3497147 w 3544584"/>
              <a:gd name="T49" fmla="*/ 266644 h 349397"/>
              <a:gd name="T50" fmla="*/ 3527914 w 3544584"/>
              <a:gd name="T51" fmla="*/ 256390 h 349397"/>
              <a:gd name="T52" fmla="*/ 3538168 w 3544584"/>
              <a:gd name="T53" fmla="*/ 225633 h 349397"/>
              <a:gd name="T54" fmla="*/ 3497147 w 3544584"/>
              <a:gd name="T55" fmla="*/ 51337 h 349397"/>
              <a:gd name="T56" fmla="*/ 3466380 w 3544584"/>
              <a:gd name="T57" fmla="*/ 61591 h 349397"/>
              <a:gd name="T58" fmla="*/ 3404846 w 3544584"/>
              <a:gd name="T59" fmla="*/ 51337 h 349397"/>
              <a:gd name="T60" fmla="*/ 3363825 w 3544584"/>
              <a:gd name="T61" fmla="*/ 41088 h 349397"/>
              <a:gd name="T62" fmla="*/ 2953602 w 3544584"/>
              <a:gd name="T63" fmla="*/ 51337 h 349397"/>
              <a:gd name="T64" fmla="*/ 2892069 w 3544584"/>
              <a:gd name="T65" fmla="*/ 61591 h 349397"/>
              <a:gd name="T66" fmla="*/ 2851046 w 3544584"/>
              <a:gd name="T67" fmla="*/ 71845 h 349397"/>
              <a:gd name="T68" fmla="*/ 2779258 w 3544584"/>
              <a:gd name="T69" fmla="*/ 82094 h 349397"/>
              <a:gd name="T70" fmla="*/ 2748491 w 3544584"/>
              <a:gd name="T71" fmla="*/ 92349 h 349397"/>
              <a:gd name="T72" fmla="*/ 2635681 w 3544584"/>
              <a:gd name="T73" fmla="*/ 71845 h 349397"/>
              <a:gd name="T74" fmla="*/ 2204946 w 3544584"/>
              <a:gd name="T75" fmla="*/ 51337 h 349397"/>
              <a:gd name="T76" fmla="*/ 1784468 w 3544584"/>
              <a:gd name="T77" fmla="*/ 71845 h 349397"/>
              <a:gd name="T78" fmla="*/ 1763957 w 3544584"/>
              <a:gd name="T79" fmla="*/ 92349 h 349397"/>
              <a:gd name="T80" fmla="*/ 1733190 w 3544584"/>
              <a:gd name="T81" fmla="*/ 102603 h 349397"/>
              <a:gd name="T82" fmla="*/ 1661402 w 3544584"/>
              <a:gd name="T83" fmla="*/ 71845 h 349397"/>
              <a:gd name="T84" fmla="*/ 1610124 w 3544584"/>
              <a:gd name="T85" fmla="*/ 71845 h 349397"/>
              <a:gd name="T86" fmla="*/ 1435779 w 3544584"/>
              <a:gd name="T87" fmla="*/ 92349 h 349397"/>
              <a:gd name="T88" fmla="*/ 1405012 w 3544584"/>
              <a:gd name="T89" fmla="*/ 61591 h 349397"/>
              <a:gd name="T90" fmla="*/ 1374245 w 3544584"/>
              <a:gd name="T91" fmla="*/ 61590 h 349397"/>
              <a:gd name="T92" fmla="*/ 1312712 w 3544584"/>
              <a:gd name="T93" fmla="*/ 51336 h 349397"/>
              <a:gd name="T94" fmla="*/ 1261435 w 3544584"/>
              <a:gd name="T95" fmla="*/ 92348 h 349397"/>
              <a:gd name="T96" fmla="*/ 1117856 w 3544584"/>
              <a:gd name="T97" fmla="*/ 41088 h 349397"/>
              <a:gd name="T98" fmla="*/ 881977 w 3544584"/>
              <a:gd name="T99" fmla="*/ 76 h 349397"/>
              <a:gd name="T100" fmla="*/ 830702 w 3544584"/>
              <a:gd name="T101" fmla="*/ 51337 h 349397"/>
              <a:gd name="T102" fmla="*/ 502524 w 3544584"/>
              <a:gd name="T103" fmla="*/ 30834 h 349397"/>
              <a:gd name="T104" fmla="*/ 389713 w 3544584"/>
              <a:gd name="T105" fmla="*/ 20579 h 349397"/>
              <a:gd name="T106" fmla="*/ 328178 w 3544584"/>
              <a:gd name="T107" fmla="*/ 41088 h 349397"/>
              <a:gd name="T108" fmla="*/ 297411 w 3544584"/>
              <a:gd name="T109" fmla="*/ 51337 h 349397"/>
              <a:gd name="T110" fmla="*/ 194854 w 3544584"/>
              <a:gd name="T111" fmla="*/ 30834 h 349397"/>
              <a:gd name="T112" fmla="*/ 0 w 3544584"/>
              <a:gd name="T113" fmla="*/ 20579 h 349397"/>
              <a:gd name="T114" fmla="*/ 92303 w 3544584"/>
              <a:gd name="T115" fmla="*/ 10330 h 3493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44584" h="349397">
                <a:moveTo>
                  <a:pt x="92468" y="10350"/>
                </a:moveTo>
                <a:lnTo>
                  <a:pt x="92468" y="10350"/>
                </a:lnTo>
                <a:cubicBezTo>
                  <a:pt x="82194" y="37748"/>
                  <a:pt x="71645" y="65045"/>
                  <a:pt x="61645" y="92544"/>
                </a:cubicBezTo>
                <a:cubicBezTo>
                  <a:pt x="57944" y="102722"/>
                  <a:pt x="51371" y="112536"/>
                  <a:pt x="51371" y="123366"/>
                </a:cubicBezTo>
                <a:cubicBezTo>
                  <a:pt x="51371" y="134196"/>
                  <a:pt x="58220" y="143914"/>
                  <a:pt x="61645" y="154188"/>
                </a:cubicBezTo>
                <a:cubicBezTo>
                  <a:pt x="65070" y="185011"/>
                  <a:pt x="60401" y="217862"/>
                  <a:pt x="71919" y="246656"/>
                </a:cubicBezTo>
                <a:cubicBezTo>
                  <a:pt x="75941" y="256711"/>
                  <a:pt x="93055" y="252087"/>
                  <a:pt x="102742" y="256930"/>
                </a:cubicBezTo>
                <a:cubicBezTo>
                  <a:pt x="113786" y="262452"/>
                  <a:pt x="122520" y="271956"/>
                  <a:pt x="133564" y="277478"/>
                </a:cubicBezTo>
                <a:cubicBezTo>
                  <a:pt x="153358" y="287375"/>
                  <a:pt x="185725" y="291441"/>
                  <a:pt x="205483" y="298027"/>
                </a:cubicBezTo>
                <a:cubicBezTo>
                  <a:pt x="321545" y="336714"/>
                  <a:pt x="199469" y="304229"/>
                  <a:pt x="297951" y="328849"/>
                </a:cubicBezTo>
                <a:cubicBezTo>
                  <a:pt x="337057" y="321028"/>
                  <a:pt x="394195" y="308301"/>
                  <a:pt x="431515" y="308301"/>
                </a:cubicBezTo>
                <a:cubicBezTo>
                  <a:pt x="459126" y="308301"/>
                  <a:pt x="486310" y="315150"/>
                  <a:pt x="513708" y="318575"/>
                </a:cubicBezTo>
                <a:lnTo>
                  <a:pt x="575353" y="339123"/>
                </a:lnTo>
                <a:lnTo>
                  <a:pt x="606175" y="349397"/>
                </a:lnTo>
                <a:cubicBezTo>
                  <a:pt x="667820" y="345972"/>
                  <a:pt x="729583" y="344250"/>
                  <a:pt x="791110" y="339123"/>
                </a:cubicBezTo>
                <a:cubicBezTo>
                  <a:pt x="851463" y="334094"/>
                  <a:pt x="842862" y="328773"/>
                  <a:pt x="893852" y="318575"/>
                </a:cubicBezTo>
                <a:cubicBezTo>
                  <a:pt x="962573" y="304831"/>
                  <a:pt x="989656" y="305196"/>
                  <a:pt x="1068513" y="298027"/>
                </a:cubicBezTo>
                <a:lnTo>
                  <a:pt x="1458931" y="308301"/>
                </a:lnTo>
                <a:lnTo>
                  <a:pt x="1962364" y="318575"/>
                </a:lnTo>
                <a:cubicBezTo>
                  <a:pt x="2051441" y="320950"/>
                  <a:pt x="2140422" y="326229"/>
                  <a:pt x="2229492" y="328849"/>
                </a:cubicBezTo>
                <a:lnTo>
                  <a:pt x="3010328" y="349397"/>
                </a:lnTo>
                <a:cubicBezTo>
                  <a:pt x="3106220" y="345972"/>
                  <a:pt x="3202251" y="345301"/>
                  <a:pt x="3298005" y="339123"/>
                </a:cubicBezTo>
                <a:cubicBezTo>
                  <a:pt x="3351720" y="335658"/>
                  <a:pt x="3307070" y="322641"/>
                  <a:pt x="3359650" y="308301"/>
                </a:cubicBezTo>
                <a:cubicBezTo>
                  <a:pt x="3386288" y="301036"/>
                  <a:pt x="3414445" y="301452"/>
                  <a:pt x="3441843" y="298027"/>
                </a:cubicBezTo>
                <a:cubicBezTo>
                  <a:pt x="3462391" y="287753"/>
                  <a:pt x="3482494" y="276535"/>
                  <a:pt x="3503488" y="267204"/>
                </a:cubicBezTo>
                <a:cubicBezTo>
                  <a:pt x="3513384" y="262806"/>
                  <a:pt x="3526652" y="264588"/>
                  <a:pt x="3534310" y="256930"/>
                </a:cubicBezTo>
                <a:cubicBezTo>
                  <a:pt x="3541968" y="249272"/>
                  <a:pt x="3541159" y="236382"/>
                  <a:pt x="3544584" y="226108"/>
                </a:cubicBezTo>
                <a:cubicBezTo>
                  <a:pt x="3536830" y="179581"/>
                  <a:pt x="3523036" y="84027"/>
                  <a:pt x="3503488" y="51447"/>
                </a:cubicBezTo>
                <a:cubicBezTo>
                  <a:pt x="3497916" y="42160"/>
                  <a:pt x="3482939" y="58296"/>
                  <a:pt x="3472665" y="61721"/>
                </a:cubicBezTo>
                <a:cubicBezTo>
                  <a:pt x="3452117" y="58296"/>
                  <a:pt x="3431447" y="55532"/>
                  <a:pt x="3411020" y="51447"/>
                </a:cubicBezTo>
                <a:cubicBezTo>
                  <a:pt x="3397174" y="48678"/>
                  <a:pt x="3384044" y="41173"/>
                  <a:pt x="3369924" y="41173"/>
                </a:cubicBezTo>
                <a:cubicBezTo>
                  <a:pt x="3232892" y="41173"/>
                  <a:pt x="3095946" y="48022"/>
                  <a:pt x="2958957" y="51447"/>
                </a:cubicBezTo>
                <a:cubicBezTo>
                  <a:pt x="2938409" y="54872"/>
                  <a:pt x="2917740" y="57636"/>
                  <a:pt x="2897313" y="61721"/>
                </a:cubicBezTo>
                <a:cubicBezTo>
                  <a:pt x="2883467" y="64490"/>
                  <a:pt x="2870109" y="69469"/>
                  <a:pt x="2856216" y="71995"/>
                </a:cubicBezTo>
                <a:cubicBezTo>
                  <a:pt x="2832390" y="76327"/>
                  <a:pt x="2808270" y="78844"/>
                  <a:pt x="2784297" y="82269"/>
                </a:cubicBezTo>
                <a:cubicBezTo>
                  <a:pt x="2774023" y="85694"/>
                  <a:pt x="2764304" y="92544"/>
                  <a:pt x="2753474" y="92544"/>
                </a:cubicBezTo>
                <a:cubicBezTo>
                  <a:pt x="2541892" y="92544"/>
                  <a:pt x="2778333" y="80987"/>
                  <a:pt x="2640459" y="71995"/>
                </a:cubicBezTo>
                <a:cubicBezTo>
                  <a:pt x="2496763" y="62624"/>
                  <a:pt x="2352782" y="58296"/>
                  <a:pt x="2208944" y="51447"/>
                </a:cubicBezTo>
                <a:cubicBezTo>
                  <a:pt x="2068531" y="58296"/>
                  <a:pt x="1927680" y="58974"/>
                  <a:pt x="1787704" y="71995"/>
                </a:cubicBezTo>
                <a:cubicBezTo>
                  <a:pt x="1778059" y="72892"/>
                  <a:pt x="1775461" y="87560"/>
                  <a:pt x="1767155" y="92544"/>
                </a:cubicBezTo>
                <a:cubicBezTo>
                  <a:pt x="1757869" y="98116"/>
                  <a:pt x="1746607" y="99393"/>
                  <a:pt x="1736333" y="102818"/>
                </a:cubicBezTo>
                <a:cubicBezTo>
                  <a:pt x="1727771" y="109667"/>
                  <a:pt x="1684962" y="71995"/>
                  <a:pt x="1664414" y="71995"/>
                </a:cubicBezTo>
                <a:cubicBezTo>
                  <a:pt x="1643866" y="71995"/>
                  <a:pt x="1650715" y="68570"/>
                  <a:pt x="1613043" y="71995"/>
                </a:cubicBezTo>
                <a:cubicBezTo>
                  <a:pt x="1575371" y="75420"/>
                  <a:pt x="1472629" y="94256"/>
                  <a:pt x="1438382" y="92544"/>
                </a:cubicBezTo>
                <a:cubicBezTo>
                  <a:pt x="1404135" y="90832"/>
                  <a:pt x="1417834" y="66858"/>
                  <a:pt x="1407560" y="61721"/>
                </a:cubicBezTo>
                <a:cubicBezTo>
                  <a:pt x="1397286" y="56584"/>
                  <a:pt x="1392148" y="63432"/>
                  <a:pt x="1376737" y="61720"/>
                </a:cubicBezTo>
                <a:cubicBezTo>
                  <a:pt x="1361326" y="60008"/>
                  <a:pt x="1333928" y="46309"/>
                  <a:pt x="1315092" y="51446"/>
                </a:cubicBezTo>
                <a:cubicBezTo>
                  <a:pt x="1296256" y="56583"/>
                  <a:pt x="1296257" y="94255"/>
                  <a:pt x="1263722" y="92543"/>
                </a:cubicBezTo>
                <a:cubicBezTo>
                  <a:pt x="1231187" y="90831"/>
                  <a:pt x="1183241" y="56584"/>
                  <a:pt x="1119883" y="41173"/>
                </a:cubicBezTo>
                <a:cubicBezTo>
                  <a:pt x="1056526" y="25762"/>
                  <a:pt x="931523" y="-1636"/>
                  <a:pt x="883577" y="76"/>
                </a:cubicBezTo>
                <a:cubicBezTo>
                  <a:pt x="835631" y="1788"/>
                  <a:pt x="895564" y="46310"/>
                  <a:pt x="832207" y="51447"/>
                </a:cubicBezTo>
                <a:cubicBezTo>
                  <a:pt x="768850" y="56584"/>
                  <a:pt x="548653" y="34129"/>
                  <a:pt x="503434" y="30899"/>
                </a:cubicBezTo>
                <a:cubicBezTo>
                  <a:pt x="465703" y="28204"/>
                  <a:pt x="428090" y="24049"/>
                  <a:pt x="390418" y="20624"/>
                </a:cubicBezTo>
                <a:lnTo>
                  <a:pt x="328773" y="41173"/>
                </a:lnTo>
                <a:lnTo>
                  <a:pt x="297951" y="51447"/>
                </a:lnTo>
                <a:cubicBezTo>
                  <a:pt x="262759" y="42649"/>
                  <a:pt x="232255" y="33863"/>
                  <a:pt x="195209" y="30899"/>
                </a:cubicBezTo>
                <a:cubicBezTo>
                  <a:pt x="130257" y="25703"/>
                  <a:pt x="65070" y="24049"/>
                  <a:pt x="0" y="20624"/>
                </a:cubicBezTo>
                <a:cubicBezTo>
                  <a:pt x="78536" y="7535"/>
                  <a:pt x="77057" y="12062"/>
                  <a:pt x="92468" y="10350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319793" y="2978983"/>
          <a:ext cx="495300" cy="2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25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93" y="2978983"/>
                        <a:ext cx="495300" cy="259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84"/>
          <p:cNvGraphicFramePr>
            <a:graphicFrameLocks noChangeAspect="1"/>
          </p:cNvGraphicFramePr>
          <p:nvPr/>
        </p:nvGraphicFramePr>
        <p:xfrm>
          <a:off x="3739268" y="3229701"/>
          <a:ext cx="107753" cy="25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5960" imgH="177480" progId="Equation.DSMT4">
                  <p:embed/>
                </p:oleObj>
              </mc:Choice>
              <mc:Fallback>
                <p:oleObj name="Equation" r:id="rId15" imgW="75960" imgH="177480" progId="Equation.DSMT4">
                  <p:embed/>
                  <p:pic>
                    <p:nvPicPr>
                      <p:cNvPr id="26" name="Objek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268" y="3229701"/>
                        <a:ext cx="107753" cy="251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Gerade Verbindung 86"/>
          <p:cNvCxnSpPr>
            <a:cxnSpLocks noChangeShapeType="1"/>
          </p:cNvCxnSpPr>
          <p:nvPr/>
        </p:nvCxnSpPr>
        <p:spPr bwMode="auto">
          <a:xfrm>
            <a:off x="3667236" y="3202782"/>
            <a:ext cx="24526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8" name="Objekt 88"/>
          <p:cNvGraphicFramePr>
            <a:graphicFrameLocks noChangeAspect="1"/>
          </p:cNvGraphicFramePr>
          <p:nvPr/>
        </p:nvGraphicFramePr>
        <p:xfrm>
          <a:off x="3960129" y="2624140"/>
          <a:ext cx="163116" cy="21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7" imgW="164885" imgH="215619" progId="Equation.3">
                  <p:embed/>
                </p:oleObj>
              </mc:Choice>
              <mc:Fallback>
                <p:oleObj name="Formel" r:id="rId17" imgW="164885" imgH="215619" progId="Equation.3">
                  <p:embed/>
                  <p:pic>
                    <p:nvPicPr>
                      <p:cNvPr id="28" name="Objek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129" y="2624140"/>
                        <a:ext cx="163116" cy="211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Gerade Verbindung 90"/>
          <p:cNvCxnSpPr>
            <a:cxnSpLocks noChangeShapeType="1"/>
            <a:endCxn id="12" idx="75"/>
          </p:cNvCxnSpPr>
          <p:nvPr/>
        </p:nvCxnSpPr>
        <p:spPr bwMode="auto">
          <a:xfrm flipH="1">
            <a:off x="3442209" y="3199210"/>
            <a:ext cx="225028" cy="11549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92"/>
          <p:cNvCxnSpPr>
            <a:cxnSpLocks noChangeShapeType="1"/>
            <a:endCxn id="12" idx="0"/>
          </p:cNvCxnSpPr>
          <p:nvPr/>
        </p:nvCxnSpPr>
        <p:spPr bwMode="auto">
          <a:xfrm>
            <a:off x="845454" y="3175399"/>
            <a:ext cx="200025" cy="1166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Objekt 30"/>
          <p:cNvGraphicFramePr>
            <a:graphicFrameLocks noChangeAspect="1"/>
          </p:cNvGraphicFramePr>
          <p:nvPr/>
        </p:nvGraphicFramePr>
        <p:xfrm>
          <a:off x="552653" y="2488103"/>
          <a:ext cx="1952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31" name="Objek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53" y="2488103"/>
                        <a:ext cx="1952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Gerade Verbindung 97"/>
          <p:cNvCxnSpPr>
            <a:cxnSpLocks noChangeShapeType="1"/>
          </p:cNvCxnSpPr>
          <p:nvPr/>
        </p:nvCxnSpPr>
        <p:spPr bwMode="auto">
          <a:xfrm>
            <a:off x="845454" y="2627711"/>
            <a:ext cx="204788" cy="976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328363" y="3337323"/>
          <a:ext cx="445654" cy="30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228600" progId="Equation.DSMT4">
                  <p:embed/>
                </p:oleObj>
              </mc:Choice>
              <mc:Fallback>
                <p:oleObj name="Equation" r:id="rId21" imgW="444240" imgH="228600" progId="Equation.DSMT4">
                  <p:embed/>
                  <p:pic>
                    <p:nvPicPr>
                      <p:cNvPr id="33" name="Objek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63" y="3337323"/>
                        <a:ext cx="445654" cy="30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Gerade Verbindung 100"/>
          <p:cNvCxnSpPr>
            <a:cxnSpLocks noChangeShapeType="1"/>
            <a:endCxn id="9" idx="21"/>
          </p:cNvCxnSpPr>
          <p:nvPr/>
        </p:nvCxnSpPr>
        <p:spPr bwMode="auto">
          <a:xfrm>
            <a:off x="845455" y="3492105"/>
            <a:ext cx="197644" cy="547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111"/>
          <p:cNvCxnSpPr>
            <a:cxnSpLocks noChangeShapeType="1"/>
          </p:cNvCxnSpPr>
          <p:nvPr/>
        </p:nvCxnSpPr>
        <p:spPr bwMode="auto">
          <a:xfrm>
            <a:off x="1871773" y="3599261"/>
            <a:ext cx="0" cy="2024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6" name="Objekt 113"/>
          <p:cNvGraphicFramePr>
            <a:graphicFrameLocks noChangeAspect="1"/>
          </p:cNvGraphicFramePr>
          <p:nvPr/>
        </p:nvGraphicFramePr>
        <p:xfrm>
          <a:off x="1964642" y="3632097"/>
          <a:ext cx="296466" cy="13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164880" progId="Equation.DSMT4">
                  <p:embed/>
                </p:oleObj>
              </mc:Choice>
              <mc:Fallback>
                <p:oleObj name="Equation" r:id="rId23" imgW="342720" imgH="164880" progId="Equation.DSMT4">
                  <p:embed/>
                  <p:pic>
                    <p:nvPicPr>
                      <p:cNvPr id="36" name="Objek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642" y="3632097"/>
                        <a:ext cx="296466" cy="139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Gerade Verbindung mit Pfeil 117"/>
          <p:cNvCxnSpPr>
            <a:cxnSpLocks noChangeShapeType="1"/>
          </p:cNvCxnSpPr>
          <p:nvPr/>
        </p:nvCxnSpPr>
        <p:spPr bwMode="auto">
          <a:xfrm>
            <a:off x="2206339" y="2365773"/>
            <a:ext cx="0" cy="2940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8" name="Objekt 118"/>
          <p:cNvGraphicFramePr>
            <a:graphicFrameLocks noChangeAspect="1"/>
          </p:cNvGraphicFramePr>
          <p:nvPr/>
        </p:nvGraphicFramePr>
        <p:xfrm>
          <a:off x="2242058" y="2424803"/>
          <a:ext cx="408384" cy="13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69800" imgH="164880" progId="Equation.DSMT4">
                  <p:embed/>
                </p:oleObj>
              </mc:Choice>
              <mc:Fallback>
                <p:oleObj name="Equation" r:id="rId25" imgW="469800" imgH="164880" progId="Equation.DSMT4">
                  <p:embed/>
                  <p:pic>
                    <p:nvPicPr>
                      <p:cNvPr id="38" name="Objek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058" y="2424803"/>
                        <a:ext cx="408384" cy="139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Gerade Verbindung mit Pfeil 3"/>
          <p:cNvCxnSpPr>
            <a:cxnSpLocks noChangeShapeType="1"/>
          </p:cNvCxnSpPr>
          <p:nvPr/>
        </p:nvCxnSpPr>
        <p:spPr bwMode="auto">
          <a:xfrm flipH="1">
            <a:off x="2087276" y="3283744"/>
            <a:ext cx="119063" cy="90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5"/>
          <p:cNvCxnSpPr>
            <a:cxnSpLocks noChangeShapeType="1"/>
          </p:cNvCxnSpPr>
          <p:nvPr/>
        </p:nvCxnSpPr>
        <p:spPr bwMode="auto">
          <a:xfrm flipV="1">
            <a:off x="2328973" y="3337322"/>
            <a:ext cx="105966" cy="85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kt 7"/>
          <p:cNvGraphicFramePr>
            <a:graphicFrameLocks noChangeAspect="1"/>
          </p:cNvGraphicFramePr>
          <p:nvPr/>
        </p:nvGraphicFramePr>
        <p:xfrm>
          <a:off x="2103946" y="3133727"/>
          <a:ext cx="253603" cy="15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7" imgW="291847" imgH="177646" progId="Equation.3">
                  <p:embed/>
                </p:oleObj>
              </mc:Choice>
              <mc:Fallback>
                <p:oleObj name="Formel" r:id="rId27" imgW="291847" imgH="177646" progId="Equation.3">
                  <p:embed/>
                  <p:pic>
                    <p:nvPicPr>
                      <p:cNvPr id="41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46" y="3133727"/>
                        <a:ext cx="253603" cy="150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8"/>
          <p:cNvGraphicFramePr>
            <a:graphicFrameLocks noChangeAspect="1"/>
          </p:cNvGraphicFramePr>
          <p:nvPr/>
        </p:nvGraphicFramePr>
        <p:xfrm>
          <a:off x="2092039" y="3395664"/>
          <a:ext cx="242888" cy="13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9" imgW="279279" imgH="165028" progId="Equation.3">
                  <p:embed/>
                </p:oleObj>
              </mc:Choice>
              <mc:Fallback>
                <p:oleObj name="Formel" r:id="rId29" imgW="279279" imgH="165028" progId="Equation.3">
                  <p:embed/>
                  <p:pic>
                    <p:nvPicPr>
                      <p:cNvPr id="42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039" y="3395664"/>
                        <a:ext cx="242888" cy="139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9"/>
          <p:cNvGraphicFramePr>
            <a:graphicFrameLocks noChangeAspect="1"/>
          </p:cNvGraphicFramePr>
          <p:nvPr/>
        </p:nvGraphicFramePr>
        <p:xfrm>
          <a:off x="1439577" y="2901555"/>
          <a:ext cx="330994" cy="19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1" imgW="381000" imgH="228600" progId="Equation.3">
                  <p:embed/>
                </p:oleObj>
              </mc:Choice>
              <mc:Fallback>
                <p:oleObj name="Formel" r:id="rId31" imgW="381000" imgH="228600" progId="Equation.3">
                  <p:embed/>
                  <p:pic>
                    <p:nvPicPr>
                      <p:cNvPr id="43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577" y="2901555"/>
                        <a:ext cx="330994" cy="19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kt 10"/>
          <p:cNvGraphicFramePr>
            <a:graphicFrameLocks noChangeAspect="1"/>
          </p:cNvGraphicFramePr>
          <p:nvPr/>
        </p:nvGraphicFramePr>
        <p:xfrm>
          <a:off x="2103946" y="2765822"/>
          <a:ext cx="253603" cy="13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3" imgW="291847" imgH="164957" progId="Equation.3">
                  <p:embed/>
                </p:oleObj>
              </mc:Choice>
              <mc:Fallback>
                <p:oleObj name="Formel" r:id="rId33" imgW="291847" imgH="164957" progId="Equation.3">
                  <p:embed/>
                  <p:pic>
                    <p:nvPicPr>
                      <p:cNvPr id="44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46" y="2765822"/>
                        <a:ext cx="253603" cy="13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11"/>
          <p:cNvGraphicFramePr>
            <a:graphicFrameLocks noChangeAspect="1"/>
          </p:cNvGraphicFramePr>
          <p:nvPr/>
        </p:nvGraphicFramePr>
        <p:xfrm>
          <a:off x="2631391" y="2874171"/>
          <a:ext cx="320279" cy="19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5" imgW="368300" imgH="228600" progId="Equation.3">
                  <p:embed/>
                </p:oleObj>
              </mc:Choice>
              <mc:Fallback>
                <p:oleObj name="Formel" r:id="rId35" imgW="368300" imgH="228600" progId="Equation.3">
                  <p:embed/>
                  <p:pic>
                    <p:nvPicPr>
                      <p:cNvPr id="45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391" y="2874171"/>
                        <a:ext cx="320279" cy="19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Gerade Verbindung mit Pfeil 13"/>
          <p:cNvCxnSpPr>
            <a:cxnSpLocks noChangeShapeType="1"/>
          </p:cNvCxnSpPr>
          <p:nvPr/>
        </p:nvCxnSpPr>
        <p:spPr bwMode="auto">
          <a:xfrm>
            <a:off x="1547923" y="3067051"/>
            <a:ext cx="0" cy="1321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15"/>
          <p:cNvCxnSpPr>
            <a:cxnSpLocks noChangeShapeType="1"/>
          </p:cNvCxnSpPr>
          <p:nvPr/>
        </p:nvCxnSpPr>
        <p:spPr bwMode="auto">
          <a:xfrm>
            <a:off x="2736167" y="3055144"/>
            <a:ext cx="0" cy="157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17"/>
          <p:cNvCxnSpPr>
            <a:cxnSpLocks noChangeShapeType="1"/>
          </p:cNvCxnSpPr>
          <p:nvPr/>
        </p:nvCxnSpPr>
        <p:spPr bwMode="auto">
          <a:xfrm>
            <a:off x="2195623" y="2959895"/>
            <a:ext cx="0" cy="104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3"/>
          <p:cNvSpPr>
            <a:spLocks noChangeArrowheads="1"/>
          </p:cNvSpPr>
          <p:nvPr/>
        </p:nvSpPr>
        <p:spPr bwMode="auto">
          <a:xfrm>
            <a:off x="3958343" y="3052606"/>
            <a:ext cx="1338858" cy="663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/>
        </p:nvGraphicFramePr>
        <p:xfrm>
          <a:off x="5478176" y="3715942"/>
          <a:ext cx="165497" cy="21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7" imgW="164880" imgH="215640" progId="Equation.3">
                  <p:embed/>
                </p:oleObj>
              </mc:Choice>
              <mc:Fallback>
                <p:oleObj name="Formel" r:id="rId37" imgW="164880" imgH="215640" progId="Equation.3">
                  <p:embed/>
                  <p:pic>
                    <p:nvPicPr>
                      <p:cNvPr id="50" name="Objek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176" y="3715942"/>
                        <a:ext cx="165497" cy="211931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Gerade Verbindung 5"/>
          <p:cNvCxnSpPr/>
          <p:nvPr/>
        </p:nvCxnSpPr>
        <p:spPr bwMode="auto">
          <a:xfrm>
            <a:off x="4536392" y="3862388"/>
            <a:ext cx="866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hteck 3"/>
          <p:cNvSpPr>
            <a:spLocks noChangeArrowheads="1"/>
          </p:cNvSpPr>
          <p:nvPr/>
        </p:nvSpPr>
        <p:spPr bwMode="auto">
          <a:xfrm>
            <a:off x="4328924" y="3067684"/>
            <a:ext cx="164902" cy="210145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53" name="Objekt 52"/>
          <p:cNvGraphicFramePr>
            <a:graphicFrameLocks noChangeAspect="1"/>
          </p:cNvGraphicFramePr>
          <p:nvPr/>
        </p:nvGraphicFramePr>
        <p:xfrm>
          <a:off x="5460316" y="4046021"/>
          <a:ext cx="224231" cy="2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15640" imgH="253800" progId="Equation.DSMT4">
                  <p:embed/>
                </p:oleObj>
              </mc:Choice>
              <mc:Fallback>
                <p:oleObj name="Equation" r:id="rId39" imgW="215640" imgH="253800" progId="Equation.DSMT4">
                  <p:embed/>
                  <p:pic>
                    <p:nvPicPr>
                      <p:cNvPr id="53" name="Objekt 52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460316" y="4046021"/>
                        <a:ext cx="224231" cy="263801"/>
                      </a:xfrm>
                      <a:prstGeom prst="rect">
                        <a:avLst/>
                      </a:prstGeom>
                      <a:solidFill>
                        <a:srgbClr val="C00000">
                          <a:alpha val="48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/>
          <p:cNvGraphicFramePr>
            <a:graphicFrameLocks noChangeAspect="1"/>
          </p:cNvGraphicFramePr>
          <p:nvPr/>
        </p:nvGraphicFramePr>
        <p:xfrm>
          <a:off x="5544778" y="4353949"/>
          <a:ext cx="107156" cy="2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3291" imgH="335532" progId="Equation.DSMT4">
                  <p:embed/>
                </p:oleObj>
              </mc:Choice>
              <mc:Fallback>
                <p:oleObj name="Equation" r:id="rId41" imgW="143291" imgH="335532" progId="Equation.DSMT4">
                  <p:embed/>
                  <p:pic>
                    <p:nvPicPr>
                      <p:cNvPr id="54" name="Objekt 53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544778" y="4353949"/>
                        <a:ext cx="107156" cy="251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Gerade Verbindung mit Pfeil 111"/>
          <p:cNvCxnSpPr>
            <a:cxnSpLocks noChangeShapeType="1"/>
          </p:cNvCxnSpPr>
          <p:nvPr/>
        </p:nvCxnSpPr>
        <p:spPr bwMode="auto">
          <a:xfrm>
            <a:off x="2184256" y="3837386"/>
            <a:ext cx="0" cy="2024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kt 113"/>
          <p:cNvGraphicFramePr>
            <a:graphicFrameLocks noChangeAspect="1"/>
          </p:cNvGraphicFramePr>
          <p:nvPr/>
        </p:nvGraphicFramePr>
        <p:xfrm>
          <a:off x="2265870" y="3865459"/>
          <a:ext cx="319088" cy="15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68280" imgH="177480" progId="Equation.DSMT4">
                  <p:embed/>
                </p:oleObj>
              </mc:Choice>
              <mc:Fallback>
                <p:oleObj name="Equation" r:id="rId43" imgW="368280" imgH="177480" progId="Equation.DSMT4">
                  <p:embed/>
                  <p:pic>
                    <p:nvPicPr>
                      <p:cNvPr id="56" name="Objek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870" y="3865459"/>
                        <a:ext cx="319088" cy="150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4328924" y="2229761"/>
            <a:ext cx="4321953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>
              <a:spcBef>
                <a:spcPts val="450"/>
              </a:spcBef>
              <a:buFont typeface="Calibri" pitchFamily="34" charset="0"/>
              <a:buChar char="‒"/>
              <a:defRPr/>
            </a:pP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GB" altLang="de-DE" sz="1050" b="1" baseline="-250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according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cover heat budget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14313" indent="-214313" defTabSz="685800">
              <a:spcBef>
                <a:spcPts val="450"/>
              </a:spcBef>
              <a:buFont typeface="Calibri" pitchFamily="34" charset="0"/>
              <a:buChar char="‒"/>
              <a:defRPr/>
            </a:pP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GB" altLang="de-DE" sz="1050" b="1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from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flux equilibrium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at 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B.</a:t>
            </a:r>
          </a:p>
          <a:p>
            <a:pPr marL="214313" indent="-214313" defTabSz="685800">
              <a:spcBef>
                <a:spcPts val="450"/>
              </a:spcBef>
              <a:buFont typeface="Calibri" pitchFamily="34" charset="0"/>
              <a:buChar char="‒"/>
              <a:defRPr/>
            </a:pP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GB" altLang="de-DE" sz="1050" b="1" baseline="-250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and T</a:t>
            </a:r>
            <a:r>
              <a:rPr lang="en-GB" altLang="de-DE" sz="1050" b="1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implicitly coupled </a:t>
            </a:r>
            <a:r>
              <a:rPr lang="en-GB" altLang="de-DE" sz="1050" dirty="0">
                <a:latin typeface="Arial" charset="0"/>
              </a:rPr>
              <a:t>to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 </a:t>
            </a:r>
            <a:r>
              <a:rPr lang="en-GB" altLang="de-DE" sz="1050" b="1" dirty="0">
                <a:latin typeface="Arial" charset="0"/>
              </a:rPr>
              <a:t>soil-temperatures         .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5730700" y="2879960"/>
            <a:ext cx="3461583" cy="5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4313" indent="-214313" defTabSz="685800">
              <a:lnSpc>
                <a:spcPct val="150000"/>
              </a:lnSpc>
              <a:spcBef>
                <a:spcPts val="450"/>
              </a:spcBef>
              <a:buFont typeface="Calibri" pitchFamily="34" charset="0"/>
              <a:buChar char="‒"/>
              <a:defRPr/>
            </a:pP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Resistances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between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altLang="de-DE" sz="1200" b="1" dirty="0">
                <a:solidFill>
                  <a:srgbClr val="000000"/>
                </a:solidFill>
                <a:latin typeface="Sylfaen" panose="010A0502050306030303" pitchFamily="18" charset="0"/>
              </a:rPr>
              <a:t>δ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-surfaces X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</a:rPr>
              <a:t>from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</a:rPr>
              <a:t>TURBTRAN/TURDIFF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/>
        </p:nvGraphicFramePr>
        <p:xfrm>
          <a:off x="6810820" y="2891509"/>
          <a:ext cx="256094" cy="30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03040" imgH="241200" progId="Equation.DSMT4">
                  <p:embed/>
                </p:oleObj>
              </mc:Choice>
              <mc:Fallback>
                <p:oleObj name="Equation" r:id="rId45" imgW="203040" imgH="241200" progId="Equation.DSMT4">
                  <p:embed/>
                  <p:pic>
                    <p:nvPicPr>
                      <p:cNvPr id="59" name="Objekt 58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810820" y="2891509"/>
                        <a:ext cx="256094" cy="30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46305" y="4095396"/>
            <a:ext cx="5196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050" b="1" dirty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altLang="de-DE" sz="1050" b="1" dirty="0">
                <a:solidFill>
                  <a:srgbClr val="2D2DB9"/>
                </a:solidFill>
                <a:latin typeface="Arial" charset="0"/>
                <a:cs typeface="Arial" charset="0"/>
              </a:rPr>
              <a:t>cover layers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including the </a:t>
            </a:r>
            <a:r>
              <a:rPr lang="en-GB" altLang="de-DE" sz="1050" b="1" dirty="0">
                <a:solidFill>
                  <a:srgbClr val="640000"/>
                </a:solidFill>
                <a:latin typeface="Arial" charset="0"/>
                <a:cs typeface="Arial" charset="0"/>
              </a:rPr>
              <a:t>surface of the dense soil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(n=0) are connected by </a:t>
            </a:r>
            <a:r>
              <a:rPr lang="en-GB" altLang="de-DE" sz="1050" dirty="0">
                <a:solidFill>
                  <a:srgbClr val="C0504D"/>
                </a:solidFill>
                <a:latin typeface="Arial" charset="0"/>
                <a:cs typeface="Arial" charset="0"/>
              </a:rPr>
              <a:t>long-wave radiation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altLang="de-DE" sz="1050" dirty="0">
                <a:solidFill>
                  <a:srgbClr val="C0504D"/>
                </a:solidFill>
                <a:latin typeface="Arial" charset="0"/>
                <a:cs typeface="Arial" charset="0"/>
              </a:rPr>
              <a:t>interaction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GB" altLang="de-DE" sz="1050" dirty="0">
                <a:solidFill>
                  <a:srgbClr val="C0504D"/>
                </a:solidFill>
                <a:latin typeface="Arial" charset="0"/>
                <a:cs typeface="Arial" charset="0"/>
              </a:rPr>
              <a:t>atmospheric sensible heat exchange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39447" y="4423634"/>
            <a:ext cx="86720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Only 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  <a:cs typeface="Arial" charset="0"/>
              </a:rPr>
              <a:t>a part of the inner surfaces is connected to the A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tmosphere by a </a:t>
            </a:r>
            <a:r>
              <a:rPr lang="en-GB" altLang="de-DE" sz="1050" dirty="0">
                <a:solidFill>
                  <a:srgbClr val="C0504D"/>
                </a:solidFill>
                <a:latin typeface="Arial" charset="0"/>
                <a:cs typeface="Arial" charset="0"/>
              </a:rPr>
              <a:t>resistance chain</a:t>
            </a:r>
            <a:r>
              <a:rPr lang="en-GB" altLang="de-DE" sz="1050" dirty="0">
                <a:solidFill>
                  <a:srgbClr val="000000"/>
                </a:solidFill>
                <a:latin typeface="Arial" charset="0"/>
                <a:cs typeface="Arial" charset="0"/>
              </a:rPr>
              <a:t>, the </a:t>
            </a:r>
            <a:r>
              <a:rPr lang="en-GB" altLang="de-DE" sz="1050" b="1" dirty="0">
                <a:solidFill>
                  <a:srgbClr val="000000"/>
                </a:solidFill>
                <a:latin typeface="Arial" charset="0"/>
                <a:cs typeface="Arial" charset="0"/>
              </a:rPr>
              <a:t>other part is for the </a:t>
            </a:r>
            <a:r>
              <a:rPr lang="en-GB" altLang="de-DE" sz="1050" b="1" dirty="0">
                <a:solidFill>
                  <a:srgbClr val="C0504D"/>
                </a:solidFill>
                <a:latin typeface="Arial" charset="0"/>
                <a:cs typeface="Arial" charset="0"/>
              </a:rPr>
              <a:t>inter- surface exchange</a:t>
            </a:r>
          </a:p>
        </p:txBody>
      </p:sp>
      <p:sp>
        <p:nvSpPr>
          <p:cNvPr id="61" name="Text Box 56">
            <a:extLst>
              <a:ext uri="{FF2B5EF4-FFF2-40B4-BE49-F238E27FC236}">
                <a16:creationId xmlns:a16="http://schemas.microsoft.com/office/drawing/2014/main" id="{584DBCDD-ABBA-46AC-A082-F389FE01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799" y="1749449"/>
            <a:ext cx="7020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de-DE" sz="1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pending</a:t>
            </a:r>
            <a:endParaRPr lang="en-US" altLang="de-DE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76DA2237-F97F-4012-B574-72EE5B09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66" y="4948238"/>
            <a:ext cx="1016304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Matthias Raschendorfer</a:t>
            </a:r>
            <a:endParaRPr lang="en-GB" altLang="de-DE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368F08D-C6E0-477C-AD4C-4B718193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26" y="4893468"/>
            <a:ext cx="8838474" cy="1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4" descr="logo">
            <a:extLst>
              <a:ext uri="{FF2B5EF4-FFF2-40B4-BE49-F238E27FC236}">
                <a16:creationId xmlns:a16="http://schemas.microsoft.com/office/drawing/2014/main" id="{B9D4FE61-9EA5-4097-A4BE-2420A78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4915766"/>
            <a:ext cx="73739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8" descr="Bundesadler_kleiner">
            <a:extLst>
              <a:ext uri="{FF2B5EF4-FFF2-40B4-BE49-F238E27FC236}">
                <a16:creationId xmlns:a16="http://schemas.microsoft.com/office/drawing/2014/main" id="{F5E929A3-8EAE-4DFF-A53C-70891A3D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" y="4731990"/>
            <a:ext cx="334566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13">
            <a:extLst>
              <a:ext uri="{FF2B5EF4-FFF2-40B4-BE49-F238E27FC236}">
                <a16:creationId xmlns:a16="http://schemas.microsoft.com/office/drawing/2014/main" id="{0EDBEE19-A879-4DAF-83F7-07F1FF64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65" y="4948014"/>
            <a:ext cx="221434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GB" altLang="de-DE" sz="750" dirty="0">
                <a:solidFill>
                  <a:srgbClr val="000000"/>
                </a:solidFill>
                <a:latin typeface="Arial" panose="020B0604020202020204" pitchFamily="34" charset="0"/>
              </a:rPr>
              <a:t>COSMO-GM WG3ab Offenbach  2024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702159" y="2718479"/>
          <a:ext cx="330527" cy="2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17160" imgH="266400" progId="Equation.DSMT4">
                  <p:embed/>
                </p:oleObj>
              </mc:Choice>
              <mc:Fallback>
                <p:oleObj name="Equation" r:id="rId49" imgW="317160" imgH="26640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702159" y="2718479"/>
                        <a:ext cx="330527" cy="233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DD42DC07-25C9-B090-1937-0B019566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951">
            <a:off x="1838446" y="537104"/>
            <a:ext cx="6830866" cy="2853911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t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/>
              <a:t>The puzzle</a:t>
            </a:r>
            <a:br>
              <a:rPr lang="en-US" sz="2800" b="1" spc="300" dirty="0"/>
            </a:br>
            <a:r>
              <a:rPr lang="en-US" b="1" i="1" spc="3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4" name="Picture 3" descr="A yellow puzzle piece completing a black puzzle">
            <a:extLst>
              <a:ext uri="{FF2B5EF4-FFF2-40B4-BE49-F238E27FC236}">
                <a16:creationId xmlns:a16="http://schemas.microsoft.com/office/drawing/2014/main" id="{6580119A-F0B5-2EAA-F330-60727992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282">
            <a:off x="4449093" y="2059643"/>
            <a:ext cx="2921191" cy="1947461"/>
          </a:xfrm>
          <a:prstGeom prst="rect">
            <a:avLst/>
          </a:prstGeom>
        </p:spPr>
      </p:pic>
      <p:pic>
        <p:nvPicPr>
          <p:cNvPr id="7" name="Picture 6" descr="Person building a puzzle">
            <a:extLst>
              <a:ext uri="{FF2B5EF4-FFF2-40B4-BE49-F238E27FC236}">
                <a16:creationId xmlns:a16="http://schemas.microsoft.com/office/drawing/2014/main" id="{BD7CB01C-345A-3105-C670-54AACD77A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948">
            <a:off x="681325" y="2035323"/>
            <a:ext cx="3725423" cy="24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The puzzle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master) CITTA’ and new external parameters for land use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private) NIX and modularized TERRA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private) NIX and </a:t>
            </a:r>
            <a:r>
              <a:rPr lang="en-US" sz="1400" dirty="0" err="1"/>
              <a:t>ConSAT</a:t>
            </a:r>
            <a:r>
              <a:rPr lang="en-US" sz="1400" dirty="0"/>
              <a:t> treatment of the heat equation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private) NIX and dynamical snow tile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private and COSMO) </a:t>
            </a:r>
            <a:r>
              <a:rPr lang="en-US" sz="1400" dirty="0" err="1"/>
              <a:t>ConSAT</a:t>
            </a:r>
            <a:r>
              <a:rPr lang="en-US" sz="1400" dirty="0"/>
              <a:t> and modularized TERRA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(ICON private and COSMO) Piecewise transfer of </a:t>
            </a:r>
            <a:r>
              <a:rPr lang="en-US" sz="1400" dirty="0" err="1"/>
              <a:t>ConSAT</a:t>
            </a:r>
            <a:r>
              <a:rPr lang="en-US" sz="1400" dirty="0"/>
              <a:t> developments into ICON master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endParaRPr lang="en-CH" sz="1400" dirty="0"/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2024,  Offenbach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5360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/>
              <a:t>NIX</a:t>
            </a:r>
            <a:br>
              <a:rPr lang="en-US" sz="2800" b="1" spc="300" dirty="0"/>
            </a:br>
            <a:r>
              <a:rPr lang="en-US" sz="2800" b="1" spc="300" dirty="0"/>
              <a:t>CITTA’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i="1" spc="3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05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/>
              <a:t>TERRA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i="1" spc="3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72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276E9-9910-4EEF-BB62-A7BFAAA0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97428"/>
            <a:ext cx="8353425" cy="332399"/>
          </a:xfrm>
        </p:spPr>
        <p:txBody>
          <a:bodyPr/>
          <a:lstStyle/>
          <a:p>
            <a:r>
              <a:rPr lang="de-DE" sz="2400" b="1" dirty="0">
                <a:solidFill>
                  <a:srgbClr val="0070C0"/>
                </a:solidFill>
              </a:rPr>
              <a:t>TERRA </a:t>
            </a:r>
            <a:r>
              <a:rPr lang="de-DE" sz="2400" b="1" dirty="0" err="1">
                <a:solidFill>
                  <a:srgbClr val="0070C0"/>
                </a:solidFill>
              </a:rPr>
              <a:t>developments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2627F-C4F4-488B-8C17-ACD2F7E7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967566"/>
            <a:ext cx="8353426" cy="3147219"/>
          </a:xfrm>
        </p:spPr>
        <p:txBody>
          <a:bodyPr/>
          <a:lstStyle/>
          <a:p>
            <a:r>
              <a:rPr lang="de-DE" dirty="0"/>
              <a:t>Fixes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(Roland Wirth, Martin Köhler)</a:t>
            </a:r>
          </a:p>
          <a:p>
            <a:pPr lvl="1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Coupled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runs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Atmosphere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– TERRA – HD – OCEAN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conserve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mass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buildbot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test for water conservation (1e-11)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 2.5 cm/10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years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2A57B6-CDF3-4B1F-B1E1-8A6C0B8E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35ECE-C8F4-4DBA-8F0C-0D9F87D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12EF22AA-D6DA-4264-9DA2-E49E1BB574EB}"/>
              </a:ext>
            </a:extLst>
          </p:cNvPr>
          <p:cNvSpPr txBox="1"/>
          <p:nvPr/>
        </p:nvSpPr>
        <p:spPr>
          <a:xfrm>
            <a:off x="457201" y="4894201"/>
            <a:ext cx="4309991" cy="258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Small </a:t>
            </a:r>
            <a:r>
              <a:rPr kumimoji="0" lang="de-DE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remaining</a:t>
            </a:r>
            <a:r>
              <a:rPr kumimoji="0" lang="de-DE" sz="10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DE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</a:t>
            </a:r>
            <a:r>
              <a:rPr kumimoji="0" lang="de-DE" sz="10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DE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conservation</a:t>
            </a:r>
            <a:r>
              <a:rPr kumimoji="0" lang="de-DE" sz="10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DE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inconsistency</a:t>
            </a:r>
            <a:r>
              <a:rPr kumimoji="0" lang="de-DE" sz="10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in TERRA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6594F3B-5248-4F49-A2CD-6025867634E6}"/>
              </a:ext>
            </a:extLst>
          </p:cNvPr>
          <p:cNvSpPr txBox="1"/>
          <p:nvPr/>
        </p:nvSpPr>
        <p:spPr>
          <a:xfrm>
            <a:off x="493137" y="1408691"/>
            <a:ext cx="91242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</a:t>
            </a:r>
            <a:r>
              <a:rPr kumimoji="0" lang="de-DE" sz="12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HD-model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592A9DD-05EA-4FB3-8FD3-89915FF2F4F5}"/>
              </a:ext>
            </a:extLst>
          </p:cNvPr>
          <p:cNvSpPr txBox="1"/>
          <p:nvPr/>
        </p:nvSpPr>
        <p:spPr>
          <a:xfrm>
            <a:off x="493136" y="3393297"/>
            <a:ext cx="91242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without</a:t>
            </a:r>
            <a:r>
              <a:rPr kumimoji="0" lang="de-DE" sz="12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HD-model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6885FB-EB81-CCC7-9864-AACF4A1B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0" y="87474"/>
            <a:ext cx="7887768" cy="421556"/>
          </a:xfrm>
        </p:spPr>
        <p:txBody>
          <a:bodyPr/>
          <a:lstStyle/>
          <a:p>
            <a:r>
              <a:rPr lang="fr-CH" sz="2000" b="1" dirty="0" err="1">
                <a:solidFill>
                  <a:srgbClr val="0070C0"/>
                </a:solidFill>
              </a:rPr>
              <a:t>Hydrological</a:t>
            </a:r>
            <a:r>
              <a:rPr lang="fr-CH" sz="2000" b="1" dirty="0">
                <a:solidFill>
                  <a:srgbClr val="0070C0"/>
                </a:solidFill>
              </a:rPr>
              <a:t> </a:t>
            </a:r>
            <a:r>
              <a:rPr lang="fr-CH" sz="2000" b="1" dirty="0" err="1">
                <a:solidFill>
                  <a:srgbClr val="0070C0"/>
                </a:solidFill>
              </a:rPr>
              <a:t>discharge</a:t>
            </a:r>
            <a:r>
              <a:rPr lang="fr-CH" sz="2000" b="1" dirty="0">
                <a:solidFill>
                  <a:srgbClr val="0070C0"/>
                </a:solidFill>
              </a:rPr>
              <a:t> (HD), i</a:t>
            </a:r>
            <a:r>
              <a:rPr lang="en-DE" sz="2000" b="1">
                <a:solidFill>
                  <a:srgbClr val="0070C0"/>
                </a:solidFill>
              </a:rPr>
              <a:t>mpact </a:t>
            </a:r>
            <a:r>
              <a:rPr lang="en-DE" sz="2000" b="1" dirty="0">
                <a:solidFill>
                  <a:srgbClr val="0070C0"/>
                </a:solidFill>
              </a:rPr>
              <a:t>on </a:t>
            </a:r>
            <a:r>
              <a:rPr lang="en-DE" sz="2000" b="1">
                <a:solidFill>
                  <a:srgbClr val="0070C0"/>
                </a:solidFill>
              </a:rPr>
              <a:t>sea surface</a:t>
            </a:r>
            <a:endParaRPr lang="en-DE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A map of the world&#10;&#10;Description automatically generated">
            <a:extLst>
              <a:ext uri="{FF2B5EF4-FFF2-40B4-BE49-F238E27FC236}">
                <a16:creationId xmlns:a16="http://schemas.microsoft.com/office/drawing/2014/main" id="{CB2B3E0C-ABE8-0388-0BE7-F097FFBA9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3" y="824837"/>
            <a:ext cx="3442856" cy="1843084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2E78BC52-2855-A327-FE3E-5D1E75178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30" y="819387"/>
            <a:ext cx="3205627" cy="1843084"/>
          </a:xfrm>
          <a:prstGeom prst="rect">
            <a:avLst/>
          </a:prstGeom>
        </p:spPr>
      </p:pic>
      <p:pic>
        <p:nvPicPr>
          <p:cNvPr id="19" name="Picture 18" descr="A map of the world&#10;&#10;Description automatically generated">
            <a:extLst>
              <a:ext uri="{FF2B5EF4-FFF2-40B4-BE49-F238E27FC236}">
                <a16:creationId xmlns:a16="http://schemas.microsoft.com/office/drawing/2014/main" id="{30FBDA85-B323-3CF2-773F-F99634A80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3" y="2803939"/>
            <a:ext cx="3442856" cy="1843084"/>
          </a:xfrm>
          <a:prstGeom prst="rect">
            <a:avLst/>
          </a:prstGeom>
        </p:spPr>
      </p:pic>
      <p:pic>
        <p:nvPicPr>
          <p:cNvPr id="22" name="Picture 21" descr="A graph with a line&#10;&#10;Description automatically generated">
            <a:extLst>
              <a:ext uri="{FF2B5EF4-FFF2-40B4-BE49-F238E27FC236}">
                <a16:creationId xmlns:a16="http://schemas.microsoft.com/office/drawing/2014/main" id="{E1C34F5B-38BD-A01B-C736-28FA4A80F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79" y="2794923"/>
            <a:ext cx="3205627" cy="1843084"/>
          </a:xfrm>
          <a:prstGeom prst="rect">
            <a:avLst/>
          </a:prstGeom>
        </p:spPr>
      </p:pic>
      <p:sp>
        <p:nvSpPr>
          <p:cNvPr id="35" name="Textfeld 31">
            <a:extLst>
              <a:ext uri="{FF2B5EF4-FFF2-40B4-BE49-F238E27FC236}">
                <a16:creationId xmlns:a16="http://schemas.microsoft.com/office/drawing/2014/main" id="{F3F3F43B-6082-571C-E0FA-3EF377C8641D}"/>
              </a:ext>
            </a:extLst>
          </p:cNvPr>
          <p:cNvSpPr txBox="1"/>
          <p:nvPr/>
        </p:nvSpPr>
        <p:spPr>
          <a:xfrm>
            <a:off x="3640948" y="958242"/>
            <a:ext cx="800251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- 2.5cm/10y</a:t>
            </a:r>
          </a:p>
        </p:txBody>
      </p:sp>
      <p:sp>
        <p:nvSpPr>
          <p:cNvPr id="37" name="Textfeld 31">
            <a:extLst>
              <a:ext uri="{FF2B5EF4-FFF2-40B4-BE49-F238E27FC236}">
                <a16:creationId xmlns:a16="http://schemas.microsoft.com/office/drawing/2014/main" id="{1AB6AC73-D378-A03F-695D-C374E5DEDA27}"/>
              </a:ext>
            </a:extLst>
          </p:cNvPr>
          <p:cNvSpPr txBox="1"/>
          <p:nvPr/>
        </p:nvSpPr>
        <p:spPr>
          <a:xfrm>
            <a:off x="3653409" y="3029035"/>
            <a:ext cx="800251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- 1.1m/10y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CA874B4-7170-4DB5-89E9-8AA71C718A42}"/>
              </a:ext>
            </a:extLst>
          </p:cNvPr>
          <p:cNvSpPr txBox="1"/>
          <p:nvPr/>
        </p:nvSpPr>
        <p:spPr>
          <a:xfrm>
            <a:off x="7140903" y="4764320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Köhler</a:t>
            </a:r>
          </a:p>
        </p:txBody>
      </p:sp>
    </p:spTree>
    <p:extLst>
      <p:ext uri="{BB962C8B-B14F-4D97-AF65-F5344CB8AC3E}">
        <p14:creationId xmlns:p14="http://schemas.microsoft.com/office/powerpoint/2010/main" val="277742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276E9-9910-4EEF-BB62-A7BFAAA0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97428"/>
            <a:ext cx="8353425" cy="332399"/>
          </a:xfrm>
        </p:spPr>
        <p:txBody>
          <a:bodyPr/>
          <a:lstStyle/>
          <a:p>
            <a:r>
              <a:rPr lang="de-DE" sz="2400" b="1" dirty="0">
                <a:solidFill>
                  <a:srgbClr val="0070C0"/>
                </a:solidFill>
              </a:rPr>
              <a:t>TERRA </a:t>
            </a:r>
            <a:r>
              <a:rPr lang="de-DE" sz="2400" b="1" dirty="0" err="1">
                <a:solidFill>
                  <a:srgbClr val="0070C0"/>
                </a:solidFill>
              </a:rPr>
              <a:t>developments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2627F-C4F4-488B-8C17-ACD2F7E7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967566"/>
            <a:ext cx="8353426" cy="3147219"/>
          </a:xfrm>
        </p:spPr>
        <p:txBody>
          <a:bodyPr/>
          <a:lstStyle/>
          <a:p>
            <a:r>
              <a:rPr lang="de-DE" dirty="0" err="1"/>
              <a:t>Inclusion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HiHydroSoil</a:t>
            </a:r>
            <a:r>
              <a:rPr lang="de-DE" dirty="0"/>
              <a:t> v2.0 (Jürgen Helmert)</a:t>
            </a:r>
            <a:br>
              <a:rPr lang="de-DE" dirty="0"/>
            </a:br>
            <a:r>
              <a:rPr lang="de-DE" dirty="0"/>
              <a:t>(</a:t>
            </a:r>
            <a:r>
              <a:rPr lang="de-DE" i="1" dirty="0"/>
              <a:t>global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i="1" dirty="0" err="1"/>
              <a:t>soil</a:t>
            </a:r>
            <a:r>
              <a:rPr lang="de-DE" b="1" i="1" dirty="0"/>
              <a:t> </a:t>
            </a:r>
            <a:r>
              <a:rPr lang="de-DE" b="1" i="1" dirty="0" err="1"/>
              <a:t>hydraulic</a:t>
            </a:r>
            <a:r>
              <a:rPr lang="de-DE" b="1" i="1" dirty="0"/>
              <a:t> </a:t>
            </a:r>
            <a:r>
              <a:rPr lang="de-DE" b="1" i="1" dirty="0" err="1"/>
              <a:t>properties</a:t>
            </a:r>
            <a:r>
              <a:rPr lang="de-DE" b="1" i="1" dirty="0"/>
              <a:t> </a:t>
            </a:r>
            <a:r>
              <a:rPr lang="de-DE" dirty="0"/>
              <a:t>at </a:t>
            </a:r>
            <a:r>
              <a:rPr lang="de-DE" i="1" dirty="0"/>
              <a:t>250m </a:t>
            </a:r>
            <a:r>
              <a:rPr lang="de-DE" i="1" dirty="0" err="1"/>
              <a:t>resolution</a:t>
            </a:r>
            <a:r>
              <a:rPr lang="de-DE" b="1" i="1" dirty="0"/>
              <a:t>)</a:t>
            </a:r>
            <a:endParaRPr lang="de-DE" dirty="0"/>
          </a:p>
          <a:p>
            <a:pPr lvl="1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Modifications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TERRA</a:t>
            </a:r>
          </a:p>
          <a:p>
            <a:pPr lvl="1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Processing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Extpar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DE" dirty="0"/>
              <a:t>See </a:t>
            </a:r>
            <a:r>
              <a:rPr lang="de-DE" dirty="0">
                <a:hlinkClick r:id="rId2"/>
              </a:rPr>
              <a:t>https://www.futurewater.eu/projects/hihydrosoil/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2A57B6-CDF3-4B1F-B1E1-8A6C0B8E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35ECE-C8F4-4DBA-8F0C-0D9F87D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6998F-8E24-447E-92AD-DC0C3D28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09417"/>
            <a:ext cx="8353425" cy="332399"/>
          </a:xfrm>
        </p:spPr>
        <p:txBody>
          <a:bodyPr/>
          <a:lstStyle/>
          <a:p>
            <a:r>
              <a:rPr lang="de-DE" sz="2400" b="1" dirty="0">
                <a:solidFill>
                  <a:srgbClr val="0070C0"/>
                </a:solidFill>
              </a:rPr>
              <a:t>TERRA </a:t>
            </a:r>
            <a:r>
              <a:rPr lang="de-DE" sz="2400" b="1" dirty="0" err="1">
                <a:solidFill>
                  <a:srgbClr val="0070C0"/>
                </a:solidFill>
              </a:rPr>
              <a:t>modularization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1F485-54D4-4952-992A-614480315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976112"/>
            <a:ext cx="8353426" cy="3147219"/>
          </a:xfrm>
        </p:spPr>
        <p:txBody>
          <a:bodyPr/>
          <a:lstStyle/>
          <a:p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in </a:t>
            </a:r>
            <a:r>
              <a:rPr lang="de-DE" dirty="0" err="1"/>
              <a:t>progress</a:t>
            </a:r>
            <a:r>
              <a:rPr lang="de-DE" dirty="0"/>
              <a:t> (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buildbot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still </a:t>
            </a:r>
            <a:r>
              <a:rPr lang="de-DE" dirty="0" err="1"/>
              <a:t>failing</a:t>
            </a:r>
            <a:r>
              <a:rPr lang="de-DE" dirty="0"/>
              <a:t>)</a:t>
            </a:r>
          </a:p>
          <a:p>
            <a:pPr marL="0" indent="0" defTabSz="444500">
              <a:buNone/>
            </a:pPr>
            <a:r>
              <a:rPr lang="de-DE" dirty="0"/>
              <a:t>	</a:t>
            </a:r>
            <a:r>
              <a:rPr lang="de-DE" dirty="0">
                <a:hlinkClick r:id="rId2"/>
              </a:rPr>
              <a:t>https://gitlab.dkrz.de/icon/icon-nwp/-/merge_requests/1487</a:t>
            </a:r>
            <a:endParaRPr lang="de-DE" dirty="0"/>
          </a:p>
          <a:p>
            <a:r>
              <a:rPr lang="de-DE" dirty="0"/>
              <a:t>Code </a:t>
            </a:r>
            <a:r>
              <a:rPr lang="de-DE" dirty="0" err="1"/>
              <a:t>restructuring</a:t>
            </a:r>
            <a:r>
              <a:rPr lang="de-DE" dirty="0"/>
              <a:t>, „</a:t>
            </a:r>
            <a:r>
              <a:rPr lang="de-DE" dirty="0" err="1"/>
              <a:t>identical</a:t>
            </a:r>
            <a:r>
              <a:rPr lang="de-DE" dirty="0"/>
              <a:t>“ </a:t>
            </a:r>
            <a:r>
              <a:rPr lang="de-DE" dirty="0" err="1"/>
              <a:t>results</a:t>
            </a:r>
            <a:r>
              <a:rPr lang="de-DE" dirty="0"/>
              <a:t>, 5-10% </a:t>
            </a:r>
            <a:r>
              <a:rPr lang="de-DE" dirty="0" err="1"/>
              <a:t>faster</a:t>
            </a:r>
            <a:r>
              <a:rPr lang="de-DE" dirty="0"/>
              <a:t> </a:t>
            </a:r>
          </a:p>
          <a:p>
            <a:r>
              <a:rPr lang="de-DE" i="1" dirty="0" err="1">
                <a:solidFill>
                  <a:srgbClr val="FF0000"/>
                </a:solidFill>
              </a:rPr>
              <a:t>Which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further</a:t>
            </a:r>
            <a:r>
              <a:rPr lang="de-DE" i="1" dirty="0">
                <a:solidFill>
                  <a:srgbClr val="FF0000"/>
                </a:solidFill>
              </a:rPr>
              <a:t> TERRA </a:t>
            </a:r>
            <a:r>
              <a:rPr lang="de-DE" i="1" dirty="0" err="1">
                <a:solidFill>
                  <a:srgbClr val="FF0000"/>
                </a:solidFill>
              </a:rPr>
              <a:t>developments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that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are</a:t>
            </a:r>
            <a:r>
              <a:rPr lang="de-DE" i="1" dirty="0">
                <a:solidFill>
                  <a:srgbClr val="FF0000"/>
                </a:solidFill>
              </a:rPr>
              <a:t> in </a:t>
            </a:r>
            <a:r>
              <a:rPr lang="de-DE" i="1" dirty="0" err="1">
                <a:solidFill>
                  <a:srgbClr val="FF0000"/>
                </a:solidFill>
              </a:rPr>
              <a:t>progress</a:t>
            </a:r>
            <a:r>
              <a:rPr lang="de-DE" i="1" dirty="0">
                <a:solidFill>
                  <a:srgbClr val="FF0000"/>
                </a:solidFill>
              </a:rPr>
              <a:t> must </a:t>
            </a:r>
            <a:r>
              <a:rPr lang="de-DE" i="1" dirty="0" err="1">
                <a:solidFill>
                  <a:srgbClr val="FF0000"/>
                </a:solidFill>
              </a:rPr>
              <a:t>be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migrated</a:t>
            </a:r>
            <a:r>
              <a:rPr lang="de-DE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D49A3-4F22-4557-97BC-3F4F8DBA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CD4AD-2FEC-4AA1-92AD-09B0F348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825D43-B727-4B19-97EC-158DBACA3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613"/>
            <a:ext cx="9144000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9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34D40DD-72A7-4033-92FD-A6C146E2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9561"/>
            <a:ext cx="8353425" cy="387798"/>
          </a:xfrm>
        </p:spPr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Surface </a:t>
            </a:r>
            <a:r>
              <a:rPr lang="de-DE" sz="2800" b="1" dirty="0" err="1">
                <a:solidFill>
                  <a:srgbClr val="0070C0"/>
                </a:solidFill>
              </a:rPr>
              <a:t>analysis</a:t>
            </a:r>
            <a:r>
              <a:rPr lang="de-DE" sz="2800" b="1" dirty="0">
                <a:solidFill>
                  <a:srgbClr val="0070C0"/>
                </a:solidFill>
              </a:rPr>
              <a:t>, </a:t>
            </a:r>
            <a:r>
              <a:rPr lang="de-DE" sz="2800" b="1" dirty="0" err="1">
                <a:solidFill>
                  <a:srgbClr val="0070C0"/>
                </a:solidFill>
              </a:rPr>
              <a:t>developments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1A2E956-078A-4195-AC61-012A8F77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New Surface </a:t>
            </a:r>
            <a:r>
              <a:rPr lang="de-DE" dirty="0" err="1"/>
              <a:t>analysis</a:t>
            </a:r>
            <a:endParaRPr lang="de-DE" dirty="0"/>
          </a:p>
          <a:p>
            <a:pPr lvl="1"/>
            <a:r>
              <a:rPr lang="de-DE" b="1" i="1" dirty="0"/>
              <a:t>Snow</a:t>
            </a:r>
            <a:r>
              <a:rPr lang="de-DE" dirty="0"/>
              <a:t> –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running</a:t>
            </a:r>
            <a:endParaRPr lang="de-DE" dirty="0"/>
          </a:p>
          <a:p>
            <a:pPr lvl="1"/>
            <a:r>
              <a:rPr lang="de-DE" b="1" i="1" dirty="0"/>
              <a:t>SST</a:t>
            </a:r>
            <a:r>
              <a:rPr lang="de-DE" dirty="0"/>
              <a:t> –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progress</a:t>
            </a:r>
            <a:endParaRPr lang="de-DE" dirty="0"/>
          </a:p>
          <a:p>
            <a:pPr lvl="1"/>
            <a:r>
              <a:rPr lang="de-DE" b="1" i="1" dirty="0"/>
              <a:t>T</a:t>
            </a:r>
            <a:r>
              <a:rPr lang="de-DE" b="1" i="1" baseline="-25000" dirty="0"/>
              <a:t>2m</a:t>
            </a:r>
            <a:r>
              <a:rPr lang="de-DE" baseline="-25000" dirty="0"/>
              <a:t> </a:t>
            </a:r>
            <a:r>
              <a:rPr lang="de-DE" dirty="0"/>
              <a:t>–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progress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F7F20-26C7-466D-A460-4F34C82A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22D46-A9D4-469F-BAB6-64501AC3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</a:p>
        </p:txBody>
      </p:sp>
    </p:spTree>
    <p:extLst>
      <p:ext uri="{BB962C8B-B14F-4D97-AF65-F5344CB8AC3E}">
        <p14:creationId xmlns:p14="http://schemas.microsoft.com/office/powerpoint/2010/main" val="265647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spc="300" dirty="0"/>
              <a:t>ICON-LAND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i="1" spc="3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43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2D392-3FB4-4451-9A7E-9651A93B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66963"/>
            <a:ext cx="8353425" cy="360099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ICON-LAND (ICON-XPP </a:t>
            </a:r>
            <a:r>
              <a:rPr lang="de-DE" b="1" dirty="0" err="1">
                <a:solidFill>
                  <a:srgbClr val="0070C0"/>
                </a:solidFill>
              </a:rPr>
              <a:t>configuration</a:t>
            </a:r>
            <a:r>
              <a:rPr lang="de-DE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ABCB0F-D068-45AC-99B7-4EC8DF2B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061570"/>
            <a:ext cx="8353426" cy="3147219"/>
          </a:xfrm>
        </p:spPr>
        <p:txBody>
          <a:bodyPr/>
          <a:lstStyle/>
          <a:p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i="1" dirty="0"/>
              <a:t>HD </a:t>
            </a:r>
            <a:r>
              <a:rPr lang="de-DE" b="1" i="1" dirty="0" err="1"/>
              <a:t>model</a:t>
            </a:r>
            <a:r>
              <a:rPr lang="de-DE" b="1" i="1" dirty="0"/>
              <a:t> </a:t>
            </a:r>
            <a:r>
              <a:rPr lang="de-DE" dirty="0"/>
              <a:t>via YAC </a:t>
            </a:r>
            <a:r>
              <a:rPr lang="de-DE" dirty="0" err="1"/>
              <a:t>completed</a:t>
            </a:r>
            <a:r>
              <a:rPr lang="de-DE" dirty="0"/>
              <a:t> (</a:t>
            </a:r>
            <a:r>
              <a:rPr lang="de-DE" dirty="0" err="1"/>
              <a:t>Trang</a:t>
            </a:r>
            <a:r>
              <a:rPr lang="de-DE" dirty="0"/>
              <a:t> v. Pham, Roland Wirth)</a:t>
            </a:r>
          </a:p>
          <a:p>
            <a:r>
              <a:rPr lang="de-DE" b="1" i="1" dirty="0"/>
              <a:t>Tuning</a:t>
            </a:r>
          </a:p>
          <a:p>
            <a:r>
              <a:rPr lang="de-DE" dirty="0"/>
              <a:t>Work on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tmx</a:t>
            </a:r>
            <a:r>
              <a:rPr lang="de-DE" dirty="0"/>
              <a:t> (</a:t>
            </a:r>
            <a:r>
              <a:rPr lang="de-DE" b="1" i="1" dirty="0"/>
              <a:t>turbulent </a:t>
            </a:r>
            <a:r>
              <a:rPr lang="de-DE" b="1" i="1" dirty="0" err="1"/>
              <a:t>diffusion</a:t>
            </a:r>
            <a:r>
              <a:rPr lang="de-DE" b="1" i="1" dirty="0"/>
              <a:t> – </a:t>
            </a:r>
            <a:r>
              <a:rPr lang="de-DE" b="1" i="1" dirty="0" err="1"/>
              <a:t>land</a:t>
            </a:r>
            <a:r>
              <a:rPr lang="de-DE" b="1" i="1" dirty="0"/>
              <a:t> </a:t>
            </a:r>
            <a:r>
              <a:rPr lang="de-DE" b="1" i="1" dirty="0" err="1"/>
              <a:t>coupling</a:t>
            </a:r>
            <a:r>
              <a:rPr lang="de-DE" b="1" i="1" dirty="0"/>
              <a:t> </a:t>
            </a:r>
            <a:r>
              <a:rPr lang="de-DE" b="1" i="1" dirty="0" err="1"/>
              <a:t>infrastructure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progress</a:t>
            </a:r>
            <a:r>
              <a:rPr lang="de-DE" dirty="0"/>
              <a:t> (Moritz Waldmann, </a:t>
            </a:r>
            <a:r>
              <a:rPr lang="de-DE" dirty="0" err="1"/>
              <a:t>WarmWorld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1980F-D874-4D34-8024-E7A935A8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B74C4-F19D-42EE-BFED-F76737AB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2D4B9B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COSMO-GM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D4B9B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06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5.xml><?xml version="1.0" encoding="utf-8"?>
<a:theme xmlns:a="http://schemas.openxmlformats.org/drawingml/2006/main" name="1_turbgust_200710_jps">
  <a:themeElements>
    <a:clrScheme name="turbgust_200710_j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rbgust_200710_jp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turbgust_200710_j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gust_200710_j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1589</TotalTime>
  <Words>1152</Words>
  <Application>Microsoft Macintosh PowerPoint</Application>
  <PresentationFormat>On-screen Show (16:9)</PresentationFormat>
  <Paragraphs>141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Arabic Typesetting</vt:lpstr>
      <vt:lpstr>Arial</vt:lpstr>
      <vt:lpstr>Arial Black</vt:lpstr>
      <vt:lpstr>Arial Narrow</vt:lpstr>
      <vt:lpstr>Calibri</vt:lpstr>
      <vt:lpstr>Courier New</vt:lpstr>
      <vt:lpstr>Roboto Light</vt:lpstr>
      <vt:lpstr>Sylfaen</vt:lpstr>
      <vt:lpstr>Symbol</vt:lpstr>
      <vt:lpstr>Times</vt:lpstr>
      <vt:lpstr>Times New Roman</vt:lpstr>
      <vt:lpstr>Wingdings</vt:lpstr>
      <vt:lpstr>1_Kreuzraster komplett</vt:lpstr>
      <vt:lpstr>1_DWD - Master Aufzählung Punkte</vt:lpstr>
      <vt:lpstr>2_DWD - Master Aufzählung Punkte</vt:lpstr>
      <vt:lpstr>2_Kreuzraster komplett</vt:lpstr>
      <vt:lpstr>1_turbgust_200710_jps</vt:lpstr>
      <vt:lpstr>DWD-PowerPoint</vt:lpstr>
      <vt:lpstr>1_Office Theme</vt:lpstr>
      <vt:lpstr>think-cell Folie</vt:lpstr>
      <vt:lpstr>Formel</vt:lpstr>
      <vt:lpstr>Equation</vt:lpstr>
      <vt:lpstr>PowerPoint Presentation</vt:lpstr>
      <vt:lpstr>PowerPoint Presentation</vt:lpstr>
      <vt:lpstr>TERRA developments</vt:lpstr>
      <vt:lpstr>Hydrological discharge (HD), impact on sea surface</vt:lpstr>
      <vt:lpstr>TERRA developments</vt:lpstr>
      <vt:lpstr>TERRA modularization</vt:lpstr>
      <vt:lpstr>Surface analysis, developments</vt:lpstr>
      <vt:lpstr>PowerPoint Presentation</vt:lpstr>
      <vt:lpstr>ICON-LAND (ICON-XPP configuration)</vt:lpstr>
      <vt:lpstr>ICON-LAND (ICON-XPP configuration)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puzzle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Jean-Marie Bettems</cp:lastModifiedBy>
  <cp:revision>423</cp:revision>
  <cp:lastPrinted>2016-02-16T15:38:09Z</cp:lastPrinted>
  <dcterms:created xsi:type="dcterms:W3CDTF">2020-01-16T08:19:36Z</dcterms:created>
  <dcterms:modified xsi:type="dcterms:W3CDTF">2024-09-05T07:02:03Z</dcterms:modified>
</cp:coreProperties>
</file>