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5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6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7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8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9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87" r:id="rId2"/>
    <p:sldMasterId id="2147483693" r:id="rId3"/>
    <p:sldMasterId id="2147483705" r:id="rId4"/>
    <p:sldMasterId id="2147483713" r:id="rId5"/>
    <p:sldMasterId id="2147483719" r:id="rId6"/>
    <p:sldMasterId id="2147483746" r:id="rId7"/>
    <p:sldMasterId id="2147483753" r:id="rId8"/>
    <p:sldMasterId id="2147483788" r:id="rId9"/>
    <p:sldMasterId id="2147483842" r:id="rId10"/>
  </p:sldMasterIdLst>
  <p:notesMasterIdLst>
    <p:notesMasterId r:id="rId42"/>
  </p:notesMasterIdLst>
  <p:sldIdLst>
    <p:sldId id="256" r:id="rId11"/>
    <p:sldId id="802" r:id="rId12"/>
    <p:sldId id="803" r:id="rId13"/>
    <p:sldId id="805" r:id="rId14"/>
    <p:sldId id="851" r:id="rId15"/>
    <p:sldId id="830" r:id="rId16"/>
    <p:sldId id="871" r:id="rId17"/>
    <p:sldId id="864" r:id="rId18"/>
    <p:sldId id="811" r:id="rId19"/>
    <p:sldId id="876" r:id="rId20"/>
    <p:sldId id="883" r:id="rId21"/>
    <p:sldId id="886" r:id="rId22"/>
    <p:sldId id="878" r:id="rId23"/>
    <p:sldId id="858" r:id="rId24"/>
    <p:sldId id="859" r:id="rId25"/>
    <p:sldId id="861" r:id="rId26"/>
    <p:sldId id="863" r:id="rId27"/>
    <p:sldId id="814" r:id="rId28"/>
    <p:sldId id="877" r:id="rId29"/>
    <p:sldId id="882" r:id="rId30"/>
    <p:sldId id="879" r:id="rId31"/>
    <p:sldId id="881" r:id="rId32"/>
    <p:sldId id="880" r:id="rId33"/>
    <p:sldId id="870" r:id="rId34"/>
    <p:sldId id="885" r:id="rId35"/>
    <p:sldId id="857" r:id="rId36"/>
    <p:sldId id="845" r:id="rId37"/>
    <p:sldId id="355" r:id="rId38"/>
    <p:sldId id="708" r:id="rId39"/>
    <p:sldId id="752" r:id="rId40"/>
    <p:sldId id="873" r:id="rId41"/>
  </p:sldIdLst>
  <p:sldSz cx="9144000" cy="6858000" type="screen4x3"/>
  <p:notesSz cx="6669088" cy="97536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F875"/>
    <a:srgbClr val="C4F4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900" autoAdjust="0"/>
    <p:restoredTop sz="94660"/>
  </p:normalViewPr>
  <p:slideViewPr>
    <p:cSldViewPr>
      <p:cViewPr varScale="1">
        <p:scale>
          <a:sx n="142" d="100"/>
          <a:sy n="142" d="100"/>
        </p:scale>
        <p:origin x="232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3024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slide" Target="slides/slide3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de-DE" sz="4400" b="0" strike="noStrike" spc="-1">
                <a:latin typeface="Arial"/>
              </a:rPr>
              <a:t>Folie mittels Klicken verschieben</a:t>
            </a:r>
          </a:p>
        </p:txBody>
      </p:sp>
      <p:sp>
        <p:nvSpPr>
          <p:cNvPr id="127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de-DE" sz="2000" b="0" strike="noStrike" spc="-1">
                <a:latin typeface="Arial"/>
              </a:rPr>
              <a:t>Format der Notizen mittels Klicken bearbeiten</a:t>
            </a:r>
          </a:p>
        </p:txBody>
      </p:sp>
      <p:sp>
        <p:nvSpPr>
          <p:cNvPr id="128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de-DE" sz="1400" b="0" strike="noStrike" spc="-1">
                <a:latin typeface="Times New Roman"/>
              </a:rPr>
              <a:t>&lt;Kopfzeile&gt;</a:t>
            </a:r>
          </a:p>
        </p:txBody>
      </p:sp>
      <p:sp>
        <p:nvSpPr>
          <p:cNvPr id="129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de-DE" sz="1400" b="0" strike="noStrike" spc="-1">
                <a:latin typeface="Times New Roman"/>
              </a:rPr>
              <a:t>&lt;Datum/Uhrzeit&gt;</a:t>
            </a:r>
          </a:p>
        </p:txBody>
      </p:sp>
      <p:sp>
        <p:nvSpPr>
          <p:cNvPr id="130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de-DE" sz="1400" b="0" strike="noStrike" spc="-1">
                <a:latin typeface="Times New Roman"/>
              </a:rPr>
              <a:t>&lt;Fußzeile&gt;</a:t>
            </a:r>
          </a:p>
        </p:txBody>
      </p:sp>
      <p:sp>
        <p:nvSpPr>
          <p:cNvPr id="131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71792C75-B511-4A06-A546-F98746B9E690}" type="slidenum">
              <a:rPr lang="de-DE" sz="1400" b="0" strike="noStrike" spc="-1">
                <a:latin typeface="Times New Roman"/>
              </a:rPr>
              <a:pPr algn="r"/>
              <a:t>‹Nr.›</a:t>
            </a:fld>
            <a:endParaRPr lang="de-DE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HEVI-Diffusion der TKE-Gl.: im wesentlichen nur 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code-Organisation (nutze </a:t>
            </a:r>
            <a:r>
              <a:rPr lang="de-DE" dirty="0" err="1">
                <a:solidFill>
                  <a:prstClr val="black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equation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Klassen!)</a:t>
            </a:r>
            <a:endParaRPr lang="de-DE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71792C75-B511-4A06-A546-F98746B9E690}" type="slidenum">
              <a:rPr lang="de-DE" sz="1400" b="0" strike="noStrike" spc="-1" smtClean="0">
                <a:latin typeface="Times New Roman"/>
              </a:rPr>
              <a:pPr algn="r"/>
              <a:t>16</a:t>
            </a:fld>
            <a:endParaRPr lang="de-DE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247104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34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38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39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40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41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9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53047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 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2425" indent="-352425">
              <a:buFont typeface="Wingdings" pitchFamily="2" charset="2"/>
              <a:buChar char=""/>
              <a:defRPr/>
            </a:lvl1pPr>
            <a:lvl2pPr marL="692150" indent="-260350">
              <a:buFont typeface="Wingdings" pitchFamily="2" charset="2"/>
              <a:buChar char=""/>
              <a:defRPr/>
            </a:lvl2pPr>
            <a:lvl3pPr marL="1143000" indent="-228600">
              <a:buFont typeface="Wingdings" pitchFamily="2" charset="2"/>
              <a:buChar char=""/>
              <a:defRPr/>
            </a:lvl3pPr>
            <a:lvl4pPr marL="1600200" indent="-228600">
              <a:buFont typeface="Wingdings" pitchFamily="2" charset="2"/>
              <a:buChar char=""/>
              <a:defRPr/>
            </a:lvl4pPr>
            <a:lvl5pPr marL="2057400" indent="-228600">
              <a:buFont typeface="Wingdings" pitchFamily="2" charset="2"/>
              <a:buChar char=""/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15">
            <a:extLst>
              <a:ext uri="{FF2B5EF4-FFF2-40B4-BE49-F238E27FC236}">
                <a16:creationId xmlns:a16="http://schemas.microsoft.com/office/drawing/2014/main" id="{6FE32805-0368-4F4C-8E6F-F9D3CB0767BF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Baldauf (DWD)</a:t>
            </a:r>
          </a:p>
        </p:txBody>
      </p:sp>
      <p:sp>
        <p:nvSpPr>
          <p:cNvPr id="5" name="Foliennummernplatzhalter 1">
            <a:extLst>
              <a:ext uri="{FF2B5EF4-FFF2-40B4-BE49-F238E27FC236}">
                <a16:creationId xmlns:a16="http://schemas.microsoft.com/office/drawing/2014/main" id="{E02EFE70-AE04-4413-A4EF-3D4868D891D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CCDCB3-2A82-4EC0-9124-0FB1F790F1ED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064303581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7">
            <a:extLst>
              <a:ext uri="{FF2B5EF4-FFF2-40B4-BE49-F238E27FC236}">
                <a16:creationId xmlns:a16="http://schemas.microsoft.com/office/drawing/2014/main" id="{079B77E8-F8A9-423F-86D0-E5C3A02BA4F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60350"/>
            <a:ext cx="5772150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81466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7">
            <a:extLst>
              <a:ext uri="{FF2B5EF4-FFF2-40B4-BE49-F238E27FC236}">
                <a16:creationId xmlns:a16="http://schemas.microsoft.com/office/drawing/2014/main" id="{51940503-5571-43DF-8D90-E9446BD56AA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60350"/>
            <a:ext cx="5772150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01992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7">
            <a:extLst>
              <a:ext uri="{FF2B5EF4-FFF2-40B4-BE49-F238E27FC236}">
                <a16:creationId xmlns:a16="http://schemas.microsoft.com/office/drawing/2014/main" id="{F9A1AEE0-606A-4D69-ABED-F6A722D392F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60350"/>
            <a:ext cx="5772150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43785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K:\Deutscher Wetterdienst\Corporate Design Aktuell\DWD-Logo-Komplett\20mm\RGB\Wortbildmarke mit Claim\bmp\Wortbildmarke-und-Claim-positiv-auf-weiss.bmp">
            <a:extLst>
              <a:ext uri="{FF2B5EF4-FFF2-40B4-BE49-F238E27FC236}">
                <a16:creationId xmlns:a16="http://schemas.microsoft.com/office/drawing/2014/main" id="{8D448ED9-AFB5-C5DE-95C2-D76F9698896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475" y="188913"/>
            <a:ext cx="22955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Line 23">
            <a:extLst>
              <a:ext uri="{FF2B5EF4-FFF2-40B4-BE49-F238E27FC236}">
                <a16:creationId xmlns:a16="http://schemas.microsoft.com/office/drawing/2014/main" id="{2D6C8FD1-C2D0-21EE-5242-99BCEB7E2728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44475" y="903288"/>
            <a:ext cx="8648700" cy="0"/>
          </a:xfrm>
          <a:prstGeom prst="line">
            <a:avLst/>
          </a:prstGeom>
          <a:noFill/>
          <a:ln w="25400">
            <a:solidFill>
              <a:srgbClr val="2D4B9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5440363"/>
            <a:ext cx="8207375" cy="898525"/>
          </a:xfrm>
        </p:spPr>
        <p:txBody>
          <a:bodyPr anchorCtr="1"/>
          <a:lstStyle>
            <a:lvl1pPr algn="ctr">
              <a:defRPr sz="3600"/>
            </a:lvl1pPr>
          </a:lstStyle>
          <a:p>
            <a:pPr lvl="0"/>
            <a:r>
              <a:rPr lang="de-DE" noProof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062208433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Pf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15">
            <a:extLst>
              <a:ext uri="{FF2B5EF4-FFF2-40B4-BE49-F238E27FC236}">
                <a16:creationId xmlns:a16="http://schemas.microsoft.com/office/drawing/2014/main" id="{BC17EB78-5840-3700-4F56-489AE7E1A08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Baldauf (DWD)</a:t>
            </a:r>
          </a:p>
        </p:txBody>
      </p:sp>
      <p:sp>
        <p:nvSpPr>
          <p:cNvPr id="5" name="Foliennummernplatzhalter 1">
            <a:extLst>
              <a:ext uri="{FF2B5EF4-FFF2-40B4-BE49-F238E27FC236}">
                <a16:creationId xmlns:a16="http://schemas.microsoft.com/office/drawing/2014/main" id="{3F1593DA-C0DE-EBDA-B09F-0E403D009AA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74B29EC-5059-457A-9C09-34CBB574950D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436355720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B150296-CAC1-FF35-269A-F8BF8F3297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7544" y="260648"/>
            <a:ext cx="5773412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1715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Käst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2425" indent="-352425">
              <a:buFont typeface="Wingdings" pitchFamily="2" charset="2"/>
              <a:buChar char="n"/>
              <a:defRPr/>
            </a:lvl1pPr>
            <a:lvl2pPr marL="692150" indent="-260350">
              <a:buFont typeface="Wingdings" pitchFamily="2" charset="2"/>
              <a:buChar char="n"/>
              <a:defRPr/>
            </a:lvl2pPr>
            <a:lvl3pPr marL="1143000" indent="-228600">
              <a:buFont typeface="Wingdings" pitchFamily="2" charset="2"/>
              <a:buChar char="n"/>
              <a:defRPr/>
            </a:lvl3pPr>
            <a:lvl4pPr marL="1600200" indent="-228600">
              <a:buFont typeface="Wingdings" pitchFamily="2" charset="2"/>
              <a:buChar char="n"/>
              <a:defRPr/>
            </a:lvl4pPr>
            <a:lvl5pPr marL="2057400" indent="-228600">
              <a:buFont typeface="Wingdings" pitchFamily="2" charset="2"/>
              <a:buChar char="n"/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15">
            <a:extLst>
              <a:ext uri="{FF2B5EF4-FFF2-40B4-BE49-F238E27FC236}">
                <a16:creationId xmlns:a16="http://schemas.microsoft.com/office/drawing/2014/main" id="{A638B2D4-5013-4E7B-AB44-8BD3AFCCF22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Baldauf (DWD)</a:t>
            </a:r>
          </a:p>
        </p:txBody>
      </p:sp>
      <p:sp>
        <p:nvSpPr>
          <p:cNvPr id="5" name="Foliennummernplatzhalter 1">
            <a:extLst>
              <a:ext uri="{FF2B5EF4-FFF2-40B4-BE49-F238E27FC236}">
                <a16:creationId xmlns:a16="http://schemas.microsoft.com/office/drawing/2014/main" id="{C0132517-5C22-4FF1-E04A-10E3A7DE44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96A93D1-BB01-447E-BF6E-6EEA023483E5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142791374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2425" indent="-352425">
              <a:buFont typeface="Wingdings" pitchFamily="2" charset="2"/>
              <a:buChar char=""/>
              <a:defRPr/>
            </a:lvl1pPr>
            <a:lvl2pPr marL="692150" indent="-260350">
              <a:buFont typeface="Wingdings" pitchFamily="2" charset="2"/>
              <a:buChar char=""/>
              <a:defRPr/>
            </a:lvl2pPr>
            <a:lvl3pPr marL="1143000" indent="-228600">
              <a:buFont typeface="Wingdings" pitchFamily="2" charset="2"/>
              <a:buChar char=""/>
              <a:defRPr/>
            </a:lvl3pPr>
            <a:lvl4pPr marL="1600200" indent="-228600">
              <a:buFont typeface="Wingdings" pitchFamily="2" charset="2"/>
              <a:buChar char=""/>
              <a:defRPr/>
            </a:lvl4pPr>
            <a:lvl5pPr marL="2057400" indent="-228600">
              <a:buFont typeface="Wingdings" pitchFamily="2" charset="2"/>
              <a:buChar char=""/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15">
            <a:extLst>
              <a:ext uri="{FF2B5EF4-FFF2-40B4-BE49-F238E27FC236}">
                <a16:creationId xmlns:a16="http://schemas.microsoft.com/office/drawing/2014/main" id="{F88DD7A9-70CA-6E05-B0AC-0FBE553F6367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Baldauf (DWD)</a:t>
            </a:r>
          </a:p>
        </p:txBody>
      </p:sp>
      <p:sp>
        <p:nvSpPr>
          <p:cNvPr id="5" name="Foliennummernplatzhalter 1">
            <a:extLst>
              <a:ext uri="{FF2B5EF4-FFF2-40B4-BE49-F238E27FC236}">
                <a16:creationId xmlns:a16="http://schemas.microsoft.com/office/drawing/2014/main" id="{3B874A8E-CEC9-DCD8-71E0-4E9E264107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8632FCE-A8D3-40B8-B982-F0BD9F7AAFA8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429688977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>
            <a:extLst>
              <a:ext uri="{FF2B5EF4-FFF2-40B4-BE49-F238E27FC236}">
                <a16:creationId xmlns:a16="http://schemas.microsoft.com/office/drawing/2014/main" id="{CCDA46FE-6753-BADF-135B-042E57DC1EC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Baldauf (DWD)</a:t>
            </a:r>
          </a:p>
        </p:txBody>
      </p:sp>
      <p:sp>
        <p:nvSpPr>
          <p:cNvPr id="3" name="Foliennummernplatzhalter 1">
            <a:extLst>
              <a:ext uri="{FF2B5EF4-FFF2-40B4-BE49-F238E27FC236}">
                <a16:creationId xmlns:a16="http://schemas.microsoft.com/office/drawing/2014/main" id="{C79FFF29-457D-7323-73A0-BE352FC334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814AE80-F294-4C95-AEBA-02F3227D4317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067497206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 descr="K:\Deutscher Wetterdienst\Corporate Design Aktuell\DWD-Logo-Komplett\20mm\RGB\Wortbildmarke mit Claim\bmp\Wortbildmarke-und-Claim-positiv-auf-weiss.bmp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475" y="188913"/>
            <a:ext cx="22955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Line 23"/>
          <p:cNvSpPr>
            <a:spLocks noChangeShapeType="1"/>
          </p:cNvSpPr>
          <p:nvPr userDrawn="1"/>
        </p:nvSpPr>
        <p:spPr bwMode="auto">
          <a:xfrm>
            <a:off x="244475" y="903288"/>
            <a:ext cx="8648700" cy="0"/>
          </a:xfrm>
          <a:prstGeom prst="line">
            <a:avLst/>
          </a:prstGeom>
          <a:noFill/>
          <a:ln w="25400">
            <a:solidFill>
              <a:srgbClr val="2D4B9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5440363"/>
            <a:ext cx="8207375" cy="898525"/>
          </a:xfrm>
        </p:spPr>
        <p:txBody>
          <a:bodyPr anchorCtr="1"/>
          <a:lstStyle>
            <a:lvl1pPr algn="ctr">
              <a:defRPr sz="3600"/>
            </a:lvl1pPr>
          </a:lstStyle>
          <a:p>
            <a:pPr lvl="0"/>
            <a:r>
              <a:rPr lang="de-DE" noProof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370996360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Pf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Baldauf (DWD)</a:t>
            </a:r>
          </a:p>
        </p:txBody>
      </p:sp>
      <p:sp>
        <p:nvSpPr>
          <p:cNvPr id="5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1F4991-AB5B-44F2-837F-67637FA0BBE8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002720877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Käst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2425" indent="-352425">
              <a:buFont typeface="Wingdings" pitchFamily="2" charset="2"/>
              <a:buChar char="n"/>
              <a:defRPr/>
            </a:lvl1pPr>
            <a:lvl2pPr marL="692150" indent="-260350">
              <a:buFont typeface="Wingdings" pitchFamily="2" charset="2"/>
              <a:buChar char="n"/>
              <a:defRPr/>
            </a:lvl2pPr>
            <a:lvl3pPr marL="1143000" indent="-228600">
              <a:buFont typeface="Wingdings" pitchFamily="2" charset="2"/>
              <a:buChar char="n"/>
              <a:defRPr/>
            </a:lvl3pPr>
            <a:lvl4pPr marL="1600200" indent="-228600">
              <a:buFont typeface="Wingdings" pitchFamily="2" charset="2"/>
              <a:buChar char="n"/>
              <a:defRPr/>
            </a:lvl4pPr>
            <a:lvl5pPr marL="2057400" indent="-228600">
              <a:buFont typeface="Wingdings" pitchFamily="2" charset="2"/>
              <a:buChar char="n"/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Baldauf (DWD)</a:t>
            </a:r>
          </a:p>
        </p:txBody>
      </p:sp>
      <p:sp>
        <p:nvSpPr>
          <p:cNvPr id="5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3529D1-5171-4A86-B55D-EA0E6EE5FF88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109673199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2425" indent="-352425">
              <a:buFont typeface="Wingdings" pitchFamily="2" charset="2"/>
              <a:buChar char=""/>
              <a:defRPr/>
            </a:lvl1pPr>
            <a:lvl2pPr marL="692150" indent="-260350">
              <a:buFont typeface="Wingdings" pitchFamily="2" charset="2"/>
              <a:buChar char=""/>
              <a:defRPr/>
            </a:lvl2pPr>
            <a:lvl3pPr marL="1143000" indent="-228600">
              <a:buFont typeface="Wingdings" pitchFamily="2" charset="2"/>
              <a:buChar char=""/>
              <a:defRPr/>
            </a:lvl3pPr>
            <a:lvl4pPr marL="1600200" indent="-228600">
              <a:buFont typeface="Wingdings" pitchFamily="2" charset="2"/>
              <a:buChar char=""/>
              <a:defRPr/>
            </a:lvl4pPr>
            <a:lvl5pPr marL="2057400" indent="-228600">
              <a:buFont typeface="Wingdings" pitchFamily="2" charset="2"/>
              <a:buChar char=""/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Baldauf (DWD)</a:t>
            </a:r>
          </a:p>
        </p:txBody>
      </p:sp>
      <p:sp>
        <p:nvSpPr>
          <p:cNvPr id="5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5C02EA-D66E-4803-A480-862A344A398A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894150382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Baldauf (DWD)</a:t>
            </a:r>
          </a:p>
        </p:txBody>
      </p:sp>
      <p:sp>
        <p:nvSpPr>
          <p:cNvPr id="3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69C297-2710-4D4C-AAF9-5E2896AF5B89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763327696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 descr="K:\Deutscher Wetterdienst\Corporate Design Aktuell\DWD-Logo-Komplett\20mm\RGB\Wortbildmarke mit Claim\bmp\Wortbildmarke-und-Claim-positiv-auf-weiss.bmp">
            <a:extLst>
              <a:ext uri="{FF2B5EF4-FFF2-40B4-BE49-F238E27FC236}">
                <a16:creationId xmlns:a16="http://schemas.microsoft.com/office/drawing/2014/main" id="{CADEB622-170C-4A27-9667-F8243D8E537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475" y="188913"/>
            <a:ext cx="22955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Line 23">
            <a:extLst>
              <a:ext uri="{FF2B5EF4-FFF2-40B4-BE49-F238E27FC236}">
                <a16:creationId xmlns:a16="http://schemas.microsoft.com/office/drawing/2014/main" id="{B0BB6C57-88E0-4ACE-971C-A0FE3526F71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44475" y="903288"/>
            <a:ext cx="8648700" cy="0"/>
          </a:xfrm>
          <a:prstGeom prst="line">
            <a:avLst/>
          </a:prstGeom>
          <a:noFill/>
          <a:ln w="25400">
            <a:solidFill>
              <a:srgbClr val="2D4B9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5440363"/>
            <a:ext cx="8207375" cy="898525"/>
          </a:xfrm>
        </p:spPr>
        <p:txBody>
          <a:bodyPr anchorCtr="1"/>
          <a:lstStyle>
            <a:lvl1pPr algn="ctr">
              <a:defRPr sz="3600"/>
            </a:lvl1pPr>
          </a:lstStyle>
          <a:p>
            <a:pPr lvl="0"/>
            <a:r>
              <a:rPr lang="de-DE" noProof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644676759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Pf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15">
            <a:extLst>
              <a:ext uri="{FF2B5EF4-FFF2-40B4-BE49-F238E27FC236}">
                <a16:creationId xmlns:a16="http://schemas.microsoft.com/office/drawing/2014/main" id="{68D95E03-4B34-4A00-95B3-70C8FEE4058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Baldauf (DWD)</a:t>
            </a:r>
          </a:p>
        </p:txBody>
      </p:sp>
      <p:sp>
        <p:nvSpPr>
          <p:cNvPr id="5" name="Foliennummernplatzhalter 1">
            <a:extLst>
              <a:ext uri="{FF2B5EF4-FFF2-40B4-BE49-F238E27FC236}">
                <a16:creationId xmlns:a16="http://schemas.microsoft.com/office/drawing/2014/main" id="{0B873C5F-E20D-460B-A8F8-B0B157F5648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BFAAD36-9923-4101-8FBC-E3718196A2C8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514359992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Käst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2425" indent="-352425">
              <a:buFont typeface="Wingdings" pitchFamily="2" charset="2"/>
              <a:buChar char="n"/>
              <a:defRPr/>
            </a:lvl1pPr>
            <a:lvl2pPr marL="692150" indent="-260350">
              <a:buFont typeface="Wingdings" pitchFamily="2" charset="2"/>
              <a:buChar char="n"/>
              <a:defRPr/>
            </a:lvl2pPr>
            <a:lvl3pPr marL="1143000" indent="-228600">
              <a:buFont typeface="Wingdings" pitchFamily="2" charset="2"/>
              <a:buChar char="n"/>
              <a:defRPr/>
            </a:lvl3pPr>
            <a:lvl4pPr marL="1600200" indent="-228600">
              <a:buFont typeface="Wingdings" pitchFamily="2" charset="2"/>
              <a:buChar char="n"/>
              <a:defRPr/>
            </a:lvl4pPr>
            <a:lvl5pPr marL="2057400" indent="-228600">
              <a:buFont typeface="Wingdings" pitchFamily="2" charset="2"/>
              <a:buChar char="n"/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15">
            <a:extLst>
              <a:ext uri="{FF2B5EF4-FFF2-40B4-BE49-F238E27FC236}">
                <a16:creationId xmlns:a16="http://schemas.microsoft.com/office/drawing/2014/main" id="{E8F78CA0-96CF-4760-ADB3-95C115EE4EF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Baldauf (DWD)</a:t>
            </a:r>
          </a:p>
        </p:txBody>
      </p:sp>
      <p:sp>
        <p:nvSpPr>
          <p:cNvPr id="5" name="Foliennummernplatzhalter 1">
            <a:extLst>
              <a:ext uri="{FF2B5EF4-FFF2-40B4-BE49-F238E27FC236}">
                <a16:creationId xmlns:a16="http://schemas.microsoft.com/office/drawing/2014/main" id="{37547ECD-1C4D-484F-A795-4EC27DCA34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DD1C465-AD0D-41DD-A41B-5424FE702EB2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289716299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2425" indent="-352425">
              <a:buFont typeface="Wingdings" pitchFamily="2" charset="2"/>
              <a:buChar char=""/>
              <a:defRPr/>
            </a:lvl1pPr>
            <a:lvl2pPr marL="692150" indent="-260350">
              <a:buFont typeface="Wingdings" pitchFamily="2" charset="2"/>
              <a:buChar char=""/>
              <a:defRPr/>
            </a:lvl2pPr>
            <a:lvl3pPr marL="1143000" indent="-228600">
              <a:buFont typeface="Wingdings" pitchFamily="2" charset="2"/>
              <a:buChar char=""/>
              <a:defRPr/>
            </a:lvl3pPr>
            <a:lvl4pPr marL="1600200" indent="-228600">
              <a:buFont typeface="Wingdings" pitchFamily="2" charset="2"/>
              <a:buChar char=""/>
              <a:defRPr/>
            </a:lvl4pPr>
            <a:lvl5pPr marL="2057400" indent="-228600">
              <a:buFont typeface="Wingdings" pitchFamily="2" charset="2"/>
              <a:buChar char=""/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15">
            <a:extLst>
              <a:ext uri="{FF2B5EF4-FFF2-40B4-BE49-F238E27FC236}">
                <a16:creationId xmlns:a16="http://schemas.microsoft.com/office/drawing/2014/main" id="{B5147322-90C4-4463-8EF2-B5EA692E57A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Baldauf (DWD)</a:t>
            </a:r>
          </a:p>
        </p:txBody>
      </p:sp>
      <p:sp>
        <p:nvSpPr>
          <p:cNvPr id="5" name="Foliennummernplatzhalter 1">
            <a:extLst>
              <a:ext uri="{FF2B5EF4-FFF2-40B4-BE49-F238E27FC236}">
                <a16:creationId xmlns:a16="http://schemas.microsoft.com/office/drawing/2014/main" id="{D91C63E0-7882-46F5-B14C-1F13D786C50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A885382-7743-4C73-88BD-44C831A0228C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134285918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>
            <a:extLst>
              <a:ext uri="{FF2B5EF4-FFF2-40B4-BE49-F238E27FC236}">
                <a16:creationId xmlns:a16="http://schemas.microsoft.com/office/drawing/2014/main" id="{32582793-9D42-43AD-8AEB-36EAE048E33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Baldauf (DWD)</a:t>
            </a:r>
          </a:p>
        </p:txBody>
      </p:sp>
      <p:sp>
        <p:nvSpPr>
          <p:cNvPr id="3" name="Foliennummernplatzhalter 1">
            <a:extLst>
              <a:ext uri="{FF2B5EF4-FFF2-40B4-BE49-F238E27FC236}">
                <a16:creationId xmlns:a16="http://schemas.microsoft.com/office/drawing/2014/main" id="{24AAD9E3-2DED-48A0-8152-C38AB56C93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75FBC7C-4D7E-4D56-AC95-7819A59534F8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027536139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9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25534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 descr="K:\Deutscher Wetterdienst\Corporate Design Aktuell\DWD-Logo-Komplett\20mm\RGB\Wortbildmarke mit Claim\bmp\Wortbildmarke-und-Claim-positiv-auf-weiss.bmp">
            <a:extLst>
              <a:ext uri="{FF2B5EF4-FFF2-40B4-BE49-F238E27FC236}">
                <a16:creationId xmlns:a16="http://schemas.microsoft.com/office/drawing/2014/main" id="{F196CACA-1760-401F-93DE-2634525D66C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475" y="188913"/>
            <a:ext cx="22955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Line 23">
            <a:extLst>
              <a:ext uri="{FF2B5EF4-FFF2-40B4-BE49-F238E27FC236}">
                <a16:creationId xmlns:a16="http://schemas.microsoft.com/office/drawing/2014/main" id="{7BFE3D75-48FC-4AF0-A1E1-C70EC7AB7CE9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44475" y="903288"/>
            <a:ext cx="8648700" cy="0"/>
          </a:xfrm>
          <a:prstGeom prst="line">
            <a:avLst/>
          </a:prstGeom>
          <a:noFill/>
          <a:ln w="25400">
            <a:solidFill>
              <a:srgbClr val="2D4B9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5440363"/>
            <a:ext cx="8207375" cy="898525"/>
          </a:xfrm>
        </p:spPr>
        <p:txBody>
          <a:bodyPr anchorCtr="1"/>
          <a:lstStyle>
            <a:lvl1pPr algn="ctr">
              <a:defRPr sz="3600"/>
            </a:lvl1pPr>
          </a:lstStyle>
          <a:p>
            <a:pPr lvl="0"/>
            <a:r>
              <a:rPr lang="de-DE" noProof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605522629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Pf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15">
            <a:extLst>
              <a:ext uri="{FF2B5EF4-FFF2-40B4-BE49-F238E27FC236}">
                <a16:creationId xmlns:a16="http://schemas.microsoft.com/office/drawing/2014/main" id="{25D77C91-56BF-46DC-B037-3066C679379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Baldauf (DWD)</a:t>
            </a:r>
          </a:p>
        </p:txBody>
      </p:sp>
      <p:sp>
        <p:nvSpPr>
          <p:cNvPr id="5" name="Foliennummernplatzhalter 1">
            <a:extLst>
              <a:ext uri="{FF2B5EF4-FFF2-40B4-BE49-F238E27FC236}">
                <a16:creationId xmlns:a16="http://schemas.microsoft.com/office/drawing/2014/main" id="{8181B1F6-3C41-4F3A-942F-B6B885EE9D6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08AA863-5EAB-43E3-8211-E8A4F957D597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758258940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Käst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2425" indent="-352425">
              <a:buFont typeface="Wingdings" pitchFamily="2" charset="2"/>
              <a:buChar char="n"/>
              <a:defRPr/>
            </a:lvl1pPr>
            <a:lvl2pPr marL="692150" indent="-260350">
              <a:buFont typeface="Wingdings" pitchFamily="2" charset="2"/>
              <a:buChar char="n"/>
              <a:defRPr/>
            </a:lvl2pPr>
            <a:lvl3pPr marL="1143000" indent="-228600">
              <a:buFont typeface="Wingdings" pitchFamily="2" charset="2"/>
              <a:buChar char="n"/>
              <a:defRPr/>
            </a:lvl3pPr>
            <a:lvl4pPr marL="1600200" indent="-228600">
              <a:buFont typeface="Wingdings" pitchFamily="2" charset="2"/>
              <a:buChar char="n"/>
              <a:defRPr/>
            </a:lvl4pPr>
            <a:lvl5pPr marL="2057400" indent="-228600">
              <a:buFont typeface="Wingdings" pitchFamily="2" charset="2"/>
              <a:buChar char="n"/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15">
            <a:extLst>
              <a:ext uri="{FF2B5EF4-FFF2-40B4-BE49-F238E27FC236}">
                <a16:creationId xmlns:a16="http://schemas.microsoft.com/office/drawing/2014/main" id="{C5D40A88-1C64-41E9-8119-F53FF2CD568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Baldauf (DWD)</a:t>
            </a:r>
          </a:p>
        </p:txBody>
      </p:sp>
      <p:sp>
        <p:nvSpPr>
          <p:cNvPr id="5" name="Foliennummernplatzhalter 1">
            <a:extLst>
              <a:ext uri="{FF2B5EF4-FFF2-40B4-BE49-F238E27FC236}">
                <a16:creationId xmlns:a16="http://schemas.microsoft.com/office/drawing/2014/main" id="{F10F3BC8-3CA3-4C64-95C2-45AC44A9902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A7D9B01-F8FF-426C-86A4-3B6759BD8559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485803451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2425" indent="-352425">
              <a:buFont typeface="Wingdings" pitchFamily="2" charset="2"/>
              <a:buChar char=""/>
              <a:defRPr/>
            </a:lvl1pPr>
            <a:lvl2pPr marL="692150" indent="-260350">
              <a:buFont typeface="Wingdings" pitchFamily="2" charset="2"/>
              <a:buChar char=""/>
              <a:defRPr/>
            </a:lvl2pPr>
            <a:lvl3pPr marL="1143000" indent="-228600">
              <a:buFont typeface="Wingdings" pitchFamily="2" charset="2"/>
              <a:buChar char=""/>
              <a:defRPr/>
            </a:lvl3pPr>
            <a:lvl4pPr marL="1600200" indent="-228600">
              <a:buFont typeface="Wingdings" pitchFamily="2" charset="2"/>
              <a:buChar char=""/>
              <a:defRPr/>
            </a:lvl4pPr>
            <a:lvl5pPr marL="2057400" indent="-228600">
              <a:buFont typeface="Wingdings" pitchFamily="2" charset="2"/>
              <a:buChar char=""/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15">
            <a:extLst>
              <a:ext uri="{FF2B5EF4-FFF2-40B4-BE49-F238E27FC236}">
                <a16:creationId xmlns:a16="http://schemas.microsoft.com/office/drawing/2014/main" id="{8CE626C8-8AD4-4DCA-BA4C-ED9B62C05F3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Baldauf (DWD)</a:t>
            </a:r>
          </a:p>
        </p:txBody>
      </p:sp>
      <p:sp>
        <p:nvSpPr>
          <p:cNvPr id="5" name="Foliennummernplatzhalter 1">
            <a:extLst>
              <a:ext uri="{FF2B5EF4-FFF2-40B4-BE49-F238E27FC236}">
                <a16:creationId xmlns:a16="http://schemas.microsoft.com/office/drawing/2014/main" id="{96EE0E68-C6D3-486B-87CF-7A25CE1FCC7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0570623-D12F-4C44-9774-93A53B9C2988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53524716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>
            <a:extLst>
              <a:ext uri="{FF2B5EF4-FFF2-40B4-BE49-F238E27FC236}">
                <a16:creationId xmlns:a16="http://schemas.microsoft.com/office/drawing/2014/main" id="{CCC9C944-2B46-42CD-9F9F-49069BD2B038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Baldauf (DWD)</a:t>
            </a:r>
          </a:p>
        </p:txBody>
      </p:sp>
      <p:sp>
        <p:nvSpPr>
          <p:cNvPr id="3" name="Foliennummernplatzhalter 1">
            <a:extLst>
              <a:ext uri="{FF2B5EF4-FFF2-40B4-BE49-F238E27FC236}">
                <a16:creationId xmlns:a16="http://schemas.microsoft.com/office/drawing/2014/main" id="{7072999A-54BB-4EDE-BEB9-F08C19BBA38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0D31B57-C2B8-4107-B469-948E35B22E49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661969902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 descr="K:\Deutscher Wetterdienst\Corporate Design Aktuell\DWD-Logo-Komplett\20mm\RGB\Wortbildmarke mit Claim\bmp\Wortbildmarke-und-Claim-positiv-auf-weiss.bmp">
            <a:extLst>
              <a:ext uri="{FF2B5EF4-FFF2-40B4-BE49-F238E27FC236}">
                <a16:creationId xmlns:a16="http://schemas.microsoft.com/office/drawing/2014/main" id="{D316F9C4-7390-44E5-9782-049CCE28995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475" y="188913"/>
            <a:ext cx="22955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Line 23">
            <a:extLst>
              <a:ext uri="{FF2B5EF4-FFF2-40B4-BE49-F238E27FC236}">
                <a16:creationId xmlns:a16="http://schemas.microsoft.com/office/drawing/2014/main" id="{A7375F2E-7F79-4AB9-8324-AF7BC6EE4A5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44475" y="903288"/>
            <a:ext cx="8648700" cy="0"/>
          </a:xfrm>
          <a:prstGeom prst="line">
            <a:avLst/>
          </a:prstGeom>
          <a:noFill/>
          <a:ln w="25400">
            <a:solidFill>
              <a:srgbClr val="2D4B9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5440363"/>
            <a:ext cx="8207375" cy="898525"/>
          </a:xfrm>
        </p:spPr>
        <p:txBody>
          <a:bodyPr anchorCtr="1"/>
          <a:lstStyle>
            <a:lvl1pPr algn="ctr">
              <a:defRPr sz="3600"/>
            </a:lvl1pPr>
          </a:lstStyle>
          <a:p>
            <a:pPr lvl="0"/>
            <a:r>
              <a:rPr lang="de-DE" noProof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77178908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Pf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15">
            <a:extLst>
              <a:ext uri="{FF2B5EF4-FFF2-40B4-BE49-F238E27FC236}">
                <a16:creationId xmlns:a16="http://schemas.microsoft.com/office/drawing/2014/main" id="{EC4E5AF1-711C-408F-91B5-6B3F3AFF3E0F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Baldauf (DWD)</a:t>
            </a:r>
          </a:p>
        </p:txBody>
      </p:sp>
      <p:sp>
        <p:nvSpPr>
          <p:cNvPr id="5" name="Foliennummernplatzhalter 1">
            <a:extLst>
              <a:ext uri="{FF2B5EF4-FFF2-40B4-BE49-F238E27FC236}">
                <a16:creationId xmlns:a16="http://schemas.microsoft.com/office/drawing/2014/main" id="{EBFFC099-02C8-4874-94DC-5FB69B484D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7C2049-7E67-46C1-8BB0-901C73906767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752429920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Käst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2425" indent="-352425">
              <a:buFont typeface="Wingdings" pitchFamily="2" charset="2"/>
              <a:buChar char="n"/>
              <a:defRPr/>
            </a:lvl1pPr>
            <a:lvl2pPr marL="692150" indent="-260350">
              <a:buFont typeface="Wingdings" pitchFamily="2" charset="2"/>
              <a:buChar char="n"/>
              <a:defRPr/>
            </a:lvl2pPr>
            <a:lvl3pPr marL="1143000" indent="-228600">
              <a:buFont typeface="Wingdings" pitchFamily="2" charset="2"/>
              <a:buChar char="n"/>
              <a:defRPr/>
            </a:lvl3pPr>
            <a:lvl4pPr marL="1600200" indent="-228600">
              <a:buFont typeface="Wingdings" pitchFamily="2" charset="2"/>
              <a:buChar char="n"/>
              <a:defRPr/>
            </a:lvl4pPr>
            <a:lvl5pPr marL="2057400" indent="-228600">
              <a:buFont typeface="Wingdings" pitchFamily="2" charset="2"/>
              <a:buChar char="n"/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15">
            <a:extLst>
              <a:ext uri="{FF2B5EF4-FFF2-40B4-BE49-F238E27FC236}">
                <a16:creationId xmlns:a16="http://schemas.microsoft.com/office/drawing/2014/main" id="{6508C618-6971-4323-8F8D-CFB3C2810E5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Baldauf (DWD)</a:t>
            </a:r>
          </a:p>
        </p:txBody>
      </p:sp>
      <p:sp>
        <p:nvSpPr>
          <p:cNvPr id="5" name="Foliennummernplatzhalter 1">
            <a:extLst>
              <a:ext uri="{FF2B5EF4-FFF2-40B4-BE49-F238E27FC236}">
                <a16:creationId xmlns:a16="http://schemas.microsoft.com/office/drawing/2014/main" id="{EA85D447-2082-47B2-BF81-12B3395BEF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9034C8-243D-4B78-871C-043C4EC767B3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830191757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2425" indent="-352425">
              <a:buFont typeface="Wingdings" pitchFamily="2" charset="2"/>
              <a:buChar char=""/>
              <a:defRPr/>
            </a:lvl1pPr>
            <a:lvl2pPr marL="692150" indent="-260350">
              <a:buFont typeface="Wingdings" pitchFamily="2" charset="2"/>
              <a:buChar char=""/>
              <a:defRPr/>
            </a:lvl2pPr>
            <a:lvl3pPr marL="1143000" indent="-228600">
              <a:buFont typeface="Wingdings" pitchFamily="2" charset="2"/>
              <a:buChar char=""/>
              <a:defRPr/>
            </a:lvl3pPr>
            <a:lvl4pPr marL="1600200" indent="-228600">
              <a:buFont typeface="Wingdings" pitchFamily="2" charset="2"/>
              <a:buChar char=""/>
              <a:defRPr/>
            </a:lvl4pPr>
            <a:lvl5pPr marL="2057400" indent="-228600">
              <a:buFont typeface="Wingdings" pitchFamily="2" charset="2"/>
              <a:buChar char=""/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15">
            <a:extLst>
              <a:ext uri="{FF2B5EF4-FFF2-40B4-BE49-F238E27FC236}">
                <a16:creationId xmlns:a16="http://schemas.microsoft.com/office/drawing/2014/main" id="{D3F87F02-3FDD-4205-BF92-DB3A5002BA5B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Baldauf (DWD)</a:t>
            </a:r>
          </a:p>
        </p:txBody>
      </p:sp>
      <p:sp>
        <p:nvSpPr>
          <p:cNvPr id="5" name="Foliennummernplatzhalter 1">
            <a:extLst>
              <a:ext uri="{FF2B5EF4-FFF2-40B4-BE49-F238E27FC236}">
                <a16:creationId xmlns:a16="http://schemas.microsoft.com/office/drawing/2014/main" id="{1995293A-A0C3-40C7-B454-731DED21414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B9B233-3CB9-4381-8785-DF2B9F0DFFEE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444874998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>
            <a:extLst>
              <a:ext uri="{FF2B5EF4-FFF2-40B4-BE49-F238E27FC236}">
                <a16:creationId xmlns:a16="http://schemas.microsoft.com/office/drawing/2014/main" id="{811CCBEF-7762-4B33-8B1F-6609F84FF53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Baldauf (DWD)</a:t>
            </a:r>
          </a:p>
        </p:txBody>
      </p:sp>
      <p:sp>
        <p:nvSpPr>
          <p:cNvPr id="3" name="Foliennummernplatzhalter 1">
            <a:extLst>
              <a:ext uri="{FF2B5EF4-FFF2-40B4-BE49-F238E27FC236}">
                <a16:creationId xmlns:a16="http://schemas.microsoft.com/office/drawing/2014/main" id="{850DCCD6-AD89-4E5F-9D26-983602069B6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901E57-CC92-433E-95A6-5590F83896A0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600227798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994148F-A29C-4FC5-8379-7D25F5594F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306656D4-098A-4C3F-8397-D277002ADF0F}" type="datetimeFigureOut">
              <a:rPr lang="de-DE"/>
              <a:pPr>
                <a:defRPr/>
              </a:pPr>
              <a:t>13.09.2024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0FED3F5-B1DF-4BD4-9944-3B7158ABC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F2DAE0A-F85C-4C7D-BE31-32C9C9666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8FDD7ADB-8AEE-4ED3-A391-3C83DD84160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383396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K:\Deutscher Wetterdienst\Corporate Design Aktuell\DWD-Logo-Komplett\20mm\RGB\Wortbildmarke mit Claim\bmp\Wortbildmarke-und-Claim-positiv-auf-weiss.bmp">
            <a:extLst>
              <a:ext uri="{FF2B5EF4-FFF2-40B4-BE49-F238E27FC236}">
                <a16:creationId xmlns:a16="http://schemas.microsoft.com/office/drawing/2014/main" id="{8D448ED9-AFB5-C5DE-95C2-D76F9698896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475" y="188913"/>
            <a:ext cx="22955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Line 23">
            <a:extLst>
              <a:ext uri="{FF2B5EF4-FFF2-40B4-BE49-F238E27FC236}">
                <a16:creationId xmlns:a16="http://schemas.microsoft.com/office/drawing/2014/main" id="{2D6C8FD1-C2D0-21EE-5242-99BCEB7E2728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44475" y="903288"/>
            <a:ext cx="8648700" cy="0"/>
          </a:xfrm>
          <a:prstGeom prst="line">
            <a:avLst/>
          </a:prstGeom>
          <a:noFill/>
          <a:ln w="25400">
            <a:solidFill>
              <a:srgbClr val="2D4B9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5440363"/>
            <a:ext cx="8207375" cy="898525"/>
          </a:xfrm>
        </p:spPr>
        <p:txBody>
          <a:bodyPr anchorCtr="1"/>
          <a:lstStyle>
            <a:lvl1pPr algn="ctr">
              <a:defRPr sz="3600"/>
            </a:lvl1pPr>
          </a:lstStyle>
          <a:p>
            <a:pPr lvl="0"/>
            <a:r>
              <a:rPr lang="de-DE" noProof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299807329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Pf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15">
            <a:extLst>
              <a:ext uri="{FF2B5EF4-FFF2-40B4-BE49-F238E27FC236}">
                <a16:creationId xmlns:a16="http://schemas.microsoft.com/office/drawing/2014/main" id="{BC17EB78-5840-3700-4F56-489AE7E1A08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Baldauf (DWD)</a:t>
            </a:r>
          </a:p>
        </p:txBody>
      </p:sp>
      <p:sp>
        <p:nvSpPr>
          <p:cNvPr id="5" name="Foliennummernplatzhalter 1">
            <a:extLst>
              <a:ext uri="{FF2B5EF4-FFF2-40B4-BE49-F238E27FC236}">
                <a16:creationId xmlns:a16="http://schemas.microsoft.com/office/drawing/2014/main" id="{3F1593DA-C0DE-EBDA-B09F-0E403D009AA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74B29EC-5059-457A-9C09-34CBB574950D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262481631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Käst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2425" indent="-352425">
              <a:buFont typeface="Wingdings" pitchFamily="2" charset="2"/>
              <a:buChar char="n"/>
              <a:defRPr/>
            </a:lvl1pPr>
            <a:lvl2pPr marL="692150" indent="-260350">
              <a:buFont typeface="Wingdings" pitchFamily="2" charset="2"/>
              <a:buChar char="n"/>
              <a:defRPr/>
            </a:lvl2pPr>
            <a:lvl3pPr marL="1143000" indent="-228600">
              <a:buFont typeface="Wingdings" pitchFamily="2" charset="2"/>
              <a:buChar char="n"/>
              <a:defRPr/>
            </a:lvl3pPr>
            <a:lvl4pPr marL="1600200" indent="-228600">
              <a:buFont typeface="Wingdings" pitchFamily="2" charset="2"/>
              <a:buChar char="n"/>
              <a:defRPr/>
            </a:lvl4pPr>
            <a:lvl5pPr marL="2057400" indent="-228600">
              <a:buFont typeface="Wingdings" pitchFamily="2" charset="2"/>
              <a:buChar char="n"/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15">
            <a:extLst>
              <a:ext uri="{FF2B5EF4-FFF2-40B4-BE49-F238E27FC236}">
                <a16:creationId xmlns:a16="http://schemas.microsoft.com/office/drawing/2014/main" id="{A638B2D4-5013-4E7B-AB44-8BD3AFCCF22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Baldauf (DWD)</a:t>
            </a:r>
          </a:p>
        </p:txBody>
      </p:sp>
      <p:sp>
        <p:nvSpPr>
          <p:cNvPr id="5" name="Foliennummernplatzhalter 1">
            <a:extLst>
              <a:ext uri="{FF2B5EF4-FFF2-40B4-BE49-F238E27FC236}">
                <a16:creationId xmlns:a16="http://schemas.microsoft.com/office/drawing/2014/main" id="{C0132517-5C22-4FF1-E04A-10E3A7DE44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96A93D1-BB01-447E-BF6E-6EEA023483E5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400126348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2425" indent="-352425">
              <a:buFont typeface="Wingdings" pitchFamily="2" charset="2"/>
              <a:buChar char=""/>
              <a:defRPr/>
            </a:lvl1pPr>
            <a:lvl2pPr marL="692150" indent="-260350">
              <a:buFont typeface="Wingdings" pitchFamily="2" charset="2"/>
              <a:buChar char=""/>
              <a:defRPr/>
            </a:lvl2pPr>
            <a:lvl3pPr marL="1143000" indent="-228600">
              <a:buFont typeface="Wingdings" pitchFamily="2" charset="2"/>
              <a:buChar char=""/>
              <a:defRPr/>
            </a:lvl3pPr>
            <a:lvl4pPr marL="1600200" indent="-228600">
              <a:buFont typeface="Wingdings" pitchFamily="2" charset="2"/>
              <a:buChar char=""/>
              <a:defRPr/>
            </a:lvl4pPr>
            <a:lvl5pPr marL="2057400" indent="-228600">
              <a:buFont typeface="Wingdings" pitchFamily="2" charset="2"/>
              <a:buChar char=""/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15">
            <a:extLst>
              <a:ext uri="{FF2B5EF4-FFF2-40B4-BE49-F238E27FC236}">
                <a16:creationId xmlns:a16="http://schemas.microsoft.com/office/drawing/2014/main" id="{F88DD7A9-70CA-6E05-B0AC-0FBE553F6367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Baldauf (DWD)</a:t>
            </a:r>
          </a:p>
        </p:txBody>
      </p:sp>
      <p:sp>
        <p:nvSpPr>
          <p:cNvPr id="5" name="Foliennummernplatzhalter 1">
            <a:extLst>
              <a:ext uri="{FF2B5EF4-FFF2-40B4-BE49-F238E27FC236}">
                <a16:creationId xmlns:a16="http://schemas.microsoft.com/office/drawing/2014/main" id="{3B874A8E-CEC9-DCD8-71E0-4E9E264107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8632FCE-A8D3-40B8-B982-F0BD9F7AAFA8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928888779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>
            <a:extLst>
              <a:ext uri="{FF2B5EF4-FFF2-40B4-BE49-F238E27FC236}">
                <a16:creationId xmlns:a16="http://schemas.microsoft.com/office/drawing/2014/main" id="{CCDA46FE-6753-BADF-135B-042E57DC1EC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Baldauf (DWD)</a:t>
            </a:r>
          </a:p>
        </p:txBody>
      </p:sp>
      <p:sp>
        <p:nvSpPr>
          <p:cNvPr id="3" name="Foliennummernplatzhalter 1">
            <a:extLst>
              <a:ext uri="{FF2B5EF4-FFF2-40B4-BE49-F238E27FC236}">
                <a16:creationId xmlns:a16="http://schemas.microsoft.com/office/drawing/2014/main" id="{C79FFF29-457D-7323-73A0-BE352FC334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814AE80-F294-4C95-AEBA-02F3227D4317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947287676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913595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 descr="K:\Deutscher Wetterdienst\Corporate Design Aktuell\DWD-Logo-Komplett\20mm\RGB\Wortbildmarke mit Claim\bmp\Wortbildmarke-und-Claim-positiv-auf-weiss.bmp">
            <a:extLst>
              <a:ext uri="{FF2B5EF4-FFF2-40B4-BE49-F238E27FC236}">
                <a16:creationId xmlns:a16="http://schemas.microsoft.com/office/drawing/2014/main" id="{6A800802-8170-407A-AF61-9863A308066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475" y="188913"/>
            <a:ext cx="22955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Line 23">
            <a:extLst>
              <a:ext uri="{FF2B5EF4-FFF2-40B4-BE49-F238E27FC236}">
                <a16:creationId xmlns:a16="http://schemas.microsoft.com/office/drawing/2014/main" id="{A986F14E-9967-490D-9C7B-575FD73CEC48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44475" y="903288"/>
            <a:ext cx="8648700" cy="0"/>
          </a:xfrm>
          <a:prstGeom prst="line">
            <a:avLst/>
          </a:prstGeom>
          <a:noFill/>
          <a:ln w="25400">
            <a:solidFill>
              <a:srgbClr val="2D4B9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5440363"/>
            <a:ext cx="8207375" cy="898525"/>
          </a:xfrm>
        </p:spPr>
        <p:txBody>
          <a:bodyPr anchorCtr="1"/>
          <a:lstStyle>
            <a:lvl1pPr algn="ctr">
              <a:defRPr sz="3600"/>
            </a:lvl1pPr>
          </a:lstStyle>
          <a:p>
            <a:pPr lvl="0"/>
            <a:r>
              <a:rPr lang="de-DE" noProof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920929013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Pf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15">
            <a:extLst>
              <a:ext uri="{FF2B5EF4-FFF2-40B4-BE49-F238E27FC236}">
                <a16:creationId xmlns:a16="http://schemas.microsoft.com/office/drawing/2014/main" id="{E5B6D2BF-0BE2-40EB-A306-764D491834E8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Baldauf (DWD)</a:t>
            </a:r>
          </a:p>
        </p:txBody>
      </p:sp>
      <p:sp>
        <p:nvSpPr>
          <p:cNvPr id="5" name="Foliennummernplatzhalter 1">
            <a:extLst>
              <a:ext uri="{FF2B5EF4-FFF2-40B4-BE49-F238E27FC236}">
                <a16:creationId xmlns:a16="http://schemas.microsoft.com/office/drawing/2014/main" id="{A64C36B8-6E6A-44DA-A983-47371D4A27A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6C130A-E905-48BA-AA90-ABD94CA5F098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89400441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Käst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2425" indent="-352425">
              <a:buFont typeface="Wingdings" pitchFamily="2" charset="2"/>
              <a:buChar char="n"/>
              <a:defRPr/>
            </a:lvl1pPr>
            <a:lvl2pPr marL="692150" indent="-260350">
              <a:buFont typeface="Wingdings" pitchFamily="2" charset="2"/>
              <a:buChar char="n"/>
              <a:defRPr/>
            </a:lvl2pPr>
            <a:lvl3pPr marL="1143000" indent="-228600">
              <a:buFont typeface="Wingdings" pitchFamily="2" charset="2"/>
              <a:buChar char="n"/>
              <a:defRPr/>
            </a:lvl3pPr>
            <a:lvl4pPr marL="1600200" indent="-228600">
              <a:buFont typeface="Wingdings" pitchFamily="2" charset="2"/>
              <a:buChar char="n"/>
              <a:defRPr/>
            </a:lvl4pPr>
            <a:lvl5pPr marL="2057400" indent="-228600">
              <a:buFont typeface="Wingdings" pitchFamily="2" charset="2"/>
              <a:buChar char="n"/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15">
            <a:extLst>
              <a:ext uri="{FF2B5EF4-FFF2-40B4-BE49-F238E27FC236}">
                <a16:creationId xmlns:a16="http://schemas.microsoft.com/office/drawing/2014/main" id="{74D5BF3B-076C-4251-ABC7-55C149900D7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Baldauf (DWD)</a:t>
            </a:r>
          </a:p>
        </p:txBody>
      </p:sp>
      <p:sp>
        <p:nvSpPr>
          <p:cNvPr id="5" name="Foliennummernplatzhalter 1">
            <a:extLst>
              <a:ext uri="{FF2B5EF4-FFF2-40B4-BE49-F238E27FC236}">
                <a16:creationId xmlns:a16="http://schemas.microsoft.com/office/drawing/2014/main" id="{D9B950BB-D7EB-4DAD-A272-DE803F957D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2813C-E253-4D90-97DE-F4B6E46FBA1E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974730199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2425" indent="-352425">
              <a:buFont typeface="Wingdings" pitchFamily="2" charset="2"/>
              <a:buChar char=""/>
              <a:defRPr/>
            </a:lvl1pPr>
            <a:lvl2pPr marL="692150" indent="-260350">
              <a:buFont typeface="Wingdings" pitchFamily="2" charset="2"/>
              <a:buChar char=""/>
              <a:defRPr/>
            </a:lvl2pPr>
            <a:lvl3pPr marL="1143000" indent="-228600">
              <a:buFont typeface="Wingdings" pitchFamily="2" charset="2"/>
              <a:buChar char=""/>
              <a:defRPr/>
            </a:lvl3pPr>
            <a:lvl4pPr marL="1600200" indent="-228600">
              <a:buFont typeface="Wingdings" pitchFamily="2" charset="2"/>
              <a:buChar char=""/>
              <a:defRPr/>
            </a:lvl4pPr>
            <a:lvl5pPr marL="2057400" indent="-228600">
              <a:buFont typeface="Wingdings" pitchFamily="2" charset="2"/>
              <a:buChar char=""/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15">
            <a:extLst>
              <a:ext uri="{FF2B5EF4-FFF2-40B4-BE49-F238E27FC236}">
                <a16:creationId xmlns:a16="http://schemas.microsoft.com/office/drawing/2014/main" id="{9F8ABECE-7ED1-45E6-8A78-AD68301ADBD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Baldauf (DWD)</a:t>
            </a:r>
          </a:p>
        </p:txBody>
      </p:sp>
      <p:sp>
        <p:nvSpPr>
          <p:cNvPr id="5" name="Foliennummernplatzhalter 1">
            <a:extLst>
              <a:ext uri="{FF2B5EF4-FFF2-40B4-BE49-F238E27FC236}">
                <a16:creationId xmlns:a16="http://schemas.microsoft.com/office/drawing/2014/main" id="{8B0A1A68-C644-42BA-8EA2-AF4EE01804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FACE8E-51B7-4493-9048-820F508DF53C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162737699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>
            <a:extLst>
              <a:ext uri="{FF2B5EF4-FFF2-40B4-BE49-F238E27FC236}">
                <a16:creationId xmlns:a16="http://schemas.microsoft.com/office/drawing/2014/main" id="{255E3139-3CF7-48FC-823F-FA7B43BF11E7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Baldauf (DWD)</a:t>
            </a:r>
          </a:p>
        </p:txBody>
      </p:sp>
      <p:sp>
        <p:nvSpPr>
          <p:cNvPr id="3" name="Foliennummernplatzhalter 1">
            <a:extLst>
              <a:ext uri="{FF2B5EF4-FFF2-40B4-BE49-F238E27FC236}">
                <a16:creationId xmlns:a16="http://schemas.microsoft.com/office/drawing/2014/main" id="{E322C6EA-CDEC-46F1-B1CF-84AB75663C3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E7A49F-E765-4B9C-9881-88EADD8F2D77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835528598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7A3FF3F-885B-4F9E-BE27-52158B4F6D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DF26A5-8981-481F-A7A3-43518606C300}" type="datetimeFigureOut">
              <a:rPr lang="de-DE"/>
              <a:pPr>
                <a:defRPr/>
              </a:pPr>
              <a:t>13.09.2024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D0EBE30-3C54-4067-917A-927B1110D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C0CBE13-DD3F-4298-9FD0-FA31BA1B1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E132C7-C310-445B-9C5A-EDF81A8D3F1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581663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 descr="K:\Deutscher Wetterdienst\Corporate Design Aktuell\DWD-Logo-Komplett\20mm\RGB\Wortbildmarke mit Claim\bmp\Wortbildmarke-und-Claim-positiv-auf-weiss.bmp">
            <a:extLst>
              <a:ext uri="{FF2B5EF4-FFF2-40B4-BE49-F238E27FC236}">
                <a16:creationId xmlns:a16="http://schemas.microsoft.com/office/drawing/2014/main" id="{E617943B-0B2C-4133-A1CF-091503CBB99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475" y="188913"/>
            <a:ext cx="22955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Line 23">
            <a:extLst>
              <a:ext uri="{FF2B5EF4-FFF2-40B4-BE49-F238E27FC236}">
                <a16:creationId xmlns:a16="http://schemas.microsoft.com/office/drawing/2014/main" id="{CD2DAA01-F05D-4718-9645-C72087886B8E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44475" y="903288"/>
            <a:ext cx="8648700" cy="0"/>
          </a:xfrm>
          <a:prstGeom prst="line">
            <a:avLst/>
          </a:prstGeom>
          <a:noFill/>
          <a:ln w="25400">
            <a:solidFill>
              <a:srgbClr val="2D4B9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5440363"/>
            <a:ext cx="8207375" cy="898525"/>
          </a:xfrm>
        </p:spPr>
        <p:txBody>
          <a:bodyPr anchorCtr="1"/>
          <a:lstStyle>
            <a:lvl1pPr algn="ctr">
              <a:defRPr sz="3600"/>
            </a:lvl1pPr>
          </a:lstStyle>
          <a:p>
            <a:pPr lvl="0"/>
            <a:r>
              <a:rPr lang="de-DE" noProof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743792789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Pf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15">
            <a:extLst>
              <a:ext uri="{FF2B5EF4-FFF2-40B4-BE49-F238E27FC236}">
                <a16:creationId xmlns:a16="http://schemas.microsoft.com/office/drawing/2014/main" id="{13ACF368-2D35-4D0B-BB19-2C68EF4C833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Baldauf (DWD)</a:t>
            </a:r>
          </a:p>
        </p:txBody>
      </p:sp>
      <p:sp>
        <p:nvSpPr>
          <p:cNvPr id="5" name="Foliennummernplatzhalter 1">
            <a:extLst>
              <a:ext uri="{FF2B5EF4-FFF2-40B4-BE49-F238E27FC236}">
                <a16:creationId xmlns:a16="http://schemas.microsoft.com/office/drawing/2014/main" id="{B919F915-0121-4E0E-BBEE-B5676D690D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305D99-C69C-44E4-8BCB-E99B32B76D7C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64672605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Käst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2425" indent="-352425">
              <a:buFont typeface="Wingdings" pitchFamily="2" charset="2"/>
              <a:buChar char="n"/>
              <a:defRPr/>
            </a:lvl1pPr>
            <a:lvl2pPr marL="692150" indent="-260350">
              <a:buFont typeface="Wingdings" pitchFamily="2" charset="2"/>
              <a:buChar char="n"/>
              <a:defRPr/>
            </a:lvl2pPr>
            <a:lvl3pPr marL="1143000" indent="-228600">
              <a:buFont typeface="Wingdings" pitchFamily="2" charset="2"/>
              <a:buChar char="n"/>
              <a:defRPr/>
            </a:lvl3pPr>
            <a:lvl4pPr marL="1600200" indent="-228600">
              <a:buFont typeface="Wingdings" pitchFamily="2" charset="2"/>
              <a:buChar char="n"/>
              <a:defRPr/>
            </a:lvl4pPr>
            <a:lvl5pPr marL="2057400" indent="-228600">
              <a:buFont typeface="Wingdings" pitchFamily="2" charset="2"/>
              <a:buChar char="n"/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15">
            <a:extLst>
              <a:ext uri="{FF2B5EF4-FFF2-40B4-BE49-F238E27FC236}">
                <a16:creationId xmlns:a16="http://schemas.microsoft.com/office/drawing/2014/main" id="{666D21F7-D129-46FE-9091-D12E84FC29D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Baldauf (DWD)</a:t>
            </a:r>
          </a:p>
        </p:txBody>
      </p:sp>
      <p:sp>
        <p:nvSpPr>
          <p:cNvPr id="5" name="Foliennummernplatzhalter 1">
            <a:extLst>
              <a:ext uri="{FF2B5EF4-FFF2-40B4-BE49-F238E27FC236}">
                <a16:creationId xmlns:a16="http://schemas.microsoft.com/office/drawing/2014/main" id="{7355A717-12F3-4730-953D-8F3E99BAE1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32B9C-A559-446F-B18A-D7D2000E3848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7169112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2425" indent="-352425">
              <a:buFont typeface="Wingdings" pitchFamily="2" charset="2"/>
              <a:buChar char=""/>
              <a:defRPr/>
            </a:lvl1pPr>
            <a:lvl2pPr marL="692150" indent="-260350">
              <a:buFont typeface="Wingdings" pitchFamily="2" charset="2"/>
              <a:buChar char=""/>
              <a:defRPr/>
            </a:lvl2pPr>
            <a:lvl3pPr marL="1143000" indent="-228600">
              <a:buFont typeface="Wingdings" pitchFamily="2" charset="2"/>
              <a:buChar char=""/>
              <a:defRPr/>
            </a:lvl3pPr>
            <a:lvl4pPr marL="1600200" indent="-228600">
              <a:buFont typeface="Wingdings" pitchFamily="2" charset="2"/>
              <a:buChar char=""/>
              <a:defRPr/>
            </a:lvl4pPr>
            <a:lvl5pPr marL="2057400" indent="-228600">
              <a:buFont typeface="Wingdings" pitchFamily="2" charset="2"/>
              <a:buChar char=""/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15">
            <a:extLst>
              <a:ext uri="{FF2B5EF4-FFF2-40B4-BE49-F238E27FC236}">
                <a16:creationId xmlns:a16="http://schemas.microsoft.com/office/drawing/2014/main" id="{EE0452C5-7869-4382-A0B3-A8BCF66AA9A7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Baldauf (DWD)</a:t>
            </a:r>
          </a:p>
        </p:txBody>
      </p:sp>
      <p:sp>
        <p:nvSpPr>
          <p:cNvPr id="5" name="Foliennummernplatzhalter 1">
            <a:extLst>
              <a:ext uri="{FF2B5EF4-FFF2-40B4-BE49-F238E27FC236}">
                <a16:creationId xmlns:a16="http://schemas.microsoft.com/office/drawing/2014/main" id="{59EA1CF7-87C1-4014-8A9E-E5DCAB0AA30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D2F29B-1BB1-497F-BEAC-F2B748462C9A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552507199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>
            <a:extLst>
              <a:ext uri="{FF2B5EF4-FFF2-40B4-BE49-F238E27FC236}">
                <a16:creationId xmlns:a16="http://schemas.microsoft.com/office/drawing/2014/main" id="{A5096D4B-84C2-43BD-BB3C-BBE385C4279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Baldauf (DWD)</a:t>
            </a:r>
          </a:p>
        </p:txBody>
      </p:sp>
      <p:sp>
        <p:nvSpPr>
          <p:cNvPr id="3" name="Foliennummernplatzhalter 1">
            <a:extLst>
              <a:ext uri="{FF2B5EF4-FFF2-40B4-BE49-F238E27FC236}">
                <a16:creationId xmlns:a16="http://schemas.microsoft.com/office/drawing/2014/main" id="{2ED1BE5E-17EE-43F4-A4D1-8D744FECBD2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9FD00B-9966-458F-BD8B-129B537AA95E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051795271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0">
            <a:extLst>
              <a:ext uri="{FF2B5EF4-FFF2-40B4-BE49-F238E27FC236}">
                <a16:creationId xmlns:a16="http://schemas.microsoft.com/office/drawing/2014/main" id="{905C4B29-5A92-4149-945C-8655A735338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60350"/>
            <a:ext cx="5772150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329409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 descr="K:\Deutscher Wetterdienst\Corporate Design Aktuell\DWD-Logo-Komplett\20mm\RGB\Wortbildmarke mit Claim\bmp\Wortbildmarke-und-Claim-positiv-auf-weiss.bmp">
            <a:extLst>
              <a:ext uri="{FF2B5EF4-FFF2-40B4-BE49-F238E27FC236}">
                <a16:creationId xmlns:a16="http://schemas.microsoft.com/office/drawing/2014/main" id="{84F9721C-68F2-462C-8E85-B23874E8A9F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475" y="188913"/>
            <a:ext cx="22955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Line 23">
            <a:extLst>
              <a:ext uri="{FF2B5EF4-FFF2-40B4-BE49-F238E27FC236}">
                <a16:creationId xmlns:a16="http://schemas.microsoft.com/office/drawing/2014/main" id="{0ECCF154-609B-451F-829D-49CB966EE2A3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44475" y="903288"/>
            <a:ext cx="8648700" cy="0"/>
          </a:xfrm>
          <a:prstGeom prst="line">
            <a:avLst/>
          </a:prstGeom>
          <a:noFill/>
          <a:ln w="25400">
            <a:solidFill>
              <a:srgbClr val="2D4B9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5440363"/>
            <a:ext cx="8207375" cy="898525"/>
          </a:xfrm>
        </p:spPr>
        <p:txBody>
          <a:bodyPr anchorCtr="1"/>
          <a:lstStyle>
            <a:lvl1pPr algn="ctr">
              <a:defRPr sz="3600"/>
            </a:lvl1pPr>
          </a:lstStyle>
          <a:p>
            <a:pPr lvl="0"/>
            <a:r>
              <a:rPr lang="de-DE" noProof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69083929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Pf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15">
            <a:extLst>
              <a:ext uri="{FF2B5EF4-FFF2-40B4-BE49-F238E27FC236}">
                <a16:creationId xmlns:a16="http://schemas.microsoft.com/office/drawing/2014/main" id="{0605F6AC-E467-43D4-B3D5-A24764673D4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Baldauf (DWD)</a:t>
            </a:r>
          </a:p>
        </p:txBody>
      </p:sp>
      <p:sp>
        <p:nvSpPr>
          <p:cNvPr id="5" name="Foliennummernplatzhalter 1">
            <a:extLst>
              <a:ext uri="{FF2B5EF4-FFF2-40B4-BE49-F238E27FC236}">
                <a16:creationId xmlns:a16="http://schemas.microsoft.com/office/drawing/2014/main" id="{8FD7A4D5-F774-49A5-80CE-74F94AD7A1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86B269-0F1E-4920-903D-E49B837338D1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829352600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Käst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2425" indent="-352425">
              <a:buFont typeface="Wingdings" pitchFamily="2" charset="2"/>
              <a:buChar char="n"/>
              <a:defRPr/>
            </a:lvl1pPr>
            <a:lvl2pPr marL="692150" indent="-260350">
              <a:buFont typeface="Wingdings" pitchFamily="2" charset="2"/>
              <a:buChar char="n"/>
              <a:defRPr/>
            </a:lvl2pPr>
            <a:lvl3pPr marL="1143000" indent="-228600">
              <a:buFont typeface="Wingdings" pitchFamily="2" charset="2"/>
              <a:buChar char="n"/>
              <a:defRPr/>
            </a:lvl3pPr>
            <a:lvl4pPr marL="1600200" indent="-228600">
              <a:buFont typeface="Wingdings" pitchFamily="2" charset="2"/>
              <a:buChar char="n"/>
              <a:defRPr/>
            </a:lvl4pPr>
            <a:lvl5pPr marL="2057400" indent="-228600">
              <a:buFont typeface="Wingdings" pitchFamily="2" charset="2"/>
              <a:buChar char="n"/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15">
            <a:extLst>
              <a:ext uri="{FF2B5EF4-FFF2-40B4-BE49-F238E27FC236}">
                <a16:creationId xmlns:a16="http://schemas.microsoft.com/office/drawing/2014/main" id="{F071FDBE-93E9-4897-B0E1-24CC87AF2BF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Baldauf (DWD)</a:t>
            </a:r>
          </a:p>
        </p:txBody>
      </p:sp>
      <p:sp>
        <p:nvSpPr>
          <p:cNvPr id="5" name="Foliennummernplatzhalter 1">
            <a:extLst>
              <a:ext uri="{FF2B5EF4-FFF2-40B4-BE49-F238E27FC236}">
                <a16:creationId xmlns:a16="http://schemas.microsoft.com/office/drawing/2014/main" id="{AC26FC00-1B50-4BCF-9F63-411DCDBBBA5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083C10-68C2-419C-836A-D9F976DF16FB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79602622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2425" indent="-352425">
              <a:buFont typeface="Wingdings" pitchFamily="2" charset="2"/>
              <a:buChar char=""/>
              <a:defRPr/>
            </a:lvl1pPr>
            <a:lvl2pPr marL="692150" indent="-260350">
              <a:buFont typeface="Wingdings" pitchFamily="2" charset="2"/>
              <a:buChar char=""/>
              <a:defRPr/>
            </a:lvl2pPr>
            <a:lvl3pPr marL="1143000" indent="-228600">
              <a:buFont typeface="Wingdings" pitchFamily="2" charset="2"/>
              <a:buChar char=""/>
              <a:defRPr/>
            </a:lvl3pPr>
            <a:lvl4pPr marL="1600200" indent="-228600">
              <a:buFont typeface="Wingdings" pitchFamily="2" charset="2"/>
              <a:buChar char=""/>
              <a:defRPr/>
            </a:lvl4pPr>
            <a:lvl5pPr marL="2057400" indent="-228600">
              <a:buFont typeface="Wingdings" pitchFamily="2" charset="2"/>
              <a:buChar char=""/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15">
            <a:extLst>
              <a:ext uri="{FF2B5EF4-FFF2-40B4-BE49-F238E27FC236}">
                <a16:creationId xmlns:a16="http://schemas.microsoft.com/office/drawing/2014/main" id="{FE28C39A-495E-4D1B-995A-D0FA4AD2FAD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Baldauf (DWD)</a:t>
            </a:r>
          </a:p>
        </p:txBody>
      </p:sp>
      <p:sp>
        <p:nvSpPr>
          <p:cNvPr id="5" name="Foliennummernplatzhalter 1">
            <a:extLst>
              <a:ext uri="{FF2B5EF4-FFF2-40B4-BE49-F238E27FC236}">
                <a16:creationId xmlns:a16="http://schemas.microsoft.com/office/drawing/2014/main" id="{9E0D21F0-78A9-4FCD-B730-B5C637F727A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350B4E-4F0B-4957-886D-9892A29333D7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571906473"/>
      </p:ext>
    </p:extLst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>
            <a:extLst>
              <a:ext uri="{FF2B5EF4-FFF2-40B4-BE49-F238E27FC236}">
                <a16:creationId xmlns:a16="http://schemas.microsoft.com/office/drawing/2014/main" id="{9DC148EB-ECEB-4C68-95F9-DABC049912DF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Baldauf (DWD)</a:t>
            </a:r>
          </a:p>
        </p:txBody>
      </p:sp>
      <p:sp>
        <p:nvSpPr>
          <p:cNvPr id="3" name="Foliennummernplatzhalter 1">
            <a:extLst>
              <a:ext uri="{FF2B5EF4-FFF2-40B4-BE49-F238E27FC236}">
                <a16:creationId xmlns:a16="http://schemas.microsoft.com/office/drawing/2014/main" id="{9BBD214E-B7A6-402B-9279-518DDD0C125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DDA58C-6D8E-44F3-9770-3087458A7A80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13354436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65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theme" Target="../theme/theme10.xml"/><Relationship Id="rId5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0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Relationship Id="rId9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41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Relationship Id="rId9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theme" Target="../theme/theme7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Relationship Id="rId9" Type="http://schemas.openxmlformats.org/officeDocument/2006/relationships/image" Target="../media/image2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53.xml"/><Relationship Id="rId7" Type="http://schemas.openxmlformats.org/officeDocument/2006/relationships/theme" Target="../theme/theme8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5.xml"/><Relationship Id="rId4" Type="http://schemas.openxmlformats.org/officeDocument/2006/relationships/slideLayout" Target="../slideLayouts/slideLayout54.xml"/><Relationship Id="rId9" Type="http://schemas.openxmlformats.org/officeDocument/2006/relationships/image" Target="../media/image2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59.xml"/><Relationship Id="rId7" Type="http://schemas.openxmlformats.org/officeDocument/2006/relationships/theme" Target="../theme/theme9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1.xml"/><Relationship Id="rId10" Type="http://schemas.openxmlformats.org/officeDocument/2006/relationships/image" Target="../media/image4.emf"/><Relationship Id="rId4" Type="http://schemas.openxmlformats.org/officeDocument/2006/relationships/slideLayout" Target="../slideLayouts/slideLayout60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1"/>
          <p:cNvSpPr/>
          <p:nvPr/>
        </p:nvSpPr>
        <p:spPr>
          <a:xfrm>
            <a:off x="244440" y="6351480"/>
            <a:ext cx="8613720" cy="0"/>
          </a:xfrm>
          <a:prstGeom prst="line">
            <a:avLst/>
          </a:prstGeom>
          <a:ln w="15120">
            <a:solidFill>
              <a:srgbClr val="2D4B9B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" name="Picture 28" descr="Bundesadler_kleiner"/>
          <p:cNvPicPr/>
          <p:nvPr/>
        </p:nvPicPr>
        <p:blipFill>
          <a:blip r:embed="rId19"/>
          <a:stretch/>
        </p:blipFill>
        <p:spPr>
          <a:xfrm>
            <a:off x="358920" y="6405480"/>
            <a:ext cx="445320" cy="415080"/>
          </a:xfrm>
          <a:prstGeom prst="rect">
            <a:avLst/>
          </a:prstGeom>
          <a:ln>
            <a:noFill/>
          </a:ln>
        </p:spPr>
      </p:pic>
      <p:pic>
        <p:nvPicPr>
          <p:cNvPr id="2" name="Picture 12" descr="K:\Deutscher Wetterdienst\Corporate Design Aktuell\DWD-Logo-Komplett\20mm\RGB\Wortbildmarke mit Claim\bmp\Wortbildmarke-und-Claim-positiv-auf-weiss.bmp"/>
          <p:cNvPicPr/>
          <p:nvPr/>
        </p:nvPicPr>
        <p:blipFill>
          <a:blip r:embed="rId20"/>
          <a:stretch/>
        </p:blipFill>
        <p:spPr>
          <a:xfrm>
            <a:off x="6594480" y="189000"/>
            <a:ext cx="2294640" cy="612000"/>
          </a:xfrm>
          <a:prstGeom prst="rect">
            <a:avLst/>
          </a:prstGeom>
          <a:ln>
            <a:noFill/>
          </a:ln>
        </p:spPr>
      </p:pic>
      <p:sp>
        <p:nvSpPr>
          <p:cNvPr id="3" name="Line 2"/>
          <p:cNvSpPr/>
          <p:nvPr/>
        </p:nvSpPr>
        <p:spPr>
          <a:xfrm>
            <a:off x="244440" y="903240"/>
            <a:ext cx="8648640" cy="0"/>
          </a:xfrm>
          <a:prstGeom prst="line">
            <a:avLst/>
          </a:prstGeom>
          <a:ln w="25560">
            <a:solidFill>
              <a:srgbClr val="2D4B9B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" name="PlaceHolder 3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de-DE" sz="4400" b="0" strike="noStrike" spc="-1">
                <a:latin typeface="Arial"/>
              </a:rPr>
              <a:t>Format des Titeltextes durch Klicken bearbeiten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latin typeface="Arial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800" b="0" strike="noStrike" spc="-1">
                <a:latin typeface="Arial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400" b="0" strike="noStrike" spc="-1">
                <a:latin typeface="Arial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000" b="0" strike="noStrike" spc="-1">
                <a:latin typeface="Arial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latin typeface="Arial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latin typeface="Arial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latin typeface="Arial"/>
              </a:rPr>
              <a:t>Siebte Gliederungsebene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840" r:id="rId13"/>
    <p:sldLayoutId id="2147483841" r:id="rId14"/>
    <p:sldLayoutId id="2147483774" r:id="rId15"/>
    <p:sldLayoutId id="2147483831" r:id="rId16"/>
    <p:sldLayoutId id="2147483797" r:id="rId17"/>
  </p:sldLayoutIdLst>
  <p:txStyles>
    <p:titleStyle/>
    <p:bodyStyle/>
    <p:otherStyle/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4963B20-C464-43C5-AFB9-53B5901509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1196975"/>
            <a:ext cx="83534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Folienmasterformat durch Klicken bearbeiten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5CC043EB-FD1F-42AB-A439-7A20132AA9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88" y="1839913"/>
            <a:ext cx="8353425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Textmasterformate durch Klicken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1028" name="Line 23">
            <a:extLst>
              <a:ext uri="{FF2B5EF4-FFF2-40B4-BE49-F238E27FC236}">
                <a16:creationId xmlns:a16="http://schemas.microsoft.com/office/drawing/2014/main" id="{0A280C10-0633-436F-AE55-27DA1408F0C5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44475" y="6351588"/>
            <a:ext cx="8613775" cy="0"/>
          </a:xfrm>
          <a:prstGeom prst="line">
            <a:avLst/>
          </a:prstGeom>
          <a:noFill/>
          <a:ln w="15240">
            <a:solidFill>
              <a:srgbClr val="2D4B9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1029" name="Picture 28" descr="Bundesadler_kleiner">
            <a:extLst>
              <a:ext uri="{FF2B5EF4-FFF2-40B4-BE49-F238E27FC236}">
                <a16:creationId xmlns:a16="http://schemas.microsoft.com/office/drawing/2014/main" id="{E8BD7C37-019C-4F60-9F81-7D58B872924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6405563"/>
            <a:ext cx="446088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12" descr="K:\Deutscher Wetterdienst\Corporate Design Aktuell\DWD-Logo-Komplett\20mm\RGB\Wortbildmarke mit Claim\bmp\Wortbildmarke-und-Claim-positiv-auf-weiss.bmp">
            <a:extLst>
              <a:ext uri="{FF2B5EF4-FFF2-40B4-BE49-F238E27FC236}">
                <a16:creationId xmlns:a16="http://schemas.microsoft.com/office/drawing/2014/main" id="{6604597E-8A1C-4E64-B592-ED32A455A20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475" y="188913"/>
            <a:ext cx="22955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Line 23">
            <a:extLst>
              <a:ext uri="{FF2B5EF4-FFF2-40B4-BE49-F238E27FC236}">
                <a16:creationId xmlns:a16="http://schemas.microsoft.com/office/drawing/2014/main" id="{A61993FD-B9D0-4953-9CCC-2D2AC5BD8BC8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44475" y="903288"/>
            <a:ext cx="8648700" cy="0"/>
          </a:xfrm>
          <a:prstGeom prst="line">
            <a:avLst/>
          </a:prstGeom>
          <a:noFill/>
          <a:ln w="25400">
            <a:solidFill>
              <a:srgbClr val="2D4B9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" name="Rectangle 15">
            <a:extLst>
              <a:ext uri="{FF2B5EF4-FFF2-40B4-BE49-F238E27FC236}">
                <a16:creationId xmlns:a16="http://schemas.microsoft.com/office/drawing/2014/main" id="{B39F894F-C088-43AE-B6C6-917251292EB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>
          <a:xfrm>
            <a:off x="4572000" y="6381750"/>
            <a:ext cx="3709988" cy="215900"/>
          </a:xfrm>
          <a:prstGeom prst="rect">
            <a:avLst/>
          </a:prstGeom>
          <a:ln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Arial" charset="0"/>
              </a:defRPr>
            </a:lvl1pPr>
          </a:lstStyle>
          <a:p>
            <a:pPr>
              <a:defRPr/>
            </a:pPr>
            <a:r>
              <a:rPr lang="de-DE"/>
              <a:t>M. Baldauf (DWD)</a:t>
            </a:r>
          </a:p>
        </p:txBody>
      </p:sp>
      <p:sp>
        <p:nvSpPr>
          <p:cNvPr id="20" name="Foliennummernplatzhalter 1">
            <a:extLst>
              <a:ext uri="{FF2B5EF4-FFF2-40B4-BE49-F238E27FC236}">
                <a16:creationId xmlns:a16="http://schemas.microsoft.com/office/drawing/2014/main" id="{17CBD332-0679-4DB9-831D-348EC59258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83575" y="6381750"/>
            <a:ext cx="465138" cy="21590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000" smtClean="0"/>
            </a:lvl1pPr>
          </a:lstStyle>
          <a:p>
            <a:pPr>
              <a:defRPr/>
            </a:pPr>
            <a:fld id="{8F3A1D75-90CE-473F-8D4C-671CE996B584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39701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</p:sldLayoutIdLst>
  <p:transition>
    <p:fade/>
  </p:transition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9pPr>
    </p:titleStyle>
    <p:bodyStyle>
      <a:lvl1pPr marL="352425" indent="-352425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anose="05000000000000000000" pitchFamily="2" charset="2"/>
        <a:buChar char="è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692150" indent="-26035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anose="05000000000000000000" pitchFamily="2" charset="2"/>
        <a:buChar char="è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anose="05000000000000000000" pitchFamily="2" charset="2"/>
        <a:buChar char="è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anose="05000000000000000000" pitchFamily="2" charset="2"/>
        <a:buChar char="è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anose="05000000000000000000" pitchFamily="2" charset="2"/>
        <a:buChar char="è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54D73C0-6B29-A64E-8683-2E0B6BA992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1196975"/>
            <a:ext cx="83534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Folienmasterformat durch Klicken bearbeiten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1EE8600F-8C69-0A5D-6936-A8C3686C52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88" y="1839913"/>
            <a:ext cx="8353425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Textmasterformate durch Klicken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1028" name="Line 23">
            <a:extLst>
              <a:ext uri="{FF2B5EF4-FFF2-40B4-BE49-F238E27FC236}">
                <a16:creationId xmlns:a16="http://schemas.microsoft.com/office/drawing/2014/main" id="{2906668E-BE73-9FEA-4876-1D2558CD212B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44475" y="6351588"/>
            <a:ext cx="8613775" cy="0"/>
          </a:xfrm>
          <a:prstGeom prst="line">
            <a:avLst/>
          </a:prstGeom>
          <a:noFill/>
          <a:ln w="15240">
            <a:solidFill>
              <a:srgbClr val="2D4B9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1029" name="Picture 28" descr="Bundesadler_kleiner">
            <a:extLst>
              <a:ext uri="{FF2B5EF4-FFF2-40B4-BE49-F238E27FC236}">
                <a16:creationId xmlns:a16="http://schemas.microsoft.com/office/drawing/2014/main" id="{BCDDAA3E-E02E-9893-18D6-D4242788872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6405563"/>
            <a:ext cx="446088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12" descr="K:\Deutscher Wetterdienst\Corporate Design Aktuell\DWD-Logo-Komplett\20mm\RGB\Wortbildmarke mit Claim\bmp\Wortbildmarke-und-Claim-positiv-auf-weiss.bmp">
            <a:extLst>
              <a:ext uri="{FF2B5EF4-FFF2-40B4-BE49-F238E27FC236}">
                <a16:creationId xmlns:a16="http://schemas.microsoft.com/office/drawing/2014/main" id="{E2D530D2-6706-5A08-04C2-067FF9C66B6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475" y="188913"/>
            <a:ext cx="22955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Line 23">
            <a:extLst>
              <a:ext uri="{FF2B5EF4-FFF2-40B4-BE49-F238E27FC236}">
                <a16:creationId xmlns:a16="http://schemas.microsoft.com/office/drawing/2014/main" id="{F679A29C-968D-0A3A-B8F1-02984F462EAC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44475" y="903288"/>
            <a:ext cx="8648700" cy="0"/>
          </a:xfrm>
          <a:prstGeom prst="line">
            <a:avLst/>
          </a:prstGeom>
          <a:noFill/>
          <a:ln w="25400">
            <a:solidFill>
              <a:srgbClr val="2D4B9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" name="Rectangle 15">
            <a:extLst>
              <a:ext uri="{FF2B5EF4-FFF2-40B4-BE49-F238E27FC236}">
                <a16:creationId xmlns:a16="http://schemas.microsoft.com/office/drawing/2014/main" id="{DCB16934-57F3-59E9-6CD7-31B66AE4235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>
          <a:xfrm>
            <a:off x="4572000" y="6381750"/>
            <a:ext cx="3709988" cy="215900"/>
          </a:xfrm>
          <a:prstGeom prst="rect">
            <a:avLst/>
          </a:prstGeom>
          <a:ln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Arial" charset="0"/>
              </a:defRPr>
            </a:lvl1pPr>
          </a:lstStyle>
          <a:p>
            <a:pPr>
              <a:defRPr/>
            </a:pPr>
            <a:r>
              <a:rPr lang="de-DE"/>
              <a:t>M. Baldauf (DWD)</a:t>
            </a:r>
          </a:p>
        </p:txBody>
      </p:sp>
      <p:sp>
        <p:nvSpPr>
          <p:cNvPr id="20" name="Foliennummernplatzhalter 1">
            <a:extLst>
              <a:ext uri="{FF2B5EF4-FFF2-40B4-BE49-F238E27FC236}">
                <a16:creationId xmlns:a16="http://schemas.microsoft.com/office/drawing/2014/main" id="{65692D11-9B64-DB2A-52FD-E02745C955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83575" y="6381750"/>
            <a:ext cx="465138" cy="21590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fld id="{E18CF1F4-048A-44F5-8677-0B34A25A95F7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195016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</p:sldLayoutIdLst>
  <p:transition>
    <p:fade/>
  </p:transition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9pPr>
    </p:titleStyle>
    <p:bodyStyle>
      <a:lvl1pPr marL="352425" indent="-352425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anose="05000000000000000000" pitchFamily="2" charset="2"/>
        <a:buChar char="è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692150" indent="-26035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anose="05000000000000000000" pitchFamily="2" charset="2"/>
        <a:buChar char="è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anose="05000000000000000000" pitchFamily="2" charset="2"/>
        <a:buChar char="è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anose="05000000000000000000" pitchFamily="2" charset="2"/>
        <a:buChar char="è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anose="05000000000000000000" pitchFamily="2" charset="2"/>
        <a:buChar char="è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1196975"/>
            <a:ext cx="83534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Folienmasterformat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88" y="1839913"/>
            <a:ext cx="8353425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Textmasterformate durch Klicken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1028" name="Line 23"/>
          <p:cNvSpPr>
            <a:spLocks noChangeShapeType="1"/>
          </p:cNvSpPr>
          <p:nvPr userDrawn="1"/>
        </p:nvSpPr>
        <p:spPr bwMode="auto">
          <a:xfrm>
            <a:off x="244475" y="6351588"/>
            <a:ext cx="8613775" cy="0"/>
          </a:xfrm>
          <a:prstGeom prst="line">
            <a:avLst/>
          </a:prstGeom>
          <a:noFill/>
          <a:ln w="15240">
            <a:solidFill>
              <a:srgbClr val="2D4B9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1029" name="Picture 28" descr="Bundesadler_kleiner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6405563"/>
            <a:ext cx="446088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12" descr="K:\Deutscher Wetterdienst\Corporate Design Aktuell\DWD-Logo-Komplett\20mm\RGB\Wortbildmarke mit Claim\bmp\Wortbildmarke-und-Claim-positiv-auf-weiss.bmp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475" y="188913"/>
            <a:ext cx="22955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Line 23"/>
          <p:cNvSpPr>
            <a:spLocks noChangeShapeType="1"/>
          </p:cNvSpPr>
          <p:nvPr userDrawn="1"/>
        </p:nvSpPr>
        <p:spPr bwMode="auto">
          <a:xfrm>
            <a:off x="244475" y="903288"/>
            <a:ext cx="8648700" cy="0"/>
          </a:xfrm>
          <a:prstGeom prst="line">
            <a:avLst/>
          </a:prstGeom>
          <a:noFill/>
          <a:ln w="25400">
            <a:solidFill>
              <a:srgbClr val="2D4B9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" name="Rectangle 15"/>
          <p:cNvSpPr>
            <a:spLocks noGrp="1" noChangeArrowheads="1"/>
          </p:cNvSpPr>
          <p:nvPr>
            <p:ph type="ftr" sz="quarter" idx="3"/>
          </p:nvPr>
        </p:nvSpPr>
        <p:spPr>
          <a:xfrm>
            <a:off x="4572000" y="6381750"/>
            <a:ext cx="3709988" cy="215900"/>
          </a:xfrm>
          <a:prstGeom prst="rect">
            <a:avLst/>
          </a:prstGeom>
          <a:ln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Arial" charset="0"/>
              </a:defRPr>
            </a:lvl1pPr>
          </a:lstStyle>
          <a:p>
            <a:pPr>
              <a:defRPr/>
            </a:pPr>
            <a:r>
              <a:rPr lang="de-DE"/>
              <a:t>M. Baldauf (DWD)</a:t>
            </a:r>
          </a:p>
        </p:txBody>
      </p:sp>
      <p:sp>
        <p:nvSpPr>
          <p:cNvPr id="20" name="Foliennummernplatzhalter 1"/>
          <p:cNvSpPr>
            <a:spLocks noGrp="1"/>
          </p:cNvSpPr>
          <p:nvPr>
            <p:ph type="sldNum" sz="quarter" idx="4"/>
          </p:nvPr>
        </p:nvSpPr>
        <p:spPr>
          <a:xfrm>
            <a:off x="8283575" y="6381750"/>
            <a:ext cx="465138" cy="21590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>
              <a:defRPr/>
            </a:pPr>
            <a:fld id="{BC7D1743-5810-47E5-AC45-652804741DCD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43220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</p:sldLayoutIdLst>
  <p:transition>
    <p:fade/>
  </p:transition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9pPr>
    </p:titleStyle>
    <p:bodyStyle>
      <a:lvl1pPr marL="352425" indent="-352425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anose="05000000000000000000" pitchFamily="2" charset="2"/>
        <a:buChar char="è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692150" indent="-26035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anose="05000000000000000000" pitchFamily="2" charset="2"/>
        <a:buChar char="è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anose="05000000000000000000" pitchFamily="2" charset="2"/>
        <a:buChar char="è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anose="05000000000000000000" pitchFamily="2" charset="2"/>
        <a:buChar char="è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anose="05000000000000000000" pitchFamily="2" charset="2"/>
        <a:buChar char="è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EEF5231-D692-4780-8A2A-7D17EE867E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1196975"/>
            <a:ext cx="83534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Folienmasterformat durch Klicken bearbeiten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BD36D407-04C7-43AA-B2A9-637066DA0A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88" y="1839913"/>
            <a:ext cx="8353425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Textmasterformate durch Klicken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1028" name="Line 23">
            <a:extLst>
              <a:ext uri="{FF2B5EF4-FFF2-40B4-BE49-F238E27FC236}">
                <a16:creationId xmlns:a16="http://schemas.microsoft.com/office/drawing/2014/main" id="{6DD7A8CC-1675-42F3-BC17-A64CC35CC33A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44475" y="6351588"/>
            <a:ext cx="8613775" cy="0"/>
          </a:xfrm>
          <a:prstGeom prst="line">
            <a:avLst/>
          </a:prstGeom>
          <a:noFill/>
          <a:ln w="15240">
            <a:solidFill>
              <a:srgbClr val="2D4B9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1029" name="Picture 28" descr="Bundesadler_kleiner">
            <a:extLst>
              <a:ext uri="{FF2B5EF4-FFF2-40B4-BE49-F238E27FC236}">
                <a16:creationId xmlns:a16="http://schemas.microsoft.com/office/drawing/2014/main" id="{566266F9-76B6-4AEC-98DD-D5C1746C35F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6405563"/>
            <a:ext cx="446088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12" descr="K:\Deutscher Wetterdienst\Corporate Design Aktuell\DWD-Logo-Komplett\20mm\RGB\Wortbildmarke mit Claim\bmp\Wortbildmarke-und-Claim-positiv-auf-weiss.bmp">
            <a:extLst>
              <a:ext uri="{FF2B5EF4-FFF2-40B4-BE49-F238E27FC236}">
                <a16:creationId xmlns:a16="http://schemas.microsoft.com/office/drawing/2014/main" id="{D114D714-EB08-40F0-9A60-1D7B27828D0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475" y="188913"/>
            <a:ext cx="22955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Line 23">
            <a:extLst>
              <a:ext uri="{FF2B5EF4-FFF2-40B4-BE49-F238E27FC236}">
                <a16:creationId xmlns:a16="http://schemas.microsoft.com/office/drawing/2014/main" id="{F9FAD464-6AE1-4006-9EB3-ECF6D76867E1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44475" y="903288"/>
            <a:ext cx="8648700" cy="0"/>
          </a:xfrm>
          <a:prstGeom prst="line">
            <a:avLst/>
          </a:prstGeom>
          <a:noFill/>
          <a:ln w="25400">
            <a:solidFill>
              <a:srgbClr val="2D4B9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" name="Rectangle 15">
            <a:extLst>
              <a:ext uri="{FF2B5EF4-FFF2-40B4-BE49-F238E27FC236}">
                <a16:creationId xmlns:a16="http://schemas.microsoft.com/office/drawing/2014/main" id="{BF575E93-E8A5-47BA-B613-CFDC0430F7C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>
          <a:xfrm>
            <a:off x="4572000" y="6381750"/>
            <a:ext cx="3709988" cy="215900"/>
          </a:xfrm>
          <a:prstGeom prst="rect">
            <a:avLst/>
          </a:prstGeom>
          <a:ln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Arial" charset="0"/>
              </a:defRPr>
            </a:lvl1pPr>
          </a:lstStyle>
          <a:p>
            <a:pPr>
              <a:defRPr/>
            </a:pPr>
            <a:r>
              <a:rPr lang="de-DE"/>
              <a:t>M. Baldauf (DWD)</a:t>
            </a:r>
          </a:p>
        </p:txBody>
      </p:sp>
      <p:sp>
        <p:nvSpPr>
          <p:cNvPr id="20" name="Foliennummernplatzhalter 1">
            <a:extLst>
              <a:ext uri="{FF2B5EF4-FFF2-40B4-BE49-F238E27FC236}">
                <a16:creationId xmlns:a16="http://schemas.microsoft.com/office/drawing/2014/main" id="{F52576B4-DB10-4CA3-90F3-2643AC4C8B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83575" y="6381750"/>
            <a:ext cx="465138" cy="21590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fld id="{ACDBAAD6-0273-4467-B3F7-5EE059981344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624899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2" r:id="rId6"/>
  </p:sldLayoutIdLst>
  <p:transition>
    <p:fade/>
  </p:transition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9pPr>
    </p:titleStyle>
    <p:bodyStyle>
      <a:lvl1pPr marL="352425" indent="-352425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anose="05000000000000000000" pitchFamily="2" charset="2"/>
        <a:buChar char="è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692150" indent="-26035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anose="05000000000000000000" pitchFamily="2" charset="2"/>
        <a:buChar char="è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anose="05000000000000000000" pitchFamily="2" charset="2"/>
        <a:buChar char="è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anose="05000000000000000000" pitchFamily="2" charset="2"/>
        <a:buChar char="è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anose="05000000000000000000" pitchFamily="2" charset="2"/>
        <a:buChar char="è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631709F7-9CC1-4EA9-9864-869AFBC89E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1196975"/>
            <a:ext cx="83534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Folienmasterformat durch Klicken bearbeiten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C2DBAFCA-B01C-471F-8881-5B897EFD4F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88" y="1839913"/>
            <a:ext cx="8353425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Textmasterformate durch Klicken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4100" name="Line 23">
            <a:extLst>
              <a:ext uri="{FF2B5EF4-FFF2-40B4-BE49-F238E27FC236}">
                <a16:creationId xmlns:a16="http://schemas.microsoft.com/office/drawing/2014/main" id="{D3C91BAB-F460-4961-BDC5-3481F9D1F62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44475" y="6351588"/>
            <a:ext cx="8613775" cy="0"/>
          </a:xfrm>
          <a:prstGeom prst="line">
            <a:avLst/>
          </a:prstGeom>
          <a:noFill/>
          <a:ln w="15240">
            <a:solidFill>
              <a:srgbClr val="2D4B9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4101" name="Picture 28" descr="Bundesadler_kleiner">
            <a:extLst>
              <a:ext uri="{FF2B5EF4-FFF2-40B4-BE49-F238E27FC236}">
                <a16:creationId xmlns:a16="http://schemas.microsoft.com/office/drawing/2014/main" id="{3DB9C6A2-C63D-417A-83CD-AB9FD27CD05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6405563"/>
            <a:ext cx="446088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2" descr="K:\Deutscher Wetterdienst\Corporate Design Aktuell\DWD-Logo-Komplett\20mm\RGB\Wortbildmarke mit Claim\bmp\Wortbildmarke-und-Claim-positiv-auf-weiss.bmp">
            <a:extLst>
              <a:ext uri="{FF2B5EF4-FFF2-40B4-BE49-F238E27FC236}">
                <a16:creationId xmlns:a16="http://schemas.microsoft.com/office/drawing/2014/main" id="{3B7B749E-DF63-4D81-B254-3FD24F45357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475" y="188913"/>
            <a:ext cx="22955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3" name="Line 23">
            <a:extLst>
              <a:ext uri="{FF2B5EF4-FFF2-40B4-BE49-F238E27FC236}">
                <a16:creationId xmlns:a16="http://schemas.microsoft.com/office/drawing/2014/main" id="{8345A386-4BBC-47EC-BA53-2848A39F7840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44475" y="903288"/>
            <a:ext cx="8648700" cy="0"/>
          </a:xfrm>
          <a:prstGeom prst="line">
            <a:avLst/>
          </a:prstGeom>
          <a:noFill/>
          <a:ln w="25400">
            <a:solidFill>
              <a:srgbClr val="2D4B9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" name="Rectangle 15">
            <a:extLst>
              <a:ext uri="{FF2B5EF4-FFF2-40B4-BE49-F238E27FC236}">
                <a16:creationId xmlns:a16="http://schemas.microsoft.com/office/drawing/2014/main" id="{70998E81-1CB4-4BF7-B378-71DB2CF9474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>
          <a:xfrm>
            <a:off x="4572000" y="6381750"/>
            <a:ext cx="3709988" cy="215900"/>
          </a:xfrm>
          <a:prstGeom prst="rect">
            <a:avLst/>
          </a:prstGeom>
          <a:ln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Arial" charset="0"/>
              </a:defRPr>
            </a:lvl1pPr>
          </a:lstStyle>
          <a:p>
            <a:pPr>
              <a:defRPr/>
            </a:pPr>
            <a:r>
              <a:rPr lang="de-DE"/>
              <a:t>M. Baldauf (DWD)</a:t>
            </a:r>
          </a:p>
        </p:txBody>
      </p:sp>
      <p:sp>
        <p:nvSpPr>
          <p:cNvPr id="20" name="Foliennummernplatzhalter 1">
            <a:extLst>
              <a:ext uri="{FF2B5EF4-FFF2-40B4-BE49-F238E27FC236}">
                <a16:creationId xmlns:a16="http://schemas.microsoft.com/office/drawing/2014/main" id="{D4F6F86F-D9F7-4962-84E2-02CE4FF3E8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83575" y="6381750"/>
            <a:ext cx="465138" cy="21590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fld id="{3F57D4E1-8F32-4FFE-AF16-F005E04309BF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97038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</p:sldLayoutIdLst>
  <p:transition>
    <p:fade/>
  </p:transition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9pPr>
    </p:titleStyle>
    <p:bodyStyle>
      <a:lvl1pPr marL="352425" indent="-352425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anose="05000000000000000000" pitchFamily="2" charset="2"/>
        <a:buChar char="è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692150" indent="-26035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anose="05000000000000000000" pitchFamily="2" charset="2"/>
        <a:buChar char="è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anose="05000000000000000000" pitchFamily="2" charset="2"/>
        <a:buChar char="è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anose="05000000000000000000" pitchFamily="2" charset="2"/>
        <a:buChar char="è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anose="05000000000000000000" pitchFamily="2" charset="2"/>
        <a:buChar char="è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E93D2A6F-5DA3-48B4-8C99-3E55958FF7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1196975"/>
            <a:ext cx="83534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Folienmasterformat durch Klicken bearbeiten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06747C3-434A-4AAA-B1FF-3C7F000989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88" y="1839913"/>
            <a:ext cx="8353425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Textmasterformate durch Klicken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1028" name="Line 23">
            <a:extLst>
              <a:ext uri="{FF2B5EF4-FFF2-40B4-BE49-F238E27FC236}">
                <a16:creationId xmlns:a16="http://schemas.microsoft.com/office/drawing/2014/main" id="{14AF7137-DD4B-459D-8198-C3112C2FBD05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44475" y="6351588"/>
            <a:ext cx="8613775" cy="0"/>
          </a:xfrm>
          <a:prstGeom prst="line">
            <a:avLst/>
          </a:prstGeom>
          <a:noFill/>
          <a:ln w="15240">
            <a:solidFill>
              <a:srgbClr val="2D4B9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1029" name="Picture 28" descr="Bundesadler_kleiner">
            <a:extLst>
              <a:ext uri="{FF2B5EF4-FFF2-40B4-BE49-F238E27FC236}">
                <a16:creationId xmlns:a16="http://schemas.microsoft.com/office/drawing/2014/main" id="{A2C605B2-9FC5-4EF4-BE25-199B00B6218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6405563"/>
            <a:ext cx="446088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12" descr="K:\Deutscher Wetterdienst\Corporate Design Aktuell\DWD-Logo-Komplett\20mm\RGB\Wortbildmarke mit Claim\bmp\Wortbildmarke-und-Claim-positiv-auf-weiss.bmp">
            <a:extLst>
              <a:ext uri="{FF2B5EF4-FFF2-40B4-BE49-F238E27FC236}">
                <a16:creationId xmlns:a16="http://schemas.microsoft.com/office/drawing/2014/main" id="{BB11150E-605F-48E0-AEA2-01B565A986C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475" y="188913"/>
            <a:ext cx="22955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Line 23">
            <a:extLst>
              <a:ext uri="{FF2B5EF4-FFF2-40B4-BE49-F238E27FC236}">
                <a16:creationId xmlns:a16="http://schemas.microsoft.com/office/drawing/2014/main" id="{DAC41D04-C5A3-4F7E-9D41-CAA2D4C64274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44475" y="903288"/>
            <a:ext cx="8648700" cy="0"/>
          </a:xfrm>
          <a:prstGeom prst="line">
            <a:avLst/>
          </a:prstGeom>
          <a:noFill/>
          <a:ln w="25400">
            <a:solidFill>
              <a:srgbClr val="2D4B9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" name="Rectangle 15">
            <a:extLst>
              <a:ext uri="{FF2B5EF4-FFF2-40B4-BE49-F238E27FC236}">
                <a16:creationId xmlns:a16="http://schemas.microsoft.com/office/drawing/2014/main" id="{9DF86366-AA19-4AEA-A665-A40CA6A5B85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>
          <a:xfrm>
            <a:off x="4572000" y="6381750"/>
            <a:ext cx="3709988" cy="215900"/>
          </a:xfrm>
          <a:prstGeom prst="rect">
            <a:avLst/>
          </a:prstGeom>
          <a:ln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Arial" charset="0"/>
              </a:defRPr>
            </a:lvl1pPr>
          </a:lstStyle>
          <a:p>
            <a:pPr>
              <a:defRPr/>
            </a:pPr>
            <a:r>
              <a:rPr lang="de-DE"/>
              <a:t>M. Baldauf (DWD)</a:t>
            </a:r>
          </a:p>
        </p:txBody>
      </p:sp>
      <p:sp>
        <p:nvSpPr>
          <p:cNvPr id="20" name="Foliennummernplatzhalter 1">
            <a:extLst>
              <a:ext uri="{FF2B5EF4-FFF2-40B4-BE49-F238E27FC236}">
                <a16:creationId xmlns:a16="http://schemas.microsoft.com/office/drawing/2014/main" id="{E4E19DBC-8768-4BDE-803D-A370589D60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83575" y="6381750"/>
            <a:ext cx="465138" cy="21590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>
              <a:defRPr/>
            </a:pPr>
            <a:fld id="{94680560-68DB-46E5-9AAD-54529CA443A0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947768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</p:sldLayoutIdLst>
  <p:transition>
    <p:fade/>
  </p:transition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9pPr>
    </p:titleStyle>
    <p:bodyStyle>
      <a:lvl1pPr marL="352425" indent="-352425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anose="05000000000000000000" pitchFamily="2" charset="2"/>
        <a:buChar char="è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692150" indent="-26035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anose="05000000000000000000" pitchFamily="2" charset="2"/>
        <a:buChar char="è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anose="05000000000000000000" pitchFamily="2" charset="2"/>
        <a:buChar char="è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anose="05000000000000000000" pitchFamily="2" charset="2"/>
        <a:buChar char="è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anose="05000000000000000000" pitchFamily="2" charset="2"/>
        <a:buChar char="è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54D73C0-6B29-A64E-8683-2E0B6BA992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1196975"/>
            <a:ext cx="83534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Folienmasterformat durch Klicken bearbeiten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1EE8600F-8C69-0A5D-6936-A8C3686C52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88" y="1839913"/>
            <a:ext cx="8353425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Textmasterformate durch Klicken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1028" name="Line 23">
            <a:extLst>
              <a:ext uri="{FF2B5EF4-FFF2-40B4-BE49-F238E27FC236}">
                <a16:creationId xmlns:a16="http://schemas.microsoft.com/office/drawing/2014/main" id="{2906668E-BE73-9FEA-4876-1D2558CD212B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44475" y="6351588"/>
            <a:ext cx="8613775" cy="0"/>
          </a:xfrm>
          <a:prstGeom prst="line">
            <a:avLst/>
          </a:prstGeom>
          <a:noFill/>
          <a:ln w="15240">
            <a:solidFill>
              <a:srgbClr val="2D4B9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1029" name="Picture 28" descr="Bundesadler_kleiner">
            <a:extLst>
              <a:ext uri="{FF2B5EF4-FFF2-40B4-BE49-F238E27FC236}">
                <a16:creationId xmlns:a16="http://schemas.microsoft.com/office/drawing/2014/main" id="{BCDDAA3E-E02E-9893-18D6-D4242788872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6405563"/>
            <a:ext cx="446088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12" descr="K:\Deutscher Wetterdienst\Corporate Design Aktuell\DWD-Logo-Komplett\20mm\RGB\Wortbildmarke mit Claim\bmp\Wortbildmarke-und-Claim-positiv-auf-weiss.bmp">
            <a:extLst>
              <a:ext uri="{FF2B5EF4-FFF2-40B4-BE49-F238E27FC236}">
                <a16:creationId xmlns:a16="http://schemas.microsoft.com/office/drawing/2014/main" id="{E2D530D2-6706-5A08-04C2-067FF9C66B6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475" y="188913"/>
            <a:ext cx="22955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Line 23">
            <a:extLst>
              <a:ext uri="{FF2B5EF4-FFF2-40B4-BE49-F238E27FC236}">
                <a16:creationId xmlns:a16="http://schemas.microsoft.com/office/drawing/2014/main" id="{F679A29C-968D-0A3A-B8F1-02984F462EAC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44475" y="903288"/>
            <a:ext cx="8648700" cy="0"/>
          </a:xfrm>
          <a:prstGeom prst="line">
            <a:avLst/>
          </a:prstGeom>
          <a:noFill/>
          <a:ln w="25400">
            <a:solidFill>
              <a:srgbClr val="2D4B9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" name="Rectangle 15">
            <a:extLst>
              <a:ext uri="{FF2B5EF4-FFF2-40B4-BE49-F238E27FC236}">
                <a16:creationId xmlns:a16="http://schemas.microsoft.com/office/drawing/2014/main" id="{DCB16934-57F3-59E9-6CD7-31B66AE4235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>
          <a:xfrm>
            <a:off x="4572000" y="6381750"/>
            <a:ext cx="3709988" cy="215900"/>
          </a:xfrm>
          <a:prstGeom prst="rect">
            <a:avLst/>
          </a:prstGeom>
          <a:ln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Arial" charset="0"/>
              </a:defRPr>
            </a:lvl1pPr>
          </a:lstStyle>
          <a:p>
            <a:pPr>
              <a:defRPr/>
            </a:pPr>
            <a:r>
              <a:rPr lang="de-DE"/>
              <a:t>M. Baldauf (DWD)</a:t>
            </a:r>
          </a:p>
        </p:txBody>
      </p:sp>
      <p:sp>
        <p:nvSpPr>
          <p:cNvPr id="20" name="Foliennummernplatzhalter 1">
            <a:extLst>
              <a:ext uri="{FF2B5EF4-FFF2-40B4-BE49-F238E27FC236}">
                <a16:creationId xmlns:a16="http://schemas.microsoft.com/office/drawing/2014/main" id="{65692D11-9B64-DB2A-52FD-E02745C955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83575" y="6381750"/>
            <a:ext cx="465138" cy="21590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fld id="{E18CF1F4-048A-44F5-8677-0B34A25A95F7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720721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</p:sldLayoutIdLst>
  <p:transition>
    <p:fade/>
  </p:transition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9pPr>
    </p:titleStyle>
    <p:bodyStyle>
      <a:lvl1pPr marL="352425" indent="-352425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anose="05000000000000000000" pitchFamily="2" charset="2"/>
        <a:buChar char="è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692150" indent="-26035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anose="05000000000000000000" pitchFamily="2" charset="2"/>
        <a:buChar char="è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anose="05000000000000000000" pitchFamily="2" charset="2"/>
        <a:buChar char="è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anose="05000000000000000000" pitchFamily="2" charset="2"/>
        <a:buChar char="è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anose="05000000000000000000" pitchFamily="2" charset="2"/>
        <a:buChar char="è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8C7567BD-68F8-4D28-9EAA-609C6B90FD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1196975"/>
            <a:ext cx="83534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Folienmasterformat durch Klicken bearbeiten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C3051E3-A647-4686-85CD-787505F950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88" y="1839913"/>
            <a:ext cx="8353425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Textmasterformate durch Klicken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1028" name="Line 23">
            <a:extLst>
              <a:ext uri="{FF2B5EF4-FFF2-40B4-BE49-F238E27FC236}">
                <a16:creationId xmlns:a16="http://schemas.microsoft.com/office/drawing/2014/main" id="{F26729AB-2551-4D82-8375-AC5F11B2C317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44475" y="6351588"/>
            <a:ext cx="8613775" cy="0"/>
          </a:xfrm>
          <a:prstGeom prst="line">
            <a:avLst/>
          </a:prstGeom>
          <a:noFill/>
          <a:ln w="15240">
            <a:solidFill>
              <a:srgbClr val="2D4B9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1029" name="Picture 28" descr="Bundesadler_kleiner">
            <a:extLst>
              <a:ext uri="{FF2B5EF4-FFF2-40B4-BE49-F238E27FC236}">
                <a16:creationId xmlns:a16="http://schemas.microsoft.com/office/drawing/2014/main" id="{E0AABD35-39BE-466E-916A-3A140D5570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6405563"/>
            <a:ext cx="446088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12" descr="K:\Deutscher Wetterdienst\Corporate Design Aktuell\DWD-Logo-Komplett\20mm\RGB\Wortbildmarke mit Claim\bmp\Wortbildmarke-und-Claim-positiv-auf-weiss.bmp">
            <a:extLst>
              <a:ext uri="{FF2B5EF4-FFF2-40B4-BE49-F238E27FC236}">
                <a16:creationId xmlns:a16="http://schemas.microsoft.com/office/drawing/2014/main" id="{E7DC94BF-54DC-422A-88E0-6DA33B40556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475" y="188913"/>
            <a:ext cx="22955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Line 23">
            <a:extLst>
              <a:ext uri="{FF2B5EF4-FFF2-40B4-BE49-F238E27FC236}">
                <a16:creationId xmlns:a16="http://schemas.microsoft.com/office/drawing/2014/main" id="{0A20EB6B-4B08-41D0-9EBC-97A04F3EBB1E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44475" y="903288"/>
            <a:ext cx="8648700" cy="0"/>
          </a:xfrm>
          <a:prstGeom prst="line">
            <a:avLst/>
          </a:prstGeom>
          <a:noFill/>
          <a:ln w="25400">
            <a:solidFill>
              <a:srgbClr val="2D4B9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" name="Rectangle 15">
            <a:extLst>
              <a:ext uri="{FF2B5EF4-FFF2-40B4-BE49-F238E27FC236}">
                <a16:creationId xmlns:a16="http://schemas.microsoft.com/office/drawing/2014/main" id="{92C85C83-6150-4CBF-B4A3-D7E29EFFCE3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>
          <a:xfrm>
            <a:off x="4572000" y="6381750"/>
            <a:ext cx="3709988" cy="215900"/>
          </a:xfrm>
          <a:prstGeom prst="rect">
            <a:avLst/>
          </a:prstGeom>
          <a:ln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Arial" charset="0"/>
              </a:defRPr>
            </a:lvl1pPr>
          </a:lstStyle>
          <a:p>
            <a:pPr>
              <a:defRPr/>
            </a:pPr>
            <a:r>
              <a:rPr lang="de-DE"/>
              <a:t>M. Baldauf (DWD)</a:t>
            </a:r>
          </a:p>
        </p:txBody>
      </p:sp>
      <p:sp>
        <p:nvSpPr>
          <p:cNvPr id="20" name="Foliennummernplatzhalter 1">
            <a:extLst>
              <a:ext uri="{FF2B5EF4-FFF2-40B4-BE49-F238E27FC236}">
                <a16:creationId xmlns:a16="http://schemas.microsoft.com/office/drawing/2014/main" id="{01780901-A3D9-4B88-8AB6-728F5B15FE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83575" y="6381750"/>
            <a:ext cx="465138" cy="21590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>
              <a:defRPr/>
            </a:pPr>
            <a:fld id="{620F856C-0851-4831-A78B-62795839288D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528635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</p:sldLayoutIdLst>
  <p:transition>
    <p:fade/>
  </p:transition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9pPr>
    </p:titleStyle>
    <p:bodyStyle>
      <a:lvl1pPr marL="352425" indent="-352425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anose="05000000000000000000" pitchFamily="2" charset="2"/>
        <a:buChar char="è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692150" indent="-26035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anose="05000000000000000000" pitchFamily="2" charset="2"/>
        <a:buChar char="è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anose="05000000000000000000" pitchFamily="2" charset="2"/>
        <a:buChar char="è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anose="05000000000000000000" pitchFamily="2" charset="2"/>
        <a:buChar char="è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anose="05000000000000000000" pitchFamily="2" charset="2"/>
        <a:buChar char="è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DA16628E-6D4C-4B68-99D6-98A47D4827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1196975"/>
            <a:ext cx="83534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Folienmasterformat durch Klicken bearbeiten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6963CBF3-3974-4C05-9B6F-0A24C16E73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88" y="1839913"/>
            <a:ext cx="8353425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Textmasterformate durch Klicken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2052" name="Line 23">
            <a:extLst>
              <a:ext uri="{FF2B5EF4-FFF2-40B4-BE49-F238E27FC236}">
                <a16:creationId xmlns:a16="http://schemas.microsoft.com/office/drawing/2014/main" id="{4C5C7868-36FE-47BD-A3E3-2ADD840C1301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44475" y="6351588"/>
            <a:ext cx="8613775" cy="0"/>
          </a:xfrm>
          <a:prstGeom prst="line">
            <a:avLst/>
          </a:prstGeom>
          <a:noFill/>
          <a:ln w="15240">
            <a:solidFill>
              <a:srgbClr val="2D4B9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2053" name="Picture 28" descr="Bundesadler_kleiner">
            <a:extLst>
              <a:ext uri="{FF2B5EF4-FFF2-40B4-BE49-F238E27FC236}">
                <a16:creationId xmlns:a16="http://schemas.microsoft.com/office/drawing/2014/main" id="{90F0D88F-3B1A-4DFA-9EF7-D919D31368F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6405563"/>
            <a:ext cx="446088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2" descr="K:\Deutscher Wetterdienst\Corporate Design Aktuell\DWD-Logo-Komplett\20mm\RGB\Wortbildmarke mit Claim\bmp\Wortbildmarke-und-Claim-positiv-auf-weiss.bmp">
            <a:extLst>
              <a:ext uri="{FF2B5EF4-FFF2-40B4-BE49-F238E27FC236}">
                <a16:creationId xmlns:a16="http://schemas.microsoft.com/office/drawing/2014/main" id="{852D0B97-2C13-4EFD-AAAB-00A037F2DBE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475" y="188913"/>
            <a:ext cx="22955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5" name="Line 23">
            <a:extLst>
              <a:ext uri="{FF2B5EF4-FFF2-40B4-BE49-F238E27FC236}">
                <a16:creationId xmlns:a16="http://schemas.microsoft.com/office/drawing/2014/main" id="{FB554E1D-F3E0-4332-B2FB-2F5C09A71934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44475" y="903288"/>
            <a:ext cx="8648700" cy="0"/>
          </a:xfrm>
          <a:prstGeom prst="line">
            <a:avLst/>
          </a:prstGeom>
          <a:noFill/>
          <a:ln w="25400">
            <a:solidFill>
              <a:srgbClr val="2D4B9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" name="Rectangle 15">
            <a:extLst>
              <a:ext uri="{FF2B5EF4-FFF2-40B4-BE49-F238E27FC236}">
                <a16:creationId xmlns:a16="http://schemas.microsoft.com/office/drawing/2014/main" id="{66033A27-5FBF-4760-A459-1DC330D9EC8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>
          <a:xfrm>
            <a:off x="4572000" y="6381750"/>
            <a:ext cx="3709988" cy="215900"/>
          </a:xfrm>
          <a:prstGeom prst="rect">
            <a:avLst/>
          </a:prstGeom>
          <a:ln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de-DE"/>
              <a:t>M. Baldauf (DWD)</a:t>
            </a:r>
          </a:p>
        </p:txBody>
      </p:sp>
      <p:sp>
        <p:nvSpPr>
          <p:cNvPr id="20" name="Foliennummernplatzhalter 1">
            <a:extLst>
              <a:ext uri="{FF2B5EF4-FFF2-40B4-BE49-F238E27FC236}">
                <a16:creationId xmlns:a16="http://schemas.microsoft.com/office/drawing/2014/main" id="{19CF5163-7641-4BD2-86EE-B3672BD1A3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83575" y="6381750"/>
            <a:ext cx="465138" cy="21590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B5FBACA4-275D-4F0E-AF2E-8DEA523B6B27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  <p:pic>
        <p:nvPicPr>
          <p:cNvPr id="2058" name="Picture 10">
            <a:extLst>
              <a:ext uri="{FF2B5EF4-FFF2-40B4-BE49-F238E27FC236}">
                <a16:creationId xmlns:a16="http://schemas.microsoft.com/office/drawing/2014/main" id="{447B8639-6B71-4690-844B-B679BFC1ECB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42888"/>
            <a:ext cx="57721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938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</p:sldLayoutIdLst>
  <p:transition>
    <p:fade/>
  </p:transition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9pPr>
    </p:titleStyle>
    <p:bodyStyle>
      <a:lvl1pPr marL="352425" indent="-352425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anose="05000000000000000000" pitchFamily="2" charset="2"/>
        <a:buChar char="è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692150" indent="-26035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anose="05000000000000000000" pitchFamily="2" charset="2"/>
        <a:buChar char="è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anose="05000000000000000000" pitchFamily="2" charset="2"/>
        <a:buChar char="è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anose="05000000000000000000" pitchFamily="2" charset="2"/>
        <a:buChar char="è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anose="05000000000000000000" pitchFamily="2" charset="2"/>
        <a:buChar char="è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CustomShape 1"/>
          <p:cNvSpPr/>
          <p:nvPr/>
        </p:nvSpPr>
        <p:spPr>
          <a:xfrm>
            <a:off x="8283600" y="6381720"/>
            <a:ext cx="46440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r">
              <a:lnSpc>
                <a:spcPct val="100000"/>
              </a:lnSpc>
            </a:pPr>
            <a:fld id="{018B45BD-BC14-4435-A485-C44B48A8FE8A}" type="slidenum">
              <a:rPr lang="de-DE" sz="1000" b="0" strike="noStrike" spc="-1">
                <a:solidFill>
                  <a:srgbClr val="000000"/>
                </a:solidFill>
                <a:latin typeface="Arial"/>
              </a:rPr>
              <a:pPr algn="r">
                <a:lnSpc>
                  <a:spcPct val="100000"/>
                </a:lnSpc>
              </a:pPr>
              <a:t>1</a:t>
            </a:fld>
            <a:endParaRPr lang="de-DE" sz="1000" b="0" strike="noStrike" spc="-1" dirty="0">
              <a:latin typeface="Arial"/>
            </a:endParaRPr>
          </a:p>
        </p:txBody>
      </p:sp>
      <p:sp>
        <p:nvSpPr>
          <p:cNvPr id="133" name="CustomShape 2"/>
          <p:cNvSpPr/>
          <p:nvPr/>
        </p:nvSpPr>
        <p:spPr>
          <a:xfrm>
            <a:off x="1043608" y="1333060"/>
            <a:ext cx="7342920" cy="295320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b="1" spc="-1" dirty="0">
                <a:solidFill>
                  <a:srgbClr val="2D4B9B"/>
                </a:solidFill>
              </a:rPr>
              <a:t>Overview WG DYN ‘dynamics and </a:t>
            </a:r>
            <a:r>
              <a:rPr lang="en-US" sz="2400" b="1" spc="-1" dirty="0" err="1">
                <a:solidFill>
                  <a:srgbClr val="2D4B9B"/>
                </a:solidFill>
              </a:rPr>
              <a:t>numerics</a:t>
            </a:r>
            <a:r>
              <a:rPr lang="en-US" sz="2400" b="1" spc="-1" dirty="0">
                <a:solidFill>
                  <a:srgbClr val="2D4B9B"/>
                </a:solidFill>
              </a:rPr>
              <a:t>’ </a:t>
            </a:r>
          </a:p>
          <a:p>
            <a:pPr>
              <a:lnSpc>
                <a:spcPct val="100000"/>
              </a:lnSpc>
            </a:pPr>
            <a:r>
              <a:rPr lang="en-US" sz="2400" b="1" spc="-1" dirty="0">
                <a:solidFill>
                  <a:srgbClr val="2D4B9B"/>
                </a:solidFill>
              </a:rPr>
              <a:t>(formerly WG2) - </a:t>
            </a:r>
          </a:p>
          <a:p>
            <a:pPr>
              <a:lnSpc>
                <a:spcPct val="100000"/>
              </a:lnSpc>
            </a:pPr>
            <a:r>
              <a:rPr lang="en-US" sz="2400" b="1" spc="-1" dirty="0">
                <a:solidFill>
                  <a:srgbClr val="2D4B9B"/>
                </a:solidFill>
              </a:rPr>
              <a:t>Actual status of the BRIDGE project</a:t>
            </a:r>
          </a:p>
          <a:p>
            <a:pPr>
              <a:lnSpc>
                <a:spcPct val="100000"/>
              </a:lnSpc>
            </a:pPr>
            <a:endParaRPr lang="en-US" sz="2400" b="1" strike="noStrike" spc="-1" dirty="0">
              <a:solidFill>
                <a:srgbClr val="2D4B9B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b="1" spc="-1" dirty="0">
                <a:solidFill>
                  <a:srgbClr val="2D4B9B"/>
                </a:solidFill>
                <a:latin typeface="Arial"/>
              </a:rPr>
              <a:t>COSMO General Meeting, Offenbach</a:t>
            </a:r>
          </a:p>
          <a:p>
            <a:pPr>
              <a:lnSpc>
                <a:spcPct val="100000"/>
              </a:lnSpc>
            </a:pPr>
            <a:r>
              <a:rPr lang="en-US" b="1" strike="noStrike" spc="-1" dirty="0">
                <a:solidFill>
                  <a:srgbClr val="2D4B9B"/>
                </a:solidFill>
                <a:latin typeface="Arial"/>
              </a:rPr>
              <a:t>02-05. Sept. 2024</a:t>
            </a:r>
            <a:endParaRPr lang="de-DE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1" strike="noStrike" spc="-1" dirty="0">
                <a:solidFill>
                  <a:srgbClr val="2D4B9B"/>
                </a:solidFill>
                <a:latin typeface="Arial"/>
                <a:ea typeface="DejaVu Sans"/>
              </a:rPr>
              <a:t>Michael Baldauf</a:t>
            </a:r>
            <a:r>
              <a:rPr lang="de-DE" sz="1800" b="0" strike="noStrike" spc="-1" dirty="0">
                <a:solidFill>
                  <a:srgbClr val="2D4B9B"/>
                </a:solidFill>
                <a:latin typeface="Arial"/>
                <a:ea typeface="DejaVu Sans"/>
              </a:rPr>
              <a:t> (DWD)</a:t>
            </a:r>
            <a:endParaRPr lang="de-DE" sz="1800" b="0" strike="noStrike" spc="-1" dirty="0">
              <a:latin typeface="Arial"/>
            </a:endParaRPr>
          </a:p>
        </p:txBody>
      </p:sp>
      <p:sp>
        <p:nvSpPr>
          <p:cNvPr id="4" name="CustomShape 1">
            <a:extLst>
              <a:ext uri="{FF2B5EF4-FFF2-40B4-BE49-F238E27FC236}">
                <a16:creationId xmlns:a16="http://schemas.microsoft.com/office/drawing/2014/main" id="{3FA7AC21-F4DA-4CB1-AC18-FFC80ACC0D11}"/>
              </a:ext>
            </a:extLst>
          </p:cNvPr>
          <p:cNvSpPr/>
          <p:nvPr/>
        </p:nvSpPr>
        <p:spPr>
          <a:xfrm>
            <a:off x="4572000" y="6381750"/>
            <a:ext cx="3709988" cy="2159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M. Baldauf (DWD)</a:t>
            </a:r>
            <a:endParaRPr kumimoji="0" lang="de-DE" sz="1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5E1DAB0E-E55E-4186-88EE-18B22276C5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7280" y="4653136"/>
            <a:ext cx="2444708" cy="871804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1E15FF46-53FF-468A-A88B-5552A63070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672" y="5133619"/>
            <a:ext cx="5773412" cy="49991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2">
            <a:extLst>
              <a:ext uri="{FF2B5EF4-FFF2-40B4-BE49-F238E27FC236}">
                <a16:creationId xmlns:a16="http://schemas.microsoft.com/office/drawing/2014/main" id="{1DEC4886-C1DB-4195-9A92-6466CE5474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757105"/>
            <a:ext cx="1727200" cy="99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70CED971-28E0-4DE5-A81F-39F94DEEC187}"/>
              </a:ext>
            </a:extLst>
          </p:cNvPr>
          <p:cNvSpPr txBox="1"/>
          <p:nvPr/>
        </p:nvSpPr>
        <p:spPr>
          <a:xfrm>
            <a:off x="539552" y="1196752"/>
            <a:ext cx="8340745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Project: </a:t>
            </a:r>
            <a:r>
              <a:rPr lang="de-DE" b="1" dirty="0"/>
              <a:t>ICON-DG: </a:t>
            </a:r>
            <a:r>
              <a:rPr lang="de-DE" b="1" dirty="0" err="1"/>
              <a:t>Gearing</a:t>
            </a:r>
            <a:r>
              <a:rPr lang="de-DE" b="1" dirty="0"/>
              <a:t> </a:t>
            </a:r>
            <a:r>
              <a:rPr lang="de-DE" b="1" dirty="0" err="1"/>
              <a:t>up</a:t>
            </a:r>
            <a:r>
              <a:rPr lang="de-DE" b="1" dirty="0"/>
              <a:t> </a:t>
            </a:r>
            <a:r>
              <a:rPr lang="de-DE" b="1" dirty="0" err="1"/>
              <a:t>the</a:t>
            </a:r>
            <a:r>
              <a:rPr lang="de-DE" b="1" dirty="0"/>
              <a:t> ICON Model </a:t>
            </a:r>
            <a:r>
              <a:rPr lang="de-DE" b="1" dirty="0" err="1"/>
              <a:t>with</a:t>
            </a:r>
            <a:r>
              <a:rPr lang="de-DE" b="1" dirty="0"/>
              <a:t> Smarter </a:t>
            </a:r>
            <a:r>
              <a:rPr lang="de-DE" b="1" dirty="0" err="1"/>
              <a:t>Discretizations</a:t>
            </a:r>
            <a:endParaRPr lang="de-DE" b="1" dirty="0"/>
          </a:p>
          <a:p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in </a:t>
            </a:r>
            <a:r>
              <a:rPr lang="de-DE" dirty="0" err="1">
                <a:solidFill>
                  <a:prstClr val="black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the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call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 ‚</a:t>
            </a:r>
            <a:r>
              <a:rPr lang="de-DE" b="1" dirty="0" err="1">
                <a:solidFill>
                  <a:prstClr val="black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WarmWorld</a:t>
            </a:r>
            <a:r>
              <a:rPr lang="de-DE" b="1" dirty="0">
                <a:solidFill>
                  <a:prstClr val="black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 Module 4 Smarter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‘ </a:t>
            </a:r>
            <a:br>
              <a:rPr lang="de-DE" dirty="0">
                <a:solidFill>
                  <a:prstClr val="black"/>
                </a:solidFill>
                <a:latin typeface="Arial" panose="020B0604020202020204" pitchFamily="34" charset="0"/>
                <a:sym typeface="Wingdings" panose="05000000000000000000" pitchFamily="2" charset="2"/>
              </a:rPr>
            </a:br>
            <a:r>
              <a:rPr lang="de-DE" dirty="0" err="1">
                <a:solidFill>
                  <a:prstClr val="black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by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 German Ministry </a:t>
            </a:r>
            <a:r>
              <a:rPr lang="de-DE" dirty="0" err="1">
                <a:solidFill>
                  <a:prstClr val="black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of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 Research and </a:t>
            </a:r>
            <a:r>
              <a:rPr lang="de-DE" dirty="0" err="1">
                <a:solidFill>
                  <a:prstClr val="black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Educ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. (BMBF)</a:t>
            </a:r>
          </a:p>
          <a:p>
            <a:r>
              <a:rPr lang="de-DE" i="1" dirty="0" err="1"/>
              <a:t>has</a:t>
            </a:r>
            <a:r>
              <a:rPr lang="de-DE" i="1" dirty="0"/>
              <a:t> </a:t>
            </a:r>
            <a:r>
              <a:rPr lang="de-DE" i="1" dirty="0" err="1"/>
              <a:t>been</a:t>
            </a:r>
            <a:r>
              <a:rPr lang="de-DE" i="1" dirty="0"/>
              <a:t> </a:t>
            </a:r>
            <a:r>
              <a:rPr lang="de-DE" i="1" dirty="0" err="1"/>
              <a:t>accepted</a:t>
            </a:r>
            <a:r>
              <a:rPr lang="de-DE" dirty="0"/>
              <a:t>.</a:t>
            </a:r>
          </a:p>
          <a:p>
            <a:r>
              <a:rPr lang="de-DE" dirty="0"/>
              <a:t>Duration: 01.07.2024 - 30.06.2027</a:t>
            </a:r>
          </a:p>
          <a:p>
            <a:endParaRPr lang="de-DE" dirty="0"/>
          </a:p>
          <a:p>
            <a:r>
              <a:rPr lang="de-DE" dirty="0"/>
              <a:t>Project </a:t>
            </a:r>
            <a:r>
              <a:rPr lang="de-DE" dirty="0" err="1"/>
              <a:t>partners</a:t>
            </a:r>
            <a:r>
              <a:rPr lang="de-DE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i="1" dirty="0"/>
              <a:t>DLR Köln, </a:t>
            </a:r>
            <a:r>
              <a:rPr lang="de-DE" i="1" dirty="0" err="1">
                <a:solidFill>
                  <a:prstClr val="black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Inst</a:t>
            </a:r>
            <a:r>
              <a:rPr lang="de-DE" i="1" dirty="0">
                <a:solidFill>
                  <a:prstClr val="black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. </a:t>
            </a:r>
            <a:r>
              <a:rPr lang="de-DE" i="1" dirty="0" err="1">
                <a:solidFill>
                  <a:prstClr val="black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for</a:t>
            </a:r>
            <a:r>
              <a:rPr lang="de-DE" i="1" dirty="0">
                <a:solidFill>
                  <a:prstClr val="black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i="1" dirty="0" err="1">
                <a:solidFill>
                  <a:prstClr val="black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software</a:t>
            </a:r>
            <a:r>
              <a:rPr lang="de-DE" i="1" dirty="0">
                <a:solidFill>
                  <a:prstClr val="black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i="1" dirty="0" err="1">
                <a:solidFill>
                  <a:prstClr val="black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technology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, </a:t>
            </a:r>
            <a:r>
              <a:rPr lang="de-DE" dirty="0" err="1"/>
              <a:t>project</a:t>
            </a:r>
            <a:r>
              <a:rPr lang="de-DE" dirty="0"/>
              <a:t> </a:t>
            </a:r>
            <a:r>
              <a:rPr lang="de-DE" dirty="0" err="1"/>
              <a:t>leader</a:t>
            </a:r>
            <a:r>
              <a:rPr lang="de-DE" dirty="0"/>
              <a:t>: Johannes Markert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i="1" dirty="0"/>
              <a:t>Univ. Köln, Division </a:t>
            </a:r>
            <a:r>
              <a:rPr lang="de-DE" i="1" dirty="0" err="1"/>
              <a:t>of</a:t>
            </a:r>
            <a:r>
              <a:rPr lang="de-DE" i="1" dirty="0"/>
              <a:t> </a:t>
            </a:r>
            <a:r>
              <a:rPr lang="de-DE" i="1" dirty="0" err="1"/>
              <a:t>Mathematics</a:t>
            </a:r>
            <a:r>
              <a:rPr lang="de-DE" dirty="0"/>
              <a:t>, </a:t>
            </a:r>
            <a:r>
              <a:rPr lang="de-DE" dirty="0" err="1"/>
              <a:t>group</a:t>
            </a:r>
            <a:r>
              <a:rPr lang="de-DE" dirty="0"/>
              <a:t> Prof. Gregor Gassner</a:t>
            </a:r>
            <a:br>
              <a:rPr lang="de-DE" dirty="0"/>
            </a:br>
            <a:r>
              <a:rPr lang="de-DE" dirty="0" err="1"/>
              <a:t>postdoc</a:t>
            </a:r>
            <a:r>
              <a:rPr lang="de-DE" dirty="0"/>
              <a:t>: Tristan Montoya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i="1" dirty="0"/>
              <a:t>DWD</a:t>
            </a:r>
            <a:r>
              <a:rPr lang="de-DE" dirty="0"/>
              <a:t>, M. Baldauf, BRIDGE </a:t>
            </a:r>
            <a:r>
              <a:rPr lang="de-DE" dirty="0" err="1"/>
              <a:t>group</a:t>
            </a:r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F3217C6-88B0-4FA4-8722-76F2753F6AB3}"/>
              </a:ext>
            </a:extLst>
          </p:cNvPr>
          <p:cNvSpPr txBox="1"/>
          <p:nvPr/>
        </p:nvSpPr>
        <p:spPr>
          <a:xfrm>
            <a:off x="467544" y="4581128"/>
            <a:ext cx="726032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rgbClr val="2D4B9B"/>
                </a:solidFill>
                <a:latin typeface="Arial" panose="020B0604020202020204" pitchFamily="34" charset="0"/>
              </a:rPr>
              <a:t>Goal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</a:rPr>
              <a:t>: </a:t>
            </a:r>
            <a:r>
              <a:rPr lang="de-DE" dirty="0" err="1">
                <a:solidFill>
                  <a:prstClr val="black"/>
                </a:solidFill>
                <a:latin typeface="Arial" panose="020B0604020202020204" pitchFamily="34" charset="0"/>
              </a:rPr>
              <a:t>develop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Arial" panose="020B0604020202020204" pitchFamily="34" charset="0"/>
              </a:rPr>
              <a:t>further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Arial" panose="020B0604020202020204" pitchFamily="34" charset="0"/>
              </a:rPr>
              <a:t>stabilization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Arial" panose="020B0604020202020204" pitchFamily="34" charset="0"/>
              </a:rPr>
              <a:t>of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</a:rPr>
              <a:t> DG </a:t>
            </a:r>
            <a:r>
              <a:rPr lang="de-DE" dirty="0" err="1">
                <a:solidFill>
                  <a:prstClr val="black"/>
                </a:solidFill>
                <a:latin typeface="Arial" panose="020B0604020202020204" pitchFamily="34" charset="0"/>
              </a:rPr>
              <a:t>schemes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Arial" panose="020B0604020202020204" pitchFamily="34" charset="0"/>
              </a:rPr>
              <a:t>by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Arial" panose="020B0604020202020204" pitchFamily="34" charset="0"/>
              </a:rPr>
              <a:t>designing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br>
              <a:rPr lang="de-DE" dirty="0">
                <a:solidFill>
                  <a:prstClr val="black"/>
                </a:solidFill>
                <a:latin typeface="Arial" panose="020B0604020202020204" pitchFamily="34" charset="0"/>
              </a:rPr>
            </a:br>
            <a:r>
              <a:rPr lang="de-DE" b="1" dirty="0" err="1">
                <a:solidFill>
                  <a:srgbClr val="2D4B9B"/>
                </a:solidFill>
                <a:latin typeface="Arial" panose="020B0604020202020204" pitchFamily="34" charset="0"/>
              </a:rPr>
              <a:t>entropy</a:t>
            </a:r>
            <a:r>
              <a:rPr lang="de-DE" b="1" dirty="0">
                <a:solidFill>
                  <a:srgbClr val="2D4B9B"/>
                </a:solidFill>
                <a:latin typeface="Arial" panose="020B0604020202020204" pitchFamily="34" charset="0"/>
              </a:rPr>
              <a:t> </a:t>
            </a:r>
            <a:r>
              <a:rPr lang="de-DE" b="1" dirty="0" err="1">
                <a:solidFill>
                  <a:srgbClr val="2D4B9B"/>
                </a:solidFill>
                <a:latin typeface="Arial" panose="020B0604020202020204" pitchFamily="34" charset="0"/>
              </a:rPr>
              <a:t>stable</a:t>
            </a:r>
            <a:r>
              <a:rPr lang="de-DE" b="1" dirty="0">
                <a:solidFill>
                  <a:srgbClr val="2D4B9B"/>
                </a:solidFill>
                <a:latin typeface="Arial" panose="020B0604020202020204" pitchFamily="34" charset="0"/>
              </a:rPr>
              <a:t> / </a:t>
            </a:r>
            <a:r>
              <a:rPr lang="de-DE" b="1" dirty="0" err="1">
                <a:solidFill>
                  <a:srgbClr val="2D4B9B"/>
                </a:solidFill>
                <a:latin typeface="Arial" panose="020B0604020202020204" pitchFamily="34" charset="0"/>
              </a:rPr>
              <a:t>entropy</a:t>
            </a:r>
            <a:r>
              <a:rPr lang="de-DE" b="1" dirty="0">
                <a:solidFill>
                  <a:srgbClr val="2D4B9B"/>
                </a:solidFill>
                <a:latin typeface="Arial" panose="020B0604020202020204" pitchFamily="34" charset="0"/>
              </a:rPr>
              <a:t> </a:t>
            </a:r>
            <a:r>
              <a:rPr lang="de-DE" b="1" dirty="0" err="1">
                <a:solidFill>
                  <a:srgbClr val="2D4B9B"/>
                </a:solidFill>
                <a:latin typeface="Arial" panose="020B0604020202020204" pitchFamily="34" charset="0"/>
              </a:rPr>
              <a:t>conserving</a:t>
            </a:r>
            <a:r>
              <a:rPr lang="de-DE" b="1" dirty="0">
                <a:solidFill>
                  <a:srgbClr val="2D4B9B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Arial" panose="020B0604020202020204" pitchFamily="34" charset="0"/>
              </a:rPr>
              <a:t>schemes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</a:rPr>
              <a:t> (=</a:t>
            </a:r>
            <a:r>
              <a:rPr lang="de-DE" dirty="0" err="1">
                <a:solidFill>
                  <a:prstClr val="black"/>
                </a:solidFill>
                <a:latin typeface="Arial" panose="020B0604020202020204" pitchFamily="34" charset="0"/>
              </a:rPr>
              <a:t>obeying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</a:rPr>
              <a:t> 2</a:t>
            </a:r>
            <a:r>
              <a:rPr lang="de-DE" baseline="30000" dirty="0">
                <a:solidFill>
                  <a:prstClr val="black"/>
                </a:solidFill>
                <a:latin typeface="Arial" panose="020B0604020202020204" pitchFamily="34" charset="0"/>
              </a:rPr>
              <a:t>nd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Arial" panose="020B0604020202020204" pitchFamily="34" charset="0"/>
              </a:rPr>
              <a:t>law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Arial" panose="020B0604020202020204" pitchFamily="34" charset="0"/>
              </a:rPr>
              <a:t>of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br>
              <a:rPr lang="de-DE" dirty="0">
                <a:solidFill>
                  <a:prstClr val="black"/>
                </a:solidFill>
                <a:latin typeface="Arial" panose="020B0604020202020204" pitchFamily="34" charset="0"/>
              </a:rPr>
            </a:br>
            <a:r>
              <a:rPr lang="de-DE" dirty="0" err="1">
                <a:solidFill>
                  <a:prstClr val="black"/>
                </a:solidFill>
                <a:latin typeface="Arial" panose="020B0604020202020204" pitchFamily="34" charset="0"/>
              </a:rPr>
              <a:t>thermodynamics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</a:rPr>
              <a:t>) </a:t>
            </a:r>
            <a:r>
              <a:rPr lang="de-DE" dirty="0" err="1">
                <a:solidFill>
                  <a:prstClr val="black"/>
                </a:solidFill>
                <a:latin typeface="Arial" panose="020B0604020202020204" pitchFamily="34" charset="0"/>
              </a:rPr>
              <a:t>especially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Arial" panose="020B0604020202020204" pitchFamily="34" charset="0"/>
              </a:rPr>
              <a:t>for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Arial" panose="020B0604020202020204" pitchFamily="34" charset="0"/>
              </a:rPr>
              <a:t>the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Arial" panose="020B0604020202020204" pitchFamily="34" charset="0"/>
              </a:rPr>
              <a:t>prismatic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Arial" panose="020B0604020202020204" pitchFamily="34" charset="0"/>
              </a:rPr>
              <a:t>grid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Arial" panose="020B0604020202020204" pitchFamily="34" charset="0"/>
              </a:rPr>
              <a:t>cells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Arial" panose="020B0604020202020204" pitchFamily="34" charset="0"/>
              </a:rPr>
              <a:t>used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</a:rPr>
              <a:t> in </a:t>
            </a:r>
            <a:br>
              <a:rPr lang="de-DE" dirty="0">
                <a:solidFill>
                  <a:prstClr val="black"/>
                </a:solidFill>
                <a:latin typeface="Arial" panose="020B0604020202020204" pitchFamily="34" charset="0"/>
              </a:rPr>
            </a:b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</a:rPr>
              <a:t>ICON / BRIDGE </a:t>
            </a:r>
            <a:r>
              <a:rPr lang="de-DE" dirty="0" err="1">
                <a:solidFill>
                  <a:prstClr val="black"/>
                </a:solidFill>
                <a:latin typeface="Arial" panose="020B0604020202020204" pitchFamily="34" charset="0"/>
              </a:rPr>
              <a:t>with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</a:rPr>
              <a:t> HEVI and </a:t>
            </a:r>
            <a:r>
              <a:rPr lang="de-DE" dirty="0" err="1">
                <a:solidFill>
                  <a:prstClr val="black"/>
                </a:solidFill>
                <a:latin typeface="Arial" panose="020B0604020202020204" pitchFamily="34" charset="0"/>
              </a:rPr>
              <a:t>horiz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de-DE" dirty="0" err="1">
                <a:solidFill>
                  <a:prstClr val="black"/>
                </a:solidFill>
                <a:latin typeface="Arial" panose="020B0604020202020204" pitchFamily="34" charset="0"/>
              </a:rPr>
              <a:t>flux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Arial" panose="020B0604020202020204" pitchFamily="34" charset="0"/>
              </a:rPr>
              <a:t>transformations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</a:rPr>
              <a:t>.</a:t>
            </a:r>
            <a:br>
              <a:rPr lang="de-DE" dirty="0">
                <a:solidFill>
                  <a:prstClr val="black"/>
                </a:solidFill>
                <a:latin typeface="Arial" panose="020B0604020202020204" pitchFamily="34" charset="0"/>
              </a:rPr>
            </a:b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de-DE" b="1" dirty="0">
                <a:solidFill>
                  <a:srgbClr val="2D4B9B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‚Next Generation DG </a:t>
            </a:r>
            <a:r>
              <a:rPr lang="de-DE" b="1" dirty="0" err="1">
                <a:solidFill>
                  <a:srgbClr val="2D4B9B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methods</a:t>
            </a:r>
            <a:r>
              <a:rPr lang="de-DE" b="1" dirty="0">
                <a:solidFill>
                  <a:srgbClr val="2D4B9B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‘</a:t>
            </a:r>
            <a:endParaRPr lang="de-DE" dirty="0"/>
          </a:p>
        </p:txBody>
      </p:sp>
      <p:sp>
        <p:nvSpPr>
          <p:cNvPr id="2" name="CustomShape 1">
            <a:extLst>
              <a:ext uri="{FF2B5EF4-FFF2-40B4-BE49-F238E27FC236}">
                <a16:creationId xmlns:a16="http://schemas.microsoft.com/office/drawing/2014/main" id="{911D92F5-B9DD-167F-DF89-F3817322AA47}"/>
              </a:ext>
            </a:extLst>
          </p:cNvPr>
          <p:cNvSpPr/>
          <p:nvPr/>
        </p:nvSpPr>
        <p:spPr>
          <a:xfrm>
            <a:off x="4572000" y="6381328"/>
            <a:ext cx="3709988" cy="2159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M. Baldauf (DWD)</a:t>
            </a:r>
            <a:endParaRPr kumimoji="0" lang="de-DE" sz="1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3" name="CustomShape 6">
            <a:extLst>
              <a:ext uri="{FF2B5EF4-FFF2-40B4-BE49-F238E27FC236}">
                <a16:creationId xmlns:a16="http://schemas.microsoft.com/office/drawing/2014/main" id="{1104881C-9B48-E89C-7860-BDE181ADCD85}"/>
              </a:ext>
            </a:extLst>
          </p:cNvPr>
          <p:cNvSpPr/>
          <p:nvPr/>
        </p:nvSpPr>
        <p:spPr>
          <a:xfrm>
            <a:off x="8283600" y="6381720"/>
            <a:ext cx="46440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39C2A4-7CB0-4AA1-BB12-77467A1233AC}" type="slidenum">
              <a:rPr kumimoji="0" lang="de-DE" sz="10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de-DE" sz="1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C048A38-3469-4830-BB60-6B28DFA661C2}"/>
              </a:ext>
            </a:extLst>
          </p:cNvPr>
          <p:cNvSpPr txBox="1"/>
          <p:nvPr/>
        </p:nvSpPr>
        <p:spPr>
          <a:xfrm>
            <a:off x="4932040" y="5931765"/>
            <a:ext cx="3981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i="1" dirty="0"/>
              <a:t>e.g. Gassner, Winters (2021) Front. Phys</a:t>
            </a:r>
            <a:r>
              <a:rPr lang="de-D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466471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CustomShape 1"/>
          <p:cNvSpPr/>
          <p:nvPr/>
        </p:nvSpPr>
        <p:spPr>
          <a:xfrm>
            <a:off x="637200" y="1052640"/>
            <a:ext cx="5766748" cy="3678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Discontinuous</a:t>
            </a:r>
            <a:r>
              <a:rPr kumimoji="0" lang="de-DE" sz="18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Galerkin</a:t>
            </a:r>
            <a:r>
              <a:rPr kumimoji="0" lang="de-DE" sz="18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(DG) </a:t>
            </a:r>
            <a:r>
              <a:rPr kumimoji="0" lang="de-DE" sz="18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methods</a:t>
            </a:r>
            <a:r>
              <a:rPr kumimoji="0" lang="de-DE" sz="18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in a </a:t>
            </a:r>
            <a:r>
              <a:rPr kumimoji="0" lang="de-DE" sz="18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nutshell</a:t>
            </a:r>
            <a:endParaRPr kumimoji="0" lang="de-DE" sz="1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pic>
        <p:nvPicPr>
          <p:cNvPr id="150" name="Picture 2" descr="D:\Work\Projekte\Veranstaltungen\2013\130902_EZMW-Seminar_Reading\DG_1.gif"/>
          <p:cNvPicPr/>
          <p:nvPr/>
        </p:nvPicPr>
        <p:blipFill>
          <a:blip r:embed="rId2"/>
          <a:stretch/>
        </p:blipFill>
        <p:spPr>
          <a:xfrm>
            <a:off x="971600" y="1506724"/>
            <a:ext cx="3985560" cy="523080"/>
          </a:xfrm>
          <a:prstGeom prst="rect">
            <a:avLst/>
          </a:prstGeom>
          <a:ln>
            <a:noFill/>
          </a:ln>
        </p:spPr>
      </p:pic>
      <p:pic>
        <p:nvPicPr>
          <p:cNvPr id="151" name="Picture 3" descr="D:\Work\Projekte\Veranstaltungen\2013\130902_EZMW-Seminar_Reading\Nair_abb9.2.gif"/>
          <p:cNvPicPr/>
          <p:nvPr/>
        </p:nvPicPr>
        <p:blipFill>
          <a:blip r:embed="rId3"/>
          <a:stretch/>
        </p:blipFill>
        <p:spPr>
          <a:xfrm>
            <a:off x="5583285" y="2137296"/>
            <a:ext cx="2795040" cy="899280"/>
          </a:xfrm>
          <a:prstGeom prst="rect">
            <a:avLst/>
          </a:prstGeom>
          <a:ln>
            <a:noFill/>
          </a:ln>
        </p:spPr>
      </p:pic>
      <p:sp>
        <p:nvSpPr>
          <p:cNvPr id="152" name="CustomShape 2"/>
          <p:cNvSpPr/>
          <p:nvPr/>
        </p:nvSpPr>
        <p:spPr>
          <a:xfrm>
            <a:off x="5796253" y="2986981"/>
            <a:ext cx="2951747" cy="4602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From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2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Nair et al. (2011) 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in ‚</a:t>
            </a:r>
            <a:r>
              <a:rPr kumimoji="0" lang="de-DE" sz="1200" b="0" i="1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Numerical</a:t>
            </a:r>
            <a:r>
              <a:rPr kumimoji="0" lang="de-DE" sz="12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1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techniques</a:t>
            </a:r>
            <a:r>
              <a:rPr kumimoji="0" lang="de-DE" sz="12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200" b="0" i="1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for</a:t>
            </a:r>
            <a:r>
              <a:rPr kumimoji="0" lang="de-DE" sz="12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global </a:t>
            </a:r>
            <a:r>
              <a:rPr kumimoji="0" lang="de-DE" sz="1200" b="0" i="1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atm</a:t>
            </a:r>
            <a:r>
              <a:rPr kumimoji="0" lang="de-DE" sz="12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. </a:t>
            </a:r>
            <a:r>
              <a:rPr kumimoji="0" lang="de-DE" sz="1200" b="0" i="1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models</a:t>
            </a:r>
            <a:r>
              <a:rPr kumimoji="0" lang="de-DE" sz="12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'</a:t>
            </a:r>
            <a:endParaRPr kumimoji="0" lang="de-DE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154" name="CustomShape 3"/>
          <p:cNvSpPr/>
          <p:nvPr/>
        </p:nvSpPr>
        <p:spPr>
          <a:xfrm>
            <a:off x="573263" y="3106591"/>
            <a:ext cx="4493516" cy="3678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2.) </a:t>
            </a:r>
            <a:r>
              <a:rPr kumimoji="0" lang="de-DE" sz="1800" b="0" i="0" u="none" strike="noStrike" kern="1200" cap="none" spc="-1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Galerkin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-1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approach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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-1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weak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-1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formulation</a:t>
            </a:r>
            <a:endParaRPr kumimoji="0" lang="de-DE" sz="1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155" name="CustomShape 4"/>
          <p:cNvSpPr/>
          <p:nvPr/>
        </p:nvSpPr>
        <p:spPr>
          <a:xfrm>
            <a:off x="573263" y="2105126"/>
            <a:ext cx="3511772" cy="3678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1.) Finite-element </a:t>
            </a:r>
            <a:r>
              <a:rPr kumimoji="0" lang="de-DE" sz="1800" b="0" i="0" u="none" strike="noStrike" kern="1200" cap="none" spc="-1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representation</a:t>
            </a:r>
            <a:endParaRPr kumimoji="0" lang="de-DE" sz="1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pic>
        <p:nvPicPr>
          <p:cNvPr id="156" name="Picture 7" descr="D:\Work\Projekte\Veranstaltungen\2013\130902_EZMW-Seminar_Reading\DG_FE.gif"/>
          <p:cNvPicPr/>
          <p:nvPr/>
        </p:nvPicPr>
        <p:blipFill>
          <a:blip r:embed="rId4"/>
          <a:stretch/>
        </p:blipFill>
        <p:spPr>
          <a:xfrm>
            <a:off x="1222493" y="2422632"/>
            <a:ext cx="3039480" cy="685080"/>
          </a:xfrm>
          <a:prstGeom prst="rect">
            <a:avLst/>
          </a:prstGeom>
          <a:ln>
            <a:noFill/>
          </a:ln>
        </p:spPr>
      </p:pic>
      <p:sp>
        <p:nvSpPr>
          <p:cNvPr id="157" name="CustomShape 5"/>
          <p:cNvSpPr/>
          <p:nvPr/>
        </p:nvSpPr>
        <p:spPr>
          <a:xfrm>
            <a:off x="4572000" y="6381720"/>
            <a:ext cx="370944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M. Baldauf (DWD)</a:t>
            </a:r>
            <a:endParaRPr kumimoji="0" lang="de-DE" sz="1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158" name="CustomShape 6"/>
          <p:cNvSpPr/>
          <p:nvPr/>
        </p:nvSpPr>
        <p:spPr>
          <a:xfrm>
            <a:off x="8283600" y="6381720"/>
            <a:ext cx="46440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39C2A4-7CB0-4AA1-BB12-77467A1233AC}" type="slidenum">
              <a:rPr kumimoji="0" lang="de-DE" sz="10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de-DE" sz="1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159" name="CustomShape 7"/>
          <p:cNvSpPr/>
          <p:nvPr/>
        </p:nvSpPr>
        <p:spPr>
          <a:xfrm>
            <a:off x="5364088" y="1403074"/>
            <a:ext cx="3233434" cy="6448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1950" algn="l"/>
              </a:tabLst>
              <a:defRPr/>
            </a:pP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e.g. 	</a:t>
            </a:r>
            <a:r>
              <a:rPr kumimoji="0" lang="de-DE" sz="1200" b="0" i="1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Cockburn</a:t>
            </a:r>
            <a:r>
              <a:rPr kumimoji="0" lang="de-DE" sz="12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, Shu (1989) Math. </a:t>
            </a:r>
            <a:r>
              <a:rPr kumimoji="0" lang="de-DE" sz="1200" b="0" i="1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Comput</a:t>
            </a:r>
            <a:r>
              <a:rPr kumimoji="0" lang="de-DE" sz="12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.</a:t>
            </a:r>
            <a:endParaRPr kumimoji="0" lang="de-DE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1950" algn="l"/>
              </a:tabLst>
              <a:defRPr/>
            </a:pPr>
            <a:r>
              <a:rPr kumimoji="0" lang="de-DE" sz="12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	</a:t>
            </a:r>
            <a:r>
              <a:rPr kumimoji="0" lang="de-DE" sz="1200" b="0" i="1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Cockburn</a:t>
            </a:r>
            <a:r>
              <a:rPr kumimoji="0" lang="de-DE" sz="12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et al. (1989) JCP</a:t>
            </a:r>
            <a:endParaRPr kumimoji="0" lang="de-DE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1950" algn="l"/>
              </a:tabLst>
              <a:defRPr/>
            </a:pPr>
            <a:r>
              <a:rPr kumimoji="0" lang="de-DE" sz="12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	</a:t>
            </a:r>
            <a:r>
              <a:rPr kumimoji="0" lang="de-DE" sz="1200" b="0" i="1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Hesthaven</a:t>
            </a:r>
            <a:r>
              <a:rPr kumimoji="0" lang="de-DE" sz="12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, </a:t>
            </a:r>
            <a:r>
              <a:rPr kumimoji="0" lang="de-DE" sz="1200" b="0" i="1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Warburton</a:t>
            </a:r>
            <a:r>
              <a:rPr kumimoji="0" lang="de-DE" sz="12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(2008)</a:t>
            </a:r>
            <a:endParaRPr kumimoji="0" lang="de-DE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pic>
        <p:nvPicPr>
          <p:cNvPr id="162" name="Grafik 1"/>
          <p:cNvPicPr/>
          <p:nvPr/>
        </p:nvPicPr>
        <p:blipFill>
          <a:blip r:embed="rId5"/>
          <a:stretch/>
        </p:blipFill>
        <p:spPr>
          <a:xfrm>
            <a:off x="974880" y="3544739"/>
            <a:ext cx="7306560" cy="632520"/>
          </a:xfrm>
          <a:prstGeom prst="rect">
            <a:avLst/>
          </a:prstGeom>
          <a:ln>
            <a:noFill/>
          </a:ln>
        </p:spPr>
      </p:pic>
      <p:sp>
        <p:nvSpPr>
          <p:cNvPr id="17" name="CustomShape 2">
            <a:extLst>
              <a:ext uri="{FF2B5EF4-FFF2-40B4-BE49-F238E27FC236}">
                <a16:creationId xmlns:a16="http://schemas.microsoft.com/office/drawing/2014/main" id="{F805AAAE-F593-47DE-82E5-BA1F4E8C762C}"/>
              </a:ext>
            </a:extLst>
          </p:cNvPr>
          <p:cNvSpPr/>
          <p:nvPr/>
        </p:nvSpPr>
        <p:spPr>
          <a:xfrm>
            <a:off x="576478" y="4243796"/>
            <a:ext cx="4523459" cy="6448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3.) Finite-volume </a:t>
            </a:r>
            <a:r>
              <a:rPr kumimoji="0" lang="de-DE" sz="1800" b="0" i="0" u="none" strike="noStrike" kern="1200" cap="none" spc="-1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ingredient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: </a:t>
            </a:r>
            <a:r>
              <a:rPr kumimoji="0" lang="de-DE" sz="1800" b="0" i="0" u="none" strike="noStrike" kern="1200" cap="none" spc="-1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numerical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-1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flux</a:t>
            </a:r>
            <a:endParaRPr kumimoji="0" lang="de-DE" sz="1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    </a:t>
            </a:r>
            <a:endParaRPr kumimoji="0" lang="de-DE" sz="1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18" name="CustomShape 3">
            <a:extLst>
              <a:ext uri="{FF2B5EF4-FFF2-40B4-BE49-F238E27FC236}">
                <a16:creationId xmlns:a16="http://schemas.microsoft.com/office/drawing/2014/main" id="{0DA206CF-F66E-491D-B0CA-E02E346F0D92}"/>
              </a:ext>
            </a:extLst>
          </p:cNvPr>
          <p:cNvSpPr/>
          <p:nvPr/>
        </p:nvSpPr>
        <p:spPr>
          <a:xfrm>
            <a:off x="1209240" y="5537050"/>
            <a:ext cx="2775240" cy="401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ingdings"/>
                <a:ea typeface="DejaVu Sans"/>
                <a:cs typeface="DejaVu Sans"/>
              </a:rPr>
              <a:t>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ODE-system </a:t>
            </a:r>
            <a:r>
              <a:rPr kumimoji="0" lang="de-DE" sz="18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for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q</a:t>
            </a:r>
            <a:r>
              <a:rPr kumimoji="0" lang="de-DE" sz="1800" b="0" i="0" u="none" strike="noStrike" kern="1200" cap="none" spc="-1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(</a:t>
            </a:r>
            <a:r>
              <a:rPr kumimoji="0" lang="de-DE" sz="1800" b="0" i="1" u="none" strike="noStrike" kern="1200" cap="none" spc="-1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k</a:t>
            </a:r>
            <a:r>
              <a:rPr kumimoji="0" lang="de-DE" sz="1800" b="0" i="0" u="none" strike="noStrike" kern="1200" cap="none" spc="-1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)</a:t>
            </a:r>
            <a:r>
              <a:rPr kumimoji="0" lang="de-DE" sz="1800" b="0" i="1" u="none" strike="noStrike" kern="1200" cap="none" spc="-1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jl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(</a:t>
            </a:r>
            <a:r>
              <a:rPr kumimoji="0" lang="de-DE" sz="18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t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)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endParaRPr kumimoji="0" lang="de-DE" sz="1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20" name="CustomShape 7">
            <a:extLst>
              <a:ext uri="{FF2B5EF4-FFF2-40B4-BE49-F238E27FC236}">
                <a16:creationId xmlns:a16="http://schemas.microsoft.com/office/drawing/2014/main" id="{85A5D9D1-27FF-4A34-9ABC-D717A7839EF1}"/>
              </a:ext>
            </a:extLst>
          </p:cNvPr>
          <p:cNvSpPr/>
          <p:nvPr/>
        </p:nvSpPr>
        <p:spPr>
          <a:xfrm>
            <a:off x="577973" y="5132936"/>
            <a:ext cx="633168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4.) </a:t>
            </a:r>
            <a:r>
              <a:rPr kumimoji="0" lang="de-DE" sz="1800" b="0" i="0" u="none" strike="noStrike" kern="1200" cap="none" spc="-1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Gaussian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-1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quadrature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-1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for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-1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the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-1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volume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and </a:t>
            </a:r>
            <a:r>
              <a:rPr kumimoji="0" lang="de-DE" sz="1800" b="0" i="0" u="none" strike="noStrike" kern="1200" cap="none" spc="-1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surface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-1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integrals</a:t>
            </a:r>
            <a:endParaRPr kumimoji="0" lang="de-DE" sz="1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pic>
        <p:nvPicPr>
          <p:cNvPr id="21" name="Picture 23" descr="M:\mbaldauf\Work\Projekte\Unbenannt.png">
            <a:extLst>
              <a:ext uri="{FF2B5EF4-FFF2-40B4-BE49-F238E27FC236}">
                <a16:creationId xmlns:a16="http://schemas.microsoft.com/office/drawing/2014/main" id="{53D08598-3962-4D48-81B6-708A3DB5A94D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1080000" y="4636624"/>
            <a:ext cx="5508000" cy="510480"/>
          </a:xfrm>
          <a:prstGeom prst="rect">
            <a:avLst/>
          </a:prstGeom>
          <a:ln>
            <a:noFill/>
          </a:ln>
        </p:spPr>
      </p:pic>
      <p:sp>
        <p:nvSpPr>
          <p:cNvPr id="22" name="CustomShape 9">
            <a:extLst>
              <a:ext uri="{FF2B5EF4-FFF2-40B4-BE49-F238E27FC236}">
                <a16:creationId xmlns:a16="http://schemas.microsoft.com/office/drawing/2014/main" id="{25B44A98-9921-4683-8EAB-112B7B304179}"/>
              </a:ext>
            </a:extLst>
          </p:cNvPr>
          <p:cNvSpPr/>
          <p:nvPr/>
        </p:nvSpPr>
        <p:spPr>
          <a:xfrm>
            <a:off x="573263" y="5880053"/>
            <a:ext cx="545832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5.) Use a time-integration </a:t>
            </a:r>
            <a:r>
              <a:rPr kumimoji="0" lang="de-DE" sz="1800" b="0" i="0" u="none" strike="noStrike" kern="1200" cap="none" spc="-1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scheme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(Runge-</a:t>
            </a:r>
            <a:r>
              <a:rPr kumimoji="0" lang="de-DE" sz="1800" b="0" i="0" u="none" strike="noStrike" kern="1200" cap="none" spc="-1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Kutta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, …)</a:t>
            </a:r>
            <a:endParaRPr kumimoji="0" lang="de-DE" sz="1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pic>
        <p:nvPicPr>
          <p:cNvPr id="23" name="Grafik 1">
            <a:extLst>
              <a:ext uri="{FF2B5EF4-FFF2-40B4-BE49-F238E27FC236}">
                <a16:creationId xmlns:a16="http://schemas.microsoft.com/office/drawing/2014/main" id="{E4AA5DC5-160F-4BCC-BC25-F8F04CB0CDFC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7557489" y="5094909"/>
            <a:ext cx="1151640" cy="1119960"/>
          </a:xfrm>
          <a:prstGeom prst="rect">
            <a:avLst/>
          </a:prstGeom>
          <a:ln>
            <a:noFill/>
          </a:ln>
        </p:spPr>
      </p:pic>
      <p:cxnSp>
        <p:nvCxnSpPr>
          <p:cNvPr id="3" name="Gerade Verbindung mit Pfeil 2">
            <a:extLst>
              <a:ext uri="{FF2B5EF4-FFF2-40B4-BE49-F238E27FC236}">
                <a16:creationId xmlns:a16="http://schemas.microsoft.com/office/drawing/2014/main" id="{28AEE319-D8EB-4BB4-AE6E-385F93A069EB}"/>
              </a:ext>
            </a:extLst>
          </p:cNvPr>
          <p:cNvCxnSpPr/>
          <p:nvPr/>
        </p:nvCxnSpPr>
        <p:spPr>
          <a:xfrm>
            <a:off x="2123728" y="1916832"/>
            <a:ext cx="1368152" cy="1627907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Gerade Verbindung mit Pfeil 23">
            <a:extLst>
              <a:ext uri="{FF2B5EF4-FFF2-40B4-BE49-F238E27FC236}">
                <a16:creationId xmlns:a16="http://schemas.microsoft.com/office/drawing/2014/main" id="{4EC6898C-AC07-4D72-98C3-E6CB4CEF1BAC}"/>
              </a:ext>
            </a:extLst>
          </p:cNvPr>
          <p:cNvCxnSpPr>
            <a:cxnSpLocks/>
          </p:cNvCxnSpPr>
          <p:nvPr/>
        </p:nvCxnSpPr>
        <p:spPr>
          <a:xfrm>
            <a:off x="2123728" y="1916830"/>
            <a:ext cx="3511772" cy="1709427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feld 6">
            <a:extLst>
              <a:ext uri="{FF2B5EF4-FFF2-40B4-BE49-F238E27FC236}">
                <a16:creationId xmlns:a16="http://schemas.microsoft.com/office/drawing/2014/main" id="{DA5BEA9B-BE43-4BEA-BED4-CFF66754B5DD}"/>
              </a:ext>
            </a:extLst>
          </p:cNvPr>
          <p:cNvSpPr txBox="1"/>
          <p:nvPr/>
        </p:nvSpPr>
        <p:spPr>
          <a:xfrm>
            <a:off x="3546720" y="2252684"/>
            <a:ext cx="2518638" cy="369332"/>
          </a:xfrm>
          <a:prstGeom prst="rect">
            <a:avLst/>
          </a:prstGeom>
          <a:solidFill>
            <a:srgbClr val="D8F875"/>
          </a:solidFill>
        </p:spPr>
        <p:txBody>
          <a:bodyPr wrap="none" rtlCol="0">
            <a:spAutoFit/>
          </a:bodyPr>
          <a:lstStyle/>
          <a:p>
            <a:r>
              <a:rPr lang="de-DE" dirty="0"/>
              <a:t>via Integration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parts</a:t>
            </a:r>
            <a:endParaRPr lang="de-DE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0ED49B4-28F3-4993-8C5F-98A65F11FD25}"/>
              </a:ext>
            </a:extLst>
          </p:cNvPr>
          <p:cNvSpPr txBox="1"/>
          <p:nvPr/>
        </p:nvSpPr>
        <p:spPr>
          <a:xfrm>
            <a:off x="2992347" y="4231224"/>
            <a:ext cx="2988319" cy="1200329"/>
          </a:xfrm>
          <a:prstGeom prst="rect">
            <a:avLst/>
          </a:prstGeom>
          <a:solidFill>
            <a:srgbClr val="D8F875"/>
          </a:solidFill>
        </p:spPr>
        <p:txBody>
          <a:bodyPr wrap="none" rtlCol="0">
            <a:spAutoFit/>
          </a:bodyPr>
          <a:lstStyle/>
          <a:p>
            <a:r>
              <a:rPr lang="de-DE" dirty="0" err="1"/>
              <a:t>Discrete</a:t>
            </a:r>
            <a:r>
              <a:rPr lang="de-DE" dirty="0"/>
              <a:t> </a:t>
            </a:r>
            <a:r>
              <a:rPr lang="de-DE" dirty="0" err="1"/>
              <a:t>analogon</a:t>
            </a:r>
            <a:r>
              <a:rPr lang="de-DE" dirty="0"/>
              <a:t>:</a:t>
            </a:r>
          </a:p>
          <a:p>
            <a:r>
              <a:rPr lang="de-DE" dirty="0" err="1"/>
              <a:t>summation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parts</a:t>
            </a:r>
            <a:endParaRPr lang="de-DE" dirty="0"/>
          </a:p>
          <a:p>
            <a:r>
              <a:rPr lang="de-DE" dirty="0">
                <a:sym typeface="Wingdings" panose="05000000000000000000" pitchFamily="2" charset="2"/>
              </a:rPr>
              <a:t> a</a:t>
            </a:r>
            <a:r>
              <a:rPr lang="de-DE" dirty="0"/>
              <a:t>lso </a:t>
            </a:r>
            <a:r>
              <a:rPr lang="de-DE" dirty="0" err="1"/>
              <a:t>allows</a:t>
            </a:r>
            <a:r>
              <a:rPr lang="de-DE" dirty="0"/>
              <a:t> </a:t>
            </a:r>
            <a:r>
              <a:rPr lang="de-DE" dirty="0" err="1"/>
              <a:t>derivation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stability</a:t>
            </a:r>
            <a:r>
              <a:rPr lang="de-DE" dirty="0"/>
              <a:t> </a:t>
            </a:r>
            <a:r>
              <a:rPr lang="de-DE" dirty="0" err="1"/>
              <a:t>statements</a:t>
            </a:r>
            <a:r>
              <a:rPr lang="de-D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80371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2">
            <a:extLst>
              <a:ext uri="{FF2B5EF4-FFF2-40B4-BE49-F238E27FC236}">
                <a16:creationId xmlns:a16="http://schemas.microsoft.com/office/drawing/2014/main" id="{1DEC4886-C1DB-4195-9A92-6466CE5474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757105"/>
            <a:ext cx="1727200" cy="99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70CED971-28E0-4DE5-A81F-39F94DEEC187}"/>
              </a:ext>
            </a:extLst>
          </p:cNvPr>
          <p:cNvSpPr txBox="1"/>
          <p:nvPr/>
        </p:nvSpPr>
        <p:spPr>
          <a:xfrm>
            <a:off x="539552" y="1196752"/>
            <a:ext cx="8340745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Project: </a:t>
            </a:r>
            <a:r>
              <a:rPr lang="de-DE" b="1" dirty="0"/>
              <a:t>ICON-DG: </a:t>
            </a:r>
            <a:r>
              <a:rPr lang="de-DE" b="1" dirty="0" err="1"/>
              <a:t>Gearing</a:t>
            </a:r>
            <a:r>
              <a:rPr lang="de-DE" b="1" dirty="0"/>
              <a:t> </a:t>
            </a:r>
            <a:r>
              <a:rPr lang="de-DE" b="1" dirty="0" err="1"/>
              <a:t>up</a:t>
            </a:r>
            <a:r>
              <a:rPr lang="de-DE" b="1" dirty="0"/>
              <a:t> </a:t>
            </a:r>
            <a:r>
              <a:rPr lang="de-DE" b="1" dirty="0" err="1"/>
              <a:t>the</a:t>
            </a:r>
            <a:r>
              <a:rPr lang="de-DE" b="1" dirty="0"/>
              <a:t> ICON Model </a:t>
            </a:r>
            <a:r>
              <a:rPr lang="de-DE" b="1" dirty="0" err="1"/>
              <a:t>with</a:t>
            </a:r>
            <a:r>
              <a:rPr lang="de-DE" b="1" dirty="0"/>
              <a:t> Smarter </a:t>
            </a:r>
            <a:r>
              <a:rPr lang="de-DE" b="1" dirty="0" err="1"/>
              <a:t>Discretizations</a:t>
            </a:r>
            <a:endParaRPr lang="de-DE" b="1" dirty="0"/>
          </a:p>
          <a:p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in </a:t>
            </a:r>
            <a:r>
              <a:rPr lang="de-DE" dirty="0" err="1">
                <a:solidFill>
                  <a:prstClr val="black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the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call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 ‚</a:t>
            </a:r>
            <a:r>
              <a:rPr lang="de-DE" b="1" dirty="0" err="1">
                <a:solidFill>
                  <a:prstClr val="black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WarmWorld</a:t>
            </a:r>
            <a:r>
              <a:rPr lang="de-DE" b="1" dirty="0">
                <a:solidFill>
                  <a:prstClr val="black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 Module 4 Smarter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‘ </a:t>
            </a:r>
            <a:br>
              <a:rPr lang="de-DE" dirty="0">
                <a:solidFill>
                  <a:prstClr val="black"/>
                </a:solidFill>
                <a:latin typeface="Arial" panose="020B0604020202020204" pitchFamily="34" charset="0"/>
                <a:sym typeface="Wingdings" panose="05000000000000000000" pitchFamily="2" charset="2"/>
              </a:rPr>
            </a:br>
            <a:r>
              <a:rPr lang="de-DE" dirty="0" err="1">
                <a:solidFill>
                  <a:prstClr val="black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by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 German Ministry </a:t>
            </a:r>
            <a:r>
              <a:rPr lang="de-DE" dirty="0" err="1">
                <a:solidFill>
                  <a:prstClr val="black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of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 Research and </a:t>
            </a:r>
            <a:r>
              <a:rPr lang="de-DE" dirty="0" err="1">
                <a:solidFill>
                  <a:prstClr val="black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Educ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. (BMBF)</a:t>
            </a:r>
          </a:p>
          <a:p>
            <a:r>
              <a:rPr lang="de-DE" i="1" dirty="0" err="1"/>
              <a:t>has</a:t>
            </a:r>
            <a:r>
              <a:rPr lang="de-DE" i="1" dirty="0"/>
              <a:t> </a:t>
            </a:r>
            <a:r>
              <a:rPr lang="de-DE" i="1" dirty="0" err="1"/>
              <a:t>been</a:t>
            </a:r>
            <a:r>
              <a:rPr lang="de-DE" i="1" dirty="0"/>
              <a:t> </a:t>
            </a:r>
            <a:r>
              <a:rPr lang="de-DE" i="1" dirty="0" err="1"/>
              <a:t>accepted</a:t>
            </a:r>
            <a:r>
              <a:rPr lang="de-DE" dirty="0"/>
              <a:t>.</a:t>
            </a:r>
          </a:p>
          <a:p>
            <a:r>
              <a:rPr lang="de-DE" dirty="0"/>
              <a:t>Duration: 01.07.2024 - 30.06.2027</a:t>
            </a:r>
          </a:p>
          <a:p>
            <a:endParaRPr lang="de-DE" dirty="0"/>
          </a:p>
          <a:p>
            <a:r>
              <a:rPr lang="de-DE" dirty="0"/>
              <a:t>Project </a:t>
            </a:r>
            <a:r>
              <a:rPr lang="de-DE" dirty="0" err="1"/>
              <a:t>partners</a:t>
            </a:r>
            <a:r>
              <a:rPr lang="de-DE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i="1" dirty="0"/>
              <a:t>DLR Köln, </a:t>
            </a:r>
            <a:r>
              <a:rPr lang="de-DE" i="1" dirty="0" err="1">
                <a:solidFill>
                  <a:prstClr val="black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Inst</a:t>
            </a:r>
            <a:r>
              <a:rPr lang="de-DE" i="1" dirty="0">
                <a:solidFill>
                  <a:prstClr val="black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. </a:t>
            </a:r>
            <a:r>
              <a:rPr lang="de-DE" i="1" dirty="0" err="1">
                <a:solidFill>
                  <a:prstClr val="black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for</a:t>
            </a:r>
            <a:r>
              <a:rPr lang="de-DE" i="1" dirty="0">
                <a:solidFill>
                  <a:prstClr val="black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i="1" dirty="0" err="1">
                <a:solidFill>
                  <a:prstClr val="black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software</a:t>
            </a:r>
            <a:r>
              <a:rPr lang="de-DE" i="1" dirty="0">
                <a:solidFill>
                  <a:prstClr val="black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i="1" dirty="0" err="1">
                <a:solidFill>
                  <a:prstClr val="black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technology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, </a:t>
            </a:r>
            <a:r>
              <a:rPr lang="de-DE" dirty="0" err="1"/>
              <a:t>project</a:t>
            </a:r>
            <a:r>
              <a:rPr lang="de-DE" dirty="0"/>
              <a:t> </a:t>
            </a:r>
            <a:r>
              <a:rPr lang="de-DE" dirty="0" err="1"/>
              <a:t>leader</a:t>
            </a:r>
            <a:r>
              <a:rPr lang="de-DE" dirty="0"/>
              <a:t>: Johannes Markert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i="1" dirty="0"/>
              <a:t>Univ. Köln, Division </a:t>
            </a:r>
            <a:r>
              <a:rPr lang="de-DE" i="1" dirty="0" err="1"/>
              <a:t>of</a:t>
            </a:r>
            <a:r>
              <a:rPr lang="de-DE" i="1" dirty="0"/>
              <a:t> </a:t>
            </a:r>
            <a:r>
              <a:rPr lang="de-DE" i="1" dirty="0" err="1"/>
              <a:t>Mathematics</a:t>
            </a:r>
            <a:r>
              <a:rPr lang="de-DE" dirty="0"/>
              <a:t>, </a:t>
            </a:r>
            <a:r>
              <a:rPr lang="de-DE" dirty="0" err="1"/>
              <a:t>group</a:t>
            </a:r>
            <a:r>
              <a:rPr lang="de-DE" dirty="0"/>
              <a:t> Prof. Gregor Gassner</a:t>
            </a:r>
            <a:br>
              <a:rPr lang="de-DE" dirty="0"/>
            </a:br>
            <a:r>
              <a:rPr lang="de-DE" dirty="0" err="1"/>
              <a:t>postdoc</a:t>
            </a:r>
            <a:r>
              <a:rPr lang="de-DE" dirty="0"/>
              <a:t>: Tristan Montoya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i="1" dirty="0"/>
              <a:t>DWD</a:t>
            </a:r>
            <a:r>
              <a:rPr lang="de-DE" dirty="0"/>
              <a:t>, M. Baldauf, BRIDGE </a:t>
            </a:r>
            <a:r>
              <a:rPr lang="de-DE" dirty="0" err="1"/>
              <a:t>group</a:t>
            </a:r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F3217C6-88B0-4FA4-8722-76F2753F6AB3}"/>
              </a:ext>
            </a:extLst>
          </p:cNvPr>
          <p:cNvSpPr txBox="1"/>
          <p:nvPr/>
        </p:nvSpPr>
        <p:spPr>
          <a:xfrm>
            <a:off x="467544" y="4581128"/>
            <a:ext cx="726032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rgbClr val="2D4B9B"/>
                </a:solidFill>
                <a:latin typeface="Arial" panose="020B0604020202020204" pitchFamily="34" charset="0"/>
              </a:rPr>
              <a:t>Goal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</a:rPr>
              <a:t>: </a:t>
            </a:r>
            <a:r>
              <a:rPr lang="de-DE" dirty="0" err="1">
                <a:solidFill>
                  <a:prstClr val="black"/>
                </a:solidFill>
                <a:latin typeface="Arial" panose="020B0604020202020204" pitchFamily="34" charset="0"/>
              </a:rPr>
              <a:t>develop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Arial" panose="020B0604020202020204" pitchFamily="34" charset="0"/>
              </a:rPr>
              <a:t>further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Arial" panose="020B0604020202020204" pitchFamily="34" charset="0"/>
              </a:rPr>
              <a:t>stabilization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Arial" panose="020B0604020202020204" pitchFamily="34" charset="0"/>
              </a:rPr>
              <a:t>of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</a:rPr>
              <a:t> DG </a:t>
            </a:r>
            <a:r>
              <a:rPr lang="de-DE" dirty="0" err="1">
                <a:solidFill>
                  <a:prstClr val="black"/>
                </a:solidFill>
                <a:latin typeface="Arial" panose="020B0604020202020204" pitchFamily="34" charset="0"/>
              </a:rPr>
              <a:t>schemes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Arial" panose="020B0604020202020204" pitchFamily="34" charset="0"/>
              </a:rPr>
              <a:t>by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Arial" panose="020B0604020202020204" pitchFamily="34" charset="0"/>
              </a:rPr>
              <a:t>designing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br>
              <a:rPr lang="de-DE" dirty="0">
                <a:solidFill>
                  <a:prstClr val="black"/>
                </a:solidFill>
                <a:latin typeface="Arial" panose="020B0604020202020204" pitchFamily="34" charset="0"/>
              </a:rPr>
            </a:br>
            <a:r>
              <a:rPr lang="de-DE" b="1" dirty="0" err="1">
                <a:solidFill>
                  <a:srgbClr val="2D4B9B"/>
                </a:solidFill>
                <a:latin typeface="Arial" panose="020B0604020202020204" pitchFamily="34" charset="0"/>
              </a:rPr>
              <a:t>entropy</a:t>
            </a:r>
            <a:r>
              <a:rPr lang="de-DE" b="1" dirty="0">
                <a:solidFill>
                  <a:srgbClr val="2D4B9B"/>
                </a:solidFill>
                <a:latin typeface="Arial" panose="020B0604020202020204" pitchFamily="34" charset="0"/>
              </a:rPr>
              <a:t> </a:t>
            </a:r>
            <a:r>
              <a:rPr lang="de-DE" b="1" dirty="0" err="1">
                <a:solidFill>
                  <a:srgbClr val="2D4B9B"/>
                </a:solidFill>
                <a:latin typeface="Arial" panose="020B0604020202020204" pitchFamily="34" charset="0"/>
              </a:rPr>
              <a:t>stable</a:t>
            </a:r>
            <a:r>
              <a:rPr lang="de-DE" b="1" dirty="0">
                <a:solidFill>
                  <a:srgbClr val="2D4B9B"/>
                </a:solidFill>
                <a:latin typeface="Arial" panose="020B0604020202020204" pitchFamily="34" charset="0"/>
              </a:rPr>
              <a:t> / </a:t>
            </a:r>
            <a:r>
              <a:rPr lang="de-DE" b="1" dirty="0" err="1">
                <a:solidFill>
                  <a:srgbClr val="2D4B9B"/>
                </a:solidFill>
                <a:latin typeface="Arial" panose="020B0604020202020204" pitchFamily="34" charset="0"/>
              </a:rPr>
              <a:t>entropy</a:t>
            </a:r>
            <a:r>
              <a:rPr lang="de-DE" b="1" dirty="0">
                <a:solidFill>
                  <a:srgbClr val="2D4B9B"/>
                </a:solidFill>
                <a:latin typeface="Arial" panose="020B0604020202020204" pitchFamily="34" charset="0"/>
              </a:rPr>
              <a:t> </a:t>
            </a:r>
            <a:r>
              <a:rPr lang="de-DE" b="1" dirty="0" err="1">
                <a:solidFill>
                  <a:srgbClr val="2D4B9B"/>
                </a:solidFill>
                <a:latin typeface="Arial" panose="020B0604020202020204" pitchFamily="34" charset="0"/>
              </a:rPr>
              <a:t>conserving</a:t>
            </a:r>
            <a:r>
              <a:rPr lang="de-DE" b="1" dirty="0">
                <a:solidFill>
                  <a:srgbClr val="2D4B9B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Arial" panose="020B0604020202020204" pitchFamily="34" charset="0"/>
              </a:rPr>
              <a:t>schemes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</a:rPr>
              <a:t> (=</a:t>
            </a:r>
            <a:r>
              <a:rPr lang="de-DE" dirty="0" err="1">
                <a:solidFill>
                  <a:prstClr val="black"/>
                </a:solidFill>
                <a:latin typeface="Arial" panose="020B0604020202020204" pitchFamily="34" charset="0"/>
              </a:rPr>
              <a:t>obeying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</a:rPr>
              <a:t> 2</a:t>
            </a:r>
            <a:r>
              <a:rPr lang="de-DE" baseline="30000" dirty="0">
                <a:solidFill>
                  <a:prstClr val="black"/>
                </a:solidFill>
                <a:latin typeface="Arial" panose="020B0604020202020204" pitchFamily="34" charset="0"/>
              </a:rPr>
              <a:t>nd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Arial" panose="020B0604020202020204" pitchFamily="34" charset="0"/>
              </a:rPr>
              <a:t>law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Arial" panose="020B0604020202020204" pitchFamily="34" charset="0"/>
              </a:rPr>
              <a:t>of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br>
              <a:rPr lang="de-DE" dirty="0">
                <a:solidFill>
                  <a:prstClr val="black"/>
                </a:solidFill>
                <a:latin typeface="Arial" panose="020B0604020202020204" pitchFamily="34" charset="0"/>
              </a:rPr>
            </a:br>
            <a:r>
              <a:rPr lang="de-DE" dirty="0" err="1">
                <a:solidFill>
                  <a:prstClr val="black"/>
                </a:solidFill>
                <a:latin typeface="Arial" panose="020B0604020202020204" pitchFamily="34" charset="0"/>
              </a:rPr>
              <a:t>thermodynamics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</a:rPr>
              <a:t>) </a:t>
            </a:r>
            <a:r>
              <a:rPr lang="de-DE" dirty="0" err="1">
                <a:solidFill>
                  <a:prstClr val="black"/>
                </a:solidFill>
                <a:latin typeface="Arial" panose="020B0604020202020204" pitchFamily="34" charset="0"/>
              </a:rPr>
              <a:t>especially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Arial" panose="020B0604020202020204" pitchFamily="34" charset="0"/>
              </a:rPr>
              <a:t>for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Arial" panose="020B0604020202020204" pitchFamily="34" charset="0"/>
              </a:rPr>
              <a:t>the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Arial" panose="020B0604020202020204" pitchFamily="34" charset="0"/>
              </a:rPr>
              <a:t>prismatic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Arial" panose="020B0604020202020204" pitchFamily="34" charset="0"/>
              </a:rPr>
              <a:t>grid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Arial" panose="020B0604020202020204" pitchFamily="34" charset="0"/>
              </a:rPr>
              <a:t>cells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Arial" panose="020B0604020202020204" pitchFamily="34" charset="0"/>
              </a:rPr>
              <a:t>used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</a:rPr>
              <a:t> in </a:t>
            </a:r>
            <a:br>
              <a:rPr lang="de-DE" dirty="0">
                <a:solidFill>
                  <a:prstClr val="black"/>
                </a:solidFill>
                <a:latin typeface="Arial" panose="020B0604020202020204" pitchFamily="34" charset="0"/>
              </a:rPr>
            </a:b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</a:rPr>
              <a:t>ICON / BRIDGE </a:t>
            </a:r>
            <a:r>
              <a:rPr lang="de-DE" dirty="0" err="1">
                <a:solidFill>
                  <a:prstClr val="black"/>
                </a:solidFill>
                <a:latin typeface="Arial" panose="020B0604020202020204" pitchFamily="34" charset="0"/>
              </a:rPr>
              <a:t>with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</a:rPr>
              <a:t> HEVI and </a:t>
            </a:r>
            <a:r>
              <a:rPr lang="de-DE" dirty="0" err="1">
                <a:solidFill>
                  <a:prstClr val="black"/>
                </a:solidFill>
                <a:latin typeface="Arial" panose="020B0604020202020204" pitchFamily="34" charset="0"/>
              </a:rPr>
              <a:t>horiz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de-DE" dirty="0" err="1">
                <a:solidFill>
                  <a:prstClr val="black"/>
                </a:solidFill>
                <a:latin typeface="Arial" panose="020B0604020202020204" pitchFamily="34" charset="0"/>
              </a:rPr>
              <a:t>flux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Arial" panose="020B0604020202020204" pitchFamily="34" charset="0"/>
              </a:rPr>
              <a:t>transformations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</a:rPr>
              <a:t>.</a:t>
            </a:r>
            <a:br>
              <a:rPr lang="de-DE" dirty="0">
                <a:solidFill>
                  <a:prstClr val="black"/>
                </a:solidFill>
                <a:latin typeface="Arial" panose="020B0604020202020204" pitchFamily="34" charset="0"/>
              </a:rPr>
            </a:b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de-DE" b="1" dirty="0">
                <a:solidFill>
                  <a:srgbClr val="2D4B9B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‚Next Generation DG </a:t>
            </a:r>
            <a:r>
              <a:rPr lang="de-DE" b="1" dirty="0" err="1">
                <a:solidFill>
                  <a:srgbClr val="2D4B9B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methods</a:t>
            </a:r>
            <a:r>
              <a:rPr lang="de-DE" b="1" dirty="0">
                <a:solidFill>
                  <a:srgbClr val="2D4B9B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‘</a:t>
            </a:r>
            <a:endParaRPr lang="de-DE" dirty="0"/>
          </a:p>
        </p:txBody>
      </p:sp>
      <p:sp>
        <p:nvSpPr>
          <p:cNvPr id="2" name="CustomShape 1">
            <a:extLst>
              <a:ext uri="{FF2B5EF4-FFF2-40B4-BE49-F238E27FC236}">
                <a16:creationId xmlns:a16="http://schemas.microsoft.com/office/drawing/2014/main" id="{911D92F5-B9DD-167F-DF89-F3817322AA47}"/>
              </a:ext>
            </a:extLst>
          </p:cNvPr>
          <p:cNvSpPr/>
          <p:nvPr/>
        </p:nvSpPr>
        <p:spPr>
          <a:xfrm>
            <a:off x="4572000" y="6381328"/>
            <a:ext cx="3709988" cy="2159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M. Baldauf (DWD)</a:t>
            </a:r>
            <a:endParaRPr kumimoji="0" lang="de-DE" sz="1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3" name="CustomShape 6">
            <a:extLst>
              <a:ext uri="{FF2B5EF4-FFF2-40B4-BE49-F238E27FC236}">
                <a16:creationId xmlns:a16="http://schemas.microsoft.com/office/drawing/2014/main" id="{1104881C-9B48-E89C-7860-BDE181ADCD85}"/>
              </a:ext>
            </a:extLst>
          </p:cNvPr>
          <p:cNvSpPr/>
          <p:nvPr/>
        </p:nvSpPr>
        <p:spPr>
          <a:xfrm>
            <a:off x="8283600" y="6381720"/>
            <a:ext cx="46440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39C2A4-7CB0-4AA1-BB12-77467A1233AC}" type="slidenum">
              <a:rPr kumimoji="0" lang="de-DE" sz="10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de-DE" sz="1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DE57D0B-52EE-46AE-BCDD-7781DB0B98F5}"/>
              </a:ext>
            </a:extLst>
          </p:cNvPr>
          <p:cNvSpPr txBox="1"/>
          <p:nvPr/>
        </p:nvSpPr>
        <p:spPr>
          <a:xfrm>
            <a:off x="4932040" y="5931765"/>
            <a:ext cx="3981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i="1" dirty="0"/>
              <a:t>e.g. Gassner, Winters (2021) Front. Phys</a:t>
            </a:r>
            <a:r>
              <a:rPr lang="de-D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793647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0CBF4A38-3D04-47AD-DBC1-78ED285DF947}"/>
              </a:ext>
            </a:extLst>
          </p:cNvPr>
          <p:cNvSpPr txBox="1"/>
          <p:nvPr/>
        </p:nvSpPr>
        <p:spPr>
          <a:xfrm>
            <a:off x="539552" y="1268760"/>
            <a:ext cx="71867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/>
              <a:t>Optimization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</a:t>
            </a:r>
            <a:r>
              <a:rPr lang="de-DE" b="1" dirty="0" err="1"/>
              <a:t>the</a:t>
            </a:r>
            <a:r>
              <a:rPr lang="de-DE" b="1" dirty="0"/>
              <a:t> HEVI </a:t>
            </a:r>
            <a:r>
              <a:rPr lang="de-DE" b="1" dirty="0" err="1"/>
              <a:t>solver</a:t>
            </a:r>
            <a:r>
              <a:rPr lang="de-DE" b="1" dirty="0"/>
              <a:t> </a:t>
            </a:r>
            <a:r>
              <a:rPr lang="de-DE" b="1" dirty="0" err="1"/>
              <a:t>by</a:t>
            </a:r>
            <a:r>
              <a:rPr lang="de-DE" b="1" dirty="0"/>
              <a:t> Schur </a:t>
            </a:r>
            <a:r>
              <a:rPr lang="de-DE" b="1" dirty="0" err="1"/>
              <a:t>complement</a:t>
            </a:r>
            <a:endParaRPr lang="de-DE" b="1" dirty="0"/>
          </a:p>
          <a:p>
            <a:endParaRPr lang="de-DE" dirty="0"/>
          </a:p>
          <a:p>
            <a:r>
              <a:rPr lang="de-DE" i="1" dirty="0"/>
              <a:t>Andrés M. Rueda-Ramírez et al. (2021) JCP</a:t>
            </a:r>
            <a:r>
              <a:rPr lang="de-DE" dirty="0"/>
              <a:t>: A </a:t>
            </a:r>
            <a:r>
              <a:rPr lang="de-DE" dirty="0" err="1"/>
              <a:t>statically</a:t>
            </a:r>
            <a:r>
              <a:rPr lang="de-DE" dirty="0"/>
              <a:t> </a:t>
            </a:r>
            <a:r>
              <a:rPr lang="de-DE" dirty="0" err="1"/>
              <a:t>condensed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	</a:t>
            </a:r>
            <a:r>
              <a:rPr lang="de-DE" dirty="0" err="1"/>
              <a:t>discontinuous</a:t>
            </a:r>
            <a:r>
              <a:rPr lang="de-DE" dirty="0"/>
              <a:t> </a:t>
            </a:r>
            <a:r>
              <a:rPr lang="de-DE" dirty="0" err="1"/>
              <a:t>Galerkin</a:t>
            </a:r>
            <a:r>
              <a:rPr lang="de-DE" dirty="0"/>
              <a:t> </a:t>
            </a:r>
            <a:r>
              <a:rPr lang="de-DE" dirty="0" err="1"/>
              <a:t>spectral</a:t>
            </a:r>
            <a:r>
              <a:rPr lang="de-DE" dirty="0"/>
              <a:t> </a:t>
            </a:r>
            <a:r>
              <a:rPr lang="de-DE" dirty="0" err="1"/>
              <a:t>element</a:t>
            </a:r>
            <a:r>
              <a:rPr lang="de-DE" dirty="0"/>
              <a:t> </a:t>
            </a:r>
            <a:r>
              <a:rPr lang="de-DE" dirty="0" err="1"/>
              <a:t>method</a:t>
            </a:r>
            <a:r>
              <a:rPr lang="de-DE" dirty="0"/>
              <a:t> …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ECAFE3F8-0C31-12DC-CAF7-C2113841D261}"/>
              </a:ext>
            </a:extLst>
          </p:cNvPr>
          <p:cNvSpPr txBox="1"/>
          <p:nvPr/>
        </p:nvSpPr>
        <p:spPr>
          <a:xfrm>
            <a:off x="7884368" y="1124744"/>
            <a:ext cx="813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/>
              <a:t>F. Prill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103B11B-BC9A-4FCA-B28D-037104393509}"/>
              </a:ext>
            </a:extLst>
          </p:cNvPr>
          <p:cNvSpPr txBox="1"/>
          <p:nvPr/>
        </p:nvSpPr>
        <p:spPr>
          <a:xfrm>
            <a:off x="611560" y="5229200"/>
            <a:ext cx="7941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This </a:t>
            </a:r>
            <a:r>
              <a:rPr lang="de-DE" dirty="0" err="1"/>
              <a:t>method</a:t>
            </a:r>
            <a:r>
              <a:rPr lang="de-DE" dirty="0"/>
              <a:t> (</a:t>
            </a:r>
            <a:r>
              <a:rPr lang="de-DE" dirty="0" err="1"/>
              <a:t>using</a:t>
            </a:r>
            <a:r>
              <a:rPr lang="de-DE" dirty="0"/>
              <a:t> </a:t>
            </a:r>
            <a:r>
              <a:rPr lang="de-DE" dirty="0" err="1"/>
              <a:t>Gauss-Lobatto</a:t>
            </a:r>
            <a:r>
              <a:rPr lang="de-DE" dirty="0"/>
              <a:t> </a:t>
            </a:r>
            <a:r>
              <a:rPr lang="de-DE" dirty="0" err="1"/>
              <a:t>quadratures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vertical</a:t>
            </a:r>
            <a:r>
              <a:rPr lang="de-DE" dirty="0"/>
              <a:t>) </a:t>
            </a:r>
            <a:r>
              <a:rPr lang="de-DE" dirty="0" err="1"/>
              <a:t>improves</a:t>
            </a:r>
            <a:r>
              <a:rPr lang="de-DE" dirty="0"/>
              <a:t> </a:t>
            </a:r>
            <a:r>
              <a:rPr lang="de-DE" dirty="0" err="1"/>
              <a:t>efficiency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BRIDGE HEVI </a:t>
            </a:r>
            <a:r>
              <a:rPr lang="de-DE" dirty="0" err="1"/>
              <a:t>solver</a:t>
            </a:r>
            <a:r>
              <a:rPr lang="de-DE" dirty="0"/>
              <a:t> </a:t>
            </a:r>
            <a:r>
              <a:rPr lang="de-DE" dirty="0" err="1"/>
              <a:t>up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30% (</a:t>
            </a:r>
            <a:r>
              <a:rPr lang="de-DE" dirty="0" err="1"/>
              <a:t>for</a:t>
            </a:r>
            <a:r>
              <a:rPr lang="de-DE" dirty="0"/>
              <a:t> a 4th </a:t>
            </a:r>
            <a:r>
              <a:rPr lang="de-DE" dirty="0" err="1"/>
              <a:t>order</a:t>
            </a:r>
            <a:r>
              <a:rPr lang="de-DE" dirty="0"/>
              <a:t> DG </a:t>
            </a:r>
            <a:r>
              <a:rPr lang="de-DE" dirty="0" err="1"/>
              <a:t>scheme</a:t>
            </a:r>
            <a:r>
              <a:rPr lang="de-DE" dirty="0"/>
              <a:t> </a:t>
            </a:r>
            <a:r>
              <a:rPr lang="de-DE" dirty="0" err="1"/>
              <a:t>treating</a:t>
            </a:r>
            <a:r>
              <a:rPr lang="de-DE" dirty="0"/>
              <a:t> </a:t>
            </a:r>
            <a:r>
              <a:rPr lang="de-DE" dirty="0" err="1"/>
              <a:t>diffusion</a:t>
            </a:r>
            <a:r>
              <a:rPr lang="de-DE" dirty="0"/>
              <a:t>, </a:t>
            </a:r>
            <a:r>
              <a:rPr lang="de-DE" dirty="0" err="1"/>
              <a:t>too</a:t>
            </a:r>
            <a:r>
              <a:rPr lang="de-DE" dirty="0"/>
              <a:t>)!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E2766D4-D2AC-407D-9695-AF707EF9CF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449755"/>
            <a:ext cx="5616624" cy="2576585"/>
          </a:xfrm>
          <a:prstGeom prst="rect">
            <a:avLst/>
          </a:prstGeom>
        </p:spPr>
      </p:pic>
      <p:sp>
        <p:nvSpPr>
          <p:cNvPr id="2" name="CustomShape 1">
            <a:extLst>
              <a:ext uri="{FF2B5EF4-FFF2-40B4-BE49-F238E27FC236}">
                <a16:creationId xmlns:a16="http://schemas.microsoft.com/office/drawing/2014/main" id="{DE0B32C2-EE6F-AB8A-F392-0C55253B8AB9}"/>
              </a:ext>
            </a:extLst>
          </p:cNvPr>
          <p:cNvSpPr/>
          <p:nvPr/>
        </p:nvSpPr>
        <p:spPr>
          <a:xfrm>
            <a:off x="4572000" y="6381328"/>
            <a:ext cx="3709988" cy="2159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M. Baldauf (DWD)</a:t>
            </a:r>
            <a:endParaRPr kumimoji="0" lang="de-DE" sz="1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3" name="CustomShape 6">
            <a:extLst>
              <a:ext uri="{FF2B5EF4-FFF2-40B4-BE49-F238E27FC236}">
                <a16:creationId xmlns:a16="http://schemas.microsoft.com/office/drawing/2014/main" id="{EB3E2147-7A55-F782-BD27-62BF345204E5}"/>
              </a:ext>
            </a:extLst>
          </p:cNvPr>
          <p:cNvSpPr/>
          <p:nvPr/>
        </p:nvSpPr>
        <p:spPr>
          <a:xfrm>
            <a:off x="8283600" y="6381720"/>
            <a:ext cx="46440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39C2A4-7CB0-4AA1-BB12-77467A1233AC}" type="slidenum">
              <a:rPr kumimoji="0" lang="de-DE" sz="10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de-DE" sz="1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14515352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9680BB01-10F8-4BF9-985F-26CD39ADDAD8}"/>
              </a:ext>
            </a:extLst>
          </p:cNvPr>
          <p:cNvSpPr txBox="1"/>
          <p:nvPr/>
        </p:nvSpPr>
        <p:spPr>
          <a:xfrm>
            <a:off x="468313" y="1484313"/>
            <a:ext cx="8207375" cy="329320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DG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discretization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of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TKE-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equation</a:t>
            </a: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very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first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implementation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of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a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TKE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equation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leading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to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a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one-equation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turbulence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closure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together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with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a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very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simple ‚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transfer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scheme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‘ (just a log.-wall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law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has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been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done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This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work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done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just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to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give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an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example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how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more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complicated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turbulence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models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using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extra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transport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equations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can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implemented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in and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coupled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to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DG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solver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Check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usefulness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of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code design</a:t>
            </a:r>
          </a:p>
        </p:txBody>
      </p:sp>
      <p:sp>
        <p:nvSpPr>
          <p:cNvPr id="6" name="CustomShape 1">
            <a:extLst>
              <a:ext uri="{FF2B5EF4-FFF2-40B4-BE49-F238E27FC236}">
                <a16:creationId xmlns:a16="http://schemas.microsoft.com/office/drawing/2014/main" id="{D4F7230B-89A9-41F6-B224-FB27B688D568}"/>
              </a:ext>
            </a:extLst>
          </p:cNvPr>
          <p:cNvSpPr/>
          <p:nvPr/>
        </p:nvSpPr>
        <p:spPr>
          <a:xfrm>
            <a:off x="4572000" y="6381750"/>
            <a:ext cx="3709988" cy="2159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M. Baldauf (DWD)</a:t>
            </a:r>
            <a:endParaRPr kumimoji="0" lang="de-DE" sz="1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9BB236EA-3063-4716-AA53-76B00F51FC69}"/>
              </a:ext>
            </a:extLst>
          </p:cNvPr>
          <p:cNvSpPr/>
          <p:nvPr/>
        </p:nvSpPr>
        <p:spPr>
          <a:xfrm>
            <a:off x="8283575" y="6381750"/>
            <a:ext cx="465138" cy="2159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37B31D-F42F-4B38-8D9E-245907CD9E9A}" type="slidenum">
              <a:rPr kumimoji="0" lang="de-DE" sz="10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de-DE" sz="1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feld 5">
            <a:extLst>
              <a:ext uri="{FF2B5EF4-FFF2-40B4-BE49-F238E27FC236}">
                <a16:creationId xmlns:a16="http://schemas.microsoft.com/office/drawing/2014/main" id="{728786D0-5225-45CA-9567-225A938088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38" y="1054100"/>
            <a:ext cx="66309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Example: Turbulence closure by a one-equation TKE model</a:t>
            </a:r>
          </a:p>
        </p:txBody>
      </p:sp>
      <p:sp>
        <p:nvSpPr>
          <p:cNvPr id="28675" name="Textfeld 6">
            <a:extLst>
              <a:ext uri="{FF2B5EF4-FFF2-40B4-BE49-F238E27FC236}">
                <a16:creationId xmlns:a16="http://schemas.microsoft.com/office/drawing/2014/main" id="{74B61EAC-6C17-44C4-9DEA-792AFE529A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2162175"/>
            <a:ext cx="17113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TKE equation: </a:t>
            </a:r>
          </a:p>
        </p:txBody>
      </p:sp>
      <p:sp>
        <p:nvSpPr>
          <p:cNvPr id="28676" name="Textfeld 7">
            <a:extLst>
              <a:ext uri="{FF2B5EF4-FFF2-40B4-BE49-F238E27FC236}">
                <a16:creationId xmlns:a16="http://schemas.microsoft.com/office/drawing/2014/main" id="{BE2DAB07-DA3D-482E-9A32-B8B32523CD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2735263"/>
            <a:ext cx="2108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Parameterizations:</a:t>
            </a:r>
          </a:p>
        </p:txBody>
      </p:sp>
      <p:sp>
        <p:nvSpPr>
          <p:cNvPr id="28677" name="Textfeld 8">
            <a:extLst>
              <a:ext uri="{FF2B5EF4-FFF2-40B4-BE49-F238E27FC236}">
                <a16:creationId xmlns:a16="http://schemas.microsoft.com/office/drawing/2014/main" id="{CDDBB929-E18F-45CE-B646-39E7A3A75D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7388" y="2914650"/>
            <a:ext cx="23574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Diffusion coefficients:</a:t>
            </a:r>
          </a:p>
        </p:txBody>
      </p:sp>
      <p:sp>
        <p:nvSpPr>
          <p:cNvPr id="28678" name="Textfeld 9">
            <a:extLst>
              <a:ext uri="{FF2B5EF4-FFF2-40B4-BE49-F238E27FC236}">
                <a16:creationId xmlns:a16="http://schemas.microsoft.com/office/drawing/2014/main" id="{338D2E55-6A52-46D6-A4D1-33636BAC1A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5325" y="3762375"/>
            <a:ext cx="42116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Mixing lengths (here only neutral case):</a:t>
            </a:r>
          </a:p>
        </p:txBody>
      </p:sp>
      <p:pic>
        <p:nvPicPr>
          <p:cNvPr id="28679" name="Grafik 10">
            <a:extLst>
              <a:ext uri="{FF2B5EF4-FFF2-40B4-BE49-F238E27FC236}">
                <a16:creationId xmlns:a16="http://schemas.microsoft.com/office/drawing/2014/main" id="{DC41B2B8-2600-46C7-80B8-E515B99A37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138" y="1512888"/>
            <a:ext cx="1298575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0" name="Textfeld 11">
            <a:extLst>
              <a:ext uri="{FF2B5EF4-FFF2-40B4-BE49-F238E27FC236}">
                <a16:creationId xmlns:a16="http://schemas.microsoft.com/office/drawing/2014/main" id="{4F78DE7C-CEB8-4313-904D-C3E716731A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113" y="1598613"/>
            <a:ext cx="5572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Density of the turbulent kinetic energy (TKE density):</a:t>
            </a:r>
          </a:p>
        </p:txBody>
      </p:sp>
      <p:sp>
        <p:nvSpPr>
          <p:cNvPr id="28681" name="Textfeld 12">
            <a:extLst>
              <a:ext uri="{FF2B5EF4-FFF2-40B4-BE49-F238E27FC236}">
                <a16:creationId xmlns:a16="http://schemas.microsoft.com/office/drawing/2014/main" id="{EA56E787-CA2D-4DCB-85D8-DB0F1764AE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213" y="5805488"/>
            <a:ext cx="78295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400" b="0" i="0" u="none" strike="noStrike" kern="1200" cap="none" spc="0" normalizeH="0" baseline="0" noProof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Note: it is not the purpose of this implementation to have a ‚good‘ turbulence parameterization, </a:t>
            </a:r>
            <a:br>
              <a:rPr kumimoji="0" lang="de-DE" altLang="de-DE" sz="1400" b="0" i="0" u="none" strike="noStrike" kern="1200" cap="none" spc="0" normalizeH="0" baseline="0" noProof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</a:br>
            <a:r>
              <a:rPr kumimoji="0" lang="de-DE" altLang="de-DE" sz="1400" b="0" i="0" u="none" strike="noStrike" kern="1200" cap="none" spc="0" normalizeH="0" baseline="0" noProof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       but to have the main ingredients that must be considered for a DG treatment!</a:t>
            </a:r>
          </a:p>
        </p:txBody>
      </p:sp>
      <p:sp>
        <p:nvSpPr>
          <p:cNvPr id="28682" name="Textfeld 13">
            <a:extLst>
              <a:ext uri="{FF2B5EF4-FFF2-40B4-BE49-F238E27FC236}">
                <a16:creationId xmlns:a16="http://schemas.microsoft.com/office/drawing/2014/main" id="{D4ADE1D5-7FF4-4DBE-9DD1-6595ACCA27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213" y="4826000"/>
            <a:ext cx="78787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de-DE" alt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BCs from a simplified ‚transfer scheme‘ (wall law) for neutral stratification:</a:t>
            </a:r>
          </a:p>
        </p:txBody>
      </p:sp>
      <p:pic>
        <p:nvPicPr>
          <p:cNvPr id="28683" name="Grafik 2">
            <a:extLst>
              <a:ext uri="{FF2B5EF4-FFF2-40B4-BE49-F238E27FC236}">
                <a16:creationId xmlns:a16="http://schemas.microsoft.com/office/drawing/2014/main" id="{1E6F24E4-CD0D-46F3-8E78-4A85D9AB3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025" y="5195888"/>
            <a:ext cx="1617663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4" name="Textfeld 3">
            <a:extLst>
              <a:ext uri="{FF2B5EF4-FFF2-40B4-BE49-F238E27FC236}">
                <a16:creationId xmlns:a16="http://schemas.microsoft.com/office/drawing/2014/main" id="{2BCCEEB4-5470-4BC5-A51C-FFDA7A454E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0925" y="5233988"/>
            <a:ext cx="9271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u* from</a:t>
            </a:r>
          </a:p>
        </p:txBody>
      </p:sp>
      <p:sp>
        <p:nvSpPr>
          <p:cNvPr id="28685" name="Textfeld 4">
            <a:extLst>
              <a:ext uri="{FF2B5EF4-FFF2-40B4-BE49-F238E27FC236}">
                <a16:creationId xmlns:a16="http://schemas.microsoft.com/office/drawing/2014/main" id="{8F71EC22-E810-4303-B030-30600C1D3D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5248275"/>
            <a:ext cx="42402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 </a:t>
            </a:r>
            <a:r>
              <a:rPr kumimoji="0" lang="de-DE" alt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in </a:t>
            </a:r>
            <a:r>
              <a:rPr kumimoji="0" lang="de-DE" altLang="de-DE" sz="1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z</a:t>
            </a:r>
            <a:r>
              <a:rPr kumimoji="0" lang="de-DE" alt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=0:  </a:t>
            </a:r>
            <a:r>
              <a:rPr kumimoji="0" lang="de-DE" altLang="de-DE" sz="1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DejaVu Sans"/>
                <a:cs typeface="DejaVu Sans"/>
              </a:rPr>
              <a:t>u‘w‘</a:t>
            </a:r>
            <a:r>
              <a:rPr kumimoji="0" lang="de-DE" alt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=</a:t>
            </a:r>
            <a:r>
              <a:rPr kumimoji="0" lang="de-DE" altLang="de-DE" sz="1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DejaVu Sans"/>
                <a:cs typeface="DejaVu Sans"/>
              </a:rPr>
              <a:t>u</a:t>
            </a:r>
            <a:r>
              <a:rPr kumimoji="0" lang="de-DE" altLang="de-DE" sz="180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*</a:t>
            </a:r>
            <a:r>
              <a:rPr kumimoji="0" lang="de-DE" alt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²,  </a:t>
            </a:r>
            <a:r>
              <a:rPr kumimoji="0" lang="de-DE" altLang="de-DE" sz="18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DejaVu Sans"/>
                <a:cs typeface="DejaVu Sans"/>
              </a:rPr>
              <a:t>v</a:t>
            </a:r>
            <a:r>
              <a:rPr kumimoji="0" lang="de-DE" alt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=0  and  </a:t>
            </a:r>
            <a:r>
              <a:rPr kumimoji="0" lang="de-DE" altLang="de-DE" sz="1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DejaVu Sans"/>
                <a:cs typeface="DejaVu Sans"/>
              </a:rPr>
              <a:t>e </a:t>
            </a:r>
            <a:r>
              <a:rPr kumimoji="0" lang="de-DE" alt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= </a:t>
            </a:r>
            <a:r>
              <a:rPr kumimoji="0" lang="de-DE" altLang="de-DE" sz="1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DejaVu Sans"/>
                <a:cs typeface="DejaVu Sans"/>
              </a:rPr>
              <a:t>c</a:t>
            </a:r>
            <a:r>
              <a:rPr kumimoji="0" lang="de-DE" altLang="de-DE" sz="1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Symbol" panose="05050102010706020507" pitchFamily="18" charset="2"/>
              </a:rPr>
              <a:t></a:t>
            </a:r>
            <a:r>
              <a:rPr kumimoji="0" lang="de-DE" alt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altLang="de-DE" sz="1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DejaVu Sans"/>
                <a:cs typeface="DejaVu Sans"/>
              </a:rPr>
              <a:t>u</a:t>
            </a:r>
            <a:r>
              <a:rPr kumimoji="0" lang="de-DE" altLang="de-DE" sz="180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*</a:t>
            </a:r>
            <a:r>
              <a:rPr kumimoji="0" lang="de-DE" alt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²</a:t>
            </a:r>
          </a:p>
        </p:txBody>
      </p:sp>
      <p:pic>
        <p:nvPicPr>
          <p:cNvPr id="28686" name="Grafik 5">
            <a:extLst>
              <a:ext uri="{FF2B5EF4-FFF2-40B4-BE49-F238E27FC236}">
                <a16:creationId xmlns:a16="http://schemas.microsoft.com/office/drawing/2014/main" id="{24A24E75-207E-493A-A912-47CB02E50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50" y="2078038"/>
            <a:ext cx="6627813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7" name="Grafik 7">
            <a:extLst>
              <a:ext uri="{FF2B5EF4-FFF2-40B4-BE49-F238E27FC236}">
                <a16:creationId xmlns:a16="http://schemas.microsoft.com/office/drawing/2014/main" id="{4BC3B0F5-AF6B-4F50-B59D-0BA7FA3AC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238" y="3074988"/>
            <a:ext cx="2682875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8" name="Grafik 9">
            <a:extLst>
              <a:ext uri="{FF2B5EF4-FFF2-40B4-BE49-F238E27FC236}">
                <a16:creationId xmlns:a16="http://schemas.microsoft.com/office/drawing/2014/main" id="{71203B27-8A95-464D-8361-7FA6D5022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050" y="3294063"/>
            <a:ext cx="2900363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9" name="Grafik 11">
            <a:extLst>
              <a:ext uri="{FF2B5EF4-FFF2-40B4-BE49-F238E27FC236}">
                <a16:creationId xmlns:a16="http://schemas.microsoft.com/office/drawing/2014/main" id="{FF7E01B1-B8F2-4714-9F12-E1F8D5446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138" y="4156075"/>
            <a:ext cx="12668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8690" name="Gerader Verbinder 13">
            <a:extLst>
              <a:ext uri="{FF2B5EF4-FFF2-40B4-BE49-F238E27FC236}">
                <a16:creationId xmlns:a16="http://schemas.microsoft.com/office/drawing/2014/main" id="{9961D621-B309-4972-9736-94DE8799BE1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110163" y="5335588"/>
            <a:ext cx="360362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691" name="Gerader Verbinder 15">
            <a:extLst>
              <a:ext uri="{FF2B5EF4-FFF2-40B4-BE49-F238E27FC236}">
                <a16:creationId xmlns:a16="http://schemas.microsoft.com/office/drawing/2014/main" id="{BF23954D-FCB6-451F-BF41-8E1B1F13147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054850" y="5376863"/>
            <a:ext cx="144463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" name="CustomShape 1">
            <a:extLst>
              <a:ext uri="{FF2B5EF4-FFF2-40B4-BE49-F238E27FC236}">
                <a16:creationId xmlns:a16="http://schemas.microsoft.com/office/drawing/2014/main" id="{3AE85A64-9D22-42E1-907B-67A3B7EDA98B}"/>
              </a:ext>
            </a:extLst>
          </p:cNvPr>
          <p:cNvSpPr/>
          <p:nvPr/>
        </p:nvSpPr>
        <p:spPr>
          <a:xfrm>
            <a:off x="4572000" y="6381750"/>
            <a:ext cx="3709988" cy="2159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M. Baldauf (DWD)</a:t>
            </a:r>
            <a:endParaRPr kumimoji="0" lang="de-DE" sz="1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22" name="CustomShape 1">
            <a:extLst>
              <a:ext uri="{FF2B5EF4-FFF2-40B4-BE49-F238E27FC236}">
                <a16:creationId xmlns:a16="http://schemas.microsoft.com/office/drawing/2014/main" id="{1049671E-1482-4F55-8124-1CA82205E505}"/>
              </a:ext>
            </a:extLst>
          </p:cNvPr>
          <p:cNvSpPr/>
          <p:nvPr/>
        </p:nvSpPr>
        <p:spPr>
          <a:xfrm>
            <a:off x="8283575" y="6381750"/>
            <a:ext cx="465138" cy="2159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33F535-2160-47E8-8171-CD858F87069D}" type="slidenum">
              <a:rPr kumimoji="0" lang="de-DE" sz="10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de-DE" sz="1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Grafik 2">
            <a:extLst>
              <a:ext uri="{FF2B5EF4-FFF2-40B4-BE49-F238E27FC236}">
                <a16:creationId xmlns:a16="http://schemas.microsoft.com/office/drawing/2014/main" id="{AF381400-3BCD-4E37-9825-60A6DACE2D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4" b="7480"/>
          <a:stretch>
            <a:fillRect/>
          </a:stretch>
        </p:blipFill>
        <p:spPr bwMode="auto">
          <a:xfrm>
            <a:off x="611188" y="2068513"/>
            <a:ext cx="2925762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Grafik 4">
            <a:extLst>
              <a:ext uri="{FF2B5EF4-FFF2-40B4-BE49-F238E27FC236}">
                <a16:creationId xmlns:a16="http://schemas.microsoft.com/office/drawing/2014/main" id="{2B077135-E830-48C8-9196-63B880729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38"/>
          <a:stretch>
            <a:fillRect/>
          </a:stretch>
        </p:blipFill>
        <p:spPr bwMode="auto">
          <a:xfrm>
            <a:off x="3968750" y="2068513"/>
            <a:ext cx="2925763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Grafik 6">
            <a:extLst>
              <a:ext uri="{FF2B5EF4-FFF2-40B4-BE49-F238E27FC236}">
                <a16:creationId xmlns:a16="http://schemas.microsoft.com/office/drawing/2014/main" id="{AD40EF5D-0944-4B9B-B02F-4113A3034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97"/>
          <a:stretch>
            <a:fillRect/>
          </a:stretch>
        </p:blipFill>
        <p:spPr bwMode="auto">
          <a:xfrm>
            <a:off x="3968750" y="4149725"/>
            <a:ext cx="2925763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Grafik 8">
            <a:extLst>
              <a:ext uri="{FF2B5EF4-FFF2-40B4-BE49-F238E27FC236}">
                <a16:creationId xmlns:a16="http://schemas.microsoft.com/office/drawing/2014/main" id="{62939646-0700-4800-A124-D7436D7A6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97"/>
          <a:stretch>
            <a:fillRect/>
          </a:stretch>
        </p:blipFill>
        <p:spPr bwMode="auto">
          <a:xfrm>
            <a:off x="611188" y="4149725"/>
            <a:ext cx="2925762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6" name="Textfeld 15">
            <a:extLst>
              <a:ext uri="{FF2B5EF4-FFF2-40B4-BE49-F238E27FC236}">
                <a16:creationId xmlns:a16="http://schemas.microsoft.com/office/drawing/2014/main" id="{B28F9BE1-F541-43EC-AC23-4FFF4B5A53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950" y="1006475"/>
            <a:ext cx="46402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Euler equations + TKE-turbulence model</a:t>
            </a:r>
            <a:endParaRPr kumimoji="0" lang="de-DE" altLang="de-D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DejaVu Sans"/>
              <a:cs typeface="DejaVu Sans"/>
            </a:endParaRPr>
          </a:p>
        </p:txBody>
      </p:sp>
      <p:sp>
        <p:nvSpPr>
          <p:cNvPr id="30727" name="Textfeld 13">
            <a:extLst>
              <a:ext uri="{FF2B5EF4-FFF2-40B4-BE49-F238E27FC236}">
                <a16:creationId xmlns:a16="http://schemas.microsoft.com/office/drawing/2014/main" id="{70BE15C9-F5CE-4E58-A4FD-E90E9E5872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1460500"/>
            <a:ext cx="85105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Simulation of the ‚Leipzig wind profile‘ (from 1931!)  </a:t>
            </a:r>
            <a:r>
              <a:rPr kumimoji="0" lang="de-DE" altLang="de-DE" sz="1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u</a:t>
            </a:r>
            <a:r>
              <a:rPr kumimoji="0" lang="de-DE" altLang="de-DE" sz="1800" b="0" i="1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g</a:t>
            </a:r>
            <a:r>
              <a:rPr kumimoji="0" lang="de-DE" alt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=17.5 m/s, </a:t>
            </a:r>
            <a:r>
              <a:rPr kumimoji="0" lang="de-DE" altLang="de-DE" sz="1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DejaVu Sans"/>
                <a:cs typeface="DejaVu Sans"/>
              </a:rPr>
              <a:t>z</a:t>
            </a:r>
            <a:r>
              <a:rPr kumimoji="0" lang="de-DE" altLang="de-DE" sz="180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0</a:t>
            </a:r>
            <a:r>
              <a:rPr kumimoji="0" lang="de-DE" alt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=0.3m, </a:t>
            </a:r>
            <a:r>
              <a:rPr kumimoji="0" lang="de-DE" altLang="de-DE" sz="1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DejaVu Sans"/>
                <a:cs typeface="DejaVu Sans"/>
              </a:rPr>
              <a:t>l</a:t>
            </a:r>
            <a:r>
              <a:rPr kumimoji="0" lang="de-DE" altLang="de-DE" sz="1800" b="0" i="1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DejaVu Sans"/>
                <a:cs typeface="DejaVu Sans"/>
              </a:rPr>
              <a:t>B</a:t>
            </a:r>
            <a:r>
              <a:rPr kumimoji="0" lang="de-DE" alt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=40m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(u, v obs. data from </a:t>
            </a:r>
            <a:r>
              <a:rPr kumimoji="0" lang="de-DE" altLang="de-DE" sz="1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Detering, Etling (1985)</a:t>
            </a:r>
            <a:r>
              <a:rPr kumimoji="0" lang="de-DE" alt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)</a:t>
            </a:r>
          </a:p>
        </p:txBody>
      </p:sp>
      <p:sp>
        <p:nvSpPr>
          <p:cNvPr id="30728" name="Textfeld 18">
            <a:extLst>
              <a:ext uri="{FF2B5EF4-FFF2-40B4-BE49-F238E27FC236}">
                <a16:creationId xmlns:a16="http://schemas.microsoft.com/office/drawing/2014/main" id="{D89F653A-E820-4B7F-AB99-CC0DD2A207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4510088"/>
            <a:ext cx="6334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TKE</a:t>
            </a:r>
          </a:p>
        </p:txBody>
      </p:sp>
      <p:sp>
        <p:nvSpPr>
          <p:cNvPr id="30729" name="Textfeld 20">
            <a:extLst>
              <a:ext uri="{FF2B5EF4-FFF2-40B4-BE49-F238E27FC236}">
                <a16:creationId xmlns:a16="http://schemas.microsoft.com/office/drawing/2014/main" id="{F57EDB4B-2CE1-4726-8DB2-1E83702CEE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5300" y="2565400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u</a:t>
            </a:r>
          </a:p>
        </p:txBody>
      </p:sp>
      <p:sp>
        <p:nvSpPr>
          <p:cNvPr id="30730" name="Textfeld 22">
            <a:extLst>
              <a:ext uri="{FF2B5EF4-FFF2-40B4-BE49-F238E27FC236}">
                <a16:creationId xmlns:a16="http://schemas.microsoft.com/office/drawing/2014/main" id="{3743FF56-555F-4293-B5CC-AF4A4A5D5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7763" y="2466975"/>
            <a:ext cx="7032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v</a:t>
            </a:r>
          </a:p>
        </p:txBody>
      </p:sp>
      <p:sp>
        <p:nvSpPr>
          <p:cNvPr id="30731" name="Textfeld 16">
            <a:extLst>
              <a:ext uri="{FF2B5EF4-FFF2-40B4-BE49-F238E27FC236}">
                <a16:creationId xmlns:a16="http://schemas.microsoft.com/office/drawing/2014/main" id="{EE4A412A-C5F1-4850-80C8-CF7B4B0674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3463" y="4510088"/>
            <a:ext cx="4667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K</a:t>
            </a:r>
            <a:r>
              <a:rPr kumimoji="0" lang="de-DE" altLang="de-DE" sz="180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M</a:t>
            </a:r>
          </a:p>
        </p:txBody>
      </p:sp>
      <p:sp>
        <p:nvSpPr>
          <p:cNvPr id="15" name="Textfeld 19">
            <a:extLst>
              <a:ext uri="{FF2B5EF4-FFF2-40B4-BE49-F238E27FC236}">
                <a16:creationId xmlns:a16="http://schemas.microsoft.com/office/drawing/2014/main" id="{1D90145C-4492-42EF-AD44-1AB63E4FB1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6296" y="4469295"/>
            <a:ext cx="1614487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Observed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u* ~ 0.65 m/s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DejaVu Sans"/>
              <a:cs typeface="DejaVu San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Simulated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:</a:t>
            </a:r>
            <a:b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</a:b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u* ~ 0.667m/s</a:t>
            </a:r>
          </a:p>
        </p:txBody>
      </p:sp>
      <p:sp>
        <p:nvSpPr>
          <p:cNvPr id="30732" name="Textfeld 15">
            <a:extLst>
              <a:ext uri="{FF2B5EF4-FFF2-40B4-BE49-F238E27FC236}">
                <a16:creationId xmlns:a16="http://schemas.microsoft.com/office/drawing/2014/main" id="{A6976745-5C6A-4F96-A1B9-C51409DF43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440" y="3645024"/>
            <a:ext cx="8234947" cy="61555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altLang="de-DE" sz="1800" dirty="0">
                <a:solidFill>
                  <a:prstClr val="black"/>
                </a:solidFill>
                <a:ea typeface="DejaVu Sans"/>
                <a:cs typeface="DejaVu Sans"/>
              </a:rPr>
              <a:t>N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ow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TKE </a:t>
            </a:r>
            <a:r>
              <a:rPr kumimoji="0" lang="de-DE" alt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diffusion</a:t>
            </a: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is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solved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alt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vertically</a:t>
            </a: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alt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implicit</a:t>
            </a: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altLang="de-DE" sz="1600" dirty="0">
                <a:solidFill>
                  <a:prstClr val="black"/>
                </a:solidFill>
                <a:ea typeface="DejaVu Sans"/>
                <a:cs typeface="DejaVu Sans"/>
              </a:rPr>
              <a:t>Apart </a:t>
            </a:r>
            <a:r>
              <a:rPr lang="de-DE" altLang="de-DE" sz="1600" dirty="0" err="1">
                <a:solidFill>
                  <a:prstClr val="black"/>
                </a:solidFill>
                <a:ea typeface="DejaVu Sans"/>
                <a:cs typeface="DejaVu Sans"/>
              </a:rPr>
              <a:t>from</a:t>
            </a:r>
            <a:r>
              <a:rPr lang="de-DE" altLang="de-DE" sz="1600" dirty="0">
                <a:solidFill>
                  <a:prstClr val="black"/>
                </a:solidFill>
                <a:ea typeface="DejaVu Sans"/>
                <a:cs typeface="DejaVu Sans"/>
              </a:rPr>
              <a:t> a (simple) </a:t>
            </a:r>
            <a:r>
              <a:rPr lang="de-DE" altLang="de-DE" sz="1600" dirty="0" err="1">
                <a:solidFill>
                  <a:prstClr val="black"/>
                </a:solidFill>
                <a:ea typeface="DejaVu Sans"/>
                <a:cs typeface="DejaVu Sans"/>
              </a:rPr>
              <a:t>linearisation</a:t>
            </a:r>
            <a:r>
              <a:rPr lang="de-DE" altLang="de-DE" sz="1600" dirty="0">
                <a:solidFill>
                  <a:prstClr val="black"/>
                </a:solidFill>
                <a:ea typeface="DejaVu Sans"/>
                <a:cs typeface="DejaVu Sans"/>
              </a:rPr>
              <a:t>, </a:t>
            </a:r>
            <a:r>
              <a:rPr lang="de-DE" altLang="de-DE" sz="1600" dirty="0" err="1">
                <a:solidFill>
                  <a:prstClr val="black"/>
                </a:solidFill>
                <a:ea typeface="DejaVu Sans"/>
                <a:cs typeface="DejaVu Sans"/>
              </a:rPr>
              <a:t>this</a:t>
            </a:r>
            <a:r>
              <a:rPr lang="de-DE" altLang="de-DE" sz="1600" dirty="0">
                <a:solidFill>
                  <a:prstClr val="black"/>
                </a:solidFill>
                <a:ea typeface="DejaVu Sans"/>
                <a:cs typeface="DejaVu Sans"/>
              </a:rPr>
              <a:t> </a:t>
            </a:r>
            <a:r>
              <a:rPr lang="de-DE" altLang="de-DE" sz="1600" dirty="0" err="1">
                <a:solidFill>
                  <a:prstClr val="black"/>
                </a:solidFill>
                <a:ea typeface="DejaVu Sans"/>
                <a:cs typeface="DejaVu Sans"/>
              </a:rPr>
              <a:t>could</a:t>
            </a:r>
            <a:r>
              <a:rPr lang="de-DE" altLang="de-DE" sz="1600" dirty="0">
                <a:solidFill>
                  <a:prstClr val="black"/>
                </a:solidFill>
                <a:ea typeface="DejaVu Sans"/>
                <a:cs typeface="DejaVu Sans"/>
              </a:rPr>
              <a:t> </a:t>
            </a:r>
            <a:r>
              <a:rPr lang="de-DE" altLang="de-DE" sz="1600" dirty="0" err="1">
                <a:solidFill>
                  <a:prstClr val="black"/>
                </a:solidFill>
                <a:ea typeface="DejaVu Sans"/>
                <a:cs typeface="DejaVu Sans"/>
              </a:rPr>
              <a:t>mainly</a:t>
            </a:r>
            <a:r>
              <a:rPr lang="de-DE" altLang="de-DE" sz="1600" dirty="0">
                <a:solidFill>
                  <a:prstClr val="black"/>
                </a:solidFill>
                <a:ea typeface="DejaVu Sans"/>
                <a:cs typeface="DejaVu Sans"/>
              </a:rPr>
              <a:t> </a:t>
            </a:r>
            <a:r>
              <a:rPr lang="de-DE" altLang="de-DE" sz="1600" dirty="0" err="1">
                <a:solidFill>
                  <a:prstClr val="black"/>
                </a:solidFill>
                <a:ea typeface="DejaVu Sans"/>
                <a:cs typeface="DejaVu Sans"/>
              </a:rPr>
              <a:t>be</a:t>
            </a:r>
            <a:r>
              <a:rPr lang="de-DE" altLang="de-DE" sz="1600" dirty="0">
                <a:solidFill>
                  <a:prstClr val="black"/>
                </a:solidFill>
                <a:ea typeface="DejaVu Sans"/>
                <a:cs typeface="DejaVu Sans"/>
              </a:rPr>
              <a:t> </a:t>
            </a:r>
            <a:r>
              <a:rPr lang="de-DE" altLang="de-DE" sz="1600" dirty="0" err="1">
                <a:solidFill>
                  <a:prstClr val="black"/>
                </a:solidFill>
                <a:ea typeface="DejaVu Sans"/>
                <a:cs typeface="DejaVu Sans"/>
              </a:rPr>
              <a:t>achieved</a:t>
            </a:r>
            <a:r>
              <a:rPr lang="de-DE" altLang="de-DE" sz="1600" dirty="0">
                <a:solidFill>
                  <a:prstClr val="black"/>
                </a:solidFill>
                <a:ea typeface="DejaVu Sans"/>
                <a:cs typeface="DejaVu Sans"/>
              </a:rPr>
              <a:t> </a:t>
            </a:r>
            <a:r>
              <a:rPr lang="de-DE" altLang="de-DE" sz="1600" dirty="0" err="1">
                <a:solidFill>
                  <a:prstClr val="black"/>
                </a:solidFill>
                <a:ea typeface="DejaVu Sans"/>
                <a:cs typeface="DejaVu Sans"/>
              </a:rPr>
              <a:t>by</a:t>
            </a:r>
            <a:r>
              <a:rPr lang="de-DE" altLang="de-DE" sz="1600" dirty="0">
                <a:solidFill>
                  <a:prstClr val="black"/>
                </a:solidFill>
                <a:ea typeface="DejaVu Sans"/>
                <a:cs typeface="DejaVu Sans"/>
              </a:rPr>
              <a:t> code </a:t>
            </a:r>
            <a:r>
              <a:rPr lang="de-DE" altLang="de-DE" sz="1600" dirty="0" err="1">
                <a:solidFill>
                  <a:prstClr val="black"/>
                </a:solidFill>
                <a:ea typeface="DejaVu Sans"/>
                <a:cs typeface="DejaVu Sans"/>
              </a:rPr>
              <a:t>reorganisation</a:t>
            </a:r>
            <a:r>
              <a:rPr lang="de-DE" altLang="de-DE" sz="1600" dirty="0">
                <a:solidFill>
                  <a:prstClr val="black"/>
                </a:solidFill>
                <a:ea typeface="DejaVu Sans"/>
                <a:cs typeface="DejaVu Sans"/>
              </a:rPr>
              <a:t>.</a:t>
            </a:r>
            <a:endParaRPr kumimoji="0" lang="de-DE" altLang="de-DE" sz="1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DejaVu Sans"/>
              <a:cs typeface="DejaVu Sans"/>
            </a:endParaRPr>
          </a:p>
        </p:txBody>
      </p:sp>
      <p:sp>
        <p:nvSpPr>
          <p:cNvPr id="2" name="CustomShape 1">
            <a:extLst>
              <a:ext uri="{FF2B5EF4-FFF2-40B4-BE49-F238E27FC236}">
                <a16:creationId xmlns:a16="http://schemas.microsoft.com/office/drawing/2014/main" id="{8ECAE3A9-8B1E-0781-C4F5-AA29EAFB8F60}"/>
              </a:ext>
            </a:extLst>
          </p:cNvPr>
          <p:cNvSpPr/>
          <p:nvPr/>
        </p:nvSpPr>
        <p:spPr>
          <a:xfrm>
            <a:off x="4572000" y="6381328"/>
            <a:ext cx="3709988" cy="2159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M. Baldauf (DWD)</a:t>
            </a:r>
            <a:endParaRPr kumimoji="0" lang="de-DE" sz="1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4" name="CustomShape 6">
            <a:extLst>
              <a:ext uri="{FF2B5EF4-FFF2-40B4-BE49-F238E27FC236}">
                <a16:creationId xmlns:a16="http://schemas.microsoft.com/office/drawing/2014/main" id="{7E5BE455-B45D-9F3E-3487-A9E9656CDF50}"/>
              </a:ext>
            </a:extLst>
          </p:cNvPr>
          <p:cNvSpPr/>
          <p:nvPr/>
        </p:nvSpPr>
        <p:spPr>
          <a:xfrm>
            <a:off x="8283600" y="6381720"/>
            <a:ext cx="46440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39C2A4-7CB0-4AA1-BB12-77467A1233AC}" type="slidenum">
              <a:rPr kumimoji="0" lang="de-DE" sz="10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de-DE" sz="1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3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hteck 2">
            <a:extLst>
              <a:ext uri="{FF2B5EF4-FFF2-40B4-BE49-F238E27FC236}">
                <a16:creationId xmlns:a16="http://schemas.microsoft.com/office/drawing/2014/main" id="{0424C844-547A-4A58-94F6-34998DC0AF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4291013"/>
            <a:ext cx="3849688" cy="187325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771" name="Rechteck 1">
            <a:extLst>
              <a:ext uri="{FF2B5EF4-FFF2-40B4-BE49-F238E27FC236}">
                <a16:creationId xmlns:a16="http://schemas.microsoft.com/office/drawing/2014/main" id="{501BBFC2-816B-4EC3-9A30-E73A9690DD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2943225"/>
            <a:ext cx="8497888" cy="1570038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Rechteck 51">
            <a:extLst>
              <a:ext uri="{FF2B5EF4-FFF2-40B4-BE49-F238E27FC236}">
                <a16:creationId xmlns:a16="http://schemas.microsoft.com/office/drawing/2014/main" id="{67AEB040-1F25-4045-8C76-B62C42659054}"/>
              </a:ext>
            </a:extLst>
          </p:cNvPr>
          <p:cNvSpPr/>
          <p:nvPr/>
        </p:nvSpPr>
        <p:spPr bwMode="auto">
          <a:xfrm>
            <a:off x="4314825" y="4652963"/>
            <a:ext cx="4433888" cy="1584325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2773" name="Textfeld 3">
            <a:extLst>
              <a:ext uri="{FF2B5EF4-FFF2-40B4-BE49-F238E27FC236}">
                <a16:creationId xmlns:a16="http://schemas.microsoft.com/office/drawing/2014/main" id="{4853915B-8C02-419B-B994-C7E0881D97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663" y="938213"/>
            <a:ext cx="65198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Object oriented code design in BRIDGE: </a:t>
            </a:r>
            <a:r>
              <a:rPr kumimoji="0" lang="de-DE" altLang="de-DE" sz="18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equation classes</a:t>
            </a:r>
          </a:p>
        </p:txBody>
      </p:sp>
      <p:sp>
        <p:nvSpPr>
          <p:cNvPr id="32774" name="Rechteck 4">
            <a:extLst>
              <a:ext uri="{FF2B5EF4-FFF2-40B4-BE49-F238E27FC236}">
                <a16:creationId xmlns:a16="http://schemas.microsoft.com/office/drawing/2014/main" id="{CA26EE5C-8F20-482F-BE13-4B0A115669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9863" y="1414463"/>
            <a:ext cx="1366837" cy="1368425"/>
          </a:xfrm>
          <a:prstGeom prst="rect">
            <a:avLst/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t_equation_base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&lt;&lt;abstract&gt;&gt;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init()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init_var()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flux_expl()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flux_expl_hface()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source_term_expl()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39CA2644-128E-4B61-B519-64869A213C49}"/>
              </a:ext>
            </a:extLst>
          </p:cNvPr>
          <p:cNvCxnSpPr/>
          <p:nvPr/>
        </p:nvCxnSpPr>
        <p:spPr bwMode="auto">
          <a:xfrm>
            <a:off x="2709863" y="1846263"/>
            <a:ext cx="1366837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776" name="Gerader Verbinder 8">
            <a:extLst>
              <a:ext uri="{FF2B5EF4-FFF2-40B4-BE49-F238E27FC236}">
                <a16:creationId xmlns:a16="http://schemas.microsoft.com/office/drawing/2014/main" id="{6D3E287B-0188-42DE-A9A5-B97A5BCD29E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709863" y="1919288"/>
            <a:ext cx="1366837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2777" name="Rechteck 11">
            <a:extLst>
              <a:ext uri="{FF2B5EF4-FFF2-40B4-BE49-F238E27FC236}">
                <a16:creationId xmlns:a16="http://schemas.microsoft.com/office/drawing/2014/main" id="{55D6DD1F-A4EA-451D-A8B3-40826B707D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963" y="3351213"/>
            <a:ext cx="1368425" cy="576262"/>
          </a:xfrm>
          <a:prstGeom prst="rect">
            <a:avLst/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t_eq_adv2D</a:t>
            </a:r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C9C67C9E-EE83-455B-A073-1E4597E1A854}"/>
              </a:ext>
            </a:extLst>
          </p:cNvPr>
          <p:cNvCxnSpPr/>
          <p:nvPr/>
        </p:nvCxnSpPr>
        <p:spPr bwMode="auto">
          <a:xfrm>
            <a:off x="461963" y="3638550"/>
            <a:ext cx="1368425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83ABB794-F2D6-4316-A9D2-7289BDBE50C7}"/>
              </a:ext>
            </a:extLst>
          </p:cNvPr>
          <p:cNvCxnSpPr/>
          <p:nvPr/>
        </p:nvCxnSpPr>
        <p:spPr bwMode="auto">
          <a:xfrm>
            <a:off x="461963" y="3711575"/>
            <a:ext cx="1368425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780" name="Rechteck 15">
            <a:extLst>
              <a:ext uri="{FF2B5EF4-FFF2-40B4-BE49-F238E27FC236}">
                <a16:creationId xmlns:a16="http://schemas.microsoft.com/office/drawing/2014/main" id="{C6ADE2F4-75E5-4342-ADC0-7B5815C06A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550" y="4154488"/>
            <a:ext cx="1368425" cy="574675"/>
          </a:xfrm>
          <a:prstGeom prst="rect">
            <a:avLst/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t_eq_adv3D</a:t>
            </a:r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B2A0E0EC-9BBD-42D2-B6D1-D05D7DB4CF43}"/>
              </a:ext>
            </a:extLst>
          </p:cNvPr>
          <p:cNvCxnSpPr/>
          <p:nvPr/>
        </p:nvCxnSpPr>
        <p:spPr bwMode="auto">
          <a:xfrm>
            <a:off x="971550" y="4441825"/>
            <a:ext cx="1368425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B51ADBCC-307C-417F-BB7F-AC0CC291B075}"/>
              </a:ext>
            </a:extLst>
          </p:cNvPr>
          <p:cNvCxnSpPr/>
          <p:nvPr/>
        </p:nvCxnSpPr>
        <p:spPr bwMode="auto">
          <a:xfrm>
            <a:off x="971550" y="4513263"/>
            <a:ext cx="1368425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783" name="Rechteck 18">
            <a:extLst>
              <a:ext uri="{FF2B5EF4-FFF2-40B4-BE49-F238E27FC236}">
                <a16:creationId xmlns:a16="http://schemas.microsoft.com/office/drawing/2014/main" id="{EFF9FD70-FBA3-4E01-826C-DF0053A6B2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1913" y="5013325"/>
            <a:ext cx="1368425" cy="574675"/>
          </a:xfrm>
          <a:prstGeom prst="rect">
            <a:avLst/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t_eq_shw</a:t>
            </a:r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1C502263-0739-4D31-8C3C-EDC515B41C1C}"/>
              </a:ext>
            </a:extLst>
          </p:cNvPr>
          <p:cNvCxnSpPr/>
          <p:nvPr/>
        </p:nvCxnSpPr>
        <p:spPr bwMode="auto">
          <a:xfrm>
            <a:off x="1331913" y="5300663"/>
            <a:ext cx="1368425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Gerader Verbinder 20">
            <a:extLst>
              <a:ext uri="{FF2B5EF4-FFF2-40B4-BE49-F238E27FC236}">
                <a16:creationId xmlns:a16="http://schemas.microsoft.com/office/drawing/2014/main" id="{E028F27C-645D-40B4-9079-BFBDE2DA077B}"/>
              </a:ext>
            </a:extLst>
          </p:cNvPr>
          <p:cNvCxnSpPr/>
          <p:nvPr/>
        </p:nvCxnSpPr>
        <p:spPr bwMode="auto">
          <a:xfrm>
            <a:off x="1331913" y="5372100"/>
            <a:ext cx="1368425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786" name="Rechteck 21">
            <a:extLst>
              <a:ext uri="{FF2B5EF4-FFF2-40B4-BE49-F238E27FC236}">
                <a16:creationId xmlns:a16="http://schemas.microsoft.com/office/drawing/2014/main" id="{53819BC5-D6D4-4F61-838B-EFE4BBE891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4825" y="3306763"/>
            <a:ext cx="1368425" cy="1085850"/>
          </a:xfrm>
          <a:prstGeom prst="rect">
            <a:avLst/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t_eq_euler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flux_impl_x3()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source_term_impl()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…</a:t>
            </a:r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C693DA7F-5A7C-4081-9850-41EE025D2DE3}"/>
              </a:ext>
            </a:extLst>
          </p:cNvPr>
          <p:cNvCxnSpPr/>
          <p:nvPr/>
        </p:nvCxnSpPr>
        <p:spPr bwMode="auto">
          <a:xfrm>
            <a:off x="4314825" y="3595688"/>
            <a:ext cx="1368425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D43E832D-2F4C-4DDF-A859-FFC581409C3C}"/>
              </a:ext>
            </a:extLst>
          </p:cNvPr>
          <p:cNvCxnSpPr/>
          <p:nvPr/>
        </p:nvCxnSpPr>
        <p:spPr bwMode="auto">
          <a:xfrm>
            <a:off x="4314825" y="3667125"/>
            <a:ext cx="1368425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789" name="Rechteck 24">
            <a:extLst>
              <a:ext uri="{FF2B5EF4-FFF2-40B4-BE49-F238E27FC236}">
                <a16:creationId xmlns:a16="http://schemas.microsoft.com/office/drawing/2014/main" id="{D9857D09-BCD9-47F4-904A-7D7C58310C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8125" y="3306763"/>
            <a:ext cx="1368425" cy="1085850"/>
          </a:xfrm>
          <a:prstGeom prst="rect">
            <a:avLst/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t_eq_euler2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flux_impl_x3()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source_term_impl()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…</a:t>
            </a:r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CCC55A6E-93B2-4403-A243-C41D87E8F37A}"/>
              </a:ext>
            </a:extLst>
          </p:cNvPr>
          <p:cNvCxnSpPr/>
          <p:nvPr/>
        </p:nvCxnSpPr>
        <p:spPr bwMode="auto">
          <a:xfrm>
            <a:off x="6588125" y="3595688"/>
            <a:ext cx="1368425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Gerader Verbinder 26">
            <a:extLst>
              <a:ext uri="{FF2B5EF4-FFF2-40B4-BE49-F238E27FC236}">
                <a16:creationId xmlns:a16="http://schemas.microsoft.com/office/drawing/2014/main" id="{2F69C924-39A2-4410-A481-047BBB82E494}"/>
              </a:ext>
            </a:extLst>
          </p:cNvPr>
          <p:cNvCxnSpPr/>
          <p:nvPr/>
        </p:nvCxnSpPr>
        <p:spPr bwMode="auto">
          <a:xfrm>
            <a:off x="6588125" y="3667125"/>
            <a:ext cx="1368425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792" name="Rechteck 27">
            <a:extLst>
              <a:ext uri="{FF2B5EF4-FFF2-40B4-BE49-F238E27FC236}">
                <a16:creationId xmlns:a16="http://schemas.microsoft.com/office/drawing/2014/main" id="{ABD3BAA6-F633-40BA-800A-CF2176A1E0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3438" y="4813300"/>
            <a:ext cx="1368425" cy="576263"/>
          </a:xfrm>
          <a:prstGeom prst="rect">
            <a:avLst/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t_eq_tracer_micro</a:t>
            </a:r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29" name="Gerader Verbinder 28">
            <a:extLst>
              <a:ext uri="{FF2B5EF4-FFF2-40B4-BE49-F238E27FC236}">
                <a16:creationId xmlns:a16="http://schemas.microsoft.com/office/drawing/2014/main" id="{67241962-CFEE-4AC5-824B-D3601B42A1EF}"/>
              </a:ext>
            </a:extLst>
          </p:cNvPr>
          <p:cNvCxnSpPr/>
          <p:nvPr/>
        </p:nvCxnSpPr>
        <p:spPr bwMode="auto">
          <a:xfrm>
            <a:off x="4643438" y="5100638"/>
            <a:ext cx="1368425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Gerader Verbinder 29">
            <a:extLst>
              <a:ext uri="{FF2B5EF4-FFF2-40B4-BE49-F238E27FC236}">
                <a16:creationId xmlns:a16="http://schemas.microsoft.com/office/drawing/2014/main" id="{23E2F9D1-3FA1-4860-BAC0-C1C196E6FE17}"/>
              </a:ext>
            </a:extLst>
          </p:cNvPr>
          <p:cNvCxnSpPr/>
          <p:nvPr/>
        </p:nvCxnSpPr>
        <p:spPr bwMode="auto">
          <a:xfrm>
            <a:off x="4643438" y="5172075"/>
            <a:ext cx="1368425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795" name="Rechteck 30">
            <a:extLst>
              <a:ext uri="{FF2B5EF4-FFF2-40B4-BE49-F238E27FC236}">
                <a16:creationId xmlns:a16="http://schemas.microsoft.com/office/drawing/2014/main" id="{16A39C3A-A495-4D2D-BE10-3584C14642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9038" y="5588000"/>
            <a:ext cx="1368425" cy="576263"/>
          </a:xfrm>
          <a:prstGeom prst="rect">
            <a:avLst/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t_eq_tke</a:t>
            </a:r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32" name="Gerader Verbinder 31">
            <a:extLst>
              <a:ext uri="{FF2B5EF4-FFF2-40B4-BE49-F238E27FC236}">
                <a16:creationId xmlns:a16="http://schemas.microsoft.com/office/drawing/2014/main" id="{239287CA-0A12-4520-9A5F-9737EC10CE68}"/>
              </a:ext>
            </a:extLst>
          </p:cNvPr>
          <p:cNvCxnSpPr/>
          <p:nvPr/>
        </p:nvCxnSpPr>
        <p:spPr bwMode="auto">
          <a:xfrm>
            <a:off x="4999038" y="5876925"/>
            <a:ext cx="1368425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Gerader Verbinder 32">
            <a:extLst>
              <a:ext uri="{FF2B5EF4-FFF2-40B4-BE49-F238E27FC236}">
                <a16:creationId xmlns:a16="http://schemas.microsoft.com/office/drawing/2014/main" id="{F226D273-3799-4642-950C-45B72D5E2AC3}"/>
              </a:ext>
            </a:extLst>
          </p:cNvPr>
          <p:cNvCxnSpPr/>
          <p:nvPr/>
        </p:nvCxnSpPr>
        <p:spPr bwMode="auto">
          <a:xfrm>
            <a:off x="4999038" y="5948363"/>
            <a:ext cx="1368425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798" name="Gewinkelter Verbinder 34">
            <a:extLst>
              <a:ext uri="{FF2B5EF4-FFF2-40B4-BE49-F238E27FC236}">
                <a16:creationId xmlns:a16="http://schemas.microsoft.com/office/drawing/2014/main" id="{CF35515C-840F-4259-B3FD-4273932C5154}"/>
              </a:ext>
            </a:extLst>
          </p:cNvPr>
          <p:cNvCxnSpPr>
            <a:cxnSpLocks noChangeShapeType="1"/>
            <a:stCxn id="32777" idx="0"/>
            <a:endCxn id="32774" idx="2"/>
          </p:cNvCxnSpPr>
          <p:nvPr/>
        </p:nvCxnSpPr>
        <p:spPr bwMode="auto">
          <a:xfrm rot="5400000" flipH="1" flipV="1">
            <a:off x="1985962" y="1943101"/>
            <a:ext cx="568325" cy="2247900"/>
          </a:xfrm>
          <a:prstGeom prst="bentConnector3">
            <a:avLst>
              <a:gd name="adj1" fmla="val 50000"/>
            </a:avLst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799" name="Gerader Verbinder 36">
            <a:extLst>
              <a:ext uri="{FF2B5EF4-FFF2-40B4-BE49-F238E27FC236}">
                <a16:creationId xmlns:a16="http://schemas.microsoft.com/office/drawing/2014/main" id="{D5E131DE-ECEB-4F56-9DBA-6048608F2769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124075" y="3067050"/>
            <a:ext cx="12700" cy="108743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800" name="Gerader Verbinder 39">
            <a:extLst>
              <a:ext uri="{FF2B5EF4-FFF2-40B4-BE49-F238E27FC236}">
                <a16:creationId xmlns:a16="http://schemas.microsoft.com/office/drawing/2014/main" id="{C951CBA4-DFF9-4848-91C0-F88B4C428033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484438" y="3067050"/>
            <a:ext cx="0" cy="194627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801" name="Gewinkelter Verbinder 43">
            <a:extLst>
              <a:ext uri="{FF2B5EF4-FFF2-40B4-BE49-F238E27FC236}">
                <a16:creationId xmlns:a16="http://schemas.microsoft.com/office/drawing/2014/main" id="{779FB72A-7379-4BD8-9A81-420F5F626A78}"/>
              </a:ext>
            </a:extLst>
          </p:cNvPr>
          <p:cNvCxnSpPr>
            <a:cxnSpLocks noChangeShapeType="1"/>
            <a:stCxn id="32789" idx="0"/>
            <a:endCxn id="32774" idx="2"/>
          </p:cNvCxnSpPr>
          <p:nvPr/>
        </p:nvCxnSpPr>
        <p:spPr bwMode="auto">
          <a:xfrm rot="16200000" flipV="1">
            <a:off x="5071269" y="1105694"/>
            <a:ext cx="523875" cy="3878263"/>
          </a:xfrm>
          <a:prstGeom prst="bentConnector3">
            <a:avLst>
              <a:gd name="adj1" fmla="val 45329"/>
            </a:avLst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802" name="Gerader Verbinder 46">
            <a:extLst>
              <a:ext uri="{FF2B5EF4-FFF2-40B4-BE49-F238E27FC236}">
                <a16:creationId xmlns:a16="http://schemas.microsoft.com/office/drawing/2014/main" id="{DF684572-2FC8-4A37-B78F-AAA29894DCAB}"/>
              </a:ext>
            </a:extLst>
          </p:cNvPr>
          <p:cNvCxnSpPr>
            <a:cxnSpLocks noChangeShapeType="1"/>
            <a:stCxn id="32786" idx="0"/>
          </p:cNvCxnSpPr>
          <p:nvPr/>
        </p:nvCxnSpPr>
        <p:spPr bwMode="auto">
          <a:xfrm flipV="1">
            <a:off x="4999038" y="3067050"/>
            <a:ext cx="0" cy="239713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803" name="Gerader Verbinder 48">
            <a:extLst>
              <a:ext uri="{FF2B5EF4-FFF2-40B4-BE49-F238E27FC236}">
                <a16:creationId xmlns:a16="http://schemas.microsoft.com/office/drawing/2014/main" id="{3B1ADAFA-7C1D-43A2-B3D3-F836FDF7FB6F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867400" y="3063875"/>
            <a:ext cx="0" cy="174942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804" name="Gerader Verbinder 50">
            <a:extLst>
              <a:ext uri="{FF2B5EF4-FFF2-40B4-BE49-F238E27FC236}">
                <a16:creationId xmlns:a16="http://schemas.microsoft.com/office/drawing/2014/main" id="{468F0F14-D66E-4D64-B67E-A5C1211E1F03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6178550" y="3063875"/>
            <a:ext cx="3175" cy="252412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2805" name="Textfeld 3">
            <a:extLst>
              <a:ext uri="{FF2B5EF4-FFF2-40B4-BE49-F238E27FC236}">
                <a16:creationId xmlns:a16="http://schemas.microsoft.com/office/drawing/2014/main" id="{099A337E-3BE0-416E-ABEB-1E7F70A0A7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5724525"/>
            <a:ext cx="2673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Master equation classes</a:t>
            </a:r>
          </a:p>
        </p:txBody>
      </p:sp>
      <p:sp>
        <p:nvSpPr>
          <p:cNvPr id="32806" name="Textfeld 4">
            <a:extLst>
              <a:ext uri="{FF2B5EF4-FFF2-40B4-BE49-F238E27FC236}">
                <a16:creationId xmlns:a16="http://schemas.microsoft.com/office/drawing/2014/main" id="{4980DFD8-9670-4935-9C03-E76CA92FAA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4063" y="5013325"/>
            <a:ext cx="15430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Sub equation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classes</a:t>
            </a:r>
          </a:p>
        </p:txBody>
      </p:sp>
      <p:sp>
        <p:nvSpPr>
          <p:cNvPr id="2" name="CustomShape 1">
            <a:extLst>
              <a:ext uri="{FF2B5EF4-FFF2-40B4-BE49-F238E27FC236}">
                <a16:creationId xmlns:a16="http://schemas.microsoft.com/office/drawing/2014/main" id="{89506A1C-5D03-1323-D40D-7DB81937984C}"/>
              </a:ext>
            </a:extLst>
          </p:cNvPr>
          <p:cNvSpPr/>
          <p:nvPr/>
        </p:nvSpPr>
        <p:spPr>
          <a:xfrm>
            <a:off x="4572000" y="6381328"/>
            <a:ext cx="3709988" cy="2159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M. Baldauf (DWD)</a:t>
            </a:r>
            <a:endParaRPr kumimoji="0" lang="de-DE" sz="1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3" name="CustomShape 6">
            <a:extLst>
              <a:ext uri="{FF2B5EF4-FFF2-40B4-BE49-F238E27FC236}">
                <a16:creationId xmlns:a16="http://schemas.microsoft.com/office/drawing/2014/main" id="{BD9D8B96-DFEB-7475-A50B-E036E04CE769}"/>
              </a:ext>
            </a:extLst>
          </p:cNvPr>
          <p:cNvSpPr/>
          <p:nvPr/>
        </p:nvSpPr>
        <p:spPr>
          <a:xfrm>
            <a:off x="8283600" y="6381720"/>
            <a:ext cx="46440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39C2A4-7CB0-4AA1-BB12-77467A1233AC}" type="slidenum">
              <a:rPr kumimoji="0" lang="de-DE" sz="10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de-DE" sz="1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2F74B810-8C31-4390-8AB5-6C049C89ACAA}"/>
              </a:ext>
            </a:extLst>
          </p:cNvPr>
          <p:cNvSpPr txBox="1"/>
          <p:nvPr/>
        </p:nvSpPr>
        <p:spPr>
          <a:xfrm>
            <a:off x="827584" y="1309047"/>
            <a:ext cx="67505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Example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of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a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boundary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layer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separation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behind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a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mountain</a:t>
            </a:r>
            <a:r>
              <a:rPr lang="de-DE" b="1" dirty="0">
                <a:solidFill>
                  <a:srgbClr val="000000"/>
                </a:solidFill>
                <a:latin typeface="Arial" panose="020B0604020202020204" pitchFamily="34" charset="0"/>
              </a:rPr>
              <a:t>;</a:t>
            </a:r>
            <a:b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Euler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equations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+ TKE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turbulence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model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8A0EA1E-A8B7-4E1A-8D55-2C172ECE8DA4}"/>
              </a:ext>
            </a:extLst>
          </p:cNvPr>
          <p:cNvSpPr txBox="1"/>
          <p:nvPr/>
        </p:nvSpPr>
        <p:spPr>
          <a:xfrm>
            <a:off x="611560" y="2564904"/>
            <a:ext cx="21162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</a:t>
            </a:r>
            <a:r>
              <a:rPr kumimoji="0" lang="de-DE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=10m/s, </a:t>
            </a: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=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const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Symbol" panose="05050102010706020507" pitchFamily="18" charset="2"/>
              </a:rPr>
              <a:t></a:t>
            </a: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=4 km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z</a:t>
            </a:r>
            <a:r>
              <a:rPr kumimoji="0" lang="de-DE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=0.3m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1C5A650-70CC-4763-8CAD-32DD59718A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916832"/>
            <a:ext cx="6096000" cy="4572000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EF0FA39D-54CE-453C-BC1E-7E791172D193}"/>
              </a:ext>
            </a:extLst>
          </p:cNvPr>
          <p:cNvSpPr/>
          <p:nvPr/>
        </p:nvSpPr>
        <p:spPr bwMode="auto">
          <a:xfrm>
            <a:off x="4018348" y="1880974"/>
            <a:ext cx="3312368" cy="28803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CustomShape 1">
            <a:extLst>
              <a:ext uri="{FF2B5EF4-FFF2-40B4-BE49-F238E27FC236}">
                <a16:creationId xmlns:a16="http://schemas.microsoft.com/office/drawing/2014/main" id="{D7DAE072-5145-46D6-5853-8D8208762627}"/>
              </a:ext>
            </a:extLst>
          </p:cNvPr>
          <p:cNvSpPr/>
          <p:nvPr/>
        </p:nvSpPr>
        <p:spPr>
          <a:xfrm>
            <a:off x="4572000" y="6381328"/>
            <a:ext cx="3709988" cy="2159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M. Baldauf (DWD)</a:t>
            </a:r>
            <a:endParaRPr kumimoji="0" lang="de-DE" sz="1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6" name="CustomShape 6">
            <a:extLst>
              <a:ext uri="{FF2B5EF4-FFF2-40B4-BE49-F238E27FC236}">
                <a16:creationId xmlns:a16="http://schemas.microsoft.com/office/drawing/2014/main" id="{1A1BFBC5-4CDD-9F86-77F0-4806B848DA17}"/>
              </a:ext>
            </a:extLst>
          </p:cNvPr>
          <p:cNvSpPr/>
          <p:nvPr/>
        </p:nvSpPr>
        <p:spPr>
          <a:xfrm>
            <a:off x="8283600" y="6381720"/>
            <a:ext cx="46440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39C2A4-7CB0-4AA1-BB12-77467A1233AC}" type="slidenum">
              <a:rPr kumimoji="0" lang="de-DE" sz="10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de-DE" sz="1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19380760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9798F4E2-2751-4554-B1B7-F01A976218D7}"/>
              </a:ext>
            </a:extLst>
          </p:cNvPr>
          <p:cNvSpPr txBox="1"/>
          <p:nvPr/>
        </p:nvSpPr>
        <p:spPr>
          <a:xfrm>
            <a:off x="611560" y="1269706"/>
            <a:ext cx="8169224" cy="44627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Limited </a:t>
            </a:r>
            <a:r>
              <a:rPr lang="de-DE" b="1" dirty="0" err="1"/>
              <a:t>area</a:t>
            </a:r>
            <a:r>
              <a:rPr lang="de-DE" b="1" dirty="0"/>
              <a:t> </a:t>
            </a:r>
            <a:r>
              <a:rPr lang="de-DE" b="1" dirty="0" err="1"/>
              <a:t>modelling</a:t>
            </a:r>
            <a:r>
              <a:rPr lang="de-DE" b="1" dirty="0"/>
              <a:t> (LAM-mode)</a:t>
            </a:r>
          </a:p>
          <a:p>
            <a:endParaRPr lang="de-DE" dirty="0"/>
          </a:p>
          <a:p>
            <a:r>
              <a:rPr lang="de-DE" b="1" dirty="0"/>
              <a:t>1.) </a:t>
            </a:r>
            <a:r>
              <a:rPr lang="de-DE" b="1" dirty="0" err="1"/>
              <a:t>Treat</a:t>
            </a:r>
            <a:r>
              <a:rPr lang="de-DE" b="1" dirty="0"/>
              <a:t> lateral </a:t>
            </a:r>
            <a:r>
              <a:rPr lang="de-DE" b="1" dirty="0" err="1"/>
              <a:t>boundaries</a:t>
            </a:r>
            <a:endParaRPr lang="de-DE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Enhance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grid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structures</a:t>
            </a:r>
            <a:r>
              <a:rPr lang="de-DE" dirty="0"/>
              <a:t> </a:t>
            </a:r>
            <a:br>
              <a:rPr lang="de-DE" dirty="0"/>
            </a:br>
            <a:r>
              <a:rPr lang="de-DE" sz="1400" dirty="0"/>
              <a:t>(</a:t>
            </a:r>
            <a:r>
              <a:rPr lang="de-DE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mo_model_domain</a:t>
            </a:r>
            <a:r>
              <a:rPr lang="de-DE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: </a:t>
            </a:r>
            <a:r>
              <a:rPr lang="de-DE" sz="1400" dirty="0" err="1">
                <a:cs typeface="Courier New" panose="02070309020205020404" pitchFamily="49" charset="0"/>
              </a:rPr>
              <a:t>extensions</a:t>
            </a:r>
            <a:r>
              <a:rPr lang="de-DE" sz="1400" dirty="0">
                <a:cs typeface="Courier New" panose="02070309020205020404" pitchFamily="49" charset="0"/>
              </a:rPr>
              <a:t> in </a:t>
            </a:r>
            <a:r>
              <a:rPr lang="de-DE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t_triangulation</a:t>
            </a:r>
            <a:r>
              <a:rPr lang="de-DE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, ..</a:t>
            </a:r>
            <a:r>
              <a:rPr lang="de-DE" sz="1400" dirty="0"/>
              <a:t>): </a:t>
            </a:r>
            <a:br>
              <a:rPr lang="de-DE" dirty="0"/>
            </a:br>
            <a:r>
              <a:rPr lang="de-DE" dirty="0" err="1"/>
              <a:t>identify</a:t>
            </a:r>
            <a:r>
              <a:rPr lang="de-DE" dirty="0"/>
              <a:t> and </a:t>
            </a:r>
            <a:r>
              <a:rPr lang="de-DE" dirty="0" err="1"/>
              <a:t>enumerate</a:t>
            </a:r>
            <a:r>
              <a:rPr lang="de-DE" dirty="0"/>
              <a:t> </a:t>
            </a:r>
            <a:r>
              <a:rPr lang="de-DE" dirty="0" err="1"/>
              <a:t>boundary</a:t>
            </a:r>
            <a:r>
              <a:rPr lang="de-DE" dirty="0"/>
              <a:t> </a:t>
            </a:r>
            <a:r>
              <a:rPr lang="de-DE" dirty="0" err="1"/>
              <a:t>edges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and </a:t>
            </a:r>
            <a:r>
              <a:rPr lang="de-DE" dirty="0" err="1"/>
              <a:t>nudging</a:t>
            </a:r>
            <a:r>
              <a:rPr lang="de-DE" dirty="0"/>
              <a:t> </a:t>
            </a:r>
            <a:r>
              <a:rPr lang="de-DE" dirty="0" err="1"/>
              <a:t>zone</a:t>
            </a:r>
            <a:r>
              <a:rPr lang="de-DE" dirty="0"/>
              <a:t> </a:t>
            </a:r>
            <a:r>
              <a:rPr lang="de-DE" dirty="0" err="1"/>
              <a:t>cells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(in an MPI </a:t>
            </a:r>
            <a:r>
              <a:rPr lang="de-DE" dirty="0" err="1"/>
              <a:t>parallelized</a:t>
            </a:r>
            <a:r>
              <a:rPr lang="de-DE" dirty="0"/>
              <a:t> </a:t>
            </a:r>
            <a:r>
              <a:rPr lang="de-DE" dirty="0" err="1"/>
              <a:t>environment</a:t>
            </a:r>
            <a:r>
              <a:rPr lang="de-DE" dirty="0"/>
              <a:t>, </a:t>
            </a:r>
            <a:r>
              <a:rPr lang="de-DE" dirty="0" err="1"/>
              <a:t>possibly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local</a:t>
            </a:r>
            <a:r>
              <a:rPr lang="de-DE" dirty="0"/>
              <a:t> </a:t>
            </a:r>
            <a:r>
              <a:rPr lang="de-DE" dirty="0" err="1"/>
              <a:t>refinement</a:t>
            </a:r>
            <a:r>
              <a:rPr lang="de-DE" dirty="0"/>
              <a:t>) </a:t>
            </a:r>
            <a:r>
              <a:rPr lang="de-DE" altLang="de-DE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Implement lateral </a:t>
            </a:r>
            <a:r>
              <a:rPr lang="de-DE" dirty="0" err="1"/>
              <a:t>boundary</a:t>
            </a:r>
            <a:r>
              <a:rPr lang="de-DE" dirty="0"/>
              <a:t> </a:t>
            </a:r>
            <a:r>
              <a:rPr lang="de-DE" dirty="0" err="1"/>
              <a:t>conditions</a:t>
            </a:r>
            <a:r>
              <a:rPr lang="de-DE" dirty="0"/>
              <a:t> (</a:t>
            </a:r>
            <a:r>
              <a:rPr lang="de-DE" dirty="0" err="1"/>
              <a:t>weak</a:t>
            </a:r>
            <a:r>
              <a:rPr lang="de-DE" dirty="0"/>
              <a:t> DG </a:t>
            </a:r>
            <a:r>
              <a:rPr lang="de-DE" dirty="0" err="1"/>
              <a:t>approach</a:t>
            </a:r>
            <a:r>
              <a:rPr lang="de-DE" dirty="0"/>
              <a:t>):</a:t>
            </a:r>
            <a:br>
              <a:rPr lang="de-DE" dirty="0"/>
            </a:br>
            <a:r>
              <a:rPr lang="de-DE" dirty="0" err="1"/>
              <a:t>Dirichlet</a:t>
            </a:r>
            <a:r>
              <a:rPr lang="de-DE" dirty="0"/>
              <a:t> </a:t>
            </a:r>
            <a:r>
              <a:rPr lang="de-DE" dirty="0" err="1"/>
              <a:t>conditions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prescribed</a:t>
            </a:r>
            <a:r>
              <a:rPr lang="de-DE" dirty="0"/>
              <a:t> </a:t>
            </a:r>
            <a:r>
              <a:rPr lang="de-DE" dirty="0" err="1"/>
              <a:t>boundary</a:t>
            </a:r>
            <a:r>
              <a:rPr lang="de-DE" dirty="0"/>
              <a:t> </a:t>
            </a:r>
            <a:r>
              <a:rPr lang="de-DE" dirty="0" err="1"/>
              <a:t>values</a:t>
            </a:r>
            <a:r>
              <a:rPr lang="de-DE" dirty="0"/>
              <a:t> </a:t>
            </a:r>
            <a:r>
              <a:rPr lang="de-DE" altLang="de-DE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Apply</a:t>
            </a:r>
            <a:r>
              <a:rPr lang="de-DE" dirty="0"/>
              <a:t> </a:t>
            </a:r>
            <a:r>
              <a:rPr lang="de-DE" dirty="0" err="1"/>
              <a:t>nudging</a:t>
            </a:r>
            <a:r>
              <a:rPr lang="de-DE" dirty="0"/>
              <a:t> </a:t>
            </a:r>
            <a:r>
              <a:rPr lang="de-DE" dirty="0" err="1"/>
              <a:t>zone</a:t>
            </a:r>
            <a:r>
              <a:rPr lang="de-DE" dirty="0"/>
              <a:t>: additional, </a:t>
            </a:r>
            <a:r>
              <a:rPr lang="de-DE" dirty="0" err="1"/>
              <a:t>explicitly</a:t>
            </a:r>
            <a:r>
              <a:rPr lang="de-DE" dirty="0"/>
              <a:t> </a:t>
            </a:r>
            <a:r>
              <a:rPr lang="de-DE" dirty="0" err="1"/>
              <a:t>treated</a:t>
            </a:r>
            <a:r>
              <a:rPr lang="de-DE" dirty="0"/>
              <a:t>, </a:t>
            </a:r>
            <a:r>
              <a:rPr lang="de-DE" dirty="0" err="1"/>
              <a:t>relaxation</a:t>
            </a:r>
            <a:r>
              <a:rPr lang="de-DE" dirty="0"/>
              <a:t> source </a:t>
            </a:r>
            <a:r>
              <a:rPr lang="de-DE" dirty="0" err="1"/>
              <a:t>terms</a:t>
            </a:r>
            <a:r>
              <a:rPr lang="de-DE" dirty="0"/>
              <a:t> </a:t>
            </a:r>
            <a:r>
              <a:rPr lang="de-DE" altLang="de-DE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Environment: </a:t>
            </a:r>
            <a:r>
              <a:rPr lang="de-DE" dirty="0" err="1"/>
              <a:t>torus</a:t>
            </a:r>
            <a:r>
              <a:rPr lang="de-DE" dirty="0"/>
              <a:t> </a:t>
            </a:r>
            <a:r>
              <a:rPr lang="de-DE" dirty="0" err="1"/>
              <a:t>grid</a:t>
            </a:r>
            <a:r>
              <a:rPr lang="de-DE" dirty="0"/>
              <a:t> </a:t>
            </a:r>
            <a:r>
              <a:rPr lang="de-DE" dirty="0" err="1"/>
              <a:t>generator</a:t>
            </a:r>
            <a:r>
              <a:rPr lang="de-DE" dirty="0"/>
              <a:t> 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torus_gridgen.py</a:t>
            </a:r>
            <a:r>
              <a:rPr lang="de-DE" dirty="0"/>
              <a:t> </a:t>
            </a:r>
            <a:r>
              <a:rPr lang="de-DE" dirty="0" err="1"/>
              <a:t>now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generate</a:t>
            </a:r>
            <a:br>
              <a:rPr lang="de-DE" dirty="0"/>
            </a:br>
            <a:r>
              <a:rPr lang="de-DE" dirty="0" err="1"/>
              <a:t>rectangly</a:t>
            </a:r>
            <a:r>
              <a:rPr lang="de-DE" dirty="0"/>
              <a:t> </a:t>
            </a:r>
            <a:r>
              <a:rPr lang="de-DE" dirty="0" err="1"/>
              <a:t>shaped</a:t>
            </a:r>
            <a:r>
              <a:rPr lang="de-DE" dirty="0"/>
              <a:t> </a:t>
            </a:r>
            <a:r>
              <a:rPr lang="de-DE" dirty="0" err="1"/>
              <a:t>triangle</a:t>
            </a:r>
            <a:r>
              <a:rPr lang="de-DE" dirty="0"/>
              <a:t> LAM </a:t>
            </a:r>
            <a:r>
              <a:rPr lang="de-DE" dirty="0" err="1"/>
              <a:t>grids</a:t>
            </a:r>
            <a:r>
              <a:rPr lang="de-DE" dirty="0"/>
              <a:t>, </a:t>
            </a:r>
            <a:r>
              <a:rPr lang="de-DE" dirty="0" err="1"/>
              <a:t>too</a:t>
            </a:r>
            <a:r>
              <a:rPr lang="de-DE" dirty="0"/>
              <a:t>. </a:t>
            </a:r>
            <a:r>
              <a:rPr lang="de-DE" altLang="de-DE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r>
              <a:rPr lang="de-DE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2.) </a:t>
            </a:r>
            <a:r>
              <a:rPr lang="de-DE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Interpolate</a:t>
            </a:r>
            <a:r>
              <a:rPr lang="de-DE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boundary</a:t>
            </a:r>
            <a:r>
              <a:rPr lang="de-DE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values</a:t>
            </a:r>
            <a:r>
              <a:rPr lang="de-DE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from</a:t>
            </a:r>
            <a:r>
              <a:rPr lang="de-DE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 </a:t>
            </a:r>
            <a:r>
              <a:rPr lang="de-DE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coarser</a:t>
            </a:r>
            <a:r>
              <a:rPr lang="de-DE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model</a:t>
            </a:r>
            <a:r>
              <a:rPr lang="de-DE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run</a:t>
            </a:r>
            <a:r>
              <a:rPr lang="de-DE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b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  <a:r>
              <a:rPr lang="de-DE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this</a:t>
            </a:r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step</a:t>
            </a:r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is</a:t>
            </a:r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postponed</a:t>
            </a:r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to</a:t>
            </a:r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the</a:t>
            </a:r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ICON </a:t>
            </a:r>
            <a:r>
              <a:rPr lang="de-DE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implementation</a:t>
            </a:r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of</a:t>
            </a:r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BRIDGE</a:t>
            </a:r>
          </a:p>
        </p:txBody>
      </p:sp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3B7A4EA6-C784-4D04-A48D-8FDAEE925490}"/>
              </a:ext>
            </a:extLst>
          </p:cNvPr>
          <p:cNvCxnSpPr/>
          <p:nvPr/>
        </p:nvCxnSpPr>
        <p:spPr>
          <a:xfrm flipV="1">
            <a:off x="6585857" y="1268760"/>
            <a:ext cx="432048" cy="432048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0EE3F1DD-80AA-44BA-9BE1-6EDD42B3EDB7}"/>
              </a:ext>
            </a:extLst>
          </p:cNvPr>
          <p:cNvCxnSpPr/>
          <p:nvPr/>
        </p:nvCxnSpPr>
        <p:spPr>
          <a:xfrm>
            <a:off x="7017905" y="1268760"/>
            <a:ext cx="160540" cy="64807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FAF2586F-B69E-4292-A37A-FD81AC7DA933}"/>
              </a:ext>
            </a:extLst>
          </p:cNvPr>
          <p:cNvCxnSpPr/>
          <p:nvPr/>
        </p:nvCxnSpPr>
        <p:spPr>
          <a:xfrm>
            <a:off x="6585857" y="1700808"/>
            <a:ext cx="592588" cy="21602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DE4320C5-CE05-481A-BE16-DD76FEED99A2}"/>
              </a:ext>
            </a:extLst>
          </p:cNvPr>
          <p:cNvCxnSpPr/>
          <p:nvPr/>
        </p:nvCxnSpPr>
        <p:spPr>
          <a:xfrm>
            <a:off x="7017905" y="1268760"/>
            <a:ext cx="504056" cy="288032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C2CAFB8E-8F1E-4E6A-A2E8-32CC1B2BC943}"/>
              </a:ext>
            </a:extLst>
          </p:cNvPr>
          <p:cNvCxnSpPr/>
          <p:nvPr/>
        </p:nvCxnSpPr>
        <p:spPr>
          <a:xfrm flipH="1">
            <a:off x="7178445" y="1556792"/>
            <a:ext cx="343516" cy="36004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D0D62717-6649-4A83-B757-E9CC3CE09585}"/>
              </a:ext>
            </a:extLst>
          </p:cNvPr>
          <p:cNvCxnSpPr/>
          <p:nvPr/>
        </p:nvCxnSpPr>
        <p:spPr>
          <a:xfrm>
            <a:off x="7521961" y="1556792"/>
            <a:ext cx="216024" cy="50405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D152CF2C-254C-474E-B753-C55ED737E39A}"/>
              </a:ext>
            </a:extLst>
          </p:cNvPr>
          <p:cNvCxnSpPr/>
          <p:nvPr/>
        </p:nvCxnSpPr>
        <p:spPr>
          <a:xfrm>
            <a:off x="7178445" y="1916832"/>
            <a:ext cx="559540" cy="1440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7EED8197-EB8F-41A1-9F5B-1F8A83553AC6}"/>
              </a:ext>
            </a:extLst>
          </p:cNvPr>
          <p:cNvCxnSpPr/>
          <p:nvPr/>
        </p:nvCxnSpPr>
        <p:spPr>
          <a:xfrm>
            <a:off x="7521961" y="1556792"/>
            <a:ext cx="432048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696F537B-B0C3-4607-8392-F75FFB7C1BC8}"/>
              </a:ext>
            </a:extLst>
          </p:cNvPr>
          <p:cNvCxnSpPr/>
          <p:nvPr/>
        </p:nvCxnSpPr>
        <p:spPr>
          <a:xfrm flipH="1">
            <a:off x="7737985" y="1556792"/>
            <a:ext cx="216024" cy="50405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67A4A306-BC3C-4920-9BAB-26E27B26A871}"/>
              </a:ext>
            </a:extLst>
          </p:cNvPr>
          <p:cNvCxnSpPr/>
          <p:nvPr/>
        </p:nvCxnSpPr>
        <p:spPr>
          <a:xfrm>
            <a:off x="7737985" y="2060848"/>
            <a:ext cx="57606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4C30FDD6-F38F-4A24-867D-E1D4BB0C7616}"/>
              </a:ext>
            </a:extLst>
          </p:cNvPr>
          <p:cNvCxnSpPr/>
          <p:nvPr/>
        </p:nvCxnSpPr>
        <p:spPr>
          <a:xfrm>
            <a:off x="7954009" y="1556792"/>
            <a:ext cx="360040" cy="50405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77677323-06FB-48BC-9BD6-22FA2DAED7D8}"/>
              </a:ext>
            </a:extLst>
          </p:cNvPr>
          <p:cNvCxnSpPr/>
          <p:nvPr/>
        </p:nvCxnSpPr>
        <p:spPr>
          <a:xfrm>
            <a:off x="6585857" y="1700808"/>
            <a:ext cx="144016" cy="64807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722F5812-F5E5-456D-B1E9-5C1D9A9FEF8A}"/>
              </a:ext>
            </a:extLst>
          </p:cNvPr>
          <p:cNvCxnSpPr/>
          <p:nvPr/>
        </p:nvCxnSpPr>
        <p:spPr>
          <a:xfrm flipV="1">
            <a:off x="6729873" y="1916832"/>
            <a:ext cx="448572" cy="43204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8BE4FD13-3D71-452D-B703-5462E5DDA7E0}"/>
              </a:ext>
            </a:extLst>
          </p:cNvPr>
          <p:cNvCxnSpPr/>
          <p:nvPr/>
        </p:nvCxnSpPr>
        <p:spPr>
          <a:xfrm>
            <a:off x="6729873" y="2348880"/>
            <a:ext cx="576064" cy="1440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DD21D5FE-FC49-4E9D-83AE-31CA40D038F8}"/>
              </a:ext>
            </a:extLst>
          </p:cNvPr>
          <p:cNvCxnSpPr/>
          <p:nvPr/>
        </p:nvCxnSpPr>
        <p:spPr>
          <a:xfrm flipH="1" flipV="1">
            <a:off x="7178445" y="1916832"/>
            <a:ext cx="127492" cy="57606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2A91E7B6-4356-4A44-92A7-EECBF93CDC93}"/>
              </a:ext>
            </a:extLst>
          </p:cNvPr>
          <p:cNvCxnSpPr/>
          <p:nvPr/>
        </p:nvCxnSpPr>
        <p:spPr>
          <a:xfrm flipV="1">
            <a:off x="7305937" y="2060848"/>
            <a:ext cx="432048" cy="43204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feld 20">
            <a:extLst>
              <a:ext uri="{FF2B5EF4-FFF2-40B4-BE49-F238E27FC236}">
                <a16:creationId xmlns:a16="http://schemas.microsoft.com/office/drawing/2014/main" id="{5754A430-428F-425E-8095-BB32BCBAC1E7}"/>
              </a:ext>
            </a:extLst>
          </p:cNvPr>
          <p:cNvSpPr txBox="1"/>
          <p:nvPr/>
        </p:nvSpPr>
        <p:spPr>
          <a:xfrm>
            <a:off x="6819346" y="1484784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1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B5759E76-DC7B-4640-8F04-01A985F611E3}"/>
              </a:ext>
            </a:extLst>
          </p:cNvPr>
          <p:cNvSpPr txBox="1"/>
          <p:nvPr/>
        </p:nvSpPr>
        <p:spPr>
          <a:xfrm>
            <a:off x="7098175" y="1484784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1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580184BF-2246-4990-92D0-8F90C1C71F39}"/>
              </a:ext>
            </a:extLst>
          </p:cNvPr>
          <p:cNvSpPr txBox="1"/>
          <p:nvPr/>
        </p:nvSpPr>
        <p:spPr>
          <a:xfrm>
            <a:off x="7601203" y="1592796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1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D7264E17-AFD9-48BA-87A7-D8B5638352DE}"/>
              </a:ext>
            </a:extLst>
          </p:cNvPr>
          <p:cNvSpPr txBox="1"/>
          <p:nvPr/>
        </p:nvSpPr>
        <p:spPr>
          <a:xfrm>
            <a:off x="8081501" y="1592796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1</a:t>
            </a:r>
          </a:p>
        </p:txBody>
      </p:sp>
      <p:cxnSp>
        <p:nvCxnSpPr>
          <p:cNvPr id="25" name="Gerader Verbinder 24">
            <a:extLst>
              <a:ext uri="{FF2B5EF4-FFF2-40B4-BE49-F238E27FC236}">
                <a16:creationId xmlns:a16="http://schemas.microsoft.com/office/drawing/2014/main" id="{1A3AAE39-51A4-42A6-9A6A-88EBC90BCCFD}"/>
              </a:ext>
            </a:extLst>
          </p:cNvPr>
          <p:cNvCxnSpPr/>
          <p:nvPr/>
        </p:nvCxnSpPr>
        <p:spPr>
          <a:xfrm flipV="1">
            <a:off x="7954009" y="1484784"/>
            <a:ext cx="462975" cy="72008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E75245A5-8A32-4E5E-A5EF-18453D9DFEAB}"/>
              </a:ext>
            </a:extLst>
          </p:cNvPr>
          <p:cNvCxnSpPr/>
          <p:nvPr/>
        </p:nvCxnSpPr>
        <p:spPr>
          <a:xfrm flipH="1">
            <a:off x="8314049" y="1484784"/>
            <a:ext cx="102935" cy="57606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Gerader Verbinder 26">
            <a:extLst>
              <a:ext uri="{FF2B5EF4-FFF2-40B4-BE49-F238E27FC236}">
                <a16:creationId xmlns:a16="http://schemas.microsoft.com/office/drawing/2014/main" id="{72AE3F35-C25B-4E68-8681-2AFB59FE07AE}"/>
              </a:ext>
            </a:extLst>
          </p:cNvPr>
          <p:cNvCxnSpPr/>
          <p:nvPr/>
        </p:nvCxnSpPr>
        <p:spPr>
          <a:xfrm>
            <a:off x="7305937" y="2492896"/>
            <a:ext cx="540060" cy="7200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Gerader Verbinder 27">
            <a:extLst>
              <a:ext uri="{FF2B5EF4-FFF2-40B4-BE49-F238E27FC236}">
                <a16:creationId xmlns:a16="http://schemas.microsoft.com/office/drawing/2014/main" id="{C3E956A4-4CC5-4E74-884F-33664D3AB2EE}"/>
              </a:ext>
            </a:extLst>
          </p:cNvPr>
          <p:cNvCxnSpPr>
            <a:cxnSpLocks/>
          </p:cNvCxnSpPr>
          <p:nvPr/>
        </p:nvCxnSpPr>
        <p:spPr>
          <a:xfrm flipH="1" flipV="1">
            <a:off x="7737986" y="2060848"/>
            <a:ext cx="108011" cy="50405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Gerader Verbinder 28">
            <a:extLst>
              <a:ext uri="{FF2B5EF4-FFF2-40B4-BE49-F238E27FC236}">
                <a16:creationId xmlns:a16="http://schemas.microsoft.com/office/drawing/2014/main" id="{7BF0730B-3C65-4D33-A4D8-0C7F17A1AB0E}"/>
              </a:ext>
            </a:extLst>
          </p:cNvPr>
          <p:cNvCxnSpPr>
            <a:cxnSpLocks/>
          </p:cNvCxnSpPr>
          <p:nvPr/>
        </p:nvCxnSpPr>
        <p:spPr>
          <a:xfrm flipV="1">
            <a:off x="7845997" y="2060848"/>
            <a:ext cx="468052" cy="50405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Textfeld 29">
            <a:extLst>
              <a:ext uri="{FF2B5EF4-FFF2-40B4-BE49-F238E27FC236}">
                <a16:creationId xmlns:a16="http://schemas.microsoft.com/office/drawing/2014/main" id="{0FF58639-3DB8-4E26-83C6-F5E76D353BF1}"/>
              </a:ext>
            </a:extLst>
          </p:cNvPr>
          <p:cNvSpPr txBox="1"/>
          <p:nvPr/>
        </p:nvSpPr>
        <p:spPr>
          <a:xfrm>
            <a:off x="7865477" y="1765847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2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81896077-AE8F-437E-A9F9-6BD500718252}"/>
              </a:ext>
            </a:extLst>
          </p:cNvPr>
          <p:cNvSpPr txBox="1"/>
          <p:nvPr/>
        </p:nvSpPr>
        <p:spPr>
          <a:xfrm>
            <a:off x="7366179" y="1663351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2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3EFB7E81-FE6B-42B3-B206-09DC66DB3A7A}"/>
              </a:ext>
            </a:extLst>
          </p:cNvPr>
          <p:cNvSpPr txBox="1"/>
          <p:nvPr/>
        </p:nvSpPr>
        <p:spPr>
          <a:xfrm>
            <a:off x="6738273" y="1874349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2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F809942E-4AE7-48C4-B9FC-9DA115CFB973}"/>
              </a:ext>
            </a:extLst>
          </p:cNvPr>
          <p:cNvSpPr txBox="1"/>
          <p:nvPr/>
        </p:nvSpPr>
        <p:spPr>
          <a:xfrm>
            <a:off x="7292896" y="2024844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3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3000437F-BC48-43AF-80BC-9E3AB1817065}"/>
              </a:ext>
            </a:extLst>
          </p:cNvPr>
          <p:cNvSpPr txBox="1"/>
          <p:nvPr/>
        </p:nvSpPr>
        <p:spPr>
          <a:xfrm>
            <a:off x="6974885" y="2078849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3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0A57AD1F-238D-45A5-A78E-9C44B93CFCC8}"/>
              </a:ext>
            </a:extLst>
          </p:cNvPr>
          <p:cNvSpPr txBox="1"/>
          <p:nvPr/>
        </p:nvSpPr>
        <p:spPr>
          <a:xfrm>
            <a:off x="7865477" y="2083291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3</a:t>
            </a:r>
          </a:p>
        </p:txBody>
      </p:sp>
      <p:cxnSp>
        <p:nvCxnSpPr>
          <p:cNvPr id="36" name="Gerader Verbinder 35">
            <a:extLst>
              <a:ext uri="{FF2B5EF4-FFF2-40B4-BE49-F238E27FC236}">
                <a16:creationId xmlns:a16="http://schemas.microsoft.com/office/drawing/2014/main" id="{07DAC1C7-0FC3-4579-83A6-A26EEA0FE91E}"/>
              </a:ext>
            </a:extLst>
          </p:cNvPr>
          <p:cNvCxnSpPr>
            <a:cxnSpLocks/>
          </p:cNvCxnSpPr>
          <p:nvPr/>
        </p:nvCxnSpPr>
        <p:spPr>
          <a:xfrm>
            <a:off x="6729873" y="2348880"/>
            <a:ext cx="89473" cy="57606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Gerader Verbinder 36">
            <a:extLst>
              <a:ext uri="{FF2B5EF4-FFF2-40B4-BE49-F238E27FC236}">
                <a16:creationId xmlns:a16="http://schemas.microsoft.com/office/drawing/2014/main" id="{FF3759D9-72AD-4833-A92D-EC70BA26E5C2}"/>
              </a:ext>
            </a:extLst>
          </p:cNvPr>
          <p:cNvCxnSpPr>
            <a:cxnSpLocks/>
          </p:cNvCxnSpPr>
          <p:nvPr/>
        </p:nvCxnSpPr>
        <p:spPr>
          <a:xfrm flipV="1">
            <a:off x="6819346" y="2492896"/>
            <a:ext cx="486591" cy="43204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r Verbinder 37">
            <a:extLst>
              <a:ext uri="{FF2B5EF4-FFF2-40B4-BE49-F238E27FC236}">
                <a16:creationId xmlns:a16="http://schemas.microsoft.com/office/drawing/2014/main" id="{938D292F-E83D-436B-BE24-A48D932E7EA8}"/>
              </a:ext>
            </a:extLst>
          </p:cNvPr>
          <p:cNvCxnSpPr/>
          <p:nvPr/>
        </p:nvCxnSpPr>
        <p:spPr>
          <a:xfrm>
            <a:off x="6819346" y="2924944"/>
            <a:ext cx="546833" cy="720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r Verbinder 38">
            <a:extLst>
              <a:ext uri="{FF2B5EF4-FFF2-40B4-BE49-F238E27FC236}">
                <a16:creationId xmlns:a16="http://schemas.microsoft.com/office/drawing/2014/main" id="{EDDFEB44-40D0-4944-9887-3C2F6BF902D8}"/>
              </a:ext>
            </a:extLst>
          </p:cNvPr>
          <p:cNvCxnSpPr/>
          <p:nvPr/>
        </p:nvCxnSpPr>
        <p:spPr>
          <a:xfrm flipH="1" flipV="1">
            <a:off x="7305937" y="2492896"/>
            <a:ext cx="60242" cy="5040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64448C2A-171A-4142-A05F-0E031D84F7B3}"/>
              </a:ext>
            </a:extLst>
          </p:cNvPr>
          <p:cNvCxnSpPr>
            <a:cxnSpLocks/>
          </p:cNvCxnSpPr>
          <p:nvPr/>
        </p:nvCxnSpPr>
        <p:spPr>
          <a:xfrm flipV="1">
            <a:off x="7366179" y="2564904"/>
            <a:ext cx="479818" cy="43204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ustomShape 1">
            <a:extLst>
              <a:ext uri="{FF2B5EF4-FFF2-40B4-BE49-F238E27FC236}">
                <a16:creationId xmlns:a16="http://schemas.microsoft.com/office/drawing/2014/main" id="{BAF64AEF-9F4B-B4CC-60AB-620715542591}"/>
              </a:ext>
            </a:extLst>
          </p:cNvPr>
          <p:cNvSpPr/>
          <p:nvPr/>
        </p:nvSpPr>
        <p:spPr>
          <a:xfrm>
            <a:off x="4572000" y="6381328"/>
            <a:ext cx="3709988" cy="2159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M. Baldauf (DWD)</a:t>
            </a:r>
            <a:endParaRPr kumimoji="0" lang="de-DE" sz="1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3" name="CustomShape 6">
            <a:extLst>
              <a:ext uri="{FF2B5EF4-FFF2-40B4-BE49-F238E27FC236}">
                <a16:creationId xmlns:a16="http://schemas.microsoft.com/office/drawing/2014/main" id="{5C6B385C-FAF4-0241-FE4B-4EC3E0320F60}"/>
              </a:ext>
            </a:extLst>
          </p:cNvPr>
          <p:cNvSpPr/>
          <p:nvPr/>
        </p:nvSpPr>
        <p:spPr>
          <a:xfrm>
            <a:off x="8283600" y="6381720"/>
            <a:ext cx="46440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39C2A4-7CB0-4AA1-BB12-77467A1233AC}" type="slidenum">
              <a:rPr kumimoji="0" lang="de-DE" sz="10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de-DE" sz="1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488085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CustomShape 1"/>
          <p:cNvSpPr/>
          <p:nvPr/>
        </p:nvSpPr>
        <p:spPr>
          <a:xfrm>
            <a:off x="637200" y="1052640"/>
            <a:ext cx="5766748" cy="3678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Discontinuous</a:t>
            </a:r>
            <a:r>
              <a:rPr kumimoji="0" lang="de-DE" sz="18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Galerkin</a:t>
            </a:r>
            <a:r>
              <a:rPr kumimoji="0" lang="de-DE" sz="18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(DG) </a:t>
            </a:r>
            <a:r>
              <a:rPr kumimoji="0" lang="de-DE" sz="18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methods</a:t>
            </a:r>
            <a:r>
              <a:rPr kumimoji="0" lang="de-DE" sz="18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in a </a:t>
            </a:r>
            <a:r>
              <a:rPr kumimoji="0" lang="de-DE" sz="18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nutshell</a:t>
            </a:r>
            <a:endParaRPr kumimoji="0" lang="de-DE" sz="1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pic>
        <p:nvPicPr>
          <p:cNvPr id="150" name="Picture 2" descr="D:\Work\Projekte\Veranstaltungen\2013\130902_EZMW-Seminar_Reading\DG_1.gif"/>
          <p:cNvPicPr/>
          <p:nvPr/>
        </p:nvPicPr>
        <p:blipFill>
          <a:blip r:embed="rId2"/>
          <a:stretch/>
        </p:blipFill>
        <p:spPr>
          <a:xfrm>
            <a:off x="971600" y="1506724"/>
            <a:ext cx="3985560" cy="523080"/>
          </a:xfrm>
          <a:prstGeom prst="rect">
            <a:avLst/>
          </a:prstGeom>
          <a:ln>
            <a:noFill/>
          </a:ln>
        </p:spPr>
      </p:pic>
      <p:pic>
        <p:nvPicPr>
          <p:cNvPr id="151" name="Picture 3" descr="D:\Work\Projekte\Veranstaltungen\2013\130902_EZMW-Seminar_Reading\Nair_abb9.2.gif"/>
          <p:cNvPicPr/>
          <p:nvPr/>
        </p:nvPicPr>
        <p:blipFill>
          <a:blip r:embed="rId3"/>
          <a:stretch/>
        </p:blipFill>
        <p:spPr>
          <a:xfrm>
            <a:off x="5583285" y="2137296"/>
            <a:ext cx="2795040" cy="899280"/>
          </a:xfrm>
          <a:prstGeom prst="rect">
            <a:avLst/>
          </a:prstGeom>
          <a:ln>
            <a:noFill/>
          </a:ln>
        </p:spPr>
      </p:pic>
      <p:sp>
        <p:nvSpPr>
          <p:cNvPr id="152" name="CustomShape 2"/>
          <p:cNvSpPr/>
          <p:nvPr/>
        </p:nvSpPr>
        <p:spPr>
          <a:xfrm>
            <a:off x="5796253" y="2986981"/>
            <a:ext cx="2951747" cy="4602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From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2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Nair et al. (2011) 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in ‚</a:t>
            </a:r>
            <a:r>
              <a:rPr kumimoji="0" lang="de-DE" sz="1200" b="0" i="1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Numerical</a:t>
            </a:r>
            <a:r>
              <a:rPr kumimoji="0" lang="de-DE" sz="12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1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techniques</a:t>
            </a:r>
            <a:r>
              <a:rPr kumimoji="0" lang="de-DE" sz="12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200" b="0" i="1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for</a:t>
            </a:r>
            <a:r>
              <a:rPr kumimoji="0" lang="de-DE" sz="12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global </a:t>
            </a:r>
            <a:r>
              <a:rPr kumimoji="0" lang="de-DE" sz="1200" b="0" i="1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atm</a:t>
            </a:r>
            <a:r>
              <a:rPr kumimoji="0" lang="de-DE" sz="12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. </a:t>
            </a:r>
            <a:r>
              <a:rPr kumimoji="0" lang="de-DE" sz="1200" b="0" i="1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models</a:t>
            </a:r>
            <a:r>
              <a:rPr kumimoji="0" lang="de-DE" sz="12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'</a:t>
            </a:r>
            <a:endParaRPr kumimoji="0" lang="de-DE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154" name="CustomShape 3"/>
          <p:cNvSpPr/>
          <p:nvPr/>
        </p:nvSpPr>
        <p:spPr>
          <a:xfrm>
            <a:off x="573263" y="3106591"/>
            <a:ext cx="4493516" cy="3678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2.) </a:t>
            </a:r>
            <a:r>
              <a:rPr kumimoji="0" lang="de-DE" sz="1800" b="0" i="0" u="none" strike="noStrike" kern="1200" cap="none" spc="-1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Galerkin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-1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approach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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-1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weak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-1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formulation</a:t>
            </a:r>
            <a:endParaRPr kumimoji="0" lang="de-DE" sz="1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155" name="CustomShape 4"/>
          <p:cNvSpPr/>
          <p:nvPr/>
        </p:nvSpPr>
        <p:spPr>
          <a:xfrm>
            <a:off x="573263" y="2105126"/>
            <a:ext cx="3511772" cy="3678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1.) Finite-element </a:t>
            </a:r>
            <a:r>
              <a:rPr kumimoji="0" lang="de-DE" sz="1800" b="0" i="0" u="none" strike="noStrike" kern="1200" cap="none" spc="-1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representation</a:t>
            </a:r>
            <a:endParaRPr kumimoji="0" lang="de-DE" sz="1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pic>
        <p:nvPicPr>
          <p:cNvPr id="156" name="Picture 7" descr="D:\Work\Projekte\Veranstaltungen\2013\130902_EZMW-Seminar_Reading\DG_FE.gif"/>
          <p:cNvPicPr/>
          <p:nvPr/>
        </p:nvPicPr>
        <p:blipFill>
          <a:blip r:embed="rId4"/>
          <a:stretch/>
        </p:blipFill>
        <p:spPr>
          <a:xfrm>
            <a:off x="1222493" y="2422632"/>
            <a:ext cx="3039480" cy="685080"/>
          </a:xfrm>
          <a:prstGeom prst="rect">
            <a:avLst/>
          </a:prstGeom>
          <a:ln>
            <a:noFill/>
          </a:ln>
        </p:spPr>
      </p:pic>
      <p:sp>
        <p:nvSpPr>
          <p:cNvPr id="157" name="CustomShape 5"/>
          <p:cNvSpPr/>
          <p:nvPr/>
        </p:nvSpPr>
        <p:spPr>
          <a:xfrm>
            <a:off x="4572000" y="6381720"/>
            <a:ext cx="370944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M. Baldauf (DWD)</a:t>
            </a:r>
            <a:endParaRPr kumimoji="0" lang="de-DE" sz="1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158" name="CustomShape 6"/>
          <p:cNvSpPr/>
          <p:nvPr/>
        </p:nvSpPr>
        <p:spPr>
          <a:xfrm>
            <a:off x="8283600" y="6381720"/>
            <a:ext cx="46440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39C2A4-7CB0-4AA1-BB12-77467A1233AC}" type="slidenum">
              <a:rPr kumimoji="0" lang="de-DE" sz="10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e-DE" sz="1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159" name="CustomShape 7"/>
          <p:cNvSpPr/>
          <p:nvPr/>
        </p:nvSpPr>
        <p:spPr>
          <a:xfrm>
            <a:off x="5364088" y="1403074"/>
            <a:ext cx="3233434" cy="6448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1950" algn="l"/>
              </a:tabLst>
              <a:defRPr/>
            </a:pP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e.g. 	</a:t>
            </a:r>
            <a:r>
              <a:rPr kumimoji="0" lang="de-DE" sz="1200" b="0" i="1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Cockburn</a:t>
            </a:r>
            <a:r>
              <a:rPr kumimoji="0" lang="de-DE" sz="12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, Shu (1989) Math. </a:t>
            </a:r>
            <a:r>
              <a:rPr kumimoji="0" lang="de-DE" sz="1200" b="0" i="1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Comput</a:t>
            </a:r>
            <a:r>
              <a:rPr kumimoji="0" lang="de-DE" sz="12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.</a:t>
            </a:r>
            <a:endParaRPr kumimoji="0" lang="de-DE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1950" algn="l"/>
              </a:tabLst>
              <a:defRPr/>
            </a:pPr>
            <a:r>
              <a:rPr kumimoji="0" lang="de-DE" sz="12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	</a:t>
            </a:r>
            <a:r>
              <a:rPr kumimoji="0" lang="de-DE" sz="1200" b="0" i="1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Cockburn</a:t>
            </a:r>
            <a:r>
              <a:rPr kumimoji="0" lang="de-DE" sz="12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et al. (1989) JCP</a:t>
            </a:r>
            <a:endParaRPr kumimoji="0" lang="de-DE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1950" algn="l"/>
              </a:tabLst>
              <a:defRPr/>
            </a:pPr>
            <a:r>
              <a:rPr kumimoji="0" lang="de-DE" sz="12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	</a:t>
            </a:r>
            <a:r>
              <a:rPr kumimoji="0" lang="de-DE" sz="1200" b="0" i="1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Hesthaven</a:t>
            </a:r>
            <a:r>
              <a:rPr kumimoji="0" lang="de-DE" sz="12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, </a:t>
            </a:r>
            <a:r>
              <a:rPr kumimoji="0" lang="de-DE" sz="1200" b="0" i="1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Warburton</a:t>
            </a:r>
            <a:r>
              <a:rPr kumimoji="0" lang="de-DE" sz="12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(2008)</a:t>
            </a:r>
            <a:endParaRPr kumimoji="0" lang="de-DE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pic>
        <p:nvPicPr>
          <p:cNvPr id="162" name="Grafik 1"/>
          <p:cNvPicPr/>
          <p:nvPr/>
        </p:nvPicPr>
        <p:blipFill>
          <a:blip r:embed="rId5"/>
          <a:stretch/>
        </p:blipFill>
        <p:spPr>
          <a:xfrm>
            <a:off x="974880" y="3544739"/>
            <a:ext cx="7306560" cy="632520"/>
          </a:xfrm>
          <a:prstGeom prst="rect">
            <a:avLst/>
          </a:prstGeom>
          <a:ln>
            <a:noFill/>
          </a:ln>
        </p:spPr>
      </p:pic>
      <p:sp>
        <p:nvSpPr>
          <p:cNvPr id="17" name="CustomShape 2">
            <a:extLst>
              <a:ext uri="{FF2B5EF4-FFF2-40B4-BE49-F238E27FC236}">
                <a16:creationId xmlns:a16="http://schemas.microsoft.com/office/drawing/2014/main" id="{F805AAAE-F593-47DE-82E5-BA1F4E8C762C}"/>
              </a:ext>
            </a:extLst>
          </p:cNvPr>
          <p:cNvSpPr/>
          <p:nvPr/>
        </p:nvSpPr>
        <p:spPr>
          <a:xfrm>
            <a:off x="576478" y="4243796"/>
            <a:ext cx="4523459" cy="6448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3.) Finite-volume </a:t>
            </a:r>
            <a:r>
              <a:rPr kumimoji="0" lang="de-DE" sz="1800" b="0" i="0" u="none" strike="noStrike" kern="1200" cap="none" spc="-1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ingredient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: </a:t>
            </a:r>
            <a:r>
              <a:rPr kumimoji="0" lang="de-DE" sz="1800" b="0" i="0" u="none" strike="noStrike" kern="1200" cap="none" spc="-1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numerical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-1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flux</a:t>
            </a:r>
            <a:endParaRPr kumimoji="0" lang="de-DE" sz="1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    </a:t>
            </a:r>
            <a:endParaRPr kumimoji="0" lang="de-DE" sz="1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18" name="CustomShape 3">
            <a:extLst>
              <a:ext uri="{FF2B5EF4-FFF2-40B4-BE49-F238E27FC236}">
                <a16:creationId xmlns:a16="http://schemas.microsoft.com/office/drawing/2014/main" id="{0DA206CF-F66E-491D-B0CA-E02E346F0D92}"/>
              </a:ext>
            </a:extLst>
          </p:cNvPr>
          <p:cNvSpPr/>
          <p:nvPr/>
        </p:nvSpPr>
        <p:spPr>
          <a:xfrm>
            <a:off x="1209240" y="5537050"/>
            <a:ext cx="2775240" cy="401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ingdings"/>
                <a:ea typeface="DejaVu Sans"/>
                <a:cs typeface="DejaVu Sans"/>
              </a:rPr>
              <a:t>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ODE-system </a:t>
            </a:r>
            <a:r>
              <a:rPr kumimoji="0" lang="de-DE" sz="18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for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q</a:t>
            </a:r>
            <a:r>
              <a:rPr kumimoji="0" lang="de-DE" sz="1800" b="0" i="0" u="none" strike="noStrike" kern="1200" cap="none" spc="-1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(</a:t>
            </a:r>
            <a:r>
              <a:rPr kumimoji="0" lang="de-DE" sz="1800" b="0" i="1" u="none" strike="noStrike" kern="1200" cap="none" spc="-1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k</a:t>
            </a:r>
            <a:r>
              <a:rPr kumimoji="0" lang="de-DE" sz="1800" b="0" i="0" u="none" strike="noStrike" kern="1200" cap="none" spc="-1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)</a:t>
            </a:r>
            <a:r>
              <a:rPr kumimoji="0" lang="de-DE" sz="1800" b="0" i="1" u="none" strike="noStrike" kern="1200" cap="none" spc="-1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jl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(</a:t>
            </a:r>
            <a:r>
              <a:rPr kumimoji="0" lang="de-DE" sz="18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t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)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endParaRPr kumimoji="0" lang="de-DE" sz="1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20" name="CustomShape 7">
            <a:extLst>
              <a:ext uri="{FF2B5EF4-FFF2-40B4-BE49-F238E27FC236}">
                <a16:creationId xmlns:a16="http://schemas.microsoft.com/office/drawing/2014/main" id="{85A5D9D1-27FF-4A34-9ABC-D717A7839EF1}"/>
              </a:ext>
            </a:extLst>
          </p:cNvPr>
          <p:cNvSpPr/>
          <p:nvPr/>
        </p:nvSpPr>
        <p:spPr>
          <a:xfrm>
            <a:off x="577973" y="5132936"/>
            <a:ext cx="633168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4.) </a:t>
            </a:r>
            <a:r>
              <a:rPr kumimoji="0" lang="de-DE" sz="1800" b="0" i="0" u="none" strike="noStrike" kern="1200" cap="none" spc="-1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Gaussian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-1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quadrature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-1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for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-1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the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-1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volume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and </a:t>
            </a:r>
            <a:r>
              <a:rPr kumimoji="0" lang="de-DE" sz="1800" b="0" i="0" u="none" strike="noStrike" kern="1200" cap="none" spc="-1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surface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-1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integrals</a:t>
            </a:r>
            <a:endParaRPr kumimoji="0" lang="de-DE" sz="1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pic>
        <p:nvPicPr>
          <p:cNvPr id="21" name="Picture 23" descr="M:\mbaldauf\Work\Projekte\Unbenannt.png">
            <a:extLst>
              <a:ext uri="{FF2B5EF4-FFF2-40B4-BE49-F238E27FC236}">
                <a16:creationId xmlns:a16="http://schemas.microsoft.com/office/drawing/2014/main" id="{53D08598-3962-4D48-81B6-708A3DB5A94D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1080000" y="4636624"/>
            <a:ext cx="5508000" cy="510480"/>
          </a:xfrm>
          <a:prstGeom prst="rect">
            <a:avLst/>
          </a:prstGeom>
          <a:ln>
            <a:noFill/>
          </a:ln>
        </p:spPr>
      </p:pic>
      <p:sp>
        <p:nvSpPr>
          <p:cNvPr id="22" name="CustomShape 9">
            <a:extLst>
              <a:ext uri="{FF2B5EF4-FFF2-40B4-BE49-F238E27FC236}">
                <a16:creationId xmlns:a16="http://schemas.microsoft.com/office/drawing/2014/main" id="{25B44A98-9921-4683-8EAB-112B7B304179}"/>
              </a:ext>
            </a:extLst>
          </p:cNvPr>
          <p:cNvSpPr/>
          <p:nvPr/>
        </p:nvSpPr>
        <p:spPr>
          <a:xfrm>
            <a:off x="573263" y="5880053"/>
            <a:ext cx="545832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5.) Use a time-integration </a:t>
            </a:r>
            <a:r>
              <a:rPr kumimoji="0" lang="de-DE" sz="1800" b="0" i="0" u="none" strike="noStrike" kern="1200" cap="none" spc="-1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scheme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(Runge-</a:t>
            </a:r>
            <a:r>
              <a:rPr kumimoji="0" lang="de-DE" sz="1800" b="0" i="0" u="none" strike="noStrike" kern="1200" cap="none" spc="-1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Kutta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, …)</a:t>
            </a:r>
            <a:endParaRPr kumimoji="0" lang="de-DE" sz="1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pic>
        <p:nvPicPr>
          <p:cNvPr id="23" name="Grafik 1">
            <a:extLst>
              <a:ext uri="{FF2B5EF4-FFF2-40B4-BE49-F238E27FC236}">
                <a16:creationId xmlns:a16="http://schemas.microsoft.com/office/drawing/2014/main" id="{E4AA5DC5-160F-4BCC-BC25-F8F04CB0CDFC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7557489" y="5094909"/>
            <a:ext cx="1151640" cy="111996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26750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A813014C-4075-4BF5-8EF2-9C70CECCEB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714500"/>
            <a:ext cx="9144000" cy="34290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B3A62AEA-AD37-4687-B158-528014A77DAB}"/>
              </a:ext>
            </a:extLst>
          </p:cNvPr>
          <p:cNvSpPr txBox="1"/>
          <p:nvPr/>
        </p:nvSpPr>
        <p:spPr>
          <a:xfrm>
            <a:off x="755576" y="1196752"/>
            <a:ext cx="74212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/>
              <a:t>Example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a ‚LAM‘-run</a:t>
            </a:r>
            <a:r>
              <a:rPr lang="de-DE" dirty="0"/>
              <a:t>: </a:t>
            </a:r>
            <a:br>
              <a:rPr lang="de-DE" dirty="0"/>
            </a:br>
            <a:r>
              <a:rPr lang="de-DE" dirty="0" err="1"/>
              <a:t>area</a:t>
            </a:r>
            <a:r>
              <a:rPr lang="de-DE" dirty="0"/>
              <a:t> </a:t>
            </a:r>
            <a:r>
              <a:rPr lang="de-DE" dirty="0" err="1"/>
              <a:t>central</a:t>
            </a:r>
            <a:r>
              <a:rPr lang="de-DE" dirty="0"/>
              <a:t> Germany (</a:t>
            </a:r>
            <a:r>
              <a:rPr lang="de-DE" dirty="0" err="1"/>
              <a:t>around</a:t>
            </a:r>
            <a:r>
              <a:rPr lang="de-DE" dirty="0"/>
              <a:t> Offenbach </a:t>
            </a:r>
            <a:r>
              <a:rPr lang="de-DE" dirty="0">
                <a:sym typeface="Wingdings" panose="05000000000000000000" pitchFamily="2" charset="2"/>
              </a:rPr>
              <a:t>), R2B8 (~10km)-LAM </a:t>
            </a:r>
            <a:r>
              <a:rPr lang="de-DE" dirty="0" err="1">
                <a:sym typeface="Wingdings" panose="05000000000000000000" pitchFamily="2" charset="2"/>
              </a:rPr>
              <a:t>grid</a:t>
            </a:r>
            <a:endParaRPr lang="de-DE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3888CC94-2630-47C0-A25C-9585A5D4AF9B}"/>
              </a:ext>
            </a:extLst>
          </p:cNvPr>
          <p:cNvSpPr/>
          <p:nvPr/>
        </p:nvSpPr>
        <p:spPr>
          <a:xfrm>
            <a:off x="0" y="4509120"/>
            <a:ext cx="9324528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83E8D69-A488-4282-B8BF-1B1E658EADA7}"/>
              </a:ext>
            </a:extLst>
          </p:cNvPr>
          <p:cNvSpPr txBox="1"/>
          <p:nvPr/>
        </p:nvSpPr>
        <p:spPr>
          <a:xfrm>
            <a:off x="539552" y="4797152"/>
            <a:ext cx="792088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cs typeface="Courier New" panose="02070309020205020404" pitchFamily="49" charset="0"/>
              </a:rPr>
              <a:t>Constant </a:t>
            </a:r>
            <a:r>
              <a:rPr lang="de-DE" dirty="0" err="1">
                <a:cs typeface="Courier New" panose="02070309020205020404" pitchFamily="49" charset="0"/>
              </a:rPr>
              <a:t>inflow</a:t>
            </a:r>
            <a:r>
              <a:rPr lang="de-DE" dirty="0">
                <a:cs typeface="Courier New" panose="02070309020205020404" pitchFamily="49" charset="0"/>
              </a:rPr>
              <a:t> (</a:t>
            </a:r>
            <a:r>
              <a:rPr lang="de-DE" dirty="0" err="1">
                <a:cs typeface="Courier New" panose="02070309020205020404" pitchFamily="49" charset="0"/>
              </a:rPr>
              <a:t>u,v</a:t>
            </a:r>
            <a:r>
              <a:rPr lang="de-DE" dirty="0">
                <a:cs typeface="Courier New" panose="02070309020205020404" pitchFamily="49" charset="0"/>
              </a:rPr>
              <a:t>)=(10,10) m/s, N=0.01 1/s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pre_pr_oro.py</a:t>
            </a:r>
            <a:r>
              <a:rPr lang="de-DE" dirty="0"/>
              <a:t>: </a:t>
            </a:r>
            <a:r>
              <a:rPr lang="de-DE" dirty="0" err="1"/>
              <a:t>orography</a:t>
            </a:r>
            <a:r>
              <a:rPr lang="de-DE" dirty="0"/>
              <a:t> on R2B10, (~2.5km) </a:t>
            </a:r>
            <a:r>
              <a:rPr lang="de-DE" dirty="0" err="1"/>
              <a:t>generated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from</a:t>
            </a:r>
            <a:r>
              <a:rPr lang="de-DE" dirty="0"/>
              <a:t> R2B13 (~300m) ASTER </a:t>
            </a:r>
            <a:r>
              <a:rPr lang="de-DE" dirty="0" err="1"/>
              <a:t>data</a:t>
            </a:r>
            <a:endParaRPr lang="de-DE" dirty="0"/>
          </a:p>
        </p:txBody>
      </p:sp>
      <p:sp>
        <p:nvSpPr>
          <p:cNvPr id="2" name="CustomShape 1">
            <a:extLst>
              <a:ext uri="{FF2B5EF4-FFF2-40B4-BE49-F238E27FC236}">
                <a16:creationId xmlns:a16="http://schemas.microsoft.com/office/drawing/2014/main" id="{2492E34F-5FAB-4588-7800-28ECEBB1CBC5}"/>
              </a:ext>
            </a:extLst>
          </p:cNvPr>
          <p:cNvSpPr/>
          <p:nvPr/>
        </p:nvSpPr>
        <p:spPr>
          <a:xfrm>
            <a:off x="4572000" y="6381328"/>
            <a:ext cx="3709988" cy="2159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M. Baldauf (DWD)</a:t>
            </a:r>
            <a:endParaRPr kumimoji="0" lang="de-DE" sz="1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3" name="CustomShape 6">
            <a:extLst>
              <a:ext uri="{FF2B5EF4-FFF2-40B4-BE49-F238E27FC236}">
                <a16:creationId xmlns:a16="http://schemas.microsoft.com/office/drawing/2014/main" id="{FB02599C-AB23-8B79-F6E8-960EAAE41C92}"/>
              </a:ext>
            </a:extLst>
          </p:cNvPr>
          <p:cNvSpPr/>
          <p:nvPr/>
        </p:nvSpPr>
        <p:spPr>
          <a:xfrm>
            <a:off x="8283600" y="6381720"/>
            <a:ext cx="46440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39C2A4-7CB0-4AA1-BB12-77467A1233AC}" type="slidenum">
              <a:rPr kumimoji="0" lang="de-DE" sz="10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de-DE" sz="1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37702160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20" name="Textfeld 3">
            <a:extLst>
              <a:ext uri="{FF2B5EF4-FFF2-40B4-BE49-F238E27FC236}">
                <a16:creationId xmlns:a16="http://schemas.microsoft.com/office/drawing/2014/main" id="{56680DEC-C082-43E8-B12A-6FE1B82988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438" y="1017588"/>
            <a:ext cx="75072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Flow over mountains with steep slopes and vertical grid stretching</a:t>
            </a:r>
          </a:p>
        </p:txBody>
      </p:sp>
      <p:sp>
        <p:nvSpPr>
          <p:cNvPr id="86021" name="Textfeld 4">
            <a:extLst>
              <a:ext uri="{FF2B5EF4-FFF2-40B4-BE49-F238E27FC236}">
                <a16:creationId xmlns:a16="http://schemas.microsoft.com/office/drawing/2014/main" id="{A8668306-62D6-4F90-B14B-A8B468E213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838" y="1363663"/>
            <a:ext cx="71088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Schaer et al. (2002) MWR</a:t>
            </a:r>
            <a:r>
              <a:rPr kumimoji="0" lang="de-DE" altLang="de-DE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test case 5b: </a:t>
            </a:r>
            <a:r>
              <a:rPr kumimoji="0" lang="de-DE" altLang="de-DE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</a:t>
            </a:r>
            <a:r>
              <a:rPr kumimoji="0" lang="de-DE" altLang="de-DE" sz="160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</a:t>
            </a:r>
            <a:r>
              <a:rPr kumimoji="0" lang="de-DE" altLang="de-DE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=10m/s, </a:t>
            </a:r>
            <a:r>
              <a:rPr kumimoji="0" lang="de-DE" altLang="de-DE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</a:t>
            </a:r>
            <a:r>
              <a:rPr kumimoji="0" lang="de-DE" altLang="de-DE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=0.01 1/s, but </a:t>
            </a:r>
            <a:r>
              <a:rPr kumimoji="0" lang="de-DE" altLang="de-DE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de-DE" altLang="de-DE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=10km</a:t>
            </a:r>
          </a:p>
        </p:txBody>
      </p:sp>
      <p:sp>
        <p:nvSpPr>
          <p:cNvPr id="86022" name="Textfeld 3">
            <a:extLst>
              <a:ext uri="{FF2B5EF4-FFF2-40B4-BE49-F238E27FC236}">
                <a16:creationId xmlns:a16="http://schemas.microsoft.com/office/drawing/2014/main" id="{77A6F6E2-B76E-476D-838D-E032DC8B91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000" y="5616000"/>
            <a:ext cx="873474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HEVI-DG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simulation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(4</a:t>
            </a:r>
            <a:r>
              <a:rPr kumimoji="0" lang="de-DE" altLang="de-DE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order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remains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stable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even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for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steeper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slopes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! </a:t>
            </a:r>
            <a:r>
              <a:rPr kumimoji="0" lang="de-DE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</a:t>
            </a:r>
            <a:r>
              <a:rPr kumimoji="0" lang="de-DE" altLang="de-DE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Baldauf, 2021</a:t>
            </a:r>
            <a:r>
              <a:rPr kumimoji="0" lang="de-DE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de-DE" alt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to</a:t>
            </a:r>
            <a:r>
              <a:rPr kumimoji="0" lang="de-DE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alt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avoid</a:t>
            </a:r>
            <a:r>
              <a:rPr kumimoji="0" lang="de-DE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alt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instability</a:t>
            </a:r>
            <a:r>
              <a:rPr kumimoji="0" lang="de-DE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alt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by</a:t>
            </a:r>
            <a:r>
              <a:rPr kumimoji="0" lang="de-DE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s</a:t>
            </a:r>
            <a:r>
              <a:rPr kumimoji="0" lang="de-DE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Wingdings" panose="05000000000000000000" pitchFamily="2" charset="2"/>
              </a:rPr>
              <a:t>trong </a:t>
            </a:r>
            <a:r>
              <a:rPr kumimoji="0" lang="de-DE" alt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Wingdings" panose="05000000000000000000" pitchFamily="2" charset="2"/>
              </a:rPr>
              <a:t>gravity</a:t>
            </a:r>
            <a:r>
              <a:rPr kumimoji="0" lang="de-DE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de-DE" alt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Wingdings" panose="05000000000000000000" pitchFamily="2" charset="2"/>
              </a:rPr>
              <a:t>wave</a:t>
            </a:r>
            <a:r>
              <a:rPr kumimoji="0" lang="de-DE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de-DE" alt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Wingdings" panose="05000000000000000000" pitchFamily="2" charset="2"/>
              </a:rPr>
              <a:t>breaking</a:t>
            </a:r>
            <a:r>
              <a:rPr kumimoji="0" lang="de-DE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Wingdings" panose="05000000000000000000" pitchFamily="2" charset="2"/>
              </a:rPr>
              <a:t>, </a:t>
            </a:r>
            <a:r>
              <a:rPr kumimoji="0" lang="de-DE" alt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Wingdings" panose="05000000000000000000" pitchFamily="2" charset="2"/>
              </a:rPr>
              <a:t>vertically</a:t>
            </a:r>
            <a:r>
              <a:rPr kumimoji="0" lang="de-DE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de-DE" alt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Wingdings" panose="05000000000000000000" pitchFamily="2" charset="2"/>
              </a:rPr>
              <a:t>implicit</a:t>
            </a:r>
            <a:r>
              <a:rPr kumimoji="0" lang="de-DE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de-DE" alt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Wingdings" panose="05000000000000000000" pitchFamily="2" charset="2"/>
              </a:rPr>
              <a:t>diffusion</a:t>
            </a:r>
            <a:r>
              <a:rPr kumimoji="0" lang="de-DE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de-DE" alt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Wingdings" panose="05000000000000000000" pitchFamily="2" charset="2"/>
              </a:rPr>
              <a:t>with</a:t>
            </a:r>
            <a:r>
              <a:rPr kumimoji="0" lang="de-DE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de-DE" altLang="de-DE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Wingdings" panose="05000000000000000000" pitchFamily="2" charset="2"/>
              </a:rPr>
              <a:t>K</a:t>
            </a:r>
            <a:r>
              <a:rPr kumimoji="0" lang="de-DE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Wingdings" panose="05000000000000000000" pitchFamily="2" charset="2"/>
              </a:rPr>
              <a:t>=100 m²/s was </a:t>
            </a:r>
            <a:r>
              <a:rPr kumimoji="0" lang="de-DE" alt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Wingdings" panose="05000000000000000000" pitchFamily="2" charset="2"/>
              </a:rPr>
              <a:t>used</a:t>
            </a:r>
            <a:endParaRPr kumimoji="0" lang="de-DE" altLang="de-D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6023" name="Textfeld 2">
            <a:extLst>
              <a:ext uri="{FF2B5EF4-FFF2-40B4-BE49-F238E27FC236}">
                <a16:creationId xmlns:a16="http://schemas.microsoft.com/office/drawing/2014/main" id="{7F278E51-CAEE-4C33-B816-C2522EBDBC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592" y="2340000"/>
            <a:ext cx="16049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</a:t>
            </a:r>
            <a:r>
              <a:rPr kumimoji="0" lang="de-DE" altLang="de-DE" sz="1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oro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= 4000m,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Symbol" panose="05050102010706020507" pitchFamily="18" charset="2"/>
              </a:rPr>
              <a:t></a:t>
            </a:r>
            <a:r>
              <a:rPr kumimoji="0" lang="de-DE" altLang="de-DE" sz="1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Symbol" panose="05050102010706020507" pitchFamily="18" charset="2"/>
              </a:rPr>
              <a:t>max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Symbol" panose="05050102010706020507" pitchFamily="18" charset="2"/>
              </a:rPr>
              <a:t> = 58°</a:t>
            </a:r>
            <a:endParaRPr kumimoji="0" lang="de-DE" alt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6026" name="Rechteck 13">
            <a:extLst>
              <a:ext uri="{FF2B5EF4-FFF2-40B4-BE49-F238E27FC236}">
                <a16:creationId xmlns:a16="http://schemas.microsoft.com/office/drawing/2014/main" id="{AC0124AC-905C-4B03-BB0C-2466EE16F6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725" y="5006975"/>
            <a:ext cx="8277225" cy="265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6027" name="Textfeld 1">
            <a:extLst>
              <a:ext uri="{FF2B5EF4-FFF2-40B4-BE49-F238E27FC236}">
                <a16:creationId xmlns:a16="http://schemas.microsoft.com/office/drawing/2014/main" id="{DA37A3F0-1D5A-4981-BF7E-3EDB6FD317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536" y="5220000"/>
            <a:ext cx="7807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Symbol" panose="05050102010706020507" pitchFamily="18" charset="2"/>
              </a:rPr>
              <a:t></a:t>
            </a:r>
            <a:r>
              <a:rPr kumimoji="0" lang="de-DE" altLang="de-DE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anose="05050102010706020507" pitchFamily="18" charset="2"/>
              </a:rPr>
              <a:t>x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Symbol" panose="05050102010706020507" pitchFamily="18" charset="2"/>
              </a:rPr>
              <a:t>=4 km;  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vertical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grid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stretching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Symbol" panose="05050102010706020507" pitchFamily="18" charset="2"/>
              </a:rPr>
              <a:t></a:t>
            </a:r>
            <a:r>
              <a:rPr kumimoji="0" lang="de-DE" altLang="de-DE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z</a:t>
            </a:r>
            <a:r>
              <a:rPr kumimoji="0" lang="de-DE" altLang="de-DE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min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~46m, 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Symbol" panose="05050102010706020507" pitchFamily="18" charset="2"/>
              </a:rPr>
              <a:t></a:t>
            </a:r>
            <a:r>
              <a:rPr kumimoji="0" lang="de-DE" altLang="de-DE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z</a:t>
            </a:r>
            <a:r>
              <a:rPr kumimoji="0" lang="de-DE" altLang="de-DE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max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~736m, </a:t>
            </a:r>
            <a:r>
              <a:rPr kumimoji="0" lang="de-DE" altLang="de-DE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z</a:t>
            </a:r>
            <a:r>
              <a:rPr kumimoji="0" lang="de-DE" altLang="de-DE" sz="1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lowest</a:t>
            </a:r>
            <a:r>
              <a:rPr kumimoji="0" lang="de-DE" altLang="de-DE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QP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~10.3m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E2C3656-C111-42BF-9819-522E7DCA8A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5" b="14117"/>
          <a:stretch/>
        </p:blipFill>
        <p:spPr>
          <a:xfrm>
            <a:off x="2808000" y="1872000"/>
            <a:ext cx="5266955" cy="3175105"/>
          </a:xfrm>
          <a:prstGeom prst="rect">
            <a:avLst/>
          </a:prstGeom>
        </p:spPr>
      </p:pic>
      <p:sp>
        <p:nvSpPr>
          <p:cNvPr id="2" name="CustomShape 1">
            <a:extLst>
              <a:ext uri="{FF2B5EF4-FFF2-40B4-BE49-F238E27FC236}">
                <a16:creationId xmlns:a16="http://schemas.microsoft.com/office/drawing/2014/main" id="{220853F9-F2EE-086D-A23F-61900F0B178A}"/>
              </a:ext>
            </a:extLst>
          </p:cNvPr>
          <p:cNvSpPr/>
          <p:nvPr/>
        </p:nvSpPr>
        <p:spPr>
          <a:xfrm>
            <a:off x="4572000" y="6381328"/>
            <a:ext cx="3709988" cy="2159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M. Baldauf (DWD)</a:t>
            </a:r>
            <a:endParaRPr kumimoji="0" lang="de-DE" sz="1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3" name="CustomShape 6">
            <a:extLst>
              <a:ext uri="{FF2B5EF4-FFF2-40B4-BE49-F238E27FC236}">
                <a16:creationId xmlns:a16="http://schemas.microsoft.com/office/drawing/2014/main" id="{4E6C2111-9BC7-1793-00AD-83CC57C4574C}"/>
              </a:ext>
            </a:extLst>
          </p:cNvPr>
          <p:cNvSpPr/>
          <p:nvPr/>
        </p:nvSpPr>
        <p:spPr>
          <a:xfrm>
            <a:off x="8283600" y="6381720"/>
            <a:ext cx="46440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39C2A4-7CB0-4AA1-BB12-77467A1233AC}" type="slidenum">
              <a:rPr kumimoji="0" lang="de-DE" sz="10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de-DE" sz="1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2482880292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20" name="Textfeld 3">
            <a:extLst>
              <a:ext uri="{FF2B5EF4-FFF2-40B4-BE49-F238E27FC236}">
                <a16:creationId xmlns:a16="http://schemas.microsoft.com/office/drawing/2014/main" id="{56680DEC-C082-43E8-B12A-6FE1B82988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438" y="1017588"/>
            <a:ext cx="75072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Flow over mountains with steep slopes and vertical grid stretching</a:t>
            </a:r>
          </a:p>
        </p:txBody>
      </p:sp>
      <p:sp>
        <p:nvSpPr>
          <p:cNvPr id="86021" name="Textfeld 4">
            <a:extLst>
              <a:ext uri="{FF2B5EF4-FFF2-40B4-BE49-F238E27FC236}">
                <a16:creationId xmlns:a16="http://schemas.microsoft.com/office/drawing/2014/main" id="{A8668306-62D6-4F90-B14B-A8B468E213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838" y="1363663"/>
            <a:ext cx="71088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Schaer et al. (2002) MWR</a:t>
            </a:r>
            <a:r>
              <a:rPr kumimoji="0" lang="de-DE" altLang="de-DE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test case 5b: </a:t>
            </a:r>
            <a:r>
              <a:rPr kumimoji="0" lang="de-DE" altLang="de-DE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</a:t>
            </a:r>
            <a:r>
              <a:rPr kumimoji="0" lang="de-DE" altLang="de-DE" sz="160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</a:t>
            </a:r>
            <a:r>
              <a:rPr kumimoji="0" lang="de-DE" altLang="de-DE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=10m/s, </a:t>
            </a:r>
            <a:r>
              <a:rPr kumimoji="0" lang="de-DE" altLang="de-DE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</a:t>
            </a:r>
            <a:r>
              <a:rPr kumimoji="0" lang="de-DE" altLang="de-DE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=0.01 1/s, but </a:t>
            </a:r>
            <a:r>
              <a:rPr kumimoji="0" lang="de-DE" altLang="de-DE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de-DE" altLang="de-DE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=10km</a:t>
            </a:r>
          </a:p>
        </p:txBody>
      </p:sp>
      <p:sp>
        <p:nvSpPr>
          <p:cNvPr id="86022" name="Textfeld 3">
            <a:extLst>
              <a:ext uri="{FF2B5EF4-FFF2-40B4-BE49-F238E27FC236}">
                <a16:creationId xmlns:a16="http://schemas.microsoft.com/office/drawing/2014/main" id="{77A6F6E2-B76E-476D-838D-E032DC8B91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000" y="5616000"/>
            <a:ext cx="873474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HEVI-DG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simulation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(4</a:t>
            </a:r>
            <a:r>
              <a:rPr kumimoji="0" lang="de-DE" altLang="de-DE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order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remains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stable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even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for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steeper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slopes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! </a:t>
            </a:r>
            <a:r>
              <a:rPr kumimoji="0" lang="de-DE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</a:t>
            </a:r>
            <a:r>
              <a:rPr kumimoji="0" lang="de-DE" altLang="de-DE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Baldauf, 2021</a:t>
            </a:r>
            <a:r>
              <a:rPr kumimoji="0" lang="de-DE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de-DE" alt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to</a:t>
            </a:r>
            <a:r>
              <a:rPr kumimoji="0" lang="de-DE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alt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avoid</a:t>
            </a:r>
            <a:r>
              <a:rPr kumimoji="0" lang="de-DE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alt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instability</a:t>
            </a:r>
            <a:r>
              <a:rPr kumimoji="0" lang="de-DE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alt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by</a:t>
            </a:r>
            <a:r>
              <a:rPr kumimoji="0" lang="de-DE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s</a:t>
            </a:r>
            <a:r>
              <a:rPr kumimoji="0" lang="de-DE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Wingdings" panose="05000000000000000000" pitchFamily="2" charset="2"/>
              </a:rPr>
              <a:t>trong </a:t>
            </a:r>
            <a:r>
              <a:rPr kumimoji="0" lang="de-DE" alt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Wingdings" panose="05000000000000000000" pitchFamily="2" charset="2"/>
              </a:rPr>
              <a:t>gravity</a:t>
            </a:r>
            <a:r>
              <a:rPr kumimoji="0" lang="de-DE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de-DE" alt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Wingdings" panose="05000000000000000000" pitchFamily="2" charset="2"/>
              </a:rPr>
              <a:t>wave</a:t>
            </a:r>
            <a:r>
              <a:rPr kumimoji="0" lang="de-DE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de-DE" alt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Wingdings" panose="05000000000000000000" pitchFamily="2" charset="2"/>
              </a:rPr>
              <a:t>breaking</a:t>
            </a:r>
            <a:r>
              <a:rPr kumimoji="0" lang="de-DE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Wingdings" panose="05000000000000000000" pitchFamily="2" charset="2"/>
              </a:rPr>
              <a:t>, </a:t>
            </a:r>
            <a:r>
              <a:rPr kumimoji="0" lang="de-DE" alt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Wingdings" panose="05000000000000000000" pitchFamily="2" charset="2"/>
              </a:rPr>
              <a:t>vertically</a:t>
            </a:r>
            <a:r>
              <a:rPr kumimoji="0" lang="de-DE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de-DE" alt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Wingdings" panose="05000000000000000000" pitchFamily="2" charset="2"/>
              </a:rPr>
              <a:t>implicit</a:t>
            </a:r>
            <a:r>
              <a:rPr kumimoji="0" lang="de-DE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de-DE" alt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Wingdings" panose="05000000000000000000" pitchFamily="2" charset="2"/>
              </a:rPr>
              <a:t>diffusion</a:t>
            </a:r>
            <a:r>
              <a:rPr kumimoji="0" lang="de-DE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de-DE" alt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Wingdings" panose="05000000000000000000" pitchFamily="2" charset="2"/>
              </a:rPr>
              <a:t>with</a:t>
            </a:r>
            <a:r>
              <a:rPr kumimoji="0" lang="de-DE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de-DE" altLang="de-DE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Wingdings" panose="05000000000000000000" pitchFamily="2" charset="2"/>
              </a:rPr>
              <a:t>K</a:t>
            </a:r>
            <a:r>
              <a:rPr kumimoji="0" lang="de-DE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Wingdings" panose="05000000000000000000" pitchFamily="2" charset="2"/>
              </a:rPr>
              <a:t>=100 m²/s was </a:t>
            </a:r>
            <a:r>
              <a:rPr kumimoji="0" lang="de-DE" alt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Wingdings" panose="05000000000000000000" pitchFamily="2" charset="2"/>
              </a:rPr>
              <a:t>used</a:t>
            </a:r>
            <a:endParaRPr kumimoji="0" lang="de-DE" altLang="de-D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6026" name="Rechteck 13">
            <a:extLst>
              <a:ext uri="{FF2B5EF4-FFF2-40B4-BE49-F238E27FC236}">
                <a16:creationId xmlns:a16="http://schemas.microsoft.com/office/drawing/2014/main" id="{AC0124AC-905C-4B03-BB0C-2466EE16F6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725" y="5006975"/>
            <a:ext cx="8277225" cy="265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6027" name="Textfeld 1">
            <a:extLst>
              <a:ext uri="{FF2B5EF4-FFF2-40B4-BE49-F238E27FC236}">
                <a16:creationId xmlns:a16="http://schemas.microsoft.com/office/drawing/2014/main" id="{DA37A3F0-1D5A-4981-BF7E-3EDB6FD317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536" y="5220000"/>
            <a:ext cx="7807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Symbol" panose="05050102010706020507" pitchFamily="18" charset="2"/>
              </a:rPr>
              <a:t></a:t>
            </a:r>
            <a:r>
              <a:rPr kumimoji="0" lang="de-DE" altLang="de-DE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anose="05050102010706020507" pitchFamily="18" charset="2"/>
              </a:rPr>
              <a:t>x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Symbol" panose="05050102010706020507" pitchFamily="18" charset="2"/>
              </a:rPr>
              <a:t>=4 km;  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vertical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grid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stretching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Symbol" panose="05050102010706020507" pitchFamily="18" charset="2"/>
              </a:rPr>
              <a:t></a:t>
            </a:r>
            <a:r>
              <a:rPr kumimoji="0" lang="de-DE" altLang="de-DE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z</a:t>
            </a:r>
            <a:r>
              <a:rPr kumimoji="0" lang="de-DE" altLang="de-DE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min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~46m, 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Symbol" panose="05050102010706020507" pitchFamily="18" charset="2"/>
              </a:rPr>
              <a:t></a:t>
            </a:r>
            <a:r>
              <a:rPr kumimoji="0" lang="de-DE" altLang="de-DE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z</a:t>
            </a:r>
            <a:r>
              <a:rPr kumimoji="0" lang="de-DE" altLang="de-DE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max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~736m, </a:t>
            </a:r>
            <a:r>
              <a:rPr kumimoji="0" lang="de-DE" altLang="de-DE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z</a:t>
            </a:r>
            <a:r>
              <a:rPr kumimoji="0" lang="de-DE" altLang="de-DE" sz="1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lowest</a:t>
            </a:r>
            <a:r>
              <a:rPr kumimoji="0" lang="de-DE" altLang="de-DE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QP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~10.3m</a:t>
            </a:r>
          </a:p>
        </p:txBody>
      </p:sp>
      <p:sp>
        <p:nvSpPr>
          <p:cNvPr id="11" name="Textfeld 2">
            <a:extLst>
              <a:ext uri="{FF2B5EF4-FFF2-40B4-BE49-F238E27FC236}">
                <a16:creationId xmlns:a16="http://schemas.microsoft.com/office/drawing/2014/main" id="{562AEED4-A201-4335-8D25-ACFB7B6E95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000" y="2340000"/>
            <a:ext cx="16049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</a:t>
            </a:r>
            <a:r>
              <a:rPr kumimoji="0" lang="de-DE" altLang="de-DE" sz="1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oro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= 6000m,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Symbol" panose="05050102010706020507" pitchFamily="18" charset="2"/>
              </a:rPr>
              <a:t></a:t>
            </a:r>
            <a:r>
              <a:rPr kumimoji="0" lang="de-DE" altLang="de-DE" sz="1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Symbol" panose="05050102010706020507" pitchFamily="18" charset="2"/>
              </a:rPr>
              <a:t>max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Symbol" panose="05050102010706020507" pitchFamily="18" charset="2"/>
              </a:rPr>
              <a:t> = 67°</a:t>
            </a:r>
            <a:endParaRPr kumimoji="0" lang="de-DE" alt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52F1CF0-7E1F-42E6-A3FE-9D0E44F4B9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5" b="14117"/>
          <a:stretch/>
        </p:blipFill>
        <p:spPr>
          <a:xfrm>
            <a:off x="2808000" y="1872000"/>
            <a:ext cx="5266955" cy="3175105"/>
          </a:xfrm>
          <a:prstGeom prst="rect">
            <a:avLst/>
          </a:prstGeom>
        </p:spPr>
      </p:pic>
      <p:sp>
        <p:nvSpPr>
          <p:cNvPr id="2" name="CustomShape 1">
            <a:extLst>
              <a:ext uri="{FF2B5EF4-FFF2-40B4-BE49-F238E27FC236}">
                <a16:creationId xmlns:a16="http://schemas.microsoft.com/office/drawing/2014/main" id="{8BF8FFE5-D18D-7700-189B-B08EE10134CC}"/>
              </a:ext>
            </a:extLst>
          </p:cNvPr>
          <p:cNvSpPr/>
          <p:nvPr/>
        </p:nvSpPr>
        <p:spPr>
          <a:xfrm>
            <a:off x="4572000" y="6381328"/>
            <a:ext cx="3709988" cy="2159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M. Baldauf (DWD)</a:t>
            </a:r>
            <a:endParaRPr kumimoji="0" lang="de-DE" sz="1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3" name="CustomShape 6">
            <a:extLst>
              <a:ext uri="{FF2B5EF4-FFF2-40B4-BE49-F238E27FC236}">
                <a16:creationId xmlns:a16="http://schemas.microsoft.com/office/drawing/2014/main" id="{E3C5C1B4-1F03-CC18-1CCC-D83934F8DEF5}"/>
              </a:ext>
            </a:extLst>
          </p:cNvPr>
          <p:cNvSpPr/>
          <p:nvPr/>
        </p:nvSpPr>
        <p:spPr>
          <a:xfrm>
            <a:off x="8283600" y="6381720"/>
            <a:ext cx="46440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39C2A4-7CB0-4AA1-BB12-77467A1233AC}" type="slidenum">
              <a:rPr kumimoji="0" lang="de-DE" sz="10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de-DE" sz="1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2700235321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20" name="Textfeld 3">
            <a:extLst>
              <a:ext uri="{FF2B5EF4-FFF2-40B4-BE49-F238E27FC236}">
                <a16:creationId xmlns:a16="http://schemas.microsoft.com/office/drawing/2014/main" id="{56680DEC-C082-43E8-B12A-6FE1B82988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438" y="1017588"/>
            <a:ext cx="75072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Flow over mountains with steep slopes and vertical grid stretching</a:t>
            </a:r>
          </a:p>
        </p:txBody>
      </p:sp>
      <p:sp>
        <p:nvSpPr>
          <p:cNvPr id="86021" name="Textfeld 4">
            <a:extLst>
              <a:ext uri="{FF2B5EF4-FFF2-40B4-BE49-F238E27FC236}">
                <a16:creationId xmlns:a16="http://schemas.microsoft.com/office/drawing/2014/main" id="{A8668306-62D6-4F90-B14B-A8B468E213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838" y="1363663"/>
            <a:ext cx="71088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Schaer</a:t>
            </a:r>
            <a:r>
              <a:rPr kumimoji="0" lang="de-DE" altLang="de-DE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et al. (2002) MWR</a:t>
            </a:r>
            <a:r>
              <a:rPr kumimoji="0" lang="de-DE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de-DE" alt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test</a:t>
            </a:r>
            <a:r>
              <a:rPr kumimoji="0" lang="de-DE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alt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case</a:t>
            </a:r>
            <a:r>
              <a:rPr kumimoji="0" lang="de-DE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5b: </a:t>
            </a:r>
            <a:r>
              <a:rPr kumimoji="0" lang="de-DE" altLang="de-DE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</a:t>
            </a:r>
            <a:r>
              <a:rPr kumimoji="0" lang="de-DE" altLang="de-DE" sz="16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</a:t>
            </a:r>
            <a:r>
              <a:rPr kumimoji="0" lang="de-DE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=10m/s, </a:t>
            </a:r>
            <a:r>
              <a:rPr kumimoji="0" lang="de-DE" altLang="de-DE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</a:t>
            </a:r>
            <a:r>
              <a:rPr kumimoji="0" lang="de-DE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=0.01 1/s, but </a:t>
            </a:r>
            <a:r>
              <a:rPr kumimoji="0" lang="de-DE" altLang="de-DE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de-DE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=10km</a:t>
            </a:r>
          </a:p>
        </p:txBody>
      </p:sp>
      <p:sp>
        <p:nvSpPr>
          <p:cNvPr id="86022" name="Textfeld 3">
            <a:extLst>
              <a:ext uri="{FF2B5EF4-FFF2-40B4-BE49-F238E27FC236}">
                <a16:creationId xmlns:a16="http://schemas.microsoft.com/office/drawing/2014/main" id="{77A6F6E2-B76E-476D-838D-E032DC8B91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000" y="5616000"/>
            <a:ext cx="873474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HEVI-DG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simulation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(4</a:t>
            </a:r>
            <a:r>
              <a:rPr kumimoji="0" lang="de-DE" altLang="de-DE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order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remains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stable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even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for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steeper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slopes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! </a:t>
            </a:r>
            <a:r>
              <a:rPr kumimoji="0" lang="de-DE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</a:t>
            </a:r>
            <a:r>
              <a:rPr kumimoji="0" lang="de-DE" altLang="de-DE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Baldauf, 2021</a:t>
            </a:r>
            <a:r>
              <a:rPr kumimoji="0" lang="de-DE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de-DE" alt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to</a:t>
            </a:r>
            <a:r>
              <a:rPr kumimoji="0" lang="de-DE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alt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avoid</a:t>
            </a:r>
            <a:r>
              <a:rPr kumimoji="0" lang="de-DE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alt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instability</a:t>
            </a:r>
            <a:r>
              <a:rPr kumimoji="0" lang="de-DE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alt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by</a:t>
            </a:r>
            <a:r>
              <a:rPr kumimoji="0" lang="de-DE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s</a:t>
            </a:r>
            <a:r>
              <a:rPr kumimoji="0" lang="de-DE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Wingdings" panose="05000000000000000000" pitchFamily="2" charset="2"/>
              </a:rPr>
              <a:t>trong </a:t>
            </a:r>
            <a:r>
              <a:rPr kumimoji="0" lang="de-DE" alt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Wingdings" panose="05000000000000000000" pitchFamily="2" charset="2"/>
              </a:rPr>
              <a:t>gravity</a:t>
            </a:r>
            <a:r>
              <a:rPr kumimoji="0" lang="de-DE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de-DE" alt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Wingdings" panose="05000000000000000000" pitchFamily="2" charset="2"/>
              </a:rPr>
              <a:t>wave</a:t>
            </a:r>
            <a:r>
              <a:rPr kumimoji="0" lang="de-DE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de-DE" alt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Wingdings" panose="05000000000000000000" pitchFamily="2" charset="2"/>
              </a:rPr>
              <a:t>breaking</a:t>
            </a:r>
            <a:r>
              <a:rPr kumimoji="0" lang="de-DE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Wingdings" panose="05000000000000000000" pitchFamily="2" charset="2"/>
              </a:rPr>
              <a:t>, </a:t>
            </a:r>
            <a:r>
              <a:rPr kumimoji="0" lang="de-DE" alt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Wingdings" panose="05000000000000000000" pitchFamily="2" charset="2"/>
              </a:rPr>
              <a:t>vertically</a:t>
            </a:r>
            <a:r>
              <a:rPr kumimoji="0" lang="de-DE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de-DE" alt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Wingdings" panose="05000000000000000000" pitchFamily="2" charset="2"/>
              </a:rPr>
              <a:t>implicit</a:t>
            </a:r>
            <a:r>
              <a:rPr kumimoji="0" lang="de-DE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de-DE" alt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Wingdings" panose="05000000000000000000" pitchFamily="2" charset="2"/>
              </a:rPr>
              <a:t>diffusion</a:t>
            </a:r>
            <a:r>
              <a:rPr kumimoji="0" lang="de-DE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de-DE" alt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Wingdings" panose="05000000000000000000" pitchFamily="2" charset="2"/>
              </a:rPr>
              <a:t>with</a:t>
            </a:r>
            <a:r>
              <a:rPr kumimoji="0" lang="de-DE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de-DE" altLang="de-DE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Wingdings" panose="05000000000000000000" pitchFamily="2" charset="2"/>
              </a:rPr>
              <a:t>K</a:t>
            </a:r>
            <a:r>
              <a:rPr kumimoji="0" lang="de-DE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Wingdings" panose="05000000000000000000" pitchFamily="2" charset="2"/>
              </a:rPr>
              <a:t>=100 m²/s was </a:t>
            </a:r>
            <a:r>
              <a:rPr kumimoji="0" lang="de-DE" alt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Wingdings" panose="05000000000000000000" pitchFamily="2" charset="2"/>
              </a:rPr>
              <a:t>used</a:t>
            </a:r>
            <a:endParaRPr kumimoji="0" lang="de-DE" altLang="de-D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6024" name="Textfeld 2">
            <a:extLst>
              <a:ext uri="{FF2B5EF4-FFF2-40B4-BE49-F238E27FC236}">
                <a16:creationId xmlns:a16="http://schemas.microsoft.com/office/drawing/2014/main" id="{8E32E888-B701-4991-ACCB-84CA22D9BF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592" y="2340000"/>
            <a:ext cx="16049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</a:t>
            </a:r>
            <a:r>
              <a:rPr kumimoji="0" lang="de-DE" altLang="de-DE" sz="1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oro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= 8000m,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Symbol" panose="05050102010706020507" pitchFamily="18" charset="2"/>
              </a:rPr>
              <a:t></a:t>
            </a:r>
            <a:r>
              <a:rPr kumimoji="0" lang="de-DE" altLang="de-DE" sz="1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Symbol" panose="05050102010706020507" pitchFamily="18" charset="2"/>
              </a:rPr>
              <a:t>max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Symbol" panose="05050102010706020507" pitchFamily="18" charset="2"/>
              </a:rPr>
              <a:t> = 72°</a:t>
            </a:r>
            <a:endParaRPr kumimoji="0" lang="de-DE" alt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6026" name="Rechteck 13">
            <a:extLst>
              <a:ext uri="{FF2B5EF4-FFF2-40B4-BE49-F238E27FC236}">
                <a16:creationId xmlns:a16="http://schemas.microsoft.com/office/drawing/2014/main" id="{AC0124AC-905C-4B03-BB0C-2466EE16F6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725" y="5006975"/>
            <a:ext cx="8277225" cy="265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6027" name="Textfeld 1">
            <a:extLst>
              <a:ext uri="{FF2B5EF4-FFF2-40B4-BE49-F238E27FC236}">
                <a16:creationId xmlns:a16="http://schemas.microsoft.com/office/drawing/2014/main" id="{DA37A3F0-1D5A-4981-BF7E-3EDB6FD317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000" y="5220000"/>
            <a:ext cx="7807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Symbol" panose="05050102010706020507" pitchFamily="18" charset="2"/>
              </a:rPr>
              <a:t></a:t>
            </a:r>
            <a:r>
              <a:rPr kumimoji="0" lang="de-DE" altLang="de-DE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anose="05050102010706020507" pitchFamily="18" charset="2"/>
              </a:rPr>
              <a:t>x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Symbol" panose="05050102010706020507" pitchFamily="18" charset="2"/>
              </a:rPr>
              <a:t>=4 km;  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vertical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grid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stretching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Symbol" panose="05050102010706020507" pitchFamily="18" charset="2"/>
              </a:rPr>
              <a:t></a:t>
            </a:r>
            <a:r>
              <a:rPr kumimoji="0" lang="de-DE" altLang="de-DE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z</a:t>
            </a:r>
            <a:r>
              <a:rPr kumimoji="0" lang="de-DE" altLang="de-DE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min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~46m, 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Symbol" panose="05050102010706020507" pitchFamily="18" charset="2"/>
              </a:rPr>
              <a:t></a:t>
            </a:r>
            <a:r>
              <a:rPr kumimoji="0" lang="de-DE" altLang="de-DE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z</a:t>
            </a:r>
            <a:r>
              <a:rPr kumimoji="0" lang="de-DE" altLang="de-DE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max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~736m, </a:t>
            </a:r>
            <a:r>
              <a:rPr kumimoji="0" lang="de-DE" altLang="de-DE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z</a:t>
            </a:r>
            <a:r>
              <a:rPr kumimoji="0" lang="de-DE" altLang="de-DE" sz="1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lowest</a:t>
            </a:r>
            <a:r>
              <a:rPr kumimoji="0" lang="de-DE" altLang="de-DE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QP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~10.3m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434D8BC-48C6-48AD-9FA8-89C2BA8ABA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5" b="14117"/>
          <a:stretch/>
        </p:blipFill>
        <p:spPr>
          <a:xfrm>
            <a:off x="2808000" y="1872000"/>
            <a:ext cx="5266955" cy="3175105"/>
          </a:xfrm>
          <a:prstGeom prst="rect">
            <a:avLst/>
          </a:prstGeom>
        </p:spPr>
      </p:pic>
      <p:sp>
        <p:nvSpPr>
          <p:cNvPr id="2" name="CustomShape 1">
            <a:extLst>
              <a:ext uri="{FF2B5EF4-FFF2-40B4-BE49-F238E27FC236}">
                <a16:creationId xmlns:a16="http://schemas.microsoft.com/office/drawing/2014/main" id="{B7014B2B-8D8D-7E75-0C8C-34DCD62477B0}"/>
              </a:ext>
            </a:extLst>
          </p:cNvPr>
          <p:cNvSpPr/>
          <p:nvPr/>
        </p:nvSpPr>
        <p:spPr>
          <a:xfrm>
            <a:off x="4572000" y="6381328"/>
            <a:ext cx="3709988" cy="2159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M. Baldauf (DWD)</a:t>
            </a:r>
            <a:endParaRPr kumimoji="0" lang="de-DE" sz="1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3" name="CustomShape 6">
            <a:extLst>
              <a:ext uri="{FF2B5EF4-FFF2-40B4-BE49-F238E27FC236}">
                <a16:creationId xmlns:a16="http://schemas.microsoft.com/office/drawing/2014/main" id="{DCBA78F3-C2BB-D7AD-DB5B-53E57360E865}"/>
              </a:ext>
            </a:extLst>
          </p:cNvPr>
          <p:cNvSpPr/>
          <p:nvPr/>
        </p:nvSpPr>
        <p:spPr>
          <a:xfrm>
            <a:off x="8283600" y="6381720"/>
            <a:ext cx="46440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39C2A4-7CB0-4AA1-BB12-77467A1233AC}" type="slidenum">
              <a:rPr kumimoji="0" lang="de-DE" sz="10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de-DE" sz="1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889180830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2AE01EF7-8098-4A40-8F1E-CBD6809432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94" b="19830"/>
          <a:stretch/>
        </p:blipFill>
        <p:spPr>
          <a:xfrm>
            <a:off x="2968300" y="3861048"/>
            <a:ext cx="5852172" cy="2448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551BE4D5-17AA-4907-A086-D2F04DB639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26" b="20318"/>
          <a:stretch/>
        </p:blipFill>
        <p:spPr>
          <a:xfrm>
            <a:off x="2987824" y="1340768"/>
            <a:ext cx="5852172" cy="241200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2467AA33-93E8-46C8-905B-F2AE1F871315}"/>
              </a:ext>
            </a:extLst>
          </p:cNvPr>
          <p:cNvSpPr txBox="1"/>
          <p:nvPr/>
        </p:nvSpPr>
        <p:spPr>
          <a:xfrm>
            <a:off x="644454" y="4293096"/>
            <a:ext cx="15824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Periodic</a:t>
            </a:r>
            <a:r>
              <a:rPr lang="de-DE" dirty="0"/>
              <a:t> BCs </a:t>
            </a:r>
          </a:p>
          <a:p>
            <a:endParaRPr lang="de-DE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55F8DB68-C963-4910-9C70-A4AD21061B72}"/>
              </a:ext>
            </a:extLst>
          </p:cNvPr>
          <p:cNvSpPr txBox="1"/>
          <p:nvPr/>
        </p:nvSpPr>
        <p:spPr>
          <a:xfrm>
            <a:off x="611560" y="1700808"/>
            <a:ext cx="18902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Inflow</a:t>
            </a:r>
            <a:r>
              <a:rPr lang="de-DE" dirty="0"/>
              <a:t> </a:t>
            </a:r>
            <a:r>
              <a:rPr lang="de-DE" dirty="0" err="1"/>
              <a:t>conditions</a:t>
            </a:r>
            <a:endParaRPr lang="de-DE" dirty="0"/>
          </a:p>
          <a:p>
            <a:r>
              <a:rPr lang="de-DE" dirty="0"/>
              <a:t>U=10m/s </a:t>
            </a:r>
          </a:p>
          <a:p>
            <a:endParaRPr lang="de-DE" dirty="0"/>
          </a:p>
        </p:txBody>
      </p:sp>
      <p:sp>
        <p:nvSpPr>
          <p:cNvPr id="6" name="Textfeld 4">
            <a:extLst>
              <a:ext uri="{FF2B5EF4-FFF2-40B4-BE49-F238E27FC236}">
                <a16:creationId xmlns:a16="http://schemas.microsoft.com/office/drawing/2014/main" id="{79CF9FA4-7600-4144-B1F9-DA6B306778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544" y="980728"/>
            <a:ext cx="66287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Schaer</a:t>
            </a:r>
            <a:r>
              <a:rPr kumimoji="0" lang="de-DE" altLang="de-DE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et al. (2002) MWR</a:t>
            </a:r>
            <a:r>
              <a:rPr kumimoji="0" lang="de-DE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de-DE" alt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test</a:t>
            </a:r>
            <a:r>
              <a:rPr kumimoji="0" lang="de-DE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alt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case</a:t>
            </a:r>
            <a:r>
              <a:rPr kumimoji="0" lang="de-DE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5b: </a:t>
            </a:r>
            <a:r>
              <a:rPr kumimoji="0" lang="de-DE" altLang="de-DE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</a:t>
            </a:r>
            <a:r>
              <a:rPr kumimoji="0" lang="de-DE" altLang="de-DE" sz="16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</a:t>
            </a:r>
            <a:r>
              <a:rPr kumimoji="0" lang="de-DE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=10m/s, </a:t>
            </a:r>
            <a:r>
              <a:rPr kumimoji="0" lang="de-DE" altLang="de-DE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</a:t>
            </a:r>
            <a:r>
              <a:rPr kumimoji="0" lang="de-DE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=0.01 1/s, </a:t>
            </a:r>
            <a:r>
              <a:rPr kumimoji="0" lang="de-DE" altLang="de-DE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de-DE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=5 km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577B453E-AF0F-436E-A767-574490635826}"/>
              </a:ext>
            </a:extLst>
          </p:cNvPr>
          <p:cNvSpPr txBox="1"/>
          <p:nvPr/>
        </p:nvSpPr>
        <p:spPr>
          <a:xfrm>
            <a:off x="179512" y="2505670"/>
            <a:ext cx="30700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00B050"/>
                </a:solidFill>
                <a:sym typeface="Wingdings" panose="05000000000000000000" pitchFamily="2" charset="2"/>
              </a:rPr>
              <a:t> </a:t>
            </a:r>
            <a:r>
              <a:rPr lang="de-DE" dirty="0" err="1">
                <a:solidFill>
                  <a:srgbClr val="00B050"/>
                </a:solidFill>
                <a:sym typeface="Wingdings" panose="05000000000000000000" pitchFamily="2" charset="2"/>
              </a:rPr>
              <a:t>Slightly</a:t>
            </a:r>
            <a:r>
              <a:rPr lang="de-DE" dirty="0">
                <a:solidFill>
                  <a:srgbClr val="00B050"/>
                </a:solidFill>
                <a:sym typeface="Wingdings" panose="05000000000000000000" pitchFamily="2" charset="2"/>
              </a:rPr>
              <a:t> </a:t>
            </a:r>
            <a:r>
              <a:rPr lang="de-DE" dirty="0" err="1">
                <a:solidFill>
                  <a:srgbClr val="00B050"/>
                </a:solidFill>
                <a:sym typeface="Wingdings" panose="05000000000000000000" pitchFamily="2" charset="2"/>
              </a:rPr>
              <a:t>improve</a:t>
            </a:r>
            <a:br>
              <a:rPr lang="de-DE" dirty="0">
                <a:solidFill>
                  <a:srgbClr val="00B050"/>
                </a:solidFill>
                <a:sym typeface="Wingdings" panose="05000000000000000000" pitchFamily="2" charset="2"/>
              </a:rPr>
            </a:br>
            <a:r>
              <a:rPr lang="de-DE" dirty="0" err="1">
                <a:solidFill>
                  <a:srgbClr val="00B050"/>
                </a:solidFill>
                <a:sym typeface="Wingdings" panose="05000000000000000000" pitchFamily="2" charset="2"/>
              </a:rPr>
              <a:t>similarity</a:t>
            </a:r>
            <a:r>
              <a:rPr lang="de-DE" dirty="0">
                <a:solidFill>
                  <a:srgbClr val="00B050"/>
                </a:solidFill>
                <a:sym typeface="Wingdings" panose="05000000000000000000" pitchFamily="2" charset="2"/>
              </a:rPr>
              <a:t> </a:t>
            </a:r>
            <a:r>
              <a:rPr lang="de-DE" dirty="0" err="1">
                <a:solidFill>
                  <a:srgbClr val="00B050"/>
                </a:solidFill>
                <a:sym typeface="Wingdings" panose="05000000000000000000" pitchFamily="2" charset="2"/>
              </a:rPr>
              <a:t>with</a:t>
            </a:r>
            <a:r>
              <a:rPr lang="de-DE" dirty="0">
                <a:solidFill>
                  <a:srgbClr val="00B050"/>
                </a:solidFill>
                <a:sym typeface="Wingdings" panose="05000000000000000000" pitchFamily="2" charset="2"/>
              </a:rPr>
              <a:t> </a:t>
            </a:r>
            <a:r>
              <a:rPr lang="de-DE" dirty="0" err="1">
                <a:solidFill>
                  <a:srgbClr val="00B050"/>
                </a:solidFill>
                <a:sym typeface="Wingdings" panose="05000000000000000000" pitchFamily="2" charset="2"/>
              </a:rPr>
              <a:t>the</a:t>
            </a:r>
            <a:r>
              <a:rPr lang="de-DE" dirty="0">
                <a:solidFill>
                  <a:srgbClr val="00B050"/>
                </a:solidFill>
                <a:sym typeface="Wingdings" panose="05000000000000000000" pitchFamily="2" charset="2"/>
              </a:rPr>
              <a:t> </a:t>
            </a:r>
            <a:br>
              <a:rPr lang="de-DE" dirty="0">
                <a:solidFill>
                  <a:srgbClr val="00B050"/>
                </a:solidFill>
                <a:sym typeface="Wingdings" panose="05000000000000000000" pitchFamily="2" charset="2"/>
              </a:rPr>
            </a:br>
            <a:r>
              <a:rPr lang="de-DE" dirty="0" err="1">
                <a:solidFill>
                  <a:srgbClr val="00B050"/>
                </a:solidFill>
                <a:sym typeface="Wingdings" panose="05000000000000000000" pitchFamily="2" charset="2"/>
              </a:rPr>
              <a:t>analytic</a:t>
            </a:r>
            <a:r>
              <a:rPr lang="de-DE" dirty="0">
                <a:solidFill>
                  <a:srgbClr val="00B050"/>
                </a:solidFill>
                <a:sym typeface="Wingdings" panose="05000000000000000000" pitchFamily="2" charset="2"/>
              </a:rPr>
              <a:t> </a:t>
            </a:r>
            <a:r>
              <a:rPr lang="de-DE" dirty="0" err="1">
                <a:solidFill>
                  <a:srgbClr val="00B050"/>
                </a:solidFill>
                <a:sym typeface="Wingdings" panose="05000000000000000000" pitchFamily="2" charset="2"/>
              </a:rPr>
              <a:t>solution</a:t>
            </a:r>
            <a:r>
              <a:rPr lang="de-DE" dirty="0">
                <a:solidFill>
                  <a:srgbClr val="00B050"/>
                </a:solidFill>
                <a:sym typeface="Wingdings" panose="05000000000000000000" pitchFamily="2" charset="2"/>
              </a:rPr>
              <a:t> (back </a:t>
            </a:r>
            <a:r>
              <a:rPr lang="de-DE" dirty="0" err="1">
                <a:solidFill>
                  <a:srgbClr val="00B050"/>
                </a:solidFill>
                <a:sym typeface="Wingdings" panose="05000000000000000000" pitchFamily="2" charset="2"/>
              </a:rPr>
              <a:t>lines</a:t>
            </a:r>
            <a:r>
              <a:rPr lang="de-DE" dirty="0">
                <a:solidFill>
                  <a:srgbClr val="00B050"/>
                </a:solidFill>
                <a:sym typeface="Wingdings" panose="05000000000000000000" pitchFamily="2" charset="2"/>
              </a:rPr>
              <a:t>)</a:t>
            </a:r>
            <a:endParaRPr lang="de-DE" dirty="0">
              <a:solidFill>
                <a:srgbClr val="00B050"/>
              </a:solidFill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4FAE035-525D-41A6-8FAD-CA87AA13563F}"/>
              </a:ext>
            </a:extLst>
          </p:cNvPr>
          <p:cNvSpPr txBox="1"/>
          <p:nvPr/>
        </p:nvSpPr>
        <p:spPr>
          <a:xfrm>
            <a:off x="467544" y="292006"/>
            <a:ext cx="3185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Linear </a:t>
            </a:r>
            <a:r>
              <a:rPr lang="de-DE" b="1" dirty="0" err="1"/>
              <a:t>flow</a:t>
            </a:r>
            <a:r>
              <a:rPr lang="de-DE" b="1" dirty="0"/>
              <a:t> </a:t>
            </a:r>
            <a:r>
              <a:rPr lang="de-DE" b="1" dirty="0" err="1"/>
              <a:t>over</a:t>
            </a:r>
            <a:r>
              <a:rPr lang="de-DE" b="1" dirty="0"/>
              <a:t> </a:t>
            </a:r>
            <a:r>
              <a:rPr lang="de-DE" b="1" dirty="0" err="1"/>
              <a:t>mountains</a:t>
            </a:r>
            <a:endParaRPr lang="de-DE" b="1" dirty="0"/>
          </a:p>
        </p:txBody>
      </p:sp>
      <p:sp>
        <p:nvSpPr>
          <p:cNvPr id="4" name="CustomShape 1">
            <a:extLst>
              <a:ext uri="{FF2B5EF4-FFF2-40B4-BE49-F238E27FC236}">
                <a16:creationId xmlns:a16="http://schemas.microsoft.com/office/drawing/2014/main" id="{50B149ED-6C24-B37C-7D6D-459A45437635}"/>
              </a:ext>
            </a:extLst>
          </p:cNvPr>
          <p:cNvSpPr/>
          <p:nvPr/>
        </p:nvSpPr>
        <p:spPr>
          <a:xfrm>
            <a:off x="4572000" y="6381328"/>
            <a:ext cx="3709988" cy="2159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M. Baldauf (DWD)</a:t>
            </a:r>
            <a:endParaRPr kumimoji="0" lang="de-DE" sz="1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10" name="CustomShape 6">
            <a:extLst>
              <a:ext uri="{FF2B5EF4-FFF2-40B4-BE49-F238E27FC236}">
                <a16:creationId xmlns:a16="http://schemas.microsoft.com/office/drawing/2014/main" id="{AA433628-F1F1-0EAA-9CF6-35F2F21B1087}"/>
              </a:ext>
            </a:extLst>
          </p:cNvPr>
          <p:cNvSpPr/>
          <p:nvPr/>
        </p:nvSpPr>
        <p:spPr>
          <a:xfrm>
            <a:off x="8283600" y="6381720"/>
            <a:ext cx="46440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39C2A4-7CB0-4AA1-BB12-77467A1233AC}" type="slidenum">
              <a:rPr kumimoji="0" lang="de-DE" sz="10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de-DE" sz="1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26948672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1093F029-7BC9-49AA-95BC-0CC7107119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2060848"/>
            <a:ext cx="5436096" cy="4077072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A2B8286C-886D-46B7-A2C4-016E221EC8AB}"/>
              </a:ext>
            </a:extLst>
          </p:cNvPr>
          <p:cNvSpPr txBox="1"/>
          <p:nvPr/>
        </p:nvSpPr>
        <p:spPr>
          <a:xfrm>
            <a:off x="611560" y="1089784"/>
            <a:ext cx="56477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Flow </a:t>
            </a:r>
            <a:r>
              <a:rPr lang="de-DE" b="1" dirty="0" err="1"/>
              <a:t>over</a:t>
            </a:r>
            <a:r>
              <a:rPr lang="de-DE" b="1" dirty="0"/>
              <a:t> a </a:t>
            </a:r>
            <a:r>
              <a:rPr lang="de-DE" b="1" dirty="0" err="1"/>
              <a:t>mountain</a:t>
            </a:r>
            <a:r>
              <a:rPr lang="de-DE" b="1" dirty="0"/>
              <a:t> </a:t>
            </a:r>
            <a:r>
              <a:rPr lang="de-DE" b="1" dirty="0" err="1"/>
              <a:t>with</a:t>
            </a:r>
            <a:r>
              <a:rPr lang="de-DE" b="1" dirty="0"/>
              <a:t> </a:t>
            </a:r>
            <a:r>
              <a:rPr lang="de-DE" b="1" dirty="0" err="1"/>
              <a:t>fixed</a:t>
            </a:r>
            <a:r>
              <a:rPr lang="de-DE" b="1" dirty="0"/>
              <a:t> </a:t>
            </a:r>
            <a:r>
              <a:rPr lang="de-DE" b="1" dirty="0" err="1"/>
              <a:t>inflow</a:t>
            </a:r>
            <a:r>
              <a:rPr lang="de-DE" b="1" dirty="0"/>
              <a:t> </a:t>
            </a:r>
            <a:r>
              <a:rPr lang="de-DE" b="1" dirty="0" err="1"/>
              <a:t>conditions</a:t>
            </a:r>
            <a:endParaRPr lang="de-DE" b="1" dirty="0"/>
          </a:p>
          <a:p>
            <a:r>
              <a:rPr lang="de-DE" b="1" dirty="0"/>
              <a:t>Generation </a:t>
            </a:r>
            <a:r>
              <a:rPr lang="de-DE" b="1" dirty="0" err="1"/>
              <a:t>of</a:t>
            </a:r>
            <a:r>
              <a:rPr lang="de-DE" b="1" dirty="0"/>
              <a:t> a Karman vortex </a:t>
            </a:r>
            <a:r>
              <a:rPr lang="de-DE" b="1" dirty="0" err="1"/>
              <a:t>street</a:t>
            </a:r>
            <a:endParaRPr lang="de-DE" b="1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2" name="CustomShape 1">
            <a:extLst>
              <a:ext uri="{FF2B5EF4-FFF2-40B4-BE49-F238E27FC236}">
                <a16:creationId xmlns:a16="http://schemas.microsoft.com/office/drawing/2014/main" id="{B1181812-73B0-6179-A128-7745153932B2}"/>
              </a:ext>
            </a:extLst>
          </p:cNvPr>
          <p:cNvSpPr/>
          <p:nvPr/>
        </p:nvSpPr>
        <p:spPr>
          <a:xfrm>
            <a:off x="4572000" y="6381328"/>
            <a:ext cx="3709988" cy="2159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M. Baldauf (DWD)</a:t>
            </a:r>
            <a:endParaRPr kumimoji="0" lang="de-DE" sz="1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3" name="CustomShape 6">
            <a:extLst>
              <a:ext uri="{FF2B5EF4-FFF2-40B4-BE49-F238E27FC236}">
                <a16:creationId xmlns:a16="http://schemas.microsoft.com/office/drawing/2014/main" id="{DC0AE6B0-044F-4BB4-F0B0-D13A744E9CBE}"/>
              </a:ext>
            </a:extLst>
          </p:cNvPr>
          <p:cNvSpPr/>
          <p:nvPr/>
        </p:nvSpPr>
        <p:spPr>
          <a:xfrm>
            <a:off x="8283600" y="6381720"/>
            <a:ext cx="46440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39C2A4-7CB0-4AA1-BB12-77467A1233AC}" type="slidenum">
              <a:rPr kumimoji="0" lang="de-DE" sz="10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de-DE" sz="1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F0A71624-D03C-4AB4-8363-F52EEBDFCDBC}"/>
              </a:ext>
            </a:extLst>
          </p:cNvPr>
          <p:cNvSpPr txBox="1"/>
          <p:nvPr/>
        </p:nvSpPr>
        <p:spPr>
          <a:xfrm>
            <a:off x="755576" y="2420888"/>
            <a:ext cx="198964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de-DE" dirty="0"/>
              <a:t>=10 m/s</a:t>
            </a:r>
          </a:p>
          <a:p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de-DE" dirty="0"/>
              <a:t>=0.01 1/s</a:t>
            </a:r>
          </a:p>
          <a:p>
            <a:r>
              <a:rPr lang="de-DE" dirty="0" err="1"/>
              <a:t>max</a:t>
            </a:r>
            <a:r>
              <a:rPr lang="de-DE" dirty="0"/>
              <a:t> </a:t>
            </a:r>
            <a:r>
              <a:rPr lang="de-DE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de-DE" baseline="-25000" dirty="0" err="1"/>
              <a:t>oro</a:t>
            </a:r>
            <a:r>
              <a:rPr lang="de-DE" dirty="0"/>
              <a:t> = 6000m</a:t>
            </a:r>
          </a:p>
          <a:p>
            <a:r>
              <a:rPr lang="de-DE" dirty="0">
                <a:sym typeface="Symbol" panose="05050102010706020507" pitchFamily="18" charset="2"/>
              </a:rPr>
              <a:t></a:t>
            </a:r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de-DE" dirty="0"/>
              <a:t>=</a:t>
            </a:r>
            <a:r>
              <a:rPr lang="de-DE" dirty="0">
                <a:sym typeface="Symbol" panose="05050102010706020507" pitchFamily="18" charset="2"/>
              </a:rPr>
              <a:t></a:t>
            </a:r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de-DE" dirty="0"/>
              <a:t>=2 km</a:t>
            </a:r>
          </a:p>
          <a:p>
            <a:endParaRPr lang="de-DE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C708BE1F-EC14-4BED-821F-8FBD4A0DAD39}"/>
              </a:ext>
            </a:extLst>
          </p:cNvPr>
          <p:cNvSpPr/>
          <p:nvPr/>
        </p:nvSpPr>
        <p:spPr>
          <a:xfrm>
            <a:off x="2627784" y="5517232"/>
            <a:ext cx="6048672" cy="7968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75258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8B50112D-EE6E-4F52-B7BE-7FBE286572E0}"/>
              </a:ext>
            </a:extLst>
          </p:cNvPr>
          <p:cNvSpPr txBox="1"/>
          <p:nvPr/>
        </p:nvSpPr>
        <p:spPr>
          <a:xfrm>
            <a:off x="428237" y="984281"/>
            <a:ext cx="8613255" cy="51860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Physics-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dynamics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coupling</a:t>
            </a: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DejaVu Sans"/>
              <a:cs typeface="DejaVu Sans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endParaRPr lang="de-DE" dirty="0">
              <a:solidFill>
                <a:prstClr val="black"/>
              </a:solidFill>
              <a:latin typeface="Arial" panose="020B0604020202020204" pitchFamily="34" charset="0"/>
              <a:ea typeface="DejaVu Sans"/>
              <a:cs typeface="DejaVu Sans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Goal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: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analogous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to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ICON,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calculate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Euler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dynamics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on a ‚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dynamics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time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step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‘ </a:t>
            </a:r>
            <a:r>
              <a:rPr kumimoji="0" lang="de-DE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dt</a:t>
            </a:r>
            <a:r>
              <a:rPr kumimoji="0" lang="de-DE" sz="1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dyn</a:t>
            </a:r>
            <a:br>
              <a:rPr kumimoji="0" lang="de-DE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</a:br>
            <a:r>
              <a:rPr lang="de-DE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whereas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 (fast) </a:t>
            </a:r>
            <a:r>
              <a:rPr lang="de-DE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physics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 (</a:t>
            </a:r>
            <a:r>
              <a:rPr lang="de-DE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diffusion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terms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, </a:t>
            </a:r>
            <a:r>
              <a:rPr lang="de-DE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microphysics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, </a:t>
            </a:r>
            <a:r>
              <a:rPr lang="de-DE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turbulence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) </a:t>
            </a:r>
            <a:r>
              <a:rPr lang="de-DE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uses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 a larger</a:t>
            </a:r>
            <a:br>
              <a:rPr lang="de-DE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</a:b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t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ime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step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sz="18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dt</a:t>
            </a:r>
            <a:r>
              <a:rPr kumimoji="0" lang="de-DE" sz="1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phys</a:t>
            </a:r>
            <a:endParaRPr kumimoji="0" lang="de-DE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DejaVu Sans"/>
              <a:cs typeface="DejaVu Sans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endParaRPr lang="de-DE" dirty="0">
              <a:solidFill>
                <a:prstClr val="black"/>
              </a:solidFill>
              <a:latin typeface="Arial" panose="020B0604020202020204" pitchFamily="34" charset="0"/>
              <a:ea typeface="DejaVu Sans"/>
              <a:cs typeface="DejaVu Sans"/>
            </a:endParaRPr>
          </a:p>
          <a:p>
            <a:pPr lvl="0" eaLnBrk="0" fontAlgn="base" hangingPunct="0">
              <a:spcBef>
                <a:spcPct val="0"/>
              </a:spcBef>
              <a:spcAft>
                <a:spcPts val="600"/>
              </a:spcAft>
              <a:defRPr/>
            </a:pPr>
            <a:r>
              <a:rPr lang="de-DE" b="1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Idea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: </a:t>
            </a:r>
            <a:r>
              <a:rPr lang="de-DE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use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 Strang-splitting, </a:t>
            </a:r>
            <a:r>
              <a:rPr lang="de-DE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e.g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with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the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sequence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br>
              <a:rPr lang="de-DE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</a:b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	</a:t>
            </a:r>
            <a:r>
              <a:rPr lang="de-DE" i="1" dirty="0">
                <a:solidFill>
                  <a:prstClr val="black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DDDPDDD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 in </a:t>
            </a:r>
            <a:r>
              <a:rPr lang="de-DE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every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 (</a:t>
            </a:r>
            <a:r>
              <a:rPr lang="de-DE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physics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) time </a:t>
            </a:r>
            <a:r>
              <a:rPr lang="de-DE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step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, i.e. </a:t>
            </a:r>
            <a:r>
              <a:rPr lang="de-DE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dt</a:t>
            </a:r>
            <a:r>
              <a:rPr lang="de-DE" baseline="-25000" dirty="0" err="1">
                <a:solidFill>
                  <a:prstClr val="black"/>
                </a:solidFill>
                <a:latin typeface="Arial" panose="020B0604020202020204" pitchFamily="34" charset="0"/>
              </a:rPr>
              <a:t>phys</a:t>
            </a:r>
            <a:r>
              <a:rPr lang="de-DE" baseline="-250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</a:rPr>
              <a:t>= 6 *</a:t>
            </a:r>
            <a:r>
              <a:rPr lang="de-DE" baseline="-250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de-DE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dt</a:t>
            </a:r>
            <a:r>
              <a:rPr lang="de-DE" baseline="-25000" dirty="0" err="1">
                <a:solidFill>
                  <a:prstClr val="black"/>
                </a:solidFill>
                <a:latin typeface="Arial" panose="020B0604020202020204" pitchFamily="34" charset="0"/>
              </a:rPr>
              <a:t>dyn</a:t>
            </a:r>
            <a:br>
              <a:rPr lang="de-DE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</a:br>
            <a:r>
              <a:rPr lang="de-DE" sz="140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Remember</a:t>
            </a:r>
            <a:r>
              <a:rPr lang="de-DE" sz="140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: Strang </a:t>
            </a:r>
            <a:r>
              <a:rPr lang="de-DE" sz="140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splitting</a:t>
            </a:r>
            <a:r>
              <a:rPr lang="de-DE" sz="140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lang="de-DE" sz="140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is</a:t>
            </a:r>
            <a:r>
              <a:rPr lang="de-DE" sz="140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lang="de-DE" sz="140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of</a:t>
            </a:r>
            <a:r>
              <a:rPr lang="de-DE" sz="140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lang="de-DE" sz="140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overall</a:t>
            </a:r>
            <a:r>
              <a:rPr lang="de-DE" sz="140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 2nd </a:t>
            </a:r>
            <a:r>
              <a:rPr lang="de-DE" sz="140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order</a:t>
            </a:r>
            <a:r>
              <a:rPr lang="de-DE" sz="140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, </a:t>
            </a:r>
            <a:r>
              <a:rPr lang="de-DE" sz="140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if</a:t>
            </a:r>
            <a:r>
              <a:rPr lang="de-DE" sz="140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lang="de-DE" sz="140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the</a:t>
            </a:r>
            <a:r>
              <a:rPr lang="de-DE" sz="140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lang="de-DE" sz="140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single</a:t>
            </a:r>
            <a:r>
              <a:rPr lang="de-DE" sz="140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lang="de-DE" sz="140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processes</a:t>
            </a:r>
            <a:r>
              <a:rPr lang="de-DE" sz="140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lang="de-DE" sz="140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are</a:t>
            </a:r>
            <a:r>
              <a:rPr lang="de-DE" sz="140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lang="de-DE" sz="140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of</a:t>
            </a:r>
            <a:r>
              <a:rPr lang="de-DE" sz="140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 2nd </a:t>
            </a:r>
            <a:r>
              <a:rPr lang="de-DE" sz="140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order</a:t>
            </a:r>
            <a:r>
              <a:rPr lang="de-DE" sz="140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. </a:t>
            </a:r>
            <a:br>
              <a:rPr lang="de-DE" sz="140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</a:br>
            <a:r>
              <a:rPr lang="de-DE" sz="140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This </a:t>
            </a:r>
            <a:r>
              <a:rPr lang="de-DE" sz="140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is</a:t>
            </a:r>
            <a:r>
              <a:rPr lang="de-DE" sz="140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lang="de-DE" sz="140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guaranteed</a:t>
            </a:r>
            <a:r>
              <a:rPr lang="de-DE" sz="140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 via Runge-</a:t>
            </a:r>
            <a:r>
              <a:rPr lang="de-DE" sz="140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Kutta</a:t>
            </a:r>
            <a:r>
              <a:rPr lang="de-DE" sz="140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-time </a:t>
            </a:r>
            <a:r>
              <a:rPr lang="de-DE" sz="140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integration</a:t>
            </a:r>
            <a:r>
              <a:rPr lang="de-DE" sz="140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 in </a:t>
            </a:r>
            <a:r>
              <a:rPr lang="de-DE" sz="140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every</a:t>
            </a:r>
            <a:r>
              <a:rPr lang="de-DE" sz="140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lang="de-DE" sz="140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process</a:t>
            </a:r>
            <a:br>
              <a:rPr lang="de-DE" sz="140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</a:br>
            <a:r>
              <a:rPr lang="de-DE" sz="140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(</a:t>
            </a:r>
            <a:r>
              <a:rPr lang="de-DE" sz="140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implicit</a:t>
            </a:r>
            <a:r>
              <a:rPr lang="de-DE" sz="140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lang="de-DE" sz="140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steps</a:t>
            </a:r>
            <a:r>
              <a:rPr lang="de-DE" sz="140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 in </a:t>
            </a:r>
            <a:r>
              <a:rPr lang="de-DE" sz="140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parameterizations</a:t>
            </a:r>
            <a:r>
              <a:rPr lang="de-DE" sz="1400" dirty="0">
                <a:solidFill>
                  <a:prstClr val="black"/>
                </a:solidFill>
                <a:latin typeface="Arial" panose="020B0604020202020204" pitchFamily="34" charset="0"/>
              </a:rPr>
              <a:t>?) </a:t>
            </a:r>
            <a:br>
              <a:rPr lang="de-DE" sz="1400" dirty="0">
                <a:solidFill>
                  <a:prstClr val="black"/>
                </a:solidFill>
                <a:latin typeface="Arial" panose="020B0604020202020204" pitchFamily="34" charset="0"/>
              </a:rPr>
            </a:br>
            <a:endParaRPr lang="de-DE" sz="14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ts val="600"/>
              </a:spcAft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Example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‚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falling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bubble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‘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test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: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d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iffusion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 (via Bassi,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Rebay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 (1997) ‚BR1‘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scheme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)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on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the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 fast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physics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 time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step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 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roughly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halves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the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 wall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clock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 time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  <a:defRPr/>
            </a:pPr>
            <a:r>
              <a:rPr lang="de-DE" sz="1400" dirty="0">
                <a:solidFill>
                  <a:prstClr val="black"/>
                </a:solidFill>
                <a:latin typeface="Arial" panose="020B0604020202020204" pitchFamily="34" charset="0"/>
              </a:rPr>
              <a:t>Namelist-</a:t>
            </a:r>
            <a:r>
              <a:rPr lang="de-DE" sz="1400" dirty="0" err="1">
                <a:solidFill>
                  <a:prstClr val="black"/>
                </a:solidFill>
                <a:latin typeface="Arial" panose="020B0604020202020204" pitchFamily="34" charset="0"/>
              </a:rPr>
              <a:t>param</a:t>
            </a:r>
            <a:r>
              <a:rPr lang="de-DE" sz="1400" dirty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de-DE" sz="14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t_config_timestepping</a:t>
            </a:r>
            <a:r>
              <a:rPr lang="de-DE" sz="14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lang="de-DE" sz="14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time_integration_scheme_couple</a:t>
            </a:r>
            <a:r>
              <a:rPr lang="de-DE" sz="14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="split2"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40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Use </a:t>
            </a:r>
            <a:r>
              <a:rPr lang="de-DE" sz="140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two</a:t>
            </a:r>
            <a:r>
              <a:rPr lang="de-DE" sz="140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instances</a:t>
            </a:r>
            <a:r>
              <a:rPr lang="de-DE" sz="140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of</a:t>
            </a:r>
            <a:r>
              <a:rPr lang="de-DE" sz="140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prstClr val="black"/>
                </a:solidFill>
                <a:latin typeface="Courier New" panose="02070309020205020404" pitchFamily="49" charset="0"/>
                <a:ea typeface="DejaVu Sans"/>
                <a:cs typeface="Courier New" panose="02070309020205020404" pitchFamily="49" charset="0"/>
                <a:sym typeface="Wingdings" panose="05000000000000000000" pitchFamily="2" charset="2"/>
              </a:rPr>
              <a:t>t_timestep_imex</a:t>
            </a:r>
            <a:r>
              <a:rPr lang="de-DE" sz="140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 </a:t>
            </a:r>
            <a:br>
              <a:rPr lang="de-DE" sz="140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</a:br>
            <a:r>
              <a:rPr lang="de-DE" sz="140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(</a:t>
            </a:r>
            <a:r>
              <a:rPr lang="de-DE" sz="140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allows</a:t>
            </a:r>
            <a:r>
              <a:rPr lang="de-DE" sz="140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 e.g. different time </a:t>
            </a:r>
            <a:r>
              <a:rPr lang="de-DE" sz="140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integration</a:t>
            </a:r>
            <a:r>
              <a:rPr lang="de-DE" sz="140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schemes</a:t>
            </a:r>
            <a:r>
              <a:rPr lang="de-DE" sz="140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 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SSP3(4,3,3)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for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 Euler 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</a:b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and SSP(3,3,2)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for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diffusion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DejaVu Sans"/>
              <a:cs typeface="DejaVu Sans"/>
              <a:sym typeface="Wingdings" panose="05000000000000000000" pitchFamily="2" charset="2"/>
            </a:endParaRPr>
          </a:p>
        </p:txBody>
      </p:sp>
      <p:sp>
        <p:nvSpPr>
          <p:cNvPr id="2" name="CustomShape 1">
            <a:extLst>
              <a:ext uri="{FF2B5EF4-FFF2-40B4-BE49-F238E27FC236}">
                <a16:creationId xmlns:a16="http://schemas.microsoft.com/office/drawing/2014/main" id="{0C05C6E5-6549-AA19-8494-2725BA098890}"/>
              </a:ext>
            </a:extLst>
          </p:cNvPr>
          <p:cNvSpPr/>
          <p:nvPr/>
        </p:nvSpPr>
        <p:spPr>
          <a:xfrm>
            <a:off x="4572000" y="6381328"/>
            <a:ext cx="3709988" cy="2159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M. Baldauf (DWD)</a:t>
            </a:r>
            <a:endParaRPr kumimoji="0" lang="de-DE" sz="1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3" name="CustomShape 6">
            <a:extLst>
              <a:ext uri="{FF2B5EF4-FFF2-40B4-BE49-F238E27FC236}">
                <a16:creationId xmlns:a16="http://schemas.microsoft.com/office/drawing/2014/main" id="{A4F039A7-232A-1114-F2BA-B6E9A0D2DCE9}"/>
              </a:ext>
            </a:extLst>
          </p:cNvPr>
          <p:cNvSpPr/>
          <p:nvPr/>
        </p:nvSpPr>
        <p:spPr>
          <a:xfrm>
            <a:off x="8283600" y="6381720"/>
            <a:ext cx="46440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39C2A4-7CB0-4AA1-BB12-77467A1233AC}" type="slidenum">
              <a:rPr kumimoji="0" lang="de-DE" sz="10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de-DE" sz="1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4580933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1B6D60E1-A389-495F-99E8-820F1FE96E06}"/>
              </a:ext>
            </a:extLst>
          </p:cNvPr>
          <p:cNvSpPr txBox="1"/>
          <p:nvPr/>
        </p:nvSpPr>
        <p:spPr>
          <a:xfrm>
            <a:off x="377886" y="1038269"/>
            <a:ext cx="8199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Physics-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dynamics</a:t>
            </a:r>
            <a:r>
              <a:rPr lang="de-DE" b="1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coupling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: </a:t>
            </a:r>
            <a:r>
              <a:rPr kumimoji="0" lang="de-DE" sz="1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example</a:t>
            </a:r>
            <a:r>
              <a:rPr kumimoji="0" lang="de-DE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sz="1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falling</a:t>
            </a:r>
            <a:r>
              <a:rPr kumimoji="0" lang="de-DE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sz="1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bubble</a:t>
            </a:r>
            <a:r>
              <a:rPr kumimoji="0" lang="de-DE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sz="1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test</a:t>
            </a:r>
            <a:r>
              <a:rPr kumimoji="0" lang="de-DE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(Straka et al., 1993)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C7D81EA-F184-4704-984A-E421BB0DB7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196000"/>
            <a:ext cx="4096520" cy="307239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331DD89A-8E03-4F81-9546-05AC0585751C}"/>
              </a:ext>
            </a:extLst>
          </p:cNvPr>
          <p:cNvSpPr txBox="1"/>
          <p:nvPr/>
        </p:nvSpPr>
        <p:spPr>
          <a:xfrm>
            <a:off x="5292080" y="1514401"/>
            <a:ext cx="29440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NEW: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dt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(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diffusion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) = 6 *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dt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(Euler):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29A388F-9E56-4BF3-BAF8-CE64E96CBB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0" y="2196000"/>
            <a:ext cx="4096520" cy="307239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070C58E5-65C1-4DF4-8B1C-DF94D16149EF}"/>
              </a:ext>
            </a:extLst>
          </p:cNvPr>
          <p:cNvSpPr txBox="1"/>
          <p:nvPr/>
        </p:nvSpPr>
        <p:spPr>
          <a:xfrm>
            <a:off x="323528" y="1791400"/>
            <a:ext cx="3841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Euler + Diffusion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both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use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dt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(Euler) 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31576DEB-C052-410D-9D80-2A0FDB437078}"/>
              </a:ext>
            </a:extLst>
          </p:cNvPr>
          <p:cNvSpPr txBox="1"/>
          <p:nvPr/>
        </p:nvSpPr>
        <p:spPr>
          <a:xfrm>
            <a:off x="755576" y="5620598"/>
            <a:ext cx="3230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dx=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dz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=400m,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dt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(Euler)=0.04s</a:t>
            </a:r>
          </a:p>
        </p:txBody>
      </p:sp>
      <p:sp>
        <p:nvSpPr>
          <p:cNvPr id="2" name="CustomShape 1">
            <a:extLst>
              <a:ext uri="{FF2B5EF4-FFF2-40B4-BE49-F238E27FC236}">
                <a16:creationId xmlns:a16="http://schemas.microsoft.com/office/drawing/2014/main" id="{7BDA0128-1D9E-DD46-DF96-5645185CE8C2}"/>
              </a:ext>
            </a:extLst>
          </p:cNvPr>
          <p:cNvSpPr/>
          <p:nvPr/>
        </p:nvSpPr>
        <p:spPr>
          <a:xfrm>
            <a:off x="4572000" y="6381328"/>
            <a:ext cx="3709988" cy="2159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M. Baldauf (DWD)</a:t>
            </a:r>
            <a:endParaRPr kumimoji="0" lang="de-DE" sz="1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3" name="CustomShape 6">
            <a:extLst>
              <a:ext uri="{FF2B5EF4-FFF2-40B4-BE49-F238E27FC236}">
                <a16:creationId xmlns:a16="http://schemas.microsoft.com/office/drawing/2014/main" id="{224E252B-B0CE-2602-CCFC-838A5EF2197A}"/>
              </a:ext>
            </a:extLst>
          </p:cNvPr>
          <p:cNvSpPr/>
          <p:nvPr/>
        </p:nvSpPr>
        <p:spPr>
          <a:xfrm>
            <a:off x="8283600" y="6381720"/>
            <a:ext cx="46440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39C2A4-7CB0-4AA1-BB12-77467A1233AC}" type="slidenum">
              <a:rPr kumimoji="0" lang="de-DE" sz="10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de-DE" sz="1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11868585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DF7F1594-EBF2-4158-AEC9-6F0C98345146}"/>
              </a:ext>
            </a:extLst>
          </p:cNvPr>
          <p:cNvSpPr txBox="1"/>
          <p:nvPr/>
        </p:nvSpPr>
        <p:spPr>
          <a:xfrm>
            <a:off x="250824" y="1052513"/>
            <a:ext cx="8713663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Other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topics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 in ‚COSMO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year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‘ 2024</a:t>
            </a:r>
          </a:p>
          <a:p>
            <a:pPr marL="285750" indent="-285750" eaLnBrk="0" fontAlgn="base" hangingPunct="0">
              <a:spcBef>
                <a:spcPts val="12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Revision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of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boundary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conditions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the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HEVI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solver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;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</a:b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free-skip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conditions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with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diffusion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: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 global </a:t>
            </a:r>
            <a:r>
              <a:rPr kumimoji="0" lang="de-DE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conservation</a:t>
            </a:r>
            <a:r>
              <a:rPr kumimoji="0" lang="de-DE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 </a:t>
            </a:r>
            <a:r>
              <a:rPr kumimoji="0" lang="de-DE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of</a:t>
            </a:r>
            <a:r>
              <a:rPr kumimoji="0" lang="de-DE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 </a:t>
            </a:r>
            <a:r>
              <a:rPr kumimoji="0" lang="de-DE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density</a:t>
            </a:r>
            <a:r>
              <a:rPr kumimoji="0" lang="de-DE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, </a:t>
            </a:r>
            <a:r>
              <a:rPr kumimoji="0" lang="de-DE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momentum</a:t>
            </a:r>
            <a:r>
              <a:rPr kumimoji="0" lang="de-DE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 and </a:t>
            </a:r>
            <a:r>
              <a:rPr kumimoji="0" lang="de-DE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energy</a:t>
            </a:r>
            <a:r>
              <a:rPr kumimoji="0" lang="de-DE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: </a:t>
            </a:r>
            <a:br>
              <a:rPr kumimoji="0" lang="de-DE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</a:br>
            <a:r>
              <a:rPr kumimoji="0" lang="de-DE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    rel. </a:t>
            </a:r>
            <a:r>
              <a:rPr kumimoji="0" lang="de-DE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change</a:t>
            </a:r>
            <a:r>
              <a:rPr kumimoji="0" lang="de-DE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 ~ 10</a:t>
            </a:r>
            <a:r>
              <a:rPr kumimoji="0" lang="de-DE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-17</a:t>
            </a:r>
            <a:r>
              <a:rPr kumimoji="0" lang="de-DE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 / time </a:t>
            </a:r>
            <a:r>
              <a:rPr kumimoji="0" lang="de-DE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step</a:t>
            </a:r>
            <a:r>
              <a:rPr kumimoji="0" lang="de-DE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 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DejaVu Sans"/>
              <a:cs typeface="DejaVu Sans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Restart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capability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available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(</a:t>
            </a: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F. Prill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)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</a:rPr>
              <a:t>HEVI-Diffusion </a:t>
            </a:r>
            <a:r>
              <a:rPr lang="de-DE" dirty="0" err="1">
                <a:solidFill>
                  <a:prstClr val="black"/>
                </a:solidFill>
                <a:latin typeface="Arial" panose="020B0604020202020204" pitchFamily="34" charset="0"/>
              </a:rPr>
              <a:t>for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</a:rPr>
              <a:t> ‚euler2‘-Gln. (</a:t>
            </a:r>
            <a:r>
              <a:rPr lang="de-DE" i="1" dirty="0">
                <a:solidFill>
                  <a:prstClr val="black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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, </a:t>
            </a:r>
            <a:r>
              <a:rPr lang="de-DE" i="1" dirty="0">
                <a:solidFill>
                  <a:prstClr val="black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</a:t>
            </a:r>
            <a:r>
              <a:rPr lang="de-DE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v, E</a:t>
            </a:r>
            <a:r>
              <a:rPr lang="de-DE" dirty="0">
                <a:solidFill>
                  <a:prstClr val="black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), </a:t>
            </a:r>
            <a:r>
              <a:rPr lang="de-DE" dirty="0" err="1">
                <a:solidFill>
                  <a:prstClr val="black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too</a:t>
            </a:r>
            <a:r>
              <a:rPr lang="de-DE" dirty="0">
                <a:solidFill>
                  <a:prstClr val="black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(</a:t>
            </a:r>
            <a:r>
              <a:rPr lang="de-DE" dirty="0">
                <a:solidFill>
                  <a:prstClr val="black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 </a:t>
            </a:r>
            <a:r>
              <a:rPr lang="de-DE" dirty="0" err="1">
                <a:solidFill>
                  <a:prstClr val="black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Linearisations</a:t>
            </a:r>
            <a:r>
              <a:rPr lang="de-DE" dirty="0">
                <a:solidFill>
                  <a:prstClr val="black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)</a:t>
            </a:r>
            <a:br>
              <a:rPr lang="de-DE" dirty="0">
                <a:solidFill>
                  <a:prstClr val="black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</a:br>
            <a:br>
              <a:rPr lang="de-DE" dirty="0">
                <a:solidFill>
                  <a:prstClr val="black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</a:br>
            <a:r>
              <a:rPr lang="de-DE" b="1" dirty="0">
                <a:solidFill>
                  <a:prstClr val="black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COSMO-meetings, </a:t>
            </a:r>
            <a:r>
              <a:rPr lang="de-DE" b="1" dirty="0" err="1">
                <a:solidFill>
                  <a:prstClr val="black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presentations</a:t>
            </a:r>
            <a:r>
              <a:rPr lang="de-DE" b="1" dirty="0">
                <a:solidFill>
                  <a:prstClr val="black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2024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WG DYN (WG2)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meeting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during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ICCARUS 2024 and COSMO GM 2024</a:t>
            </a:r>
          </a:p>
          <a:p>
            <a:pPr marL="285750" indent="-285750" eaLnBrk="0" fontAlgn="base" hangingPunct="0">
              <a:spcBef>
                <a:spcPts val="12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de-DE" dirty="0" err="1">
                <a:solidFill>
                  <a:prstClr val="black"/>
                </a:solidFill>
                <a:latin typeface="Arial" panose="020B0604020202020204" pitchFamily="34" charset="0"/>
              </a:rPr>
              <a:t>Discussion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Arial" panose="020B0604020202020204" pitchFamily="34" charset="0"/>
              </a:rPr>
              <a:t>about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</a:rPr>
              <a:t> BRIDGE </a:t>
            </a:r>
            <a:r>
              <a:rPr lang="de-DE" dirty="0" err="1">
                <a:solidFill>
                  <a:prstClr val="black"/>
                </a:solidFill>
                <a:latin typeface="Arial" panose="020B0604020202020204" pitchFamily="34" charset="0"/>
              </a:rPr>
              <a:t>during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</a:rPr>
              <a:t> WG3a </a:t>
            </a:r>
            <a:r>
              <a:rPr lang="de-DE" dirty="0" err="1">
                <a:solidFill>
                  <a:prstClr val="black"/>
                </a:solidFill>
                <a:latin typeface="Arial" panose="020B0604020202020204" pitchFamily="34" charset="0"/>
              </a:rPr>
              <a:t>meeting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</a:rPr>
              <a:t> at ICCARUS 2024 </a:t>
            </a:r>
            <a:br>
              <a:rPr lang="de-DE" dirty="0">
                <a:solidFill>
                  <a:prstClr val="black"/>
                </a:solidFill>
                <a:latin typeface="Arial" panose="020B0604020202020204" pitchFamily="34" charset="0"/>
              </a:rPr>
            </a:b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</a:rPr>
              <a:t>(</a:t>
            </a:r>
            <a:r>
              <a:rPr lang="de-DE" dirty="0" err="1">
                <a:solidFill>
                  <a:prstClr val="black"/>
                </a:solidFill>
                <a:latin typeface="Arial" panose="020B0604020202020204" pitchFamily="34" charset="0"/>
              </a:rPr>
              <a:t>couping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Arial" panose="020B0604020202020204" pitchFamily="34" charset="0"/>
              </a:rPr>
              <a:t>of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Arial" panose="020B0604020202020204" pitchFamily="34" charset="0"/>
              </a:rPr>
              <a:t>turbulence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</a:rPr>
              <a:t>)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DejaVu Sans"/>
              <a:cs typeface="DejaVu Sans"/>
            </a:endParaRPr>
          </a:p>
          <a:p>
            <a:pPr marL="285750" indent="-285750" eaLnBrk="0" fontAlgn="base" hangingPunct="0">
              <a:spcBef>
                <a:spcPts val="12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presentations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at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the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5</a:t>
            </a:r>
            <a:r>
              <a:rPr kumimoji="0" lang="de-DE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th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‚Math.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Of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the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Weather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‘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workshop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‘ in Bad Orb,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Oct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. 2024,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and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the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SRNWP/EWGLAM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meeting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DejaVu Sans"/>
              <a:cs typeface="DejaVu Sans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DejaVu Sans"/>
              <a:cs typeface="DejaVu Sans"/>
            </a:endParaRPr>
          </a:p>
        </p:txBody>
      </p:sp>
      <p:sp>
        <p:nvSpPr>
          <p:cNvPr id="2" name="CustomShape 1">
            <a:extLst>
              <a:ext uri="{FF2B5EF4-FFF2-40B4-BE49-F238E27FC236}">
                <a16:creationId xmlns:a16="http://schemas.microsoft.com/office/drawing/2014/main" id="{05FBC05A-5813-A264-0094-12400D8C0730}"/>
              </a:ext>
            </a:extLst>
          </p:cNvPr>
          <p:cNvSpPr/>
          <p:nvPr/>
        </p:nvSpPr>
        <p:spPr>
          <a:xfrm>
            <a:off x="4572000" y="6381328"/>
            <a:ext cx="3709988" cy="2159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M. Baldauf (DWD)</a:t>
            </a:r>
            <a:endParaRPr kumimoji="0" lang="de-DE" sz="1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3" name="CustomShape 6">
            <a:extLst>
              <a:ext uri="{FF2B5EF4-FFF2-40B4-BE49-F238E27FC236}">
                <a16:creationId xmlns:a16="http://schemas.microsoft.com/office/drawing/2014/main" id="{9179B078-4770-8ABF-CA85-B609C072664F}"/>
              </a:ext>
            </a:extLst>
          </p:cNvPr>
          <p:cNvSpPr/>
          <p:nvPr/>
        </p:nvSpPr>
        <p:spPr>
          <a:xfrm>
            <a:off x="8283600" y="6381720"/>
            <a:ext cx="46440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39C2A4-7CB0-4AA1-BB12-77467A1233AC}" type="slidenum">
              <a:rPr kumimoji="0" lang="de-DE" sz="10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de-DE" sz="1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CustomShape 1">
            <a:extLst>
              <a:ext uri="{FF2B5EF4-FFF2-40B4-BE49-F238E27FC236}">
                <a16:creationId xmlns:a16="http://schemas.microsoft.com/office/drawing/2014/main" id="{B16BA3A4-4C85-4202-998E-35D20E1BCC9B}"/>
              </a:ext>
            </a:extLst>
          </p:cNvPr>
          <p:cNvSpPr/>
          <p:nvPr/>
        </p:nvSpPr>
        <p:spPr>
          <a:xfrm>
            <a:off x="4572000" y="6381750"/>
            <a:ext cx="3709988" cy="2159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M. Baldauf (DWD)</a:t>
            </a:r>
            <a:endParaRPr kumimoji="0" lang="de-DE" sz="1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CustomShape 2">
            <a:extLst>
              <a:ext uri="{FF2B5EF4-FFF2-40B4-BE49-F238E27FC236}">
                <a16:creationId xmlns:a16="http://schemas.microsoft.com/office/drawing/2014/main" id="{363F5898-FC57-406B-B595-EEE85A110228}"/>
              </a:ext>
            </a:extLst>
          </p:cNvPr>
          <p:cNvSpPr/>
          <p:nvPr/>
        </p:nvSpPr>
        <p:spPr>
          <a:xfrm>
            <a:off x="8283575" y="6381750"/>
            <a:ext cx="465138" cy="2159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F22A9B0-4AC0-480B-945B-2B7D8BC2CAED}" type="slidenum">
              <a:rPr kumimoji="0" lang="de-DE" altLang="de-DE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de-DE" altLang="de-DE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6" name="CustomShape 3">
            <a:extLst>
              <a:ext uri="{FF2B5EF4-FFF2-40B4-BE49-F238E27FC236}">
                <a16:creationId xmlns:a16="http://schemas.microsoft.com/office/drawing/2014/main" id="{8A1C963B-4880-43BB-8A61-38541366659F}"/>
              </a:ext>
            </a:extLst>
          </p:cNvPr>
          <p:cNvSpPr/>
          <p:nvPr/>
        </p:nvSpPr>
        <p:spPr>
          <a:xfrm>
            <a:off x="467420" y="1124744"/>
            <a:ext cx="8209160" cy="509224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>
            <a:lvl1pPr marL="285750" indent="-2841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marR="0" lvl="0" indent="-2841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 </a:t>
            </a:r>
            <a:r>
              <a:rPr kumimoji="0" lang="de-DE" alt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BRIDGE</a:t>
            </a:r>
            <a:r>
              <a:rPr kumimoji="0" lang="de-DE" alt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alt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project</a:t>
            </a:r>
            <a:r>
              <a:rPr kumimoji="0" lang="de-DE" alt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</a:t>
            </a:r>
            <a:r>
              <a:rPr kumimoji="0" lang="de-DE" alt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</a:t>
            </a:r>
            <a:r>
              <a:rPr kumimoji="0" lang="de-DE" alt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de-DE" alt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asic </a:t>
            </a:r>
            <a:r>
              <a:rPr kumimoji="0" lang="de-DE" alt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</a:t>
            </a:r>
            <a:r>
              <a:rPr kumimoji="0" lang="de-DE" alt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esearch </a:t>
            </a:r>
            <a:r>
              <a:rPr kumimoji="0" lang="de-DE" alt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for</a:t>
            </a:r>
            <a:r>
              <a:rPr kumimoji="0" lang="de-DE" alt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alt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</a:t>
            </a:r>
            <a:r>
              <a:rPr kumimoji="0" lang="de-DE" alt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CON </a:t>
            </a:r>
            <a:r>
              <a:rPr kumimoji="0" lang="de-DE" alt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with</a:t>
            </a:r>
            <a:r>
              <a:rPr kumimoji="0" lang="de-DE" alt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alt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DG</a:t>
            </a:r>
            <a:r>
              <a:rPr kumimoji="0" lang="de-DE" alt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alt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</a:t>
            </a:r>
            <a:r>
              <a:rPr kumimoji="0" lang="de-DE" alt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xtension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 </a:t>
            </a:r>
          </a:p>
          <a:p>
            <a:pPr marL="285750" marR="0" lvl="0" indent="-2841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85750" marR="0" lvl="0" indent="-2841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BRIDGE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is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an </a:t>
            </a:r>
            <a:r>
              <a:rPr kumimoji="0" lang="de-DE" altLang="de-DE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informal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project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altLang="de-DE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at DWD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started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~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mid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2020</a:t>
            </a:r>
          </a:p>
          <a:p>
            <a:pPr marL="285750" marR="0" lvl="0" indent="-2841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Staff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</a:t>
            </a:r>
            <a:r>
              <a:rPr kumimoji="0" lang="de-DE" altLang="de-DE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M. Baldauf</a:t>
            </a:r>
            <a:r>
              <a:rPr lang="de-DE" altLang="de-DE" i="1" dirty="0">
                <a:solidFill>
                  <a:srgbClr val="000000"/>
                </a:solidFill>
              </a:rPr>
              <a:t>, F. Prill, D. Reinert</a:t>
            </a:r>
            <a:endParaRPr kumimoji="0" lang="de-DE" alt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85750" marR="0" lvl="0" indent="-2841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85750" marR="0" lvl="0" indent="-2841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Goals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</a:t>
            </a:r>
          </a:p>
          <a:p>
            <a:pPr marL="285750" marR="0" lvl="0" indent="-284163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develop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a prototype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for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a </a:t>
            </a:r>
            <a:r>
              <a:rPr kumimoji="0" lang="de-DE" alt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Discontinuous</a:t>
            </a: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alt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Galerkin</a:t>
            </a: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(DG)</a:t>
            </a:r>
            <a:r>
              <a:rPr lang="de-DE" altLang="de-DE" dirty="0">
                <a:solidFill>
                  <a:srgbClr val="000000"/>
                </a:solidFill>
              </a:rPr>
              <a:t> </a:t>
            </a:r>
            <a:r>
              <a:rPr lang="de-DE" altLang="de-DE" dirty="0" err="1">
                <a:solidFill>
                  <a:srgbClr val="000000"/>
                </a:solidFill>
              </a:rPr>
              <a:t>discretization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b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of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3D Euler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equations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(‚DG-HEVI on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sphere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‘)</a:t>
            </a:r>
          </a:p>
          <a:p>
            <a:pPr marL="285750" marR="0" lvl="0" indent="-284163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together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with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a minimal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set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of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physical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parameterizations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  <a:p>
            <a:pPr marL="285750" marR="0" lvl="0" indent="-284163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using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ICON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infrastructure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(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parallelisation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via YAXT, I/O, ...) </a:t>
            </a:r>
          </a:p>
          <a:p>
            <a:pPr marL="285750" marR="0" lvl="0" indent="-284163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more object-orientation and use of standard software (e.g. YAC coupler, ...)</a:t>
            </a:r>
            <a:endParaRPr kumimoji="0" lang="de-DE" alt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85750" marR="0" lvl="0" indent="-284163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85750" marR="0" lvl="0" indent="-284163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→ BRIDGE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is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an intermediate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step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to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a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full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–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fledged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ICON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implementation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</a:p>
          <a:p>
            <a:pPr marL="285750" marR="0" lvl="0" indent="-284163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altLang="de-DE" dirty="0">
                <a:solidFill>
                  <a:srgbClr val="000000"/>
                </a:solidFill>
              </a:rPr>
              <a:t>	</a:t>
            </a:r>
            <a:r>
              <a:rPr lang="de-DE" altLang="de-DE" dirty="0" err="1">
                <a:solidFill>
                  <a:srgbClr val="000000"/>
                </a:solidFill>
              </a:rPr>
              <a:t>Later</a:t>
            </a:r>
            <a:r>
              <a:rPr lang="de-DE" altLang="de-DE" dirty="0">
                <a:solidFill>
                  <a:srgbClr val="000000"/>
                </a:solidFill>
              </a:rPr>
              <a:t> on (</a:t>
            </a:r>
            <a:r>
              <a:rPr lang="de-DE" altLang="de-DE" dirty="0" err="1">
                <a:solidFill>
                  <a:srgbClr val="000000"/>
                </a:solidFill>
              </a:rPr>
              <a:t>starting</a:t>
            </a:r>
            <a:r>
              <a:rPr lang="de-DE" altLang="de-DE" dirty="0">
                <a:solidFill>
                  <a:srgbClr val="000000"/>
                </a:solidFill>
              </a:rPr>
              <a:t> ~2024), </a:t>
            </a:r>
            <a:r>
              <a:rPr lang="de-DE" altLang="de-DE" dirty="0" err="1">
                <a:solidFill>
                  <a:srgbClr val="000000"/>
                </a:solidFill>
              </a:rPr>
              <a:t>the</a:t>
            </a:r>
            <a:r>
              <a:rPr lang="de-DE" altLang="de-DE" dirty="0">
                <a:solidFill>
                  <a:srgbClr val="000000"/>
                </a:solidFill>
              </a:rPr>
              <a:t> BRIDGE code will </a:t>
            </a:r>
            <a:r>
              <a:rPr lang="de-DE" altLang="de-DE" dirty="0" err="1">
                <a:solidFill>
                  <a:srgbClr val="000000"/>
                </a:solidFill>
              </a:rPr>
              <a:t>serve</a:t>
            </a:r>
            <a:r>
              <a:rPr lang="de-DE" altLang="de-DE" dirty="0">
                <a:solidFill>
                  <a:srgbClr val="000000"/>
                </a:solidFill>
              </a:rPr>
              <a:t> </a:t>
            </a:r>
            <a:r>
              <a:rPr lang="de-DE" altLang="de-DE" dirty="0" err="1">
                <a:solidFill>
                  <a:srgbClr val="000000"/>
                </a:solidFill>
              </a:rPr>
              <a:t>as</a:t>
            </a:r>
            <a:r>
              <a:rPr lang="de-DE" altLang="de-DE" dirty="0">
                <a:solidFill>
                  <a:srgbClr val="000000"/>
                </a:solidFill>
              </a:rPr>
              <a:t> a code </a:t>
            </a:r>
            <a:r>
              <a:rPr lang="de-DE" altLang="de-DE" dirty="0" err="1">
                <a:solidFill>
                  <a:srgbClr val="000000"/>
                </a:solidFill>
              </a:rPr>
              <a:t>base</a:t>
            </a:r>
            <a:r>
              <a:rPr lang="de-DE" altLang="de-DE" dirty="0">
                <a:solidFill>
                  <a:srgbClr val="000000"/>
                </a:solidFill>
              </a:rPr>
              <a:t> </a:t>
            </a:r>
            <a:r>
              <a:rPr lang="de-DE" altLang="de-DE" dirty="0" err="1">
                <a:solidFill>
                  <a:srgbClr val="000000"/>
                </a:solidFill>
              </a:rPr>
              <a:t>for</a:t>
            </a:r>
            <a:r>
              <a:rPr lang="de-DE" altLang="de-DE" dirty="0">
                <a:solidFill>
                  <a:srgbClr val="000000"/>
                </a:solidFill>
              </a:rPr>
              <a:t> </a:t>
            </a:r>
            <a:r>
              <a:rPr lang="de-DE" altLang="de-DE" dirty="0" err="1">
                <a:solidFill>
                  <a:srgbClr val="000000"/>
                </a:solidFill>
              </a:rPr>
              <a:t>the</a:t>
            </a:r>
            <a:r>
              <a:rPr lang="de-DE" altLang="de-DE" dirty="0">
                <a:solidFill>
                  <a:srgbClr val="000000"/>
                </a:solidFill>
              </a:rPr>
              <a:t> final </a:t>
            </a:r>
            <a:r>
              <a:rPr lang="de-DE" altLang="de-DE" b="1" dirty="0">
                <a:solidFill>
                  <a:srgbClr val="000000"/>
                </a:solidFill>
              </a:rPr>
              <a:t>ICON-DG </a:t>
            </a:r>
            <a:r>
              <a:rPr lang="de-DE" altLang="de-DE" b="1" dirty="0" err="1">
                <a:solidFill>
                  <a:srgbClr val="000000"/>
                </a:solidFill>
              </a:rPr>
              <a:t>model</a:t>
            </a:r>
            <a:r>
              <a:rPr lang="de-DE" altLang="de-DE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FF3249AE-F616-433B-98F6-EA38B30162E7}"/>
              </a:ext>
            </a:extLst>
          </p:cNvPr>
          <p:cNvSpPr txBox="1"/>
          <p:nvPr/>
        </p:nvSpPr>
        <p:spPr>
          <a:xfrm>
            <a:off x="2411760" y="2564904"/>
            <a:ext cx="6517875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dirty="0"/>
              <a:t>At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moment</a:t>
            </a:r>
            <a:r>
              <a:rPr lang="de-DE" dirty="0"/>
              <a:t> a </a:t>
            </a:r>
            <a:r>
              <a:rPr lang="de-DE" dirty="0" err="1"/>
              <a:t>dramatic</a:t>
            </a:r>
            <a:r>
              <a:rPr lang="de-DE" dirty="0"/>
              <a:t> </a:t>
            </a:r>
            <a:r>
              <a:rPr lang="de-DE" dirty="0" err="1"/>
              <a:t>paradigm</a:t>
            </a:r>
            <a:r>
              <a:rPr lang="de-DE" dirty="0"/>
              <a:t> </a:t>
            </a:r>
            <a:r>
              <a:rPr lang="de-DE" dirty="0" err="1"/>
              <a:t>change</a:t>
            </a:r>
            <a:r>
              <a:rPr lang="de-DE" dirty="0"/>
              <a:t> </a:t>
            </a:r>
            <a:r>
              <a:rPr lang="de-DE" dirty="0" err="1"/>
              <a:t>takes</a:t>
            </a:r>
            <a:r>
              <a:rPr lang="de-DE" dirty="0"/>
              <a:t> </a:t>
            </a:r>
            <a:r>
              <a:rPr lang="de-DE" dirty="0" err="1"/>
              <a:t>place</a:t>
            </a:r>
            <a:r>
              <a:rPr lang="de-DE" dirty="0"/>
              <a:t>:</a:t>
            </a:r>
          </a:p>
          <a:p>
            <a:r>
              <a:rPr lang="de-DE" b="1" dirty="0"/>
              <a:t>AI/ML </a:t>
            </a:r>
            <a:r>
              <a:rPr lang="de-DE" b="1" dirty="0" err="1"/>
              <a:t>development</a:t>
            </a:r>
            <a:r>
              <a:rPr lang="de-DE" b="1" dirty="0"/>
              <a:t> </a:t>
            </a:r>
            <a:r>
              <a:rPr lang="de-DE" dirty="0" err="1"/>
              <a:t>sucks</a:t>
            </a:r>
            <a:r>
              <a:rPr lang="de-DE" dirty="0"/>
              <a:t> off </a:t>
            </a:r>
            <a:r>
              <a:rPr lang="de-DE" dirty="0" err="1"/>
              <a:t>people</a:t>
            </a:r>
            <a:r>
              <a:rPr lang="de-DE" dirty="0"/>
              <a:t> </a:t>
            </a:r>
            <a:r>
              <a:rPr lang="de-DE" dirty="0" err="1"/>
              <a:t>since</a:t>
            </a:r>
            <a:r>
              <a:rPr lang="de-DE" dirty="0"/>
              <a:t> ~end </a:t>
            </a:r>
            <a:r>
              <a:rPr lang="de-DE" dirty="0" err="1"/>
              <a:t>of</a:t>
            </a:r>
            <a:r>
              <a:rPr lang="de-DE" dirty="0"/>
              <a:t> last </a:t>
            </a:r>
            <a:r>
              <a:rPr lang="de-DE" dirty="0" err="1"/>
              <a:t>year</a:t>
            </a:r>
            <a:r>
              <a:rPr lang="de-DE" dirty="0"/>
              <a:t>.</a:t>
            </a:r>
          </a:p>
        </p:txBody>
      </p:sp>
      <p:sp>
        <p:nvSpPr>
          <p:cNvPr id="3" name="CustomShape 6">
            <a:extLst>
              <a:ext uri="{FF2B5EF4-FFF2-40B4-BE49-F238E27FC236}">
                <a16:creationId xmlns:a16="http://schemas.microsoft.com/office/drawing/2014/main" id="{F15501C8-F6BB-37C4-5A0C-A9D52BFDB714}"/>
              </a:ext>
            </a:extLst>
          </p:cNvPr>
          <p:cNvSpPr/>
          <p:nvPr/>
        </p:nvSpPr>
        <p:spPr>
          <a:xfrm>
            <a:off x="8283600" y="6381720"/>
            <a:ext cx="46440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39C2A4-7CB0-4AA1-BB12-77467A1233AC}" type="slidenum">
              <a:rPr kumimoji="0" lang="de-DE" sz="10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de-DE" sz="1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CustomShape 1"/>
          <p:cNvSpPr/>
          <p:nvPr/>
        </p:nvSpPr>
        <p:spPr>
          <a:xfrm>
            <a:off x="637200" y="1052640"/>
            <a:ext cx="5766748" cy="3678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Discontinuous</a:t>
            </a:r>
            <a:r>
              <a:rPr kumimoji="0" lang="de-DE" sz="18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Galerkin</a:t>
            </a:r>
            <a:r>
              <a:rPr kumimoji="0" lang="de-DE" sz="18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(DG) </a:t>
            </a:r>
            <a:r>
              <a:rPr kumimoji="0" lang="de-DE" sz="18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methods</a:t>
            </a:r>
            <a:r>
              <a:rPr kumimoji="0" lang="de-DE" sz="18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in a </a:t>
            </a:r>
            <a:r>
              <a:rPr kumimoji="0" lang="de-DE" sz="18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nutshell</a:t>
            </a:r>
            <a:endParaRPr kumimoji="0" lang="de-DE" sz="1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pic>
        <p:nvPicPr>
          <p:cNvPr id="150" name="Picture 2" descr="D:\Work\Projekte\Veranstaltungen\2013\130902_EZMW-Seminar_Reading\DG_1.gif"/>
          <p:cNvPicPr/>
          <p:nvPr/>
        </p:nvPicPr>
        <p:blipFill>
          <a:blip r:embed="rId2"/>
          <a:stretch/>
        </p:blipFill>
        <p:spPr>
          <a:xfrm>
            <a:off x="971600" y="1506724"/>
            <a:ext cx="3985560" cy="523080"/>
          </a:xfrm>
          <a:prstGeom prst="rect">
            <a:avLst/>
          </a:prstGeom>
          <a:ln>
            <a:noFill/>
          </a:ln>
        </p:spPr>
      </p:pic>
      <p:pic>
        <p:nvPicPr>
          <p:cNvPr id="151" name="Picture 3" descr="D:\Work\Projekte\Veranstaltungen\2013\130902_EZMW-Seminar_Reading\Nair_abb9.2.gif"/>
          <p:cNvPicPr/>
          <p:nvPr/>
        </p:nvPicPr>
        <p:blipFill>
          <a:blip r:embed="rId3"/>
          <a:stretch/>
        </p:blipFill>
        <p:spPr>
          <a:xfrm>
            <a:off x="5583285" y="2137296"/>
            <a:ext cx="2795040" cy="899280"/>
          </a:xfrm>
          <a:prstGeom prst="rect">
            <a:avLst/>
          </a:prstGeom>
          <a:ln>
            <a:noFill/>
          </a:ln>
        </p:spPr>
      </p:pic>
      <p:sp>
        <p:nvSpPr>
          <p:cNvPr id="152" name="CustomShape 2"/>
          <p:cNvSpPr/>
          <p:nvPr/>
        </p:nvSpPr>
        <p:spPr>
          <a:xfrm>
            <a:off x="5796253" y="2986981"/>
            <a:ext cx="2951747" cy="4602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From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2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Nair et al. (2011) 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in ‚</a:t>
            </a:r>
            <a:r>
              <a:rPr kumimoji="0" lang="de-DE" sz="1200" b="0" i="1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Numerical</a:t>
            </a:r>
            <a:r>
              <a:rPr kumimoji="0" lang="de-DE" sz="12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1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techniques</a:t>
            </a:r>
            <a:r>
              <a:rPr kumimoji="0" lang="de-DE" sz="12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200" b="0" i="1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for</a:t>
            </a:r>
            <a:r>
              <a:rPr kumimoji="0" lang="de-DE" sz="12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global </a:t>
            </a:r>
            <a:r>
              <a:rPr kumimoji="0" lang="de-DE" sz="1200" b="0" i="1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atm</a:t>
            </a:r>
            <a:r>
              <a:rPr kumimoji="0" lang="de-DE" sz="12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. </a:t>
            </a:r>
            <a:r>
              <a:rPr kumimoji="0" lang="de-DE" sz="1200" b="0" i="1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models</a:t>
            </a:r>
            <a:r>
              <a:rPr kumimoji="0" lang="de-DE" sz="12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'</a:t>
            </a:r>
            <a:endParaRPr kumimoji="0" lang="de-DE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154" name="CustomShape 3"/>
          <p:cNvSpPr/>
          <p:nvPr/>
        </p:nvSpPr>
        <p:spPr>
          <a:xfrm>
            <a:off x="573263" y="3106591"/>
            <a:ext cx="4493516" cy="3678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2.) </a:t>
            </a:r>
            <a:r>
              <a:rPr kumimoji="0" lang="de-DE" sz="1800" b="0" i="0" u="none" strike="noStrike" kern="1200" cap="none" spc="-1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Galerkin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-1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approach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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-1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weak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-1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formulation</a:t>
            </a:r>
            <a:endParaRPr kumimoji="0" lang="de-DE" sz="1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155" name="CustomShape 4"/>
          <p:cNvSpPr/>
          <p:nvPr/>
        </p:nvSpPr>
        <p:spPr>
          <a:xfrm>
            <a:off x="573263" y="2105126"/>
            <a:ext cx="3511772" cy="3678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1.) Finite-element </a:t>
            </a:r>
            <a:r>
              <a:rPr kumimoji="0" lang="de-DE" sz="1800" b="0" i="0" u="none" strike="noStrike" kern="1200" cap="none" spc="-1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representation</a:t>
            </a:r>
            <a:endParaRPr kumimoji="0" lang="de-DE" sz="1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pic>
        <p:nvPicPr>
          <p:cNvPr id="156" name="Picture 7" descr="D:\Work\Projekte\Veranstaltungen\2013\130902_EZMW-Seminar_Reading\DG_FE.gif"/>
          <p:cNvPicPr/>
          <p:nvPr/>
        </p:nvPicPr>
        <p:blipFill>
          <a:blip r:embed="rId4"/>
          <a:stretch/>
        </p:blipFill>
        <p:spPr>
          <a:xfrm>
            <a:off x="1222493" y="2422632"/>
            <a:ext cx="3039480" cy="685080"/>
          </a:xfrm>
          <a:prstGeom prst="rect">
            <a:avLst/>
          </a:prstGeom>
          <a:ln>
            <a:noFill/>
          </a:ln>
        </p:spPr>
      </p:pic>
      <p:sp>
        <p:nvSpPr>
          <p:cNvPr id="157" name="CustomShape 5"/>
          <p:cNvSpPr/>
          <p:nvPr/>
        </p:nvSpPr>
        <p:spPr>
          <a:xfrm>
            <a:off x="4572000" y="6381720"/>
            <a:ext cx="370944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M. Baldauf (DWD)</a:t>
            </a:r>
            <a:endParaRPr kumimoji="0" lang="de-DE" sz="1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158" name="CustomShape 6"/>
          <p:cNvSpPr/>
          <p:nvPr/>
        </p:nvSpPr>
        <p:spPr>
          <a:xfrm>
            <a:off x="8283600" y="6381720"/>
            <a:ext cx="46440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39C2A4-7CB0-4AA1-BB12-77467A1233AC}" type="slidenum">
              <a:rPr kumimoji="0" lang="de-DE" sz="10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e-DE" sz="1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159" name="CustomShape 7"/>
          <p:cNvSpPr/>
          <p:nvPr/>
        </p:nvSpPr>
        <p:spPr>
          <a:xfrm>
            <a:off x="5364088" y="1403074"/>
            <a:ext cx="3233434" cy="6448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1950" algn="l"/>
              </a:tabLst>
              <a:defRPr/>
            </a:pP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e.g. 	</a:t>
            </a:r>
            <a:r>
              <a:rPr kumimoji="0" lang="de-DE" sz="1200" b="0" i="1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Cockburn</a:t>
            </a:r>
            <a:r>
              <a:rPr kumimoji="0" lang="de-DE" sz="12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, Shu (1989) Math. </a:t>
            </a:r>
            <a:r>
              <a:rPr kumimoji="0" lang="de-DE" sz="1200" b="0" i="1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Comput</a:t>
            </a:r>
            <a:r>
              <a:rPr kumimoji="0" lang="de-DE" sz="12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.</a:t>
            </a:r>
            <a:endParaRPr kumimoji="0" lang="de-DE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1950" algn="l"/>
              </a:tabLst>
              <a:defRPr/>
            </a:pPr>
            <a:r>
              <a:rPr kumimoji="0" lang="de-DE" sz="12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	</a:t>
            </a:r>
            <a:r>
              <a:rPr kumimoji="0" lang="de-DE" sz="1200" b="0" i="1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Cockburn</a:t>
            </a:r>
            <a:r>
              <a:rPr kumimoji="0" lang="de-DE" sz="12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et al. (1989) JCP</a:t>
            </a:r>
            <a:endParaRPr kumimoji="0" lang="de-DE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1950" algn="l"/>
              </a:tabLst>
              <a:defRPr/>
            </a:pPr>
            <a:r>
              <a:rPr kumimoji="0" lang="de-DE" sz="12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	</a:t>
            </a:r>
            <a:r>
              <a:rPr kumimoji="0" lang="de-DE" sz="1200" b="0" i="1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Hesthaven</a:t>
            </a:r>
            <a:r>
              <a:rPr kumimoji="0" lang="de-DE" sz="12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, </a:t>
            </a:r>
            <a:r>
              <a:rPr kumimoji="0" lang="de-DE" sz="1200" b="0" i="1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Warburton</a:t>
            </a:r>
            <a:r>
              <a:rPr kumimoji="0" lang="de-DE" sz="12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(2008)</a:t>
            </a:r>
            <a:endParaRPr kumimoji="0" lang="de-DE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pic>
        <p:nvPicPr>
          <p:cNvPr id="162" name="Grafik 1"/>
          <p:cNvPicPr/>
          <p:nvPr/>
        </p:nvPicPr>
        <p:blipFill>
          <a:blip r:embed="rId5"/>
          <a:stretch/>
        </p:blipFill>
        <p:spPr>
          <a:xfrm>
            <a:off x="974880" y="3544739"/>
            <a:ext cx="7306560" cy="632520"/>
          </a:xfrm>
          <a:prstGeom prst="rect">
            <a:avLst/>
          </a:prstGeom>
          <a:ln>
            <a:noFill/>
          </a:ln>
        </p:spPr>
      </p:pic>
      <p:sp>
        <p:nvSpPr>
          <p:cNvPr id="17" name="CustomShape 2">
            <a:extLst>
              <a:ext uri="{FF2B5EF4-FFF2-40B4-BE49-F238E27FC236}">
                <a16:creationId xmlns:a16="http://schemas.microsoft.com/office/drawing/2014/main" id="{F805AAAE-F593-47DE-82E5-BA1F4E8C762C}"/>
              </a:ext>
            </a:extLst>
          </p:cNvPr>
          <p:cNvSpPr/>
          <p:nvPr/>
        </p:nvSpPr>
        <p:spPr>
          <a:xfrm>
            <a:off x="576478" y="4243796"/>
            <a:ext cx="4523459" cy="6448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3.) Finite-volume </a:t>
            </a:r>
            <a:r>
              <a:rPr kumimoji="0" lang="de-DE" sz="1800" b="0" i="0" u="none" strike="noStrike" kern="1200" cap="none" spc="-1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ingredient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: </a:t>
            </a:r>
            <a:r>
              <a:rPr kumimoji="0" lang="de-DE" sz="1800" b="0" i="0" u="none" strike="noStrike" kern="1200" cap="none" spc="-1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numerical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-1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flux</a:t>
            </a:r>
            <a:endParaRPr kumimoji="0" lang="de-DE" sz="1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    </a:t>
            </a:r>
            <a:endParaRPr kumimoji="0" lang="de-DE" sz="1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18" name="CustomShape 3">
            <a:extLst>
              <a:ext uri="{FF2B5EF4-FFF2-40B4-BE49-F238E27FC236}">
                <a16:creationId xmlns:a16="http://schemas.microsoft.com/office/drawing/2014/main" id="{0DA206CF-F66E-491D-B0CA-E02E346F0D92}"/>
              </a:ext>
            </a:extLst>
          </p:cNvPr>
          <p:cNvSpPr/>
          <p:nvPr/>
        </p:nvSpPr>
        <p:spPr>
          <a:xfrm>
            <a:off x="1209240" y="5537050"/>
            <a:ext cx="2775240" cy="401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ingdings"/>
                <a:ea typeface="DejaVu Sans"/>
                <a:cs typeface="DejaVu Sans"/>
              </a:rPr>
              <a:t>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ODE-system </a:t>
            </a:r>
            <a:r>
              <a:rPr kumimoji="0" lang="de-DE" sz="18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for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q</a:t>
            </a:r>
            <a:r>
              <a:rPr kumimoji="0" lang="de-DE" sz="1800" b="0" i="0" u="none" strike="noStrike" kern="1200" cap="none" spc="-1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(</a:t>
            </a:r>
            <a:r>
              <a:rPr kumimoji="0" lang="de-DE" sz="1800" b="0" i="1" u="none" strike="noStrike" kern="1200" cap="none" spc="-1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k</a:t>
            </a:r>
            <a:r>
              <a:rPr kumimoji="0" lang="de-DE" sz="1800" b="0" i="0" u="none" strike="noStrike" kern="1200" cap="none" spc="-1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)</a:t>
            </a:r>
            <a:r>
              <a:rPr kumimoji="0" lang="de-DE" sz="1800" b="0" i="1" u="none" strike="noStrike" kern="1200" cap="none" spc="-1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jl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(</a:t>
            </a:r>
            <a:r>
              <a:rPr kumimoji="0" lang="de-DE" sz="18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t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)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endParaRPr kumimoji="0" lang="de-DE" sz="1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20" name="CustomShape 7">
            <a:extLst>
              <a:ext uri="{FF2B5EF4-FFF2-40B4-BE49-F238E27FC236}">
                <a16:creationId xmlns:a16="http://schemas.microsoft.com/office/drawing/2014/main" id="{85A5D9D1-27FF-4A34-9ABC-D717A7839EF1}"/>
              </a:ext>
            </a:extLst>
          </p:cNvPr>
          <p:cNvSpPr/>
          <p:nvPr/>
        </p:nvSpPr>
        <p:spPr>
          <a:xfrm>
            <a:off x="577973" y="5132936"/>
            <a:ext cx="633168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4.) </a:t>
            </a:r>
            <a:r>
              <a:rPr kumimoji="0" lang="de-DE" sz="1800" b="0" i="0" u="none" strike="noStrike" kern="1200" cap="none" spc="-1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Gaussian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-1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quadrature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-1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for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-1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the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-1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volume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and </a:t>
            </a:r>
            <a:r>
              <a:rPr kumimoji="0" lang="de-DE" sz="1800" b="0" i="0" u="none" strike="noStrike" kern="1200" cap="none" spc="-1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surface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-1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integrals</a:t>
            </a:r>
            <a:endParaRPr kumimoji="0" lang="de-DE" sz="1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pic>
        <p:nvPicPr>
          <p:cNvPr id="21" name="Picture 23" descr="M:\mbaldauf\Work\Projekte\Unbenannt.png">
            <a:extLst>
              <a:ext uri="{FF2B5EF4-FFF2-40B4-BE49-F238E27FC236}">
                <a16:creationId xmlns:a16="http://schemas.microsoft.com/office/drawing/2014/main" id="{53D08598-3962-4D48-81B6-708A3DB5A94D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1080000" y="4636624"/>
            <a:ext cx="5508000" cy="510480"/>
          </a:xfrm>
          <a:prstGeom prst="rect">
            <a:avLst/>
          </a:prstGeom>
          <a:ln>
            <a:noFill/>
          </a:ln>
        </p:spPr>
      </p:pic>
      <p:sp>
        <p:nvSpPr>
          <p:cNvPr id="22" name="CustomShape 9">
            <a:extLst>
              <a:ext uri="{FF2B5EF4-FFF2-40B4-BE49-F238E27FC236}">
                <a16:creationId xmlns:a16="http://schemas.microsoft.com/office/drawing/2014/main" id="{25B44A98-9921-4683-8EAB-112B7B304179}"/>
              </a:ext>
            </a:extLst>
          </p:cNvPr>
          <p:cNvSpPr/>
          <p:nvPr/>
        </p:nvSpPr>
        <p:spPr>
          <a:xfrm>
            <a:off x="573263" y="5880053"/>
            <a:ext cx="545832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5.) Use a time-integration </a:t>
            </a:r>
            <a:r>
              <a:rPr kumimoji="0" lang="de-DE" sz="1800" b="0" i="0" u="none" strike="noStrike" kern="1200" cap="none" spc="-1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scheme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(Runge-</a:t>
            </a:r>
            <a:r>
              <a:rPr kumimoji="0" lang="de-DE" sz="1800" b="0" i="0" u="none" strike="noStrike" kern="1200" cap="none" spc="-1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Kutta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, …)</a:t>
            </a:r>
            <a:endParaRPr kumimoji="0" lang="de-DE" sz="1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pic>
        <p:nvPicPr>
          <p:cNvPr id="23" name="Grafik 1">
            <a:extLst>
              <a:ext uri="{FF2B5EF4-FFF2-40B4-BE49-F238E27FC236}">
                <a16:creationId xmlns:a16="http://schemas.microsoft.com/office/drawing/2014/main" id="{E4AA5DC5-160F-4BCC-BC25-F8F04CB0CDFC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7557489" y="5094909"/>
            <a:ext cx="1151640" cy="1119960"/>
          </a:xfrm>
          <a:prstGeom prst="rect">
            <a:avLst/>
          </a:prstGeom>
          <a:ln>
            <a:noFill/>
          </a:ln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D224091F-7712-463A-AC25-C60210947F9F}"/>
              </a:ext>
            </a:extLst>
          </p:cNvPr>
          <p:cNvSpPr txBox="1"/>
          <p:nvPr/>
        </p:nvSpPr>
        <p:spPr>
          <a:xfrm>
            <a:off x="5939501" y="2349666"/>
            <a:ext cx="3076483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higher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order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discretization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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5F4055EB-56E7-47DA-BF84-AC45775E1FEE}"/>
              </a:ext>
            </a:extLst>
          </p:cNvPr>
          <p:cNvSpPr txBox="1"/>
          <p:nvPr/>
        </p:nvSpPr>
        <p:spPr>
          <a:xfrm>
            <a:off x="5733965" y="3138254"/>
            <a:ext cx="3264035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works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on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unstructured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grids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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A4A9207C-0973-48AF-8BE5-596FB038EC8E}"/>
              </a:ext>
            </a:extLst>
          </p:cNvPr>
          <p:cNvSpPr txBox="1"/>
          <p:nvPr/>
        </p:nvSpPr>
        <p:spPr>
          <a:xfrm>
            <a:off x="6644471" y="3777888"/>
            <a:ext cx="2353529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Local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conservation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 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79B03840-959B-42DC-89EA-0D488033D398}"/>
              </a:ext>
            </a:extLst>
          </p:cNvPr>
          <p:cNvSpPr txBox="1"/>
          <p:nvPr/>
        </p:nvSpPr>
        <p:spPr>
          <a:xfrm>
            <a:off x="5533941" y="4699111"/>
            <a:ext cx="3482043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allows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explicit time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integration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 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59EC2928-5414-4B10-9902-F3B443849A37}"/>
              </a:ext>
            </a:extLst>
          </p:cNvPr>
          <p:cNvSpPr txBox="1"/>
          <p:nvPr/>
        </p:nvSpPr>
        <p:spPr>
          <a:xfrm>
            <a:off x="5744449" y="5932843"/>
            <a:ext cx="3276859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high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computational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intensity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 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66B9290F-0D4C-4172-A374-951F28A7187D}"/>
              </a:ext>
            </a:extLst>
          </p:cNvPr>
          <p:cNvSpPr txBox="1"/>
          <p:nvPr/>
        </p:nvSpPr>
        <p:spPr>
          <a:xfrm>
            <a:off x="5559589" y="5471802"/>
            <a:ext cx="3456395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allows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massive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parallelisation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 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cxnSp>
        <p:nvCxnSpPr>
          <p:cNvPr id="29" name="Gerade Verbindung mit Pfeil 28">
            <a:extLst>
              <a:ext uri="{FF2B5EF4-FFF2-40B4-BE49-F238E27FC236}">
                <a16:creationId xmlns:a16="http://schemas.microsoft.com/office/drawing/2014/main" id="{43D009DF-8449-4081-94D5-5BBC5BB238DB}"/>
              </a:ext>
            </a:extLst>
          </p:cNvPr>
          <p:cNvCxnSpPr>
            <a:cxnSpLocks/>
            <a:stCxn id="155" idx="3"/>
          </p:cNvCxnSpPr>
          <p:nvPr/>
        </p:nvCxnSpPr>
        <p:spPr>
          <a:xfrm>
            <a:off x="4085035" y="2289065"/>
            <a:ext cx="1783109" cy="254839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mit Pfeil 29">
            <a:extLst>
              <a:ext uri="{FF2B5EF4-FFF2-40B4-BE49-F238E27FC236}">
                <a16:creationId xmlns:a16="http://schemas.microsoft.com/office/drawing/2014/main" id="{DC6BEFD6-5F2A-48BF-B335-DBF03CE72C5A}"/>
              </a:ext>
            </a:extLst>
          </p:cNvPr>
          <p:cNvCxnSpPr>
            <a:cxnSpLocks/>
          </p:cNvCxnSpPr>
          <p:nvPr/>
        </p:nvCxnSpPr>
        <p:spPr>
          <a:xfrm flipV="1">
            <a:off x="5006756" y="3516939"/>
            <a:ext cx="727209" cy="909019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mit Pfeil 30">
            <a:extLst>
              <a:ext uri="{FF2B5EF4-FFF2-40B4-BE49-F238E27FC236}">
                <a16:creationId xmlns:a16="http://schemas.microsoft.com/office/drawing/2014/main" id="{D2D23441-A354-4341-9127-429AF944CB96}"/>
              </a:ext>
            </a:extLst>
          </p:cNvPr>
          <p:cNvCxnSpPr>
            <a:cxnSpLocks/>
            <a:stCxn id="155" idx="3"/>
          </p:cNvCxnSpPr>
          <p:nvPr/>
        </p:nvCxnSpPr>
        <p:spPr>
          <a:xfrm>
            <a:off x="4085035" y="2289065"/>
            <a:ext cx="1648930" cy="1023408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mit Pfeil 31">
            <a:extLst>
              <a:ext uri="{FF2B5EF4-FFF2-40B4-BE49-F238E27FC236}">
                <a16:creationId xmlns:a16="http://schemas.microsoft.com/office/drawing/2014/main" id="{70870FB1-18E3-4603-A575-769E07C86F9C}"/>
              </a:ext>
            </a:extLst>
          </p:cNvPr>
          <p:cNvCxnSpPr>
            <a:cxnSpLocks/>
          </p:cNvCxnSpPr>
          <p:nvPr/>
        </p:nvCxnSpPr>
        <p:spPr>
          <a:xfrm flipV="1">
            <a:off x="5006756" y="3999534"/>
            <a:ext cx="1574485" cy="426424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mit Pfeil 32">
            <a:extLst>
              <a:ext uri="{FF2B5EF4-FFF2-40B4-BE49-F238E27FC236}">
                <a16:creationId xmlns:a16="http://schemas.microsoft.com/office/drawing/2014/main" id="{8D85438F-B7A5-4CE6-B0A8-895DEFBF5BA7}"/>
              </a:ext>
            </a:extLst>
          </p:cNvPr>
          <p:cNvCxnSpPr>
            <a:cxnSpLocks/>
          </p:cNvCxnSpPr>
          <p:nvPr/>
        </p:nvCxnSpPr>
        <p:spPr>
          <a:xfrm>
            <a:off x="5006756" y="4425958"/>
            <a:ext cx="497840" cy="253256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mit Pfeil 33">
            <a:extLst>
              <a:ext uri="{FF2B5EF4-FFF2-40B4-BE49-F238E27FC236}">
                <a16:creationId xmlns:a16="http://schemas.microsoft.com/office/drawing/2014/main" id="{7DF162DE-DFAD-4E4B-97B4-3BB89D6C2CF9}"/>
              </a:ext>
            </a:extLst>
          </p:cNvPr>
          <p:cNvCxnSpPr>
            <a:cxnSpLocks/>
          </p:cNvCxnSpPr>
          <p:nvPr/>
        </p:nvCxnSpPr>
        <p:spPr>
          <a:xfrm>
            <a:off x="4211322" y="5506609"/>
            <a:ext cx="1522643" cy="529889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mit Pfeil 34">
            <a:extLst>
              <a:ext uri="{FF2B5EF4-FFF2-40B4-BE49-F238E27FC236}">
                <a16:creationId xmlns:a16="http://schemas.microsoft.com/office/drawing/2014/main" id="{136A10E8-DC44-42B2-A468-F92BE221EA6B}"/>
              </a:ext>
            </a:extLst>
          </p:cNvPr>
          <p:cNvCxnSpPr>
            <a:cxnSpLocks/>
          </p:cNvCxnSpPr>
          <p:nvPr/>
        </p:nvCxnSpPr>
        <p:spPr>
          <a:xfrm>
            <a:off x="4411666" y="4602559"/>
            <a:ext cx="1092930" cy="1002143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7788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3" name="Rechteck 1">
            <a:extLst>
              <a:ext uri="{FF2B5EF4-FFF2-40B4-BE49-F238E27FC236}">
                <a16:creationId xmlns:a16="http://schemas.microsoft.com/office/drawing/2014/main" id="{995AEB7D-C41F-4BFE-8353-0F57DDFB44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995363"/>
            <a:ext cx="8713788" cy="50783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tabLst>
                <a:tab pos="355600" algn="l"/>
                <a:tab pos="542925" algn="l"/>
                <a:tab pos="6999288" algn="l"/>
                <a:tab pos="807561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tabLst>
                <a:tab pos="355600" algn="l"/>
                <a:tab pos="542925" algn="l"/>
                <a:tab pos="6999288" algn="l"/>
                <a:tab pos="807561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tabLst>
                <a:tab pos="355600" algn="l"/>
                <a:tab pos="542925" algn="l"/>
                <a:tab pos="6999288" algn="l"/>
                <a:tab pos="80756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tabLst>
                <a:tab pos="355600" algn="l"/>
                <a:tab pos="542925" algn="l"/>
                <a:tab pos="6999288" algn="l"/>
                <a:tab pos="80756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tabLst>
                <a:tab pos="355600" algn="l"/>
                <a:tab pos="542925" algn="l"/>
                <a:tab pos="6999288" algn="l"/>
                <a:tab pos="80756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tabLst>
                <a:tab pos="355600" algn="l"/>
                <a:tab pos="542925" algn="l"/>
                <a:tab pos="6999288" algn="l"/>
                <a:tab pos="80756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tabLst>
                <a:tab pos="355600" algn="l"/>
                <a:tab pos="542925" algn="l"/>
                <a:tab pos="6999288" algn="l"/>
                <a:tab pos="80756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tabLst>
                <a:tab pos="355600" algn="l"/>
                <a:tab pos="542925" algn="l"/>
                <a:tab pos="6999288" algn="l"/>
                <a:tab pos="80756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tabLst>
                <a:tab pos="355600" algn="l"/>
                <a:tab pos="542925" algn="l"/>
                <a:tab pos="6999288" algn="l"/>
                <a:tab pos="80756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5600" algn="l"/>
                <a:tab pos="542925" algn="l"/>
                <a:tab pos="6999288" algn="l"/>
                <a:tab pos="7889875" algn="l"/>
              </a:tabLst>
              <a:defRPr/>
            </a:pP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0. 	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first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version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FE/DG </a:t>
            </a:r>
            <a:r>
              <a:rPr kumimoji="0" lang="de-DE" alt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framework</a:t>
            </a: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available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MPI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parallelized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	Q2/2021	</a:t>
            </a: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kumimoji="0" lang="de-DE" alt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5600" algn="l"/>
                <a:tab pos="542925" algn="l"/>
                <a:tab pos="6999288" algn="l"/>
                <a:tab pos="7889875" algn="l"/>
              </a:tabLst>
              <a:defRPr/>
            </a:pP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	</a:t>
            </a:r>
            <a:r>
              <a:rPr kumimoji="0" lang="de-DE" alt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shallow</a:t>
            </a: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de-DE" alt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water</a:t>
            </a: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equations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on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sphere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explicit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time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integration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(RK)   	Q3/2021 	</a:t>
            </a: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kumimoji="0" lang="de-DE" alt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5600" algn="l"/>
                <a:tab pos="542925" algn="l"/>
                <a:tab pos="6999288" algn="l"/>
                <a:tab pos="7889875" algn="l"/>
              </a:tabLst>
              <a:defRPr/>
            </a:pP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	</a:t>
            </a: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3D Euler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equations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on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sphere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explicit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time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integration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(RK)   	Q1/2022 	</a:t>
            </a: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kumimoji="0" lang="de-DE" alt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>
                <a:tab pos="355600" algn="l"/>
                <a:tab pos="542925" algn="l"/>
                <a:tab pos="6999288" algn="l"/>
                <a:tab pos="7889875" algn="l"/>
              </a:tabLst>
              <a:defRPr/>
            </a:pP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2.b		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3D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diffusion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(+ a simple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turbulence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scheme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 BR1/BR2       	Q2/2022	</a:t>
            </a:r>
            <a:r>
              <a:rPr kumimoji="0" lang="de-DE" sz="1800" b="1" i="0" u="none" strike="noStrike" kern="1200" cap="none" spc="-1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Wingdings"/>
                <a:ea typeface="Calibri"/>
                <a:cs typeface="DejaVu Sans"/>
              </a:rPr>
              <a:t>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DejaVu Sans"/>
              </a:rPr>
              <a:t>/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Webdings"/>
                <a:ea typeface="Calibri"/>
                <a:cs typeface="DejaVu Sans"/>
              </a:rPr>
              <a:t></a:t>
            </a:r>
            <a:endParaRPr kumimoji="0" lang="de-DE" alt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>
                <a:tab pos="355600" algn="l"/>
                <a:tab pos="542925" algn="l"/>
                <a:tab pos="6999288" algn="l"/>
                <a:tab pos="7889875" algn="l"/>
              </a:tabLst>
              <a:defRPr/>
            </a:pP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2.c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grid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refinement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works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	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Q2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/2022	</a:t>
            </a: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kumimoji="0" lang="de-DE" alt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>
                <a:tab pos="355600" algn="l"/>
                <a:tab pos="542925" algn="l"/>
                <a:tab pos="6999288" algn="l"/>
                <a:tab pos="7889875" algn="l"/>
              </a:tabLst>
              <a:defRPr/>
            </a:pP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	</a:t>
            </a: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Euler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equations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HEVI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time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integration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(IMEX-RK)   	Q3/2022	</a:t>
            </a: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kumimoji="0" lang="de-DE" alt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>
                <a:tab pos="355600" algn="l"/>
                <a:tab pos="542925" algn="l"/>
                <a:tab pos="6999288" algn="l"/>
                <a:tab pos="7889875" algn="l"/>
              </a:tabLst>
              <a:defRPr/>
            </a:pP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3.b 		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optimization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vertically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implicit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solver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(Schur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compl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.,...)   	Q4/2022	</a:t>
            </a: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/</a:t>
            </a: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... 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3.c	</a:t>
            </a: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	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3D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diffusion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(+ a simple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turbulence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scheme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), HEVI  	Q1/2023	</a:t>
            </a: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 </a:t>
            </a:r>
            <a:endParaRPr kumimoji="0" lang="de-DE" altLang="de-DE" sz="1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5600" algn="l"/>
                <a:tab pos="542925" algn="l"/>
                <a:tab pos="6999288" algn="l"/>
                <a:tab pos="7889875" algn="l"/>
              </a:tabLst>
              <a:defRPr/>
            </a:pP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	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cloud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de-DE" alt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microphysics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(Kessler) + </a:t>
            </a:r>
            <a:r>
              <a:rPr kumimoji="0" lang="de-DE" alt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tracer</a:t>
            </a: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de-DE" alt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advection</a:t>
            </a: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(positive definit)  	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>
                <a:tab pos="355600" algn="l"/>
                <a:tab pos="542925" algn="l"/>
                <a:tab pos="6999288" algn="l"/>
                <a:tab pos="7889875" algn="l"/>
              </a:tabLst>
              <a:defRPr/>
            </a:pP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		+ explicit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sedimentation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scheme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	Q4/2022	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Webdings"/>
                <a:ea typeface="Calibri"/>
                <a:cs typeface="DejaVu Sans"/>
              </a:rPr>
              <a:t></a:t>
            </a: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E1001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!</a:t>
            </a:r>
            <a:endParaRPr kumimoji="0" lang="de-DE" alt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5600" algn="l"/>
                <a:tab pos="542925" algn="l"/>
                <a:tab pos="6999288" algn="l"/>
                <a:tab pos="7889875" algn="l"/>
              </a:tabLst>
              <a:defRPr/>
            </a:pP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4.b 		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cloud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microphysics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cloud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ice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Graupel) </a:t>
            </a:r>
            <a:b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+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vertically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implicit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sedimentation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scheme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	Q1/2023</a:t>
            </a:r>
            <a:b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4.c		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HEVI diffusion on physics time step; overall time integration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	Q4/2023</a:t>
            </a:r>
            <a:endParaRPr kumimoji="0" lang="de-DE" alt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5600" algn="l"/>
                <a:tab pos="542925" algn="l"/>
                <a:tab pos="6999288" algn="l"/>
                <a:tab pos="7889875" algn="l"/>
              </a:tabLst>
              <a:defRPr/>
            </a:pP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	</a:t>
            </a: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limited </a:t>
            </a:r>
            <a:r>
              <a:rPr kumimoji="0" lang="de-DE" alt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area</a:t>
            </a: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version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available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	Q1/2023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5600" algn="l"/>
                <a:tab pos="542925" algn="l"/>
                <a:tab pos="6999288" algn="l"/>
                <a:tab pos="7889875" algn="l"/>
              </a:tabLst>
              <a:defRPr/>
            </a:pP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5.b 		</a:t>
            </a:r>
            <a:r>
              <a:rPr kumimoji="0" lang="de-DE" alt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vectorized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version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available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	Q2/2023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5600" algn="l"/>
                <a:tab pos="542925" algn="l"/>
                <a:tab pos="6999288" algn="l"/>
                <a:tab pos="7889875" algn="l"/>
              </a:tabLst>
              <a:defRPr/>
            </a:pP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5.c		</a:t>
            </a: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GPU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version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Q1/2024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5600" algn="l"/>
                <a:tab pos="542925" algn="l"/>
                <a:tab pos="6999288" algn="l"/>
                <a:tab pos="7889875" algn="l"/>
              </a:tabLst>
              <a:defRPr/>
            </a:pPr>
            <a:endParaRPr kumimoji="0" lang="de-DE" alt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>
                <a:tab pos="355600" algn="l"/>
                <a:tab pos="542925" algn="l"/>
                <a:tab pos="6999288" algn="l"/>
                <a:tab pos="7889875" algn="l"/>
              </a:tabLst>
              <a:defRPr/>
            </a:pP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 	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coupling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full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fledged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de-DE" alt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turbulence</a:t>
            </a: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+ BL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scheme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	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Q2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/2023	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Webdings"/>
                <a:ea typeface="Calibri"/>
                <a:cs typeface="DejaVu Sans"/>
              </a:rPr>
              <a:t></a:t>
            </a:r>
            <a:endParaRPr kumimoji="0" lang="de-DE" alt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820" name="Textfeld 3">
            <a:extLst>
              <a:ext uri="{FF2B5EF4-FFF2-40B4-BE49-F238E27FC236}">
                <a16:creationId xmlns:a16="http://schemas.microsoft.com/office/drawing/2014/main" id="{08CB7A31-D616-40ED-BCF3-F19A65826F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1341438"/>
            <a:ext cx="1857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DejaVu Sans"/>
              <a:cs typeface="DejaVu San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DejaVu Sans"/>
              <a:cs typeface="DejaVu Sans"/>
            </a:endParaRPr>
          </a:p>
        </p:txBody>
      </p:sp>
      <p:sp>
        <p:nvSpPr>
          <p:cNvPr id="34821" name="Textfeld 2">
            <a:extLst>
              <a:ext uri="{FF2B5EF4-FFF2-40B4-BE49-F238E27FC236}">
                <a16:creationId xmlns:a16="http://schemas.microsoft.com/office/drawing/2014/main" id="{BE195A03-3DAF-4342-A648-DC78B6013D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000" y="360000"/>
            <a:ext cx="52917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Milestones </a:t>
            </a:r>
            <a:r>
              <a:rPr kumimoji="0" lang="de-DE" alt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de-DE" alt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BRIDGE-project  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status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Sept. 2023)</a:t>
            </a:r>
            <a:endParaRPr kumimoji="0" lang="de-DE" alt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CustomShape 1">
            <a:extLst>
              <a:ext uri="{FF2B5EF4-FFF2-40B4-BE49-F238E27FC236}">
                <a16:creationId xmlns:a16="http://schemas.microsoft.com/office/drawing/2014/main" id="{CB2CA398-EC04-4FE4-B0B2-72650CC19DB8}"/>
              </a:ext>
            </a:extLst>
          </p:cNvPr>
          <p:cNvSpPr/>
          <p:nvPr/>
        </p:nvSpPr>
        <p:spPr>
          <a:xfrm>
            <a:off x="8283575" y="6381750"/>
            <a:ext cx="465138" cy="2159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B4C6DE-235F-468F-BB3A-32D49DFACA67}" type="slidenum">
              <a:rPr kumimoji="0" lang="de-DE" altLang="de-DE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de-DE" altLang="de-DE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DejaVu Sans"/>
              <a:cs typeface="DejaVu Sans"/>
            </a:endParaRPr>
          </a:p>
        </p:txBody>
      </p:sp>
      <p:sp>
        <p:nvSpPr>
          <p:cNvPr id="2" name="CustomShape 1">
            <a:extLst>
              <a:ext uri="{FF2B5EF4-FFF2-40B4-BE49-F238E27FC236}">
                <a16:creationId xmlns:a16="http://schemas.microsoft.com/office/drawing/2014/main" id="{5611C131-A548-B9DB-236F-264439A767B9}"/>
              </a:ext>
            </a:extLst>
          </p:cNvPr>
          <p:cNvSpPr/>
          <p:nvPr/>
        </p:nvSpPr>
        <p:spPr>
          <a:xfrm>
            <a:off x="4572000" y="6381750"/>
            <a:ext cx="3709988" cy="2159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M. Baldauf (DWD)</a:t>
            </a:r>
            <a:endParaRPr kumimoji="0" lang="de-DE" sz="1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38738910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3" name="Rechteck 1">
            <a:extLst>
              <a:ext uri="{FF2B5EF4-FFF2-40B4-BE49-F238E27FC236}">
                <a16:creationId xmlns:a16="http://schemas.microsoft.com/office/drawing/2014/main" id="{995AEB7D-C41F-4BFE-8353-0F57DDFB44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995363"/>
            <a:ext cx="8713788" cy="53553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tabLst>
                <a:tab pos="355600" algn="l"/>
                <a:tab pos="542925" algn="l"/>
                <a:tab pos="6999288" algn="l"/>
                <a:tab pos="807561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tabLst>
                <a:tab pos="355600" algn="l"/>
                <a:tab pos="542925" algn="l"/>
                <a:tab pos="6999288" algn="l"/>
                <a:tab pos="807561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tabLst>
                <a:tab pos="355600" algn="l"/>
                <a:tab pos="542925" algn="l"/>
                <a:tab pos="6999288" algn="l"/>
                <a:tab pos="80756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tabLst>
                <a:tab pos="355600" algn="l"/>
                <a:tab pos="542925" algn="l"/>
                <a:tab pos="6999288" algn="l"/>
                <a:tab pos="80756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tabLst>
                <a:tab pos="355600" algn="l"/>
                <a:tab pos="542925" algn="l"/>
                <a:tab pos="6999288" algn="l"/>
                <a:tab pos="80756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tabLst>
                <a:tab pos="355600" algn="l"/>
                <a:tab pos="542925" algn="l"/>
                <a:tab pos="6999288" algn="l"/>
                <a:tab pos="80756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tabLst>
                <a:tab pos="355600" algn="l"/>
                <a:tab pos="542925" algn="l"/>
                <a:tab pos="6999288" algn="l"/>
                <a:tab pos="80756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tabLst>
                <a:tab pos="355600" algn="l"/>
                <a:tab pos="542925" algn="l"/>
                <a:tab pos="6999288" algn="l"/>
                <a:tab pos="80756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tabLst>
                <a:tab pos="355600" algn="l"/>
                <a:tab pos="542925" algn="l"/>
                <a:tab pos="6999288" algn="l"/>
                <a:tab pos="80756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5600" algn="l"/>
                <a:tab pos="542925" algn="l"/>
                <a:tab pos="6999288" algn="l"/>
                <a:tab pos="7889875" algn="l"/>
              </a:tabLst>
              <a:defRPr/>
            </a:pP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0. 	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first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version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FE/DG </a:t>
            </a:r>
            <a:r>
              <a:rPr kumimoji="0" lang="de-DE" alt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framework</a:t>
            </a: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available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MPI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parallelized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	Q2/2021	</a:t>
            </a: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kumimoji="0" lang="de-DE" alt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5600" algn="l"/>
                <a:tab pos="542925" algn="l"/>
                <a:tab pos="6999288" algn="l"/>
                <a:tab pos="7889875" algn="l"/>
              </a:tabLst>
              <a:defRPr/>
            </a:pP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	</a:t>
            </a:r>
            <a:r>
              <a:rPr kumimoji="0" lang="de-DE" alt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shallow</a:t>
            </a: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de-DE" alt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water</a:t>
            </a: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equations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on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sphere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explicit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time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integration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(RK)   	Q3/2021 	</a:t>
            </a: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kumimoji="0" lang="de-DE" alt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5600" algn="l"/>
                <a:tab pos="542925" algn="l"/>
                <a:tab pos="6999288" algn="l"/>
                <a:tab pos="7889875" algn="l"/>
              </a:tabLst>
              <a:defRPr/>
            </a:pP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	</a:t>
            </a: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3D Euler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equations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on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sphere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explicit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time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integration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(RK)   	Q1/2022 	</a:t>
            </a: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kumimoji="0" lang="de-DE" alt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>
                <a:tab pos="355600" algn="l"/>
                <a:tab pos="542925" algn="l"/>
                <a:tab pos="6999288" algn="l"/>
                <a:tab pos="7889875" algn="l"/>
              </a:tabLst>
              <a:defRPr/>
            </a:pP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2.b		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3D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diffusion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(+ a simple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turbulence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scheme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 BR1/BR2       	Q2/2022	</a:t>
            </a:r>
            <a:r>
              <a:rPr kumimoji="0" lang="de-DE" sz="1800" b="1" i="0" u="none" strike="noStrike" kern="1200" cap="none" spc="-1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Wingdings"/>
                <a:ea typeface="Calibri"/>
                <a:cs typeface="DejaVu Sans"/>
              </a:rPr>
              <a:t>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DejaVu Sans"/>
              </a:rPr>
              <a:t>/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Webdings"/>
                <a:ea typeface="Calibri"/>
                <a:cs typeface="DejaVu Sans"/>
              </a:rPr>
              <a:t></a:t>
            </a:r>
            <a:endParaRPr kumimoji="0" lang="de-DE" alt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>
                <a:tab pos="355600" algn="l"/>
                <a:tab pos="542925" algn="l"/>
                <a:tab pos="6999288" algn="l"/>
                <a:tab pos="7889875" algn="l"/>
              </a:tabLst>
              <a:defRPr/>
            </a:pP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2.c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grid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refinement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works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	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Q2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/2022	</a:t>
            </a: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kumimoji="0" lang="de-DE" alt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>
                <a:tab pos="355600" algn="l"/>
                <a:tab pos="542925" algn="l"/>
                <a:tab pos="6999288" algn="l"/>
                <a:tab pos="7889875" algn="l"/>
              </a:tabLst>
              <a:defRPr/>
            </a:pP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	</a:t>
            </a: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Euler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equations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HEVI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time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integration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(IMEX-RK)   	Q3/2022	</a:t>
            </a: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kumimoji="0" lang="de-DE" alt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>
                <a:tab pos="355600" algn="l"/>
                <a:tab pos="542925" algn="l"/>
                <a:tab pos="6999288" algn="l"/>
                <a:tab pos="7889875" algn="l"/>
              </a:tabLst>
              <a:defRPr/>
            </a:pP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3.b 		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optimization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vertically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implicit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solver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(Schur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compl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.,...)   	Q4/2022	</a:t>
            </a: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>
                <a:tab pos="355600" algn="l"/>
                <a:tab pos="542925" algn="l"/>
                <a:tab pos="6999288" algn="l"/>
                <a:tab pos="7889875" algn="l"/>
              </a:tabLst>
              <a:defRPr/>
            </a:pP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3.c	</a:t>
            </a: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	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3D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diffusion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(+ a simple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turbulence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scheme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), HEVI  	Q1/2023	</a:t>
            </a: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 </a:t>
            </a:r>
            <a:endParaRPr kumimoji="0" lang="de-DE" altLang="de-DE" sz="1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5600" algn="l"/>
                <a:tab pos="542925" algn="l"/>
                <a:tab pos="6999288" algn="l"/>
                <a:tab pos="7889875" algn="l"/>
              </a:tabLst>
              <a:defRPr/>
            </a:pP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	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cloud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de-DE" alt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microphysics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(Kessler) + </a:t>
            </a:r>
            <a:r>
              <a:rPr kumimoji="0" lang="de-DE" alt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tracer</a:t>
            </a: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de-DE" alt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advection</a:t>
            </a: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(positive definit)  	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>
                <a:tab pos="355600" algn="l"/>
                <a:tab pos="542925" algn="l"/>
                <a:tab pos="6999288" algn="l"/>
                <a:tab pos="7889875" algn="l"/>
              </a:tabLst>
              <a:defRPr/>
            </a:pP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		+ explicit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sedimentation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scheme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	Q4/2022	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Webdings"/>
                <a:ea typeface="Calibri"/>
                <a:cs typeface="DejaVu Sans"/>
              </a:rPr>
              <a:t></a:t>
            </a: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E1001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!</a:t>
            </a:r>
            <a:endParaRPr kumimoji="0" lang="de-DE" alt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buClrTx/>
              <a:buSzTx/>
              <a:buNone/>
              <a:tabLst>
                <a:tab pos="355600" algn="l"/>
                <a:tab pos="542925" algn="l"/>
                <a:tab pos="6999288" algn="l"/>
                <a:tab pos="7889875" algn="l"/>
              </a:tabLst>
              <a:defRPr/>
            </a:pP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4.b 		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cloud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microphysics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cloud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ice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Graupel) </a:t>
            </a:r>
            <a:b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+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vertically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implicit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sedimentation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scheme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	Q1/2023	</a:t>
            </a:r>
            <a:r>
              <a:rPr lang="de-DE" altLang="de-DE" sz="1800" b="1" dirty="0">
                <a:solidFill>
                  <a:srgbClr val="E1001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!</a:t>
            </a:r>
            <a:b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	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HEVI diffusion on dt(fast phys.);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physics-dynamics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coupl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./time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integr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.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	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Q4/2023	</a:t>
            </a:r>
            <a:r>
              <a:rPr lang="de-DE" altLang="de-DE" sz="18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/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Webdings"/>
                <a:ea typeface="Calibri"/>
                <a:cs typeface="DejaVu Sans"/>
              </a:rPr>
              <a:t></a:t>
            </a:r>
            <a:endParaRPr kumimoji="0" lang="de-DE" alt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eaLnBrk="0" fontAlgn="base" hangingPunct="0">
              <a:spcBef>
                <a:spcPct val="0"/>
              </a:spcBef>
              <a:buClrTx/>
              <a:buSzTx/>
              <a:buNone/>
              <a:tabLst>
                <a:tab pos="355600" algn="l"/>
                <a:tab pos="542925" algn="l"/>
                <a:tab pos="6999288" algn="l"/>
                <a:tab pos="7889875" algn="l"/>
              </a:tabLst>
              <a:defRPr/>
            </a:pP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 	</a:t>
            </a: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limited </a:t>
            </a:r>
            <a:r>
              <a:rPr kumimoji="0" lang="de-DE" alt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area</a:t>
            </a: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kumimoji="0" lang="de-DE" altLang="de-DE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</a:t>
            </a:r>
            <a:r>
              <a:rPr kumimoji="0" lang="de-DE" altLang="de-DE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use</a:t>
            </a: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lateral BCs</a:t>
            </a: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version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available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	Q1/2023	</a:t>
            </a:r>
            <a:r>
              <a:rPr lang="de-DE" altLang="de-DE" sz="18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/</a:t>
            </a:r>
            <a:r>
              <a:rPr lang="de-DE" altLang="de-DE" sz="1800" b="1" spc="-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…</a:t>
            </a:r>
            <a:endParaRPr kumimoji="0" lang="de-DE" alt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5600" algn="l"/>
                <a:tab pos="542925" algn="l"/>
                <a:tab pos="6999288" algn="l"/>
                <a:tab pos="7889875" algn="l"/>
              </a:tabLst>
              <a:defRPr/>
            </a:pP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7.a 	</a:t>
            </a:r>
            <a:r>
              <a:rPr kumimoji="0" lang="de-DE" alt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vectorized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version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available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	Q2/2023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5600" algn="l"/>
                <a:tab pos="542925" algn="l"/>
                <a:tab pos="6999288" algn="l"/>
                <a:tab pos="7889875" algn="l"/>
              </a:tabLst>
              <a:defRPr/>
            </a:pP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7.b		</a:t>
            </a: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GPU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version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Q1/2024</a:t>
            </a:r>
          </a:p>
          <a:p>
            <a:pPr lvl="0" eaLnBrk="0" fontAlgn="base" hangingPunct="0">
              <a:spcBef>
                <a:spcPct val="0"/>
              </a:spcBef>
              <a:buClrTx/>
              <a:buSzTx/>
              <a:buNone/>
              <a:tabLst>
                <a:tab pos="355600" algn="l"/>
                <a:tab pos="542925" algn="l"/>
                <a:tab pos="6999288" algn="l"/>
                <a:tab pos="7889875" algn="l"/>
              </a:tabLst>
              <a:defRPr/>
            </a:pPr>
            <a:r>
              <a:rPr lang="de-DE" altLang="de-DE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7.c	</a:t>
            </a:r>
            <a:r>
              <a:rPr lang="de-DE" altLang="de-DE" sz="1800" b="1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general</a:t>
            </a:r>
            <a:r>
              <a:rPr lang="de-DE" altLang="de-DE" sz="18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code </a:t>
            </a:r>
            <a:r>
              <a:rPr lang="de-DE" altLang="de-DE" sz="1800" b="1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optimization</a:t>
            </a:r>
            <a:r>
              <a:rPr lang="de-DE" altLang="de-DE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Q4/2024	</a:t>
            </a:r>
            <a:r>
              <a:rPr lang="de-DE" altLang="de-DE" sz="1800" b="1" dirty="0">
                <a:solidFill>
                  <a:srgbClr val="E1001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!</a:t>
            </a:r>
            <a:endParaRPr kumimoji="0" lang="de-DE" alt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buClrTx/>
              <a:buSzTx/>
              <a:buNone/>
              <a:tabLst>
                <a:tab pos="355600" algn="l"/>
                <a:tab pos="542925" algn="l"/>
                <a:tab pos="6999288" algn="l"/>
                <a:tab pos="7889875" algn="l"/>
              </a:tabLst>
              <a:defRPr/>
            </a:pP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8.	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coupling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one-equation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de-DE" alt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turbulence</a:t>
            </a: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+ BL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scheme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	Q2/2023	</a:t>
            </a:r>
            <a:r>
              <a:rPr lang="de-DE" altLang="de-DE" sz="18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 </a:t>
            </a:r>
            <a:endParaRPr kumimoji="0" lang="de-DE" sz="1800" b="0" i="0" u="none" strike="noStrike" kern="1200" cap="none" spc="-1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Webdings"/>
              <a:ea typeface="Calibri"/>
              <a:cs typeface="DejaVu San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AutoNum type="arabicPeriod" startAt="6"/>
              <a:tabLst>
                <a:tab pos="355600" algn="l"/>
                <a:tab pos="542925" algn="l"/>
                <a:tab pos="6999288" algn="l"/>
                <a:tab pos="7889875" algn="l"/>
              </a:tabLst>
              <a:defRPr/>
            </a:pPr>
            <a:endParaRPr kumimoji="0" lang="de-DE" alt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5059" name="Textfeld 3">
            <a:extLst>
              <a:ext uri="{FF2B5EF4-FFF2-40B4-BE49-F238E27FC236}">
                <a16:creationId xmlns:a16="http://schemas.microsoft.com/office/drawing/2014/main" id="{1A2E2D00-A414-46CE-99FE-B5EFE457BE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1341438"/>
            <a:ext cx="1857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DejaVu Sans"/>
              <a:cs typeface="DejaVu San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DejaVu Sans"/>
              <a:cs typeface="DejaVu Sans"/>
            </a:endParaRPr>
          </a:p>
        </p:txBody>
      </p:sp>
      <p:sp>
        <p:nvSpPr>
          <p:cNvPr id="9" name="CustomShape 1">
            <a:extLst>
              <a:ext uri="{FF2B5EF4-FFF2-40B4-BE49-F238E27FC236}">
                <a16:creationId xmlns:a16="http://schemas.microsoft.com/office/drawing/2014/main" id="{CB2CA398-EC04-4FE4-B0B2-72650CC19DB8}"/>
              </a:ext>
            </a:extLst>
          </p:cNvPr>
          <p:cNvSpPr/>
          <p:nvPr/>
        </p:nvSpPr>
        <p:spPr>
          <a:xfrm>
            <a:off x="8283575" y="6381750"/>
            <a:ext cx="465138" cy="2159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48C04A-BF0A-4872-B888-E0B79817E405}" type="slidenum">
              <a:rPr kumimoji="0" lang="de-DE" altLang="de-DE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de-DE" altLang="de-DE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DejaVu Sans"/>
              <a:cs typeface="DejaVu Sans"/>
            </a:endParaRPr>
          </a:p>
        </p:txBody>
      </p:sp>
      <p:sp>
        <p:nvSpPr>
          <p:cNvPr id="2" name="CustomShape 1">
            <a:extLst>
              <a:ext uri="{FF2B5EF4-FFF2-40B4-BE49-F238E27FC236}">
                <a16:creationId xmlns:a16="http://schemas.microsoft.com/office/drawing/2014/main" id="{5611C131-A548-B9DB-236F-264439A767B9}"/>
              </a:ext>
            </a:extLst>
          </p:cNvPr>
          <p:cNvSpPr/>
          <p:nvPr/>
        </p:nvSpPr>
        <p:spPr>
          <a:xfrm>
            <a:off x="4572000" y="6381750"/>
            <a:ext cx="3709988" cy="2159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M. Baldauf (DWD)</a:t>
            </a:r>
            <a:endParaRPr kumimoji="0" lang="de-DE" sz="1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45062" name="Textfeld 2">
            <a:extLst>
              <a:ext uri="{FF2B5EF4-FFF2-40B4-BE49-F238E27FC236}">
                <a16:creationId xmlns:a16="http://schemas.microsoft.com/office/drawing/2014/main" id="{D68AAB9D-B0BA-4CFF-8251-A0D3B4BD57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360000"/>
            <a:ext cx="52917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Milestones </a:t>
            </a:r>
            <a:r>
              <a:rPr kumimoji="0" lang="de-DE" alt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de-DE" alt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BRIDGE-project  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status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Sept. 2024)</a:t>
            </a:r>
            <a:endParaRPr kumimoji="0" lang="de-DE" alt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4322530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D9E7540A-62F0-4785-86AF-273C113640C8}"/>
              </a:ext>
            </a:extLst>
          </p:cNvPr>
          <p:cNvSpPr txBox="1"/>
          <p:nvPr/>
        </p:nvSpPr>
        <p:spPr>
          <a:xfrm>
            <a:off x="665312" y="1024069"/>
            <a:ext cx="3839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Euler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equations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(in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covariant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form)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5836C15-27E8-428F-AE23-1544399EBEF7}"/>
              </a:ext>
            </a:extLst>
          </p:cNvPr>
          <p:cNvSpPr txBox="1"/>
          <p:nvPr/>
        </p:nvSpPr>
        <p:spPr>
          <a:xfrm>
            <a:off x="957285" y="1521201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Continuity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eq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.: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D8E82FF8-1BE7-411C-AEFB-8999B8939004}"/>
              </a:ext>
            </a:extLst>
          </p:cNvPr>
          <p:cNvSpPr txBox="1"/>
          <p:nvPr/>
        </p:nvSpPr>
        <p:spPr>
          <a:xfrm>
            <a:off x="957285" y="2240147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Momentum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eq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.: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0FCFA9E-A3E9-4BE4-BBF6-DBE3F93CF0C0}"/>
              </a:ext>
            </a:extLst>
          </p:cNvPr>
          <p:cNvSpPr txBox="1"/>
          <p:nvPr/>
        </p:nvSpPr>
        <p:spPr>
          <a:xfrm>
            <a:off x="957285" y="3392397"/>
            <a:ext cx="587423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Energy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budget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eq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.: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   Variant 1: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use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density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weighted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potential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temperature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   Variant 2: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use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total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energy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density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3817790-798A-4938-8112-164CBC5E89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3602" y="5155577"/>
            <a:ext cx="2225233" cy="603556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B0AF3D9-B895-4E5D-8217-D0304AFF62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3602" y="4245223"/>
            <a:ext cx="1603387" cy="609653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2F4E1D8-62BB-4881-A8BC-5FD14A3598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3133" y="3977311"/>
            <a:ext cx="707197" cy="323116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A9B04F1E-01EF-47C8-B429-41468649FA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046" y="1490185"/>
            <a:ext cx="1512168" cy="519808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9311C88F-C5CB-45A2-9453-C517231246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550" y="1567417"/>
            <a:ext cx="1051332" cy="323116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E58F8300-BAF9-46FE-AD47-CF5BEA3C99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046" y="2183941"/>
            <a:ext cx="2076758" cy="586262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B05F13D9-2286-4508-8CF5-3483704B61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175" y="2797447"/>
            <a:ext cx="2236510" cy="625145"/>
          </a:xfrm>
          <a:prstGeom prst="rect">
            <a:avLst/>
          </a:prstGeom>
        </p:spPr>
      </p:pic>
      <p:sp>
        <p:nvSpPr>
          <p:cNvPr id="27" name="Textfeld 26">
            <a:extLst>
              <a:ext uri="{FF2B5EF4-FFF2-40B4-BE49-F238E27FC236}">
                <a16:creationId xmlns:a16="http://schemas.microsoft.com/office/drawing/2014/main" id="{4C35A342-AAA2-44B3-808C-AA570BE3A552}"/>
              </a:ext>
            </a:extLst>
          </p:cNvPr>
          <p:cNvSpPr txBox="1"/>
          <p:nvPr/>
        </p:nvSpPr>
        <p:spPr>
          <a:xfrm>
            <a:off x="5132970" y="4749652"/>
            <a:ext cx="2087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  <a:sym typeface="Symbol" panose="05050102010706020507" pitchFamily="18" charset="2"/>
              </a:rPr>
              <a:t>E</a:t>
            </a: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Symbol" panose="05050102010706020507" pitchFamily="18" charset="2"/>
              </a:rPr>
              <a:t> = </a:t>
            </a:r>
            <a:r>
              <a:rPr kumimoji="0" lang="de-DE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  <a:sym typeface="Symbol" panose="05050102010706020507" pitchFamily="18" charset="2"/>
              </a:rPr>
              <a:t>E</a:t>
            </a:r>
            <a:r>
              <a:rPr kumimoji="0" lang="de-DE" sz="1800" b="0" i="1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Symbol" panose="05050102010706020507" pitchFamily="18" charset="2"/>
              </a:rPr>
              <a:t>kin</a:t>
            </a:r>
            <a:r>
              <a:rPr kumimoji="0" lang="de-DE" sz="1800" b="0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Symbol" panose="05050102010706020507" pitchFamily="18" charset="2"/>
              </a:rPr>
              <a:t> </a:t>
            </a: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Symbol" panose="05050102010706020507" pitchFamily="18" charset="2"/>
              </a:rPr>
              <a:t>+ </a:t>
            </a:r>
            <a:r>
              <a:rPr kumimoji="0" lang="de-DE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  <a:sym typeface="Symbol" panose="05050102010706020507" pitchFamily="18" charset="2"/>
              </a:rPr>
              <a:t>E</a:t>
            </a:r>
            <a:r>
              <a:rPr kumimoji="0" lang="de-DE" sz="1800" b="0" i="1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Symbol" panose="05050102010706020507" pitchFamily="18" charset="2"/>
              </a:rPr>
              <a:t>pot</a:t>
            </a: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Symbol" panose="05050102010706020507" pitchFamily="18" charset="2"/>
              </a:rPr>
              <a:t> + </a:t>
            </a: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  <a:sym typeface="Symbol" panose="05050102010706020507" pitchFamily="18" charset="2"/>
              </a:rPr>
              <a:t>E</a:t>
            </a:r>
            <a:r>
              <a:rPr kumimoji="0" lang="de-DE" sz="1800" b="0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Symbol" panose="05050102010706020507" pitchFamily="18" charset="2"/>
              </a:rPr>
              <a:t>int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70DED56B-BBAD-4117-81F6-17746297A6B1}"/>
              </a:ext>
            </a:extLst>
          </p:cNvPr>
          <p:cNvSpPr txBox="1"/>
          <p:nvPr/>
        </p:nvSpPr>
        <p:spPr>
          <a:xfrm>
            <a:off x="5489550" y="4322922"/>
            <a:ext cx="824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p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=</a:t>
            </a: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p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(</a:t>
            </a: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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)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41CB37E4-A0CB-4FB4-96C9-BA7954944144}"/>
              </a:ext>
            </a:extLst>
          </p:cNvPr>
          <p:cNvSpPr txBox="1"/>
          <p:nvPr/>
        </p:nvSpPr>
        <p:spPr>
          <a:xfrm>
            <a:off x="5673181" y="5253447"/>
            <a:ext cx="1007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p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=</a:t>
            </a: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p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(</a:t>
            </a: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E</a:t>
            </a:r>
            <a:r>
              <a:rPr kumimoji="0" lang="de-DE" sz="1800" b="0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Times New Roman" panose="02020603050405020304" pitchFamily="18" charset="0"/>
              </a:rPr>
              <a:t>int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)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D50FC5F5-F361-42AE-89A1-DF7D3051570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334" y="2920269"/>
            <a:ext cx="3019845" cy="379499"/>
          </a:xfrm>
          <a:prstGeom prst="rect">
            <a:avLst/>
          </a:prstGeom>
        </p:spPr>
      </p:pic>
      <p:sp>
        <p:nvSpPr>
          <p:cNvPr id="8" name="CustomShape 1">
            <a:extLst>
              <a:ext uri="{FF2B5EF4-FFF2-40B4-BE49-F238E27FC236}">
                <a16:creationId xmlns:a16="http://schemas.microsoft.com/office/drawing/2014/main" id="{9F3422E2-A4BB-A0B4-3BAA-BF7D44888EF9}"/>
              </a:ext>
            </a:extLst>
          </p:cNvPr>
          <p:cNvSpPr/>
          <p:nvPr/>
        </p:nvSpPr>
        <p:spPr>
          <a:xfrm>
            <a:off x="4572000" y="6381750"/>
            <a:ext cx="3709988" cy="2159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M. Baldauf (DWD)</a:t>
            </a:r>
            <a:endParaRPr kumimoji="0" lang="de-DE" sz="1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10" name="CustomShape 1">
            <a:extLst>
              <a:ext uri="{FF2B5EF4-FFF2-40B4-BE49-F238E27FC236}">
                <a16:creationId xmlns:a16="http://schemas.microsoft.com/office/drawing/2014/main" id="{C1FFA1EC-6AE2-B079-C9E7-711EE0842B56}"/>
              </a:ext>
            </a:extLst>
          </p:cNvPr>
          <p:cNvSpPr/>
          <p:nvPr/>
        </p:nvSpPr>
        <p:spPr>
          <a:xfrm>
            <a:off x="4572000" y="6381328"/>
            <a:ext cx="3709988" cy="2159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M. Baldauf (DWD)</a:t>
            </a:r>
            <a:endParaRPr kumimoji="0" lang="de-DE" sz="1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2" name="CustomShape 1">
            <a:extLst>
              <a:ext uri="{FF2B5EF4-FFF2-40B4-BE49-F238E27FC236}">
                <a16:creationId xmlns:a16="http://schemas.microsoft.com/office/drawing/2014/main" id="{3D3260A6-DEC3-5D44-A8FF-7499C59CD77B}"/>
              </a:ext>
            </a:extLst>
          </p:cNvPr>
          <p:cNvSpPr/>
          <p:nvPr/>
        </p:nvSpPr>
        <p:spPr>
          <a:xfrm>
            <a:off x="8283600" y="6381720"/>
            <a:ext cx="46440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8B45BD-BC14-4435-A485-C44B48A8FE8A}" type="slidenum">
              <a:rPr kumimoji="0" lang="de-DE" sz="10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de-DE" sz="1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0508FB9B-26F3-4E5F-A096-5F418F7F3D1A}"/>
              </a:ext>
            </a:extLst>
          </p:cNvPr>
          <p:cNvSpPr txBox="1"/>
          <p:nvPr/>
        </p:nvSpPr>
        <p:spPr>
          <a:xfrm>
            <a:off x="678565" y="5932554"/>
            <a:ext cx="4412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case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of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diffusion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: </a:t>
            </a:r>
            <a:r>
              <a:rPr kumimoji="0" lang="de-DE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T</a:t>
            </a:r>
            <a:r>
              <a:rPr kumimoji="0" lang="de-DE" sz="1800" b="0" i="1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ik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 </a:t>
            </a:r>
            <a:r>
              <a:rPr kumimoji="0" lang="de-DE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  <a:sym typeface="Wingdings" panose="05000000000000000000" pitchFamily="2" charset="2"/>
              </a:rPr>
              <a:t>T</a:t>
            </a:r>
            <a:r>
              <a:rPr kumimoji="0" lang="de-DE" sz="1800" b="0" i="1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  <a:sym typeface="Wingdings" panose="05000000000000000000" pitchFamily="2" charset="2"/>
              </a:rPr>
              <a:t>ik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 + </a:t>
            </a:r>
            <a:r>
              <a:rPr kumimoji="0" lang="de-DE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  <a:sym typeface="Wingdings" panose="05000000000000000000" pitchFamily="2" charset="2"/>
              </a:rPr>
              <a:t>T</a:t>
            </a:r>
            <a:r>
              <a:rPr kumimoji="0" lang="de-DE" sz="1800" b="0" i="1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  <a:sym typeface="Wingdings" panose="05000000000000000000" pitchFamily="2" charset="2"/>
              </a:rPr>
              <a:t>ik</a:t>
            </a:r>
            <a:r>
              <a:rPr kumimoji="0" lang="de-DE" sz="1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  <a:sym typeface="Wingdings" panose="05000000000000000000" pitchFamily="2" charset="2"/>
              </a:rPr>
              <a:t>diffus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  <a:sym typeface="Wingdings" panose="05000000000000000000" pitchFamily="2" charset="2"/>
              </a:rPr>
              <a:t> , …</a:t>
            </a:r>
            <a:endParaRPr kumimoji="0" lang="de-DE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DejaVu Sans"/>
              <a:cs typeface="Times New Roman" panose="02020603050405020304" pitchFamily="18" charset="0"/>
            </a:endParaRP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0A3FCB3D-9875-49AF-A2FD-E8B3E30B2CE5}"/>
              </a:ext>
            </a:extLst>
          </p:cNvPr>
          <p:cNvSpPr/>
          <p:nvPr/>
        </p:nvSpPr>
        <p:spPr>
          <a:xfrm>
            <a:off x="1115616" y="4804856"/>
            <a:ext cx="6480720" cy="96406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5142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916D516-CA37-69FB-8A83-5F1D98CA03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132856"/>
            <a:ext cx="5544277" cy="4158208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2DE486EE-2ADB-498C-B76D-8656134DB9DD}"/>
              </a:ext>
            </a:extLst>
          </p:cNvPr>
          <p:cNvSpPr txBox="1"/>
          <p:nvPr/>
        </p:nvSpPr>
        <p:spPr>
          <a:xfrm>
            <a:off x="467544" y="980728"/>
            <a:ext cx="760560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Held, Suarez (1994)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test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= ‚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poor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mans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climate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run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‘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e-DE" dirty="0">
              <a:solidFill>
                <a:prstClr val="black"/>
              </a:solidFill>
              <a:latin typeface="Arial" panose="020B0604020202020204" pitchFamily="34" charset="0"/>
              <a:ea typeface="DejaVu Sans"/>
              <a:cs typeface="DejaVu San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Only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solve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the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lang="de-DE" b="1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pure Euler </a:t>
            </a:r>
            <a:r>
              <a:rPr lang="de-DE" b="1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equations</a:t>
            </a:r>
            <a:r>
              <a:rPr lang="de-DE" b="1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(</a:t>
            </a:r>
            <a:r>
              <a:rPr lang="de-DE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no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diffusion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, </a:t>
            </a:r>
            <a:r>
              <a:rPr lang="de-DE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no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microphysics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, …),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but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add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height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and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latitude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dependent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relaxation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terms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on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the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rhs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of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</a:b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the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momentum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and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energy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equations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.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95622399-AF6B-4F99-ADF6-AE35CDE1D109}"/>
              </a:ext>
            </a:extLst>
          </p:cNvPr>
          <p:cNvSpPr txBox="1"/>
          <p:nvPr/>
        </p:nvSpPr>
        <p:spPr>
          <a:xfrm>
            <a:off x="5796136" y="3148519"/>
            <a:ext cx="27622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Stabilization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standard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exponential</a:t>
            </a:r>
            <a:r>
              <a:rPr lang="de-DE" dirty="0"/>
              <a:t> </a:t>
            </a:r>
            <a:r>
              <a:rPr lang="de-DE" dirty="0" err="1"/>
              <a:t>filtering</a:t>
            </a:r>
            <a:endParaRPr lang="de-DE" dirty="0"/>
          </a:p>
          <a:p>
            <a:r>
              <a:rPr lang="de-DE" dirty="0" err="1"/>
              <a:t>necessary</a:t>
            </a:r>
            <a:r>
              <a:rPr lang="de-DE" dirty="0"/>
              <a:t>.</a:t>
            </a: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031C0A0F-CADC-3C87-F653-FDD517FA3ECB}"/>
              </a:ext>
            </a:extLst>
          </p:cNvPr>
          <p:cNvSpPr/>
          <p:nvPr/>
        </p:nvSpPr>
        <p:spPr>
          <a:xfrm>
            <a:off x="4572000" y="6381328"/>
            <a:ext cx="3709988" cy="2159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M. Baldauf (DWD)</a:t>
            </a:r>
            <a:endParaRPr kumimoji="0" lang="de-DE" sz="1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8" name="CustomShape 6">
            <a:extLst>
              <a:ext uri="{FF2B5EF4-FFF2-40B4-BE49-F238E27FC236}">
                <a16:creationId xmlns:a16="http://schemas.microsoft.com/office/drawing/2014/main" id="{93127A4B-3C5B-CDFD-F7CE-B25954FB49EA}"/>
              </a:ext>
            </a:extLst>
          </p:cNvPr>
          <p:cNvSpPr/>
          <p:nvPr/>
        </p:nvSpPr>
        <p:spPr>
          <a:xfrm>
            <a:off x="8283600" y="6381720"/>
            <a:ext cx="46440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39C2A4-7CB0-4AA1-BB12-77467A1233AC}" type="slidenum">
              <a:rPr kumimoji="0" lang="de-DE" sz="10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e-DE" sz="1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4252301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52BD6C7F-2D57-4631-A3A5-3719A94978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556792"/>
            <a:ext cx="2870813" cy="3858372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EA354EC7-8DED-4052-BCE3-F5D58309C824}"/>
              </a:ext>
            </a:extLst>
          </p:cNvPr>
          <p:cNvSpPr txBox="1"/>
          <p:nvPr/>
        </p:nvSpPr>
        <p:spPr>
          <a:xfrm>
            <a:off x="467544" y="980728"/>
            <a:ext cx="5397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Held, Suarez (1994)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test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= ‚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poor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mans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climate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run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‘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F0A6445A-E623-4A1D-8DAD-5BCBBFA7111F}"/>
              </a:ext>
            </a:extLst>
          </p:cNvPr>
          <p:cNvSpPr txBox="1"/>
          <p:nvPr/>
        </p:nvSpPr>
        <p:spPr>
          <a:xfrm>
            <a:off x="706817" y="5536597"/>
            <a:ext cx="22525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From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Held, Suarez (1994)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ED321CA9-A262-4AFC-A246-FB0BB212CA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540406"/>
            <a:ext cx="3384376" cy="2538282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F886556A-A058-4284-9BE4-5B03ACD97B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596" y="3861048"/>
            <a:ext cx="3384375" cy="2538282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4F7A24A0-EDC0-4592-A2D5-A576D8222E1F}"/>
              </a:ext>
            </a:extLst>
          </p:cNvPr>
          <p:cNvSpPr txBox="1"/>
          <p:nvPr/>
        </p:nvSpPr>
        <p:spPr>
          <a:xfrm>
            <a:off x="7308304" y="1772816"/>
            <a:ext cx="15279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Init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.: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</a:b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Jab., Will. (2006)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4560370B-4BC0-45E6-BE84-91A01C0228DC}"/>
              </a:ext>
            </a:extLst>
          </p:cNvPr>
          <p:cNvSpPr txBox="1"/>
          <p:nvPr/>
        </p:nvSpPr>
        <p:spPr>
          <a:xfrm>
            <a:off x="7452320" y="4149080"/>
            <a:ext cx="12057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Init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.: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</a:b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v=0, T=250K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C99A9BB-90F4-4656-AA1A-42D5EB9A1466}"/>
              </a:ext>
            </a:extLst>
          </p:cNvPr>
          <p:cNvSpPr txBox="1"/>
          <p:nvPr/>
        </p:nvSpPr>
        <p:spPr>
          <a:xfrm>
            <a:off x="5220072" y="6399330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BRIDGE</a:t>
            </a:r>
          </a:p>
        </p:txBody>
      </p:sp>
      <p:sp>
        <p:nvSpPr>
          <p:cNvPr id="8" name="CustomShape 1">
            <a:extLst>
              <a:ext uri="{FF2B5EF4-FFF2-40B4-BE49-F238E27FC236}">
                <a16:creationId xmlns:a16="http://schemas.microsoft.com/office/drawing/2014/main" id="{E23BF258-FE09-BF1B-4BEB-D7152BA5E77C}"/>
              </a:ext>
            </a:extLst>
          </p:cNvPr>
          <p:cNvSpPr/>
          <p:nvPr/>
        </p:nvSpPr>
        <p:spPr>
          <a:xfrm>
            <a:off x="4572000" y="6381328"/>
            <a:ext cx="3709988" cy="2159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M. Baldauf (DWD)</a:t>
            </a:r>
            <a:endParaRPr kumimoji="0" lang="de-DE" sz="1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9" name="CustomShape 6">
            <a:extLst>
              <a:ext uri="{FF2B5EF4-FFF2-40B4-BE49-F238E27FC236}">
                <a16:creationId xmlns:a16="http://schemas.microsoft.com/office/drawing/2014/main" id="{062CACD4-5F1D-6606-ECB9-DE981AB6BBA2}"/>
              </a:ext>
            </a:extLst>
          </p:cNvPr>
          <p:cNvSpPr/>
          <p:nvPr/>
        </p:nvSpPr>
        <p:spPr>
          <a:xfrm>
            <a:off x="8283600" y="6381720"/>
            <a:ext cx="46440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39C2A4-7CB0-4AA1-BB12-77467A1233AC}" type="slidenum">
              <a:rPr kumimoji="0" lang="de-DE" sz="10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de-DE" sz="1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3792507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AC1CC827-587A-4A71-A675-D41B295FC598}"/>
              </a:ext>
            </a:extLst>
          </p:cNvPr>
          <p:cNvSpPr txBox="1"/>
          <p:nvPr/>
        </p:nvSpPr>
        <p:spPr>
          <a:xfrm>
            <a:off x="611560" y="1340768"/>
            <a:ext cx="7400424" cy="40010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="1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U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sing real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orography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data</a:t>
            </a: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Our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DG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scheme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needs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in </a:t>
            </a:r>
            <a:r>
              <a:rPr kumimoji="0" lang="de-DE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every</a:t>
            </a: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(horizontal) </a:t>
            </a:r>
            <a:r>
              <a:rPr kumimoji="0" lang="de-DE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quadrature</a:t>
            </a: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point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(i.e. 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the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cells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and on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hfaces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):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Orography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h</a:t>
            </a:r>
            <a:r>
              <a:rPr kumimoji="0" lang="de-DE" sz="1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oro</a:t>
            </a:r>
            <a:r>
              <a:rPr kumimoji="0" lang="de-DE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DejaVu Sans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First horizontal derivatives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of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h</a:t>
            </a:r>
            <a:r>
              <a:rPr kumimoji="0" lang="de-DE" sz="1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oro</a:t>
            </a:r>
            <a:r>
              <a:rPr kumimoji="0" lang="de-DE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transformation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matrices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and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the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metric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tensor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g</a:t>
            </a:r>
            <a:r>
              <a:rPr kumimoji="0" lang="de-DE" sz="1800" b="0" i="1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ij</a:t>
            </a:r>
            <a:endParaRPr kumimoji="0" lang="de-DE" sz="1800" b="0" i="1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DejaVu Sans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Second horizontal derivatives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of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h</a:t>
            </a:r>
            <a:r>
              <a:rPr kumimoji="0" lang="de-DE" sz="1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oro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Christoffel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symbols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  <a:sym typeface="Symbol" panose="05050102010706020507" pitchFamily="18" charset="2"/>
              </a:rPr>
              <a:t> </a:t>
            </a:r>
            <a:r>
              <a:rPr kumimoji="0" lang="de-DE" sz="1800" b="0" i="1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kumimoji="0" lang="de-DE" sz="1800" b="0" i="1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  <a:sym typeface="Symbol" panose="05050102010706020507" pitchFamily="18" charset="2"/>
              </a:rPr>
              <a:t>jk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(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mainly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needed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the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diffusion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operator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Until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now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,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we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have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used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only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analytically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given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orography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and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their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derivatives and just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calculated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it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every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point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we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needed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We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need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a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more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general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approach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to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deal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with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real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orography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data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…</a:t>
            </a:r>
          </a:p>
        </p:txBody>
      </p:sp>
      <p:sp>
        <p:nvSpPr>
          <p:cNvPr id="2" name="CustomShape 1">
            <a:extLst>
              <a:ext uri="{FF2B5EF4-FFF2-40B4-BE49-F238E27FC236}">
                <a16:creationId xmlns:a16="http://schemas.microsoft.com/office/drawing/2014/main" id="{28A47F7B-C9D7-F1BD-01AD-6B03803F234F}"/>
              </a:ext>
            </a:extLst>
          </p:cNvPr>
          <p:cNvSpPr/>
          <p:nvPr/>
        </p:nvSpPr>
        <p:spPr>
          <a:xfrm>
            <a:off x="4572000" y="6381328"/>
            <a:ext cx="3709988" cy="2159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M. Baldauf (DWD)</a:t>
            </a:r>
            <a:endParaRPr kumimoji="0" lang="de-DE" sz="1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3" name="CustomShape 6">
            <a:extLst>
              <a:ext uri="{FF2B5EF4-FFF2-40B4-BE49-F238E27FC236}">
                <a16:creationId xmlns:a16="http://schemas.microsoft.com/office/drawing/2014/main" id="{37501DB2-B72C-4A6E-6F28-BF2AE866693A}"/>
              </a:ext>
            </a:extLst>
          </p:cNvPr>
          <p:cNvSpPr/>
          <p:nvPr/>
        </p:nvSpPr>
        <p:spPr>
          <a:xfrm>
            <a:off x="8283600" y="6381720"/>
            <a:ext cx="46440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39C2A4-7CB0-4AA1-BB12-77467A1233AC}" type="slidenum">
              <a:rPr kumimoji="0" lang="de-DE" sz="10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de-DE" sz="1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40925116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44512989-4809-4A06-81D0-2C96AA95FDB8}"/>
              </a:ext>
            </a:extLst>
          </p:cNvPr>
          <p:cNvSpPr txBox="1"/>
          <p:nvPr/>
        </p:nvSpPr>
        <p:spPr>
          <a:xfrm>
            <a:off x="442913" y="981075"/>
            <a:ext cx="8141972" cy="48320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How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to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treat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orography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DejaVu Sans"/>
              <a:cs typeface="DejaVu Sans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Numerically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via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terrain-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following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coordinates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(ICON, COSMO-model, …)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DejaVu Sans"/>
              <a:cs typeface="DejaVu Sans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New: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preprocessor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for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orography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(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DejaVu Sans"/>
                <a:cs typeface="Courier New" panose="02070309020205020404" pitchFamily="49" charset="0"/>
              </a:rPr>
              <a:t>pre_pr_oro.py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):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</a:b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goal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: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generate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filtered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orogr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. + 1</a:t>
            </a:r>
            <a:r>
              <a:rPr kumimoji="0" lang="de-DE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st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+ 2</a:t>
            </a:r>
            <a:r>
              <a:rPr kumimoji="0" lang="de-DE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derivatives (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consistently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!)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</a:b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</a:b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</a:b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</a:b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</a:b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</a:b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DejaVu Sans"/>
              <a:cs typeface="DejaVu Sans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DejaVu Sans"/>
              <a:cs typeface="DejaVu Sans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DejaVu Sans"/>
              <a:cs typeface="DejaVu Sans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DejaVu Sans"/>
                <a:cs typeface="Courier New" panose="02070309020205020404" pitchFamily="49" charset="0"/>
              </a:rPr>
              <a:t>scipy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: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kd-tree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, 2D-interpolation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unstruct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. -&gt;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regular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,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integrations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(on tangential planes)</a:t>
            </a:r>
          </a:p>
          <a:p>
            <a:pPr marL="742950" lvl="1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pre_pr_oro.py</a:t>
            </a:r>
            <a:r>
              <a:rPr lang="de-DE" sz="1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de-DE" sz="1400" dirty="0" err="1">
                <a:solidFill>
                  <a:prstClr val="black"/>
                </a:solidFill>
                <a:latin typeface="Arial" panose="020B0604020202020204" pitchFamily="34" charset="0"/>
              </a:rPr>
              <a:t>is</a:t>
            </a:r>
            <a:r>
              <a:rPr lang="de-DE" sz="1400" dirty="0">
                <a:solidFill>
                  <a:prstClr val="black"/>
                </a:solidFill>
                <a:latin typeface="Arial" panose="020B0604020202020204" pitchFamily="34" charset="0"/>
              </a:rPr>
              <a:t> ‚</a:t>
            </a:r>
            <a:r>
              <a:rPr lang="de-DE" sz="1400" dirty="0" err="1">
                <a:solidFill>
                  <a:prstClr val="black"/>
                </a:solidFill>
                <a:latin typeface="Arial" panose="020B0604020202020204" pitchFamily="34" charset="0"/>
              </a:rPr>
              <a:t>embarassingy</a:t>
            </a:r>
            <a:r>
              <a:rPr lang="de-DE" sz="1400" dirty="0">
                <a:solidFill>
                  <a:prstClr val="black"/>
                </a:solidFill>
                <a:latin typeface="Arial" panose="020B0604020202020204" pitchFamily="34" charset="0"/>
              </a:rPr>
              <a:t>‘ </a:t>
            </a:r>
            <a:r>
              <a:rPr lang="de-DE" sz="1400" dirty="0" err="1">
                <a:solidFill>
                  <a:prstClr val="black"/>
                </a:solidFill>
                <a:latin typeface="Arial" panose="020B0604020202020204" pitchFamily="34" charset="0"/>
              </a:rPr>
              <a:t>parallelized</a:t>
            </a:r>
            <a:endParaRPr lang="de-DE" sz="14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marL="742950" lvl="1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EXTPA</a:t>
            </a:r>
            <a:r>
              <a:rPr lang="de-DE" sz="140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R </a:t>
            </a:r>
            <a:r>
              <a:rPr lang="de-DE" sz="140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delivers</a:t>
            </a:r>
            <a:r>
              <a:rPr lang="de-DE" sz="140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lang="de-DE" sz="140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the</a:t>
            </a:r>
            <a:r>
              <a:rPr lang="de-DE" sz="140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lang="de-DE" sz="1400" i="1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ultra-</a:t>
            </a:r>
            <a:r>
              <a:rPr lang="de-DE" sz="1400" i="1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highly</a:t>
            </a:r>
            <a:r>
              <a:rPr lang="de-DE" sz="1400" i="1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lang="de-DE" sz="1400" i="1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resolved</a:t>
            </a:r>
            <a:r>
              <a:rPr lang="de-DE" sz="1400" i="1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lang="de-DE" sz="140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orography</a:t>
            </a:r>
            <a:r>
              <a:rPr lang="de-DE" sz="140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lang="de-DE" sz="140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data</a:t>
            </a:r>
            <a:r>
              <a:rPr lang="de-DE" sz="140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 (</a:t>
            </a:r>
            <a:r>
              <a:rPr lang="de-DE" sz="140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runs</a:t>
            </a:r>
            <a:r>
              <a:rPr lang="de-DE" sz="140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lang="de-DE" sz="140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into</a:t>
            </a:r>
            <a:r>
              <a:rPr lang="de-DE" sz="140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lang="de-DE" sz="140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memory</a:t>
            </a:r>
            <a:r>
              <a:rPr lang="de-DE" sz="140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lang="de-DE" sz="140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problems</a:t>
            </a:r>
            <a:r>
              <a:rPr lang="de-DE" sz="140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lang="de-DE" sz="140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</a:t>
            </a:r>
            <a:r>
              <a:rPr lang="de-DE" sz="140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)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DejaVu Sans"/>
              <a:cs typeface="DejaVu Sans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Maybe also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of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interest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for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current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ICON?</a:t>
            </a: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DejaVu Sans"/>
              <a:cs typeface="DejaVu Sans"/>
            </a:endParaRPr>
          </a:p>
        </p:txBody>
      </p:sp>
      <p:pic>
        <p:nvPicPr>
          <p:cNvPr id="34819" name="Grafik 7">
            <a:extLst>
              <a:ext uri="{FF2B5EF4-FFF2-40B4-BE49-F238E27FC236}">
                <a16:creationId xmlns:a16="http://schemas.microsoft.com/office/drawing/2014/main" id="{00ACC410-D5E3-49F6-8D6A-AA9D2602BB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2" t="15257" r="11368" b="-1054"/>
          <a:stretch>
            <a:fillRect/>
          </a:stretch>
        </p:blipFill>
        <p:spPr bwMode="auto">
          <a:xfrm>
            <a:off x="1980862" y="3644899"/>
            <a:ext cx="8636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Grafik 11">
            <a:extLst>
              <a:ext uri="{FF2B5EF4-FFF2-40B4-BE49-F238E27FC236}">
                <a16:creationId xmlns:a16="http://schemas.microsoft.com/office/drawing/2014/main" id="{32E0AD59-2AFD-421C-9DCA-F64899C40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839" y="2865765"/>
            <a:ext cx="2417763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Grafik 9">
            <a:extLst>
              <a:ext uri="{FF2B5EF4-FFF2-40B4-BE49-F238E27FC236}">
                <a16:creationId xmlns:a16="http://schemas.microsoft.com/office/drawing/2014/main" id="{77FF9E5D-715A-4CFF-B975-900A3F00F2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52" b="4242"/>
          <a:stretch>
            <a:fillRect/>
          </a:stretch>
        </p:blipFill>
        <p:spPr bwMode="auto">
          <a:xfrm>
            <a:off x="3201988" y="3576638"/>
            <a:ext cx="1685925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D1A1ABA5-7515-45D8-A96F-549CC51968D9}"/>
              </a:ext>
            </a:extLst>
          </p:cNvPr>
          <p:cNvSpPr/>
          <p:nvPr/>
        </p:nvSpPr>
        <p:spPr>
          <a:xfrm>
            <a:off x="3009720" y="3914774"/>
            <a:ext cx="107950" cy="107950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34823" name="Textfeld 13">
            <a:extLst>
              <a:ext uri="{FF2B5EF4-FFF2-40B4-BE49-F238E27FC236}">
                <a16:creationId xmlns:a16="http://schemas.microsoft.com/office/drawing/2014/main" id="{DB13CA0D-71A2-4C22-9206-C7917251B3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5570" y="2957513"/>
            <a:ext cx="23256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(</a:t>
            </a:r>
            <a:r>
              <a:rPr kumimoji="0" lang="de-DE" altLang="de-DE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Baldauf, 2021, JCP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)</a:t>
            </a:r>
          </a:p>
        </p:txBody>
      </p:sp>
      <p:sp>
        <p:nvSpPr>
          <p:cNvPr id="34824" name="Textfeld 15">
            <a:extLst>
              <a:ext uri="{FF2B5EF4-FFF2-40B4-BE49-F238E27FC236}">
                <a16:creationId xmlns:a16="http://schemas.microsoft.com/office/drawing/2014/main" id="{BB24BAD4-AAF2-40DA-A745-2558BCB02C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3782" y="3837781"/>
            <a:ext cx="7794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h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Times New Roman" panose="02020603050405020304" pitchFamily="18" charset="0"/>
              </a:rPr>
              <a:t>(</a:t>
            </a:r>
            <a:r>
              <a:rPr kumimoji="0" lang="de-DE" altLang="de-DE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Times New Roman" panose="02020603050405020304" pitchFamily="18" charset="0"/>
                <a:sym typeface="Symbol" panose="05050102010706020507" pitchFamily="18" charset="2"/>
              </a:rPr>
              <a:t>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Times New Roman" panose="02020603050405020304" pitchFamily="18" charset="0"/>
                <a:sym typeface="Symbol" panose="05050102010706020507" pitchFamily="18" charset="2"/>
              </a:rPr>
              <a:t>) =</a:t>
            </a:r>
            <a:endParaRPr kumimoji="0" lang="de-DE" alt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DejaVu Sans"/>
              <a:cs typeface="Times New Roman" panose="02020603050405020304" pitchFamily="18" charset="0"/>
            </a:endParaRPr>
          </a:p>
        </p:txBody>
      </p: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1699C186-DDC7-4C62-B797-062FE7E0F66D}"/>
              </a:ext>
            </a:extLst>
          </p:cNvPr>
          <p:cNvCxnSpPr/>
          <p:nvPr/>
        </p:nvCxnSpPr>
        <p:spPr>
          <a:xfrm>
            <a:off x="1017588" y="2720975"/>
            <a:ext cx="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Bogen 1">
            <a:extLst>
              <a:ext uri="{FF2B5EF4-FFF2-40B4-BE49-F238E27FC236}">
                <a16:creationId xmlns:a16="http://schemas.microsoft.com/office/drawing/2014/main" id="{F5AF3FD9-0EF1-4F2B-96D6-E11E808108B2}"/>
              </a:ext>
            </a:extLst>
          </p:cNvPr>
          <p:cNvSpPr/>
          <p:nvPr/>
        </p:nvSpPr>
        <p:spPr>
          <a:xfrm>
            <a:off x="5830888" y="2325688"/>
            <a:ext cx="2794000" cy="1343025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0511D9B8-6EE0-4189-A6D3-97F3F23CEE23}"/>
              </a:ext>
            </a:extLst>
          </p:cNvPr>
          <p:cNvSpPr/>
          <p:nvPr/>
        </p:nvSpPr>
        <p:spPr>
          <a:xfrm>
            <a:off x="7335838" y="3087688"/>
            <a:ext cx="46037" cy="4603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pic>
        <p:nvPicPr>
          <p:cNvPr id="34828" name="Grafik 6">
            <a:extLst>
              <a:ext uri="{FF2B5EF4-FFF2-40B4-BE49-F238E27FC236}">
                <a16:creationId xmlns:a16="http://schemas.microsoft.com/office/drawing/2014/main" id="{27E50EDD-6566-4DB6-B4C1-58AE6D7CD8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7638" y="3251200"/>
            <a:ext cx="49212" cy="4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9" name="Grafik 8">
            <a:extLst>
              <a:ext uri="{FF2B5EF4-FFF2-40B4-BE49-F238E27FC236}">
                <a16:creationId xmlns:a16="http://schemas.microsoft.com/office/drawing/2014/main" id="{C33657D7-C953-4F7B-9C28-838FAB2A3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75" y="3424238"/>
            <a:ext cx="49213" cy="4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61204050-039F-4E94-A8EF-1CD3E12A41B5}"/>
              </a:ext>
            </a:extLst>
          </p:cNvPr>
          <p:cNvCxnSpPr>
            <a:stCxn id="34829" idx="0"/>
          </p:cNvCxnSpPr>
          <p:nvPr/>
        </p:nvCxnSpPr>
        <p:spPr>
          <a:xfrm flipV="1">
            <a:off x="7342188" y="3275013"/>
            <a:ext cx="425450" cy="1492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F2729621-1B95-4C24-B28C-D0019EAE7459}"/>
              </a:ext>
            </a:extLst>
          </p:cNvPr>
          <p:cNvCxnSpPr>
            <a:stCxn id="34829" idx="0"/>
          </p:cNvCxnSpPr>
          <p:nvPr/>
        </p:nvCxnSpPr>
        <p:spPr>
          <a:xfrm flipV="1">
            <a:off x="7342188" y="3133725"/>
            <a:ext cx="17462" cy="2905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arallelogramm 20">
            <a:extLst>
              <a:ext uri="{FF2B5EF4-FFF2-40B4-BE49-F238E27FC236}">
                <a16:creationId xmlns:a16="http://schemas.microsoft.com/office/drawing/2014/main" id="{8362D18B-108F-48D3-A61C-9AED49F1D449}"/>
              </a:ext>
            </a:extLst>
          </p:cNvPr>
          <p:cNvSpPr/>
          <p:nvPr/>
        </p:nvSpPr>
        <p:spPr>
          <a:xfrm>
            <a:off x="6880225" y="2779713"/>
            <a:ext cx="1350963" cy="908050"/>
          </a:xfrm>
          <a:prstGeom prst="parallelogram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B2CCDC6F-B30D-411E-B2C8-5C32DE2D814D}"/>
              </a:ext>
            </a:extLst>
          </p:cNvPr>
          <p:cNvCxnSpPr/>
          <p:nvPr/>
        </p:nvCxnSpPr>
        <p:spPr>
          <a:xfrm>
            <a:off x="7381875" y="3111500"/>
            <a:ext cx="385763" cy="1397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llipse 24">
            <a:extLst>
              <a:ext uri="{FF2B5EF4-FFF2-40B4-BE49-F238E27FC236}">
                <a16:creationId xmlns:a16="http://schemas.microsoft.com/office/drawing/2014/main" id="{69A96003-2D1F-4C74-8F2D-847C996B39EE}"/>
              </a:ext>
            </a:extLst>
          </p:cNvPr>
          <p:cNvSpPr/>
          <p:nvPr/>
        </p:nvSpPr>
        <p:spPr>
          <a:xfrm>
            <a:off x="7481888" y="3213100"/>
            <a:ext cx="107950" cy="1079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34835" name="Textfeld 25">
            <a:extLst>
              <a:ext uri="{FF2B5EF4-FFF2-40B4-BE49-F238E27FC236}">
                <a16:creationId xmlns:a16="http://schemas.microsoft.com/office/drawing/2014/main" id="{F453C482-5DC0-44C5-8120-21DCAD7607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9675" y="3270250"/>
            <a:ext cx="331788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x</a:t>
            </a:r>
            <a:r>
              <a:rPr kumimoji="0" lang="de-DE" altLang="de-DE" sz="14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4836" name="Textfeld 26">
            <a:extLst>
              <a:ext uri="{FF2B5EF4-FFF2-40B4-BE49-F238E27FC236}">
                <a16:creationId xmlns:a16="http://schemas.microsoft.com/office/drawing/2014/main" id="{FC6152F2-B994-4E57-88B6-749DD5D949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1200" y="3079750"/>
            <a:ext cx="3317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x</a:t>
            </a:r>
            <a:r>
              <a:rPr kumimoji="0" lang="de-DE" altLang="de-DE" sz="14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1BEDB798-441A-48CC-8E6B-05B5EEB6ABD3}"/>
              </a:ext>
            </a:extLst>
          </p:cNvPr>
          <p:cNvSpPr/>
          <p:nvPr/>
        </p:nvSpPr>
        <p:spPr>
          <a:xfrm>
            <a:off x="7567613" y="2957513"/>
            <a:ext cx="46037" cy="4603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6F616149-5F40-4EBE-AF69-DD7845F5D8B9}"/>
              </a:ext>
            </a:extLst>
          </p:cNvPr>
          <p:cNvSpPr/>
          <p:nvPr/>
        </p:nvSpPr>
        <p:spPr>
          <a:xfrm>
            <a:off x="7650163" y="3062288"/>
            <a:ext cx="46037" cy="4603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FFD5A4B4-3312-4AF9-AAD9-48EFFEA4B51C}"/>
              </a:ext>
            </a:extLst>
          </p:cNvPr>
          <p:cNvSpPr/>
          <p:nvPr/>
        </p:nvSpPr>
        <p:spPr>
          <a:xfrm>
            <a:off x="7658100" y="2976563"/>
            <a:ext cx="44450" cy="4603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32B42D5D-B911-4944-B1FD-16409625A041}"/>
              </a:ext>
            </a:extLst>
          </p:cNvPr>
          <p:cNvSpPr/>
          <p:nvPr/>
        </p:nvSpPr>
        <p:spPr>
          <a:xfrm>
            <a:off x="7740650" y="3013075"/>
            <a:ext cx="46038" cy="4603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C5363C00-6E40-46A6-9432-052CA42589E9}"/>
              </a:ext>
            </a:extLst>
          </p:cNvPr>
          <p:cNvSpPr/>
          <p:nvPr/>
        </p:nvSpPr>
        <p:spPr>
          <a:xfrm>
            <a:off x="7542213" y="3052763"/>
            <a:ext cx="46037" cy="4603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29FBB1FF-6A82-4EE1-B1F3-FA39827D7B2F}"/>
              </a:ext>
            </a:extLst>
          </p:cNvPr>
          <p:cNvSpPr/>
          <p:nvPr/>
        </p:nvSpPr>
        <p:spPr>
          <a:xfrm>
            <a:off x="7794625" y="3121025"/>
            <a:ext cx="46038" cy="4603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00E5DDA3-285D-4005-A330-C3DAF951FD9C}"/>
              </a:ext>
            </a:extLst>
          </p:cNvPr>
          <p:cNvSpPr/>
          <p:nvPr/>
        </p:nvSpPr>
        <p:spPr>
          <a:xfrm>
            <a:off x="7840663" y="2998788"/>
            <a:ext cx="46037" cy="4603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34845" name="Textfeld 4">
            <a:extLst>
              <a:ext uri="{FF2B5EF4-FFF2-40B4-BE49-F238E27FC236}">
                <a16:creationId xmlns:a16="http://schemas.microsoft.com/office/drawing/2014/main" id="{C1CA3E8B-6871-46CA-9F69-6103498EFB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7913" y="3999100"/>
            <a:ext cx="239871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maybe</a:t>
            </a:r>
            <a:r>
              <a:rPr kumimoji="0" lang="de-DE" alt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alt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fractal</a:t>
            </a:r>
            <a:r>
              <a:rPr kumimoji="0" lang="de-DE" alt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alt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orography</a:t>
            </a:r>
            <a:endParaRPr kumimoji="0" lang="de-DE" alt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DejaVu Sans"/>
              <a:cs typeface="DejaVu Sans"/>
            </a:endParaRPr>
          </a:p>
        </p:txBody>
      </p:sp>
      <p:sp>
        <p:nvSpPr>
          <p:cNvPr id="4" name="CustomShape 1">
            <a:extLst>
              <a:ext uri="{FF2B5EF4-FFF2-40B4-BE49-F238E27FC236}">
                <a16:creationId xmlns:a16="http://schemas.microsoft.com/office/drawing/2014/main" id="{B06D120B-8970-8560-03E1-CB7C010C4EA2}"/>
              </a:ext>
            </a:extLst>
          </p:cNvPr>
          <p:cNvSpPr/>
          <p:nvPr/>
        </p:nvSpPr>
        <p:spPr>
          <a:xfrm>
            <a:off x="4572000" y="6381328"/>
            <a:ext cx="3709988" cy="2159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M. Baldauf (DWD)</a:t>
            </a:r>
            <a:endParaRPr kumimoji="0" lang="de-DE" sz="1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5" name="CustomShape 6">
            <a:extLst>
              <a:ext uri="{FF2B5EF4-FFF2-40B4-BE49-F238E27FC236}">
                <a16:creationId xmlns:a16="http://schemas.microsoft.com/office/drawing/2014/main" id="{8DE740F5-6D0D-621F-CB41-5958EBD481AA}"/>
              </a:ext>
            </a:extLst>
          </p:cNvPr>
          <p:cNvSpPr/>
          <p:nvPr/>
        </p:nvSpPr>
        <p:spPr>
          <a:xfrm>
            <a:off x="8283600" y="6381720"/>
            <a:ext cx="46440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39C2A4-7CB0-4AA1-BB12-77467A1233AC}" type="slidenum">
              <a:rPr kumimoji="0" lang="de-DE" sz="10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de-DE" sz="1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2" name="Textfeld 3">
            <a:extLst>
              <a:ext uri="{FF2B5EF4-FFF2-40B4-BE49-F238E27FC236}">
                <a16:creationId xmlns:a16="http://schemas.microsoft.com/office/drawing/2014/main" id="{5D928A87-C6D1-4DCD-A543-CAB29E96D1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350" y="946150"/>
            <a:ext cx="642791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Jablonowski</a:t>
            </a: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, Williamson (2006) </a:t>
            </a:r>
            <a:r>
              <a:rPr kumimoji="0" lang="de-DE" alt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test</a:t>
            </a: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alt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setup</a:t>
            </a: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b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</a:b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but </a:t>
            </a:r>
            <a:r>
              <a:rPr kumimoji="0" lang="de-DE" alt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with</a:t>
            </a: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real </a:t>
            </a:r>
            <a:r>
              <a:rPr kumimoji="0" lang="de-DE" alt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orography</a:t>
            </a: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(and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constant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diffusion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), R2B3L10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0A6E600-5306-4F47-BC92-2E473A85C872}"/>
              </a:ext>
            </a:extLst>
          </p:cNvPr>
          <p:cNvSpPr txBox="1"/>
          <p:nvPr/>
        </p:nvSpPr>
        <p:spPr>
          <a:xfrm>
            <a:off x="683568" y="5733256"/>
            <a:ext cx="78106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Use a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preprocessor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(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DejaVu Sans"/>
                <a:cs typeface="Courier New" panose="02070309020205020404" pitchFamily="49" charset="0"/>
              </a:rPr>
              <a:t>pre_pr_oro.py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)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to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calculate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1</a:t>
            </a:r>
            <a:r>
              <a:rPr kumimoji="0" lang="de-DE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st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+ 2</a:t>
            </a:r>
            <a:r>
              <a:rPr kumimoji="0" lang="de-DE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derivatives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of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</a:b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orography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(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from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a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highly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resolved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EXTPAR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output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(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fractal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)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orography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field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)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1559E84-ED99-4D53-BDAD-8612E00B9A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41" b="19866"/>
          <a:stretch/>
        </p:blipFill>
        <p:spPr>
          <a:xfrm>
            <a:off x="4506173" y="3742540"/>
            <a:ext cx="4506172" cy="2051198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C1FA325C-996D-47A9-9B4C-225F21957D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41" b="19045"/>
          <a:stretch/>
        </p:blipFill>
        <p:spPr>
          <a:xfrm>
            <a:off x="4506173" y="1710163"/>
            <a:ext cx="4506172" cy="207894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49629446-C579-4677-A071-D468C5528DD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42" b="18224"/>
          <a:stretch/>
        </p:blipFill>
        <p:spPr>
          <a:xfrm>
            <a:off x="99667" y="1729018"/>
            <a:ext cx="4506172" cy="2106658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34DDB8A7-BC57-4159-B46C-C3C0249BAE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41" b="19866"/>
          <a:stretch/>
        </p:blipFill>
        <p:spPr>
          <a:xfrm>
            <a:off x="99667" y="3748303"/>
            <a:ext cx="4506172" cy="2051198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29BD91F6-854D-4E4C-8894-9FD5B22C0616}"/>
              </a:ext>
            </a:extLst>
          </p:cNvPr>
          <p:cNvSpPr txBox="1"/>
          <p:nvPr/>
        </p:nvSpPr>
        <p:spPr>
          <a:xfrm>
            <a:off x="323528" y="2132856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u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5F1A882E-731F-4873-BC53-B0A7CFCBC746}"/>
              </a:ext>
            </a:extLst>
          </p:cNvPr>
          <p:cNvSpPr txBox="1"/>
          <p:nvPr/>
        </p:nvSpPr>
        <p:spPr>
          <a:xfrm>
            <a:off x="4731423" y="213285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v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1F262A0E-01AB-415C-9EA9-6002E2DEDEB9}"/>
              </a:ext>
            </a:extLst>
          </p:cNvPr>
          <p:cNvSpPr txBox="1"/>
          <p:nvPr/>
        </p:nvSpPr>
        <p:spPr>
          <a:xfrm>
            <a:off x="323528" y="4130433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w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6D9536A8-EF01-40B7-9D20-1D7D50A9BA73}"/>
              </a:ext>
            </a:extLst>
          </p:cNvPr>
          <p:cNvSpPr txBox="1"/>
          <p:nvPr/>
        </p:nvSpPr>
        <p:spPr>
          <a:xfrm>
            <a:off x="4708981" y="4116426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</a:t>
            </a: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3" name="CustomShape 1">
            <a:extLst>
              <a:ext uri="{FF2B5EF4-FFF2-40B4-BE49-F238E27FC236}">
                <a16:creationId xmlns:a16="http://schemas.microsoft.com/office/drawing/2014/main" id="{55A303D4-A77B-40D5-1A20-DED621D8FEC8}"/>
              </a:ext>
            </a:extLst>
          </p:cNvPr>
          <p:cNvSpPr/>
          <p:nvPr/>
        </p:nvSpPr>
        <p:spPr>
          <a:xfrm>
            <a:off x="4572000" y="6381328"/>
            <a:ext cx="3709988" cy="2159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M. Baldauf (DWD)</a:t>
            </a:r>
            <a:endParaRPr kumimoji="0" lang="de-DE" sz="1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4" name="CustomShape 6">
            <a:extLst>
              <a:ext uri="{FF2B5EF4-FFF2-40B4-BE49-F238E27FC236}">
                <a16:creationId xmlns:a16="http://schemas.microsoft.com/office/drawing/2014/main" id="{20D9F84D-43FD-E3B8-2CD3-D9057604BAC9}"/>
              </a:ext>
            </a:extLst>
          </p:cNvPr>
          <p:cNvSpPr/>
          <p:nvPr/>
        </p:nvSpPr>
        <p:spPr>
          <a:xfrm>
            <a:off x="8283600" y="6381720"/>
            <a:ext cx="46440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39C2A4-7CB0-4AA1-BB12-77467A1233AC}" type="slidenum">
              <a:rPr kumimoji="0" lang="de-DE" sz="10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de-DE" sz="1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4052874470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D4B9B"/>
      </a:dk2>
      <a:lt2>
        <a:srgbClr val="D2E1F5"/>
      </a:lt2>
      <a:accent1>
        <a:srgbClr val="96B9DC"/>
      </a:accent1>
      <a:accent2>
        <a:srgbClr val="E10019"/>
      </a:accent2>
      <a:accent3>
        <a:srgbClr val="FFFFFF"/>
      </a:accent3>
      <a:accent4>
        <a:srgbClr val="000000"/>
      </a:accent4>
      <a:accent5>
        <a:srgbClr val="C9D9EB"/>
      </a:accent5>
      <a:accent6>
        <a:srgbClr val="CC0016"/>
      </a:accent6>
      <a:hlink>
        <a:srgbClr val="2D4B9B"/>
      </a:hlink>
      <a:folHlink>
        <a:srgbClr val="96B9DC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_DWD Standard Master">
  <a:themeElements>
    <a:clrScheme name="">
      <a:dk1>
        <a:srgbClr val="000000"/>
      </a:dk1>
      <a:lt1>
        <a:srgbClr val="FFFFFF"/>
      </a:lt1>
      <a:dk2>
        <a:srgbClr val="2D4B9B"/>
      </a:dk2>
      <a:lt2>
        <a:srgbClr val="D2E1F5"/>
      </a:lt2>
      <a:accent1>
        <a:srgbClr val="96B9DC"/>
      </a:accent1>
      <a:accent2>
        <a:srgbClr val="E10019"/>
      </a:accent2>
      <a:accent3>
        <a:srgbClr val="FFFFFF"/>
      </a:accent3>
      <a:accent4>
        <a:srgbClr val="000000"/>
      </a:accent4>
      <a:accent5>
        <a:srgbClr val="C9D9EB"/>
      </a:accent5>
      <a:accent6>
        <a:srgbClr val="CC0016"/>
      </a:accent6>
      <a:hlink>
        <a:srgbClr val="2D4B9B"/>
      </a:hlink>
      <a:folHlink>
        <a:srgbClr val="96B9DC"/>
      </a:folHlink>
    </a:clrScheme>
    <a:fontScheme name="DWD Standard 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WD Standard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1017A8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AAABD1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1017A8"/>
        </a:accent1>
        <a:accent2>
          <a:srgbClr val="575DC2"/>
        </a:accent2>
        <a:accent3>
          <a:srgbClr val="FFFFFF"/>
        </a:accent3>
        <a:accent4>
          <a:srgbClr val="000000"/>
        </a:accent4>
        <a:accent5>
          <a:srgbClr val="AAABD1"/>
        </a:accent5>
        <a:accent6>
          <a:srgbClr val="4E53B0"/>
        </a:accent6>
        <a:hlink>
          <a:srgbClr val="9FA3DC"/>
        </a:hlink>
        <a:folHlink>
          <a:srgbClr val="DBDDF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D4B9B"/>
        </a:accent1>
        <a:accent2>
          <a:srgbClr val="6278B4"/>
        </a:accent2>
        <a:accent3>
          <a:srgbClr val="FFFFFF"/>
        </a:accent3>
        <a:accent4>
          <a:srgbClr val="000000"/>
        </a:accent4>
        <a:accent5>
          <a:srgbClr val="ADB1CB"/>
        </a:accent5>
        <a:accent6>
          <a:srgbClr val="586CA3"/>
        </a:accent6>
        <a:hlink>
          <a:srgbClr val="96A5CD"/>
        </a:hlink>
        <a:folHlink>
          <a:srgbClr val="CBD3E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1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D4B9B"/>
        </a:accent1>
        <a:accent2>
          <a:srgbClr val="96B9DC"/>
        </a:accent2>
        <a:accent3>
          <a:srgbClr val="FFFFFF"/>
        </a:accent3>
        <a:accent4>
          <a:srgbClr val="000000"/>
        </a:accent4>
        <a:accent5>
          <a:srgbClr val="ADB1CB"/>
        </a:accent5>
        <a:accent6>
          <a:srgbClr val="87A7C7"/>
        </a:accent6>
        <a:hlink>
          <a:srgbClr val="D2E1F5"/>
        </a:hlink>
        <a:folHlink>
          <a:srgbClr val="E1001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D4B9B"/>
      </a:dk2>
      <a:lt2>
        <a:srgbClr val="D2E1F5"/>
      </a:lt2>
      <a:accent1>
        <a:srgbClr val="96B9DC"/>
      </a:accent1>
      <a:accent2>
        <a:srgbClr val="E10019"/>
      </a:accent2>
      <a:accent3>
        <a:srgbClr val="FFFFFF"/>
      </a:accent3>
      <a:accent4>
        <a:srgbClr val="000000"/>
      </a:accent4>
      <a:accent5>
        <a:srgbClr val="C9D9EB"/>
      </a:accent5>
      <a:accent6>
        <a:srgbClr val="CC0016"/>
      </a:accent6>
      <a:hlink>
        <a:srgbClr val="2D4B9B"/>
      </a:hlink>
      <a:folHlink>
        <a:srgbClr val="96B9DC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WD Standard Master">
  <a:themeElements>
    <a:clrScheme name="">
      <a:dk1>
        <a:srgbClr val="000000"/>
      </a:dk1>
      <a:lt1>
        <a:srgbClr val="FFFFFF"/>
      </a:lt1>
      <a:dk2>
        <a:srgbClr val="2D4B9B"/>
      </a:dk2>
      <a:lt2>
        <a:srgbClr val="D2E1F5"/>
      </a:lt2>
      <a:accent1>
        <a:srgbClr val="96B9DC"/>
      </a:accent1>
      <a:accent2>
        <a:srgbClr val="E10019"/>
      </a:accent2>
      <a:accent3>
        <a:srgbClr val="FFFFFF"/>
      </a:accent3>
      <a:accent4>
        <a:srgbClr val="000000"/>
      </a:accent4>
      <a:accent5>
        <a:srgbClr val="C9D9EB"/>
      </a:accent5>
      <a:accent6>
        <a:srgbClr val="CC0016"/>
      </a:accent6>
      <a:hlink>
        <a:srgbClr val="2D4B9B"/>
      </a:hlink>
      <a:folHlink>
        <a:srgbClr val="96B9DC"/>
      </a:folHlink>
    </a:clrScheme>
    <a:fontScheme name="DWD Standard 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WD Standard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1017A8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AAABD1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1017A8"/>
        </a:accent1>
        <a:accent2>
          <a:srgbClr val="575DC2"/>
        </a:accent2>
        <a:accent3>
          <a:srgbClr val="FFFFFF"/>
        </a:accent3>
        <a:accent4>
          <a:srgbClr val="000000"/>
        </a:accent4>
        <a:accent5>
          <a:srgbClr val="AAABD1"/>
        </a:accent5>
        <a:accent6>
          <a:srgbClr val="4E53B0"/>
        </a:accent6>
        <a:hlink>
          <a:srgbClr val="9FA3DC"/>
        </a:hlink>
        <a:folHlink>
          <a:srgbClr val="DBDDF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D4B9B"/>
        </a:accent1>
        <a:accent2>
          <a:srgbClr val="6278B4"/>
        </a:accent2>
        <a:accent3>
          <a:srgbClr val="FFFFFF"/>
        </a:accent3>
        <a:accent4>
          <a:srgbClr val="000000"/>
        </a:accent4>
        <a:accent5>
          <a:srgbClr val="ADB1CB"/>
        </a:accent5>
        <a:accent6>
          <a:srgbClr val="586CA3"/>
        </a:accent6>
        <a:hlink>
          <a:srgbClr val="96A5CD"/>
        </a:hlink>
        <a:folHlink>
          <a:srgbClr val="CBD3E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1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D4B9B"/>
        </a:accent1>
        <a:accent2>
          <a:srgbClr val="96B9DC"/>
        </a:accent2>
        <a:accent3>
          <a:srgbClr val="FFFFFF"/>
        </a:accent3>
        <a:accent4>
          <a:srgbClr val="000000"/>
        </a:accent4>
        <a:accent5>
          <a:srgbClr val="ADB1CB"/>
        </a:accent5>
        <a:accent6>
          <a:srgbClr val="87A7C7"/>
        </a:accent6>
        <a:hlink>
          <a:srgbClr val="D2E1F5"/>
        </a:hlink>
        <a:folHlink>
          <a:srgbClr val="E1001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WD Standard Master">
  <a:themeElements>
    <a:clrScheme name="">
      <a:dk1>
        <a:srgbClr val="000000"/>
      </a:dk1>
      <a:lt1>
        <a:srgbClr val="FFFFFF"/>
      </a:lt1>
      <a:dk2>
        <a:srgbClr val="2D4B9B"/>
      </a:dk2>
      <a:lt2>
        <a:srgbClr val="D2E1F5"/>
      </a:lt2>
      <a:accent1>
        <a:srgbClr val="96B9DC"/>
      </a:accent1>
      <a:accent2>
        <a:srgbClr val="E10019"/>
      </a:accent2>
      <a:accent3>
        <a:srgbClr val="FFFFFF"/>
      </a:accent3>
      <a:accent4>
        <a:srgbClr val="000000"/>
      </a:accent4>
      <a:accent5>
        <a:srgbClr val="C9D9EB"/>
      </a:accent5>
      <a:accent6>
        <a:srgbClr val="CC0016"/>
      </a:accent6>
      <a:hlink>
        <a:srgbClr val="2D4B9B"/>
      </a:hlink>
      <a:folHlink>
        <a:srgbClr val="96B9DC"/>
      </a:folHlink>
    </a:clrScheme>
    <a:fontScheme name="DWD Standard 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WD Standard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1017A8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AAABD1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1017A8"/>
        </a:accent1>
        <a:accent2>
          <a:srgbClr val="575DC2"/>
        </a:accent2>
        <a:accent3>
          <a:srgbClr val="FFFFFF"/>
        </a:accent3>
        <a:accent4>
          <a:srgbClr val="000000"/>
        </a:accent4>
        <a:accent5>
          <a:srgbClr val="AAABD1"/>
        </a:accent5>
        <a:accent6>
          <a:srgbClr val="4E53B0"/>
        </a:accent6>
        <a:hlink>
          <a:srgbClr val="9FA3DC"/>
        </a:hlink>
        <a:folHlink>
          <a:srgbClr val="DBDDF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D4B9B"/>
        </a:accent1>
        <a:accent2>
          <a:srgbClr val="6278B4"/>
        </a:accent2>
        <a:accent3>
          <a:srgbClr val="FFFFFF"/>
        </a:accent3>
        <a:accent4>
          <a:srgbClr val="000000"/>
        </a:accent4>
        <a:accent5>
          <a:srgbClr val="ADB1CB"/>
        </a:accent5>
        <a:accent6>
          <a:srgbClr val="586CA3"/>
        </a:accent6>
        <a:hlink>
          <a:srgbClr val="96A5CD"/>
        </a:hlink>
        <a:folHlink>
          <a:srgbClr val="CBD3E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1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D4B9B"/>
        </a:accent1>
        <a:accent2>
          <a:srgbClr val="96B9DC"/>
        </a:accent2>
        <a:accent3>
          <a:srgbClr val="FFFFFF"/>
        </a:accent3>
        <a:accent4>
          <a:srgbClr val="000000"/>
        </a:accent4>
        <a:accent5>
          <a:srgbClr val="ADB1CB"/>
        </a:accent5>
        <a:accent6>
          <a:srgbClr val="87A7C7"/>
        </a:accent6>
        <a:hlink>
          <a:srgbClr val="D2E1F5"/>
        </a:hlink>
        <a:folHlink>
          <a:srgbClr val="E1001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WD Standard Master">
  <a:themeElements>
    <a:clrScheme name="">
      <a:dk1>
        <a:srgbClr val="000000"/>
      </a:dk1>
      <a:lt1>
        <a:srgbClr val="FFFFFF"/>
      </a:lt1>
      <a:dk2>
        <a:srgbClr val="2D4B9B"/>
      </a:dk2>
      <a:lt2>
        <a:srgbClr val="D2E1F5"/>
      </a:lt2>
      <a:accent1>
        <a:srgbClr val="96B9DC"/>
      </a:accent1>
      <a:accent2>
        <a:srgbClr val="E10019"/>
      </a:accent2>
      <a:accent3>
        <a:srgbClr val="FFFFFF"/>
      </a:accent3>
      <a:accent4>
        <a:srgbClr val="000000"/>
      </a:accent4>
      <a:accent5>
        <a:srgbClr val="C9D9EB"/>
      </a:accent5>
      <a:accent6>
        <a:srgbClr val="CC0016"/>
      </a:accent6>
      <a:hlink>
        <a:srgbClr val="2D4B9B"/>
      </a:hlink>
      <a:folHlink>
        <a:srgbClr val="96B9DC"/>
      </a:folHlink>
    </a:clrScheme>
    <a:fontScheme name="DWD Standard 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WD Standard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1017A8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AAABD1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1017A8"/>
        </a:accent1>
        <a:accent2>
          <a:srgbClr val="575DC2"/>
        </a:accent2>
        <a:accent3>
          <a:srgbClr val="FFFFFF"/>
        </a:accent3>
        <a:accent4>
          <a:srgbClr val="000000"/>
        </a:accent4>
        <a:accent5>
          <a:srgbClr val="AAABD1"/>
        </a:accent5>
        <a:accent6>
          <a:srgbClr val="4E53B0"/>
        </a:accent6>
        <a:hlink>
          <a:srgbClr val="9FA3DC"/>
        </a:hlink>
        <a:folHlink>
          <a:srgbClr val="DBDDF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D4B9B"/>
        </a:accent1>
        <a:accent2>
          <a:srgbClr val="6278B4"/>
        </a:accent2>
        <a:accent3>
          <a:srgbClr val="FFFFFF"/>
        </a:accent3>
        <a:accent4>
          <a:srgbClr val="000000"/>
        </a:accent4>
        <a:accent5>
          <a:srgbClr val="ADB1CB"/>
        </a:accent5>
        <a:accent6>
          <a:srgbClr val="586CA3"/>
        </a:accent6>
        <a:hlink>
          <a:srgbClr val="96A5CD"/>
        </a:hlink>
        <a:folHlink>
          <a:srgbClr val="CBD3E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1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D4B9B"/>
        </a:accent1>
        <a:accent2>
          <a:srgbClr val="96B9DC"/>
        </a:accent2>
        <a:accent3>
          <a:srgbClr val="FFFFFF"/>
        </a:accent3>
        <a:accent4>
          <a:srgbClr val="000000"/>
        </a:accent4>
        <a:accent5>
          <a:srgbClr val="ADB1CB"/>
        </a:accent5>
        <a:accent6>
          <a:srgbClr val="87A7C7"/>
        </a:accent6>
        <a:hlink>
          <a:srgbClr val="D2E1F5"/>
        </a:hlink>
        <a:folHlink>
          <a:srgbClr val="E1001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DWD Standard Master">
  <a:themeElements>
    <a:clrScheme name="">
      <a:dk1>
        <a:srgbClr val="000000"/>
      </a:dk1>
      <a:lt1>
        <a:srgbClr val="FFFFFF"/>
      </a:lt1>
      <a:dk2>
        <a:srgbClr val="2D4B9B"/>
      </a:dk2>
      <a:lt2>
        <a:srgbClr val="D2E1F5"/>
      </a:lt2>
      <a:accent1>
        <a:srgbClr val="96B9DC"/>
      </a:accent1>
      <a:accent2>
        <a:srgbClr val="E10019"/>
      </a:accent2>
      <a:accent3>
        <a:srgbClr val="FFFFFF"/>
      </a:accent3>
      <a:accent4>
        <a:srgbClr val="000000"/>
      </a:accent4>
      <a:accent5>
        <a:srgbClr val="C9D9EB"/>
      </a:accent5>
      <a:accent6>
        <a:srgbClr val="CC0016"/>
      </a:accent6>
      <a:hlink>
        <a:srgbClr val="2D4B9B"/>
      </a:hlink>
      <a:folHlink>
        <a:srgbClr val="96B9DC"/>
      </a:folHlink>
    </a:clrScheme>
    <a:fontScheme name="DWD Standard 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WD Standard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1017A8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AAABD1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1017A8"/>
        </a:accent1>
        <a:accent2>
          <a:srgbClr val="575DC2"/>
        </a:accent2>
        <a:accent3>
          <a:srgbClr val="FFFFFF"/>
        </a:accent3>
        <a:accent4>
          <a:srgbClr val="000000"/>
        </a:accent4>
        <a:accent5>
          <a:srgbClr val="AAABD1"/>
        </a:accent5>
        <a:accent6>
          <a:srgbClr val="4E53B0"/>
        </a:accent6>
        <a:hlink>
          <a:srgbClr val="9FA3DC"/>
        </a:hlink>
        <a:folHlink>
          <a:srgbClr val="DBDDF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D4B9B"/>
        </a:accent1>
        <a:accent2>
          <a:srgbClr val="6278B4"/>
        </a:accent2>
        <a:accent3>
          <a:srgbClr val="FFFFFF"/>
        </a:accent3>
        <a:accent4>
          <a:srgbClr val="000000"/>
        </a:accent4>
        <a:accent5>
          <a:srgbClr val="ADB1CB"/>
        </a:accent5>
        <a:accent6>
          <a:srgbClr val="586CA3"/>
        </a:accent6>
        <a:hlink>
          <a:srgbClr val="96A5CD"/>
        </a:hlink>
        <a:folHlink>
          <a:srgbClr val="CBD3E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1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D4B9B"/>
        </a:accent1>
        <a:accent2>
          <a:srgbClr val="96B9DC"/>
        </a:accent2>
        <a:accent3>
          <a:srgbClr val="FFFFFF"/>
        </a:accent3>
        <a:accent4>
          <a:srgbClr val="000000"/>
        </a:accent4>
        <a:accent5>
          <a:srgbClr val="ADB1CB"/>
        </a:accent5>
        <a:accent6>
          <a:srgbClr val="87A7C7"/>
        </a:accent6>
        <a:hlink>
          <a:srgbClr val="D2E1F5"/>
        </a:hlink>
        <a:folHlink>
          <a:srgbClr val="E1001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DWD Standard Master">
  <a:themeElements>
    <a:clrScheme name="">
      <a:dk1>
        <a:srgbClr val="000000"/>
      </a:dk1>
      <a:lt1>
        <a:srgbClr val="FFFFFF"/>
      </a:lt1>
      <a:dk2>
        <a:srgbClr val="2D4B9B"/>
      </a:dk2>
      <a:lt2>
        <a:srgbClr val="D2E1F5"/>
      </a:lt2>
      <a:accent1>
        <a:srgbClr val="96B9DC"/>
      </a:accent1>
      <a:accent2>
        <a:srgbClr val="E10019"/>
      </a:accent2>
      <a:accent3>
        <a:srgbClr val="FFFFFF"/>
      </a:accent3>
      <a:accent4>
        <a:srgbClr val="000000"/>
      </a:accent4>
      <a:accent5>
        <a:srgbClr val="C9D9EB"/>
      </a:accent5>
      <a:accent6>
        <a:srgbClr val="CC0016"/>
      </a:accent6>
      <a:hlink>
        <a:srgbClr val="2D4B9B"/>
      </a:hlink>
      <a:folHlink>
        <a:srgbClr val="96B9DC"/>
      </a:folHlink>
    </a:clrScheme>
    <a:fontScheme name="DWD Standard 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WD Standard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1017A8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AAABD1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1017A8"/>
        </a:accent1>
        <a:accent2>
          <a:srgbClr val="575DC2"/>
        </a:accent2>
        <a:accent3>
          <a:srgbClr val="FFFFFF"/>
        </a:accent3>
        <a:accent4>
          <a:srgbClr val="000000"/>
        </a:accent4>
        <a:accent5>
          <a:srgbClr val="AAABD1"/>
        </a:accent5>
        <a:accent6>
          <a:srgbClr val="4E53B0"/>
        </a:accent6>
        <a:hlink>
          <a:srgbClr val="9FA3DC"/>
        </a:hlink>
        <a:folHlink>
          <a:srgbClr val="DBDDF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D4B9B"/>
        </a:accent1>
        <a:accent2>
          <a:srgbClr val="6278B4"/>
        </a:accent2>
        <a:accent3>
          <a:srgbClr val="FFFFFF"/>
        </a:accent3>
        <a:accent4>
          <a:srgbClr val="000000"/>
        </a:accent4>
        <a:accent5>
          <a:srgbClr val="ADB1CB"/>
        </a:accent5>
        <a:accent6>
          <a:srgbClr val="586CA3"/>
        </a:accent6>
        <a:hlink>
          <a:srgbClr val="96A5CD"/>
        </a:hlink>
        <a:folHlink>
          <a:srgbClr val="CBD3E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1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D4B9B"/>
        </a:accent1>
        <a:accent2>
          <a:srgbClr val="96B9DC"/>
        </a:accent2>
        <a:accent3>
          <a:srgbClr val="FFFFFF"/>
        </a:accent3>
        <a:accent4>
          <a:srgbClr val="000000"/>
        </a:accent4>
        <a:accent5>
          <a:srgbClr val="ADB1CB"/>
        </a:accent5>
        <a:accent6>
          <a:srgbClr val="87A7C7"/>
        </a:accent6>
        <a:hlink>
          <a:srgbClr val="D2E1F5"/>
        </a:hlink>
        <a:folHlink>
          <a:srgbClr val="E1001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7_DWD Standard Master">
  <a:themeElements>
    <a:clrScheme name="">
      <a:dk1>
        <a:srgbClr val="000000"/>
      </a:dk1>
      <a:lt1>
        <a:srgbClr val="FFFFFF"/>
      </a:lt1>
      <a:dk2>
        <a:srgbClr val="2D4B9B"/>
      </a:dk2>
      <a:lt2>
        <a:srgbClr val="D2E1F5"/>
      </a:lt2>
      <a:accent1>
        <a:srgbClr val="96B9DC"/>
      </a:accent1>
      <a:accent2>
        <a:srgbClr val="E10019"/>
      </a:accent2>
      <a:accent3>
        <a:srgbClr val="FFFFFF"/>
      </a:accent3>
      <a:accent4>
        <a:srgbClr val="000000"/>
      </a:accent4>
      <a:accent5>
        <a:srgbClr val="C9D9EB"/>
      </a:accent5>
      <a:accent6>
        <a:srgbClr val="CC0016"/>
      </a:accent6>
      <a:hlink>
        <a:srgbClr val="2D4B9B"/>
      </a:hlink>
      <a:folHlink>
        <a:srgbClr val="96B9DC"/>
      </a:folHlink>
    </a:clrScheme>
    <a:fontScheme name="DWD Standard 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WD Standard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1017A8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AAABD1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1017A8"/>
        </a:accent1>
        <a:accent2>
          <a:srgbClr val="575DC2"/>
        </a:accent2>
        <a:accent3>
          <a:srgbClr val="FFFFFF"/>
        </a:accent3>
        <a:accent4>
          <a:srgbClr val="000000"/>
        </a:accent4>
        <a:accent5>
          <a:srgbClr val="AAABD1"/>
        </a:accent5>
        <a:accent6>
          <a:srgbClr val="4E53B0"/>
        </a:accent6>
        <a:hlink>
          <a:srgbClr val="9FA3DC"/>
        </a:hlink>
        <a:folHlink>
          <a:srgbClr val="DBDDF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D4B9B"/>
        </a:accent1>
        <a:accent2>
          <a:srgbClr val="6278B4"/>
        </a:accent2>
        <a:accent3>
          <a:srgbClr val="FFFFFF"/>
        </a:accent3>
        <a:accent4>
          <a:srgbClr val="000000"/>
        </a:accent4>
        <a:accent5>
          <a:srgbClr val="ADB1CB"/>
        </a:accent5>
        <a:accent6>
          <a:srgbClr val="586CA3"/>
        </a:accent6>
        <a:hlink>
          <a:srgbClr val="96A5CD"/>
        </a:hlink>
        <a:folHlink>
          <a:srgbClr val="CBD3E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1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D4B9B"/>
        </a:accent1>
        <a:accent2>
          <a:srgbClr val="96B9DC"/>
        </a:accent2>
        <a:accent3>
          <a:srgbClr val="FFFFFF"/>
        </a:accent3>
        <a:accent4>
          <a:srgbClr val="000000"/>
        </a:accent4>
        <a:accent5>
          <a:srgbClr val="ADB1CB"/>
        </a:accent5>
        <a:accent6>
          <a:srgbClr val="87A7C7"/>
        </a:accent6>
        <a:hlink>
          <a:srgbClr val="D2E1F5"/>
        </a:hlink>
        <a:folHlink>
          <a:srgbClr val="E1001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8_DWD Standard Master">
  <a:themeElements>
    <a:clrScheme name="">
      <a:dk1>
        <a:srgbClr val="000000"/>
      </a:dk1>
      <a:lt1>
        <a:srgbClr val="FFFFFF"/>
      </a:lt1>
      <a:dk2>
        <a:srgbClr val="2D4B9B"/>
      </a:dk2>
      <a:lt2>
        <a:srgbClr val="D2E1F5"/>
      </a:lt2>
      <a:accent1>
        <a:srgbClr val="96B9DC"/>
      </a:accent1>
      <a:accent2>
        <a:srgbClr val="E10019"/>
      </a:accent2>
      <a:accent3>
        <a:srgbClr val="FFFFFF"/>
      </a:accent3>
      <a:accent4>
        <a:srgbClr val="000000"/>
      </a:accent4>
      <a:accent5>
        <a:srgbClr val="C9D9EB"/>
      </a:accent5>
      <a:accent6>
        <a:srgbClr val="CC0016"/>
      </a:accent6>
      <a:hlink>
        <a:srgbClr val="2D4B9B"/>
      </a:hlink>
      <a:folHlink>
        <a:srgbClr val="96B9DC"/>
      </a:folHlink>
    </a:clrScheme>
    <a:fontScheme name="DWD Standard 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WD Standard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1017A8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AAABD1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1017A8"/>
        </a:accent1>
        <a:accent2>
          <a:srgbClr val="575DC2"/>
        </a:accent2>
        <a:accent3>
          <a:srgbClr val="FFFFFF"/>
        </a:accent3>
        <a:accent4>
          <a:srgbClr val="000000"/>
        </a:accent4>
        <a:accent5>
          <a:srgbClr val="AAABD1"/>
        </a:accent5>
        <a:accent6>
          <a:srgbClr val="4E53B0"/>
        </a:accent6>
        <a:hlink>
          <a:srgbClr val="9FA3DC"/>
        </a:hlink>
        <a:folHlink>
          <a:srgbClr val="DBDDF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D4B9B"/>
        </a:accent1>
        <a:accent2>
          <a:srgbClr val="6278B4"/>
        </a:accent2>
        <a:accent3>
          <a:srgbClr val="FFFFFF"/>
        </a:accent3>
        <a:accent4>
          <a:srgbClr val="000000"/>
        </a:accent4>
        <a:accent5>
          <a:srgbClr val="ADB1CB"/>
        </a:accent5>
        <a:accent6>
          <a:srgbClr val="586CA3"/>
        </a:accent6>
        <a:hlink>
          <a:srgbClr val="96A5CD"/>
        </a:hlink>
        <a:folHlink>
          <a:srgbClr val="CBD3E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1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D4B9B"/>
        </a:accent1>
        <a:accent2>
          <a:srgbClr val="96B9DC"/>
        </a:accent2>
        <a:accent3>
          <a:srgbClr val="FFFFFF"/>
        </a:accent3>
        <a:accent4>
          <a:srgbClr val="000000"/>
        </a:accent4>
        <a:accent5>
          <a:srgbClr val="ADB1CB"/>
        </a:accent5>
        <a:accent6>
          <a:srgbClr val="87A7C7"/>
        </a:accent6>
        <a:hlink>
          <a:srgbClr val="D2E1F5"/>
        </a:hlink>
        <a:folHlink>
          <a:srgbClr val="E1001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9_DWD Standard Master">
  <a:themeElements>
    <a:clrScheme name="">
      <a:dk1>
        <a:srgbClr val="000000"/>
      </a:dk1>
      <a:lt1>
        <a:srgbClr val="FFFFFF"/>
      </a:lt1>
      <a:dk2>
        <a:srgbClr val="2D4B9B"/>
      </a:dk2>
      <a:lt2>
        <a:srgbClr val="D2E1F5"/>
      </a:lt2>
      <a:accent1>
        <a:srgbClr val="96B9DC"/>
      </a:accent1>
      <a:accent2>
        <a:srgbClr val="E10019"/>
      </a:accent2>
      <a:accent3>
        <a:srgbClr val="FFFFFF"/>
      </a:accent3>
      <a:accent4>
        <a:srgbClr val="000000"/>
      </a:accent4>
      <a:accent5>
        <a:srgbClr val="C9D9EB"/>
      </a:accent5>
      <a:accent6>
        <a:srgbClr val="CC0016"/>
      </a:accent6>
      <a:hlink>
        <a:srgbClr val="2D4B9B"/>
      </a:hlink>
      <a:folHlink>
        <a:srgbClr val="96B9DC"/>
      </a:folHlink>
    </a:clrScheme>
    <a:fontScheme name="DWD Standard 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WD Standard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1017A8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AAABD1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1017A8"/>
        </a:accent1>
        <a:accent2>
          <a:srgbClr val="575DC2"/>
        </a:accent2>
        <a:accent3>
          <a:srgbClr val="FFFFFF"/>
        </a:accent3>
        <a:accent4>
          <a:srgbClr val="000000"/>
        </a:accent4>
        <a:accent5>
          <a:srgbClr val="AAABD1"/>
        </a:accent5>
        <a:accent6>
          <a:srgbClr val="4E53B0"/>
        </a:accent6>
        <a:hlink>
          <a:srgbClr val="9FA3DC"/>
        </a:hlink>
        <a:folHlink>
          <a:srgbClr val="DBDDF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D4B9B"/>
        </a:accent1>
        <a:accent2>
          <a:srgbClr val="6278B4"/>
        </a:accent2>
        <a:accent3>
          <a:srgbClr val="FFFFFF"/>
        </a:accent3>
        <a:accent4>
          <a:srgbClr val="000000"/>
        </a:accent4>
        <a:accent5>
          <a:srgbClr val="ADB1CB"/>
        </a:accent5>
        <a:accent6>
          <a:srgbClr val="586CA3"/>
        </a:accent6>
        <a:hlink>
          <a:srgbClr val="96A5CD"/>
        </a:hlink>
        <a:folHlink>
          <a:srgbClr val="CBD3E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1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D4B9B"/>
        </a:accent1>
        <a:accent2>
          <a:srgbClr val="96B9DC"/>
        </a:accent2>
        <a:accent3>
          <a:srgbClr val="FFFFFF"/>
        </a:accent3>
        <a:accent4>
          <a:srgbClr val="000000"/>
        </a:accent4>
        <a:accent5>
          <a:srgbClr val="ADB1CB"/>
        </a:accent5>
        <a:accent6>
          <a:srgbClr val="87A7C7"/>
        </a:accent6>
        <a:hlink>
          <a:srgbClr val="D2E1F5"/>
        </a:hlink>
        <a:folHlink>
          <a:srgbClr val="E1001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3615</Words>
  <Application>Microsoft Office PowerPoint</Application>
  <PresentationFormat>Bildschirmpräsentation (4:3)</PresentationFormat>
  <Paragraphs>391</Paragraphs>
  <Slides>31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10</vt:i4>
      </vt:variant>
      <vt:variant>
        <vt:lpstr>Folientitel</vt:lpstr>
      </vt:variant>
      <vt:variant>
        <vt:i4>31</vt:i4>
      </vt:variant>
    </vt:vector>
  </HeadingPairs>
  <TitlesOfParts>
    <vt:vector size="49" baseType="lpstr">
      <vt:lpstr>Arial</vt:lpstr>
      <vt:lpstr>Calibri</vt:lpstr>
      <vt:lpstr>Courier New</vt:lpstr>
      <vt:lpstr>DejaVu Sans</vt:lpstr>
      <vt:lpstr>Symbol</vt:lpstr>
      <vt:lpstr>Times New Roman</vt:lpstr>
      <vt:lpstr>Webdings</vt:lpstr>
      <vt:lpstr>Wingdings</vt:lpstr>
      <vt:lpstr>Office Theme</vt:lpstr>
      <vt:lpstr>DWD Standard Master</vt:lpstr>
      <vt:lpstr>1_DWD Standard Master</vt:lpstr>
      <vt:lpstr>3_DWD Standard Master</vt:lpstr>
      <vt:lpstr>4_DWD Standard Master</vt:lpstr>
      <vt:lpstr>5_DWD Standard Master</vt:lpstr>
      <vt:lpstr>7_DWD Standard Master</vt:lpstr>
      <vt:lpstr>8_DWD Standard Master</vt:lpstr>
      <vt:lpstr>9_DWD Standard Master</vt:lpstr>
      <vt:lpstr>2_DWD Standard Master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mpm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subject/>
  <dc:creator>Administrator</dc:creator>
  <dc:description/>
  <cp:lastModifiedBy>Baldauf Michael</cp:lastModifiedBy>
  <cp:revision>1337</cp:revision>
  <cp:lastPrinted>2013-03-13T11:41:14Z</cp:lastPrinted>
  <dcterms:created xsi:type="dcterms:W3CDTF">2006-12-01T09:57:45Z</dcterms:created>
  <dcterms:modified xsi:type="dcterms:W3CDTF">2024-09-13T11:09:52Z</dcterms:modified>
  <dc:language>de-DE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Company">
    <vt:lpwstr>mpm</vt:lpwstr>
  </property>
  <property fmtid="{D5CDD505-2E9C-101B-9397-08002B2CF9AE}" pid="4" name="HiddenSlides">
    <vt:i4>9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i4>0</vt:i4>
  </property>
  <property fmtid="{D5CDD505-2E9C-101B-9397-08002B2CF9AE}" pid="8" name="Notes">
    <vt:i4>1</vt:i4>
  </property>
  <property fmtid="{D5CDD505-2E9C-101B-9397-08002B2CF9AE}" pid="9" name="PresentationFormat">
    <vt:lpwstr>Bildschirmpräsentation (4:3)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70</vt:i4>
  </property>
</Properties>
</file>